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4" r:id="rId16"/>
    <p:sldId id="275" r:id="rId17"/>
    <p:sldId id="266" r:id="rId18"/>
    <p:sldId id="267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8F23-6256-47CF-A982-F7A66320D8F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2159-2B20-466C-8DA9-3CB6A393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8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3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6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9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792480"/>
          </a:xfrm>
          <a:custGeom>
            <a:avLst/>
            <a:gdLst/>
            <a:ahLst/>
            <a:cxnLst/>
            <a:rect l="l" t="t" r="r" b="b"/>
            <a:pathLst>
              <a:path w="12192000" h="792480">
                <a:moveTo>
                  <a:pt x="0" y="792479"/>
                </a:moveTo>
                <a:lnTo>
                  <a:pt x="12192000" y="792479"/>
                </a:lnTo>
                <a:lnTo>
                  <a:pt x="12192000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254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580387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515110" cy="792480"/>
          </a:xfrm>
          <a:custGeom>
            <a:avLst/>
            <a:gdLst/>
            <a:ahLst/>
            <a:cxnLst/>
            <a:rect l="l" t="t" r="r" b="b"/>
            <a:pathLst>
              <a:path w="1515110" h="792480">
                <a:moveTo>
                  <a:pt x="1512476" y="3"/>
                </a:moveTo>
                <a:lnTo>
                  <a:pt x="0" y="2425"/>
                </a:lnTo>
                <a:lnTo>
                  <a:pt x="200" y="41585"/>
                </a:lnTo>
                <a:lnTo>
                  <a:pt x="361" y="80854"/>
                </a:lnTo>
                <a:lnTo>
                  <a:pt x="585" y="159668"/>
                </a:lnTo>
                <a:lnTo>
                  <a:pt x="737" y="278400"/>
                </a:lnTo>
                <a:lnTo>
                  <a:pt x="887" y="595723"/>
                </a:lnTo>
                <a:lnTo>
                  <a:pt x="1053" y="674691"/>
                </a:lnTo>
                <a:lnTo>
                  <a:pt x="1178" y="714054"/>
                </a:lnTo>
                <a:lnTo>
                  <a:pt x="1338" y="753321"/>
                </a:lnTo>
                <a:lnTo>
                  <a:pt x="1536" y="792480"/>
                </a:lnTo>
                <a:lnTo>
                  <a:pt x="1150162" y="788263"/>
                </a:lnTo>
                <a:lnTo>
                  <a:pt x="1514854" y="3"/>
                </a:lnTo>
                <a:lnTo>
                  <a:pt x="1512476" y="3"/>
                </a:lnTo>
              </a:path>
            </a:pathLst>
          </a:custGeom>
          <a:solidFill>
            <a:srgbClr val="254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86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6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3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4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8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6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3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7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4EA3-7D1A-4612-91C9-29D0F41F5D6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4AA34-DD69-4965-AB28-FA840911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4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rus\docs\V1800017553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701800"/>
            <a:ext cx="9601200" cy="13843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организации учебного процесса в IV четверти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451600"/>
            <a:ext cx="9144000" cy="254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2021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3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23825"/>
            <a:ext cx="11696700" cy="132556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26. При организации обучения в организациях образования в комбинированном формате соблюдаются следующие требования: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1825625"/>
            <a:ext cx="11391900" cy="4351338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1) увеличение смен и подсмен</a:t>
            </a:r>
            <a:r>
              <a:rPr lang="kk-KZ" sz="3200" dirty="0"/>
              <a:t>,</a:t>
            </a:r>
            <a:r>
              <a:rPr lang="ru-RU" sz="3200" dirty="0"/>
              <a:t> сокращения физических контактов;</a:t>
            </a:r>
          </a:p>
          <a:p>
            <a:pPr algn="just"/>
            <a:r>
              <a:rPr lang="ru-RU" sz="3200" dirty="0"/>
              <a:t>2) организация перемен между уроками в разное время для разных классов</a:t>
            </a:r>
            <a:r>
              <a:rPr lang="kk-KZ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78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14375"/>
          </a:xfrm>
        </p:spPr>
        <p:txBody>
          <a:bodyPr>
            <a:noAutofit/>
          </a:bodyPr>
          <a:lstStyle/>
          <a:p>
            <a:r>
              <a:rPr lang="ru-RU" sz="3200" b="1" dirty="0"/>
              <a:t>1. В целях недопущения распространения COVID-19 среди работников столовой и объекта образования необходимо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977900"/>
            <a:ext cx="11887200" cy="57277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ru-RU" sz="1400" dirty="0"/>
              <a:t>- организовать </a:t>
            </a:r>
            <a:r>
              <a:rPr lang="ru-RU" sz="1400" b="1" dirty="0"/>
              <a:t>ежедневный «входной фильтр» с проведением бесконтактной термометрии и обязательной изоляцией лиц </a:t>
            </a:r>
            <a:r>
              <a:rPr lang="ru-RU" sz="1400" dirty="0"/>
              <a:t>с повышенной температурой тела и (или) признаками респираторной инфекции (повышенной температурой, кашлем, насморком) с регистрацией на бумажном или электронном носителе (в случае изолированного входа от здания объекта образования);</a:t>
            </a:r>
          </a:p>
          <a:p>
            <a:pPr marL="0" indent="0">
              <a:lnSpc>
                <a:spcPct val="100000"/>
              </a:lnSpc>
            </a:pPr>
            <a:r>
              <a:rPr lang="ru-RU" sz="1400" dirty="0"/>
              <a:t>- организовать </a:t>
            </a:r>
            <a:r>
              <a:rPr lang="ru-RU" sz="1400" b="1" dirty="0"/>
              <a:t>при входе на объект место для обработки рук кожным антисептиком </a:t>
            </a:r>
            <a:r>
              <a:rPr lang="ru-RU" sz="1400" dirty="0"/>
              <a:t>(в том числе с помощью установленных дозаторов) или дезинфицирующими салфетками (в случае изолированного входа от здания объекта образования);</a:t>
            </a:r>
          </a:p>
          <a:p>
            <a:pPr marL="0" indent="0">
              <a:lnSpc>
                <a:spcPct val="100000"/>
              </a:lnSpc>
            </a:pPr>
            <a:r>
              <a:rPr lang="ru-RU" sz="1400" dirty="0"/>
              <a:t>- для регулярной гигиены рук </a:t>
            </a:r>
            <a:r>
              <a:rPr lang="ru-RU" sz="1400" b="1" dirty="0"/>
              <a:t>установить в местах общего пользования (производственные помещения, санитарные узлы) умывальники для мытья рук с мылом </a:t>
            </a:r>
            <a:r>
              <a:rPr lang="ru-RU" sz="1400" dirty="0"/>
              <a:t>(в том числе оборудованные настенными дозаторами), дозаторы для обработки рук кожным антисептиком, индивидуальные бумажные полотенца или </a:t>
            </a:r>
            <a:r>
              <a:rPr lang="ru-RU" sz="1400" dirty="0" err="1"/>
              <a:t>электрополотенца</a:t>
            </a:r>
            <a:r>
              <a:rPr lang="ru-RU" sz="1400" dirty="0"/>
              <a:t>, мусорные контейнеры с ножной педалью для открытия крышки;</a:t>
            </a:r>
          </a:p>
          <a:p>
            <a:pPr marL="0" indent="0">
              <a:lnSpc>
                <a:spcPct val="100000"/>
              </a:lnSpc>
            </a:pPr>
            <a:r>
              <a:rPr lang="ru-RU" sz="1400" dirty="0"/>
              <a:t>- персонал </a:t>
            </a:r>
            <a:r>
              <a:rPr lang="ru-RU" sz="1400" b="1" dirty="0"/>
              <a:t>обеспечить запасом одноразовых медицинских масок (исходя из продолжительности рабочей смены и смены масок не реже 1 раза в 3 часа) для использования их при работе с посетителями, а также дезинфицирующими салфетками или кожными антисептиками для обработки рук</a:t>
            </a:r>
            <a:r>
              <a:rPr lang="ru-RU" sz="1400" dirty="0"/>
              <a:t>, перчатками, дезинфицирующими средствами. Не допускается повторное использование одноразовых масок, а также использование увлаженных масок;</a:t>
            </a:r>
          </a:p>
          <a:p>
            <a:pPr marL="0" indent="0">
              <a:lnSpc>
                <a:spcPct val="100000"/>
              </a:lnSpc>
            </a:pPr>
            <a:r>
              <a:rPr lang="ru-RU" sz="1400" dirty="0"/>
              <a:t>- </a:t>
            </a:r>
            <a:r>
              <a:rPr lang="ru-RU" sz="1400" b="1" dirty="0"/>
              <a:t>обеспечить нахождение персонала в служебных производственных помещениях столовой в минимальном количестве</a:t>
            </a:r>
            <a:r>
              <a:rPr lang="ru-RU" sz="1400" dirty="0"/>
              <a:t>, необходимом для функционирования объекта с соблюдением </a:t>
            </a:r>
            <a:r>
              <a:rPr lang="ru-RU" sz="1400" b="1" dirty="0">
                <a:solidFill>
                  <a:srgbClr val="FF0000"/>
                </a:solidFill>
              </a:rPr>
              <a:t>дистанции между рабочими местами (не менее 1,5 метра);</a:t>
            </a:r>
          </a:p>
          <a:p>
            <a:pPr marL="0" indent="0">
              <a:lnSpc>
                <a:spcPct val="100000"/>
              </a:lnSpc>
            </a:pPr>
            <a:r>
              <a:rPr lang="ru-RU" sz="1400" b="1" dirty="0"/>
              <a:t>- ограничить доступ лиц, не связанных с деятельностью столовой,</a:t>
            </a:r>
            <a:r>
              <a:rPr lang="ru-RU" sz="1400" dirty="0"/>
              <a:t> за исключением лиц, выполняющих работу, связанную с производственными процессами (ремонт и обслуживание технологического оборудования, доставка сырья и продукции);</a:t>
            </a:r>
          </a:p>
          <a:p>
            <a:pPr marL="0" indent="0">
              <a:lnSpc>
                <a:spcPct val="100000"/>
              </a:lnSpc>
            </a:pPr>
            <a:r>
              <a:rPr lang="ru-RU" sz="1400" dirty="0"/>
              <a:t>- </a:t>
            </a:r>
            <a:r>
              <a:rPr lang="ru-RU" sz="1400" b="1" dirty="0"/>
              <a:t>ограничить перемещение работников столовой во время перерыва и отдыха </a:t>
            </a:r>
            <a:r>
              <a:rPr lang="ru-RU" sz="1400" dirty="0"/>
              <a:t>(выход за территорию объекта, перемещение на другие участки, не связанные с выполнением должностных обязанностей);</a:t>
            </a:r>
          </a:p>
          <a:p>
            <a:pPr marL="0" indent="0">
              <a:lnSpc>
                <a:spcPct val="100000"/>
              </a:lnSpc>
            </a:pPr>
            <a:r>
              <a:rPr lang="ru-RU" sz="1400" dirty="0"/>
              <a:t>- </a:t>
            </a:r>
            <a:r>
              <a:rPr lang="ru-RU" sz="1400" b="1" dirty="0">
                <a:solidFill>
                  <a:srgbClr val="FF0000"/>
                </a:solidFill>
              </a:rPr>
              <a:t>определить работников, которые будут контактировать только </a:t>
            </a:r>
            <a:r>
              <a:rPr lang="en-US" sz="1400" b="1" dirty="0">
                <a:solidFill>
                  <a:srgbClr val="FF0000"/>
                </a:solidFill>
              </a:rPr>
              <a:t>c</a:t>
            </a:r>
            <a:r>
              <a:rPr lang="ru-RU" sz="1400" b="1" dirty="0">
                <a:solidFill>
                  <a:srgbClr val="FF0000"/>
                </a:solidFill>
              </a:rPr>
              <a:t> учащимися, преподавательским составом и персоналом объекта образования</a:t>
            </a:r>
            <a:r>
              <a:rPr lang="ru-RU" sz="1400" dirty="0"/>
              <a:t>.</a:t>
            </a:r>
          </a:p>
          <a:p>
            <a:pPr marL="0" indent="0">
              <a:lnSpc>
                <a:spcPct val="100000"/>
              </a:lnSpc>
            </a:pPr>
            <a:r>
              <a:rPr lang="ru-RU" sz="1400" dirty="0"/>
              <a:t>2. К работе </a:t>
            </a:r>
            <a:r>
              <a:rPr lang="ru-RU" sz="1400" b="1" dirty="0"/>
              <a:t>не приступает персонал столовой с проявлениями острых респираторных инфекций</a:t>
            </a:r>
            <a:r>
              <a:rPr lang="ru-RU" sz="1400" dirty="0"/>
              <a:t> (температура выше 37ºС, кашель, насморк) и других инфекционных заболеваний.</a:t>
            </a:r>
          </a:p>
          <a:p>
            <a:pPr marL="0" indent="0">
              <a:lnSpc>
                <a:spcPct val="100000"/>
              </a:lnSpc>
            </a:pPr>
            <a:r>
              <a:rPr lang="ru-RU" sz="1400" dirty="0"/>
              <a:t>3. При входе в столовую и в обеденном зале </a:t>
            </a:r>
            <a:r>
              <a:rPr lang="ru-RU" sz="1400" b="1" dirty="0"/>
              <a:t>предусматриваются условия для мытья рук, кожные антисептики для обработки рук посетителей, которые устанавливаются на видном и доступных местах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112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74625"/>
            <a:ext cx="11798300" cy="71437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</a:t>
            </a:r>
            <a:r>
              <a:rPr lang="ru-RU" sz="3200" b="1" dirty="0"/>
              <a:t>целях недопущения распространения COVID-19 среди работников столовой и объекта образования необходимо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977900"/>
            <a:ext cx="11887200" cy="5727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1600" dirty="0"/>
              <a:t>4</a:t>
            </a:r>
            <a:r>
              <a:rPr lang="ru-RU" sz="1600" dirty="0"/>
              <a:t>. В целях исключения доступа посторонних лиц, столовая </a:t>
            </a:r>
            <a:r>
              <a:rPr lang="ru-RU" sz="1600" b="1" dirty="0"/>
              <a:t>оказывает услуги только учащимся, преподавательскому составу и персоналу объекта образования.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5. </a:t>
            </a:r>
            <a:r>
              <a:rPr lang="ru-RU" sz="1600" b="1" dirty="0"/>
              <a:t>Вход в столовую </a:t>
            </a:r>
            <a:r>
              <a:rPr lang="ru-RU" sz="1600" dirty="0"/>
              <a:t>для работников столовой и посетителей (учащиеся, преподавательский состав, персонал объекта образования) при возможности </a:t>
            </a:r>
            <a:r>
              <a:rPr lang="ru-RU" sz="1600" b="1" dirty="0"/>
              <a:t>предусматривается раздельный.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6. </a:t>
            </a:r>
            <a:r>
              <a:rPr lang="ru-RU" sz="1600" b="1" dirty="0">
                <a:solidFill>
                  <a:srgbClr val="FF0000"/>
                </a:solidFill>
              </a:rPr>
              <a:t>Заполняемость столовой осуществляется не более 30% </a:t>
            </a:r>
            <a:r>
              <a:rPr lang="ru-RU" sz="1600" dirty="0"/>
              <a:t>от проектной мощности посадочных мест обеденного зала.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7. </a:t>
            </a:r>
            <a:r>
              <a:rPr lang="ru-RU" sz="1600" b="1" dirty="0"/>
              <a:t>Расстановку столов, стульев проводят с учетом обеспечения расстояния между столами и между посетителями не менее 2 метров.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8. Работники столовых (продавцы, повара, официанты, кассиры и другие сотрудники, имеющие непосредственный контакт с продуктами питания) оказывают услуги </a:t>
            </a:r>
            <a:r>
              <a:rPr lang="ru-RU" sz="1600" b="1" dirty="0" smtClean="0"/>
              <a:t>посетителям в одноразовых масках</a:t>
            </a:r>
            <a:r>
              <a:rPr lang="ru-RU" sz="1600" dirty="0" smtClean="0"/>
              <a:t> </a:t>
            </a:r>
            <a:r>
              <a:rPr lang="ru-RU" sz="1600" dirty="0"/>
              <a:t>(смена масок не реже 1 раза в 3 часа) с частой обработкой рук.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9. В столовых </a:t>
            </a:r>
            <a:r>
              <a:rPr lang="ru-RU" sz="1600" b="1" dirty="0">
                <a:solidFill>
                  <a:srgbClr val="FF0000"/>
                </a:solidFill>
              </a:rPr>
              <a:t>не проводится раздача по типу самообслуживания</a:t>
            </a:r>
            <a:r>
              <a:rPr lang="ru-RU" sz="16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10. Обеспечивается соблюдение социальной дистанции путем нанесения соответствующей разметки на полу, ограждений и барьерных лент для направления движения посетителей, недопущение мест возможного скопления людей, предусмотреть возможность разобщения потоков движения входящих и выходящих лиц.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11. При невозможности соблюдения карантинных мер в столовых, при наличии условий для соблюдения гигиены рук организовывается доставка еды в классы в одноразовой посуде либо в многоразовых ланч-боксах, с последующей их дезинфекцией.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12. </a:t>
            </a:r>
            <a:r>
              <a:rPr lang="ru-RU" sz="1600" b="1" dirty="0"/>
              <a:t>Не образовываются очереди более 5 человек, </a:t>
            </a:r>
            <a:r>
              <a:rPr lang="ru-RU" sz="1600" dirty="0"/>
              <a:t>с соблюдением </a:t>
            </a:r>
            <a:r>
              <a:rPr lang="ru-RU" sz="1600" b="1" dirty="0"/>
              <a:t>расстояния между ними не менее 2 метров.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13. Закрепляется ответственный работник, обеспечивающий контроль за соблюдением вышеуказанных пунктов.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14. </a:t>
            </a:r>
            <a:r>
              <a:rPr lang="ru-RU" sz="1600" b="1" dirty="0"/>
              <a:t>Отпуск</a:t>
            </a:r>
            <a:r>
              <a:rPr lang="kk-KZ" sz="1600" b="1" dirty="0"/>
              <a:t> буфетной продукции </a:t>
            </a:r>
            <a:r>
              <a:rPr lang="ru-RU" sz="1600" b="1" dirty="0"/>
              <a:t>осуществляется в индивидуальной упаковке</a:t>
            </a:r>
            <a:r>
              <a:rPr lang="kk-KZ" sz="1600" b="1" dirty="0"/>
              <a:t>.</a:t>
            </a:r>
            <a:endParaRPr lang="ru-RU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1600" dirty="0"/>
              <a:t>15. Режим работы столовой устанавливается по согласованию с администрацией школы с перерывом </a:t>
            </a:r>
            <a:r>
              <a:rPr lang="kk-KZ" sz="1600" b="1" dirty="0">
                <a:solidFill>
                  <a:srgbClr val="FF0000"/>
                </a:solidFill>
              </a:rPr>
              <a:t>не менее 40 минут после окончания приема пищи (между потоками) </a:t>
            </a:r>
            <a:r>
              <a:rPr lang="kk-KZ" sz="1600" dirty="0"/>
              <a:t>для проведения уборки и дезинфекции обеденного зала.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11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9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Обеззараживание воздуха в </a:t>
            </a:r>
            <a:r>
              <a:rPr lang="ru-RU" b="1" dirty="0" smtClean="0"/>
              <a:t>помещениях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774700"/>
            <a:ext cx="11010900" cy="5402263"/>
          </a:xfrm>
        </p:spPr>
        <p:txBody>
          <a:bodyPr/>
          <a:lstStyle/>
          <a:p>
            <a:pPr algn="just"/>
            <a:r>
              <a:rPr lang="ru-RU" dirty="0"/>
              <a:t>16. </a:t>
            </a:r>
            <a:r>
              <a:rPr lang="ru-RU" b="1" dirty="0"/>
              <a:t>Администрация объекта </a:t>
            </a:r>
            <a:r>
              <a:rPr lang="ru-RU" dirty="0"/>
              <a:t>проводит ревизию (очистка, мойка, дезинфекция, замена фильтров и др.) систем вентиляции и кондиционирования воздушной среды для обеспечения оптимальных условий температуры и влажности воздуха. </a:t>
            </a:r>
            <a:r>
              <a:rPr lang="ru-RU" b="1" dirty="0"/>
              <a:t>Проветривание всех помещений проводится не менее 3-х раз в день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pPr algn="just"/>
            <a:r>
              <a:rPr lang="ru-RU" dirty="0"/>
              <a:t>17. </a:t>
            </a:r>
            <a:r>
              <a:rPr lang="ru-RU" b="1" dirty="0"/>
              <a:t>Очистка и дезинфекция </a:t>
            </a:r>
            <a:r>
              <a:rPr lang="ru-RU" dirty="0"/>
              <a:t>системы вентиляции и кондиционирования воздуха</a:t>
            </a:r>
            <a:r>
              <a:rPr lang="ru-RU" b="1" dirty="0"/>
              <a:t> проводится в соответствии с графиком плановых профилактических работ.</a:t>
            </a:r>
            <a:endParaRPr lang="ru-RU" b="1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6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612775"/>
          </a:xfrm>
        </p:spPr>
        <p:txBody>
          <a:bodyPr>
            <a:normAutofit/>
          </a:bodyPr>
          <a:lstStyle/>
          <a:p>
            <a:r>
              <a:rPr lang="ru-RU" sz="3600" b="1" dirty="0"/>
              <a:t>3. Требования к уборке </a:t>
            </a:r>
            <a:r>
              <a:rPr lang="ru-RU" sz="3600" b="1" dirty="0" smtClean="0"/>
              <a:t>помещений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0900"/>
            <a:ext cx="12090400" cy="58801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18. В залах проводится </a:t>
            </a:r>
            <a:r>
              <a:rPr lang="ru-RU" b="1" dirty="0"/>
              <a:t>ежедневная уборка с применением разрешенных дезинфицирующих средств</a:t>
            </a:r>
            <a:r>
              <a:rPr lang="ru-RU" dirty="0"/>
              <a:t>. Все виды работ с дезинфицирующими средствами следует </a:t>
            </a:r>
            <a:r>
              <a:rPr lang="ru-RU" b="1" dirty="0"/>
              <a:t>выполнять во влагонепроницаемых герметичных перчатках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19. Дезинфекция объектов проводится со следующей кратностью:</a:t>
            </a:r>
          </a:p>
          <a:p>
            <a:r>
              <a:rPr lang="ru-RU" dirty="0"/>
              <a:t>- полы зала приема пищи, торговые прилавки – не менее 2 раз в день утром и вечером, а также по мере необходимости;</a:t>
            </a:r>
          </a:p>
          <a:p>
            <a:r>
              <a:rPr lang="ru-RU" dirty="0"/>
              <a:t>- подносы, лента раздачи пищи, дверные ручки, кассовые аппараты, банковский терминал – каждый 3 часа;</a:t>
            </a:r>
          </a:p>
          <a:p>
            <a:r>
              <a:rPr lang="ru-RU" dirty="0"/>
              <a:t>- общественные санитарные узлы (пол, санитарно-техническое оборудование, в том числе вентили кранов, спуск бачков унитаза), перила, кнопки лифтов – не менее 3 раз в день.</a:t>
            </a:r>
          </a:p>
          <a:p>
            <a:r>
              <a:rPr lang="ru-RU" dirty="0"/>
              <a:t>Уборочный инвентарь после проведения </a:t>
            </a:r>
            <a:r>
              <a:rPr lang="ru-RU" b="1" dirty="0"/>
              <a:t>уборки подлежит обязательной дезинфекции</a:t>
            </a:r>
            <a:r>
              <a:rPr lang="ru-RU" dirty="0"/>
              <a:t>.</a:t>
            </a:r>
          </a:p>
          <a:p>
            <a:r>
              <a:rPr lang="ru-RU" dirty="0"/>
              <a:t>20. Для дезинфекции применяются средства, зарегистрированные и разрешенные в установленном порядке к применению на территории Республики Казахстан и Евразийского экономического союза и включенные в Единый реестр свидетельств о государственной регистрации стран Евразийского Экономического Союза.</a:t>
            </a:r>
          </a:p>
          <a:p>
            <a:r>
              <a:rPr lang="ru-RU" dirty="0"/>
              <a:t>21. При проведении дезинфекции следует строго соблюдать время экспозиции (время нахождения рабочего раствора дезинфицирующего средства на поверхности обрабатываемого объекта) и концентрацию рабочего раствора дезинфицирующего средства в соответствии с инструкцией к препарату.</a:t>
            </a:r>
          </a:p>
          <a:p>
            <a:r>
              <a:rPr lang="ru-RU" dirty="0"/>
              <a:t>22. После обработки поверхность промывают водой и высушивают с помощью бумажных полотенец, одноразовых салфеток или ветоши. Регламент использования дезинфицирующего средства определен инструкцией по применению дезинфицирующего средства, где разъясняется необходимость или отсутствие необходимости смывать дезинфицирующее средство после его экспозиции.</a:t>
            </a:r>
          </a:p>
          <a:p>
            <a:r>
              <a:rPr lang="ru-RU" dirty="0"/>
              <a:t>23. По окончании рабочей смены (при длительности рабочей смены более 6 часов - через каждые 6 часов) проводится влажная уборка помещений с применением дезинфицирующих средств ручек дверей, поручней, столов, спинок стульев (подлокотников кресел), раковин для мытья рук при входе в обеденный зал (столовую), витрин самообслуживания.</a:t>
            </a:r>
          </a:p>
          <a:p>
            <a:r>
              <a:rPr lang="ru-RU" dirty="0"/>
              <a:t>24. На каждом объекте создается неснижаемый запас дезинфицирующих средств, исходя из расчетной потребности, ветоши, уборочного инвентаря.</a:t>
            </a:r>
          </a:p>
          <a:p>
            <a:r>
              <a:rPr lang="ru-RU" dirty="0"/>
              <a:t>25. Дезинфицирующие средства хранят в упаковках изготовителя, плотно закрытыми в специально отведенном сухом месте, недоступном для детей. Меры предосторожности при проведении дезинфекционных мероприятий и первой помощи при случайном отравлении изложены для каждого конкретного дезинфицирующего средства в инструкциях по их применению.</a:t>
            </a:r>
            <a:r>
              <a:rPr lang="kk-KZ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15627"/>
            <a:ext cx="10515600" cy="6133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4400" b="1" dirty="0" smtClean="0"/>
              <a:t>Зачисление в первый класс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030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30" y="101025"/>
            <a:ext cx="11808017" cy="923330"/>
          </a:xfrm>
        </p:spPr>
        <p:txBody>
          <a:bodyPr/>
          <a:lstStyle/>
          <a:p>
            <a:pPr algn="ctr"/>
            <a:r>
              <a:rPr lang="kk-K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kk-K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ПРИЕМА ДЕТЕЙ в 1-й класс</a:t>
            </a:r>
            <a:br>
              <a:rPr lang="kk-KZ" sz="20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82C9D5-F350-469A-B308-3AE206547D9F}"/>
              </a:ext>
            </a:extLst>
          </p:cNvPr>
          <p:cNvCxnSpPr/>
          <p:nvPr/>
        </p:nvCxnSpPr>
        <p:spPr>
          <a:xfrm flipH="1">
            <a:off x="6787684" y="2690794"/>
            <a:ext cx="64625" cy="31221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1356DA-1802-4DA1-94FE-56BE924F7CF7}"/>
              </a:ext>
            </a:extLst>
          </p:cNvPr>
          <p:cNvSpPr txBox="1"/>
          <p:nvPr/>
        </p:nvSpPr>
        <p:spPr>
          <a:xfrm>
            <a:off x="476499" y="3800227"/>
            <a:ext cx="52695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Segoe UI" panose="020B0502040204020203" pitchFamily="34" charset="0"/>
              </a:rPr>
              <a:t>Прием документов производится первым 3-м заявителям с территории обслуживания ОО, затем одного заявителя не с территории обслуживания.            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Segoe UI" panose="020B0502040204020203" pitchFamily="34" charset="0"/>
              </a:rPr>
              <a:t>                           </a:t>
            </a: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(по принципу 3:1)</a:t>
            </a:r>
          </a:p>
          <a:p>
            <a:pPr algn="just"/>
            <a:endParaRPr lang="en-US" sz="1600" b="1" dirty="0" smtClean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Segoe UI" panose="020B0502040204020203" pitchFamily="34" charset="0"/>
              </a:rPr>
              <a:t>Рекомендуется принимать документы в электронном формате через веб-портал «электронного правительства»</a:t>
            </a:r>
          </a:p>
          <a:p>
            <a:pPr algn="just"/>
            <a:endParaRPr lang="ru-RU" sz="1600" b="1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Segoe UI" panose="020B0502040204020203" pitchFamily="34" charset="0"/>
              </a:rPr>
              <a:t>Усилить разъяснительную работу среди родительской общественности</a:t>
            </a:r>
            <a:endParaRPr lang="ru-RU" sz="1600" b="1" dirty="0">
              <a:solidFill>
                <a:schemeClr val="tx2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8A648-11CE-4098-A9AA-42A1DEFB8057}"/>
              </a:ext>
            </a:extLst>
          </p:cNvPr>
          <p:cNvSpPr txBox="1"/>
          <p:nvPr/>
        </p:nvSpPr>
        <p:spPr>
          <a:xfrm>
            <a:off x="3495248" y="953772"/>
            <a:ext cx="242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Перечень документов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DA2F5-620B-4479-BBBF-FCBE414E254B}"/>
              </a:ext>
            </a:extLst>
          </p:cNvPr>
          <p:cNvSpPr txBox="1"/>
          <p:nvPr/>
        </p:nvSpPr>
        <p:spPr>
          <a:xfrm>
            <a:off x="6931827" y="4129359"/>
            <a:ext cx="1256128" cy="138499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</a:rPr>
              <a:t>СМС уведомление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</a:rPr>
              <a:t>о приеме документов на рассмотрение в течении 15 минут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5807F0E-840F-45A6-A4B4-8547EC05DFA7}"/>
              </a:ext>
            </a:extLst>
          </p:cNvPr>
          <p:cNvCxnSpPr/>
          <p:nvPr/>
        </p:nvCxnSpPr>
        <p:spPr>
          <a:xfrm>
            <a:off x="6793752" y="3988019"/>
            <a:ext cx="97410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E54DE6-1F07-4021-97E3-A08614358BBE}"/>
              </a:ext>
            </a:extLst>
          </p:cNvPr>
          <p:cNvSpPr txBox="1"/>
          <p:nvPr/>
        </p:nvSpPr>
        <p:spPr>
          <a:xfrm>
            <a:off x="458123" y="1510350"/>
            <a:ext cx="1898519" cy="13827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100">
                <a:latin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 класс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дети с 6 лет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текущем году исполняется 6 лет)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40C44-7CD1-4FCE-8D86-9A4F8863AC8A}"/>
              </a:ext>
            </a:extLst>
          </p:cNvPr>
          <p:cNvSpPr txBox="1"/>
          <p:nvPr/>
        </p:nvSpPr>
        <p:spPr>
          <a:xfrm>
            <a:off x="7251495" y="1914218"/>
            <a:ext cx="220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Процедура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приема документов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781B75-BFD3-4D81-8854-15E226FEFF25}"/>
              </a:ext>
            </a:extLst>
          </p:cNvPr>
          <p:cNvSpPr txBox="1"/>
          <p:nvPr/>
        </p:nvSpPr>
        <p:spPr>
          <a:xfrm>
            <a:off x="7251495" y="3319339"/>
            <a:ext cx="2086782" cy="5248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defRPr sz="1200">
                <a:latin typeface="Segoe UI" panose="020B0502040204020203" pitchFamily="34" charset="0"/>
              </a:defRPr>
            </a:lvl1pPr>
          </a:lstStyle>
          <a:p>
            <a:r>
              <a:rPr lang="ru-RU" b="1" dirty="0">
                <a:solidFill>
                  <a:schemeClr val="tx2"/>
                </a:solidFill>
              </a:rPr>
              <a:t>В электронном формате</a:t>
            </a:r>
          </a:p>
          <a:p>
            <a:r>
              <a:rPr lang="ru-RU" dirty="0">
                <a:solidFill>
                  <a:schemeClr val="tx2"/>
                </a:solidFill>
              </a:rPr>
              <a:t>(1 рабочий день)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8DD0AA0-0175-48E8-BA73-C2D4C5C9DB9A}"/>
              </a:ext>
            </a:extLst>
          </p:cNvPr>
          <p:cNvCxnSpPr/>
          <p:nvPr/>
        </p:nvCxnSpPr>
        <p:spPr>
          <a:xfrm>
            <a:off x="7788062" y="3988019"/>
            <a:ext cx="97410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18434D-EFF3-41B4-A318-BA395DA35A79}"/>
              </a:ext>
            </a:extLst>
          </p:cNvPr>
          <p:cNvSpPr txBox="1"/>
          <p:nvPr/>
        </p:nvSpPr>
        <p:spPr>
          <a:xfrm>
            <a:off x="8310375" y="4125420"/>
            <a:ext cx="1280472" cy="156966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</a:rPr>
              <a:t>СМС уведомление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</a:rPr>
              <a:t>о зачислении или мотивированный отказ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</a:rPr>
              <a:t>- один рабочий день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59F866-19E7-4205-8417-2AFB427D1847}"/>
              </a:ext>
            </a:extLst>
          </p:cNvPr>
          <p:cNvSpPr txBox="1"/>
          <p:nvPr/>
        </p:nvSpPr>
        <p:spPr>
          <a:xfrm>
            <a:off x="6794142" y="5802034"/>
            <a:ext cx="3188058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03288" indent="-282575"/>
            <a:r>
              <a:rPr lang="ru-RU" sz="1200" b="1" dirty="0">
                <a:solidFill>
                  <a:schemeClr val="tx2"/>
                </a:solidFill>
              </a:rPr>
              <a:t>Мотивированный отказ: </a:t>
            </a:r>
          </a:p>
          <a:p>
            <a:pPr marL="903288" indent="-282575">
              <a:buFontTx/>
              <a:buAutoNum type="arabicPeriod"/>
            </a:pPr>
            <a:r>
              <a:rPr lang="ru-RU" sz="1200" dirty="0">
                <a:solidFill>
                  <a:schemeClr val="tx2"/>
                </a:solidFill>
              </a:rPr>
              <a:t>неполный пакет документов;</a:t>
            </a:r>
          </a:p>
          <a:p>
            <a:pPr marL="903288" indent="-282575">
              <a:buFontTx/>
              <a:buAutoNum type="arabicPeriod"/>
            </a:pPr>
            <a:r>
              <a:rPr lang="ru-RU" sz="1200" dirty="0">
                <a:solidFill>
                  <a:schemeClr val="tx2"/>
                </a:solidFill>
              </a:rPr>
              <a:t>превышение проектной вместимости школы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B3AD40-8E3A-4A56-B316-8600BA13A21D}"/>
              </a:ext>
            </a:extLst>
          </p:cNvPr>
          <p:cNvCxnSpPr/>
          <p:nvPr/>
        </p:nvCxnSpPr>
        <p:spPr>
          <a:xfrm>
            <a:off x="9975743" y="2631873"/>
            <a:ext cx="6457" cy="3181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935AD1-17ED-4669-A1D5-35627223A65E}"/>
              </a:ext>
            </a:extLst>
          </p:cNvPr>
          <p:cNvSpPr txBox="1"/>
          <p:nvPr/>
        </p:nvSpPr>
        <p:spPr>
          <a:xfrm>
            <a:off x="10250010" y="2160439"/>
            <a:ext cx="1430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</a:rPr>
              <a:t>Зачисление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4A0B48-F50E-41D4-A83A-85DEA4C57361}"/>
              </a:ext>
            </a:extLst>
          </p:cNvPr>
          <p:cNvSpPr txBox="1"/>
          <p:nvPr/>
        </p:nvSpPr>
        <p:spPr>
          <a:xfrm>
            <a:off x="10454328" y="4125420"/>
            <a:ext cx="1280472" cy="101566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</a:rPr>
              <a:t>Приказ о зачислении издается не ранее 25 августа </a:t>
            </a:r>
            <a:r>
              <a:rPr lang="ru-RU" sz="1200" dirty="0" err="1">
                <a:solidFill>
                  <a:schemeClr val="tx2"/>
                </a:solidFill>
                <a:latin typeface="Segoe UI" panose="020B0502040204020203" pitchFamily="34" charset="0"/>
              </a:rPr>
              <a:t>т.г</a:t>
            </a: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40BBEA-28C9-4D02-8782-0EC5CAD4225C}"/>
              </a:ext>
            </a:extLst>
          </p:cNvPr>
          <p:cNvSpPr txBox="1"/>
          <p:nvPr/>
        </p:nvSpPr>
        <p:spPr>
          <a:xfrm>
            <a:off x="3363070" y="1141696"/>
            <a:ext cx="82749" cy="38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6" name="Picture 2" descr="https://egov.kz/cms/sites/all/themes/egov_kz/html/images/logo-beta.png">
            <a:extLst>
              <a:ext uri="{FF2B5EF4-FFF2-40B4-BE49-F238E27FC236}">
                <a16:creationId xmlns:a16="http://schemas.microsoft.com/office/drawing/2014/main" id="{19C7BB36-A227-4747-A610-738EFA8B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61" y="2057400"/>
            <a:ext cx="858859" cy="2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346DDE-BA28-4203-8F4E-B3C8187FEB60}"/>
              </a:ext>
            </a:extLst>
          </p:cNvPr>
          <p:cNvSpPr txBox="1"/>
          <p:nvPr/>
        </p:nvSpPr>
        <p:spPr>
          <a:xfrm>
            <a:off x="3672437" y="1463089"/>
            <a:ext cx="2071608" cy="13827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100">
                <a:latin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28600" indent="-228600" algn="just">
              <a:buFontTx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</a:p>
          <a:p>
            <a:pPr marL="228600" indent="-228600" algn="just">
              <a:buFontTx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 рождении</a:t>
            </a:r>
          </a:p>
          <a:p>
            <a:pPr marL="228600" indent="-228600" algn="just">
              <a:buFontTx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Фотография 3х4 -  2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Справки о состоянии здоровья (формы 063/У, 026/У-3)</a:t>
            </a:r>
          </a:p>
        </p:txBody>
      </p:sp>
      <p:pic>
        <p:nvPicPr>
          <p:cNvPr id="32" name="Рисунок 31" descr="Компьютер">
            <a:extLst>
              <a:ext uri="{FF2B5EF4-FFF2-40B4-BE49-F238E27FC236}">
                <a16:creationId xmlns:a16="http://schemas.microsoft.com/office/drawing/2014/main" id="{B8765870-4470-4BDE-88AA-6A4694CD6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1319" y="2584155"/>
            <a:ext cx="914400" cy="914400"/>
          </a:xfrm>
          <a:prstGeom prst="rect">
            <a:avLst/>
          </a:prstGeom>
        </p:spPr>
      </p:pic>
      <p:pic>
        <p:nvPicPr>
          <p:cNvPr id="34" name="Рисунок 33" descr="Рюкзак">
            <a:extLst>
              <a:ext uri="{FF2B5EF4-FFF2-40B4-BE49-F238E27FC236}">
                <a16:creationId xmlns:a16="http://schemas.microsoft.com/office/drawing/2014/main" id="{EF444F5C-4D0E-435D-80AF-80F84BFB8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2564" y="2705737"/>
            <a:ext cx="671236" cy="671236"/>
          </a:xfrm>
          <a:prstGeom prst="rect">
            <a:avLst/>
          </a:prstGeom>
        </p:spPr>
      </p:pic>
      <p:pic>
        <p:nvPicPr>
          <p:cNvPr id="36" name="Рисунок 35" descr="Документ">
            <a:extLst>
              <a:ext uri="{FF2B5EF4-FFF2-40B4-BE49-F238E27FC236}">
                <a16:creationId xmlns:a16="http://schemas.microsoft.com/office/drawing/2014/main" id="{DFC52D74-06F1-40BD-A27F-87906D9B2A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0620" y="5791500"/>
            <a:ext cx="656865" cy="656865"/>
          </a:xfrm>
          <a:prstGeom prst="rect">
            <a:avLst/>
          </a:prstGeom>
        </p:spPr>
      </p:pic>
      <p:sp>
        <p:nvSpPr>
          <p:cNvPr id="37" name="object 5">
            <a:extLst>
              <a:ext uri="{FF2B5EF4-FFF2-40B4-BE49-F238E27FC236}">
                <a16:creationId xmlns:a16="http://schemas.microsoft.com/office/drawing/2014/main" id="{3094F95D-3A28-40DF-BA8C-226EE6431663}"/>
              </a:ext>
            </a:extLst>
          </p:cNvPr>
          <p:cNvSpPr txBox="1"/>
          <p:nvPr/>
        </p:nvSpPr>
        <p:spPr>
          <a:xfrm>
            <a:off x="450649" y="277156"/>
            <a:ext cx="108025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EDU.KZ</a:t>
            </a:r>
          </a:p>
        </p:txBody>
      </p:sp>
    </p:spTree>
    <p:extLst>
      <p:ext uri="{BB962C8B-B14F-4D97-AF65-F5344CB8AC3E}">
        <p14:creationId xmlns:p14="http://schemas.microsoft.com/office/powerpoint/2010/main" val="12892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30" y="76200"/>
            <a:ext cx="11579469" cy="615553"/>
          </a:xfrm>
        </p:spPr>
        <p:txBody>
          <a:bodyPr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  ПОЛУЧЕНИЯ ГОСУДАРСТВЕННОЙ УСЛУГИ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ПРИЕМ ДОКУМЕНТОВ И ЗАЧИСЛЕНИЕ В ОРГАНИЗАЦИИ ОБРАЗОВАНИЯ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76250" y="990600"/>
          <a:ext cx="11239500" cy="552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15">
                <a:tc>
                  <a:txBody>
                    <a:bodyPr/>
                    <a:lstStyle/>
                    <a:p>
                      <a:r>
                        <a:rPr lang="ru-RU" dirty="0"/>
                        <a:t>1 шаг</a:t>
                      </a:r>
                      <a:r>
                        <a:rPr lang="kk-KZ" dirty="0"/>
                        <a:t>: 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Родителю необходимо получить электронную цифровую подпись</a:t>
                      </a:r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2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Открыть портал электронного правительства </a:t>
                      </a:r>
                      <a:r>
                        <a:rPr lang="kk-KZ" b="1" i="1" dirty="0"/>
                        <a:t>https://egov.kz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kk-KZ" b="1" dirty="0"/>
                        <a:t>3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На портале </a:t>
                      </a:r>
                      <a:r>
                        <a:rPr lang="kk-KZ" b="1" dirty="0"/>
                        <a:t>egov.kz</a:t>
                      </a:r>
                      <a:r>
                        <a:rPr lang="kk-KZ" dirty="0"/>
                        <a:t>  войти в раздел «ОБРАЗОВАНИЕ»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4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В разделе «ОБРАЗОВАНИЕ» кликнуть подраздел </a:t>
                      </a:r>
                      <a:r>
                        <a:rPr lang="kk-KZ" b="1" dirty="0"/>
                        <a:t>«Среднее образование»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kk-KZ" b="1" dirty="0"/>
                        <a:t>5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Выбрать услугу </a:t>
                      </a:r>
                      <a:r>
                        <a:rPr lang="kk-KZ" b="1" dirty="0"/>
                        <a:t>«Прием документов и зачисление в организации  образования (начальные, основные средние, общие средние, специальные)»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6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Кликнуть на кнопку </a:t>
                      </a:r>
                      <a:r>
                        <a:rPr lang="kk-KZ" b="1" dirty="0"/>
                        <a:t>«Заказать онлайн услугу»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7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С помощью персонального ЭЦП  </a:t>
                      </a:r>
                      <a:r>
                        <a:rPr lang="kk-KZ" b="1" dirty="0"/>
                        <a:t>войти в личный кабинет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r>
                        <a:rPr lang="kk-KZ" b="1" dirty="0"/>
                        <a:t>8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Загрузить документы в соответствии с перечнем  </a:t>
                      </a:r>
                      <a:r>
                        <a:rPr lang="kk-KZ" b="1" i="1" dirty="0"/>
                        <a:t>(Заявление, свидет. о рождении, фотография 3х4 -  2 шт, справки о состоянии здоровья (формы 063/У, 026/У-3)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9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После загрузки  документов </a:t>
                      </a:r>
                      <a:r>
                        <a:rPr lang="kk-KZ" b="1" dirty="0"/>
                        <a:t>подписать услугу ЭЦП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10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Получить уведомление о приеме документов  на рассмотрение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11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В течение одного рабочего дня направляется в личный кабинет уведомление о зачислении либо мотивированный отказ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12 шаг: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Приказ о зачислении издается не ранее 25 августа т.г.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5">
            <a:extLst>
              <a:ext uri="{FF2B5EF4-FFF2-40B4-BE49-F238E27FC236}">
                <a16:creationId xmlns:a16="http://schemas.microsoft.com/office/drawing/2014/main" id="{D7E45EBA-A4CF-4A19-B860-EF7CE2858705}"/>
              </a:ext>
            </a:extLst>
          </p:cNvPr>
          <p:cNvSpPr txBox="1"/>
          <p:nvPr/>
        </p:nvSpPr>
        <p:spPr>
          <a:xfrm>
            <a:off x="450649" y="277156"/>
            <a:ext cx="108025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EDU.KZ</a:t>
            </a:r>
          </a:p>
        </p:txBody>
      </p:sp>
    </p:spTree>
    <p:extLst>
      <p:ext uri="{BB962C8B-B14F-4D97-AF65-F5344CB8AC3E}">
        <p14:creationId xmlns:p14="http://schemas.microsoft.com/office/powerpoint/2010/main" val="36225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7" y="-262222"/>
            <a:ext cx="11972261" cy="1325563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приема на обучение в организации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0" y="1180214"/>
            <a:ext cx="10926726" cy="4923406"/>
          </a:xfrm>
        </p:spPr>
        <p:txBody>
          <a:bodyPr>
            <a:normAutofit lnSpcReduction="10000"/>
          </a:bodyPr>
          <a:lstStyle/>
          <a:p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Услугодатель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обеспечивает прием в первый класс детей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шести лет и детей,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которым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в текущем календарном году исполняется шесть лет.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Прием документов осуществляются через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веб-портал 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бумажном носителе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через канцелярию организации образования.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Прием документов в первый класс производится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с 1 апреля по 1 августа.</a:t>
            </a:r>
          </a:p>
          <a:p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Услугодатель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при зачислении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направляет уведомление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 зачислении с 1 сентября </a:t>
            </a:r>
            <a:r>
              <a:rPr lang="ru-RU" sz="21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троим подавшим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услугополучателям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территории обслуживания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затем </a:t>
            </a:r>
            <a:r>
              <a:rPr lang="ru-RU" sz="21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(одному) претенденту не из территории обслуживания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из числа тех, кто зарегистрировался первым.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При подаче заявки на бумажном носителе работник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услугодателя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регистрирует документы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 в течение одного рабочего дня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выдает расписку по форме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согласно приложению 1 к Типовым правилам, о том, что ребенок будет принят с 1 сентября текущего года или о мотивированном отказе.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в первый класс издается организацией образования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не ранее 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августа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текущего года.</a:t>
            </a:r>
          </a:p>
        </p:txBody>
      </p:sp>
    </p:spTree>
    <p:extLst>
      <p:ext uri="{BB962C8B-B14F-4D97-AF65-F5344CB8AC3E}">
        <p14:creationId xmlns:p14="http://schemas.microsoft.com/office/powerpoint/2010/main" val="73127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9086"/>
          </a:xfrm>
        </p:spPr>
      </p:pic>
    </p:spTree>
    <p:extLst>
      <p:ext uri="{BB962C8B-B14F-4D97-AF65-F5344CB8AC3E}">
        <p14:creationId xmlns:p14="http://schemas.microsoft.com/office/powerpoint/2010/main" val="8318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96548"/>
              </p:ext>
            </p:extLst>
          </p:nvPr>
        </p:nvGraphicFramePr>
        <p:xfrm>
          <a:off x="239351" y="1084051"/>
          <a:ext cx="10945216" cy="57053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3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услугодателя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начального, основного среднего, общего среднего образования (далее – услугодатель)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0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предоставления государственной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веб-портал "электронного правительства" www.egov.kz (далее – портал);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ru-RU" sz="13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услугодателя</a:t>
                      </a:r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417">
                <a:tc>
                  <a:txBody>
                    <a:bodyPr/>
                    <a:lstStyle/>
                    <a:p>
                      <a:pPr algn="l" fontAlgn="b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оказания государственной услуги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момента сдачи пакета документов </a:t>
                      </a:r>
                      <a:r>
                        <a:rPr lang="ru-RU" sz="13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услугодателю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 также при обращении через портал – один рабочий день.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</a:t>
                      </a:r>
                      <a:r>
                        <a:rPr lang="ru-RU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Электронная/бумажная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07">
                <a:tc rowSpan="9"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 rowSpan="9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документов необходимых для оказания государственной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3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услугодателю</a:t>
                      </a:r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1) заявление согласно приложению 2 к настоящему Стандарту;</a:t>
                      </a:r>
                      <a:endParaRPr lang="ru-RU" sz="13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оригинал документа, удостоверяющего личность </a:t>
                      </a:r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(требуется для идентификации),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справка о состоянии здоровья 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</a:t>
                      </a:r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063/у (Прививочный паспорт) и </a:t>
                      </a:r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№ 026/у-3, 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Паспорта здоровья ребенка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";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фотографии ребенка размером 3х4 см в количестве </a:t>
                      </a:r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штук.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портал: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ru-RU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электронное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заявление </a:t>
                      </a:r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одного из 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родителей;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электронные документы 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состоянии здоровья форма № 063/у (Прививочный паспорт) и форма № 026/у-3, "Паспорта здоровья ребенка";</a:t>
                      </a:r>
                      <a:endParaRPr lang="ru-RU" sz="13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</a:t>
                      </a:r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фотография</a:t>
                      </a:r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ребенка размером 3х4 см.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9232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 установление недостоверности документов, представленных </a:t>
                      </a:r>
                      <a:r>
                        <a:rPr lang="ru-RU" sz="13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услугополучателем</a:t>
                      </a:r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получения государственной услуги, и (или) данных (сведений), содержащихся в них;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 несоответствие представленных </a:t>
                      </a:r>
                      <a:r>
                        <a:rPr lang="ru-RU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документов</a:t>
                      </a:r>
                      <a:endParaRPr lang="ru-RU" sz="13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7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переполненность класс-комплектов.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" marR="817" marT="817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3" y="-262222"/>
            <a:ext cx="12053777" cy="1325563"/>
          </a:xfrm>
        </p:spPr>
        <p:txBody>
          <a:bodyPr>
            <a:noAutofit/>
          </a:bodyPr>
          <a:lstStyle/>
          <a:p>
            <a:pPr algn="l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 государственной услуги: «Прием 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2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969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 заявления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41143" r="18762" b="11815"/>
          <a:stretch/>
        </p:blipFill>
        <p:spPr bwMode="auto">
          <a:xfrm>
            <a:off x="431371" y="1028734"/>
            <a:ext cx="10657184" cy="53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13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032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 расписки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22011" r="19238" b="11450"/>
          <a:stretch/>
        </p:blipFill>
        <p:spPr bwMode="auto">
          <a:xfrm>
            <a:off x="335360" y="836712"/>
            <a:ext cx="9793088" cy="582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9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заявлений поступающих через портал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в системе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es.iac.kz </a:t>
            </a:r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«Автоматизация государственных услуг МОН РК»</a:t>
            </a:r>
            <a:b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1. Необходимо войти в систему с помощью логина и пароля, который был создан для каждой школы.</a:t>
            </a:r>
            <a:b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Логин – ИИН сотрудника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7"/>
          <a:stretch/>
        </p:blipFill>
        <p:spPr bwMode="auto">
          <a:xfrm>
            <a:off x="831056" y="1671769"/>
            <a:ext cx="10160000" cy="416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311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-206375"/>
            <a:ext cx="12192000" cy="1325563"/>
          </a:xfrm>
        </p:spPr>
        <p:txBody>
          <a:bodyPr>
            <a:normAutofit/>
          </a:bodyPr>
          <a:lstStyle/>
          <a:p>
            <a:pPr algn="l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2. При поступлении заявления необходимо выбрать галочкой заявку и назначить ответственного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ГОО\Pictures\Новая папка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9"/>
          <a:stretch/>
        </p:blipFill>
        <p:spPr bwMode="auto">
          <a:xfrm>
            <a:off x="239350" y="1028733"/>
            <a:ext cx="11777308" cy="56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360" y="3108768"/>
            <a:ext cx="438576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0363" y="2244361"/>
            <a:ext cx="438576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51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3. Необходимо открыть заявку и проверить все пункты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О\Pictures\Новая папка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16275" r="4571" b="4995"/>
          <a:stretch/>
        </p:blipFill>
        <p:spPr bwMode="auto">
          <a:xfrm>
            <a:off x="212095" y="836712"/>
            <a:ext cx="11767811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31638" y="2248205"/>
            <a:ext cx="3936437" cy="861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на</a:t>
            </a:r>
          </a:p>
          <a:p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«Срок исполнения» высвечивается крайний срок обработки заявки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19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815975"/>
          </a:xfrm>
        </p:spPr>
        <p:txBody>
          <a:bodyPr>
            <a:normAutofit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4. Принять на обработку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t="100" r="-272" b="11776"/>
          <a:stretch/>
        </p:blipFill>
        <p:spPr bwMode="auto">
          <a:xfrm>
            <a:off x="239350" y="836712"/>
            <a:ext cx="11777308" cy="583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5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-92075"/>
            <a:ext cx="11112500" cy="930275"/>
          </a:xfrm>
        </p:spPr>
        <p:txBody>
          <a:bodyPr>
            <a:normAutofit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5. Проверить прилагаемые документы можно нажав на файл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0"/>
          <a:stretch/>
        </p:blipFill>
        <p:spPr bwMode="auto">
          <a:xfrm>
            <a:off x="239350" y="932723"/>
            <a:ext cx="11777309" cy="56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40149" y="4773149"/>
            <a:ext cx="1728192" cy="2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23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9527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6. Просмотр документов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1"/>
          <a:stretch/>
        </p:blipFill>
        <p:spPr bwMode="auto">
          <a:xfrm>
            <a:off x="143340" y="831982"/>
            <a:ext cx="11905323" cy="575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7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1325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7. Тип ответа. Необходимо выбрать:</a:t>
            </a:r>
            <a:b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Зачисление в ОСО</a:t>
            </a:r>
            <a:b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Отказ</a:t>
            </a:r>
            <a:b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8"/>
          <a:stretch/>
        </p:blipFill>
        <p:spPr bwMode="auto">
          <a:xfrm>
            <a:off x="311696" y="2006599"/>
            <a:ext cx="11568608" cy="414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8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Нормативные документы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9400"/>
            <a:ext cx="11264900" cy="4627563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dirty="0" smtClean="0"/>
              <a:t>Приказ Министра здравоохранения Республики Казахстан от 16 августа 2017 года № 611 «Об утверждении Санитарных правил «Санитарно-эпидемиологические требования к объектам образования»</a:t>
            </a:r>
          </a:p>
          <a:p>
            <a:pPr algn="just" fontAlgn="base"/>
            <a:endParaRPr lang="ru-RU" dirty="0" smtClean="0"/>
          </a:p>
          <a:p>
            <a:pPr algn="just" fontAlgn="base"/>
            <a:r>
              <a:rPr lang="ru-RU" dirty="0" smtClean="0"/>
              <a:t>Постановление </a:t>
            </a:r>
            <a:r>
              <a:rPr lang="ru-RU" dirty="0"/>
              <a:t>Главного государственного санитарного врача Республики Казахстан от 25 марта 2021 года № </a:t>
            </a:r>
            <a:r>
              <a:rPr lang="ru-RU" dirty="0" smtClean="0"/>
              <a:t>12 </a:t>
            </a:r>
            <a:r>
              <a:rPr lang="kk-KZ" dirty="0" smtClean="0"/>
              <a:t>«</a:t>
            </a:r>
            <a:r>
              <a:rPr lang="ru-RU" dirty="0" smtClean="0"/>
              <a:t>О </a:t>
            </a:r>
            <a:r>
              <a:rPr lang="ru-RU" dirty="0"/>
              <a:t>внесении изменений и дополнений в постановления </a:t>
            </a:r>
            <a:r>
              <a:rPr lang="ru-RU" dirty="0" smtClean="0"/>
              <a:t>Главного государственного </a:t>
            </a:r>
            <a:r>
              <a:rPr lang="ru-RU" dirty="0"/>
              <a:t>санитарного врача Республики </a:t>
            </a:r>
            <a:r>
              <a:rPr lang="ru-RU" dirty="0" smtClean="0"/>
              <a:t>Казахстан»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Приложение 46 к </a:t>
            </a:r>
            <a:r>
              <a:rPr lang="ru-RU" dirty="0"/>
              <a:t>постановлению Главного </a:t>
            </a:r>
            <a:r>
              <a:rPr lang="ru-RU" dirty="0" smtClean="0"/>
              <a:t>государственного санитарного </a:t>
            </a:r>
            <a:r>
              <a:rPr lang="ru-RU" dirty="0"/>
              <a:t>врача Республики </a:t>
            </a:r>
            <a:r>
              <a:rPr lang="ru-RU" dirty="0" smtClean="0"/>
              <a:t>Казахстан № </a:t>
            </a:r>
            <a:r>
              <a:rPr lang="ru-RU" dirty="0"/>
              <a:t>67 от 2</a:t>
            </a:r>
            <a:r>
              <a:rPr lang="kk-KZ" dirty="0"/>
              <a:t>5 декабря</a:t>
            </a:r>
            <a:r>
              <a:rPr lang="ru-RU" dirty="0"/>
              <a:t> 2020 года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2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190" y="911225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8. Обработка заявки. Необходимо заполнить:</a:t>
            </a:r>
            <a:b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Номер приказа: </a:t>
            </a:r>
            <a: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(прочерк), так как Приказ издается не ранее 25 августа</a:t>
            </a:r>
            <a:b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Дата приказа: </a:t>
            </a:r>
            <a: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25.08.2021</a:t>
            </a: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Класс обучения: </a:t>
            </a:r>
            <a: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класс</a:t>
            </a:r>
            <a:b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Литера класса: </a:t>
            </a:r>
            <a: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(прочерк)</a:t>
            </a:r>
            <a:b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7333"/>
          <a:stretch/>
        </p:blipFill>
        <p:spPr bwMode="auto">
          <a:xfrm>
            <a:off x="239350" y="2756925"/>
            <a:ext cx="11713301" cy="383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0043" y="3813043"/>
            <a:ext cx="4896544" cy="2208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99990" y="3621021"/>
            <a:ext cx="438576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5528" y="6132010"/>
            <a:ext cx="1572653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Сохранить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5529" y="6488669"/>
            <a:ext cx="4726935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Обработать положительно/отрицательно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61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15583" r="21691" b="4773"/>
          <a:stretch/>
        </p:blipFill>
        <p:spPr bwMode="auto">
          <a:xfrm>
            <a:off x="5711957" y="2084851"/>
            <a:ext cx="5996984" cy="46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6425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9. Направление уведомления. Необходимо:</a:t>
            </a:r>
            <a:b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Скачать заявление. </a:t>
            </a:r>
            <a: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Сохраняйте все уведомления в одну папку, с названием файла - ФИО ребенка</a:t>
            </a:r>
            <a:br>
              <a:rPr lang="kk-K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Отправить</a:t>
            </a:r>
            <a:b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24459" y="6139890"/>
            <a:ext cx="1440160" cy="6494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55195" y="6139889"/>
            <a:ext cx="2963498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Отправить родителю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t="13098" r="25624" b="10366"/>
          <a:stretch/>
        </p:blipFill>
        <p:spPr bwMode="auto">
          <a:xfrm>
            <a:off x="239349" y="2071485"/>
            <a:ext cx="5568619" cy="481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69480" y="2468894"/>
            <a:ext cx="480000" cy="33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91745" y="1976451"/>
            <a:ext cx="1426667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Скачать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36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10. Выйти из профиля сотрудника и зайти в профиль Директора:</a:t>
            </a:r>
            <a:b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Подписать с использованием ЭЦП директора</a:t>
            </a:r>
            <a:endParaRPr lang="ru-RU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15916" r="2761" b="3832"/>
          <a:stretch/>
        </p:blipFill>
        <p:spPr bwMode="auto">
          <a:xfrm>
            <a:off x="522515" y="1412777"/>
            <a:ext cx="11142104" cy="53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68341" y="6357373"/>
            <a:ext cx="1152128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65640" y="6309320"/>
            <a:ext cx="438576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0"/>
            <a:ext cx="11484429" cy="1325563"/>
          </a:xfrm>
        </p:spPr>
        <p:txBody>
          <a:bodyPr>
            <a:normAutofit/>
          </a:bodyPr>
          <a:lstStyle/>
          <a:p>
            <a:pPr algn="just"/>
            <a:r>
              <a:rPr lang="kk-KZ" sz="4000" b="1" dirty="0" smtClean="0"/>
              <a:t>1. </a:t>
            </a:r>
            <a:r>
              <a:rPr lang="ru-RU" sz="4000" b="1" dirty="0" smtClean="0"/>
              <a:t>При входе и выходе обучающихся в здание организаций образования: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325564"/>
            <a:ext cx="11687629" cy="54090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) проводится </a:t>
            </a:r>
            <a:r>
              <a:rPr lang="ru-RU" b="1" dirty="0"/>
              <a:t>ежедневный утренний фильтр</a:t>
            </a:r>
            <a:r>
              <a:rPr lang="ru-RU" dirty="0"/>
              <a:t> медицинскими работниками всех сотрудников и обучающихся (термометрия бесконтактным термометром, обработка рук антисептиком у входа в здание);</a:t>
            </a:r>
          </a:p>
          <a:p>
            <a:pPr algn="just"/>
            <a:r>
              <a:rPr lang="ru-RU" dirty="0"/>
              <a:t>2) </a:t>
            </a:r>
            <a:r>
              <a:rPr lang="ru-RU" b="1" dirty="0"/>
              <a:t>маркируются</a:t>
            </a:r>
            <a:r>
              <a:rPr lang="ru-RU" dirty="0"/>
              <a:t> специальными указателями по правилу </a:t>
            </a:r>
            <a:r>
              <a:rPr lang="ru-RU" b="1" dirty="0"/>
              <a:t>«одностороннего движения» </a:t>
            </a:r>
            <a:r>
              <a:rPr lang="ru-RU" dirty="0"/>
              <a:t>передвижения в школе, в том числе подъемы по лестницам;</a:t>
            </a:r>
          </a:p>
          <a:p>
            <a:pPr algn="just"/>
            <a:r>
              <a:rPr lang="ru-RU" dirty="0"/>
              <a:t>3) наносится </a:t>
            </a:r>
            <a:r>
              <a:rPr lang="ru-RU" b="1" dirty="0"/>
              <a:t>маркировка перед входом на асфальте </a:t>
            </a:r>
            <a:r>
              <a:rPr lang="ru-RU" dirty="0"/>
              <a:t>для обеспечения </a:t>
            </a:r>
            <a:r>
              <a:rPr lang="ru-RU" dirty="0" err="1"/>
              <a:t>дистанцирования</a:t>
            </a:r>
            <a:r>
              <a:rPr lang="ru-RU" dirty="0"/>
              <a:t> в очереди;</a:t>
            </a:r>
          </a:p>
          <a:p>
            <a:pPr algn="just"/>
            <a:r>
              <a:rPr lang="ru-RU" dirty="0"/>
              <a:t>4) наносятся </a:t>
            </a:r>
            <a:r>
              <a:rPr lang="ru-RU" b="1" dirty="0"/>
              <a:t>сигнальные знаки для соблюдения дистанции</a:t>
            </a:r>
            <a:r>
              <a:rPr lang="ru-RU" dirty="0"/>
              <a:t>, как в помещениях, так и в здании объекта образования в целом;</a:t>
            </a:r>
          </a:p>
          <a:p>
            <a:pPr algn="just"/>
            <a:r>
              <a:rPr lang="ru-RU" dirty="0"/>
              <a:t>5) устанавливаются </a:t>
            </a:r>
            <a:r>
              <a:rPr lang="ru-RU" b="1" dirty="0" err="1"/>
              <a:t>санитайзеры</a:t>
            </a:r>
            <a:r>
              <a:rPr lang="ru-RU" b="1" dirty="0"/>
              <a:t> с кожным антисептиком </a:t>
            </a:r>
            <a:r>
              <a:rPr lang="ru-RU" dirty="0"/>
              <a:t>для обработки рук учащихся, персонала в доступных местах </a:t>
            </a:r>
            <a:r>
              <a:rPr lang="ru-RU" b="1" dirty="0"/>
              <a:t>на каждом этаже, у каждого класса (аудиторий, кабинета), в санитарных узлах </a:t>
            </a:r>
            <a:r>
              <a:rPr lang="ru-RU" b="1" dirty="0">
                <a:solidFill>
                  <a:srgbClr val="FF0000"/>
                </a:solidFill>
              </a:rPr>
              <a:t>и промаркированных емкостей для грязных масок;</a:t>
            </a:r>
          </a:p>
          <a:p>
            <a:pPr algn="just"/>
            <a:r>
              <a:rPr lang="ru-RU" dirty="0"/>
              <a:t>6) обеспечивается </a:t>
            </a:r>
            <a:r>
              <a:rPr lang="ru-RU" b="1" dirty="0"/>
              <a:t>наличие мыла в дозаторах в санузлах для учащихся </a:t>
            </a:r>
            <a:r>
              <a:rPr lang="ru-RU" dirty="0"/>
              <a:t>и сотрудников, дезинфицирующих средств для рук в дозаторах, </a:t>
            </a:r>
            <a:r>
              <a:rPr lang="ru-RU" b="1" dirty="0"/>
              <a:t>наличие плакатов с правилами мытья рук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60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0025"/>
            <a:ext cx="11455400" cy="1069975"/>
          </a:xfrm>
        </p:spPr>
        <p:txBody>
          <a:bodyPr>
            <a:noAutofit/>
          </a:bodyPr>
          <a:lstStyle/>
          <a:p>
            <a:r>
              <a:rPr lang="ru-RU" sz="3600" b="1" dirty="0"/>
              <a:t>2. Режим занятий и организация рабочего места проводятся в соответствии со </a:t>
            </a:r>
            <a:r>
              <a:rPr lang="ru-RU" sz="3600" b="1" dirty="0" smtClean="0"/>
              <a:t>следующими требованиями: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574800"/>
            <a:ext cx="11353800" cy="46021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1) </a:t>
            </a:r>
            <a:r>
              <a:rPr lang="ru-RU" b="1" dirty="0"/>
              <a:t>расписание уроков составляется согласно рабочего учебного плана </a:t>
            </a:r>
            <a:r>
              <a:rPr lang="ru-RU" dirty="0"/>
              <a:t>организации образования на учебный год с учетом комбинированного формата обучения;</a:t>
            </a:r>
          </a:p>
          <a:p>
            <a:pPr algn="just"/>
            <a:r>
              <a:rPr lang="ru-RU" dirty="0"/>
              <a:t>2) учащимся </a:t>
            </a:r>
            <a:r>
              <a:rPr lang="ru-RU" b="1" dirty="0">
                <a:solidFill>
                  <a:srgbClr val="FF0000"/>
                </a:solidFill>
              </a:rPr>
              <a:t>во время уроков </a:t>
            </a:r>
            <a:r>
              <a:rPr lang="ru-RU" dirty="0"/>
              <a:t>в классах </a:t>
            </a:r>
            <a:r>
              <a:rPr lang="ru-RU" b="1" dirty="0"/>
              <a:t>разрешается находиться без масок;</a:t>
            </a:r>
          </a:p>
          <a:p>
            <a:pPr algn="just"/>
            <a:r>
              <a:rPr lang="ru-RU" dirty="0"/>
              <a:t>3) </a:t>
            </a:r>
            <a:r>
              <a:rPr lang="ru-RU" b="1" dirty="0"/>
              <a:t>отменяется кабинетная система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2) соблюдается </a:t>
            </a:r>
            <a:r>
              <a:rPr lang="ru-RU" b="1" dirty="0"/>
              <a:t>проектная мощность заполнения помещений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3) </a:t>
            </a:r>
            <a:r>
              <a:rPr lang="ru-RU" b="1" dirty="0"/>
              <a:t>организуются уроки физической культуры </a:t>
            </a:r>
            <a:r>
              <a:rPr lang="ru-RU" dirty="0"/>
              <a:t>на свежем воздухе в теплый период времени </a:t>
            </a:r>
            <a:r>
              <a:rPr lang="ru-RU" b="1" dirty="0"/>
              <a:t>(при температуре атмосферного воздуха не более </a:t>
            </a:r>
            <a:r>
              <a:rPr lang="kk-KZ" b="1" dirty="0"/>
              <a:t>-</a:t>
            </a:r>
            <a:r>
              <a:rPr lang="ru-RU" b="1" dirty="0"/>
              <a:t>18°С) </a:t>
            </a:r>
            <a:r>
              <a:rPr lang="ru-RU" dirty="0"/>
              <a:t>или обеспечивается постоянное проветривание спортивных залов.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0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6" y="103869"/>
            <a:ext cx="11509828" cy="95567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/>
              <a:t>3. В организациях образования проводятся следующие противоэпидемиологические мероприятия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9543"/>
            <a:ext cx="12026900" cy="5588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1) </a:t>
            </a:r>
            <a:r>
              <a:rPr lang="ru-RU" b="1" dirty="0"/>
              <a:t>организуются работы санитарных постов на каждом этаже</a:t>
            </a:r>
            <a:r>
              <a:rPr lang="ru-RU" dirty="0"/>
              <a:t>, осуществляется контроль в классах (группах) за своевременным мытьем рук учащихся (мытье рук с использованием жидкого мыла) по приходу в школу (до начало занятий), на переменах, после прогулки на улице, посещения санузла и в других случаях загрязнения;</a:t>
            </a:r>
          </a:p>
          <a:p>
            <a:pPr algn="just"/>
            <a:r>
              <a:rPr lang="ru-RU" dirty="0"/>
              <a:t>2) </a:t>
            </a:r>
            <a:r>
              <a:rPr lang="ru-RU" b="1" dirty="0"/>
              <a:t>функционируют медицинские кабинеты и изоляторы </a:t>
            </a:r>
            <a:r>
              <a:rPr lang="ru-RU" dirty="0"/>
              <a:t>(для ежедневного замера температуры, выявления симптомов заболеваний, изоляции, в случаях выявления заболевших) с обеспечением необходимым медицинским оборудованием и медикаментами (термометрами, шпателями, маски);</a:t>
            </a:r>
          </a:p>
          <a:p>
            <a:pPr algn="just"/>
            <a:r>
              <a:rPr lang="ru-RU" dirty="0"/>
              <a:t>3) </a:t>
            </a:r>
            <a:r>
              <a:rPr lang="ru-RU" b="1" dirty="0"/>
              <a:t>проводится еженедельный инструктаж среди сотрудников </a:t>
            </a:r>
            <a:r>
              <a:rPr lang="ru-RU" dirty="0"/>
              <a:t>о необходимости соблюдения правил личной/производственной гигиены и контроля за их неукоснительным выполнением;</a:t>
            </a:r>
          </a:p>
          <a:p>
            <a:pPr algn="just"/>
            <a:r>
              <a:rPr lang="ru-RU" dirty="0"/>
              <a:t>4) </a:t>
            </a:r>
            <a:r>
              <a:rPr lang="ru-RU" b="1" dirty="0"/>
              <a:t>организуются специальные места для сбора использованных масок</a:t>
            </a:r>
            <a:r>
              <a:rPr lang="ru-RU" dirty="0"/>
              <a:t>, перчаток, салфеток, использованных при чихании и кашле;</a:t>
            </a:r>
          </a:p>
          <a:p>
            <a:pPr algn="just"/>
            <a:r>
              <a:rPr lang="ru-RU" dirty="0"/>
              <a:t>5) </a:t>
            </a:r>
            <a:r>
              <a:rPr lang="ru-RU" b="1" dirty="0" smtClean="0"/>
              <a:t>назначаются </a:t>
            </a:r>
            <a:r>
              <a:rPr lang="ru-RU" b="1" dirty="0"/>
              <a:t>ответственные лица за соблюдением санитарно-эпидемиологических требований </a:t>
            </a:r>
            <a:r>
              <a:rPr lang="ru-RU" dirty="0"/>
              <a:t>(измерение температуры бесконтактным термометром, инструктажа персонала, своевременная смена средств индивидуальной защиты, отслеживание необходимого запаса дезинфицирующих, моющих и антисептических средств, ведение журнала проведения инструктажа, термометрии, обработка оборудования и инвентаря, уборка помещений);</a:t>
            </a:r>
          </a:p>
          <a:p>
            <a:pPr algn="just"/>
            <a:r>
              <a:rPr lang="ru-RU" dirty="0"/>
              <a:t>6) </a:t>
            </a:r>
            <a:r>
              <a:rPr lang="ru-RU" b="1" dirty="0"/>
              <a:t>допускается посещение </a:t>
            </a:r>
            <a:r>
              <a:rPr lang="ru-RU" dirty="0"/>
              <a:t>организации образования обучающимися, перенесшими заболевание, </a:t>
            </a:r>
            <a:r>
              <a:rPr lang="ru-RU" b="1" dirty="0"/>
              <a:t>контактировавшие с больным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инфекцией, при наличии медицинского заключения врача </a:t>
            </a:r>
            <a:r>
              <a:rPr lang="ru-RU" dirty="0"/>
              <a:t>об отсутствии медицинских противопоказаний для пребывания в организации образования;</a:t>
            </a:r>
          </a:p>
          <a:p>
            <a:pPr algn="just"/>
            <a:r>
              <a:rPr lang="ru-RU" dirty="0"/>
              <a:t>7) </a:t>
            </a:r>
            <a:r>
              <a:rPr lang="ru-RU" b="1" dirty="0"/>
              <a:t>при регистрации заболеваемости устанавливается карантин на класс, группу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4603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Противоэпидемиологические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9768"/>
            <a:ext cx="11976100" cy="6168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4. В организаций образования </a:t>
            </a:r>
            <a:r>
              <a:rPr lang="ru-RU" b="1" dirty="0"/>
              <a:t>не допускаются обучающиеся и сотрудники с признаками инфекционных заболеваний (респираторными, кишечными, повышенной температурой тела).</a:t>
            </a:r>
          </a:p>
          <a:p>
            <a:pPr algn="just"/>
            <a:r>
              <a:rPr lang="ru-RU" dirty="0"/>
              <a:t>Обучающиеся и сотрудники </a:t>
            </a:r>
            <a:r>
              <a:rPr lang="ru-RU" b="1" dirty="0"/>
              <a:t>с признаками инфекционных заболеваний незамедлительно изолируются с момента выявления</a:t>
            </a:r>
            <a:r>
              <a:rPr lang="ru-RU" dirty="0"/>
              <a:t> указанных признаков до приезда бригады скорой (неотложной) медицинской помощи либо прибытия родителей (законных представителей) или осуществляется самостоятельная самоизоляция в домашних условиях.</a:t>
            </a:r>
          </a:p>
          <a:p>
            <a:pPr algn="just"/>
            <a:r>
              <a:rPr lang="ru-RU" dirty="0"/>
              <a:t>5. </a:t>
            </a:r>
            <a:r>
              <a:rPr lang="ru-RU" b="1" dirty="0"/>
              <a:t>При выявлении обучающихся и сотрудников с признаками инфекционных заболеваний организация образования уведомляет доступным способом территориальные подразделения государственного органа </a:t>
            </a:r>
            <a:r>
              <a:rPr lang="ru-RU" dirty="0"/>
              <a:t>в сфере санитарно-эпидемиологического благополучия населения о лицах с признаками инфекционных заболеваний (респираторными, кишечными, повышенной температурой тела) с момента выявления лиц, указанных в пункте 4 настоящего</a:t>
            </a:r>
            <a:r>
              <a:rPr lang="kk-KZ" dirty="0"/>
              <a:t> Приложения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6. </a:t>
            </a:r>
            <a:r>
              <a:rPr lang="ru-RU" b="1" dirty="0"/>
              <a:t>В организациях образования ограничивается допуск родителей (законных представителей) и других посетителей, в том числе беременных и лиц старше 65 лет, </a:t>
            </a:r>
            <a:r>
              <a:rPr lang="ru-RU" dirty="0"/>
              <a:t>обучающихся (карантин), прибывших из-за рубежа за 14 дней до посещения организации образования. </a:t>
            </a:r>
            <a:r>
              <a:rPr lang="ru-RU" b="1" dirty="0"/>
              <a:t>Сопровождение детей родителями (законными представителями) в общеобразовательные школы осуществляется до входа в школу.</a:t>
            </a:r>
          </a:p>
          <a:p>
            <a:pPr algn="just"/>
            <a:r>
              <a:rPr lang="ru-RU" dirty="0"/>
              <a:t>7. </a:t>
            </a:r>
            <a:r>
              <a:rPr lang="ru-RU" b="1" dirty="0"/>
              <a:t>При наличии </a:t>
            </a:r>
            <a:r>
              <a:rPr lang="ru-RU" dirty="0"/>
              <a:t>у организации образования собственного </a:t>
            </a:r>
            <a:r>
              <a:rPr lang="ru-RU" b="1" dirty="0"/>
              <a:t>транспорта</a:t>
            </a:r>
            <a:r>
              <a:rPr lang="ru-RU" dirty="0"/>
              <a:t>, на котором проводится оказание транспортных услуг обучающимся и сотрудникам, водители </a:t>
            </a:r>
            <a:r>
              <a:rPr lang="ru-RU" b="1" dirty="0"/>
              <a:t>снабжаются антисептиком для обработки рук и средствами защиты (маски) с обязательной их сменой с требуемой частотой, а также проведение дезинфекции салона автотранспорта перед каждым рейсом с последующим проветриванием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11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4603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Противоэпидемиологические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4200"/>
            <a:ext cx="11976100" cy="6273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8. Администрацией организации образования обесп</a:t>
            </a:r>
            <a:r>
              <a:rPr lang="ru-RU" b="1" dirty="0"/>
              <a:t>ечивается неснижаемый (не менее чем месячный) запас дезинфицирующих и моющих средств для уборки помещений</a:t>
            </a:r>
            <a:r>
              <a:rPr lang="ru-RU" dirty="0"/>
              <a:t>, обработки рук сотрудников, СИЗ органов дыхания.</a:t>
            </a:r>
          </a:p>
          <a:p>
            <a:pPr algn="just"/>
            <a:r>
              <a:rPr lang="ru-RU" dirty="0"/>
              <a:t>9. </a:t>
            </a:r>
            <a:r>
              <a:rPr lang="ru-RU" b="1" dirty="0"/>
              <a:t>К</a:t>
            </a:r>
            <a:r>
              <a:rPr lang="ru-RU" dirty="0"/>
              <a:t> </a:t>
            </a:r>
            <a:r>
              <a:rPr lang="ru-RU" b="1" dirty="0"/>
              <a:t>работе</a:t>
            </a:r>
            <a:r>
              <a:rPr lang="ru-RU" dirty="0"/>
              <a:t> с дезинфицирующими средствами </a:t>
            </a:r>
            <a:r>
              <a:rPr lang="ru-RU" b="1" dirty="0"/>
              <a:t>допускаются совершеннолетние лица, не имеющие противопоказаний по состоянию здоровья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Дезинфицирующие средства применяются </a:t>
            </a:r>
            <a:r>
              <a:rPr lang="ru-RU" b="1" dirty="0"/>
              <a:t>при строгом соблюдении, прилагаемой к ним инструкции, в которых отражены режимы дезинфекции при вирусных инфекциях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10. Дезинфицирующие средства </a:t>
            </a:r>
            <a:r>
              <a:rPr lang="ru-RU" b="1" dirty="0"/>
              <a:t>хранятся в таре (упаковке) поставщика с указанием наименование средства, его назначения, срока годности на этикетке. Тарная этикетка сохраняется в течение всего периода хранения (использования) дезинфицирующего средства, не передаются посторонним лицам и не оставляются без присмотра.</a:t>
            </a:r>
          </a:p>
          <a:p>
            <a:pPr algn="just"/>
            <a:r>
              <a:rPr lang="ru-RU" dirty="0"/>
              <a:t>11. </a:t>
            </a:r>
            <a:r>
              <a:rPr lang="ru-RU" b="1" dirty="0"/>
              <a:t>Регулярное проветривание помещений </a:t>
            </a:r>
            <a:r>
              <a:rPr lang="ru-RU" dirty="0"/>
              <a:t>в соответствии </a:t>
            </a:r>
            <a:r>
              <a:rPr lang="ru-RU" b="1" dirty="0"/>
              <a:t>с графиком учебного, тренировочного, иных организационных процессов и режима работы. Обеззараживание воздуха </a:t>
            </a:r>
            <a:r>
              <a:rPr lang="ru-RU" dirty="0"/>
              <a:t>помещений классов, фойе и коридоров </a:t>
            </a:r>
            <a:r>
              <a:rPr lang="ru-RU" b="1" dirty="0"/>
              <a:t>проводится в конце дня при отсутствии детей</a:t>
            </a:r>
            <a:r>
              <a:rPr lang="ru-RU" dirty="0"/>
              <a:t>, с соблюдением инструкции по использованию оборудования для обеззараживания воздуха.</a:t>
            </a:r>
          </a:p>
          <a:p>
            <a:pPr algn="just"/>
            <a:r>
              <a:rPr lang="ru-RU" dirty="0"/>
              <a:t>12. </a:t>
            </a:r>
            <a:r>
              <a:rPr lang="ru-RU" b="1" dirty="0"/>
              <a:t>Влажная уборка классов</a:t>
            </a:r>
            <a:r>
              <a:rPr lang="ru-RU" dirty="0"/>
              <a:t> с дезинфекционными средствами </a:t>
            </a:r>
            <a:r>
              <a:rPr lang="ru-RU" dirty="0" err="1"/>
              <a:t>вирулицидного</a:t>
            </a:r>
            <a:r>
              <a:rPr lang="ru-RU" dirty="0"/>
              <a:t> действия </a:t>
            </a:r>
            <a:r>
              <a:rPr lang="ru-RU" b="1" dirty="0"/>
              <a:t>не менее 2 раз в день с обязательной дезинфекцией дверных ручек</a:t>
            </a:r>
            <a:r>
              <a:rPr lang="ru-RU" dirty="0"/>
              <a:t>, выключателей, поручней, перил, лестничных маршей, контактных поверхностей (оборудования, инвентаря, столов, стульев), мест общего пользования (спортивные, актовые залы, гардеробные, столовая, санузлы) а также обеспечивается бесперебойная работа вентиляционных систем и систем кондиционирования воздуха с проведением профилактического осмотра, ремонта, в том числе замены фильтров, дезинфекции воздуховодов.</a:t>
            </a:r>
          </a:p>
          <a:p>
            <a:pPr algn="just"/>
            <a:r>
              <a:rPr lang="ru-RU" b="1" dirty="0"/>
              <a:t>Генеральная уборка помещений проводится не реже 1 раза в неделю.</a:t>
            </a:r>
          </a:p>
          <a:p>
            <a:pPr algn="just"/>
            <a:r>
              <a:rPr lang="ru-RU" dirty="0"/>
              <a:t>13. Уборочный </a:t>
            </a:r>
            <a:r>
              <a:rPr lang="ru-RU" b="1" dirty="0"/>
              <a:t>инвентарь</a:t>
            </a:r>
            <a:r>
              <a:rPr lang="ru-RU" dirty="0"/>
              <a:t> (ведра, щетки, ветоши) </a:t>
            </a:r>
            <a:r>
              <a:rPr lang="ru-RU" b="1" dirty="0"/>
              <a:t>после использования подлежат обработке и хранению в специально выделенных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22786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4603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Противоэпидемиологические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4200"/>
            <a:ext cx="12090400" cy="6273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14. В организациях образования обеспечивается </a:t>
            </a:r>
            <a:r>
              <a:rPr lang="ru-RU" b="1" dirty="0"/>
              <a:t>соблюдение питьевого режима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Питьевая вода, в том числе расфасованная в емкости </a:t>
            </a:r>
            <a:r>
              <a:rPr lang="ru-RU" dirty="0"/>
              <a:t>(графины, чайники, бачки) или </a:t>
            </a:r>
            <a:r>
              <a:rPr lang="ru-RU" b="1" dirty="0"/>
              <a:t>бутилированная по показателям качества безопасности соответствует требованиям документов нормирования.</a:t>
            </a:r>
          </a:p>
          <a:p>
            <a:pPr algn="just"/>
            <a:r>
              <a:rPr lang="ru-RU" b="1" dirty="0"/>
              <a:t>Разрешается использование индивидуальной бутилированной емкости</a:t>
            </a:r>
            <a:r>
              <a:rPr lang="ru-RU" dirty="0"/>
              <a:t>. Для питья используют чистую посуду (стеклянная, фаянсовая, одноразовые стаканчики). Допускается использование кипяченной питьевой воды при условии ее хранения не более трех часов.</a:t>
            </a:r>
          </a:p>
          <a:p>
            <a:pPr algn="just"/>
            <a:r>
              <a:rPr lang="ru-RU" dirty="0"/>
              <a:t>За организацию питьевого режима </a:t>
            </a:r>
            <a:r>
              <a:rPr lang="ru-RU" b="1" dirty="0"/>
              <a:t>приказом руководителя объекта назначается ответственное лицо,</a:t>
            </a:r>
            <a:r>
              <a:rPr lang="ru-RU" dirty="0"/>
              <a:t> обеспечивается свободный доступ обучающихся и воспитанников к питьевой воде в течение всего времени их пребывания на объекте.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15. Организация питания и рассадка учащихся в столовой обеспечивается с соблюдением требований согласно приложению 46 к настоящему постановлению.</a:t>
            </a:r>
          </a:p>
          <a:p>
            <a:pPr algn="just"/>
            <a:r>
              <a:rPr lang="ru-RU" dirty="0"/>
              <a:t>16. </a:t>
            </a:r>
            <a:r>
              <a:rPr lang="ru-RU" b="1" dirty="0"/>
              <a:t>Передвижение по кабинетам, посещение учительской, проведение внеклассных мероприятий и родительских собраний ограничивается.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5642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3207</Words>
  <Application>Microsoft Office PowerPoint</Application>
  <PresentationFormat>Широкоэкранный</PresentationFormat>
  <Paragraphs>212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Тема Office</vt:lpstr>
      <vt:lpstr>Об организации учебного процесса в IV четверти</vt:lpstr>
      <vt:lpstr>Презентация PowerPoint</vt:lpstr>
      <vt:lpstr>Нормативные документы</vt:lpstr>
      <vt:lpstr>1. При входе и выходе обучающихся в здание организаций образования:</vt:lpstr>
      <vt:lpstr>2. Режим занятий и организация рабочего места проводятся в соответствии со следующими требованиями:</vt:lpstr>
      <vt:lpstr>3. В организациях образования проводятся следующие противоэпидемиологические мероприятия:</vt:lpstr>
      <vt:lpstr>Противоэпидемиологические мероприятия</vt:lpstr>
      <vt:lpstr>Противоэпидемиологические мероприятия</vt:lpstr>
      <vt:lpstr>Противоэпидемиологические мероприятия</vt:lpstr>
      <vt:lpstr>26. При организации обучения в организациях образования в комбинированном формате соблюдаются следующие требования:</vt:lpstr>
      <vt:lpstr>1. В целях недопущения распространения COVID-19 среди работников столовой и объекта образования необходимо:</vt:lpstr>
      <vt:lpstr>В целях недопущения распространения COVID-19 среди работников столовой и объекта образования необходимо:</vt:lpstr>
      <vt:lpstr>2. Обеззараживание воздуха в помещениях</vt:lpstr>
      <vt:lpstr>3. Требования к уборке помещений</vt:lpstr>
      <vt:lpstr>Презентация PowerPoint</vt:lpstr>
      <vt:lpstr>Презентация PowerPoint</vt:lpstr>
      <vt:lpstr> ПРАВИЛА ПРИЕМА ДЕТЕЙ в 1-й класс </vt:lpstr>
      <vt:lpstr>АЛГОРИТМ  ПОЛУЧЕНИЯ ГОСУДАРСТВЕННОЙ УСЛУГИ  «ПРИЕМ ДОКУМЕНТОВ И ЗАЧИСЛЕНИЕ В ОРГАНИЗАЦИИ ОБРАЗОВАНИЯ»</vt:lpstr>
      <vt:lpstr>Порядок приема на обучение в организации образования</vt:lpstr>
      <vt:lpstr>Стандарт государственной услуги: «Прием 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образования»</vt:lpstr>
      <vt:lpstr>Образец заявления</vt:lpstr>
      <vt:lpstr>Образец расписки</vt:lpstr>
      <vt:lpstr>Обработка заявлений поступающих через портал eGOV в системе es.iac.kz «Автоматизация государственных услуг МОН РК»  1. Необходимо войти в систему с помощью логина и пароля, который был создан для каждой школы. Логин – ИИН сотрудника</vt:lpstr>
      <vt:lpstr>2. При поступлении заявления необходимо выбрать галочкой заявку и назначить ответственного</vt:lpstr>
      <vt:lpstr>3. Необходимо открыть заявку и проверить все пункты</vt:lpstr>
      <vt:lpstr>4. Принять на обработку</vt:lpstr>
      <vt:lpstr>5. Проверить прилагаемые документы можно нажав на файл</vt:lpstr>
      <vt:lpstr>6. Просмотр документов</vt:lpstr>
      <vt:lpstr>7. Тип ответа. Необходимо выбрать:  - Зачисление в ОСО - Отказ </vt:lpstr>
      <vt:lpstr>8. Обработка заявки. Необходимо заполнить:  - Номер приказа: – (прочерк), так как Приказ издается не ранее 25 августа - Дата приказа: 25.08.2021 - Класс обучения: 1 класс - Литера класса: – (прочерк) </vt:lpstr>
      <vt:lpstr>9. Направление уведомления. Необходимо:  1. Скачать заявление. Сохраняйте все уведомления в одну папку, с названием файла - ФИО ребенка 2. Отправить </vt:lpstr>
      <vt:lpstr>10. Выйти из профиля сотрудника и зайти в профиль Директора:  1. Подписать с использованием ЭЦП директора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Куаныш</dc:creator>
  <cp:lastModifiedBy>22-1</cp:lastModifiedBy>
  <cp:revision>21</cp:revision>
  <dcterms:created xsi:type="dcterms:W3CDTF">2021-03-29T08:38:10Z</dcterms:created>
  <dcterms:modified xsi:type="dcterms:W3CDTF">2021-04-02T03:30:48Z</dcterms:modified>
</cp:coreProperties>
</file>