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6" r:id="rId9"/>
    <p:sldId id="262" r:id="rId10"/>
    <p:sldId id="263" r:id="rId11"/>
    <p:sldId id="264" r:id="rId12"/>
    <p:sldId id="265" r:id="rId13"/>
    <p:sldId id="268" r:id="rId14"/>
    <p:sldId id="269" r:id="rId15"/>
    <p:sldId id="270" r:id="rId16"/>
    <p:sldId id="271" r:id="rId17"/>
    <p:sldId id="280" r:id="rId18"/>
    <p:sldId id="281" r:id="rId19"/>
    <p:sldId id="272" r:id="rId20"/>
    <p:sldId id="273" r:id="rId21"/>
    <p:sldId id="283" r:id="rId22"/>
    <p:sldId id="282" r:id="rId23"/>
    <p:sldId id="274" r:id="rId24"/>
    <p:sldId id="275" r:id="rId25"/>
    <p:sldId id="278" r:id="rId26"/>
    <p:sldId id="279" r:id="rId27"/>
    <p:sldId id="276" r:id="rId28"/>
    <p:sldId id="277" r:id="rId29"/>
    <p:sldId id="28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39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631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7180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355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6733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854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440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505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23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685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680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855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136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986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944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542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4500F-1E43-43FB-832E-C377E356116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E50A5CB-1EF0-45F5-905A-DDFC593D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011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1200" y="88900"/>
            <a:ext cx="8267700" cy="370681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Павлодарские знаменитые земляки</a:t>
            </a:r>
            <a:br>
              <a:rPr lang="ru-RU" sz="6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400" b="1" dirty="0" smtClean="0">
                <a:solidFill>
                  <a:srgbClr val="00B0F0"/>
                </a:solidFill>
                <a:latin typeface="Monotype Corsiva" panose="03010101010201010101" pitchFamily="66" charset="0"/>
              </a:rPr>
              <a:t>к 90-летию Наума Шафера, </a:t>
            </a:r>
            <a:br>
              <a:rPr lang="ru-RU" sz="4400" b="1" dirty="0" smtClean="0">
                <a:solidFill>
                  <a:srgbClr val="00B0F0"/>
                </a:solidFill>
                <a:latin typeface="Monotype Corsiva" panose="03010101010201010101" pitchFamily="66" charset="0"/>
              </a:rPr>
            </a:br>
            <a:r>
              <a:rPr lang="ru-RU" sz="4400" b="1" dirty="0">
                <a:solidFill>
                  <a:srgbClr val="00B0F0"/>
                </a:solidFill>
                <a:latin typeface="Monotype Corsiva" panose="03010101010201010101" pitchFamily="66" charset="0"/>
              </a:rPr>
              <a:t> </a:t>
            </a:r>
            <a:r>
              <a:rPr lang="ru-RU" sz="4400" b="1" dirty="0" smtClean="0">
                <a:solidFill>
                  <a:srgbClr val="00B0F0"/>
                </a:solidFill>
                <a:latin typeface="Monotype Corsiva" panose="03010101010201010101" pitchFamily="66" charset="0"/>
              </a:rPr>
              <a:t>и 85-летие Эрнста </a:t>
            </a:r>
            <a:r>
              <a:rPr lang="ru-RU" sz="4400" b="1" dirty="0" err="1" smtClean="0">
                <a:solidFill>
                  <a:srgbClr val="00B0F0"/>
                </a:solidFill>
                <a:latin typeface="Monotype Corsiva" panose="03010101010201010101" pitchFamily="66" charset="0"/>
              </a:rPr>
              <a:t>Соколкина</a:t>
            </a:r>
            <a:endParaRPr lang="ru-RU" sz="4400" b="1" dirty="0">
              <a:solidFill>
                <a:srgbClr val="00B0F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84399" y="4572001"/>
            <a:ext cx="6524949" cy="22860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3200" b="1" dirty="0" smtClean="0">
                <a:solidFill>
                  <a:schemeClr val="accent5"/>
                </a:solidFill>
                <a:latin typeface="Segoe Print" panose="02000600000000000000" pitchFamily="2" charset="0"/>
              </a:rPr>
              <a:t>Краеведческая гостиная</a:t>
            </a:r>
          </a:p>
          <a:p>
            <a:pPr algn="ctr"/>
            <a:r>
              <a:rPr lang="ru-RU" sz="3200" b="1" dirty="0" err="1" smtClean="0">
                <a:solidFill>
                  <a:schemeClr val="accent5"/>
                </a:solidFill>
                <a:latin typeface="Segoe Print" panose="02000600000000000000" pitchFamily="2" charset="0"/>
              </a:rPr>
              <a:t>Видеокруиз</a:t>
            </a:r>
            <a:endParaRPr lang="ru-RU" sz="3200" b="1" dirty="0" smtClean="0">
              <a:solidFill>
                <a:schemeClr val="accent5"/>
              </a:solidFill>
              <a:latin typeface="Segoe Print" panose="02000600000000000000" pitchFamily="2" charset="0"/>
            </a:endParaRPr>
          </a:p>
          <a:p>
            <a:pPr algn="ctr"/>
            <a:endParaRPr lang="ru-RU" sz="3200" b="1" dirty="0" smtClean="0">
              <a:solidFill>
                <a:schemeClr val="accent5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3200" b="1" dirty="0" smtClean="0">
                <a:solidFill>
                  <a:schemeClr val="accent5"/>
                </a:solidFill>
                <a:latin typeface="Segoe Print" panose="02000600000000000000" pitchFamily="2" charset="0"/>
              </a:rPr>
              <a:t>подготовила:</a:t>
            </a:r>
          </a:p>
          <a:p>
            <a:pPr algn="ctr"/>
            <a:r>
              <a:rPr lang="ru-RU" sz="3200" b="1" dirty="0" smtClean="0">
                <a:solidFill>
                  <a:schemeClr val="accent5"/>
                </a:solidFill>
                <a:latin typeface="Segoe Print" panose="02000600000000000000" pitchFamily="2" charset="0"/>
              </a:rPr>
              <a:t> зав. библиотекой </a:t>
            </a:r>
            <a:r>
              <a:rPr lang="ru-RU" sz="3200" b="1" dirty="0" err="1" smtClean="0">
                <a:solidFill>
                  <a:schemeClr val="accent5"/>
                </a:solidFill>
                <a:latin typeface="Segoe Print" panose="02000600000000000000" pitchFamily="2" charset="0"/>
              </a:rPr>
              <a:t>Ешова</a:t>
            </a:r>
            <a:r>
              <a:rPr lang="ru-RU" sz="3200" b="1" dirty="0" smtClean="0">
                <a:solidFill>
                  <a:schemeClr val="accent5"/>
                </a:solidFill>
                <a:latin typeface="Segoe Print" panose="02000600000000000000" pitchFamily="2" charset="0"/>
              </a:rPr>
              <a:t> Г.Ж.</a:t>
            </a:r>
            <a:endParaRPr lang="ru-RU" sz="3200" b="1" dirty="0">
              <a:solidFill>
                <a:schemeClr val="accent5"/>
              </a:solidFill>
              <a:latin typeface="Segoe Print" panose="020006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77220"/>
            <a:ext cx="2286000" cy="37361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7149" y="3795713"/>
            <a:ext cx="3114351" cy="30353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796286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725"/>
                            </p:stCondLst>
                            <p:childTnLst>
                              <p:par>
                                <p:cTn id="24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625"/>
                            </p:stCondLst>
                            <p:childTnLst>
                              <p:par>
                                <p:cTn id="27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305"/>
                            </p:stCondLst>
                            <p:childTnLst>
                              <p:par>
                                <p:cTn id="30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25"/>
                            </p:stCondLst>
                            <p:childTnLst>
                              <p:par>
                                <p:cTn id="33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4412" y="198198"/>
            <a:ext cx="3557588" cy="23084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5850" y="385761"/>
            <a:ext cx="4394200" cy="8636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Статьи</a:t>
            </a:r>
            <a:endParaRPr lang="ru-RU" b="1" dirty="0">
              <a:solidFill>
                <a:srgbClr val="00B0F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2506662"/>
            <a:ext cx="10579100" cy="4351338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AutoNum type="arabicPeriod"/>
            </a:pP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Власенко К. Эрнест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: легенды и тайны нашего города//Наша жизнь–2018–15 февр.–С.11</a:t>
            </a:r>
          </a:p>
          <a:p>
            <a:pPr marL="0" indent="0">
              <a:buNone/>
            </a:pP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2. Горбунов С. Города и годы. От слова память//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Казахс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. правда –2014–28 окт.–С.16</a:t>
            </a:r>
          </a:p>
          <a:p>
            <a:pPr marL="0" indent="0">
              <a:buNone/>
            </a:pP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3.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Исабеков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Р. Следопыт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//Караван–2014– 18 апр.–С.23</a:t>
            </a:r>
          </a:p>
          <a:p>
            <a:pPr marL="0" indent="0">
              <a:buNone/>
            </a:pP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4.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Карандашова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Т. Только у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Соколкина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можно прочитать…//Новое время–2016–28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янв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 С.5</a:t>
            </a:r>
          </a:p>
          <a:p>
            <a:pPr marL="0" indent="0">
              <a:buNone/>
            </a:pP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5.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Карандашова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Т. Что такое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Жанабет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, или что мы знаем о своей земле//Новое время–2016–24мар.–С.8</a:t>
            </a:r>
          </a:p>
          <a:p>
            <a:pPr marL="0" indent="0">
              <a:buNone/>
            </a:pP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6.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Нурахметова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Г. С любовью к родному краю// Звезда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–2016–9 янв.–С.11</a:t>
            </a:r>
          </a:p>
          <a:p>
            <a:pPr marL="0" indent="0">
              <a:buNone/>
            </a:pP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7.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Походеев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В. От памятника к памятнику// Звезда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–2014–25 дек.–С.8</a:t>
            </a:r>
          </a:p>
          <a:p>
            <a:pPr marL="0" indent="0">
              <a:buNone/>
            </a:pP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8.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Рахимбай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С. Патриотизм начинается с истории// Звезда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–2016–19 янв..–С.6</a:t>
            </a:r>
          </a:p>
          <a:p>
            <a:pPr marL="0" indent="0">
              <a:buNone/>
            </a:pP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9.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Шарипов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Б. Кредо Эрнеста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Соколкина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// Новое время-2017–27 июля–С.1,3</a:t>
            </a:r>
          </a:p>
          <a:p>
            <a:pPr marL="0" indent="0">
              <a:buNone/>
            </a:pP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10. </a:t>
            </a:r>
            <a:r>
              <a:rPr lang="ru-RU" sz="19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Тереник</a:t>
            </a:r>
            <a:r>
              <a:rPr lang="ru-RU" sz="19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М. Долгий путь к признанию// Новое время–2008–10 янв.–С.4</a:t>
            </a:r>
          </a:p>
          <a:p>
            <a:pPr marL="0" indent="0">
              <a:buNone/>
            </a:pP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12" y="98424"/>
            <a:ext cx="2897188" cy="23018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856306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75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25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75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250"/>
                            </p:stCondLst>
                            <p:childTnLst>
                              <p:par>
                                <p:cTn id="6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0100" y="2895600"/>
            <a:ext cx="2501900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27318"/>
            <a:ext cx="2857500" cy="2476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1698" y="77159"/>
            <a:ext cx="4838700" cy="78356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Статьи</a:t>
            </a:r>
            <a:endParaRPr lang="ru-RU" b="1" dirty="0">
              <a:solidFill>
                <a:srgbClr val="00B0F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910564"/>
            <a:ext cx="10185400" cy="60744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11.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Э. Воины той Великой войны// Звезда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–2010–27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мар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.–С.5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12.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Э. Через две войны// Звезда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–2010–24 авг.–С.7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13.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Э. Вековая улица// Звезда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–2014–8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нояб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. С.7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14.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Э. Гражданская оборона в Павлодаре// Звезда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–2015–4 авг.–С.5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15.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Э. Капитан 1-го ранга из Павлодара//Звезда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–2014–6 фев.–С.13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16.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Э. Мемориал на площади победы// Звезда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–2015–17 марта–С.6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17.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Э. Наш город на Иртыше// Звезда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–2011–19 апр.–С.5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18.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Э. Он стал мне близким и родным// Звезда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–2015–4 сент.–С.14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19.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Э. Расстрелян за знаки препинания// Звезда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–2013–31 мая–С.4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20.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Э. Слово о памятнике «Памяти павших» // Звезда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–2013–5 окт.–С.12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21.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Э. Слово об Иртыше// Звезда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–2014-23 авг.–С.5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22.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Э. «Щиты родного края»// Звезда 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–2014–15 февр.–С.7</a:t>
            </a:r>
          </a:p>
          <a:p>
            <a:pPr marL="0" indent="0">
              <a:buNone/>
            </a:pPr>
            <a:endParaRPr lang="ru-RU" sz="1600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892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75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25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75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25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750"/>
                            </p:stCondLst>
                            <p:childTnLst>
                              <p:par>
                                <p:cTn id="8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0"/>
                            </p:stCondLst>
                            <p:childTnLst>
                              <p:par>
                                <p:cTn id="8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7100" y="180951"/>
            <a:ext cx="6594302" cy="86406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Наум Григорьевич Шафер </a:t>
            </a:r>
            <a:endParaRPr lang="ru-RU" sz="4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8559" y="1065015"/>
            <a:ext cx="84201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На́хман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Ге́ршевич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Ша́фер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— советский и казахский музыковед, коллекционер, композитор и литературовед.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Кандидат филологических наук. Профессор кафедры русской филологии Павлодарского государственного педагогического института и с 1996 года — Павлодарского государственного университета им. С. </a:t>
            </a:r>
            <a:r>
              <a:rPr lang="ru-RU" sz="2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Торайгырова</a:t>
            </a:r>
            <a:r>
              <a:rPr lang="ru-RU" sz="2400" b="1" dirty="0">
                <a:solidFill>
                  <a:srgbClr val="0070C0"/>
                </a:solidFill>
                <a:latin typeface="Segoe Print" panose="02000600000000000000" pitchFamily="2" charset="0"/>
              </a:rPr>
              <a:t>. </a:t>
            </a:r>
            <a:endParaRPr lang="ru-RU" sz="2400" b="1" dirty="0" smtClean="0">
              <a:solidFill>
                <a:srgbClr val="0070C0"/>
              </a:solidFill>
              <a:latin typeface="Segoe Print" panose="02000600000000000000" pitchFamily="2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13 </a:t>
            </a:r>
            <a:r>
              <a:rPr lang="ru-RU" sz="2400" b="1" dirty="0">
                <a:solidFill>
                  <a:srgbClr val="0070C0"/>
                </a:solidFill>
                <a:latin typeface="Segoe Print" panose="02000600000000000000" pitchFamily="2" charset="0"/>
              </a:rPr>
              <a:t>января Науму Шаферу исполнилось 90 лет. О жизни музыковеда писали не раз, очерки опубликованы в газетах и журналах, 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  сохранились </a:t>
            </a:r>
            <a:r>
              <a:rPr lang="ru-RU" sz="2400" b="1" dirty="0">
                <a:solidFill>
                  <a:srgbClr val="0070C0"/>
                </a:solidFill>
                <a:latin typeface="Segoe Print" panose="02000600000000000000" pitchFamily="2" charset="0"/>
              </a:rPr>
              <a:t>записи бесед.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03" y="469297"/>
            <a:ext cx="2181225" cy="2095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4002" y="4686300"/>
            <a:ext cx="2857500" cy="19986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688" y="3378633"/>
            <a:ext cx="2296940" cy="2984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93697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828801"/>
            <a:ext cx="1819275" cy="37972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7834" y="11430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Свое  </a:t>
            </a:r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главное богатство </a:t>
            </a:r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– </a:t>
            </a:r>
            <a:b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30 </a:t>
            </a:r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грампластинок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0" y="1625600"/>
            <a:ext cx="9969500" cy="4889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Родился в Кишинёве в </a:t>
            </a:r>
            <a:r>
              <a:rPr lang="ru-RU" sz="2000" b="1" dirty="0">
                <a:solidFill>
                  <a:srgbClr val="0070C0"/>
                </a:solidFill>
                <a:latin typeface="Segoe Print" panose="02000600000000000000" pitchFamily="2" charset="0"/>
              </a:rPr>
              <a:t>религиозной еврейской 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семье. Раннее детство провёл в Леово в ту пору в аннексированной Румынией Бессарабии. 13 июня 1941 года был депортирован вместе с родителями и младшим братом в Казахстан, жил в колхозе «Новый быт» в посёлке 31 </a:t>
            </a:r>
            <a:r>
              <a:rPr lang="ru-RU" sz="20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Акмолинская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область. Отец был отправлен в Свердловскую область на лесоповал, освобождён спустя два года.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  <a:latin typeface="Segoe Print" panose="02000600000000000000" pitchFamily="2" charset="0"/>
              </a:rPr>
              <a:t>Шаферу было 10 лет, когда за 10 дней до войны его вместе с родителями в числе прочих евреев, греков и молдаван депортировали из Бессарабии в </a:t>
            </a:r>
            <a:r>
              <a:rPr lang="ru-RU" sz="2000" b="1" dirty="0" err="1">
                <a:solidFill>
                  <a:srgbClr val="0070C0"/>
                </a:solidFill>
                <a:latin typeface="Segoe Print" panose="02000600000000000000" pitchFamily="2" charset="0"/>
              </a:rPr>
              <a:t>Акмолинскую</a:t>
            </a:r>
            <a:r>
              <a:rPr lang="ru-RU" sz="2000" b="1" dirty="0">
                <a:solidFill>
                  <a:srgbClr val="0070C0"/>
                </a:solidFill>
                <a:latin typeface="Segoe Print" panose="02000600000000000000" pitchFamily="2" charset="0"/>
              </a:rPr>
              <a:t> область. На сборы отвели два часа, мальчик едва успел забрать свое главное богатство - 30 грампластинок. Те граммофонные пластинки впоследствии положили начало богатейшей и уникальной коллекции. 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Прибыв </a:t>
            </a:r>
            <a:r>
              <a:rPr lang="ru-RU" sz="2000" b="1" dirty="0">
                <a:solidFill>
                  <a:srgbClr val="0070C0"/>
                </a:solidFill>
                <a:latin typeface="Segoe Print" panose="02000600000000000000" pitchFamily="2" charset="0"/>
              </a:rPr>
              <a:t>на новое место, он каждый вечер ходил из барака в барак и читал соотечественникам, плохо знавшим русский язык, стихи ПУШКИНА, ЛЕРМОНТОВА, НЕКРАСОВА. </a:t>
            </a:r>
          </a:p>
        </p:txBody>
      </p:sp>
    </p:spTree>
    <p:extLst>
      <p:ext uri="{BB962C8B-B14F-4D97-AF65-F5344CB8AC3E}">
        <p14:creationId xmlns:p14="http://schemas.microsoft.com/office/powerpoint/2010/main" val="1334418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410" y="1219200"/>
            <a:ext cx="1874590" cy="4275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0034" y="376016"/>
            <a:ext cx="3907366" cy="84318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Нами Гитин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500" y="1358901"/>
            <a:ext cx="10541000" cy="54991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Окончил школу в </a:t>
            </a:r>
            <a:r>
              <a:rPr lang="ru-RU" sz="2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Акмолинске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и филологический факультет Казахского государственного Университета им. С. М. Кирова. Брал уроки композиции у Е. Г. Брусиловского и самостоятельно начал сочинять музыку под псевдонимом Нами Гитин.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70C0"/>
                </a:solidFill>
                <a:latin typeface="Segoe Print" panose="02000600000000000000" pitchFamily="2" charset="0"/>
              </a:rPr>
              <a:t>Наум Шафер, как вспоминает сам, в период Великой Отечественной войны был колхозным пастухом, </a:t>
            </a:r>
            <a:r>
              <a:rPr lang="ru-RU" sz="2400" b="1" dirty="0" err="1">
                <a:solidFill>
                  <a:srgbClr val="0070C0"/>
                </a:solidFill>
                <a:latin typeface="Segoe Print" panose="02000600000000000000" pitchFamily="2" charset="0"/>
              </a:rPr>
              <a:t>сенокосильщиком</a:t>
            </a:r>
            <a:r>
              <a:rPr lang="ru-RU" sz="2400" b="1" dirty="0">
                <a:solidFill>
                  <a:srgbClr val="0070C0"/>
                </a:solidFill>
                <a:latin typeface="Segoe Print" panose="02000600000000000000" pitchFamily="2" charset="0"/>
              </a:rPr>
              <a:t>, конторским писарем. </a:t>
            </a:r>
            <a:endParaRPr lang="ru-RU" sz="2400" b="1" dirty="0" smtClean="0">
              <a:solidFill>
                <a:srgbClr val="0070C0"/>
              </a:solidFill>
              <a:latin typeface="Segoe Print" panose="02000600000000000000" pitchFamily="2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Работал после учителем русского языка и литературы в средних школах Казахстана, окончил аспирантуру при Казахском государственном университете, после чего был направлен преподавателем в Целиноградский педагогический институт</a:t>
            </a:r>
            <a:r>
              <a:rPr lang="ru-RU" sz="2400" b="1" dirty="0">
                <a:solidFill>
                  <a:srgbClr val="0070C0"/>
                </a:solidFill>
                <a:latin typeface="Segoe Print" panose="02000600000000000000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6613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1930400"/>
            <a:ext cx="1930400" cy="3848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2400"/>
            <a:ext cx="8596668" cy="12954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Составление литературно-музыкальных </a:t>
            </a:r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программ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2500" y="1816100"/>
            <a:ext cx="10071100" cy="47418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Занимался творчеством Бруно </a:t>
            </a:r>
            <a:r>
              <a:rPr lang="ru-RU" sz="20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Ясенского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и Михаила Булгакова, опубликовал различные редакции оперных либретто последнего. Опубликовал ряд статей по истории бардовской песни, творчеству Булата Окуджавы и Владимира Высоцкого, методике преподавания классической и современной литературы и музыки в средней школе. Отдельными изданиями вышли биография Исаака Дунаевского и его эпистолярное наследие, собранное и прокомментированное Н. Г. Шафером, а также оконченные либретто М. А. Булгакова и нотные материалы композиций И. Дунаевского к этим либретто, реконструированные Шафером по сохранившимся отрывкам. Составитель нескольких литературно-музыкальных программ на грампластинках и компакт-дисках, в том числе фортепианных пьес И. О. Дунаевского к драмам М. А. Булгакова, а также компакт-дисков песен целиноградского барда Виктора </a:t>
            </a:r>
            <a:r>
              <a:rPr lang="ru-RU" sz="20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Мильто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и собственных композиций.</a:t>
            </a:r>
            <a:endParaRPr lang="ru-RU" sz="2000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970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8302" y="1930400"/>
            <a:ext cx="2619375" cy="34924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8934" y="342900"/>
            <a:ext cx="5088466" cy="8763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Работы в журналах</a:t>
            </a:r>
            <a:endParaRPr lang="ru-RU" sz="4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4832" y="1338926"/>
            <a:ext cx="8976167" cy="53158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В 1971 году в Павлодаре арестован за хранение и распространение самиздата, осуждён на полтора года лишения свободы. Диссертация на соискание учёной степени доктора филологических наук была отклонена. Освобождён в марте 1973 года.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Печатался в журналах «Дружба народов», «Простор», «Музыкальная жизнь», «Советская музыка», «Сибирские огни», «Театр», «Театральная жизнь», «Огонёк», «Киноведческие записки», «Корни», газетах — «Литературной газете», «Известиях», «Общей газете» и других. Начиная с середины 1960-х годов многолетний сотрудник газеты «Звезда </a:t>
            </a:r>
            <a:r>
              <a:rPr lang="ru-RU" sz="2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». Член Союза журналистов Казахстана.</a:t>
            </a:r>
            <a:endParaRPr lang="ru-RU" sz="2400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310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1016000"/>
            <a:ext cx="1905000" cy="4181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0900" y="330200"/>
            <a:ext cx="6781800" cy="6858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Творческая личность года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7100" y="1461164"/>
            <a:ext cx="10007600" cy="4901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70C0"/>
                </a:solidFill>
                <a:latin typeface="Segoe Print" panose="02000600000000000000" pitchFamily="2" charset="0"/>
              </a:rPr>
              <a:t>Научно-исследовательская и творческая деятельность Н. Г. Шафера получила широкое общественное признание. В 2000 г. на слете творческой интеллигенции в г. Павлодаре он получил звание «Творческая личность года», присвоено звание заслуженного деятеля РК. С 2006 г. - член Союза журналистов РК. В 2012 г. за значительный вклад в социально-экономическое и культурное развитие страны, укрепление дружбы и сотрудничества между народами он был награжден Почетной грамотой РК. Н. Г. Шафер стал четвёртым </a:t>
            </a:r>
            <a:r>
              <a:rPr lang="ru-RU" sz="2400" b="1" dirty="0" err="1">
                <a:solidFill>
                  <a:srgbClr val="0070C0"/>
                </a:solidFill>
                <a:latin typeface="Segoe Print" panose="02000600000000000000" pitchFamily="2" charset="0"/>
              </a:rPr>
              <a:t>казахстанцем</a:t>
            </a:r>
            <a:r>
              <a:rPr lang="ru-RU" sz="2400" b="1" dirty="0">
                <a:solidFill>
                  <a:srgbClr val="0070C0"/>
                </a:solidFill>
                <a:latin typeface="Segoe Print" panose="02000600000000000000" pitchFamily="2" charset="0"/>
              </a:rPr>
              <a:t>, получившим грамоту и орден Евразийского еврейского конгресса, который объединяет еврейские общины 28 стран.</a:t>
            </a:r>
          </a:p>
        </p:txBody>
      </p:sp>
    </p:spTree>
    <p:extLst>
      <p:ext uri="{BB962C8B-B14F-4D97-AF65-F5344CB8AC3E}">
        <p14:creationId xmlns:p14="http://schemas.microsoft.com/office/powerpoint/2010/main" val="3752186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8702" y="228600"/>
            <a:ext cx="3245023" cy="56261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034" y="0"/>
            <a:ext cx="8034866" cy="11430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Коллекция, </a:t>
            </a:r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которой восхищаются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034" y="838200"/>
            <a:ext cx="8596668" cy="58165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70C0"/>
                </a:solidFill>
                <a:latin typeface="Segoe Print" panose="02000600000000000000" pitchFamily="2" charset="0"/>
              </a:rPr>
              <a:t>Он родился в Молдавии, провел детство в Бессарабии, а потом семья оказалась в Казахстане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. Те первые, увезенные с родины, граммофонные </a:t>
            </a:r>
            <a:r>
              <a:rPr lang="ru-RU" sz="2400" b="1" dirty="0">
                <a:solidFill>
                  <a:srgbClr val="0070C0"/>
                </a:solidFill>
                <a:latin typeface="Segoe Print" panose="02000600000000000000" pitchFamily="2" charset="0"/>
              </a:rPr>
              <a:t>пластинки впоследствии положили начало богатейшей и уникальной коллекции, сейчас их более 27 тысяч. Это богатство хранится в Павлодаре, в Доме-музее Наума Шафера, вместе с не менее уникальной библиотекой. Коллекцию, которой восхищаются и в нашей стране, и далеко за ее пределами, Наум Григорьевич, человек далеко не богатырского сложения, с вежливыми манерами и тихим голосом, целенаправленно, порой отказывая себе во многом, собирал всю жизнь. И всегда помогала ему супруга – Наталья Михайловна, с которой они вместе уже 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65 </a:t>
            </a:r>
            <a:r>
              <a:rPr lang="ru-RU" sz="2400" b="1" dirty="0">
                <a:solidFill>
                  <a:srgbClr val="0070C0"/>
                </a:solidFill>
                <a:latin typeface="Segoe Print" panose="02000600000000000000" pitchFamily="2" charset="0"/>
              </a:rPr>
              <a:t>лет.</a:t>
            </a:r>
          </a:p>
        </p:txBody>
      </p:sp>
    </p:spTree>
    <p:extLst>
      <p:ext uri="{BB962C8B-B14F-4D97-AF65-F5344CB8AC3E}">
        <p14:creationId xmlns:p14="http://schemas.microsoft.com/office/powerpoint/2010/main" val="1570667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40" y="350043"/>
            <a:ext cx="1727201" cy="2466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3825" y="0"/>
            <a:ext cx="1762125" cy="2590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" y="4434681"/>
            <a:ext cx="2565400" cy="21058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7069" y="-35719"/>
            <a:ext cx="2781300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Семья </a:t>
            </a:r>
            <a:endParaRPr lang="ru-RU" sz="5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8837" y="876300"/>
            <a:ext cx="9917113" cy="58039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Жена — Наталья. Младший брат — целиноградский педагог и коллекционер Лазарь Гершевич Шафер, автор статей по методике преподавания литературы в средней школе, бывший председатель еврейского культурного центра «Алеф» в Астане.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  <a:latin typeface="Segoe Print" panose="02000600000000000000" pitchFamily="2" charset="0"/>
              </a:rPr>
              <a:t>Они 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познакомились с супругой  </a:t>
            </a:r>
            <a:r>
              <a:rPr lang="ru-RU" sz="2000" b="1" dirty="0">
                <a:solidFill>
                  <a:srgbClr val="0070C0"/>
                </a:solidFill>
                <a:latin typeface="Segoe Print" panose="02000600000000000000" pitchFamily="2" charset="0"/>
              </a:rPr>
              <a:t>70 лет назад на филфаке в </a:t>
            </a:r>
            <a:r>
              <a:rPr lang="ru-RU" sz="20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КазГУ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, </a:t>
            </a:r>
            <a:r>
              <a:rPr lang="ru-RU" sz="2000" b="1" dirty="0">
                <a:solidFill>
                  <a:srgbClr val="0070C0"/>
                </a:solidFill>
                <a:latin typeface="Segoe Print" panose="02000600000000000000" pitchFamily="2" charset="0"/>
              </a:rPr>
              <a:t>куда поступили при конкурсе 25 человек на место. Учились в набитых битком старых маленьких аудиториях с дырявыми фанерными столами, где некоторым приходилось записывать лекции, положив лист на свою коленку или на спину товарища. После окончания вуза, в котором преподавал </a:t>
            </a:r>
            <a:r>
              <a:rPr lang="ru-RU" sz="2000" b="1" dirty="0" err="1">
                <a:solidFill>
                  <a:srgbClr val="0070C0"/>
                </a:solidFill>
                <a:latin typeface="Segoe Print" panose="02000600000000000000" pitchFamily="2" charset="0"/>
              </a:rPr>
              <a:t>Мухтар</a:t>
            </a:r>
            <a:r>
              <a:rPr lang="ru-RU" sz="2000" b="1" dirty="0">
                <a:solidFill>
                  <a:srgbClr val="0070C0"/>
                </a:solidFill>
                <a:latin typeface="Segoe Print" panose="02000600000000000000" pitchFamily="2" charset="0"/>
              </a:rPr>
              <a:t> АУЭЗОВ, 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попросились </a:t>
            </a:r>
            <a:r>
              <a:rPr lang="ru-RU" sz="2000" b="1" dirty="0">
                <a:solidFill>
                  <a:srgbClr val="0070C0"/>
                </a:solidFill>
                <a:latin typeface="Segoe Print" panose="02000600000000000000" pitchFamily="2" charset="0"/>
              </a:rPr>
              <a:t>в такую глубинку, куда никто не хотел ехать. Там, на иссякающем золотоносном руднике Жумба в ВКО мыкались с маленьким ребенком по углам до тех пор, пока не разъехались последние ученики. 10 лет прожили в </a:t>
            </a:r>
            <a:r>
              <a:rPr lang="ru-RU" sz="2000" b="1" dirty="0" err="1">
                <a:solidFill>
                  <a:srgbClr val="0070C0"/>
                </a:solidFill>
                <a:latin typeface="Segoe Print" panose="02000600000000000000" pitchFamily="2" charset="0"/>
              </a:rPr>
              <a:t>Акмолинске</a:t>
            </a:r>
            <a:r>
              <a:rPr lang="ru-RU" sz="2000" b="1" dirty="0">
                <a:solidFill>
                  <a:srgbClr val="0070C0"/>
                </a:solidFill>
                <a:latin typeface="Segoe Print" panose="02000600000000000000" pitchFamily="2" charset="0"/>
              </a:rPr>
              <a:t>, ставшем затем Целиноградом, также кочуя по квартирам. </a:t>
            </a:r>
            <a:endParaRPr lang="ru-RU" sz="2000" b="1" dirty="0" smtClean="0">
              <a:solidFill>
                <a:srgbClr val="0070C0"/>
              </a:solidFill>
              <a:latin typeface="Segoe Print" panose="02000600000000000000" pitchFamily="2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  <a:latin typeface="Segoe Print" panose="02000600000000000000" pitchFamily="2" charset="0"/>
              </a:rPr>
              <a:t>Сегодня Шафер, которому 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исполнилось </a:t>
            </a:r>
            <a:r>
              <a:rPr lang="ru-RU" sz="2000" b="1" dirty="0">
                <a:solidFill>
                  <a:srgbClr val="0070C0"/>
                </a:solidFill>
                <a:latin typeface="Segoe Print" panose="02000600000000000000" pitchFamily="2" charset="0"/>
              </a:rPr>
              <a:t>90 лет, потерял зрение, но рядом Наталья Михайловна, и он продолжает работать, писать 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книги.</a:t>
            </a:r>
            <a:endParaRPr lang="ru-RU" sz="2000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086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1292" y="1180306"/>
            <a:ext cx="2341007" cy="442039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5796" y="237331"/>
            <a:ext cx="8509000" cy="9429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Эрнест Дмитриевич </a:t>
            </a:r>
            <a:r>
              <a:rPr lang="ru-RU" sz="4800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Соколкин</a:t>
            </a:r>
            <a:r>
              <a:rPr lang="ru-RU" sz="4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(1936)</a:t>
            </a:r>
            <a:endParaRPr lang="ru-RU" sz="4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500" y="1154112"/>
            <a:ext cx="9169400" cy="55252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85 лет исполнилось краеведу Павлодарского </a:t>
            </a:r>
            <a:r>
              <a:rPr lang="ru-RU" sz="28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28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Эрнесту Дмитриевичу </a:t>
            </a:r>
            <a:r>
              <a:rPr lang="ru-RU" sz="28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Соколкину</a:t>
            </a:r>
            <a:r>
              <a:rPr lang="ru-RU" sz="28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.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Эрнест Дмитриевич - человек энциклопедических знаний. Больше 45 лет он занимается историей Павлодарского </a:t>
            </a:r>
            <a:r>
              <a:rPr lang="ru-RU" sz="28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28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. Им собрано огромное количество точных сведений о важнейших событиях края, о знатных земляках. Это тот источник информации, который никогда не надо перепроверять.</a:t>
            </a:r>
            <a:endParaRPr lang="ru-RU" sz="2800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920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0" y="0"/>
            <a:ext cx="2381250" cy="32146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1517" y="252412"/>
            <a:ext cx="3488266" cy="7112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Коллекция</a:t>
            </a:r>
            <a:endParaRPr lang="ru-RU" sz="5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900" y="1947068"/>
            <a:ext cx="11239500" cy="46823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Собранная Наумом Шафером коллекция, которую он собирал по      всему миру в течении всей своей жизни из 27 тысяч граммофонных и патефонных пластинок составила основу музея «Дом Шафера» в Павлодаре. И как сказал глава региона эта коллекция является нашим национальным достоянием. В музее также представлены собранные Шафером 1500 бобин магнитофонных записей и 1500 аудиокассет, </a:t>
            </a:r>
            <a:r>
              <a:rPr lang="ru-RU" sz="2200" b="1" dirty="0">
                <a:solidFill>
                  <a:srgbClr val="0070C0"/>
                </a:solidFill>
                <a:latin typeface="Segoe Print" panose="02000600000000000000" pitchFamily="2" charset="0"/>
              </a:rPr>
              <a:t>600 из которых являются раритетными, за которыми охотятся многие страны, и завещал </a:t>
            </a:r>
            <a:r>
              <a:rPr lang="ru-RU" sz="22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их </a:t>
            </a:r>
            <a:r>
              <a:rPr lang="ru-RU" sz="2200" b="1" dirty="0">
                <a:solidFill>
                  <a:srgbClr val="0070C0"/>
                </a:solidFill>
                <a:latin typeface="Segoe Print" panose="02000600000000000000" pitchFamily="2" charset="0"/>
              </a:rPr>
              <a:t>Казахстану. </a:t>
            </a:r>
            <a:r>
              <a:rPr lang="ru-RU" sz="22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В павлодарском  музее поистине находятся раритетные  грампластинки, которых нет ни в одной другой стране мира. Дом-музей стал культурным центром просвещения, где сеется доброе, разумное и вечное. До карантина в нем каждую пятницу проходили музыкальные  и литературные вечера, встречи с интересными людьми, там по-прежнему выпускаются музыкальные диски, книги и проспекты.</a:t>
            </a:r>
            <a:endParaRPr lang="ru-RU" sz="2200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" y="92075"/>
            <a:ext cx="2619375" cy="1743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86885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00" y="419100"/>
            <a:ext cx="3136900" cy="5016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004" y="101600"/>
            <a:ext cx="3539066" cy="7747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Увлечение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90600"/>
            <a:ext cx="8953500" cy="5867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rgbClr val="0070C0"/>
                </a:solidFill>
                <a:latin typeface="Segoe Print" panose="02000600000000000000" pitchFamily="2" charset="0"/>
              </a:rPr>
              <a:t>"Я начал собирать пластинки неосознанно, с 10-летнего возраста. В 1930 году мои родители на свадьбу получили в подарок патефон и 30 пластинок. И в детские годы я не помню, чтобы я играл с какими-то игрушками, которые мне дарили. Я или читал книжки, или слушал беспрерывное количество раз вот эти 30 пластинок, которые в последующем привез с собой в Казахстан, когда нас в 1941 году сюда депортировали. И потом, естественно, я к этим пластинкам добавлял другие", - рассказывает Шафер. </a:t>
            </a:r>
            <a:endParaRPr lang="ru-RU" sz="2200" b="1" dirty="0" smtClean="0">
              <a:solidFill>
                <a:srgbClr val="0070C0"/>
              </a:solidFill>
              <a:latin typeface="Segoe Print" panose="02000600000000000000" pitchFamily="2" charset="0"/>
            </a:endParaRPr>
          </a:p>
          <a:p>
            <a:pPr marL="0" indent="0">
              <a:buNone/>
            </a:pPr>
            <a:r>
              <a:rPr lang="ru-RU" sz="22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Книги </a:t>
            </a:r>
            <a:r>
              <a:rPr lang="ru-RU" sz="2200" b="1" dirty="0">
                <a:solidFill>
                  <a:srgbClr val="0070C0"/>
                </a:solidFill>
                <a:latin typeface="Segoe Print" panose="02000600000000000000" pitchFamily="2" charset="0"/>
              </a:rPr>
              <a:t>и пластинки Наум Григорьевич тогда носил в мешках с почты. Выписывал специально для своей коллекции. Так увлечение переросло в великое дело человека энциклопедических знаний с блестящим филологическим образованием. Только у него есть музыкальные пластинки, на которых записаны первые произведения казахских певцов, исполнителей </a:t>
            </a:r>
            <a:r>
              <a:rPr lang="ru-RU" sz="2200" b="1" dirty="0" err="1">
                <a:solidFill>
                  <a:srgbClr val="0070C0"/>
                </a:solidFill>
                <a:latin typeface="Segoe Print" panose="02000600000000000000" pitchFamily="2" charset="0"/>
              </a:rPr>
              <a:t>кюев</a:t>
            </a:r>
            <a:r>
              <a:rPr lang="ru-RU" sz="2200" b="1" dirty="0">
                <a:solidFill>
                  <a:srgbClr val="0070C0"/>
                </a:solidFill>
                <a:latin typeface="Segoe Print" panose="020006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8756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0" y="85333"/>
            <a:ext cx="4318000" cy="3289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3130" y="170666"/>
            <a:ext cx="4156869" cy="12009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Популярность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700" y="1785937"/>
            <a:ext cx="7734300" cy="4965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70C0"/>
                </a:solidFill>
                <a:latin typeface="Segoe Print" panose="02000600000000000000" pitchFamily="2" charset="0"/>
              </a:rPr>
              <a:t>У него редкая работоспособность. Помимо лекций в университете, Наум Григорьевич постоянно участвует в различных презентациях, бывает на выставках, концертах, других мероприятиях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Поэтому </a:t>
            </a:r>
            <a:r>
              <a:rPr lang="ru-RU" sz="2400" b="1" dirty="0">
                <a:solidFill>
                  <a:srgbClr val="0070C0"/>
                </a:solidFill>
                <a:latin typeface="Segoe Print" panose="02000600000000000000" pitchFamily="2" charset="0"/>
              </a:rPr>
              <a:t>не удивительно, что у Шафера такая популярность, если не сказать – слава среди </a:t>
            </a:r>
            <a:r>
              <a:rPr lang="ru-RU" sz="2400" b="1" dirty="0" err="1">
                <a:solidFill>
                  <a:srgbClr val="0070C0"/>
                </a:solidFill>
                <a:latin typeface="Segoe Print" panose="02000600000000000000" pitchFamily="2" charset="0"/>
              </a:rPr>
              <a:t>павлодарцев</a:t>
            </a:r>
            <a:r>
              <a:rPr lang="ru-RU" sz="2400" b="1" dirty="0">
                <a:solidFill>
                  <a:srgbClr val="0070C0"/>
                </a:solidFill>
                <a:latin typeface="Segoe Print" panose="02000600000000000000" pitchFamily="2" charset="0"/>
              </a:rPr>
              <a:t>. Они любят его в первую очередь за трудолюбие, стойкость, умение противостоять невзгодам, мужество и подвижнический образ жизни. </a:t>
            </a:r>
            <a:endParaRPr lang="ru-RU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85333"/>
            <a:ext cx="2933700" cy="17006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4000" y="3759200"/>
            <a:ext cx="4318000" cy="2992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59897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900" y="101600"/>
            <a:ext cx="4498802" cy="7747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Книги </a:t>
            </a:r>
            <a:endParaRPr lang="ru-RU" sz="5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362" y="1046162"/>
            <a:ext cx="9774238" cy="54435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- Дунаевский сегодня. Москва: Советский композитор, 1988.—184 с. </a:t>
            </a:r>
            <a:endParaRPr lang="ru-RU" b="1" dirty="0">
              <a:solidFill>
                <a:srgbClr val="0070C0"/>
              </a:solidFill>
              <a:latin typeface="Segoe Print" panose="02000600000000000000" pitchFamily="2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- А. Булгаков. «Оперные либретто» («Минин и Пожарский», «Чёрное море», «Пётр Великий», «Рашель»). Составление, вступительная статья и комментарии Н. Г. Шафера. Павлодар: ЭКО, 1998. </a:t>
            </a:r>
            <a:endParaRPr lang="ru-RU" b="1" dirty="0">
              <a:solidFill>
                <a:srgbClr val="0070C0"/>
              </a:solidFill>
              <a:latin typeface="Segoe Print" panose="02000600000000000000" pitchFamily="2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Исаак Дунаевский. «Когда душа горит творчеством.... Письма к Раисе </a:t>
            </a:r>
            <a:r>
              <a:rPr lang="ru-RU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Рыськиной</a:t>
            </a:r>
            <a:r>
              <a:rPr lang="ru-RU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». Составление, вступительная статья, комментарии и послесловие Н. Г. Шафера. Астана: «</a:t>
            </a:r>
            <a:r>
              <a:rPr lang="ru-RU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Елорда</a:t>
            </a:r>
            <a:r>
              <a:rPr lang="ru-RU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», 2000.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- «Почтовый роман: переписка И. О. Дунаевского и Л. С. </a:t>
            </a:r>
            <a:r>
              <a:rPr lang="ru-RU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Райнль</a:t>
            </a:r>
            <a:r>
              <a:rPr lang="ru-RU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». Составление, вступительная статья, комментарии и послесловие Н. Шафера. Москва: Композитор, 2001.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- Наум Шафер. «Дворняги, друзья мои...» Очерки и статьи. Павлодар: ТОО НПФ «ЭКО», 2001.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Исаак Дунаевский. «Если Вам нужны мои письма... Письма к Л. Г. </a:t>
            </a:r>
            <a:r>
              <a:rPr lang="ru-RU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Вытчиковой</a:t>
            </a:r>
            <a:r>
              <a:rPr lang="ru-RU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». Публикация, вступительная статья, комментарии и послесловие Н. Г. Шафера. Павлодар: ТОО НПФ «ЭКО», 2005. </a:t>
            </a:r>
            <a:endParaRPr lang="ru-RU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1061" y="228600"/>
            <a:ext cx="2083290" cy="27813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7601" y="3767930"/>
            <a:ext cx="1936750" cy="29104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30104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5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95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7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45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200"/>
                            </p:stCondLst>
                            <p:childTnLst>
                              <p:par>
                                <p:cTn id="4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700"/>
                            </p:stCondLst>
                            <p:childTnLst>
                              <p:par>
                                <p:cTn id="5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156368"/>
            <a:ext cx="5372100" cy="120253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Нотные издания</a:t>
            </a:r>
            <a:endParaRPr lang="ru-RU" sz="5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70001"/>
            <a:ext cx="8596668" cy="2666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Исаак Дунаевский в гостях у Михаила Булгакова: Пьесы для фортепиано. Составление и вступительная статья Н. Шафера. Общая редакция Л. Топорковой. Москва: Композитор, 2001.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Нами Гитин. Вечерний вальс. Переложение для </a:t>
            </a:r>
            <a:r>
              <a:rPr lang="ru-RU" sz="2400" b="1" dirty="0" err="1" smtClean="0">
                <a:solidFill>
                  <a:srgbClr val="0070C0"/>
                </a:solidFill>
                <a:latin typeface="Monotype Corsiva" panose="03010101010201010101" pitchFamily="66" charset="0"/>
              </a:rPr>
              <a:t>эстрадно</a:t>
            </a:r>
            <a:r>
              <a:rPr lang="ru-RU" sz="2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-симфонического оркестра Анатолия Оноприенко. Партитура. Издательство «Композитор — Санкт-Петербург», 2007.</a:t>
            </a:r>
            <a:endParaRPr lang="ru-RU" sz="24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9912" y="255984"/>
            <a:ext cx="2619375" cy="28047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800" y="3695700"/>
            <a:ext cx="2503487" cy="29035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50" y="4038600"/>
            <a:ext cx="2628900" cy="256063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447148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5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6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35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1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7334" y="139700"/>
            <a:ext cx="5444066" cy="927100"/>
          </a:xfrm>
        </p:spPr>
        <p:txBody>
          <a:bodyPr/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Литература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700" y="1295401"/>
            <a:ext cx="9007302" cy="3873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Наум Шафер: жизнь и творчество. Информационно-библиографический компакт-диск. Сост. Т. Ю. </a:t>
            </a:r>
            <a:r>
              <a:rPr lang="ru-RU" sz="2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Гречишкина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. Павлодарский государственный педагогический институт, 2007.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Шафер Наум Григорьевич: биобиблиографический указатель. / сост. Н. </a:t>
            </a:r>
            <a:r>
              <a:rPr lang="ru-RU" sz="2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Колодина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; Павлодарский гос. </a:t>
            </a:r>
            <a:r>
              <a:rPr lang="ru-RU" sz="2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пед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. ин-т. — Павлодар, 2008. — 63 с. </a:t>
            </a:r>
            <a:endParaRPr lang="ru-RU" sz="2400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3875" y="139700"/>
            <a:ext cx="2619375" cy="2867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3879852"/>
            <a:ext cx="4387850" cy="2755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000" y="4159252"/>
            <a:ext cx="4254500" cy="24765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007827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5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5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2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950"/>
                            </p:stCondLst>
                            <p:childTnLst>
                              <p:par>
                                <p:cTn id="3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515"/>
            <a:ext cx="1790700" cy="25622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6102" y="1569834"/>
            <a:ext cx="2009707" cy="30587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0700" y="1"/>
            <a:ext cx="8157369" cy="1478456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Изданные </a:t>
            </a:r>
            <a:r>
              <a:rPr lang="ru-RU" sz="4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произведения Наума Шафера </a:t>
            </a:r>
            <a:endParaRPr lang="ru-RU" sz="44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936579" y="4759326"/>
            <a:ext cx="3747630" cy="209867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09" y="2470820"/>
            <a:ext cx="1857375" cy="24669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726" y="876344"/>
            <a:ext cx="2466975" cy="18478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09" y="4676932"/>
            <a:ext cx="2390775" cy="19145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3666" y="702550"/>
            <a:ext cx="1666875" cy="27432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6829" y="4970711"/>
            <a:ext cx="2533650" cy="180022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1852" y="1047996"/>
            <a:ext cx="1688405" cy="27689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57460" y="2436501"/>
            <a:ext cx="1971479" cy="31455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11701" y="5050297"/>
            <a:ext cx="2543175" cy="18002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09551" y="2672516"/>
            <a:ext cx="2004792" cy="27961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78203" y="-81007"/>
            <a:ext cx="2174700" cy="31802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83429" y="3451514"/>
            <a:ext cx="2805014" cy="18019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0353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82550"/>
            <a:ext cx="7577666" cy="9652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Музыкальные издания</a:t>
            </a:r>
            <a:endParaRPr lang="ru-RU" sz="5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719" y="1047750"/>
            <a:ext cx="8569681" cy="5416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- Исаак Дунаевский в гостях у Михаила Булгакова. Грампластинка. Составление и подготовка нотного материала — Н. Шафера. Исполнитель — Л. Топоркова (фортепиано). Фирма «Большой зал», Москва; производственное объединение «Гамма», Павлодар. Ташкентский завод грампластинок, 1993.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Кирпичики (грампластинка). Антология городской русской песни за 100 лет (1850-е — 1950-е). Составление и музыкально-литературная редакция Н. Шафера. Фирма АРТИ, Алма-Атинская студия грамзаписи. </a:t>
            </a:r>
            <a:r>
              <a:rPr lang="ru-RU" sz="1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Апрелевский</a:t>
            </a:r>
            <a:r>
              <a:rPr lang="ru-RU" sz="1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завод грампластинок, 1995.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Надежды свет. Антология еврейской песни на русском языке. Компакт-диск. Составление и музыкально-литературная редакция Н. Шафера. Павлодар, 2003.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Нами Гитин. «Одинокий самолет». Романсы и песни прошлого века в исполнении Светланы </a:t>
            </a:r>
            <a:r>
              <a:rPr lang="ru-RU" sz="1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Немолочновой</a:t>
            </a:r>
            <a:r>
              <a:rPr lang="ru-RU" sz="1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. Музыка Нами Гитина. Павлодар, 2003.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Золотистые рассветы. Концерт духового оркестра ГДЦ г. Павлодара. Компакт-диск. Павлодар, 2005.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Калейдоскоп. Мелодии Нами Гитина. Компакт-диск. Павлодар, 2006.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- 25 июля. День памяти Исаака Дунаевского и Владимира Высоцкого. Двойной CD-альбом. Составитель — Наум Шафер. Павлодар, 2007.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Отворите мне темницу. Антология тюремной песни XIX—XX веков. Компакт-диск. Составление, нотация и общая музыкально-литературная редакция Н. Шафера. Павлодар, 2008.</a:t>
            </a:r>
            <a:endParaRPr lang="ru-RU" sz="1400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0512" y="82550"/>
            <a:ext cx="2929121" cy="27622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0512" y="3759200"/>
            <a:ext cx="2857500" cy="27051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90997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5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1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5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6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35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1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85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6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35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100"/>
                            </p:stCondLst>
                            <p:childTnLst>
                              <p:par>
                                <p:cTn id="6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8911"/>
            <a:ext cx="7603066" cy="8509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Избранные статьи</a:t>
            </a:r>
            <a:endParaRPr lang="ru-RU" sz="5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188" y="1231900"/>
            <a:ext cx="9152212" cy="54737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- Одна из самых великих песен. Советская музыка, октябрь 1987.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Владимир Высоцкий как композитор. Театр, № 6, 1988.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Булгаков-либреттист // М.: Союз театр. деятелей РСФСР, 1988—С. 343—357.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Первый концерт. Музыка и ты (</a:t>
            </a:r>
            <a:r>
              <a:rPr lang="ru-RU" sz="16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вып</a:t>
            </a: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. 8). М.: Советский композитор, 1989.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О так называемых «блатных песнях» Владимира Высоцкого. Музыкальная жизнь, № 20—21, 1989.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Драма или фарс?: Об оперном либретто М. А. Булгакова «Чёрное море» // Музыкальная жизнь—1995—N 5—6.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Золотая моя Москва: к истории Гимна столицы // Музыкальная жизнь—1996—№ 3—4.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К 70-летию фильма «Искатели счастья». Киноведческие записки, № 78, 2006.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Испытание жизнью: К 100-летию Ю. О. Домбровского. Сибирские огни, № 10, 2009.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Максим Горький и Павел Васильев: К проблеме контекста в литературе и жизни. Сибирские огни, № 1, 2010.</a:t>
            </a:r>
            <a:endParaRPr lang="ru-RU" sz="1600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7200" y="-127000"/>
            <a:ext cx="2571589" cy="549909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6591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95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45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2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95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7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45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2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95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7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8834" y="204986"/>
            <a:ext cx="6294966" cy="9398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Виниловые  пластинки</a:t>
            </a:r>
            <a:endParaRPr lang="ru-RU" sz="5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39200" y="0"/>
            <a:ext cx="3352800" cy="44176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38902"/>
            <a:ext cx="2895167" cy="39574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199968" y="1550988"/>
            <a:ext cx="56392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70C0"/>
                </a:solidFill>
                <a:latin typeface="Segoe Print" panose="02000600000000000000" pitchFamily="2" charset="0"/>
              </a:rPr>
              <a:t>Вот сегодняшний Дом-музей Шафера - второго в мире такого нет. Есть частные коллекции; есть музеи музыкальные, но, чтобы один человек за всю свою жизнь собрал на виниловых пластинках все лучшие музыкальные произведения всех времён и народов, такого второго нет. Вот такой Шафер. И хорошо, что Павлодар это сохранил. И хорошо, что это есть.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400" y="4940300"/>
            <a:ext cx="11772467" cy="184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76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5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1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5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5101"/>
            <a:ext cx="7772400" cy="16256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5"/>
                </a:solidFill>
                <a:latin typeface="Monotype Corsiva" panose="03010101010201010101" pitchFamily="66" charset="0"/>
              </a:rPr>
              <a:t>Историк, </a:t>
            </a:r>
            <a:r>
              <a:rPr lang="ru-RU" sz="4800" b="1" dirty="0">
                <a:solidFill>
                  <a:schemeClr val="accent5"/>
                </a:solidFill>
                <a:latin typeface="Monotype Corsiva" panose="03010101010201010101" pitchFamily="66" charset="0"/>
              </a:rPr>
              <a:t>краевед, почетный гражданин г. Павлодара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2425701"/>
            <a:ext cx="11696700" cy="41783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Эрнест Дмитриевич - историк, краевед, почетный гражданин г. Павлодара. Родился в г. Себеж Псковской области Российской Федерации. 1955-1958 гг. - служба в армии. После службы в армии приехал в г. Павлодар. 1958-1967 гг. - электромеханик и дежурный радиотехник в Павлодарском городском радиоузле. В 1967 г. окончил заочное отделение исторического факультета Томского государственного университета. С 1967 г. работает в областном историко-краеведческом музее имени Г. Н. Потанина, сначала старшим научным сотрудником, затем директором. С 1968 г. - главный хранитель, с 1990-1994 гг. - заместитель директора по науке, с 1994-2002 гг. - главный хранитель фондов музея. В 1995 г. - член городской ономастический комиссии при </a:t>
            </a:r>
            <a:r>
              <a:rPr lang="ru-RU" sz="2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акимате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области. С 2002 г. - главный специалист отдела фондов краеведческого музея.</a:t>
            </a: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0"/>
            <a:ext cx="4267200" cy="2400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1833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0" y="218678"/>
            <a:ext cx="2121170" cy="32138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0" y="3124200"/>
            <a:ext cx="2607826" cy="3733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034" y="292100"/>
            <a:ext cx="6866466" cy="9271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Изучения своего края</a:t>
            </a:r>
            <a:endParaRPr lang="ru-RU" sz="4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86868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Э.Д. </a:t>
            </a:r>
            <a:r>
              <a:rPr lang="ru-RU" sz="28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28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более 40 лет занимается изучением истории Павлодарского </a:t>
            </a:r>
            <a:r>
              <a:rPr lang="ru-RU" sz="28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Прииртышья</a:t>
            </a:r>
            <a:r>
              <a:rPr lang="ru-RU" sz="28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. Им собрано огромное количество сведений и </a:t>
            </a:r>
            <a:r>
              <a:rPr lang="ru-RU" sz="28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материлов</a:t>
            </a:r>
            <a:r>
              <a:rPr lang="ru-RU" sz="28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. Благодаря его поискам в архивах и библиотеках стран СНГ, в научный обиход вошли многие материалы, которых не было в фонде музея. Он занимается сбором, хранением краеведческих данных, активно пропагандирует знания о крае.</a:t>
            </a:r>
            <a:endParaRPr lang="ru-RU" sz="2800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288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4835" y="419100"/>
            <a:ext cx="6206066" cy="13208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Статьи и очерки</a:t>
            </a:r>
            <a:endParaRPr lang="ru-RU" sz="4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534" y="2300289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Им написано огромное количество статей, очерков по истории нашем области на страницах местных изданий, в изданиях Омска, Семипалатинска, Тулы, Алматы, Москвы, в журналах «Советский музей», «Нива», сборнике «Земля и люди» и др.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Э.Д. </a:t>
            </a:r>
            <a:r>
              <a:rPr lang="ru-RU" sz="28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28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- автор текстов к туристским картам-схемам г. Павлодара, к карте области, окрестностей </a:t>
            </a:r>
            <a:r>
              <a:rPr lang="ru-RU" sz="28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Баянаула</a:t>
            </a:r>
            <a:r>
              <a:rPr lang="ru-RU" sz="28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.</a:t>
            </a:r>
            <a:endParaRPr lang="ru-RU" sz="2800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9500" y="783562"/>
            <a:ext cx="3365500" cy="5397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70385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300" y="1219200"/>
            <a:ext cx="4051300" cy="476249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92100"/>
            <a:ext cx="8596668" cy="10287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Автор многих павлодарских статей</a:t>
            </a:r>
            <a:endParaRPr lang="ru-RU" sz="4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534" y="1320800"/>
            <a:ext cx="7615766" cy="48641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Автор более 600 статей в печати и в публикациях, в том числе книг: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«Павлодар. Путеводитель»,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«Избранные произведения Г.Н. Потанина», «Почетные граждане Павлодара»,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«Улицы нашего города»,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буклета «Знакомьтесь, Павлодар», справочника «В памяти поколений», составитель каталогов «Негативы Д. П. </a:t>
            </a:r>
            <a:r>
              <a:rPr lang="ru-RU" sz="2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Багаева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», «Фонд Г. Н. Потанина», «Хрестоматия по географии Павлодарской области» и др.</a:t>
            </a:r>
            <a:endParaRPr lang="ru-RU" sz="2400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774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5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190500"/>
            <a:ext cx="3810000" cy="23812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5500" y="342900"/>
            <a:ext cx="4572000" cy="6858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Награждения </a:t>
            </a:r>
            <a:endParaRPr lang="ru-RU" sz="4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5134" y="2719389"/>
            <a:ext cx="9419166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Э.Д. </a:t>
            </a:r>
            <a:r>
              <a:rPr lang="ru-RU" sz="20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удостоен премии областного отделения Союза журналистов за краеведческие материалы. Лауреат областной премии им. П.3. Ермакова для журналистов, премии </a:t>
            </a:r>
            <a:r>
              <a:rPr lang="ru-RU" sz="20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акима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г. Павлодара. В 2001 г. награжден Знаком Министерства культуры РК «</a:t>
            </a:r>
            <a:r>
              <a:rPr lang="ru-RU" sz="20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Мәдениет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кайраткері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». Награждался Почетными грамотами </a:t>
            </a:r>
            <a:r>
              <a:rPr lang="ru-RU" sz="20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акима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Павлодарской области.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Принимал участие в организации музеев связи, УВД, народного образования и боевой славы Дворца школьников, а также в подготовке к открытию и установке мемориальных досок Вс. Иванова, Д. </a:t>
            </a:r>
            <a:r>
              <a:rPr lang="ru-RU" sz="20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Багаева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, С. </a:t>
            </a:r>
            <a:r>
              <a:rPr lang="ru-RU" sz="20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Торайгырова</a:t>
            </a:r>
            <a:r>
              <a:rPr lang="ru-RU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и др. Член Павлодарского Дома географии.</a:t>
            </a:r>
            <a:endParaRPr lang="ru-RU" sz="2000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067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85736"/>
            <a:ext cx="2619375" cy="1743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2400" y="0"/>
            <a:ext cx="1790700" cy="2857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3100" y="304006"/>
            <a:ext cx="7099300" cy="78819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Составление материалов</a:t>
            </a:r>
            <a:endParaRPr lang="ru-RU" sz="4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928811"/>
            <a:ext cx="11425766" cy="46974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— Любая хрестоматия, — как сказал автор-составитель   Эрнест Дмитриевич </a:t>
            </a:r>
            <a:r>
              <a:rPr lang="ru-RU" sz="2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Соколкин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, – это своего рода справочник,     или учебное пособие, состоящее из отрывков из произведений      либо целых материалов, представленных по данной теме, извлечённых из различных географических источников: словарей, энциклопедий, справочников, научно-популярной литературы, периодической печати. Многие эти источники стали уже библиографической редкостью. Павлодарское </a:t>
            </a:r>
            <a:r>
              <a:rPr lang="ru-RU" sz="2400" b="1" dirty="0" err="1" smtClean="0">
                <a:solidFill>
                  <a:srgbClr val="0070C0"/>
                </a:solidFill>
                <a:latin typeface="Segoe Print" panose="02000600000000000000" pitchFamily="2" charset="0"/>
              </a:rPr>
              <a:t>Прииртышье</a:t>
            </a:r>
            <a:r>
              <a:rPr lang="ru-RU" sz="24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описано во многих этих изданиях. В своё время из библиотек и музеев Москвы, Ленинграда, Алма-Аты, Омска, Павлодара были получены копии этих материалов о Павлодаре и Павлодарской области. Широко был использован межбиблиотечный абонемент.</a:t>
            </a:r>
            <a:endParaRPr lang="ru-RU" sz="2400" b="1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982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7900" y="120086"/>
            <a:ext cx="82550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Изданные произведения </a:t>
            </a:r>
            <a:br>
              <a:rPr lang="ru-RU" sz="4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4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Э.Д. </a:t>
            </a:r>
            <a:r>
              <a:rPr lang="ru-RU" sz="4800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Соколкина</a:t>
            </a:r>
            <a:endParaRPr lang="ru-RU" sz="4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19901" y="3760673"/>
            <a:ext cx="1962150" cy="28575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9316" y="385542"/>
            <a:ext cx="2257425" cy="2857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2497" y="1829143"/>
            <a:ext cx="1876425" cy="28575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4736" y="3257893"/>
            <a:ext cx="1943100" cy="28575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518" y="4115372"/>
            <a:ext cx="3498850" cy="262413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543" y="209893"/>
            <a:ext cx="2417760" cy="366327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64053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1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85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600"/>
                            </p:stCondLst>
                            <p:childTnLst>
                              <p:par>
                                <p:cTn id="1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350"/>
                            </p:stCondLst>
                            <p:childTnLst>
                              <p:par>
                                <p:cTn id="2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100"/>
                            </p:stCondLst>
                            <p:childTnLst>
                              <p:par>
                                <p:cTn id="2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850"/>
                            </p:stCondLst>
                            <p:childTnLst>
                              <p:par>
                                <p:cTn id="2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882</TotalTime>
  <Words>3079</Words>
  <Application>Microsoft Office PowerPoint</Application>
  <PresentationFormat>Широкоэкранный</PresentationFormat>
  <Paragraphs>122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Georgia</vt:lpstr>
      <vt:lpstr>Monotype Corsiva</vt:lpstr>
      <vt:lpstr>Segoe Print</vt:lpstr>
      <vt:lpstr>Trebuchet MS</vt:lpstr>
      <vt:lpstr>Wingdings 3</vt:lpstr>
      <vt:lpstr>Аспект</vt:lpstr>
      <vt:lpstr>Павлодарские знаменитые земляки к 90-летию Наума Шафера,   и 85-летие Эрнста Соколкина</vt:lpstr>
      <vt:lpstr>Эрнест Дмитриевич Соколкин (1936)</vt:lpstr>
      <vt:lpstr>Историк, краевед, почетный гражданин г. Павлодара</vt:lpstr>
      <vt:lpstr>Изучения своего края</vt:lpstr>
      <vt:lpstr>Статьи и очерки</vt:lpstr>
      <vt:lpstr>Автор многих павлодарских статей</vt:lpstr>
      <vt:lpstr>Награждения </vt:lpstr>
      <vt:lpstr>Составление материалов</vt:lpstr>
      <vt:lpstr>Изданные произведения  Э.Д. Соколкина</vt:lpstr>
      <vt:lpstr>Статьи</vt:lpstr>
      <vt:lpstr>Статьи</vt:lpstr>
      <vt:lpstr>Наум Григорьевич Шафер </vt:lpstr>
      <vt:lpstr>Свое  главное богатство –  30 грампластинок</vt:lpstr>
      <vt:lpstr>Нами Гитин</vt:lpstr>
      <vt:lpstr>Составление литературно-музыкальных программ </vt:lpstr>
      <vt:lpstr>Работы в журналах</vt:lpstr>
      <vt:lpstr>Творческая личность года</vt:lpstr>
      <vt:lpstr>Коллекция, которой восхищаются </vt:lpstr>
      <vt:lpstr>Семья </vt:lpstr>
      <vt:lpstr>Коллекция</vt:lpstr>
      <vt:lpstr>Увлечение  </vt:lpstr>
      <vt:lpstr>Популярность </vt:lpstr>
      <vt:lpstr>Книги </vt:lpstr>
      <vt:lpstr>Нотные издания</vt:lpstr>
      <vt:lpstr>Литература </vt:lpstr>
      <vt:lpstr>Изданные произведения Наума Шафера </vt:lpstr>
      <vt:lpstr>Музыкальные издания</vt:lpstr>
      <vt:lpstr>Избранные статьи</vt:lpstr>
      <vt:lpstr>Виниловые  пластинки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Павлодарские знаменитые земляки к 90-летию Наума Шафера,   и 85-летие Эрнста Соколкина</dc:title>
  <dc:creator>Пользователь</dc:creator>
  <cp:lastModifiedBy>Пользователь</cp:lastModifiedBy>
  <cp:revision>39</cp:revision>
  <dcterms:created xsi:type="dcterms:W3CDTF">2020-12-23T07:48:24Z</dcterms:created>
  <dcterms:modified xsi:type="dcterms:W3CDTF">2021-01-29T11:17:18Z</dcterms:modified>
</cp:coreProperties>
</file>