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1" r:id="rId3"/>
    <p:sldId id="280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9" r:id="rId14"/>
    <p:sldId id="269" r:id="rId15"/>
    <p:sldId id="284" r:id="rId16"/>
    <p:sldId id="272" r:id="rId17"/>
    <p:sldId id="286" r:id="rId18"/>
    <p:sldId id="258" r:id="rId19"/>
    <p:sldId id="257" r:id="rId20"/>
    <p:sldId id="271" r:id="rId21"/>
    <p:sldId id="273" r:id="rId22"/>
    <p:sldId id="274" r:id="rId23"/>
    <p:sldId id="275" r:id="rId24"/>
    <p:sldId id="276" r:id="rId25"/>
    <p:sldId id="277" r:id="rId26"/>
    <p:sldId id="278" r:id="rId27"/>
    <p:sldId id="282" r:id="rId28"/>
    <p:sldId id="285" r:id="rId29"/>
    <p:sldId id="287" r:id="rId30"/>
    <p:sldId id="283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57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4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61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9324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77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00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92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86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48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197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8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37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46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63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766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99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50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A4947-0C5D-4EA3-BA94-44A8FA13C2BA}" type="datetimeFigureOut">
              <a:rPr lang="ru-RU" smtClean="0"/>
              <a:t>22.09.2009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3656D-B6C8-4DF9-8D22-439EA55A20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164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21728" y="596900"/>
            <a:ext cx="7480300" cy="508000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FF0000"/>
                </a:solidFill>
              </a:rPr>
              <a:t/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>
                <a:solidFill>
                  <a:srgbClr val="FF0000"/>
                </a:solidFill>
              </a:rPr>
              <a:t/>
            </a:r>
            <a:br>
              <a:rPr lang="ru-RU" sz="7200" b="1" dirty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/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/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>
                <a:solidFill>
                  <a:srgbClr val="FF0000"/>
                </a:solidFill>
              </a:rPr>
              <a:t/>
            </a:r>
            <a:br>
              <a:rPr lang="ru-RU" sz="7200" b="1" dirty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/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>
                <a:solidFill>
                  <a:srgbClr val="FF0000"/>
                </a:solidFill>
              </a:rPr>
              <a:t/>
            </a:r>
            <a:br>
              <a:rPr lang="ru-RU" sz="7200" b="1" dirty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</a:rPr>
              <a:t/>
            </a:r>
            <a:br>
              <a:rPr lang="ru-RU" sz="7200" b="1" dirty="0" smtClean="0">
                <a:solidFill>
                  <a:srgbClr val="FF0000"/>
                </a:solidFill>
              </a:rPr>
            </a:br>
            <a: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«Истинные Полководцы нашей родины»</a:t>
            </a:r>
            <a:br>
              <a:rPr lang="ru-RU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endParaRPr lang="ru-RU" sz="7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3100" y="4686300"/>
            <a:ext cx="6083300" cy="1843069"/>
          </a:xfr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cs typeface="CordiaUPC" panose="020B0304020202020204" pitchFamily="34" charset="-34"/>
              </a:rPr>
              <a:t> </a:t>
            </a:r>
            <a:r>
              <a:rPr lang="ru-RU" sz="11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  <a:cs typeface="CordiaUPC" panose="020B0304020202020204" pitchFamily="34" charset="-34"/>
              </a:rPr>
              <a:t>685 лет Тамерлан</a:t>
            </a:r>
            <a:br>
              <a:rPr lang="ru-RU" sz="11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  <a:cs typeface="CordiaUPC" panose="020B0304020202020204" pitchFamily="34" charset="-34"/>
              </a:rPr>
            </a:br>
            <a:r>
              <a:rPr lang="ru-RU" sz="11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  <a:cs typeface="CordiaUPC" panose="020B0304020202020204" pitchFamily="34" charset="-34"/>
              </a:rPr>
              <a:t>310 лет </a:t>
            </a:r>
            <a:r>
              <a:rPr lang="ru-RU" sz="11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  <a:cs typeface="CordiaUPC" panose="020B0304020202020204" pitchFamily="34" charset="-34"/>
              </a:rPr>
              <a:t>Абылай</a:t>
            </a:r>
            <a:r>
              <a:rPr lang="ru-RU" sz="11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  <a:cs typeface="CordiaUPC" panose="020B0304020202020204" pitchFamily="34" charset="-34"/>
              </a:rPr>
              <a:t> хан</a:t>
            </a:r>
          </a:p>
          <a:p>
            <a:pPr algn="ctr"/>
            <a:r>
              <a:rPr lang="ru-RU" sz="8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  <a:cs typeface="CordiaUPC" panose="020B0304020202020204" pitchFamily="34" charset="-34"/>
              </a:rPr>
              <a:t>Г. Павлодар </a:t>
            </a:r>
          </a:p>
          <a:p>
            <a:pPr algn="ctr"/>
            <a:r>
              <a:rPr lang="ru-RU" sz="8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  <a:cs typeface="CordiaUPC" panose="020B0304020202020204" pitchFamily="34" charset="-34"/>
              </a:rPr>
              <a:t>Библиотека СОШ № 5</a:t>
            </a:r>
            <a:br>
              <a:rPr lang="ru-RU" sz="8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istral" panose="03090702030407020403" pitchFamily="66" charset="0"/>
                <a:cs typeface="CordiaUPC" panose="020B0304020202020204" pitchFamily="34" charset="-34"/>
              </a:rPr>
            </a:br>
            <a:endParaRPr lang="ru-RU" sz="8000" b="1" dirty="0">
              <a:solidFill>
                <a:srgbClr val="002060"/>
              </a:solidFill>
              <a:latin typeface="Mistral" panose="03090702030407020403" pitchFamily="66" charset="0"/>
              <a:cs typeface="CordiaUPC" panose="020B0304020202020204" pitchFamily="34" charset="-3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87" y="504049"/>
            <a:ext cx="2621474" cy="4458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059" t="2327" r="82" b="9777"/>
          <a:stretch/>
        </p:blipFill>
        <p:spPr>
          <a:xfrm>
            <a:off x="9564605" y="1874035"/>
            <a:ext cx="2532145" cy="4298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06953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44487" y="230183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FF00"/>
                </a:solidFill>
                <a:latin typeface="Mistral" panose="03090702030407020403" pitchFamily="66" charset="0"/>
              </a:rPr>
              <a:t>между казахами и </a:t>
            </a:r>
            <a:r>
              <a:rPr lang="ru-RU" sz="5400" b="1" dirty="0" err="1">
                <a:solidFill>
                  <a:srgbClr val="FFFF00"/>
                </a:solidFill>
                <a:latin typeface="Mistral" panose="03090702030407020403" pitchFamily="66" charset="0"/>
              </a:rPr>
              <a:t>кыргызами</a:t>
            </a:r>
            <a:endParaRPr lang="ru-RU" sz="54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1499" y="1835130"/>
            <a:ext cx="768350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</a:rPr>
              <a:t>Абылай</a:t>
            </a:r>
            <a:r>
              <a:rPr lang="ru-RU" sz="2400" b="1" dirty="0" smtClean="0">
                <a:solidFill>
                  <a:srgbClr val="002060"/>
                </a:solidFill>
              </a:rPr>
              <a:t> нанес </a:t>
            </a:r>
            <a:r>
              <a:rPr lang="ru-RU" sz="2400" b="1" dirty="0">
                <a:solidFill>
                  <a:srgbClr val="002060"/>
                </a:solidFill>
              </a:rPr>
              <a:t>поражение </a:t>
            </a:r>
            <a:r>
              <a:rPr lang="ru-RU" sz="2400" b="1" dirty="0" err="1">
                <a:solidFill>
                  <a:srgbClr val="002060"/>
                </a:solidFill>
              </a:rPr>
              <a:t>кыргызам</a:t>
            </a:r>
            <a:r>
              <a:rPr lang="ru-RU" sz="2400" b="1" dirty="0">
                <a:solidFill>
                  <a:srgbClr val="002060"/>
                </a:solidFill>
              </a:rPr>
              <a:t>, очистив междуречье Иле и Шу. Таким образом он установил сохранившуюся до нашего времени границу между казахами и </a:t>
            </a:r>
            <a:r>
              <a:rPr lang="ru-RU" sz="2400" b="1" dirty="0" err="1" smtClean="0">
                <a:solidFill>
                  <a:srgbClr val="002060"/>
                </a:solidFill>
              </a:rPr>
              <a:t>кыргызами</a:t>
            </a:r>
            <a:r>
              <a:rPr lang="ru-RU" sz="2400" b="1" dirty="0" smtClean="0">
                <a:solidFill>
                  <a:srgbClr val="002060"/>
                </a:solidFill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</a:rPr>
              <a:t>Абылай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сумел объединить силы Казахского ханства, превратив его в мощное военное государство. </a:t>
            </a:r>
            <a:r>
              <a:rPr lang="ru-RU" sz="2400" b="1" dirty="0" smtClean="0">
                <a:solidFill>
                  <a:srgbClr val="002060"/>
                </a:solidFill>
              </a:rPr>
              <a:t>По </a:t>
            </a:r>
            <a:r>
              <a:rPr lang="ru-RU" sz="2400" b="1" dirty="0">
                <a:solidFill>
                  <a:srgbClr val="002060"/>
                </a:solidFill>
              </a:rPr>
              <a:t>желанию главных султанов, старшин и самого </a:t>
            </a:r>
            <a:r>
              <a:rPr lang="ru-RU" sz="2400" b="1" dirty="0" err="1">
                <a:solidFill>
                  <a:srgbClr val="002060"/>
                </a:solidFill>
              </a:rPr>
              <a:t>Абильпеиза</a:t>
            </a:r>
            <a:r>
              <a:rPr lang="ru-RU" sz="2400" b="1" dirty="0">
                <a:solidFill>
                  <a:srgbClr val="002060"/>
                </a:solidFill>
              </a:rPr>
              <a:t>, влиятельные представители всех трех </a:t>
            </a:r>
            <a:r>
              <a:rPr lang="ru-RU" sz="2400" b="1" dirty="0" err="1">
                <a:solidFill>
                  <a:srgbClr val="002060"/>
                </a:solidFill>
              </a:rPr>
              <a:t>жузов</a:t>
            </a:r>
            <a:r>
              <a:rPr lang="ru-RU" sz="2400" b="1" dirty="0">
                <a:solidFill>
                  <a:srgbClr val="002060"/>
                </a:solidFill>
              </a:rPr>
              <a:t> провозгласили ханом </a:t>
            </a:r>
            <a:r>
              <a:rPr lang="ru-RU" sz="2400" b="1" dirty="0" err="1">
                <a:solidFill>
                  <a:srgbClr val="002060"/>
                </a:solidFill>
              </a:rPr>
              <a:t>Абылая</a:t>
            </a:r>
            <a:r>
              <a:rPr lang="ru-RU" sz="2400" b="1" dirty="0">
                <a:solidFill>
                  <a:srgbClr val="002060"/>
                </a:solidFill>
              </a:rPr>
              <a:t>.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9602" y="1353498"/>
            <a:ext cx="2363764" cy="39764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5647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7401" y="138676"/>
            <a:ext cx="7861300" cy="138935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err="1" smtClean="0">
                <a:solidFill>
                  <a:srgbClr val="FFFF00"/>
                </a:solidFill>
                <a:latin typeface="Mistral" panose="03090702030407020403" pitchFamily="66" charset="0"/>
              </a:rPr>
              <a:t>Абылай</a:t>
            </a:r>
            <a:r>
              <a:rPr lang="ru-RU" sz="48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  - хан </a:t>
            </a:r>
            <a:r>
              <a:rPr lang="ru-RU" sz="4800" b="1" dirty="0">
                <a:solidFill>
                  <a:srgbClr val="FFFF00"/>
                </a:solidFill>
                <a:latin typeface="Mistral" panose="03090702030407020403" pitchFamily="66" charset="0"/>
              </a:rPr>
              <a:t>всего казахского народа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43201" y="1612900"/>
            <a:ext cx="944879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Несмотря на то, что </a:t>
            </a:r>
            <a:r>
              <a:rPr lang="ru-RU" sz="2400" b="1" dirty="0" err="1">
                <a:solidFill>
                  <a:srgbClr val="002060"/>
                </a:solidFill>
              </a:rPr>
              <a:t>Абылая</a:t>
            </a:r>
            <a:r>
              <a:rPr lang="ru-RU" sz="2400" b="1" dirty="0">
                <a:solidFill>
                  <a:srgbClr val="002060"/>
                </a:solidFill>
              </a:rPr>
              <a:t> официально признали ханом всего казахского народа, китайский император, </a:t>
            </a:r>
            <a:r>
              <a:rPr lang="ru-RU" sz="2400" b="1" dirty="0" err="1">
                <a:solidFill>
                  <a:srgbClr val="002060"/>
                </a:solidFill>
              </a:rPr>
              <a:t>Джунгарское</a:t>
            </a:r>
            <a:r>
              <a:rPr lang="ru-RU" sz="2400" b="1" dirty="0">
                <a:solidFill>
                  <a:srgbClr val="002060"/>
                </a:solidFill>
              </a:rPr>
              <a:t> ханство, страны Средней Азии и российская императрица Екатерина II, боясь возросшего авторитета </a:t>
            </a:r>
            <a:r>
              <a:rPr lang="ru-RU" sz="2400" b="1" dirty="0" err="1">
                <a:solidFill>
                  <a:srgbClr val="002060"/>
                </a:solidFill>
              </a:rPr>
              <a:t>Абылая</a:t>
            </a:r>
            <a:r>
              <a:rPr lang="ru-RU" sz="2400" b="1" dirty="0">
                <a:solidFill>
                  <a:srgbClr val="002060"/>
                </a:solidFill>
              </a:rPr>
              <a:t>, считались с </a:t>
            </a:r>
            <a:r>
              <a:rPr lang="ru-RU" sz="2400" b="1" dirty="0" smtClean="0">
                <a:solidFill>
                  <a:srgbClr val="002060"/>
                </a:solidFill>
              </a:rPr>
              <a:t>ним. </a:t>
            </a:r>
            <a:r>
              <a:rPr lang="ru-RU" sz="2400" b="1" dirty="0" err="1">
                <a:solidFill>
                  <a:srgbClr val="002060"/>
                </a:solidFill>
              </a:rPr>
              <a:t>Абылай</a:t>
            </a:r>
            <a:r>
              <a:rPr lang="ru-RU" sz="2400" b="1" dirty="0">
                <a:solidFill>
                  <a:srgbClr val="002060"/>
                </a:solidFill>
              </a:rPr>
              <a:t> вел свою политику в соответствии </a:t>
            </a:r>
            <a:r>
              <a:rPr lang="ru-RU" sz="2400" b="1" dirty="0" smtClean="0">
                <a:solidFill>
                  <a:srgbClr val="002060"/>
                </a:solidFill>
              </a:rPr>
              <a:t> положения </a:t>
            </a:r>
            <a:r>
              <a:rPr lang="ru-RU" sz="2400" b="1" dirty="0">
                <a:solidFill>
                  <a:srgbClr val="002060"/>
                </a:solidFill>
              </a:rPr>
              <a:t>Казахского государства, находящегося между империями - Россией и Китаем. В целях объединения мусульманских стран </a:t>
            </a:r>
            <a:r>
              <a:rPr lang="ru-RU" sz="2400" b="1" dirty="0" err="1">
                <a:solidFill>
                  <a:srgbClr val="002060"/>
                </a:solidFill>
              </a:rPr>
              <a:t>Абылай</a:t>
            </a:r>
            <a:r>
              <a:rPr lang="ru-RU" sz="2400" b="1" dirty="0">
                <a:solidFill>
                  <a:srgbClr val="002060"/>
                </a:solidFill>
              </a:rPr>
              <a:t> начал переговоры с правителем </a:t>
            </a:r>
            <a:r>
              <a:rPr lang="ru-RU" sz="2400" b="1" dirty="0" smtClean="0">
                <a:solidFill>
                  <a:srgbClr val="002060"/>
                </a:solidFill>
              </a:rPr>
              <a:t>Афганистана. </a:t>
            </a:r>
            <a:r>
              <a:rPr lang="ru-RU" sz="2400" b="1" dirty="0">
                <a:solidFill>
                  <a:srgbClr val="002060"/>
                </a:solidFill>
              </a:rPr>
              <a:t>У него было намерение послать в Турцию свое посольство. </a:t>
            </a:r>
            <a:r>
              <a:rPr lang="ru-RU" sz="2400" b="1" dirty="0" smtClean="0">
                <a:solidFill>
                  <a:srgbClr val="002060"/>
                </a:solidFill>
              </a:rPr>
              <a:t>Во </a:t>
            </a:r>
            <a:r>
              <a:rPr lang="ru-RU" sz="2400" b="1" dirty="0">
                <a:solidFill>
                  <a:srgbClr val="002060"/>
                </a:solidFill>
              </a:rPr>
              <a:t>время восстания Е</a:t>
            </a:r>
            <a:r>
              <a:rPr lang="ru-RU" sz="2400" b="1" dirty="0" smtClean="0">
                <a:solidFill>
                  <a:srgbClr val="002060"/>
                </a:solidFill>
              </a:rPr>
              <a:t>. Пугачева </a:t>
            </a:r>
            <a:r>
              <a:rPr lang="ru-RU" sz="2400" b="1" dirty="0" err="1">
                <a:solidFill>
                  <a:srgbClr val="002060"/>
                </a:solidFill>
              </a:rPr>
              <a:t>Абылай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с 3000 войском атаковал </a:t>
            </a:r>
            <a:r>
              <a:rPr lang="ru-RU" sz="2400" b="1" dirty="0">
                <a:solidFill>
                  <a:srgbClr val="002060"/>
                </a:solidFill>
              </a:rPr>
              <a:t>русскую крепость.</a:t>
            </a: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0" y="1371600"/>
            <a:ext cx="2487218" cy="39497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05936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" y="158890"/>
            <a:ext cx="7607300" cy="1030855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В народной  памяти</a:t>
            </a:r>
            <a:endParaRPr lang="ru-RU" sz="54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5099" y="1225689"/>
            <a:ext cx="988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</a:rPr>
              <a:t>Абылай</a:t>
            </a:r>
            <a:r>
              <a:rPr lang="ru-RU" sz="2400" b="1" dirty="0">
                <a:solidFill>
                  <a:srgbClr val="002060"/>
                </a:solidFill>
              </a:rPr>
              <a:t> известен также как талантливый </a:t>
            </a:r>
            <a:r>
              <a:rPr lang="ru-RU" sz="2400" b="1" dirty="0" err="1">
                <a:solidFill>
                  <a:srgbClr val="002060"/>
                </a:solidFill>
              </a:rPr>
              <a:t>кюйши</a:t>
            </a:r>
            <a:r>
              <a:rPr lang="ru-RU" sz="2400" b="1" dirty="0">
                <a:solidFill>
                  <a:srgbClr val="002060"/>
                </a:solidFill>
              </a:rPr>
              <a:t>, который хорошо знал и любил фольклор казахского народа. Он сочинил </a:t>
            </a:r>
            <a:r>
              <a:rPr lang="ru-RU" sz="2400" b="1" dirty="0" err="1">
                <a:solidFill>
                  <a:srgbClr val="002060"/>
                </a:solidFill>
              </a:rPr>
              <a:t>кюи</a:t>
            </a:r>
            <a:r>
              <a:rPr lang="ru-RU" sz="2400" b="1" dirty="0">
                <a:solidFill>
                  <a:srgbClr val="002060"/>
                </a:solidFill>
              </a:rPr>
              <a:t> «</a:t>
            </a:r>
            <a:r>
              <a:rPr lang="ru-RU" sz="2400" b="1" dirty="0" err="1">
                <a:solidFill>
                  <a:srgbClr val="002060"/>
                </a:solidFill>
              </a:rPr>
              <a:t>Ақ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толқын</a:t>
            </a:r>
            <a:r>
              <a:rPr lang="ru-RU" sz="2400" b="1" dirty="0">
                <a:solidFill>
                  <a:srgbClr val="002060"/>
                </a:solidFill>
              </a:rPr>
              <a:t>», «</a:t>
            </a:r>
            <a:r>
              <a:rPr lang="ru-RU" sz="2400" b="1" dirty="0" err="1">
                <a:solidFill>
                  <a:srgbClr val="002060"/>
                </a:solidFill>
              </a:rPr>
              <a:t>Бұлан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жігіт</a:t>
            </a:r>
            <a:r>
              <a:rPr lang="ru-RU" sz="2400" b="1" dirty="0">
                <a:solidFill>
                  <a:srgbClr val="002060"/>
                </a:solidFill>
              </a:rPr>
              <a:t>», «</a:t>
            </a:r>
            <a:r>
              <a:rPr lang="ru-RU" sz="2400" b="1" dirty="0" err="1">
                <a:solidFill>
                  <a:srgbClr val="002060"/>
                </a:solidFill>
              </a:rPr>
              <a:t>Дүние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қалды</a:t>
            </a:r>
            <a:r>
              <a:rPr lang="ru-RU" sz="2400" b="1" dirty="0">
                <a:solidFill>
                  <a:srgbClr val="002060"/>
                </a:solidFill>
              </a:rPr>
              <a:t>», «</a:t>
            </a:r>
            <a:r>
              <a:rPr lang="ru-RU" sz="2400" b="1" dirty="0" err="1">
                <a:solidFill>
                  <a:srgbClr val="002060"/>
                </a:solidFill>
              </a:rPr>
              <a:t>Жетім</a:t>
            </a:r>
            <a:r>
              <a:rPr lang="ru-RU" sz="2400" b="1" dirty="0">
                <a:solidFill>
                  <a:srgbClr val="002060"/>
                </a:solidFill>
              </a:rPr>
              <a:t> торы», «</a:t>
            </a:r>
            <a:r>
              <a:rPr lang="ru-RU" sz="2400" b="1" dirty="0" err="1">
                <a:solidFill>
                  <a:srgbClr val="002060"/>
                </a:solidFill>
              </a:rPr>
              <a:t>Қайран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елім</a:t>
            </a:r>
            <a:r>
              <a:rPr lang="ru-RU" sz="2400" b="1" dirty="0">
                <a:solidFill>
                  <a:srgbClr val="002060"/>
                </a:solidFill>
              </a:rPr>
              <a:t>», «</a:t>
            </a:r>
            <a:r>
              <a:rPr lang="ru-RU" sz="2400" b="1" dirty="0" err="1">
                <a:solidFill>
                  <a:srgbClr val="002060"/>
                </a:solidFill>
              </a:rPr>
              <a:t>Қара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жорға</a:t>
            </a:r>
            <a:r>
              <a:rPr lang="ru-RU" sz="2400" b="1" dirty="0">
                <a:solidFill>
                  <a:srgbClr val="002060"/>
                </a:solidFill>
              </a:rPr>
              <a:t>», «</a:t>
            </a:r>
            <a:r>
              <a:rPr lang="ru-RU" sz="2400" b="1" dirty="0" err="1">
                <a:solidFill>
                  <a:srgbClr val="002060"/>
                </a:solidFill>
              </a:rPr>
              <a:t>Майда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жел</a:t>
            </a:r>
            <a:r>
              <a:rPr lang="ru-RU" sz="2400" b="1" dirty="0">
                <a:solidFill>
                  <a:srgbClr val="002060"/>
                </a:solidFill>
              </a:rPr>
              <a:t>», «</a:t>
            </a:r>
            <a:r>
              <a:rPr lang="ru-RU" sz="2400" b="1" dirty="0" err="1">
                <a:solidFill>
                  <a:srgbClr val="002060"/>
                </a:solidFill>
              </a:rPr>
              <a:t>Шаңды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жорық</a:t>
            </a:r>
            <a:r>
              <a:rPr lang="ru-RU" sz="2400" b="1" dirty="0">
                <a:solidFill>
                  <a:srgbClr val="002060"/>
                </a:solidFill>
              </a:rPr>
              <a:t>» и др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Абылай</a:t>
            </a:r>
            <a:r>
              <a:rPr lang="ru-RU" sz="2400" b="1" dirty="0">
                <a:solidFill>
                  <a:srgbClr val="002060"/>
                </a:solidFill>
              </a:rPr>
              <a:t> провел жизнь в походах, скончался на берегу реки </a:t>
            </a:r>
            <a:r>
              <a:rPr lang="ru-RU" sz="2400" b="1" dirty="0" err="1">
                <a:solidFill>
                  <a:srgbClr val="002060"/>
                </a:solidFill>
              </a:rPr>
              <a:t>Арыс</a:t>
            </a:r>
            <a:r>
              <a:rPr lang="ru-RU" sz="2400" b="1" dirty="0">
                <a:solidFill>
                  <a:srgbClr val="002060"/>
                </a:solidFill>
              </a:rPr>
              <a:t>. Похоронен в мавзолее-мечети Ходжа Ахмеда </a:t>
            </a:r>
            <a:r>
              <a:rPr lang="ru-RU" sz="2400" b="1" dirty="0" err="1">
                <a:solidFill>
                  <a:srgbClr val="002060"/>
                </a:solidFill>
              </a:rPr>
              <a:t>Яссауи</a:t>
            </a:r>
            <a:r>
              <a:rPr lang="ru-RU" sz="2400" b="1" dirty="0">
                <a:solidFill>
                  <a:srgbClr val="002060"/>
                </a:solidFill>
              </a:rPr>
              <a:t>. У </a:t>
            </a:r>
            <a:r>
              <a:rPr lang="ru-RU" sz="2400" b="1" dirty="0" err="1">
                <a:solidFill>
                  <a:srgbClr val="002060"/>
                </a:solidFill>
              </a:rPr>
              <a:t>Абылая</a:t>
            </a:r>
            <a:r>
              <a:rPr lang="ru-RU" sz="2400" b="1" dirty="0">
                <a:solidFill>
                  <a:srgbClr val="002060"/>
                </a:solidFill>
              </a:rPr>
              <a:t> остались 30 сыновей и 40 дочерей от 12 жен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В памяти казахского народа </a:t>
            </a:r>
            <a:r>
              <a:rPr lang="ru-RU" sz="2400" b="1" dirty="0" err="1">
                <a:solidFill>
                  <a:srgbClr val="002060"/>
                </a:solidFill>
              </a:rPr>
              <a:t>Абылай</a:t>
            </a:r>
            <a:r>
              <a:rPr lang="ru-RU" sz="2400" b="1" dirty="0">
                <a:solidFill>
                  <a:srgbClr val="002060"/>
                </a:solidFill>
              </a:rPr>
              <a:t> сохранился как выдающийся государственный деятель, храбрый полководец и дальновидный политик. Образ </a:t>
            </a:r>
            <a:r>
              <a:rPr lang="ru-RU" sz="2400" b="1" dirty="0" err="1">
                <a:solidFill>
                  <a:srgbClr val="002060"/>
                </a:solidFill>
              </a:rPr>
              <a:t>Абылая</a:t>
            </a:r>
            <a:r>
              <a:rPr lang="ru-RU" sz="2400" b="1" dirty="0">
                <a:solidFill>
                  <a:srgbClr val="002060"/>
                </a:solidFill>
              </a:rPr>
              <a:t> нашел отражение в </a:t>
            </a:r>
            <a:r>
              <a:rPr lang="ru-RU" sz="2400" b="1" dirty="0" err="1">
                <a:solidFill>
                  <a:srgbClr val="002060"/>
                </a:solidFill>
              </a:rPr>
              <a:t>кюях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жырау</a:t>
            </a:r>
            <a:r>
              <a:rPr lang="ru-RU" sz="2400" b="1" dirty="0">
                <a:solidFill>
                  <a:srgbClr val="002060"/>
                </a:solidFill>
              </a:rPr>
              <a:t> Бухара, </a:t>
            </a:r>
            <a:r>
              <a:rPr lang="ru-RU" sz="2400" b="1" dirty="0" err="1">
                <a:solidFill>
                  <a:srgbClr val="002060"/>
                </a:solidFill>
              </a:rPr>
              <a:t>Умбетея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Шади</a:t>
            </a:r>
            <a:r>
              <a:rPr lang="ru-RU" sz="2400" b="1" dirty="0">
                <a:solidFill>
                  <a:srgbClr val="002060"/>
                </a:solidFill>
              </a:rPr>
              <a:t> торе </a:t>
            </a:r>
            <a:r>
              <a:rPr lang="ru-RU" sz="2400" b="1" dirty="0" err="1">
                <a:solidFill>
                  <a:srgbClr val="002060"/>
                </a:solidFill>
              </a:rPr>
              <a:t>Жангирулы</a:t>
            </a:r>
            <a:r>
              <a:rPr lang="ru-RU" sz="2400" b="1" dirty="0">
                <a:solidFill>
                  <a:srgbClr val="002060"/>
                </a:solidFill>
              </a:rPr>
              <a:t>, в поэмах </a:t>
            </a:r>
            <a:r>
              <a:rPr lang="ru-RU" sz="2400" b="1" dirty="0" err="1">
                <a:solidFill>
                  <a:srgbClr val="002060"/>
                </a:solidFill>
              </a:rPr>
              <a:t>Копбая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Жанатайулы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Мажита</a:t>
            </a:r>
            <a:r>
              <a:rPr lang="ru-RU" sz="2400" b="1" dirty="0">
                <a:solidFill>
                  <a:srgbClr val="002060"/>
                </a:solidFill>
              </a:rPr>
              <a:t> Айтбаева, в произведениях </a:t>
            </a:r>
            <a:r>
              <a:rPr lang="ru-RU" sz="2400" b="1" dirty="0" err="1">
                <a:solidFill>
                  <a:srgbClr val="002060"/>
                </a:solidFill>
              </a:rPr>
              <a:t>И.Есенберлина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А.Кекилбаева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К.Жумадилова</a:t>
            </a:r>
            <a:r>
              <a:rPr lang="ru-RU" sz="2400" b="1" dirty="0">
                <a:solidFill>
                  <a:srgbClr val="002060"/>
                </a:solidFill>
              </a:rPr>
              <a:t> и др. Личность </a:t>
            </a:r>
            <a:r>
              <a:rPr lang="ru-RU" sz="2400" b="1" dirty="0" err="1">
                <a:solidFill>
                  <a:srgbClr val="002060"/>
                </a:solidFill>
              </a:rPr>
              <a:t>Абылая</a:t>
            </a:r>
            <a:r>
              <a:rPr lang="ru-RU" sz="2400" b="1" dirty="0">
                <a:solidFill>
                  <a:srgbClr val="002060"/>
                </a:solidFill>
              </a:rPr>
              <a:t> привлекла внимание отечественных и зарубежных ученых-исследователей - </a:t>
            </a:r>
            <a:r>
              <a:rPr lang="ru-RU" sz="2400" b="1" dirty="0" err="1">
                <a:solidFill>
                  <a:srgbClr val="002060"/>
                </a:solidFill>
              </a:rPr>
              <a:t>Ш.Уалиханова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</a:rPr>
              <a:t>В.Бартольда</a:t>
            </a:r>
            <a:r>
              <a:rPr lang="ru-RU" sz="2400" b="1" dirty="0" smtClean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Р.Сулейменова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М.Магауина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Дж.Уиллера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394" y="1917963"/>
            <a:ext cx="2706606" cy="4652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111" y="58738"/>
            <a:ext cx="4067175" cy="1123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5705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46" y="4493468"/>
            <a:ext cx="1908213" cy="22557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283" y="4003268"/>
            <a:ext cx="1726853" cy="2798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804" y="13732"/>
            <a:ext cx="9233995" cy="119527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Прославленное имя </a:t>
            </a:r>
            <a:r>
              <a:rPr lang="ru-RU" sz="4800" b="1" dirty="0" err="1" smtClean="0">
                <a:solidFill>
                  <a:srgbClr val="FFFF00"/>
                </a:solidFill>
                <a:latin typeface="Mistral" panose="03090702030407020403" pitchFamily="66" charset="0"/>
              </a:rPr>
              <a:t>абылай</a:t>
            </a:r>
            <a:r>
              <a:rPr lang="ru-RU" sz="48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 хан</a:t>
            </a:r>
            <a:endParaRPr lang="ru-RU" sz="48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932" y="320340"/>
            <a:ext cx="1258031" cy="39189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491" y="2487308"/>
            <a:ext cx="2139881" cy="2139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925" y="890458"/>
            <a:ext cx="2859272" cy="1597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1958" y="747103"/>
            <a:ext cx="2530059" cy="1804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651" y="2794368"/>
            <a:ext cx="3151905" cy="1444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l="23981" r="21497"/>
          <a:stretch/>
        </p:blipFill>
        <p:spPr>
          <a:xfrm>
            <a:off x="10301724" y="139472"/>
            <a:ext cx="2003330" cy="2266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4050" y="4834701"/>
            <a:ext cx="2523963" cy="1816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0572" y="4364520"/>
            <a:ext cx="1841152" cy="2493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2016" y="1409700"/>
            <a:ext cx="1969283" cy="24663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75123" y="912241"/>
            <a:ext cx="2676525" cy="1704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0927" y="4593548"/>
            <a:ext cx="3865199" cy="2237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6931" y="2479410"/>
            <a:ext cx="2930222" cy="1885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7964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500"/>
                            </p:stCondLst>
                            <p:childTnLst>
                              <p:par>
                                <p:cTn id="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490" t="2611" r="19126"/>
          <a:stretch/>
        </p:blipFill>
        <p:spPr>
          <a:xfrm>
            <a:off x="168149" y="2286302"/>
            <a:ext cx="2870199" cy="38477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4100" y="0"/>
            <a:ext cx="7200900" cy="1231901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Именем </a:t>
            </a:r>
            <a:r>
              <a:rPr lang="ru-RU" sz="4800" b="1" dirty="0" err="1" smtClean="0">
                <a:solidFill>
                  <a:srgbClr val="FFFF00"/>
                </a:solidFill>
                <a:latin typeface="Mistral" panose="03090702030407020403" pitchFamily="66" charset="0"/>
              </a:rPr>
              <a:t>Абылай</a:t>
            </a:r>
            <a:r>
              <a:rPr lang="ru-RU" sz="48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 хана</a:t>
            </a:r>
            <a:endParaRPr lang="ru-RU" sz="48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8300" y="1231900"/>
            <a:ext cx="9207500" cy="5626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002060"/>
                </a:solidFill>
              </a:rPr>
              <a:t>После обретения Казахстаном независимости в 1991 году один из главных проспектов Алматы был переименован в проспект </a:t>
            </a:r>
            <a:r>
              <a:rPr lang="ru-RU" sz="2200" b="1" dirty="0" err="1">
                <a:solidFill>
                  <a:srgbClr val="002060"/>
                </a:solidFill>
              </a:rPr>
              <a:t>Абылай</a:t>
            </a:r>
            <a:r>
              <a:rPr lang="ru-RU" sz="2200" b="1" dirty="0">
                <a:solidFill>
                  <a:srgbClr val="002060"/>
                </a:solidFill>
              </a:rPr>
              <a:t> хана и его увенчал конный памятник хану на площади вокзала Алматы-2. На первой национальной валюте Казахстана на банкноте в 100 тенге </a:t>
            </a:r>
            <a:r>
              <a:rPr lang="ru-RU" sz="2200" b="1" dirty="0" smtClean="0">
                <a:solidFill>
                  <a:srgbClr val="002060"/>
                </a:solidFill>
              </a:rPr>
              <a:t>помещен </a:t>
            </a:r>
            <a:r>
              <a:rPr lang="ru-RU" sz="2200" b="1" dirty="0">
                <a:solidFill>
                  <a:srgbClr val="002060"/>
                </a:solidFill>
              </a:rPr>
              <a:t>его портрет. </a:t>
            </a:r>
            <a:r>
              <a:rPr lang="ru-RU" sz="2200" b="1" dirty="0" err="1">
                <a:solidFill>
                  <a:srgbClr val="002060"/>
                </a:solidFill>
              </a:rPr>
              <a:t>Абылай</a:t>
            </a:r>
            <a:r>
              <a:rPr lang="ru-RU" sz="2200" b="1" dirty="0">
                <a:solidFill>
                  <a:srgbClr val="002060"/>
                </a:solidFill>
              </a:rPr>
              <a:t> хану посвящена почтовая марка независимого </a:t>
            </a:r>
            <a:r>
              <a:rPr lang="ru-RU" sz="2200" b="1" dirty="0" smtClean="0">
                <a:solidFill>
                  <a:srgbClr val="002060"/>
                </a:solidFill>
              </a:rPr>
              <a:t>Казахстана. </a:t>
            </a:r>
            <a:r>
              <a:rPr lang="ru-RU" sz="2200" b="1" dirty="0">
                <a:solidFill>
                  <a:srgbClr val="002060"/>
                </a:solidFill>
              </a:rPr>
              <a:t>По мотивам биографии </a:t>
            </a:r>
            <a:r>
              <a:rPr lang="ru-RU" sz="2200" b="1" dirty="0" err="1">
                <a:solidFill>
                  <a:srgbClr val="002060"/>
                </a:solidFill>
              </a:rPr>
              <a:t>Абылая</a:t>
            </a:r>
            <a:r>
              <a:rPr lang="ru-RU" sz="2200" b="1" dirty="0">
                <a:solidFill>
                  <a:srgbClr val="002060"/>
                </a:solidFill>
              </a:rPr>
              <a:t> снят первый казахстанский блокбастер «</a:t>
            </a:r>
            <a:r>
              <a:rPr lang="ru-RU" sz="2200" b="1" dirty="0" err="1">
                <a:solidFill>
                  <a:srgbClr val="002060"/>
                </a:solidFill>
              </a:rPr>
              <a:t>Көшпенділер</a:t>
            </a:r>
            <a:r>
              <a:rPr lang="ru-RU" sz="2200" b="1" dirty="0">
                <a:solidFill>
                  <a:srgbClr val="002060"/>
                </a:solidFill>
              </a:rPr>
              <a:t>» (в американском прокате «</a:t>
            </a:r>
            <a:r>
              <a:rPr lang="ru-RU" sz="2200" b="1" dirty="0" err="1">
                <a:solidFill>
                  <a:srgbClr val="002060"/>
                </a:solidFill>
              </a:rPr>
              <a:t>The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Nomad</a:t>
            </a:r>
            <a:r>
              <a:rPr lang="ru-RU" sz="2200" b="1" dirty="0">
                <a:solidFill>
                  <a:srgbClr val="002060"/>
                </a:solidFill>
              </a:rPr>
              <a:t>», в российском - "Кочевник</a:t>
            </a:r>
            <a:r>
              <a:rPr lang="ru-RU" sz="2200" b="1" dirty="0" smtClean="0">
                <a:solidFill>
                  <a:srgbClr val="002060"/>
                </a:solidFill>
              </a:rPr>
              <a:t>"). Установлен </a:t>
            </a:r>
            <a:r>
              <a:rPr lang="ru-RU" sz="2200" b="1" dirty="0">
                <a:solidFill>
                  <a:srgbClr val="002060"/>
                </a:solidFill>
              </a:rPr>
              <a:t>памятник </a:t>
            </a:r>
            <a:r>
              <a:rPr lang="ru-RU" sz="2200" b="1" dirty="0" err="1">
                <a:solidFill>
                  <a:srgbClr val="002060"/>
                </a:solidFill>
              </a:rPr>
              <a:t>Абылай</a:t>
            </a:r>
            <a:r>
              <a:rPr lang="ru-RU" sz="2200" b="1" dirty="0">
                <a:solidFill>
                  <a:srgbClr val="002060"/>
                </a:solidFill>
              </a:rPr>
              <a:t> хану на площади перед зданием </a:t>
            </a:r>
            <a:r>
              <a:rPr lang="ru-RU" sz="2200" b="1" dirty="0" err="1">
                <a:solidFill>
                  <a:srgbClr val="002060"/>
                </a:solidFill>
              </a:rPr>
              <a:t>акимата</a:t>
            </a:r>
            <a:r>
              <a:rPr lang="ru-RU" sz="2200" b="1" dirty="0">
                <a:solidFill>
                  <a:srgbClr val="002060"/>
                </a:solidFill>
              </a:rPr>
              <a:t> города </a:t>
            </a:r>
            <a:r>
              <a:rPr lang="ru-RU" sz="2200" b="1" dirty="0" err="1">
                <a:solidFill>
                  <a:srgbClr val="002060"/>
                </a:solidFill>
              </a:rPr>
              <a:t>Жезказган</a:t>
            </a:r>
            <a:r>
              <a:rPr lang="ru-RU" sz="2200" b="1" dirty="0">
                <a:solidFill>
                  <a:srgbClr val="002060"/>
                </a:solidFill>
              </a:rPr>
              <a:t>. В августе 2008 года в Петропавловске президент Республики Казахстан Н</a:t>
            </a:r>
            <a:r>
              <a:rPr lang="ru-RU" sz="2200" b="1" dirty="0" smtClean="0">
                <a:solidFill>
                  <a:srgbClr val="002060"/>
                </a:solidFill>
              </a:rPr>
              <a:t>. А. Назарбаев </a:t>
            </a:r>
            <a:r>
              <a:rPr lang="ru-RU" sz="2200" b="1" dirty="0">
                <a:solidFill>
                  <a:srgbClr val="002060"/>
                </a:solidFill>
              </a:rPr>
              <a:t>открыл музейный комплекс «Резиденция </a:t>
            </a:r>
            <a:r>
              <a:rPr lang="ru-RU" sz="2200" b="1" dirty="0" err="1">
                <a:solidFill>
                  <a:srgbClr val="002060"/>
                </a:solidFill>
              </a:rPr>
              <a:t>Абылай</a:t>
            </a:r>
            <a:r>
              <a:rPr lang="ru-RU" sz="2200" b="1" dirty="0">
                <a:solidFill>
                  <a:srgbClr val="002060"/>
                </a:solidFill>
              </a:rPr>
              <a:t> хана» с бронзовым конным памятником хану. Имя </a:t>
            </a:r>
            <a:r>
              <a:rPr lang="ru-RU" sz="2200" b="1" dirty="0" err="1">
                <a:solidFill>
                  <a:srgbClr val="002060"/>
                </a:solidFill>
              </a:rPr>
              <a:t>Абылай</a:t>
            </a:r>
            <a:r>
              <a:rPr lang="ru-RU" sz="2200" b="1" dirty="0">
                <a:solidFill>
                  <a:srgbClr val="002060"/>
                </a:solidFill>
              </a:rPr>
              <a:t> хана носит Казахский университет международных отношений и мировых языков имени </a:t>
            </a:r>
            <a:r>
              <a:rPr lang="ru-RU" sz="2200" b="1" dirty="0" err="1">
                <a:solidFill>
                  <a:srgbClr val="002060"/>
                </a:solidFill>
              </a:rPr>
              <a:t>Абылай</a:t>
            </a:r>
            <a:r>
              <a:rPr lang="ru-RU" sz="2200" b="1" dirty="0">
                <a:solidFill>
                  <a:srgbClr val="002060"/>
                </a:solidFill>
              </a:rPr>
              <a:t> хана</a:t>
            </a:r>
            <a:r>
              <a:rPr lang="ru-RU" sz="2200" b="1" dirty="0" smtClean="0">
                <a:solidFill>
                  <a:srgbClr val="002060"/>
                </a:solidFill>
              </a:rPr>
              <a:t>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9" y="0"/>
            <a:ext cx="2621507" cy="20704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3362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0900" y="679567"/>
            <a:ext cx="7391401" cy="11111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dirty="0" err="1">
                <a:solidFill>
                  <a:srgbClr val="FFFF00"/>
                </a:solidFill>
                <a:latin typeface="Mistral" panose="03090702030407020403" pitchFamily="66" charset="0"/>
              </a:rPr>
              <a:t>тамерлан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224" y="1016000"/>
            <a:ext cx="1982788" cy="44069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3009900" y="1561237"/>
            <a:ext cx="83947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А теперь перейдем к следующему батыру. Это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лишь небольшой обзор, дающий общее представление о том, какое место в жизни османов и современных турок занимает 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Тимур или Тамерлан.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Он, как алмаз, многогранен, можно любоваться красотой великих свершений времени его правления, а можно сокрушаться тем, сколько «стекол» он порезал своей алмазной кромкой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.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Тимур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по своему происхождению не был </a:t>
            </a:r>
            <a:r>
              <a:rPr lang="ru-RU" sz="2400" b="1" dirty="0" err="1">
                <a:solidFill>
                  <a:srgbClr val="002060"/>
                </a:solidFill>
                <a:latin typeface="+mj-lt"/>
              </a:rPr>
              <a:t>чингизидом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, поэтому он не носил титул хана и именовался эмиром. Такое же положение закрепилось и за его потомками.</a:t>
            </a:r>
          </a:p>
          <a:p>
            <a:endParaRPr lang="ru-RU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5812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400" y="1522808"/>
            <a:ext cx="2514600" cy="42048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0" y="38895"/>
            <a:ext cx="4889500" cy="1269205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Тимур</a:t>
            </a:r>
            <a:endParaRPr lang="ru-RU" sz="72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3200" y="1308100"/>
            <a:ext cx="9753600" cy="5422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Тимур, </a:t>
            </a:r>
            <a:r>
              <a:rPr lang="ru-RU" b="1" dirty="0">
                <a:solidFill>
                  <a:srgbClr val="002060"/>
                </a:solidFill>
              </a:rPr>
              <a:t>известный как Тамерлан, родился 9 апреля 1336 г. в Средней Азии, на юге территории современного Узбекистана – в городе Кеш (сейчас –  </a:t>
            </a:r>
            <a:r>
              <a:rPr lang="ru-RU" b="1" dirty="0" err="1">
                <a:solidFill>
                  <a:srgbClr val="002060"/>
                </a:solidFill>
              </a:rPr>
              <a:t>Шахрисабз</a:t>
            </a:r>
            <a:r>
              <a:rPr lang="ru-RU" b="1" dirty="0">
                <a:solidFill>
                  <a:srgbClr val="002060"/>
                </a:solidFill>
              </a:rPr>
              <a:t>). Он происходил из монгольского клана </a:t>
            </a:r>
            <a:r>
              <a:rPr lang="ru-RU" b="1" dirty="0" err="1">
                <a:solidFill>
                  <a:srgbClr val="002060"/>
                </a:solidFill>
              </a:rPr>
              <a:t>Барлас</a:t>
            </a:r>
            <a:r>
              <a:rPr lang="ru-RU" b="1" dirty="0">
                <a:solidFill>
                  <a:srgbClr val="002060"/>
                </a:solidFill>
              </a:rPr>
              <a:t>, который во время монгольского нашествия в XIII в. поселился недалеко от Самарканда.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Детство </a:t>
            </a:r>
            <a:r>
              <a:rPr lang="ru-RU" b="1" dirty="0">
                <a:solidFill>
                  <a:srgbClr val="002060"/>
                </a:solidFill>
              </a:rPr>
              <a:t>и юность Тимура прошли в горах Кеша. В юности он любил охоту и конные состязания, метание копья и стрельбу из лука, имел склонность к военным играм. С десятилетнего возраста наставники — </a:t>
            </a:r>
            <a:r>
              <a:rPr lang="ru-RU" b="1" dirty="0" err="1">
                <a:solidFill>
                  <a:srgbClr val="002060"/>
                </a:solidFill>
              </a:rPr>
              <a:t>атабеки</a:t>
            </a:r>
            <a:r>
              <a:rPr lang="ru-RU" b="1" dirty="0">
                <a:solidFill>
                  <a:srgbClr val="002060"/>
                </a:solidFill>
              </a:rPr>
              <a:t>, служившие у </a:t>
            </a:r>
            <a:r>
              <a:rPr lang="ru-RU" b="1" dirty="0" err="1">
                <a:solidFill>
                  <a:srgbClr val="002060"/>
                </a:solidFill>
              </a:rPr>
              <a:t>Тарагая</a:t>
            </a:r>
            <a:r>
              <a:rPr lang="ru-RU" b="1" dirty="0">
                <a:solidFill>
                  <a:srgbClr val="002060"/>
                </a:solidFill>
              </a:rPr>
              <a:t>, обучали Тимура военному искусству и спортивным играм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50693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2950" y="212118"/>
            <a:ext cx="5943600" cy="147857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Происхождение имени</a:t>
            </a:r>
            <a:endParaRPr lang="ru-RU" sz="48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7700" y="1524000"/>
            <a:ext cx="8674100" cy="4432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В Европе он был известен под именем Тамерлана, которое является измененным тюркским прозвищем Тимура, означающим дословно «Хромец». В европейские языки из персидских источников пришло имя Тимур </a:t>
            </a:r>
            <a:r>
              <a:rPr lang="ru-RU" b="1" dirty="0" err="1">
                <a:solidFill>
                  <a:srgbClr val="002060"/>
                </a:solidFill>
              </a:rPr>
              <a:t>Лянг</a:t>
            </a:r>
            <a:r>
              <a:rPr lang="ru-RU" b="1" dirty="0">
                <a:solidFill>
                  <a:srgbClr val="002060"/>
                </a:solidFill>
              </a:rPr>
              <a:t> (Тимур Хромой), где трансформировалось в Тамерлана. На Руси его называли Темир </a:t>
            </a:r>
            <a:r>
              <a:rPr lang="ru-RU" b="1" dirty="0" err="1">
                <a:solidFill>
                  <a:srgbClr val="002060"/>
                </a:solidFill>
              </a:rPr>
              <a:t>Аксак</a:t>
            </a:r>
            <a:r>
              <a:rPr lang="ru-RU" b="1" dirty="0">
                <a:solidFill>
                  <a:srgbClr val="002060"/>
                </a:solidFill>
              </a:rPr>
              <a:t> - Железный хромец. В персидских и тюркских средневековых источниках Тимура также называли </a:t>
            </a:r>
            <a:r>
              <a:rPr lang="ru-RU" b="1" dirty="0" err="1">
                <a:solidFill>
                  <a:srgbClr val="002060"/>
                </a:solidFill>
              </a:rPr>
              <a:t>сахибкиран</a:t>
            </a:r>
            <a:r>
              <a:rPr lang="ru-RU" b="1" dirty="0">
                <a:solidFill>
                  <a:srgbClr val="002060"/>
                </a:solidFill>
              </a:rPr>
              <a:t>, то есть рождённый во время соединения двух планет: Венеры и Юпитера или Венеры и Солнца, в переносном смысле — счастливый.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2" y="1524000"/>
            <a:ext cx="3005588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9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304435"/>
            <a:ext cx="2806700" cy="486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2250" y="0"/>
            <a:ext cx="9779000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Как Тимур стал Тамерланом</a:t>
            </a:r>
            <a:endParaRPr lang="ru-RU" sz="72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5600" y="1143000"/>
            <a:ext cx="92964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002060"/>
                </a:solidFill>
              </a:rPr>
              <a:t>Официальная история Тимура была написана еще при жизни его, сначала Али-бен </a:t>
            </a:r>
            <a:r>
              <a:rPr lang="ru-RU" sz="2200" b="1" dirty="0" err="1">
                <a:solidFill>
                  <a:srgbClr val="002060"/>
                </a:solidFill>
              </a:rPr>
              <a:t>Джемал</a:t>
            </a:r>
            <a:r>
              <a:rPr lang="ru-RU" sz="2200" b="1" dirty="0">
                <a:solidFill>
                  <a:srgbClr val="002060"/>
                </a:solidFill>
              </a:rPr>
              <a:t>-ал-исламом (единственный экземпляр - в ташкентской публичной библиотеке), потом Низам-ад-</a:t>
            </a:r>
            <a:r>
              <a:rPr lang="ru-RU" sz="2200" b="1" dirty="0" err="1">
                <a:solidFill>
                  <a:srgbClr val="002060"/>
                </a:solidFill>
              </a:rPr>
              <a:t>дином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err="1">
                <a:solidFill>
                  <a:srgbClr val="002060"/>
                </a:solidFill>
              </a:rPr>
              <a:t>Шами</a:t>
            </a:r>
            <a:r>
              <a:rPr lang="ru-RU" sz="2200" b="1" dirty="0">
                <a:solidFill>
                  <a:srgbClr val="002060"/>
                </a:solidFill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</a:rPr>
              <a:t>(1 </a:t>
            </a:r>
            <a:r>
              <a:rPr lang="ru-RU" sz="2200" b="1" dirty="0">
                <a:solidFill>
                  <a:srgbClr val="002060"/>
                </a:solidFill>
              </a:rPr>
              <a:t>экземпляр - в британском музее). </a:t>
            </a:r>
            <a:endParaRPr lang="ru-RU" sz="2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Он </a:t>
            </a:r>
            <a:r>
              <a:rPr lang="ru-RU" sz="2200" b="1" dirty="0">
                <a:solidFill>
                  <a:srgbClr val="002060"/>
                </a:solidFill>
              </a:rPr>
              <a:t>сыграл значительную роль в истории Азии, Кавказа, Поволжья и Руси, а также основал империю </a:t>
            </a:r>
            <a:r>
              <a:rPr lang="ru-RU" sz="2200" b="1" dirty="0" err="1">
                <a:solidFill>
                  <a:srgbClr val="002060"/>
                </a:solidFill>
              </a:rPr>
              <a:t>Тимуридов</a:t>
            </a:r>
            <a:r>
              <a:rPr lang="ru-RU" sz="2200" b="1" dirty="0">
                <a:solidFill>
                  <a:srgbClr val="002060"/>
                </a:solidFill>
              </a:rPr>
              <a:t>. В Узбекистане его почитают как национального героя. </a:t>
            </a:r>
            <a:endParaRPr lang="ru-RU" sz="2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200" b="1" dirty="0">
                <a:solidFill>
                  <a:srgbClr val="002060"/>
                </a:solidFill>
              </a:rPr>
              <a:t>Причины хромоты Тимура в разных источниках рассказываются по-разному. Согласно одной версии, он начал хромать еще в детстве, когда однажды упал с лошади, а прозвище получил от сверстников. Другая версия утверждает, что причиной хромоты Тамерлана была рана, полученная им в бою в 1362 г.</a:t>
            </a:r>
          </a:p>
          <a:p>
            <a:pPr marL="0" indent="0">
              <a:buNone/>
            </a:pPr>
            <a:endParaRPr lang="ru-RU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21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2401886"/>
            <a:ext cx="3073400" cy="4138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110518"/>
            <a:ext cx="6972300" cy="97056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Mistral" panose="03090702030407020403" pitchFamily="66" charset="0"/>
              </a:rPr>
              <a:t>Как Тамерлан к успеху </a:t>
            </a:r>
            <a:r>
              <a:rPr lang="ru-RU" sz="48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шел</a:t>
            </a:r>
            <a:endParaRPr lang="ru-RU" sz="48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00" y="889000"/>
            <a:ext cx="8801100" cy="5969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Не будучи </a:t>
            </a:r>
            <a:r>
              <a:rPr lang="ru-RU" b="1" dirty="0" err="1">
                <a:solidFill>
                  <a:srgbClr val="002060"/>
                </a:solidFill>
              </a:rPr>
              <a:t>Чингизидом</a:t>
            </a:r>
            <a:r>
              <a:rPr lang="ru-RU" b="1" dirty="0">
                <a:solidFill>
                  <a:srgbClr val="002060"/>
                </a:solidFill>
              </a:rPr>
              <a:t>, Тамерлан не имел права носить ханский титул, долгое время мог называться только эмиром, то есть полководцем. Потом, породнившись с домом </a:t>
            </a:r>
            <a:r>
              <a:rPr lang="ru-RU" b="1" dirty="0" err="1">
                <a:solidFill>
                  <a:srgbClr val="002060"/>
                </a:solidFill>
              </a:rPr>
              <a:t>Чингизидов</a:t>
            </a:r>
            <a:r>
              <a:rPr lang="ru-RU" b="1" dirty="0">
                <a:solidFill>
                  <a:srgbClr val="002060"/>
                </a:solidFill>
              </a:rPr>
              <a:t>, стал называться Тимур </a:t>
            </a:r>
            <a:r>
              <a:rPr lang="ru-RU" b="1" dirty="0" err="1">
                <a:solidFill>
                  <a:srgbClr val="002060"/>
                </a:solidFill>
              </a:rPr>
              <a:t>Гуркан</a:t>
            </a:r>
            <a:r>
              <a:rPr lang="ru-RU" b="1" dirty="0">
                <a:solidFill>
                  <a:srgbClr val="002060"/>
                </a:solidFill>
              </a:rPr>
              <a:t> (зять). Свой путь полководца он начал с создания отряда лично преданных воинов, как некогда Чингисхан. Путь его не был устлан розами, но военных поражений в его биографии значительно меньше, чем побед. Тамерлан воевал с Золотой Ордой, Индией, Османской империей, не говоря уже о ближайших соседях. Скончался великий полководец во время похода на Китай. К моменту смерти Тамерлана его империи принадлежала </a:t>
            </a:r>
            <a:r>
              <a:rPr lang="ru-RU" b="1" dirty="0" err="1">
                <a:solidFill>
                  <a:srgbClr val="002060"/>
                </a:solidFill>
              </a:rPr>
              <a:t>больша́я</a:t>
            </a:r>
            <a:r>
              <a:rPr lang="ru-RU" b="1" dirty="0">
                <a:solidFill>
                  <a:srgbClr val="002060"/>
                </a:solidFill>
              </a:rPr>
              <a:t> часть Великого шёлкового пути, что приносило казне баснословный доход.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1" y="-55564"/>
            <a:ext cx="1917700" cy="2457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7412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6" y="266700"/>
            <a:ext cx="1924050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7656" y="366898"/>
            <a:ext cx="5297487" cy="147857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Батыры степи</a:t>
            </a:r>
            <a:endParaRPr lang="ru-RU" sz="60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" y="2795587"/>
            <a:ext cx="11963400" cy="387191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400" b="1" dirty="0">
                <a:solidFill>
                  <a:srgbClr val="002060"/>
                </a:solidFill>
              </a:rPr>
              <a:t>В свое время </a:t>
            </a:r>
            <a:r>
              <a:rPr lang="ru-RU" sz="3400" b="1" dirty="0" smtClean="0">
                <a:solidFill>
                  <a:srgbClr val="002060"/>
                </a:solidFill>
              </a:rPr>
              <a:t>наши прокаленные </a:t>
            </a:r>
            <a:r>
              <a:rPr lang="ru-RU" sz="3400" b="1" dirty="0">
                <a:solidFill>
                  <a:srgbClr val="002060"/>
                </a:solidFill>
              </a:rPr>
              <a:t>солнцем и с виду неброские казахские степи задавали жизненный ритм всему Евразийскому континенту. Застывшие у кромки горизонта курганы и кладбища — безмолвные свидетели масштабных событий всемирно исторического значения. Батыры – это особая социальная группа людей, которая оставила глубокий след в истории </a:t>
            </a:r>
            <a:r>
              <a:rPr lang="ru-RU" sz="3400" b="1" dirty="0" smtClean="0">
                <a:solidFill>
                  <a:srgbClr val="002060"/>
                </a:solidFill>
              </a:rPr>
              <a:t>остались </a:t>
            </a:r>
            <a:r>
              <a:rPr lang="ru-RU" sz="3400" b="1" dirty="0">
                <a:solidFill>
                  <a:srgbClr val="002060"/>
                </a:solidFill>
              </a:rPr>
              <a:t>в народной памяти на века. </a:t>
            </a:r>
            <a:endParaRPr lang="ru-RU" sz="3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2060"/>
                </a:solidFill>
              </a:rPr>
              <a:t>Согласно «Советской военной энциклопедии», полководец определяется как «военный деятель, военачальник, умело руководящий вооружёнными силами государства или крупными воинскими формированиями </a:t>
            </a:r>
            <a:r>
              <a:rPr lang="ru-RU" sz="3400" b="1" dirty="0" smtClean="0">
                <a:solidFill>
                  <a:srgbClr val="002060"/>
                </a:solidFill>
              </a:rPr>
              <a:t>во </a:t>
            </a:r>
            <a:r>
              <a:rPr lang="ru-RU" sz="3400" b="1" dirty="0">
                <a:solidFill>
                  <a:srgbClr val="002060"/>
                </a:solidFill>
              </a:rPr>
              <a:t>время войны, владеющий искусством подготовки и ведения военных действий</a:t>
            </a:r>
            <a:r>
              <a:rPr lang="ru-RU" sz="3400" b="1" dirty="0" smtClean="0">
                <a:solidFill>
                  <a:srgbClr val="002060"/>
                </a:solidFill>
              </a:rPr>
              <a:t>». Выдающиеся деяния наших великих предков свидетельствуют — лидерство вписано в генетическую и историческую память нашего народа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173" y="0"/>
            <a:ext cx="4045027" cy="26479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1652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2299" y="177800"/>
            <a:ext cx="8393111" cy="10160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Mistral" panose="03090702030407020403" pitchFamily="66" charset="0"/>
              </a:rPr>
              <a:t>Как Тамерлан Русь </a:t>
            </a:r>
            <a:r>
              <a:rPr lang="ru-RU" sz="48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разорял</a:t>
            </a:r>
            <a:endParaRPr lang="ru-RU" sz="48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3966" y="1398587"/>
            <a:ext cx="7741444" cy="4735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Золотая Орда была еще сильна, и войско </a:t>
            </a:r>
            <a:r>
              <a:rPr lang="ru-RU" b="1" dirty="0" err="1">
                <a:solidFill>
                  <a:srgbClr val="002060"/>
                </a:solidFill>
              </a:rPr>
              <a:t>Тохтамыша</a:t>
            </a:r>
            <a:r>
              <a:rPr lang="ru-RU" b="1" dirty="0">
                <a:solidFill>
                  <a:srgbClr val="002060"/>
                </a:solidFill>
              </a:rPr>
              <a:t> разоряло города не только на севере, но и на юге, вторгаясь таким образом во владения Тамерлана. Во всех прямых столкновениях Тимур одержал победу над </a:t>
            </a:r>
            <a:r>
              <a:rPr lang="ru-RU" b="1" dirty="0" err="1">
                <a:solidFill>
                  <a:srgbClr val="002060"/>
                </a:solidFill>
              </a:rPr>
              <a:t>Тохтамышем</a:t>
            </a:r>
            <a:r>
              <a:rPr lang="ru-RU" b="1" dirty="0">
                <a:solidFill>
                  <a:srgbClr val="002060"/>
                </a:solidFill>
              </a:rPr>
              <a:t> и преследовал его самого и его полководцев до самой </a:t>
            </a:r>
            <a:r>
              <a:rPr lang="ru-RU" b="1" dirty="0" smtClean="0">
                <a:solidFill>
                  <a:srgbClr val="002060"/>
                </a:solidFill>
              </a:rPr>
              <a:t>Москвы. Для </a:t>
            </a:r>
            <a:r>
              <a:rPr lang="ru-RU" b="1" dirty="0">
                <a:solidFill>
                  <a:srgbClr val="002060"/>
                </a:solidFill>
              </a:rPr>
              <a:t>защиты Москвы из Владимира была с крестным ходом принесена икона Божией Матери, которая с того дня считается покровительницей столицы, так как Тамерлан повернул свои войска обратно в Азию.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13" y="1104900"/>
            <a:ext cx="3657600" cy="4216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015832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7213" y="246061"/>
            <a:ext cx="6313487" cy="1076325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Вассал </a:t>
            </a:r>
            <a:r>
              <a:rPr lang="ru-RU" sz="4800" b="1" dirty="0" err="1" smtClean="0">
                <a:solidFill>
                  <a:srgbClr val="FFFF00"/>
                </a:solidFill>
                <a:latin typeface="Mistral" panose="03090702030407020403" pitchFamily="66" charset="0"/>
              </a:rPr>
              <a:t>Могулистана</a:t>
            </a:r>
            <a:endParaRPr lang="ru-RU" sz="48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400" y="1322386"/>
            <a:ext cx="8763000" cy="5421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В 1361 г. Тимур объявил себя вассалом правителя </a:t>
            </a:r>
            <a:r>
              <a:rPr lang="ru-RU" b="1" dirty="0" err="1" smtClean="0">
                <a:solidFill>
                  <a:srgbClr val="002060"/>
                </a:solidFill>
              </a:rPr>
              <a:t>Могулистана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  <a:r>
              <a:rPr lang="ru-RU" b="1" dirty="0">
                <a:solidFill>
                  <a:srgbClr val="002060"/>
                </a:solidFill>
              </a:rPr>
              <a:t>однако вскоре восстал против него. В 1363 г. он разбил армию </a:t>
            </a:r>
            <a:r>
              <a:rPr lang="ru-RU" b="1" dirty="0" smtClean="0">
                <a:solidFill>
                  <a:srgbClr val="002060"/>
                </a:solidFill>
              </a:rPr>
              <a:t>Ильяса-Ходжи. </a:t>
            </a:r>
            <a:r>
              <a:rPr lang="ru-RU" b="1" dirty="0">
                <a:solidFill>
                  <a:srgbClr val="002060"/>
                </a:solidFill>
              </a:rPr>
              <a:t>Тамерлан, победив своих бывших союзников и став единственным правителем Средней Азии, объявил в 1370 г. о своем намерении возродить Монгольскую империю с центром в Самарканде. Опираясь на опыт армии Чингисхана, Тимур смог создать мощную и боеспособную армию, позволившую ему одерживать победы над своими противниками. Его армия была многонациональным и многоконфессиональным объединением, ядром которого являлись тюрко-монгольские воины-кочевники.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248" y="1195386"/>
            <a:ext cx="2468425" cy="4786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97278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320801"/>
            <a:ext cx="2705100" cy="4316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9301" y="75589"/>
            <a:ext cx="4813300" cy="1478570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завоевания</a:t>
            </a:r>
            <a:endParaRPr lang="ru-RU" sz="72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1800" y="1320801"/>
            <a:ext cx="9017000" cy="5130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</a:rPr>
              <a:t>Первые десять лет Тамерлан воевал против Хивы и </a:t>
            </a:r>
            <a:r>
              <a:rPr lang="ru-RU" sz="2800" b="1" dirty="0" err="1">
                <a:solidFill>
                  <a:srgbClr val="002060"/>
                </a:solidFill>
              </a:rPr>
              <a:t>Могулистана</a:t>
            </a:r>
            <a:r>
              <a:rPr lang="ru-RU" sz="2800" b="1" dirty="0">
                <a:solidFill>
                  <a:srgbClr val="002060"/>
                </a:solidFill>
              </a:rPr>
              <a:t>. В 1381 г. он обратил свое внимание на запад, начав военные экспедиции в Иран, Ирак, Малую Азию и Сирию. Правители покоряемых государств не могли противостоять хорошо организованной армии Тимура. Персия и Хорасан были полностью покорены в 1382-1385 гг. Территории современных Ирака, Армении и Азербайджана пали под натиском в период с 1386 до 1394 гг. Грузия и Месопотамия перешли под контроль Тамерлана в 1394 г.</a:t>
            </a:r>
          </a:p>
        </p:txBody>
      </p:sp>
    </p:spTree>
    <p:extLst>
      <p:ext uri="{BB962C8B-B14F-4D97-AF65-F5344CB8AC3E}">
        <p14:creationId xmlns:p14="http://schemas.microsoft.com/office/powerpoint/2010/main" val="1056335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2" y="248630"/>
            <a:ext cx="5308598" cy="1478570"/>
          </a:xfrm>
        </p:spPr>
        <p:txBody>
          <a:bodyPr/>
          <a:lstStyle/>
          <a:p>
            <a:r>
              <a:rPr lang="ru-RU" sz="7200" b="1" dirty="0">
                <a:solidFill>
                  <a:srgbClr val="FFFF00"/>
                </a:solidFill>
                <a:latin typeface="Mistral" panose="03090702030407020403" pitchFamily="66" charset="0"/>
              </a:rPr>
              <a:t>завоевания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900" y="1331609"/>
            <a:ext cx="8508999" cy="5688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Конкурентом Тамерлана по восстановлению империи Чингисхана стал хан Золотой Орды </a:t>
            </a:r>
            <a:r>
              <a:rPr lang="ru-RU" b="1" dirty="0" err="1">
                <a:solidFill>
                  <a:srgbClr val="002060"/>
                </a:solidFill>
              </a:rPr>
              <a:t>Тохтамыш</a:t>
            </a:r>
            <a:r>
              <a:rPr lang="ru-RU" b="1" dirty="0">
                <a:solidFill>
                  <a:srgbClr val="002060"/>
                </a:solidFill>
              </a:rPr>
              <a:t>. Летом 1391 г. Тимур перешел Кавказ и разбил золотоордынского хана в </a:t>
            </a:r>
            <a:r>
              <a:rPr lang="ru-RU" b="1" dirty="0" smtClean="0">
                <a:solidFill>
                  <a:srgbClr val="002060"/>
                </a:solidFill>
              </a:rPr>
              <a:t>битве. </a:t>
            </a:r>
            <a:r>
              <a:rPr lang="ru-RU" b="1" dirty="0">
                <a:solidFill>
                  <a:srgbClr val="002060"/>
                </a:solidFill>
              </a:rPr>
              <a:t>Тамерлан не стал преследовать поверженного противника, а отправился назад на подавление крупного восстания в Персии. Так, сам того не ведая, Тимур стал союзником Московского княжества в борьбе против золотоордынского ига</a:t>
            </a:r>
            <a:r>
              <a:rPr lang="ru-RU" b="1" dirty="0">
                <a:solidFill>
                  <a:srgbClr val="002060"/>
                </a:solidFill>
              </a:rPr>
              <a:t>. Подобно Чингисхану, Тимур лично входил во все подробности организации военных сил, имел подробные сведения о силах врагов и состоянии их земель, пользовался среди своего войска безусловным авторитетом и мог вполне полагаться на своих сподвижников.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1912" y="1104900"/>
            <a:ext cx="3240088" cy="4826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31657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400175"/>
            <a:ext cx="2952750" cy="4367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13299" y="165100"/>
            <a:ext cx="4926011" cy="1552575"/>
          </a:xfrm>
        </p:spPr>
        <p:txBody>
          <a:bodyPr/>
          <a:lstStyle/>
          <a:p>
            <a:r>
              <a:rPr lang="ru-RU" sz="7200" b="1" dirty="0">
                <a:solidFill>
                  <a:srgbClr val="FFFF00"/>
                </a:solidFill>
                <a:latin typeface="Mistral" panose="03090702030407020403" pitchFamily="66" charset="0"/>
              </a:rPr>
              <a:t>завоевания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0900" y="1400175"/>
            <a:ext cx="8445500" cy="49244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В 1398 г. Тамерлан организовал поход в Индию. Разбив делийского султана, Тамерлан получил богатую добычу. Для отправки ее в Самарканд было нагружено 90 слонов. После индийского похода Тимур начал семилетнее противостояние с двумя самыми могущественными государствами Западной Азии: Османской </a:t>
            </a:r>
            <a:r>
              <a:rPr lang="ru-RU" b="1" dirty="0" smtClean="0">
                <a:solidFill>
                  <a:srgbClr val="002060"/>
                </a:solidFill>
              </a:rPr>
              <a:t>империей и </a:t>
            </a:r>
            <a:r>
              <a:rPr lang="ru-RU" b="1" dirty="0" err="1">
                <a:solidFill>
                  <a:srgbClr val="002060"/>
                </a:solidFill>
              </a:rPr>
              <a:t>Мамлюкским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султанатом. </a:t>
            </a:r>
            <a:r>
              <a:rPr lang="ru-RU" b="1" dirty="0">
                <a:solidFill>
                  <a:srgbClr val="002060"/>
                </a:solidFill>
              </a:rPr>
              <a:t>Сирия, тогда являвшаяся частью </a:t>
            </a:r>
            <a:r>
              <a:rPr lang="ru-RU" b="1" dirty="0" err="1">
                <a:solidFill>
                  <a:srgbClr val="002060"/>
                </a:solidFill>
              </a:rPr>
              <a:t>Мамлюкского</a:t>
            </a:r>
            <a:r>
              <a:rPr lang="ru-RU" b="1" dirty="0">
                <a:solidFill>
                  <a:srgbClr val="002060"/>
                </a:solidFill>
              </a:rPr>
              <a:t> султаната, была полностью захвачена к весне 1401 г. Дальнейший путь Тамерлана лежал к Багдаду, чей гарнизон оказал завоевателям упорное сопротивление. Багдад был взят в результате успешного штурма в июне 1401 г.</a:t>
            </a:r>
          </a:p>
        </p:txBody>
      </p:sp>
    </p:spTree>
    <p:extLst>
      <p:ext uri="{BB962C8B-B14F-4D97-AF65-F5344CB8AC3E}">
        <p14:creationId xmlns:p14="http://schemas.microsoft.com/office/powerpoint/2010/main" val="14148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0" y="1397001"/>
            <a:ext cx="4419600" cy="45878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23022"/>
            <a:ext cx="5018087" cy="127237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FF00"/>
                </a:solidFill>
                <a:latin typeface="Mistral" panose="03090702030407020403" pitchFamily="66" charset="0"/>
              </a:rPr>
              <a:t>Тимур и </a:t>
            </a:r>
            <a:r>
              <a:rPr lang="ru-RU" sz="5400" b="1" dirty="0" err="1">
                <a:solidFill>
                  <a:srgbClr val="FFFF00"/>
                </a:solidFill>
                <a:latin typeface="Mistral" panose="03090702030407020403" pitchFamily="66" charset="0"/>
              </a:rPr>
              <a:t>Баязид</a:t>
            </a:r>
            <a:r>
              <a:rPr lang="ru-RU" sz="5400" b="1" dirty="0">
                <a:solidFill>
                  <a:srgbClr val="FFFF00"/>
                </a:solidFill>
                <a:latin typeface="Mistral" panose="03090702030407020403" pitchFamily="66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49351"/>
            <a:ext cx="7823200" cy="57086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</a:rPr>
              <a:t>Зиму 1401- 1402 гг. Тамерлан провел в Грузии, подготавливая кампанию против </a:t>
            </a:r>
            <a:r>
              <a:rPr lang="ru-RU" sz="2800" b="1" dirty="0" err="1">
                <a:solidFill>
                  <a:srgbClr val="002060"/>
                </a:solidFill>
              </a:rPr>
              <a:t>Баязида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>
                <a:solidFill>
                  <a:srgbClr val="002060"/>
                </a:solidFill>
              </a:rPr>
              <a:t>Ангорской битве 20 июля 1402 г. Тимур разбил войско турецкого султана, пленив его самого. По легенде, перед битвой Тимур и </a:t>
            </a:r>
            <a:r>
              <a:rPr lang="ru-RU" sz="2800" b="1" dirty="0" err="1">
                <a:solidFill>
                  <a:srgbClr val="002060"/>
                </a:solidFill>
              </a:rPr>
              <a:t>Баязид</a:t>
            </a:r>
            <a:r>
              <a:rPr lang="ru-RU" sz="2800" b="1" dirty="0">
                <a:solidFill>
                  <a:srgbClr val="002060"/>
                </a:solidFill>
              </a:rPr>
              <a:t> встретились на поле боя. </a:t>
            </a:r>
            <a:r>
              <a:rPr lang="ru-RU" sz="2800" b="1" dirty="0" err="1">
                <a:solidFill>
                  <a:srgbClr val="002060"/>
                </a:solidFill>
              </a:rPr>
              <a:t>Баязид</a:t>
            </a:r>
            <a:r>
              <a:rPr lang="ru-RU" sz="2800" b="1" dirty="0">
                <a:solidFill>
                  <a:srgbClr val="002060"/>
                </a:solidFill>
              </a:rPr>
              <a:t>, смотря на знамя Тимура, состоящее из трех колец, произнес: «Какая наглость думать, что тебе принадлежит весь мир!». Тимур, показывая на знамя врага, ответил: «Еще большая наглость думать, что тебе принадлежит луна».</a:t>
            </a:r>
          </a:p>
        </p:txBody>
      </p:sp>
    </p:spTree>
    <p:extLst>
      <p:ext uri="{BB962C8B-B14F-4D97-AF65-F5344CB8AC3E}">
        <p14:creationId xmlns:p14="http://schemas.microsoft.com/office/powerpoint/2010/main" val="2930205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65200"/>
            <a:ext cx="3543300" cy="44196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7513" y="63194"/>
            <a:ext cx="5373687" cy="78929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Вклад в историю</a:t>
            </a:r>
            <a:endParaRPr lang="ru-RU" sz="54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7900" y="852486"/>
            <a:ext cx="8534400" cy="5726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</a:rPr>
              <a:t>В августе 1404 г. Тамерлан вернулся в Самарканд. Уже к концу этого же года он начал поход на Восток – в Китай. Однако во время его подготовки, находясь на восточном берегу реки Сырдарьи в Южном Казахстане, Тимур тяжело заболел и умер 18 февраля 1405 г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Помимо </a:t>
            </a:r>
            <a:r>
              <a:rPr lang="ru-RU" sz="2000" b="1" dirty="0">
                <a:solidFill>
                  <a:srgbClr val="002060"/>
                </a:solidFill>
              </a:rPr>
              <a:t>военных походов, Тамерлан занимался активном градостроительством, в частности, в своей столице – Самарканде. </a:t>
            </a:r>
            <a:r>
              <a:rPr lang="ru-RU" sz="2000" b="1" dirty="0">
                <a:solidFill>
                  <a:srgbClr val="002060"/>
                </a:solidFill>
              </a:rPr>
              <a:t>В Самарканде были построены более 20 медресе. Тимур сделал Самарканд одним из центров торговли в Центральной Азии. Также в Самарканде он возвёл много бань, мечетей, медресе, обителей дервишей, караван-сараев</a:t>
            </a:r>
            <a:r>
              <a:rPr lang="ru-RU" sz="2000" b="1" dirty="0" smtClean="0">
                <a:solidFill>
                  <a:srgbClr val="002060"/>
                </a:solidFill>
              </a:rPr>
              <a:t>. В </a:t>
            </a:r>
            <a:r>
              <a:rPr lang="ru-RU" sz="2000" b="1" dirty="0">
                <a:solidFill>
                  <a:srgbClr val="002060"/>
                </a:solidFill>
              </a:rPr>
              <a:t>период с 1378 по 1404 гг. там был возведен огромный парковый комплекс. Он внес вклад в историю и как законодатель. Несмотря на то, что после смерти Тимура его империя распалась, он дал начало династии </a:t>
            </a:r>
            <a:r>
              <a:rPr lang="ru-RU" sz="2000" b="1" dirty="0" err="1">
                <a:solidFill>
                  <a:srgbClr val="002060"/>
                </a:solidFill>
              </a:rPr>
              <a:t>Тимуридов</a:t>
            </a:r>
            <a:r>
              <a:rPr lang="ru-RU" sz="2000" b="1" dirty="0">
                <a:solidFill>
                  <a:srgbClr val="002060"/>
                </a:solidFill>
              </a:rPr>
              <a:t>, а его сын </a:t>
            </a:r>
            <a:r>
              <a:rPr lang="ru-RU" sz="2000" b="1" dirty="0" err="1">
                <a:solidFill>
                  <a:srgbClr val="002060"/>
                </a:solidFill>
              </a:rPr>
              <a:t>Бабур</a:t>
            </a:r>
            <a:r>
              <a:rPr lang="ru-RU" sz="2000" b="1" dirty="0">
                <a:solidFill>
                  <a:srgbClr val="002060"/>
                </a:solidFill>
              </a:rPr>
              <a:t> стал основателем Империи Великих Моголов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410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02" y="244661"/>
            <a:ext cx="7861298" cy="758639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Немного дополнительной информации</a:t>
            </a:r>
            <a:endParaRPr lang="ru-RU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03300"/>
            <a:ext cx="10237788" cy="54975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002060"/>
                </a:solidFill>
              </a:rPr>
              <a:t>До наших дней дошли портреты Тимура работы персидских мастеров. Однако </a:t>
            </a:r>
            <a:r>
              <a:rPr lang="ru-RU" sz="2200" b="1" dirty="0" smtClean="0">
                <a:solidFill>
                  <a:srgbClr val="002060"/>
                </a:solidFill>
              </a:rPr>
              <a:t>                  в </a:t>
            </a:r>
            <a:r>
              <a:rPr lang="ru-RU" sz="2200" b="1" dirty="0">
                <a:solidFill>
                  <a:srgbClr val="002060"/>
                </a:solidFill>
              </a:rPr>
              <a:t>них нашло отражение идеализированное представление о нем. Они ни в </a:t>
            </a:r>
            <a:r>
              <a:rPr lang="ru-RU" sz="2200" b="1" dirty="0" smtClean="0">
                <a:solidFill>
                  <a:srgbClr val="002060"/>
                </a:solidFill>
              </a:rPr>
              <a:t>   коей </a:t>
            </a:r>
            <a:r>
              <a:rPr lang="ru-RU" sz="2200" b="1" dirty="0">
                <a:solidFill>
                  <a:srgbClr val="002060"/>
                </a:solidFill>
              </a:rPr>
              <a:t>мере не соответствуют описанию хана одним из современников как </a:t>
            </a:r>
            <a:r>
              <a:rPr lang="ru-RU" sz="2200" b="1" dirty="0" smtClean="0">
                <a:solidFill>
                  <a:srgbClr val="002060"/>
                </a:solidFill>
              </a:rPr>
              <a:t>  очень </a:t>
            </a:r>
            <a:r>
              <a:rPr lang="ru-RU" sz="2200" b="1" dirty="0">
                <a:solidFill>
                  <a:srgbClr val="002060"/>
                </a:solidFill>
              </a:rPr>
              <a:t>высокого человека с большой головой, румянцем на щеках и светлыми </a:t>
            </a:r>
            <a:r>
              <a:rPr lang="ru-RU" sz="2200" b="1" dirty="0" smtClean="0">
                <a:solidFill>
                  <a:srgbClr val="002060"/>
                </a:solidFill>
              </a:rPr>
              <a:t> от </a:t>
            </a:r>
            <a:r>
              <a:rPr lang="ru-RU" sz="2200" b="1" dirty="0">
                <a:solidFill>
                  <a:srgbClr val="002060"/>
                </a:solidFill>
              </a:rPr>
              <a:t>рождения волосами. Карьера Тимура во многом напоминает карьеру </a:t>
            </a:r>
            <a:r>
              <a:rPr lang="ru-RU" sz="2200" b="1" dirty="0" smtClean="0">
                <a:solidFill>
                  <a:srgbClr val="002060"/>
                </a:solidFill>
              </a:rPr>
              <a:t> Чингиз-хана</a:t>
            </a:r>
            <a:r>
              <a:rPr lang="ru-RU" sz="2200" b="1" dirty="0">
                <a:solidFill>
                  <a:srgbClr val="002060"/>
                </a:solidFill>
              </a:rPr>
              <a:t>: оба завоевателя начали свою деятельность как предводители набранных ими лично отрядов приверженцев, которые и потом оставались главной опорой их могущества. Завоеватель Тимур был неграмотен и в юности не получил никакого образования, кроме военного, однако при этом был весьма талантливым и способным человеком. Согласно летописям, он владел несколькими языками, любил беседовать с учёными и требовал читать ему вслух труды по истории. Обладая блестящей памятью, он затем приводил исторические примеры в беседах с учёными, чем сильно удивлял их</a:t>
            </a:r>
            <a:r>
              <a:rPr lang="ru-RU" sz="2200" b="1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939" y="1336860"/>
            <a:ext cx="1993901" cy="38828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3235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42834"/>
            <a:ext cx="2044700" cy="43943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3513" y="-105382"/>
            <a:ext cx="5297487" cy="108486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Факты биографии</a:t>
            </a:r>
            <a:endParaRPr lang="ru-RU" sz="54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1500" y="865186"/>
            <a:ext cx="10223500" cy="599281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rgbClr val="002060"/>
                </a:solidFill>
              </a:rPr>
              <a:t>Тимур был человеком весьма отважным и сдержанным. Обладая трезвостью суждений, он умел принять самое верное решение в трудных ситуациях. Эти черты характера и притягивали к нему </a:t>
            </a:r>
            <a:r>
              <a:rPr lang="ru-RU" b="1" dirty="0" smtClean="0">
                <a:solidFill>
                  <a:srgbClr val="002060"/>
                </a:solidFill>
              </a:rPr>
              <a:t>людей.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</a:rPr>
              <a:t> Дальновидный </a:t>
            </a:r>
            <a:r>
              <a:rPr lang="ru-RU" b="1" dirty="0">
                <a:solidFill>
                  <a:srgbClr val="002060"/>
                </a:solidFill>
              </a:rPr>
              <a:t>правитель и талантливый организатор.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</a:rPr>
              <a:t>Тимур </a:t>
            </a:r>
            <a:r>
              <a:rPr lang="ru-RU" b="1" dirty="0">
                <a:solidFill>
                  <a:srgbClr val="002060"/>
                </a:solidFill>
              </a:rPr>
              <a:t>оставил после себя десятки монументальных архитектурных сооружений, некоторые из них вошли в сокровищницу мировой культуры. Постройки Тимура, в создании которых он принимал деятельное участие, обнаруживают в нём незаурядный художественный вкус.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Согласно </a:t>
            </a:r>
            <a:r>
              <a:rPr lang="ru-RU" b="1" dirty="0">
                <a:solidFill>
                  <a:srgbClr val="002060"/>
                </a:solidFill>
              </a:rPr>
              <a:t>источникам, Тимур увлекался игрой в шахматы (точнее, в </a:t>
            </a:r>
            <a:r>
              <a:rPr lang="ru-RU" b="1" dirty="0" err="1">
                <a:solidFill>
                  <a:srgbClr val="002060"/>
                </a:solidFill>
              </a:rPr>
              <a:t>шатрандж</a:t>
            </a:r>
            <a:r>
              <a:rPr lang="ru-RU" b="1" dirty="0">
                <a:solidFill>
                  <a:srgbClr val="002060"/>
                </a:solidFill>
              </a:rPr>
              <a:t>), возможно, был чемпионом </a:t>
            </a:r>
            <a:r>
              <a:rPr lang="ru-RU" b="1" dirty="0" smtClean="0">
                <a:solidFill>
                  <a:srgbClr val="002060"/>
                </a:solidFill>
              </a:rPr>
              <a:t>своего </a:t>
            </a:r>
            <a:r>
              <a:rPr lang="ru-RU" b="1" dirty="0">
                <a:solidFill>
                  <a:srgbClr val="002060"/>
                </a:solidFill>
              </a:rPr>
              <a:t>времени. </a:t>
            </a:r>
            <a:endParaRPr lang="ru-RU" b="1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Стоит </a:t>
            </a:r>
            <a:r>
              <a:rPr lang="ru-RU" b="1" dirty="0">
                <a:solidFill>
                  <a:srgbClr val="002060"/>
                </a:solidFill>
              </a:rPr>
              <a:t>отметить, что в ходе вскрытия могилы Тамерлана летом 1941 г. под руководством антрополога М.М. Герасимова были найдены доказательства его хромоты. После Герасимов смог реконструировать внешний облик полководца.</a:t>
            </a:r>
          </a:p>
        </p:txBody>
      </p:sp>
    </p:spTree>
    <p:extLst>
      <p:ext uri="{BB962C8B-B14F-4D97-AF65-F5344CB8AC3E}">
        <p14:creationId xmlns:p14="http://schemas.microsoft.com/office/powerpoint/2010/main" val="3920899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2613" y="0"/>
            <a:ext cx="3290887" cy="1324582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/>
            </a:r>
            <a:br>
              <a:rPr lang="ru-RU" sz="7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</a:br>
            <a:r>
              <a:rPr lang="ru-RU" sz="7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Память</a:t>
            </a:r>
            <a:r>
              <a:rPr lang="ru-RU" sz="7200" b="1" dirty="0">
                <a:solidFill>
                  <a:srgbClr val="FFFF00"/>
                </a:solidFill>
                <a:latin typeface="Mistral" panose="03090702030407020403" pitchFamily="66" charset="0"/>
              </a:rPr>
              <a:t/>
            </a:r>
            <a:br>
              <a:rPr lang="ru-RU" sz="7200" b="1" dirty="0">
                <a:solidFill>
                  <a:srgbClr val="FFFF00"/>
                </a:solidFill>
                <a:latin typeface="Mistral" panose="03090702030407020403" pitchFamily="66" charset="0"/>
              </a:rPr>
            </a:br>
            <a:endParaRPr lang="ru-RU" sz="72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19200"/>
            <a:ext cx="9537700" cy="56388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На </a:t>
            </a:r>
            <a:r>
              <a:rPr lang="ru-RU" sz="2000" b="1" dirty="0">
                <a:solidFill>
                  <a:srgbClr val="0070C0"/>
                </a:solidFill>
              </a:rPr>
              <a:t>территории современного Узбекистана сохранились десятки географических объектов, пещер, населённых пунктов, историю которых народная память связывает с именем </a:t>
            </a:r>
            <a:r>
              <a:rPr lang="ru-RU" sz="2000" b="1" dirty="0" smtClean="0">
                <a:solidFill>
                  <a:srgbClr val="0070C0"/>
                </a:solidFill>
              </a:rPr>
              <a:t>Тимура.</a:t>
            </a:r>
            <a:endParaRPr lang="ru-RU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0070C0"/>
                </a:solidFill>
              </a:rPr>
              <a:t>По всему Узбекистану центральные улицы и проспекты городов носят имя Тамерлана.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0070C0"/>
                </a:solidFill>
              </a:rPr>
              <a:t>Герб Тимура был включён в изображение герба Самаркандской области в период Российской империи 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Памятник </a:t>
            </a:r>
            <a:r>
              <a:rPr lang="ru-RU" sz="2000" b="1" dirty="0">
                <a:solidFill>
                  <a:srgbClr val="0070C0"/>
                </a:solidFill>
              </a:rPr>
              <a:t>Тамерлану установлен в Ташкенте в «Сквере Амира Тимура», бронзовая конная </a:t>
            </a:r>
            <a:r>
              <a:rPr lang="ru-RU" sz="2000" b="1" dirty="0" smtClean="0">
                <a:solidFill>
                  <a:srgbClr val="0070C0"/>
                </a:solidFill>
              </a:rPr>
              <a:t>скульптура</a:t>
            </a:r>
            <a:endParaRPr lang="ru-RU" sz="2000" b="1" dirty="0"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0070C0"/>
                </a:solidFill>
              </a:rPr>
              <a:t>Памятник Тамерлану установлен в </a:t>
            </a:r>
            <a:r>
              <a:rPr lang="ru-RU" sz="2000" b="1" dirty="0" err="1">
                <a:solidFill>
                  <a:srgbClr val="0070C0"/>
                </a:solidFill>
              </a:rPr>
              <a:t>Шахрисабзе</a:t>
            </a:r>
            <a:r>
              <a:rPr lang="ru-RU" sz="2000" b="1" dirty="0">
                <a:solidFill>
                  <a:srgbClr val="0070C0"/>
                </a:solidFill>
              </a:rPr>
              <a:t>, возле руин возведённого по приказу Тамерлана дворца Ак-сарай.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0070C0"/>
                </a:solidFill>
              </a:rPr>
              <a:t>Памятник Тамерлану в Самарканде. Тимур представлен сидящем на скамье и опирающемся обеими руками на меч.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0070C0"/>
                </a:solidFill>
              </a:rPr>
              <a:t>В 1996 году в Ташкенте открыт Государственный музей истории </a:t>
            </a:r>
            <a:r>
              <a:rPr lang="ru-RU" sz="2000" b="1" dirty="0" err="1">
                <a:solidFill>
                  <a:srgbClr val="0070C0"/>
                </a:solidFill>
              </a:rPr>
              <a:t>Тимуридов</a:t>
            </a:r>
            <a:r>
              <a:rPr lang="ru-RU" sz="2000" b="1" dirty="0">
                <a:solidFill>
                  <a:srgbClr val="0070C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b="1" dirty="0">
                <a:solidFill>
                  <a:srgbClr val="0070C0"/>
                </a:solidFill>
              </a:rPr>
              <a:t>В 1996 году в Узбекистане учреждён орден Амира </a:t>
            </a:r>
            <a:r>
              <a:rPr lang="ru-RU" sz="2000" b="1" dirty="0" err="1" smtClean="0">
                <a:solidFill>
                  <a:srgbClr val="0070C0"/>
                </a:solidFill>
              </a:rPr>
              <a:t>Темура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700" y="903287"/>
            <a:ext cx="2538412" cy="4760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7043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4424" y="336398"/>
            <a:ext cx="8089900" cy="17148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4900" b="1" dirty="0">
                <a:solidFill>
                  <a:srgbClr val="FFFF00"/>
                </a:solidFill>
                <a:latin typeface="Mistral" panose="03090702030407020403" pitchFamily="66" charset="0"/>
              </a:rPr>
              <a:t>685 лет </a:t>
            </a:r>
            <a:r>
              <a:rPr lang="ru-RU" sz="49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полководцу Тамерлану</a:t>
            </a:r>
            <a:r>
              <a:rPr lang="ru-RU" sz="4900" b="1" dirty="0">
                <a:solidFill>
                  <a:srgbClr val="FFFF00"/>
                </a:solidFill>
                <a:latin typeface="Mistral" panose="03090702030407020403" pitchFamily="66" charset="0"/>
              </a:rPr>
              <a:t/>
            </a:r>
            <a:br>
              <a:rPr lang="ru-RU" sz="4900" b="1" dirty="0">
                <a:solidFill>
                  <a:srgbClr val="FFFF00"/>
                </a:solidFill>
                <a:latin typeface="Mistral" panose="03090702030407020403" pitchFamily="66" charset="0"/>
              </a:rPr>
            </a:br>
            <a:r>
              <a:rPr lang="ru-RU" sz="4900" b="1" dirty="0">
                <a:solidFill>
                  <a:srgbClr val="FFFF00"/>
                </a:solidFill>
                <a:latin typeface="Mistral" panose="03090702030407020403" pitchFamily="66" charset="0"/>
              </a:rPr>
              <a:t>310 </a:t>
            </a:r>
            <a:r>
              <a:rPr lang="ru-RU" sz="49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лет полководцу  </a:t>
            </a:r>
            <a:r>
              <a:rPr lang="ru-RU" sz="4900" b="1" dirty="0" err="1">
                <a:solidFill>
                  <a:srgbClr val="FFFF00"/>
                </a:solidFill>
                <a:latin typeface="Mistral" panose="03090702030407020403" pitchFamily="66" charset="0"/>
              </a:rPr>
              <a:t>Абылай</a:t>
            </a:r>
            <a:r>
              <a:rPr lang="ru-RU" sz="4900" b="1" dirty="0">
                <a:solidFill>
                  <a:srgbClr val="FFFF00"/>
                </a:solidFill>
                <a:latin typeface="Mistral" panose="03090702030407020403" pitchFamily="66" charset="0"/>
              </a:rPr>
              <a:t> </a:t>
            </a:r>
            <a:r>
              <a:rPr lang="ru-RU" sz="49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ха</a:t>
            </a:r>
            <a:r>
              <a:rPr lang="ru-RU" sz="44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ну</a:t>
            </a:r>
            <a:r>
              <a:rPr lang="ru-RU" sz="4400" b="1" dirty="0">
                <a:solidFill>
                  <a:srgbClr val="FFFF00"/>
                </a:solidFill>
                <a:latin typeface="Mistral" panose="03090702030407020403" pitchFamily="66" charset="0"/>
              </a:rPr>
              <a:t/>
            </a:r>
            <a:br>
              <a:rPr lang="ru-RU" sz="4400" b="1" dirty="0">
                <a:solidFill>
                  <a:srgbClr val="FFFF00"/>
                </a:solidFill>
                <a:latin typeface="Mistral" panose="03090702030407020403" pitchFamily="66" charset="0"/>
              </a:rPr>
            </a:br>
            <a:endParaRPr lang="ru-RU" sz="44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6100" y="2387600"/>
            <a:ext cx="11328399" cy="41656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100" b="1" dirty="0" smtClean="0">
                <a:solidFill>
                  <a:srgbClr val="002060"/>
                </a:solidFill>
              </a:rPr>
              <a:t>Мы хотим привлечь внимание всех, кто не равнодушен к ис­тории казахского народа, к личности великого ханов. Ведь пись­менные памятники, отражающие жизнь и деятельность того времени, в основ­ном предстают в виде исторических поэм, сказаний и легенд. На протяжении почти трех тысячелетий доминировали кочевники. Настоящий батыр, сын степей, защитник Родины. Тот, кто готов отдать жизнь за свой народ. Их имена навечно останутся в памяти </a:t>
            </a:r>
            <a:r>
              <a:rPr lang="ru-RU" sz="3100" b="1" dirty="0" err="1" smtClean="0">
                <a:solidFill>
                  <a:srgbClr val="002060"/>
                </a:solidFill>
              </a:rPr>
              <a:t>казахстанцев</a:t>
            </a:r>
            <a:r>
              <a:rPr lang="ru-RU" sz="3100" b="1" dirty="0" smtClean="0">
                <a:solidFill>
                  <a:srgbClr val="002060"/>
                </a:solidFill>
              </a:rPr>
              <a:t>. В этом году этим батырам юбилейные даты и предлагаем еще раз вспомнить о великих воинах казахской земли. Это только малая часть тех, кто достойно сражался за мир. Есть такие исторические деятели, личность которых неоднозначна. С их именами связано немало и добрых, и недобрых дел. К числу таких индивидуумов относятся </a:t>
            </a:r>
            <a:r>
              <a:rPr lang="ru-RU" sz="3100" b="1" dirty="0" err="1" smtClean="0">
                <a:solidFill>
                  <a:srgbClr val="002060"/>
                </a:solidFill>
              </a:rPr>
              <a:t>Абылай</a:t>
            </a:r>
            <a:r>
              <a:rPr lang="ru-RU" sz="3100" b="1" dirty="0" smtClean="0">
                <a:solidFill>
                  <a:srgbClr val="002060"/>
                </a:solidFill>
              </a:rPr>
              <a:t> хан и Тамерлан, о которых мы сегодня поведем речь.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24250" cy="246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11445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213" y="88900"/>
            <a:ext cx="9905998" cy="1124362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Послесловие. память </a:t>
            </a:r>
            <a:r>
              <a:rPr lang="ru-RU" sz="4400" b="1" dirty="0">
                <a:solidFill>
                  <a:srgbClr val="FFFF00"/>
                </a:solidFill>
                <a:latin typeface="Mistral" panose="03090702030407020403" pitchFamily="66" charset="0"/>
              </a:rPr>
              <a:t>о </a:t>
            </a:r>
            <a:r>
              <a:rPr lang="ru-RU" sz="44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батырах </a:t>
            </a:r>
            <a:endParaRPr lang="ru-RU" sz="44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500" y="1028700"/>
            <a:ext cx="11341100" cy="429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Казахская земля славилась отважными воинами, о которых народ слагал легенды. Существует великое множество легенд о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батырах. Их 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подвиги и достижения останутся в истории казахского народа навечно.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Вот мы  и познакомили ва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 самыми интересными и захватывающими легендами о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батырах-юбилярах этого года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ru-RU" sz="2000" b="1" dirty="0" err="1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Абылай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хане  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Тамерлане. 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Этот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тур-экскурсия 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носит познавательно-воспитательный характер и будет полезен, как взрослым, так и детям. Оба степных лидера отличались природными талантами, оригинальным мышлением, интеллектуальным превосходством перед своими соперниками, полководческим искусством и неординарными дипломатическими успехами. С их именами связывают борьбу казахского народа за свободу и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независимость. В наше 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время, необходимо сохранение и популяризация памяти о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батырах 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 целью воспитания 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нашей молодежи в 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аспекте патриотического воспитания</a:t>
            </a:r>
            <a:r>
              <a:rPr lang="ru-RU" sz="2000" b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ru-RU" sz="2000" dirty="0">
              <a:latin typeface="+mj-lt"/>
            </a:endParaRPr>
          </a:p>
          <a:p>
            <a:pPr marL="0" indent="0">
              <a:buNone/>
            </a:pPr>
            <a:r>
              <a:rPr lang="ru-RU" sz="900" dirty="0"/>
              <a:t> </a:t>
            </a:r>
            <a:endParaRPr lang="ru-RU" sz="9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828800" y="5037976"/>
            <a:ext cx="85526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solidFill>
                  <a:srgbClr val="FFFF00"/>
                </a:solidFill>
                <a:latin typeface="Mistral" panose="03090702030407020403" pitchFamily="66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96625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4" y="28956"/>
            <a:ext cx="3698875" cy="227623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643" y="312471"/>
            <a:ext cx="5828657" cy="147857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Интерес к истории</a:t>
            </a:r>
            <a:endParaRPr lang="ru-RU" sz="54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600" y="1524000"/>
            <a:ext cx="2407441" cy="4089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38124" y="2397239"/>
            <a:ext cx="9794876" cy="349556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История казахского народа уходит своими корнями в глубь веков. На формирование обычаев и традиций степных людей огромное влияние оказали кочевой образ жизни и вероисповедание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В современном Казахстане год от года возрождается интерес к изучению прошлого, истоков и культурного наследия. В стране с размахом отметили 550-летие Казахского ханства и начали реализацию проекта "Сакральный Казахстан". Народ, который помнит, ценит и гордится своей историей, ждет великое будущее, убежден президент Казахстана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sz="4300" b="1" dirty="0">
              <a:solidFill>
                <a:schemeClr val="tx2">
                  <a:lumMod val="75000"/>
                </a:schemeClr>
              </a:solidFill>
              <a:latin typeface="Mistral" panose="03090702030407020403" pitchFamily="66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361" y="5703835"/>
            <a:ext cx="871193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66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0999" y="618518"/>
            <a:ext cx="6856411" cy="841982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АБЫЛАЙ</a:t>
            </a:r>
            <a:endParaRPr lang="ru-RU" sz="72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4500" y="1689100"/>
            <a:ext cx="9004300" cy="43688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АБЫЛАЙ ХАН (1711-1781</a:t>
            </a:r>
            <a:r>
              <a:rPr lang="ru-RU" sz="2800" b="1" dirty="0">
                <a:solidFill>
                  <a:srgbClr val="002060"/>
                </a:solidFill>
              </a:rPr>
              <a:t>) - государственный деятель, храбрый полководец, </a:t>
            </a:r>
            <a:r>
              <a:rPr lang="ru-RU" sz="2800" b="1" dirty="0" smtClean="0">
                <a:solidFill>
                  <a:srgbClr val="002060"/>
                </a:solidFill>
              </a:rPr>
              <a:t>дипломат и </a:t>
            </a:r>
            <a:r>
              <a:rPr lang="ru-RU" sz="2800" b="1" dirty="0">
                <a:solidFill>
                  <a:srgbClr val="002060"/>
                </a:solidFill>
              </a:rPr>
              <a:t>даль­новидный политик. Потомок </a:t>
            </a:r>
            <a:r>
              <a:rPr lang="ru-RU" sz="2800" b="1" dirty="0" err="1">
                <a:solidFill>
                  <a:srgbClr val="002060"/>
                </a:solidFill>
              </a:rPr>
              <a:t>Жангир</a:t>
            </a:r>
            <a:r>
              <a:rPr lang="ru-RU" sz="2800" b="1" dirty="0">
                <a:solidFill>
                  <a:srgbClr val="002060"/>
                </a:solidFill>
              </a:rPr>
              <a:t> хана в пятом поколении. Настоящее имя - </a:t>
            </a:r>
            <a:r>
              <a:rPr lang="ru-RU" sz="2800" b="1" dirty="0" err="1">
                <a:solidFill>
                  <a:srgbClr val="002060"/>
                </a:solidFill>
              </a:rPr>
              <a:t>Абилмансур</a:t>
            </a:r>
            <a:r>
              <a:rPr lang="ru-RU" sz="2800" b="1" dirty="0">
                <a:solidFill>
                  <a:srgbClr val="002060"/>
                </a:solidFill>
              </a:rPr>
              <a:t>. Его дед, как писал </a:t>
            </a:r>
            <a:r>
              <a:rPr lang="ru-RU" sz="2800" b="1" dirty="0" err="1">
                <a:solidFill>
                  <a:srgbClr val="002060"/>
                </a:solidFill>
              </a:rPr>
              <a:t>Шокан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Уалиханов</a:t>
            </a:r>
            <a:r>
              <a:rPr lang="ru-RU" sz="2800" b="1" dirty="0">
                <a:solidFill>
                  <a:srgbClr val="002060"/>
                </a:solidFill>
              </a:rPr>
              <a:t>, «прославился такими воинскими доблестями, что получил грозное и почетное прозвище «</a:t>
            </a:r>
            <a:r>
              <a:rPr lang="ru-RU" sz="2800" b="1" dirty="0" err="1">
                <a:solidFill>
                  <a:srgbClr val="002060"/>
                </a:solidFill>
              </a:rPr>
              <a:t>Қанішер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Абылай</a:t>
            </a:r>
            <a:r>
              <a:rPr lang="ru-RU" sz="2800" b="1" dirty="0">
                <a:solidFill>
                  <a:srgbClr val="002060"/>
                </a:solidFill>
              </a:rPr>
              <a:t>» за неодолимую храбрость и ярость в бою». </a:t>
            </a:r>
            <a:r>
              <a:rPr lang="ru-RU" sz="2800" b="1" dirty="0" err="1">
                <a:solidFill>
                  <a:srgbClr val="002060"/>
                </a:solidFill>
              </a:rPr>
              <a:t>Абылаем</a:t>
            </a:r>
            <a:r>
              <a:rPr lang="ru-RU" sz="2800" b="1" dirty="0">
                <a:solidFill>
                  <a:srgbClr val="002060"/>
                </a:solidFill>
              </a:rPr>
              <a:t> был назван по его боевому кличу «</a:t>
            </a:r>
            <a:r>
              <a:rPr lang="ru-RU" sz="2800" b="1" dirty="0" err="1">
                <a:solidFill>
                  <a:srgbClr val="002060"/>
                </a:solidFill>
              </a:rPr>
              <a:t>Абылай</a:t>
            </a:r>
            <a:r>
              <a:rPr lang="ru-RU" sz="2800" b="1" dirty="0">
                <a:solidFill>
                  <a:srgbClr val="002060"/>
                </a:solidFill>
              </a:rPr>
              <a:t>» в честь </a:t>
            </a:r>
            <a:r>
              <a:rPr lang="ru-RU" sz="2800" b="1" dirty="0" smtClean="0">
                <a:solidFill>
                  <a:srgbClr val="002060"/>
                </a:solidFill>
              </a:rPr>
              <a:t>деда. </a:t>
            </a:r>
            <a:r>
              <a:rPr lang="ru-RU" sz="2800" b="1" dirty="0" err="1" smtClean="0">
                <a:solidFill>
                  <a:srgbClr val="002060"/>
                </a:solidFill>
              </a:rPr>
              <a:t>Абылай</a:t>
            </a:r>
            <a:r>
              <a:rPr lang="ru-RU" sz="2800" b="1" dirty="0" smtClean="0">
                <a:solidFill>
                  <a:srgbClr val="002060"/>
                </a:solidFill>
              </a:rPr>
              <a:t> известен также как талантливый </a:t>
            </a:r>
            <a:r>
              <a:rPr lang="ru-RU" sz="2800" b="1" dirty="0" err="1" smtClean="0">
                <a:solidFill>
                  <a:srgbClr val="002060"/>
                </a:solidFill>
              </a:rPr>
              <a:t>кюйши</a:t>
            </a:r>
            <a:r>
              <a:rPr lang="ru-RU" sz="2800" b="1" dirty="0" smtClean="0">
                <a:solidFill>
                  <a:srgbClr val="002060"/>
                </a:solidFill>
              </a:rPr>
              <a:t>, который хорошо знал и любил фольклор казахского народа. 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5222"/>
          <a:stretch/>
        </p:blipFill>
        <p:spPr>
          <a:xfrm>
            <a:off x="254001" y="1255792"/>
            <a:ext cx="2413000" cy="45354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83408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101" y="1728788"/>
            <a:ext cx="2147460" cy="37957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7900" y="250218"/>
            <a:ext cx="6248400" cy="147857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Становление батыра</a:t>
            </a:r>
            <a:endParaRPr lang="ru-RU" sz="54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200" y="2339976"/>
            <a:ext cx="9613901" cy="38830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</a:rPr>
              <a:t>Рос храбрым, сметливым и умным, с юных лет познал тяготы жизни. </a:t>
            </a:r>
            <a:r>
              <a:rPr lang="ru-RU" sz="2800" b="1" dirty="0" smtClean="0">
                <a:solidFill>
                  <a:srgbClr val="002060"/>
                </a:solidFill>
              </a:rPr>
              <a:t>Известно, </a:t>
            </a:r>
            <a:r>
              <a:rPr lang="ru-RU" sz="2800" b="1" dirty="0">
                <a:solidFill>
                  <a:srgbClr val="002060"/>
                </a:solidFill>
              </a:rPr>
              <a:t>что он под именем «</a:t>
            </a:r>
            <a:r>
              <a:rPr lang="ru-RU" sz="2800" b="1" dirty="0" err="1">
                <a:solidFill>
                  <a:srgbClr val="002060"/>
                </a:solidFill>
              </a:rPr>
              <a:t>Сабалақ</a:t>
            </a:r>
            <a:r>
              <a:rPr lang="ru-RU" sz="2800" b="1" dirty="0" smtClean="0">
                <a:solidFill>
                  <a:srgbClr val="002060"/>
                </a:solidFill>
              </a:rPr>
              <a:t>»/Лохматый/ будучи сиротой недалеко от </a:t>
            </a:r>
            <a:r>
              <a:rPr lang="ru-RU" sz="2800" b="1" dirty="0">
                <a:solidFill>
                  <a:srgbClr val="002060"/>
                </a:solidFill>
              </a:rPr>
              <a:t>Ташкента </a:t>
            </a:r>
            <a:r>
              <a:rPr lang="ru-RU" sz="2800" b="1" dirty="0" smtClean="0">
                <a:solidFill>
                  <a:srgbClr val="002060"/>
                </a:solidFill>
              </a:rPr>
              <a:t>начинал пасти </a:t>
            </a:r>
            <a:r>
              <a:rPr lang="ru-RU" sz="2800" b="1" dirty="0">
                <a:solidFill>
                  <a:srgbClr val="002060"/>
                </a:solidFill>
              </a:rPr>
              <a:t>верблюдов Толе </a:t>
            </a:r>
            <a:r>
              <a:rPr lang="ru-RU" sz="2800" b="1" dirty="0" smtClean="0">
                <a:solidFill>
                  <a:srgbClr val="002060"/>
                </a:solidFill>
              </a:rPr>
              <a:t>бия. Его </a:t>
            </a:r>
            <a:r>
              <a:rPr lang="ru-RU" sz="2800" b="1" dirty="0">
                <a:solidFill>
                  <a:srgbClr val="002060"/>
                </a:solidFill>
              </a:rPr>
              <a:t>родители умерли рано. Но он не остался беззащитным. Его опекали родной дядя по материн­ской </a:t>
            </a:r>
            <a:r>
              <a:rPr lang="ru-RU" sz="2800" b="1" dirty="0" smtClean="0">
                <a:solidFill>
                  <a:srgbClr val="002060"/>
                </a:solidFill>
              </a:rPr>
              <a:t>линии, </a:t>
            </a:r>
            <a:r>
              <a:rPr lang="ru-RU" sz="2800" b="1" dirty="0">
                <a:solidFill>
                  <a:srgbClr val="002060"/>
                </a:solidFill>
              </a:rPr>
              <a:t>после смерти которого он воспитывался у другого </a:t>
            </a:r>
            <a:r>
              <a:rPr lang="ru-RU" sz="2800" b="1" dirty="0" smtClean="0">
                <a:solidFill>
                  <a:srgbClr val="002060"/>
                </a:solidFill>
              </a:rPr>
              <a:t>дяди. </a:t>
            </a:r>
            <a:r>
              <a:rPr lang="ru-RU" sz="2800" b="1" dirty="0">
                <a:solidFill>
                  <a:srgbClr val="002060"/>
                </a:solidFill>
              </a:rPr>
              <a:t>Словом, у него аристократическое воспитание, хо­рошее образование, он учился воен­ному искусству, был метким стрел­ком, знал ораторское искусство, дип­ломатию.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Абилмансур</a:t>
            </a:r>
            <a:r>
              <a:rPr lang="ru-RU" sz="2800" b="1" dirty="0">
                <a:solidFill>
                  <a:srgbClr val="002060"/>
                </a:solidFill>
              </a:rPr>
              <a:t> стал известен в народе </a:t>
            </a:r>
            <a:r>
              <a:rPr lang="ru-RU" sz="2800" b="1" dirty="0" smtClean="0">
                <a:solidFill>
                  <a:srgbClr val="002060"/>
                </a:solidFill>
              </a:rPr>
              <a:t>уже в </a:t>
            </a:r>
            <a:r>
              <a:rPr lang="ru-RU" sz="2800" b="1" dirty="0">
                <a:solidFill>
                  <a:srgbClr val="002060"/>
                </a:solidFill>
              </a:rPr>
              <a:t>двадцать лет, когда </a:t>
            </a:r>
            <a:r>
              <a:rPr lang="ru-RU" sz="2800" b="1" dirty="0" smtClean="0">
                <a:solidFill>
                  <a:srgbClr val="002060"/>
                </a:solidFill>
              </a:rPr>
              <a:t>вошел </a:t>
            </a:r>
            <a:r>
              <a:rPr lang="ru-RU" sz="2800" b="1" dirty="0">
                <a:solidFill>
                  <a:srgbClr val="002060"/>
                </a:solidFill>
              </a:rPr>
              <a:t>в ополчение, организованное </a:t>
            </a:r>
            <a:r>
              <a:rPr lang="ru-RU" sz="2800" b="1" dirty="0" smtClean="0">
                <a:solidFill>
                  <a:srgbClr val="002060"/>
                </a:solidFill>
              </a:rPr>
              <a:t>тремя </a:t>
            </a:r>
            <a:r>
              <a:rPr lang="ru-RU" sz="2800" b="1" dirty="0" err="1" smtClean="0">
                <a:solidFill>
                  <a:srgbClr val="002060"/>
                </a:solidFill>
              </a:rPr>
              <a:t>жузами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на борьбу с </a:t>
            </a:r>
            <a:r>
              <a:rPr lang="ru-RU" sz="2800" b="1" dirty="0" err="1" smtClean="0">
                <a:solidFill>
                  <a:srgbClr val="002060"/>
                </a:solidFill>
              </a:rPr>
              <a:t>джунгарами</a:t>
            </a:r>
            <a:r>
              <a:rPr lang="ru-RU" sz="2800" b="1" dirty="0">
                <a:solidFill>
                  <a:srgbClr val="002060"/>
                </a:solidFill>
              </a:rPr>
              <a:t>.</a:t>
            </a:r>
            <a:r>
              <a:rPr lang="ru-RU" sz="2800" b="1" dirty="0" smtClean="0">
                <a:solidFill>
                  <a:srgbClr val="002060"/>
                </a:solidFill>
              </a:rPr>
              <a:t> Под </a:t>
            </a:r>
            <a:r>
              <a:rPr lang="ru-RU" sz="2800" b="1" dirty="0">
                <a:solidFill>
                  <a:srgbClr val="002060"/>
                </a:solidFill>
              </a:rPr>
              <a:t>воинственный клич «</a:t>
            </a:r>
            <a:r>
              <a:rPr lang="ru-RU" sz="2800" b="1" dirty="0" err="1">
                <a:solidFill>
                  <a:srgbClr val="002060"/>
                </a:solidFill>
              </a:rPr>
              <a:t>Абылай</a:t>
            </a:r>
            <a:r>
              <a:rPr lang="ru-RU" sz="2800" b="1" dirty="0">
                <a:solidFill>
                  <a:srgbClr val="002060"/>
                </a:solidFill>
              </a:rPr>
              <a:t>» он в единоборстве победил </a:t>
            </a:r>
            <a:r>
              <a:rPr lang="ru-RU" sz="2800" b="1" dirty="0" err="1">
                <a:solidFill>
                  <a:srgbClr val="002060"/>
                </a:solidFill>
              </a:rPr>
              <a:t>джунгарского</a:t>
            </a:r>
            <a:r>
              <a:rPr lang="ru-RU" sz="2800" b="1" dirty="0">
                <a:solidFill>
                  <a:srgbClr val="002060"/>
                </a:solidFill>
              </a:rPr>
              <a:t> батыра </a:t>
            </a:r>
            <a:r>
              <a:rPr lang="ru-RU" sz="2800" b="1" dirty="0" err="1">
                <a:solidFill>
                  <a:srgbClr val="002060"/>
                </a:solidFill>
              </a:rPr>
              <a:t>Шарыша</a:t>
            </a:r>
            <a:r>
              <a:rPr lang="ru-RU" sz="2800" b="1" dirty="0">
                <a:solidFill>
                  <a:srgbClr val="002060"/>
                </a:solidFill>
              </a:rPr>
              <a:t>. После победоносного сражения и одобрения со стороны 90 лучших представителей трех </a:t>
            </a:r>
            <a:r>
              <a:rPr lang="ru-RU" sz="2800" b="1" dirty="0" err="1">
                <a:solidFill>
                  <a:srgbClr val="002060"/>
                </a:solidFill>
              </a:rPr>
              <a:t>жузов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Абилмансур</a:t>
            </a:r>
            <a:r>
              <a:rPr lang="ru-RU" sz="2800" b="1" dirty="0">
                <a:solidFill>
                  <a:srgbClr val="002060"/>
                </a:solidFill>
              </a:rPr>
              <a:t> был избран великим ханом.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43353" cy="21154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23446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5845" y="111116"/>
            <a:ext cx="5513387" cy="1298584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err="1" smtClean="0">
                <a:solidFill>
                  <a:srgbClr val="FFFF00"/>
                </a:solidFill>
                <a:latin typeface="Mistral" panose="03090702030407020403" pitchFamily="66" charset="0"/>
              </a:rPr>
              <a:t>Посажение</a:t>
            </a:r>
            <a:r>
              <a:rPr lang="ru-RU" sz="48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 на трон</a:t>
            </a:r>
            <a:endParaRPr lang="ru-RU" sz="48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9398" y="2071689"/>
            <a:ext cx="8953502" cy="42148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</a:rPr>
              <a:t>Но хотя </a:t>
            </a:r>
            <a:r>
              <a:rPr lang="ru-RU" sz="2800" b="1" dirty="0" err="1">
                <a:solidFill>
                  <a:srgbClr val="002060"/>
                </a:solidFill>
              </a:rPr>
              <a:t>Абильмамбет</a:t>
            </a:r>
            <a:r>
              <a:rPr lang="ru-RU" sz="2800" b="1" dirty="0">
                <a:solidFill>
                  <a:srgbClr val="002060"/>
                </a:solidFill>
              </a:rPr>
              <a:t> собственноручно передал ханство в руки </a:t>
            </a:r>
            <a:r>
              <a:rPr lang="ru-RU" sz="2800" b="1" dirty="0" err="1">
                <a:solidFill>
                  <a:srgbClr val="002060"/>
                </a:solidFill>
              </a:rPr>
              <a:t>Абылая</a:t>
            </a:r>
            <a:r>
              <a:rPr lang="ru-RU" sz="2800" b="1" dirty="0">
                <a:solidFill>
                  <a:srgbClr val="002060"/>
                </a:solidFill>
              </a:rPr>
              <a:t>, по-настоящему с соблюдением </a:t>
            </a:r>
            <a:r>
              <a:rPr lang="ru-RU" sz="2800" b="1" dirty="0" smtClean="0">
                <a:solidFill>
                  <a:srgbClr val="002060"/>
                </a:solidFill>
              </a:rPr>
              <a:t>поднятия </a:t>
            </a:r>
            <a:r>
              <a:rPr lang="ru-RU" sz="2800" b="1" dirty="0">
                <a:solidFill>
                  <a:srgbClr val="002060"/>
                </a:solidFill>
              </a:rPr>
              <a:t>на белой кошме он садится на трон в 25 лет.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 В </a:t>
            </a:r>
            <a:r>
              <a:rPr lang="ru-RU" sz="2800" b="1" dirty="0">
                <a:solidFill>
                  <a:srgbClr val="002060"/>
                </a:solidFill>
              </a:rPr>
              <a:t>сражениях 1730-1740 против </a:t>
            </a:r>
            <a:r>
              <a:rPr lang="ru-RU" sz="2800" b="1" dirty="0" err="1">
                <a:solidFill>
                  <a:srgbClr val="002060"/>
                </a:solidFill>
              </a:rPr>
              <a:t>джунгар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err="1">
                <a:solidFill>
                  <a:srgbClr val="002060"/>
                </a:solidFill>
              </a:rPr>
              <a:t>Абылай</a:t>
            </a:r>
            <a:r>
              <a:rPr lang="ru-RU" sz="2800" b="1" dirty="0">
                <a:solidFill>
                  <a:srgbClr val="002060"/>
                </a:solidFill>
              </a:rPr>
              <a:t> обрел славу батыра. В 1738-1741 годы казахские войска под руководством </a:t>
            </a:r>
            <a:r>
              <a:rPr lang="ru-RU" sz="2800" b="1" dirty="0" err="1">
                <a:solidFill>
                  <a:srgbClr val="002060"/>
                </a:solidFill>
              </a:rPr>
              <a:t>Абылая</a:t>
            </a:r>
            <a:r>
              <a:rPr lang="ru-RU" sz="2800" b="1" dirty="0">
                <a:solidFill>
                  <a:srgbClr val="002060"/>
                </a:solidFill>
              </a:rPr>
              <a:t> нанесли сокрушительные удары </a:t>
            </a:r>
            <a:r>
              <a:rPr lang="ru-RU" sz="2800" b="1" dirty="0" err="1">
                <a:solidFill>
                  <a:srgbClr val="002060"/>
                </a:solidFill>
              </a:rPr>
              <a:t>джунгарским</a:t>
            </a:r>
            <a:r>
              <a:rPr lang="ru-RU" sz="2800" b="1" dirty="0">
                <a:solidFill>
                  <a:srgbClr val="002060"/>
                </a:solidFill>
              </a:rPr>
              <a:t> захватчикам. </a:t>
            </a:r>
            <a:r>
              <a:rPr lang="ru-RU" sz="2800" b="1" dirty="0" smtClean="0">
                <a:solidFill>
                  <a:srgbClr val="002060"/>
                </a:solidFill>
              </a:rPr>
              <a:t>В то же время </a:t>
            </a:r>
            <a:r>
              <a:rPr lang="ru-RU" sz="2800" b="1" dirty="0" err="1" smtClean="0">
                <a:solidFill>
                  <a:srgbClr val="002060"/>
                </a:solidFill>
              </a:rPr>
              <a:t>Абылай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был взят в плен </a:t>
            </a:r>
            <a:r>
              <a:rPr lang="ru-RU" sz="2800" b="1" dirty="0" err="1">
                <a:solidFill>
                  <a:srgbClr val="002060"/>
                </a:solidFill>
              </a:rPr>
              <a:t>джунгарами</a:t>
            </a:r>
            <a:r>
              <a:rPr lang="ru-RU" sz="2800" b="1" dirty="0">
                <a:solidFill>
                  <a:srgbClr val="002060"/>
                </a:solidFill>
              </a:rPr>
              <a:t>. </a:t>
            </a:r>
          </a:p>
          <a:p>
            <a:pPr marL="0" indent="0">
              <a:buNone/>
            </a:pPr>
            <a:endParaRPr lang="ru-RU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" y="1409700"/>
            <a:ext cx="2834246" cy="39497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0" y="0"/>
            <a:ext cx="3048001" cy="2091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6377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404" y="1654798"/>
            <a:ext cx="3055795" cy="39078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4599" y="176228"/>
            <a:ext cx="8407401" cy="147857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Дальновидный политик</a:t>
            </a:r>
            <a:endParaRPr lang="ru-RU" sz="48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2173927"/>
            <a:ext cx="8623300" cy="41125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b="1" dirty="0">
                <a:solidFill>
                  <a:srgbClr val="002060"/>
                </a:solidFill>
              </a:rPr>
              <a:t>Новый этап укрепления власти </a:t>
            </a:r>
            <a:r>
              <a:rPr lang="ru-RU" sz="2600" b="1" dirty="0" smtClean="0">
                <a:solidFill>
                  <a:srgbClr val="002060"/>
                </a:solidFill>
              </a:rPr>
              <a:t>совпал </a:t>
            </a:r>
            <a:r>
              <a:rPr lang="ru-RU" sz="2600" b="1" dirty="0">
                <a:solidFill>
                  <a:srgbClr val="002060"/>
                </a:solidFill>
              </a:rPr>
              <a:t>с переездом </a:t>
            </a:r>
            <a:r>
              <a:rPr lang="ru-RU" sz="2600" b="1" dirty="0" err="1">
                <a:solidFill>
                  <a:srgbClr val="002060"/>
                </a:solidFill>
              </a:rPr>
              <a:t>Абильмамбет</a:t>
            </a:r>
            <a:r>
              <a:rPr lang="ru-RU" sz="2600" b="1" dirty="0">
                <a:solidFill>
                  <a:srgbClr val="002060"/>
                </a:solidFill>
              </a:rPr>
              <a:t> хана в Туркестан. Будучи дальновидным политическим деятелем, </a:t>
            </a:r>
            <a:r>
              <a:rPr lang="ru-RU" sz="2600" b="1" dirty="0" err="1">
                <a:solidFill>
                  <a:srgbClr val="002060"/>
                </a:solidFill>
              </a:rPr>
              <a:t>Абылай</a:t>
            </a:r>
            <a:r>
              <a:rPr lang="ru-RU" sz="2600" b="1" dirty="0">
                <a:solidFill>
                  <a:srgbClr val="002060"/>
                </a:solidFill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</a:rPr>
              <a:t>решил поддержать </a:t>
            </a:r>
            <a:r>
              <a:rPr lang="ru-RU" sz="2600" b="1" dirty="0">
                <a:solidFill>
                  <a:srgbClr val="002060"/>
                </a:solidFill>
              </a:rPr>
              <a:t>народ, уставший от тяжелых боев с калмыками. В августе 1740 года вместе с ханом Среднего </a:t>
            </a:r>
            <a:r>
              <a:rPr lang="ru-RU" sz="2600" b="1" dirty="0" err="1">
                <a:solidFill>
                  <a:srgbClr val="002060"/>
                </a:solidFill>
              </a:rPr>
              <a:t>жуза</a:t>
            </a:r>
            <a:r>
              <a:rPr lang="ru-RU" sz="2600" b="1" dirty="0">
                <a:solidFill>
                  <a:srgbClr val="002060"/>
                </a:solidFill>
              </a:rPr>
              <a:t> </a:t>
            </a:r>
            <a:r>
              <a:rPr lang="ru-RU" sz="2600" b="1" dirty="0" err="1" smtClean="0">
                <a:solidFill>
                  <a:srgbClr val="002060"/>
                </a:solidFill>
              </a:rPr>
              <a:t>Абылай</a:t>
            </a:r>
            <a:r>
              <a:rPr lang="ru-RU" sz="2600" b="1" dirty="0" smtClean="0">
                <a:solidFill>
                  <a:srgbClr val="002060"/>
                </a:solidFill>
              </a:rPr>
              <a:t> </a:t>
            </a:r>
            <a:r>
              <a:rPr lang="ru-RU" sz="2600" b="1" dirty="0">
                <a:solidFill>
                  <a:srgbClr val="002060"/>
                </a:solidFill>
              </a:rPr>
              <a:t>приехал в Оренбург и дал согласие о принятии Российского подданства. Вместе с тем он не прерывал отношений с </a:t>
            </a:r>
            <a:r>
              <a:rPr lang="ru-RU" sz="2600" b="1" dirty="0" err="1">
                <a:solidFill>
                  <a:srgbClr val="002060"/>
                </a:solidFill>
              </a:rPr>
              <a:t>Цинской</a:t>
            </a:r>
            <a:r>
              <a:rPr lang="ru-RU" sz="2600" b="1" dirty="0">
                <a:solidFill>
                  <a:srgbClr val="002060"/>
                </a:solidFill>
              </a:rPr>
              <a:t> империей, </a:t>
            </a:r>
            <a:r>
              <a:rPr lang="ru-RU" sz="2600" b="1" dirty="0" smtClean="0">
                <a:solidFill>
                  <a:srgbClr val="002060"/>
                </a:solidFill>
              </a:rPr>
              <a:t>используя </a:t>
            </a:r>
            <a:r>
              <a:rPr lang="ru-RU" sz="2600" b="1" dirty="0">
                <a:solidFill>
                  <a:srgbClr val="002060"/>
                </a:solidFill>
              </a:rPr>
              <a:t>разногласия между Россией и Китайской империей в интересах Казахского ханства. Все свои силы </a:t>
            </a:r>
            <a:r>
              <a:rPr lang="ru-RU" sz="2600" b="1" dirty="0" err="1">
                <a:solidFill>
                  <a:srgbClr val="002060"/>
                </a:solidFill>
              </a:rPr>
              <a:t>Абылай</a:t>
            </a:r>
            <a:r>
              <a:rPr lang="ru-RU" sz="2600" b="1" dirty="0">
                <a:solidFill>
                  <a:srgbClr val="002060"/>
                </a:solidFill>
              </a:rPr>
              <a:t> отдавал восстановлению независимости страны.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73" y="0"/>
            <a:ext cx="3598822" cy="20342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4375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799" y="301018"/>
            <a:ext cx="7302501" cy="88008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istral" panose="03090702030407020403" pitchFamily="66" charset="0"/>
              </a:rPr>
              <a:t>Сражения </a:t>
            </a:r>
            <a:r>
              <a:rPr lang="ru-RU" sz="5400" b="1" dirty="0" err="1" smtClean="0">
                <a:solidFill>
                  <a:srgbClr val="FFFF00"/>
                </a:solidFill>
                <a:latin typeface="Mistral" panose="03090702030407020403" pitchFamily="66" charset="0"/>
              </a:rPr>
              <a:t>Абылая</a:t>
            </a:r>
            <a:endParaRPr lang="ru-RU" sz="5400" b="1" dirty="0">
              <a:solidFill>
                <a:srgbClr val="FFFF00"/>
              </a:solidFill>
              <a:latin typeface="Mistral" panose="03090702030407020403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9800" y="1741486"/>
            <a:ext cx="6527800" cy="44053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декабре 1753 года, успешно сражаясь с </a:t>
            </a:r>
            <a:r>
              <a:rPr lang="ru-RU" b="1" dirty="0" err="1">
                <a:solidFill>
                  <a:srgbClr val="002060"/>
                </a:solidFill>
              </a:rPr>
              <a:t>джунгарами</a:t>
            </a:r>
            <a:r>
              <a:rPr lang="ru-RU" b="1" dirty="0">
                <a:solidFill>
                  <a:srgbClr val="002060"/>
                </a:solidFill>
              </a:rPr>
              <a:t>, </a:t>
            </a:r>
            <a:r>
              <a:rPr lang="ru-RU" b="1" dirty="0" err="1">
                <a:solidFill>
                  <a:srgbClr val="002060"/>
                </a:solidFill>
              </a:rPr>
              <a:t>Абылай</a:t>
            </a:r>
            <a:r>
              <a:rPr lang="ru-RU" b="1" dirty="0">
                <a:solidFill>
                  <a:srgbClr val="002060"/>
                </a:solidFill>
              </a:rPr>
              <a:t> освободил значительную часть казахских земель, взяв в плен 3000 калмыков. </a:t>
            </a:r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1757 году воины </a:t>
            </a:r>
            <a:r>
              <a:rPr lang="ru-RU" b="1" dirty="0" err="1">
                <a:solidFill>
                  <a:srgbClr val="002060"/>
                </a:solidFill>
              </a:rPr>
              <a:t>Абылая</a:t>
            </a:r>
            <a:r>
              <a:rPr lang="ru-RU" b="1" dirty="0">
                <a:solidFill>
                  <a:srgbClr val="002060"/>
                </a:solidFill>
              </a:rPr>
              <a:t> численностью 6 тысяч успешно боролись против китайских войск, в состав которых входило 40 тыс. человек. В результате китайцы попросили у </a:t>
            </a:r>
            <a:r>
              <a:rPr lang="ru-RU" b="1" dirty="0" err="1">
                <a:solidFill>
                  <a:srgbClr val="002060"/>
                </a:solidFill>
              </a:rPr>
              <a:t>Абылая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мира. </a:t>
            </a:r>
            <a:r>
              <a:rPr lang="ru-RU" b="1" dirty="0" err="1">
                <a:solidFill>
                  <a:srgbClr val="002060"/>
                </a:solidFill>
              </a:rPr>
              <a:t>Абылай</a:t>
            </a:r>
            <a:r>
              <a:rPr lang="ru-RU" b="1" dirty="0">
                <a:solidFill>
                  <a:srgbClr val="002060"/>
                </a:solidFill>
              </a:rPr>
              <a:t> не прекращал борьбу против тех, кто посягал на казахскую землю.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35" y="301018"/>
            <a:ext cx="2712955" cy="27728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35" y="3683000"/>
            <a:ext cx="2712955" cy="27177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193" y="1147421"/>
            <a:ext cx="1908213" cy="38529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10638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23626774</TotalTime>
  <Words>3007</Words>
  <Application>Microsoft Office PowerPoint</Application>
  <PresentationFormat>Широкоэкранный</PresentationFormat>
  <Paragraphs>88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CordiaUPC</vt:lpstr>
      <vt:lpstr>Mistral</vt:lpstr>
      <vt:lpstr>Monotype Corsiva</vt:lpstr>
      <vt:lpstr>Times New Roman</vt:lpstr>
      <vt:lpstr>Trebuchet MS</vt:lpstr>
      <vt:lpstr>Tw Cen MT</vt:lpstr>
      <vt:lpstr>Контур</vt:lpstr>
      <vt:lpstr>        «Истинные Полководцы нашей родины» </vt:lpstr>
      <vt:lpstr>Батыры степи</vt:lpstr>
      <vt:lpstr> 685 лет полководцу Тамерлану 310 лет полководцу  Абылай хану </vt:lpstr>
      <vt:lpstr>Интерес к истории</vt:lpstr>
      <vt:lpstr>АБЫЛАЙ</vt:lpstr>
      <vt:lpstr>Становление батыра</vt:lpstr>
      <vt:lpstr>Посажение на трон</vt:lpstr>
      <vt:lpstr>Дальновидный политик</vt:lpstr>
      <vt:lpstr>Сражения Абылая</vt:lpstr>
      <vt:lpstr>между казахами и кыргызами</vt:lpstr>
      <vt:lpstr>Абылай  - хан всего казахского народа</vt:lpstr>
      <vt:lpstr>В народной  памяти</vt:lpstr>
      <vt:lpstr>Прославленное имя абылай хан</vt:lpstr>
      <vt:lpstr>Именем Абылай хана</vt:lpstr>
      <vt:lpstr>тамерлан </vt:lpstr>
      <vt:lpstr>Тимур</vt:lpstr>
      <vt:lpstr>Происхождение имени</vt:lpstr>
      <vt:lpstr>Как Тимур стал Тамерланом</vt:lpstr>
      <vt:lpstr>Как Тамерлан к успеху шел</vt:lpstr>
      <vt:lpstr>Как Тамерлан Русь разорял</vt:lpstr>
      <vt:lpstr>Вассал Могулистана</vt:lpstr>
      <vt:lpstr>завоевания</vt:lpstr>
      <vt:lpstr>завоевания</vt:lpstr>
      <vt:lpstr>завоевания</vt:lpstr>
      <vt:lpstr>Тимур и Баязид </vt:lpstr>
      <vt:lpstr>Вклад в историю</vt:lpstr>
      <vt:lpstr>Немного дополнительной информации</vt:lpstr>
      <vt:lpstr>Факты биографии</vt:lpstr>
      <vt:lpstr> Память </vt:lpstr>
      <vt:lpstr>Послесловие. память о батырах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«Истинные Полководцы нашей родины»</dc:title>
  <dc:creator>Пользователь</dc:creator>
  <cp:lastModifiedBy>Пользователь</cp:lastModifiedBy>
  <cp:revision>76</cp:revision>
  <dcterms:created xsi:type="dcterms:W3CDTF">2020-11-23T04:16:44Z</dcterms:created>
  <dcterms:modified xsi:type="dcterms:W3CDTF">2009-09-21T22:39:21Z</dcterms:modified>
</cp:coreProperties>
</file>