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62" r:id="rId4"/>
    <p:sldId id="263" r:id="rId5"/>
    <p:sldId id="258" r:id="rId6"/>
    <p:sldId id="264" r:id="rId7"/>
    <p:sldId id="265" r:id="rId8"/>
    <p:sldId id="266" r:id="rId9"/>
    <p:sldId id="259" r:id="rId10"/>
    <p:sldId id="261" r:id="rId11"/>
    <p:sldId id="260" r:id="rId12"/>
    <p:sldId id="267" r:id="rId13"/>
    <p:sldId id="268" r:id="rId14"/>
    <p:sldId id="269" r:id="rId15"/>
    <p:sldId id="271" r:id="rId16"/>
    <p:sldId id="270" r:id="rId17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16" autoAdjust="0"/>
    <p:restoredTop sz="94660"/>
  </p:normalViewPr>
  <p:slideViewPr>
    <p:cSldViewPr snapToGrid="0">
      <p:cViewPr varScale="1">
        <p:scale>
          <a:sx n="76" d="100"/>
          <a:sy n="76" d="100"/>
        </p:scale>
        <p:origin x="126" y="80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231140" y="243840"/>
            <a:ext cx="11724640" cy="6377939"/>
          </a:xfrm>
          <a:prstGeom prst="rect">
            <a:avLst/>
          </a:prstGeom>
          <a:solidFill>
            <a:schemeClr val="accent1"/>
          </a:solidFill>
          <a:ln w="12700"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09980" y="882376"/>
            <a:ext cx="9966960" cy="2926080"/>
          </a:xfrm>
        </p:spPr>
        <p:txBody>
          <a:bodyPr anchor="b">
            <a:normAutofit/>
          </a:bodyPr>
          <a:lstStyle>
            <a:lvl1pPr algn="ctr">
              <a:lnSpc>
                <a:spcPct val="85000"/>
              </a:lnSpc>
              <a:defRPr sz="7200" b="1" cap="all" baseline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09530" y="3869634"/>
            <a:ext cx="8767860" cy="1388165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rgbClr val="FFFFFF"/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CEC58701-CA09-4A85-A9FC-960DFCA6C8C9}" type="datetimeFigureOut">
              <a:rPr lang="ru-RU" smtClean="0"/>
              <a:t>22.09.2009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1F18AE00-20FC-4E11-BF64-96E7265D2A18}" type="slidenum">
              <a:rPr lang="ru-RU" smtClean="0"/>
              <a:t>‹#›</a:t>
            </a:fld>
            <a:endParaRPr lang="ru-RU"/>
          </a:p>
        </p:txBody>
      </p:sp>
      <p:cxnSp>
        <p:nvCxnSpPr>
          <p:cNvPr id="8" name="Straight Connector 7"/>
          <p:cNvCxnSpPr/>
          <p:nvPr/>
        </p:nvCxnSpPr>
        <p:spPr>
          <a:xfrm>
            <a:off x="1978660" y="3733800"/>
            <a:ext cx="8229601" cy="0"/>
          </a:xfrm>
          <a:prstGeom prst="line">
            <a:avLst/>
          </a:prstGeom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870721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C58701-CA09-4A85-A9FC-960DFCA6C8C9}" type="datetimeFigureOut">
              <a:rPr lang="ru-RU" smtClean="0"/>
              <a:t>22.09.2009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18AE00-20FC-4E11-BF64-96E7265D2A1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9335918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762000"/>
            <a:ext cx="2324100" cy="54102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3000" y="762000"/>
            <a:ext cx="7429500" cy="54102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C58701-CA09-4A85-A9FC-960DFCA6C8C9}" type="datetimeFigureOut">
              <a:rPr lang="ru-RU" smtClean="0"/>
              <a:t>22.09.2009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18AE00-20FC-4E11-BF64-96E7265D2A1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992551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C58701-CA09-4A85-A9FC-960DFCA6C8C9}" type="datetimeFigureOut">
              <a:rPr lang="ru-RU" smtClean="0"/>
              <a:t>22.09.2009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18AE00-20FC-4E11-BF64-96E7265D2A1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079104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6424" y="1173575"/>
            <a:ext cx="9966960" cy="2926080"/>
          </a:xfrm>
        </p:spPr>
        <p:txBody>
          <a:bodyPr anchor="b">
            <a:noAutofit/>
          </a:bodyPr>
          <a:lstStyle>
            <a:lvl1pPr algn="ctr">
              <a:lnSpc>
                <a:spcPct val="85000"/>
              </a:lnSpc>
              <a:defRPr sz="7200" b="0" cap="all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09928" y="4154520"/>
            <a:ext cx="8769096" cy="1363806"/>
          </a:xfrm>
        </p:spPr>
        <p:txBody>
          <a:bodyPr anchor="t">
            <a:normAutofit/>
          </a:bodyPr>
          <a:lstStyle>
            <a:lvl1pPr marL="0" indent="0" algn="ctr">
              <a:buNone/>
              <a:defRPr sz="2200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C58701-CA09-4A85-A9FC-960DFCA6C8C9}" type="datetimeFigureOut">
              <a:rPr lang="ru-RU" smtClean="0"/>
              <a:t>22.09.2009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18AE00-20FC-4E11-BF64-96E7265D2A18}" type="slidenum">
              <a:rPr lang="ru-RU" smtClean="0"/>
              <a:t>‹#›</a:t>
            </a:fld>
            <a:endParaRPr lang="ru-RU"/>
          </a:p>
        </p:txBody>
      </p:sp>
      <p:cxnSp>
        <p:nvCxnSpPr>
          <p:cNvPr id="7" name="Straight Connector 6"/>
          <p:cNvCxnSpPr/>
          <p:nvPr/>
        </p:nvCxnSpPr>
        <p:spPr>
          <a:xfrm>
            <a:off x="1981200" y="4020408"/>
            <a:ext cx="8229601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068145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43000" y="2057399"/>
            <a:ext cx="4754880" cy="402336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67612" y="2057400"/>
            <a:ext cx="4754880" cy="402336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C58701-CA09-4A85-A9FC-960DFCA6C8C9}" type="datetimeFigureOut">
              <a:rPr lang="ru-RU" smtClean="0"/>
              <a:t>22.09.2009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18AE00-20FC-4E11-BF64-96E7265D2A1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728996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2001511"/>
            <a:ext cx="4754880" cy="777240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43000" y="2721483"/>
            <a:ext cx="4754880" cy="338328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69173" y="1999032"/>
            <a:ext cx="4754880" cy="777240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69173" y="2719322"/>
            <a:ext cx="4754880" cy="338328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C58701-CA09-4A85-A9FC-960DFCA6C8C9}" type="datetimeFigureOut">
              <a:rPr lang="ru-RU" smtClean="0"/>
              <a:t>22.09.2009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18AE00-20FC-4E11-BF64-96E7265D2A1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734633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C58701-CA09-4A85-A9FC-960DFCA6C8C9}" type="datetimeFigureOut">
              <a:rPr lang="ru-RU" smtClean="0"/>
              <a:t>22.09.2009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18AE00-20FC-4E11-BF64-96E7265D2A1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620447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C58701-CA09-4A85-A9FC-960DFCA6C8C9}" type="datetimeFigureOut">
              <a:rPr lang="ru-RU" smtClean="0"/>
              <a:t>22.09.2009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18AE00-20FC-4E11-BF64-96E7265D2A1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329277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0" y="1097280"/>
            <a:ext cx="3931920" cy="173736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defRPr sz="40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52159" y="1097280"/>
            <a:ext cx="5212080" cy="466344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3000" y="2834640"/>
            <a:ext cx="3931920" cy="301752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7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C58701-CA09-4A85-A9FC-960DFCA6C8C9}" type="datetimeFigureOut">
              <a:rPr lang="ru-RU" smtClean="0"/>
              <a:t>22.09.2009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18AE00-20FC-4E11-BF64-96E7265D2A1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192185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0" y="1097280"/>
            <a:ext cx="3931920" cy="173736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defRPr sz="40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413248" y="1069847"/>
            <a:ext cx="6099048" cy="4800600"/>
          </a:xfrm>
        </p:spPr>
        <p:txBody>
          <a:bodyPr lIns="274320" tIns="182880" anchor="t">
            <a:normAutofit/>
          </a:bodyPr>
          <a:lstStyle>
            <a:lvl1pPr marL="0" indent="0">
              <a:buNone/>
              <a:defRPr sz="28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3000" y="2834640"/>
            <a:ext cx="3931920" cy="288036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7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C58701-CA09-4A85-A9FC-960DFCA6C8C9}" type="datetimeFigureOut">
              <a:rPr lang="ru-RU" smtClean="0"/>
              <a:t>22.09.2009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18AE00-20FC-4E11-BF64-96E7265D2A1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724358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231140" y="243840"/>
            <a:ext cx="11724640" cy="6377939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43000" y="609600"/>
            <a:ext cx="9875520" cy="13563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2057400"/>
            <a:ext cx="9872871" cy="4038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142996" y="6223828"/>
            <a:ext cx="232907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accent1"/>
                </a:solidFill>
              </a:defRPr>
            </a:lvl1pPr>
          </a:lstStyle>
          <a:p>
            <a:fld id="{CEC58701-CA09-4A85-A9FC-960DFCA6C8C9}" type="datetimeFigureOut">
              <a:rPr lang="ru-RU" smtClean="0"/>
              <a:t>22.09.2009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949148" y="6223828"/>
            <a:ext cx="471777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accent1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329530" y="6223828"/>
            <a:ext cx="17062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fld id="{1F18AE00-20FC-4E11-BF64-96E7265D2A1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084812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182880" algn="l" defTabSz="914400" rtl="0" eaLnBrk="1" latinLnBrk="0" hangingPunct="1">
        <a:lnSpc>
          <a:spcPct val="90000"/>
        </a:lnSpc>
        <a:spcBef>
          <a:spcPts val="1400"/>
        </a:spcBef>
        <a:buClr>
          <a:schemeClr val="accent1"/>
        </a:buClr>
        <a:buSzPct val="80000"/>
        <a:buFont typeface="Corbel" pitchFamily="34" charset="0"/>
        <a:buChar char="•"/>
        <a:defRPr sz="2200" kern="1200">
          <a:solidFill>
            <a:schemeClr val="accent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2000" kern="1200">
          <a:solidFill>
            <a:schemeClr val="accent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8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g"/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8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3" Type="http://schemas.openxmlformats.org/officeDocument/2006/relationships/image" Target="../media/image30.png"/><Relationship Id="rId7" Type="http://schemas.openxmlformats.org/officeDocument/2006/relationships/image" Target="../media/image34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3.png"/><Relationship Id="rId5" Type="http://schemas.openxmlformats.org/officeDocument/2006/relationships/image" Target="../media/image32.png"/><Relationship Id="rId4" Type="http://schemas.openxmlformats.org/officeDocument/2006/relationships/image" Target="../media/image31.png"/><Relationship Id="rId9" Type="http://schemas.openxmlformats.org/officeDocument/2006/relationships/image" Target="../media/image36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b="22979"/>
          <a:stretch/>
        </p:blipFill>
        <p:spPr>
          <a:xfrm>
            <a:off x="406400" y="419101"/>
            <a:ext cx="3086099" cy="5003800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111500" y="939800"/>
            <a:ext cx="8839200" cy="2971799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FF0000"/>
                </a:solidFill>
                <a:latin typeface="Gungsuh" panose="02030600000101010101" pitchFamily="18" charset="-127"/>
                <a:ea typeface="Gungsuh" panose="02030600000101010101" pitchFamily="18" charset="-127"/>
              </a:rPr>
              <a:t>Книжное царство – премудрое государство</a:t>
            </a:r>
            <a:endParaRPr lang="ru-RU" b="1" dirty="0">
              <a:solidFill>
                <a:srgbClr val="FF0000"/>
              </a:solidFill>
              <a:latin typeface="Gungsuh" panose="02030600000101010101" pitchFamily="18" charset="-127"/>
              <a:ea typeface="Gungsuh" panose="02030600000101010101" pitchFamily="18" charset="-127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111500" y="3911600"/>
            <a:ext cx="8686800" cy="2794000"/>
          </a:xfrm>
        </p:spPr>
        <p:txBody>
          <a:bodyPr>
            <a:normAutofit lnSpcReduction="10000"/>
          </a:bodyPr>
          <a:lstStyle/>
          <a:p>
            <a:r>
              <a:rPr lang="ru-RU" sz="4800" b="1" dirty="0" err="1" smtClean="0">
                <a:solidFill>
                  <a:srgbClr val="00B050"/>
                </a:solidFill>
              </a:rPr>
              <a:t>Библиодесант</a:t>
            </a:r>
            <a:r>
              <a:rPr lang="ru-RU" sz="4800" b="1" dirty="0" smtClean="0">
                <a:solidFill>
                  <a:srgbClr val="00B050"/>
                </a:solidFill>
              </a:rPr>
              <a:t> </a:t>
            </a:r>
          </a:p>
          <a:p>
            <a:r>
              <a:rPr lang="ru-RU" sz="4800" b="1" dirty="0" smtClean="0">
                <a:solidFill>
                  <a:srgbClr val="00B050"/>
                </a:solidFill>
              </a:rPr>
              <a:t>для первых классов</a:t>
            </a:r>
          </a:p>
          <a:p>
            <a:r>
              <a:rPr lang="ru-RU" b="1" dirty="0">
                <a:solidFill>
                  <a:srgbClr val="002060"/>
                </a:solidFill>
              </a:rPr>
              <a:t>г</a:t>
            </a:r>
            <a:r>
              <a:rPr lang="ru-RU" b="1" dirty="0" smtClean="0">
                <a:solidFill>
                  <a:srgbClr val="002060"/>
                </a:solidFill>
              </a:rPr>
              <a:t>. Павлодар</a:t>
            </a:r>
          </a:p>
          <a:p>
            <a:r>
              <a:rPr lang="ru-RU" b="1" dirty="0" smtClean="0">
                <a:solidFill>
                  <a:srgbClr val="002060"/>
                </a:solidFill>
              </a:rPr>
              <a:t>СОШ№ 5</a:t>
            </a:r>
          </a:p>
          <a:p>
            <a:r>
              <a:rPr lang="ru-RU" b="1" dirty="0" smtClean="0">
                <a:solidFill>
                  <a:srgbClr val="002060"/>
                </a:solidFill>
              </a:rPr>
              <a:t>Зав. библиотекой </a:t>
            </a:r>
            <a:r>
              <a:rPr lang="ru-RU" b="1" dirty="0" err="1" smtClean="0">
                <a:solidFill>
                  <a:srgbClr val="002060"/>
                </a:solidFill>
              </a:rPr>
              <a:t>Ешова</a:t>
            </a:r>
            <a:r>
              <a:rPr lang="ru-RU" b="1" dirty="0" smtClean="0">
                <a:solidFill>
                  <a:srgbClr val="002060"/>
                </a:solidFill>
              </a:rPr>
              <a:t> Г.Ж.</a:t>
            </a:r>
            <a:endParaRPr lang="ru-RU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313722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83700" y="4343400"/>
            <a:ext cx="2578739" cy="231140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43000" y="254000"/>
            <a:ext cx="7264400" cy="1041400"/>
          </a:xfrm>
        </p:spPr>
        <p:txBody>
          <a:bodyPr>
            <a:normAutofit/>
          </a:bodyPr>
          <a:lstStyle/>
          <a:p>
            <a:pPr algn="ctr"/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Impact" panose="020B0806030902050204" pitchFamily="34" charset="0"/>
              </a:rPr>
              <a:t>Правила библиотеки</a:t>
            </a:r>
            <a:endParaRPr lang="ru-RU" b="1" dirty="0">
              <a:solidFill>
                <a:schemeClr val="accent1">
                  <a:lumMod val="50000"/>
                </a:schemeClr>
              </a:solidFill>
              <a:latin typeface="Impact" panose="020B080603090205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96900" y="1562100"/>
            <a:ext cx="10421620" cy="4724400"/>
          </a:xfrm>
        </p:spPr>
        <p:txBody>
          <a:bodyPr>
            <a:normAutofit lnSpcReduction="10000"/>
          </a:bodyPr>
          <a:lstStyle/>
          <a:p>
            <a:pPr marL="45720" indent="0">
              <a:buNone/>
            </a:pPr>
            <a:r>
              <a:rPr lang="ru-RU" sz="2600" b="1" dirty="0">
                <a:solidFill>
                  <a:srgbClr val="00B0F0"/>
                </a:solidFill>
                <a:latin typeface="Calibri" panose="020F0502020204030204" pitchFamily="34" charset="0"/>
              </a:rPr>
              <a:t>Правило №1.  В библиотеке надо вести себя тихо, т.к. шум мешает </a:t>
            </a:r>
            <a:r>
              <a:rPr lang="ru-RU" sz="2600" b="1" dirty="0" smtClean="0">
                <a:solidFill>
                  <a:srgbClr val="00B0F0"/>
                </a:solidFill>
                <a:latin typeface="Calibri" panose="020F0502020204030204" pitchFamily="34" charset="0"/>
              </a:rPr>
              <a:t>другим читателям</a:t>
            </a:r>
            <a:r>
              <a:rPr lang="ru-RU" sz="2600" b="1" dirty="0">
                <a:solidFill>
                  <a:srgbClr val="00B0F0"/>
                </a:solidFill>
                <a:latin typeface="Calibri" panose="020F0502020204030204" pitchFamily="34" charset="0"/>
              </a:rPr>
              <a:t>.</a:t>
            </a:r>
          </a:p>
          <a:p>
            <a:pPr marL="45720" indent="0">
              <a:buNone/>
            </a:pPr>
            <a:r>
              <a:rPr lang="ru-RU" sz="2600" b="1" dirty="0">
                <a:solidFill>
                  <a:srgbClr val="00B0F0"/>
                </a:solidFill>
                <a:latin typeface="Calibri" panose="020F0502020204030204" pitchFamily="34" charset="0"/>
              </a:rPr>
              <a:t>Правило №2.  Книги надо возвращать вовремя, ведь их ждут другие        читатели. В нашей библиотеке книгу можно взять на 10 дней.</a:t>
            </a:r>
          </a:p>
          <a:p>
            <a:pPr marL="45720" indent="0">
              <a:buNone/>
            </a:pPr>
            <a:r>
              <a:rPr lang="ru-RU" sz="2600" b="1" dirty="0">
                <a:solidFill>
                  <a:srgbClr val="00B0F0"/>
                </a:solidFill>
                <a:latin typeface="Calibri" panose="020F0502020204030204" pitchFamily="34" charset="0"/>
              </a:rPr>
              <a:t>Правило №3.  С библиотечными книгами надо обращаться бережно,                    чтобы их смогло прочесть как можно больше ребят.</a:t>
            </a:r>
          </a:p>
          <a:p>
            <a:pPr marL="45720" indent="0">
              <a:buNone/>
            </a:pPr>
            <a:r>
              <a:rPr lang="ru-RU" sz="2600" b="1" dirty="0">
                <a:solidFill>
                  <a:srgbClr val="00B0F0"/>
                </a:solidFill>
                <a:latin typeface="Calibri" panose="020F0502020204030204" pitchFamily="34" charset="0"/>
              </a:rPr>
              <a:t>Правило №4.  Библиотечные книги нельзя терять, иначе, в школьной               библиотеке не останется ни одной книги.</a:t>
            </a:r>
          </a:p>
          <a:p>
            <a:pPr marL="45720" indent="0">
              <a:buNone/>
            </a:pPr>
            <a:r>
              <a:rPr lang="ru-RU" sz="2600" b="1" dirty="0">
                <a:solidFill>
                  <a:srgbClr val="00B0F0"/>
                </a:solidFill>
                <a:latin typeface="Calibri" panose="020F0502020204030204" pitchFamily="34" charset="0"/>
              </a:rPr>
              <a:t>Правило №5.  Книги в библиотеке надо ставить точно на то </a:t>
            </a:r>
            <a:endParaRPr lang="ru-RU" sz="2600" b="1" dirty="0" smtClean="0">
              <a:solidFill>
                <a:srgbClr val="00B0F0"/>
              </a:solidFill>
              <a:latin typeface="Calibri" panose="020F0502020204030204" pitchFamily="34" charset="0"/>
            </a:endParaRPr>
          </a:p>
          <a:p>
            <a:pPr marL="45720" indent="0">
              <a:buNone/>
            </a:pPr>
            <a:r>
              <a:rPr lang="ru-RU" sz="2600" b="1" dirty="0" smtClean="0">
                <a:solidFill>
                  <a:srgbClr val="00B0F0"/>
                </a:solidFill>
                <a:latin typeface="Calibri" panose="020F0502020204030204" pitchFamily="34" charset="0"/>
              </a:rPr>
              <a:t> </a:t>
            </a:r>
            <a:r>
              <a:rPr lang="ru-RU" sz="2600" b="1" dirty="0">
                <a:solidFill>
                  <a:srgbClr val="00B0F0"/>
                </a:solidFill>
                <a:latin typeface="Calibri" panose="020F0502020204030204" pitchFamily="34" charset="0"/>
              </a:rPr>
              <a:t>место, где вы      их взяли. Иначе библиотекарь не </a:t>
            </a:r>
            <a:r>
              <a:rPr lang="ru-RU" sz="2600" b="1" dirty="0" smtClean="0">
                <a:solidFill>
                  <a:srgbClr val="00B0F0"/>
                </a:solidFill>
                <a:latin typeface="Calibri" panose="020F0502020204030204" pitchFamily="34" charset="0"/>
              </a:rPr>
              <a:t>сможет</a:t>
            </a:r>
          </a:p>
          <a:p>
            <a:pPr marL="45720" indent="0">
              <a:buNone/>
            </a:pPr>
            <a:r>
              <a:rPr lang="ru-RU" sz="2600" b="1" dirty="0" smtClean="0">
                <a:solidFill>
                  <a:srgbClr val="00B0F0"/>
                </a:solidFill>
                <a:latin typeface="Calibri" panose="020F0502020204030204" pitchFamily="34" charset="0"/>
              </a:rPr>
              <a:t> </a:t>
            </a:r>
            <a:r>
              <a:rPr lang="ru-RU" sz="2600" b="1" dirty="0">
                <a:solidFill>
                  <a:srgbClr val="00B0F0"/>
                </a:solidFill>
                <a:latin typeface="Calibri" panose="020F0502020204030204" pitchFamily="34" charset="0"/>
              </a:rPr>
              <a:t>быстро найти эту книгу  для другого ученика. </a:t>
            </a:r>
          </a:p>
          <a:p>
            <a:pPr marL="45720" indent="0">
              <a:buNone/>
            </a:pP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83500" y="254000"/>
            <a:ext cx="4178939" cy="13081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41924368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33900" y="1333500"/>
            <a:ext cx="3060700" cy="4572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43000" y="317500"/>
            <a:ext cx="9875520" cy="762000"/>
          </a:xfrm>
        </p:spPr>
        <p:txBody>
          <a:bodyPr>
            <a:noAutofit/>
          </a:bodyPr>
          <a:lstStyle/>
          <a:p>
            <a:pPr algn="ctr"/>
            <a:r>
              <a:rPr lang="ru-RU" sz="5400" b="1" dirty="0" smtClean="0">
                <a:solidFill>
                  <a:schemeClr val="accent1">
                    <a:lumMod val="50000"/>
                  </a:schemeClr>
                </a:solidFill>
                <a:latin typeface="Impact" panose="020B0806030902050204" pitchFamily="34" charset="0"/>
              </a:rPr>
              <a:t>Правила библиотеки</a:t>
            </a:r>
            <a:endParaRPr lang="ru-RU" sz="5400" b="1" dirty="0">
              <a:solidFill>
                <a:schemeClr val="accent1">
                  <a:lumMod val="50000"/>
                </a:schemeClr>
              </a:solidFill>
              <a:latin typeface="Impact" panose="020B080603090205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65760" y="1231900"/>
            <a:ext cx="11430000" cy="5740400"/>
          </a:xfrm>
        </p:spPr>
        <p:txBody>
          <a:bodyPr numCol="2">
            <a:noAutofit/>
          </a:bodyPr>
          <a:lstStyle/>
          <a:p>
            <a:pPr marL="45720" indent="0">
              <a:buNone/>
            </a:pPr>
            <a:r>
              <a:rPr lang="ru-RU" sz="2000" b="1" dirty="0">
                <a:solidFill>
                  <a:srgbClr val="00B0F0"/>
                </a:solidFill>
                <a:latin typeface="Calibri" panose="020F0502020204030204" pitchFamily="34" charset="0"/>
              </a:rPr>
              <a:t>Есть страна чудесная на свете,</a:t>
            </a:r>
          </a:p>
          <a:p>
            <a:pPr marL="45720" indent="0">
              <a:buNone/>
            </a:pPr>
            <a:r>
              <a:rPr lang="ru-RU" sz="2000" b="1" dirty="0">
                <a:solidFill>
                  <a:srgbClr val="00B0F0"/>
                </a:solidFill>
                <a:latin typeface="Calibri" panose="020F0502020204030204" pitchFamily="34" charset="0"/>
              </a:rPr>
              <a:t>Ее Библиотекою зовут.</a:t>
            </a:r>
          </a:p>
          <a:p>
            <a:pPr marL="45720" indent="0">
              <a:buNone/>
            </a:pPr>
            <a:r>
              <a:rPr lang="ru-RU" sz="2000" b="1" dirty="0">
                <a:solidFill>
                  <a:srgbClr val="00B0F0"/>
                </a:solidFill>
                <a:latin typeface="Calibri" panose="020F0502020204030204" pitchFamily="34" charset="0"/>
              </a:rPr>
              <a:t>Сюда приходят взрослые и дети,</a:t>
            </a:r>
          </a:p>
          <a:p>
            <a:pPr marL="45720" indent="0">
              <a:buNone/>
            </a:pPr>
            <a:r>
              <a:rPr lang="ru-RU" sz="2000" b="1" dirty="0">
                <a:solidFill>
                  <a:srgbClr val="00B0F0"/>
                </a:solidFill>
                <a:latin typeface="Calibri" panose="020F0502020204030204" pitchFamily="34" charset="0"/>
              </a:rPr>
              <a:t>Потому что книги здесь живут.</a:t>
            </a:r>
          </a:p>
          <a:p>
            <a:pPr marL="45720" indent="0">
              <a:buNone/>
            </a:pPr>
            <a:r>
              <a:rPr lang="ru-RU" sz="2000" b="1" dirty="0">
                <a:solidFill>
                  <a:srgbClr val="00B0F0"/>
                </a:solidFill>
                <a:latin typeface="Calibri" panose="020F0502020204030204" pitchFamily="34" charset="0"/>
              </a:rPr>
              <a:t>Но в стране большой библиотеке</a:t>
            </a:r>
          </a:p>
          <a:p>
            <a:pPr marL="45720" indent="0">
              <a:buNone/>
            </a:pPr>
            <a:r>
              <a:rPr lang="ru-RU" sz="2000" b="1" dirty="0">
                <a:solidFill>
                  <a:srgbClr val="00B0F0"/>
                </a:solidFill>
                <a:latin typeface="Calibri" panose="020F0502020204030204" pitchFamily="34" charset="0"/>
              </a:rPr>
              <a:t>Правила особенные есть:</a:t>
            </a:r>
          </a:p>
          <a:p>
            <a:pPr marL="45720" indent="0">
              <a:buNone/>
            </a:pPr>
            <a:r>
              <a:rPr lang="ru-RU" sz="2000" b="1" dirty="0">
                <a:solidFill>
                  <a:srgbClr val="00B0F0"/>
                </a:solidFill>
                <a:latin typeface="Calibri" panose="020F0502020204030204" pitchFamily="34" charset="0"/>
              </a:rPr>
              <a:t>Знать вам обязательно их нужно,</a:t>
            </a:r>
          </a:p>
          <a:p>
            <a:pPr marL="45720" indent="0">
              <a:buNone/>
            </a:pPr>
            <a:r>
              <a:rPr lang="ru-RU" sz="2000" b="1" dirty="0">
                <a:solidFill>
                  <a:srgbClr val="00B0F0"/>
                </a:solidFill>
                <a:latin typeface="Calibri" panose="020F0502020204030204" pitchFamily="34" charset="0"/>
              </a:rPr>
              <a:t>Этих правил, я скажу вам, шесть.</a:t>
            </a:r>
          </a:p>
          <a:p>
            <a:pPr marL="45720" indent="0">
              <a:buNone/>
            </a:pPr>
            <a:r>
              <a:rPr lang="ru-RU" sz="2000" b="1" dirty="0">
                <a:solidFill>
                  <a:srgbClr val="00B0F0"/>
                </a:solidFill>
                <a:latin typeface="Calibri" panose="020F0502020204030204" pitchFamily="34" charset="0"/>
              </a:rPr>
              <a:t>Как войдешь в страну Библиотеку,</a:t>
            </a:r>
          </a:p>
          <a:p>
            <a:pPr marL="45720" indent="0">
              <a:buNone/>
            </a:pPr>
            <a:r>
              <a:rPr lang="ru-RU" sz="2000" b="1" dirty="0">
                <a:solidFill>
                  <a:srgbClr val="00B0F0"/>
                </a:solidFill>
                <a:latin typeface="Calibri" panose="020F0502020204030204" pitchFamily="34" charset="0"/>
              </a:rPr>
              <a:t>Поздороваться со всеми не забудь.</a:t>
            </a:r>
          </a:p>
          <a:p>
            <a:pPr marL="45720" indent="0">
              <a:buNone/>
            </a:pPr>
            <a:r>
              <a:rPr lang="ru-RU" sz="2000" b="1" dirty="0">
                <a:solidFill>
                  <a:srgbClr val="00B0F0"/>
                </a:solidFill>
                <a:latin typeface="Calibri" panose="020F0502020204030204" pitchFamily="34" charset="0"/>
              </a:rPr>
              <a:t>И веди себя достойно и спокойно,</a:t>
            </a:r>
          </a:p>
          <a:p>
            <a:pPr marL="45720" indent="0">
              <a:buNone/>
            </a:pPr>
            <a:r>
              <a:rPr lang="ru-RU" sz="2000" b="1" dirty="0">
                <a:solidFill>
                  <a:srgbClr val="00B0F0"/>
                </a:solidFill>
                <a:latin typeface="Calibri" panose="020F0502020204030204" pitchFamily="34" charset="0"/>
              </a:rPr>
              <a:t>Вежливым и тихим, друг мой, будь!</a:t>
            </a:r>
          </a:p>
          <a:p>
            <a:pPr marL="45720" indent="0">
              <a:buNone/>
            </a:pPr>
            <a:endParaRPr lang="ru-RU" sz="2000" b="1" dirty="0" smtClean="0">
              <a:solidFill>
                <a:srgbClr val="00B0F0"/>
              </a:solidFill>
              <a:latin typeface="Calibri" panose="020F0502020204030204" pitchFamily="34" charset="0"/>
            </a:endParaRPr>
          </a:p>
          <a:p>
            <a:pPr marL="45720" indent="0">
              <a:buNone/>
            </a:pPr>
            <a:endParaRPr lang="ru-RU" sz="2000" b="1" dirty="0">
              <a:solidFill>
                <a:srgbClr val="00B0F0"/>
              </a:solidFill>
              <a:latin typeface="Calibri" panose="020F0502020204030204" pitchFamily="34" charset="0"/>
            </a:endParaRPr>
          </a:p>
          <a:p>
            <a:pPr marL="45720" indent="0" algn="r">
              <a:buNone/>
            </a:pPr>
            <a:r>
              <a:rPr lang="ru-RU" sz="2000" b="1" dirty="0" smtClean="0">
                <a:solidFill>
                  <a:srgbClr val="00B0F0"/>
                </a:solidFill>
                <a:latin typeface="Calibri" panose="020F0502020204030204" pitchFamily="34" charset="0"/>
              </a:rPr>
              <a:t>Ясно</a:t>
            </a:r>
            <a:r>
              <a:rPr lang="ru-RU" sz="2000" b="1" dirty="0">
                <a:solidFill>
                  <a:srgbClr val="00B0F0"/>
                </a:solidFill>
                <a:latin typeface="Calibri" panose="020F0502020204030204" pitchFamily="34" charset="0"/>
              </a:rPr>
              <a:t>, четко, кратко, быстро</a:t>
            </a:r>
          </a:p>
          <a:p>
            <a:pPr marL="45720" indent="0" algn="r">
              <a:buNone/>
            </a:pPr>
            <a:r>
              <a:rPr lang="ru-RU" sz="2000" b="1" dirty="0">
                <a:solidFill>
                  <a:srgbClr val="00B0F0"/>
                </a:solidFill>
                <a:latin typeface="Calibri" panose="020F0502020204030204" pitchFamily="34" charset="0"/>
              </a:rPr>
              <a:t>Автора и книгу назови.</a:t>
            </a:r>
          </a:p>
          <a:p>
            <a:pPr marL="45720" indent="0" algn="r">
              <a:buNone/>
            </a:pPr>
            <a:r>
              <a:rPr lang="ru-RU" sz="2000" b="1" dirty="0">
                <a:solidFill>
                  <a:srgbClr val="00B0F0"/>
                </a:solidFill>
                <a:latin typeface="Calibri" panose="020F0502020204030204" pitchFamily="34" charset="0"/>
              </a:rPr>
              <a:t>И когда получишь то, что нужно,</a:t>
            </a:r>
          </a:p>
          <a:p>
            <a:pPr marL="45720" indent="0" algn="r">
              <a:buNone/>
            </a:pPr>
            <a:r>
              <a:rPr lang="ru-RU" sz="2000" b="1" dirty="0">
                <a:solidFill>
                  <a:srgbClr val="00B0F0"/>
                </a:solidFill>
                <a:latin typeface="Calibri" panose="020F0502020204030204" pitchFamily="34" charset="0"/>
              </a:rPr>
              <a:t>Вежливо «спасибо» ты скажи.</a:t>
            </a:r>
          </a:p>
          <a:p>
            <a:pPr marL="45720" indent="0" algn="r">
              <a:buNone/>
            </a:pPr>
            <a:r>
              <a:rPr lang="ru-RU" sz="2000" b="1" dirty="0">
                <a:solidFill>
                  <a:srgbClr val="00B0F0"/>
                </a:solidFill>
                <a:latin typeface="Calibri" panose="020F0502020204030204" pitchFamily="34" charset="0"/>
              </a:rPr>
              <a:t>Возвращай полученную книгу</a:t>
            </a:r>
          </a:p>
          <a:p>
            <a:pPr marL="45720" indent="0" algn="r">
              <a:buNone/>
            </a:pPr>
            <a:r>
              <a:rPr lang="ru-RU" sz="2000" b="1" dirty="0">
                <a:solidFill>
                  <a:srgbClr val="00B0F0"/>
                </a:solidFill>
                <a:latin typeface="Calibri" panose="020F0502020204030204" pitchFamily="34" charset="0"/>
              </a:rPr>
              <a:t>Обязательно в указанный в ней срок,</a:t>
            </a:r>
          </a:p>
          <a:p>
            <a:pPr marL="45720" indent="0" algn="r">
              <a:buNone/>
            </a:pPr>
            <a:r>
              <a:rPr lang="ru-RU" sz="2000" b="1" dirty="0">
                <a:solidFill>
                  <a:srgbClr val="00B0F0"/>
                </a:solidFill>
                <a:latin typeface="Calibri" panose="020F0502020204030204" pitchFamily="34" charset="0"/>
              </a:rPr>
              <a:t>Чтобы эту книгу без проблемы</a:t>
            </a:r>
          </a:p>
          <a:p>
            <a:pPr marL="45720" indent="0" algn="r">
              <a:buNone/>
            </a:pPr>
            <a:r>
              <a:rPr lang="ru-RU" sz="2000" b="1" dirty="0">
                <a:solidFill>
                  <a:srgbClr val="00B0F0"/>
                </a:solidFill>
                <a:latin typeface="Calibri" panose="020F0502020204030204" pitchFamily="34" charset="0"/>
              </a:rPr>
              <a:t>Прочитать другой ребенок смог.</a:t>
            </a:r>
          </a:p>
          <a:p>
            <a:pPr marL="45720" indent="0" algn="r">
              <a:buNone/>
            </a:pPr>
            <a:r>
              <a:rPr lang="ru-RU" sz="2000" b="1" dirty="0">
                <a:solidFill>
                  <a:srgbClr val="00B0F0"/>
                </a:solidFill>
                <a:latin typeface="Calibri" panose="020F0502020204030204" pitchFamily="34" charset="0"/>
              </a:rPr>
              <a:t>Если эти правила, ребята,</a:t>
            </a:r>
          </a:p>
          <a:p>
            <a:pPr marL="45720" indent="0" algn="r">
              <a:buNone/>
            </a:pPr>
            <a:r>
              <a:rPr lang="ru-RU" sz="2000" b="1" dirty="0">
                <a:solidFill>
                  <a:srgbClr val="00B0F0"/>
                </a:solidFill>
                <a:latin typeface="Calibri" panose="020F0502020204030204" pitchFamily="34" charset="0"/>
              </a:rPr>
              <a:t>Будете вы строго выполнять,</a:t>
            </a:r>
          </a:p>
          <a:p>
            <a:pPr marL="45720" indent="0" algn="r">
              <a:buNone/>
            </a:pPr>
            <a:r>
              <a:rPr lang="ru-RU" sz="2000" b="1" dirty="0">
                <a:solidFill>
                  <a:srgbClr val="00B0F0"/>
                </a:solidFill>
                <a:latin typeface="Calibri" panose="020F0502020204030204" pitchFamily="34" charset="0"/>
              </a:rPr>
              <a:t>То тогда страна Библиотека,</a:t>
            </a:r>
          </a:p>
          <a:p>
            <a:pPr marL="45720" indent="0" algn="r">
              <a:buNone/>
            </a:pPr>
            <a:r>
              <a:rPr lang="ru-RU" sz="2000" b="1" dirty="0">
                <a:solidFill>
                  <a:srgbClr val="00B0F0"/>
                </a:solidFill>
                <a:latin typeface="Calibri" panose="020F0502020204030204" pitchFamily="34" charset="0"/>
              </a:rPr>
              <a:t>Будет рада вас всегда принять! </a:t>
            </a:r>
          </a:p>
          <a:p>
            <a:pPr marL="45720" indent="0">
              <a:buNone/>
            </a:pPr>
            <a:endParaRPr lang="ru-RU" sz="1400" b="1" dirty="0"/>
          </a:p>
        </p:txBody>
      </p:sp>
    </p:spTree>
    <p:extLst>
      <p:ext uri="{BB962C8B-B14F-4D97-AF65-F5344CB8AC3E}">
        <p14:creationId xmlns:p14="http://schemas.microsoft.com/office/powerpoint/2010/main" val="24466207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43000" y="381000"/>
            <a:ext cx="9875520" cy="762000"/>
          </a:xfrm>
        </p:spPr>
        <p:txBody>
          <a:bodyPr>
            <a:noAutofit/>
          </a:bodyPr>
          <a:lstStyle/>
          <a:p>
            <a:pPr algn="ctr"/>
            <a:r>
              <a:rPr lang="ru-RU" sz="5400" b="1" dirty="0" smtClean="0">
                <a:solidFill>
                  <a:schemeClr val="accent1">
                    <a:lumMod val="50000"/>
                  </a:schemeClr>
                </a:solidFill>
                <a:latin typeface="Impact" panose="020B0806030902050204" pitchFamily="34" charset="0"/>
              </a:rPr>
              <a:t/>
            </a:r>
            <a:br>
              <a:rPr lang="ru-RU" sz="5400" b="1" dirty="0" smtClean="0">
                <a:solidFill>
                  <a:schemeClr val="accent1">
                    <a:lumMod val="50000"/>
                  </a:schemeClr>
                </a:solidFill>
                <a:latin typeface="Impact" panose="020B0806030902050204" pitchFamily="34" charset="0"/>
              </a:rPr>
            </a:br>
            <a:r>
              <a:rPr lang="ru-RU" sz="5400" b="1" dirty="0" smtClean="0">
                <a:solidFill>
                  <a:schemeClr val="accent1">
                    <a:lumMod val="50000"/>
                  </a:schemeClr>
                </a:solidFill>
                <a:latin typeface="Impact" panose="020B0806030902050204" pitchFamily="34" charset="0"/>
              </a:rPr>
              <a:t>Игра  </a:t>
            </a:r>
            <a:r>
              <a:rPr lang="ru-RU" sz="5400" b="1" dirty="0">
                <a:solidFill>
                  <a:schemeClr val="accent1">
                    <a:lumMod val="50000"/>
                  </a:schemeClr>
                </a:solidFill>
                <a:latin typeface="Impact" panose="020B0806030902050204" pitchFamily="34" charset="0"/>
              </a:rPr>
              <a:t>«Веселые мартышки</a:t>
            </a:r>
            <a:r>
              <a:rPr lang="ru-RU" sz="5400" b="1" dirty="0" smtClean="0">
                <a:solidFill>
                  <a:schemeClr val="accent1">
                    <a:lumMod val="50000"/>
                  </a:schemeClr>
                </a:solidFill>
                <a:latin typeface="Impact" panose="020B0806030902050204" pitchFamily="34" charset="0"/>
              </a:rPr>
              <a:t>»</a:t>
            </a:r>
            <a:r>
              <a:rPr lang="ru-RU" sz="5400" b="1" dirty="0">
                <a:solidFill>
                  <a:schemeClr val="accent1">
                    <a:lumMod val="50000"/>
                  </a:schemeClr>
                </a:solidFill>
                <a:latin typeface="Impact" panose="020B0806030902050204" pitchFamily="34" charset="0"/>
              </a:rPr>
              <a:t/>
            </a:r>
            <a:br>
              <a:rPr lang="ru-RU" sz="5400" b="1" dirty="0">
                <a:solidFill>
                  <a:schemeClr val="accent1">
                    <a:lumMod val="50000"/>
                  </a:schemeClr>
                </a:solidFill>
                <a:latin typeface="Impact" panose="020B0806030902050204" pitchFamily="34" charset="0"/>
              </a:rPr>
            </a:br>
            <a:endParaRPr lang="ru-RU" sz="5400" b="1" dirty="0">
              <a:solidFill>
                <a:schemeClr val="accent1">
                  <a:lumMod val="50000"/>
                </a:schemeClr>
              </a:solidFill>
              <a:latin typeface="Impact" panose="020B080603090205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44500" y="1625600"/>
            <a:ext cx="10711071" cy="4800600"/>
          </a:xfrm>
        </p:spPr>
        <p:txBody>
          <a:bodyPr numCol="2">
            <a:noAutofit/>
          </a:bodyPr>
          <a:lstStyle/>
          <a:p>
            <a:pPr marL="45720" indent="0">
              <a:buNone/>
            </a:pPr>
            <a:r>
              <a:rPr lang="ru-RU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Детишки-ребятишки, я предлагаю </a:t>
            </a:r>
            <a:r>
              <a:rPr lang="ru-RU" sz="2400" b="1" dirty="0" smtClean="0">
                <a:solidFill>
                  <a:srgbClr val="0070C0"/>
                </a:solidFill>
                <a:latin typeface="Calibri" panose="020F0502020204030204" pitchFamily="34" charset="0"/>
              </a:rPr>
              <a:t>провести игру </a:t>
            </a:r>
            <a:r>
              <a:rPr lang="ru-RU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«Веселые мартышки».</a:t>
            </a:r>
            <a:br>
              <a:rPr lang="ru-RU" sz="2400" b="1" dirty="0">
                <a:solidFill>
                  <a:srgbClr val="0070C0"/>
                </a:solidFill>
                <a:latin typeface="Calibri" panose="020F0502020204030204" pitchFamily="34" charset="0"/>
              </a:rPr>
            </a:br>
            <a:r>
              <a:rPr lang="ru-RU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ru-RU" sz="2400" b="1" dirty="0" smtClean="0">
                <a:solidFill>
                  <a:srgbClr val="0070C0"/>
                </a:solidFill>
                <a:latin typeface="Calibri" panose="020F0502020204030204" pitchFamily="34" charset="0"/>
              </a:rPr>
              <a:t>Я </a:t>
            </a:r>
            <a:r>
              <a:rPr lang="ru-RU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буду играть вместе с вами, читаю стихотворение, и мы все вместе выполняем действия:                                  </a:t>
            </a:r>
            <a:endParaRPr lang="ru-RU" sz="2400" b="1" dirty="0" smtClean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pPr marL="45720" indent="0">
              <a:buNone/>
            </a:pPr>
            <a:r>
              <a:rPr lang="ru-RU" sz="2400" b="1" dirty="0" smtClean="0">
                <a:solidFill>
                  <a:srgbClr val="00B0F0"/>
                </a:solidFill>
                <a:latin typeface="Calibri" panose="020F0502020204030204" pitchFamily="34" charset="0"/>
              </a:rPr>
              <a:t>Мы </a:t>
            </a:r>
            <a:r>
              <a:rPr lang="ru-RU" sz="2400" b="1" dirty="0">
                <a:solidFill>
                  <a:srgbClr val="00B0F0"/>
                </a:solidFill>
                <a:latin typeface="Calibri" panose="020F0502020204030204" pitchFamily="34" charset="0"/>
              </a:rPr>
              <a:t>-  веселые мартышки,</a:t>
            </a:r>
          </a:p>
          <a:p>
            <a:pPr marL="45720" indent="0">
              <a:buNone/>
            </a:pPr>
            <a:r>
              <a:rPr lang="ru-RU" sz="2400" b="1" dirty="0">
                <a:solidFill>
                  <a:srgbClr val="00B0F0"/>
                </a:solidFill>
                <a:latin typeface="Calibri" panose="020F0502020204030204" pitchFamily="34" charset="0"/>
              </a:rPr>
              <a:t>Мы играем громко слишком,</a:t>
            </a:r>
          </a:p>
          <a:p>
            <a:pPr marL="45720" indent="0">
              <a:buNone/>
            </a:pPr>
            <a:r>
              <a:rPr lang="ru-RU" sz="2400" b="1" dirty="0">
                <a:solidFill>
                  <a:srgbClr val="00B0F0"/>
                </a:solidFill>
                <a:latin typeface="Calibri" panose="020F0502020204030204" pitchFamily="34" charset="0"/>
              </a:rPr>
              <a:t>Мы в ладоши хлопаем,</a:t>
            </a:r>
          </a:p>
          <a:p>
            <a:pPr marL="45720" indent="0">
              <a:buNone/>
            </a:pPr>
            <a:r>
              <a:rPr lang="ru-RU" sz="2400" b="1" dirty="0">
                <a:solidFill>
                  <a:srgbClr val="00B0F0"/>
                </a:solidFill>
                <a:latin typeface="Calibri" panose="020F0502020204030204" pitchFamily="34" charset="0"/>
              </a:rPr>
              <a:t>Надуваем щечки,</a:t>
            </a:r>
          </a:p>
          <a:p>
            <a:pPr marL="45720" indent="0">
              <a:buNone/>
            </a:pPr>
            <a:r>
              <a:rPr lang="ru-RU" sz="2400" b="1" dirty="0">
                <a:solidFill>
                  <a:srgbClr val="00B0F0"/>
                </a:solidFill>
                <a:latin typeface="Calibri" panose="020F0502020204030204" pitchFamily="34" charset="0"/>
              </a:rPr>
              <a:t>И друг другу даже</a:t>
            </a:r>
          </a:p>
          <a:p>
            <a:pPr marL="45720" indent="0">
              <a:buNone/>
            </a:pPr>
            <a:r>
              <a:rPr lang="ru-RU" sz="2400" b="1" dirty="0">
                <a:solidFill>
                  <a:srgbClr val="00B0F0"/>
                </a:solidFill>
                <a:latin typeface="Calibri" panose="020F0502020204030204" pitchFamily="34" charset="0"/>
              </a:rPr>
              <a:t>Языки покажем.</a:t>
            </a:r>
          </a:p>
          <a:p>
            <a:pPr marL="45720" indent="0">
              <a:buNone/>
            </a:pPr>
            <a:r>
              <a:rPr lang="ru-RU" sz="2400" b="1" dirty="0">
                <a:solidFill>
                  <a:srgbClr val="00B0F0"/>
                </a:solidFill>
                <a:latin typeface="Calibri" panose="020F0502020204030204" pitchFamily="34" charset="0"/>
              </a:rPr>
              <a:t>Пальчик поднесем к виску,</a:t>
            </a:r>
          </a:p>
          <a:p>
            <a:pPr marL="45720" indent="0">
              <a:buNone/>
            </a:pPr>
            <a:r>
              <a:rPr lang="ru-RU" sz="2400" b="1" dirty="0">
                <a:solidFill>
                  <a:srgbClr val="00B0F0"/>
                </a:solidFill>
                <a:latin typeface="Calibri" panose="020F0502020204030204" pitchFamily="34" charset="0"/>
              </a:rPr>
              <a:t>Оттопырим ушки,</a:t>
            </a:r>
          </a:p>
          <a:p>
            <a:pPr marL="45720" indent="0">
              <a:buNone/>
            </a:pPr>
            <a:r>
              <a:rPr lang="ru-RU" sz="2400" b="1" dirty="0">
                <a:solidFill>
                  <a:srgbClr val="00B0F0"/>
                </a:solidFill>
                <a:latin typeface="Calibri" panose="020F0502020204030204" pitchFamily="34" charset="0"/>
              </a:rPr>
              <a:t>Хвостик на макушке.</a:t>
            </a:r>
          </a:p>
          <a:p>
            <a:pPr marL="45720" indent="0">
              <a:buNone/>
            </a:pPr>
            <a:r>
              <a:rPr lang="ru-RU" sz="2400" b="1" dirty="0">
                <a:solidFill>
                  <a:srgbClr val="00B0F0"/>
                </a:solidFill>
                <a:latin typeface="Calibri" panose="020F0502020204030204" pitchFamily="34" charset="0"/>
              </a:rPr>
              <a:t>Шире рот откроем,</a:t>
            </a:r>
          </a:p>
          <a:p>
            <a:pPr marL="45720" indent="0">
              <a:buNone/>
            </a:pPr>
            <a:r>
              <a:rPr lang="ru-RU" sz="2400" b="1" dirty="0">
                <a:solidFill>
                  <a:srgbClr val="00B0F0"/>
                </a:solidFill>
                <a:latin typeface="Calibri" panose="020F0502020204030204" pitchFamily="34" charset="0"/>
              </a:rPr>
              <a:t>Гримасы все состроим.</a:t>
            </a:r>
          </a:p>
          <a:p>
            <a:pPr marL="45720" indent="0">
              <a:buNone/>
            </a:pPr>
            <a:r>
              <a:rPr lang="ru-RU" sz="2400" b="1" dirty="0">
                <a:solidFill>
                  <a:srgbClr val="00B0F0"/>
                </a:solidFill>
                <a:latin typeface="Calibri" panose="020F0502020204030204" pitchFamily="34" charset="0"/>
              </a:rPr>
              <a:t>Как скажу я цифру 3 –</a:t>
            </a:r>
          </a:p>
          <a:p>
            <a:pPr marL="45720" indent="0">
              <a:buNone/>
            </a:pPr>
            <a:r>
              <a:rPr lang="ru-RU" sz="2400" b="1" dirty="0">
                <a:solidFill>
                  <a:srgbClr val="00B0F0"/>
                </a:solidFill>
                <a:latin typeface="Calibri" panose="020F0502020204030204" pitchFamily="34" charset="0"/>
              </a:rPr>
              <a:t>Все с гримасами замри! </a:t>
            </a:r>
          </a:p>
          <a:p>
            <a:pPr marL="45720" indent="0">
              <a:buNone/>
            </a:pPr>
            <a:r>
              <a:rPr lang="ru-RU" sz="2400" b="1" dirty="0" smtClean="0">
                <a:solidFill>
                  <a:srgbClr val="0070C0"/>
                </a:solidFill>
                <a:latin typeface="Calibri" panose="020F0502020204030204" pitchFamily="34" charset="0"/>
              </a:rPr>
              <a:t>Какие </a:t>
            </a:r>
            <a:r>
              <a:rPr lang="ru-RU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очаровательные мартышки!</a:t>
            </a:r>
          </a:p>
          <a:p>
            <a:pPr marL="45720" indent="0">
              <a:buNone/>
            </a:pPr>
            <a:endParaRPr lang="ru-RU" sz="2400" b="1" dirty="0">
              <a:solidFill>
                <a:srgbClr val="00B0F0"/>
              </a:solidFill>
              <a:latin typeface="Calibri" panose="020F050202020403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09110" y="3086100"/>
            <a:ext cx="1619250" cy="33401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11" t="15340" r="52223" b="23145"/>
          <a:stretch/>
        </p:blipFill>
        <p:spPr>
          <a:xfrm>
            <a:off x="9232900" y="1949450"/>
            <a:ext cx="2552700" cy="32385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1693803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45099" y="4207510"/>
            <a:ext cx="3276601" cy="265049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31736" y="129540"/>
            <a:ext cx="9875520" cy="1000760"/>
          </a:xfrm>
        </p:spPr>
        <p:txBody>
          <a:bodyPr>
            <a:normAutofit/>
          </a:bodyPr>
          <a:lstStyle/>
          <a:p>
            <a:pPr algn="ctr"/>
            <a:r>
              <a:rPr lang="ru-RU" sz="5400" b="1" dirty="0" smtClean="0">
                <a:solidFill>
                  <a:schemeClr val="accent5">
                    <a:lumMod val="50000"/>
                  </a:schemeClr>
                </a:solidFill>
                <a:latin typeface="Impact" panose="020B0806030902050204" pitchFamily="34" charset="0"/>
              </a:rPr>
              <a:t>Тишина в читальном зале</a:t>
            </a:r>
            <a:endParaRPr lang="ru-RU" sz="5400" b="1" dirty="0">
              <a:solidFill>
                <a:schemeClr val="accent5">
                  <a:lumMod val="50000"/>
                </a:schemeClr>
              </a:solidFill>
              <a:latin typeface="Impact" panose="020B080603090205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07610" y="1130300"/>
            <a:ext cx="10723771" cy="5499100"/>
          </a:xfrm>
        </p:spPr>
        <p:txBody>
          <a:bodyPr numCol="2">
            <a:noAutofit/>
          </a:bodyPr>
          <a:lstStyle/>
          <a:p>
            <a:pPr marL="45720" indent="0">
              <a:buNone/>
            </a:pPr>
            <a:r>
              <a:rPr lang="ru-RU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У нас есть книги, которые не выдаются на дом – это энциклопедии и словари. Это книги, которые могут понадобиться читателям в любой день. И хорошо, что они всегда в читальном зале.</a:t>
            </a:r>
          </a:p>
          <a:p>
            <a:pPr marL="45720" indent="0">
              <a:buNone/>
            </a:pPr>
            <a:r>
              <a:rPr lang="ru-RU" sz="2400" b="1" dirty="0" smtClean="0">
                <a:solidFill>
                  <a:schemeClr val="accent4">
                    <a:lumMod val="75000"/>
                  </a:schemeClr>
                </a:solidFill>
                <a:latin typeface="Calibri" panose="020F0502020204030204" pitchFamily="34" charset="0"/>
              </a:rPr>
              <a:t>Ребята </a:t>
            </a:r>
            <a:r>
              <a:rPr lang="ru-RU" sz="2400" b="1" dirty="0">
                <a:solidFill>
                  <a:schemeClr val="accent4">
                    <a:lumMod val="75000"/>
                  </a:schemeClr>
                </a:solidFill>
                <a:latin typeface="Calibri" panose="020F0502020204030204" pitchFamily="34" charset="0"/>
              </a:rPr>
              <a:t>я прочитаю вам стихотворение </a:t>
            </a:r>
          </a:p>
          <a:p>
            <a:pPr marL="45720" indent="0">
              <a:buNone/>
            </a:pPr>
            <a:r>
              <a:rPr lang="ru-RU" sz="2400" b="1" dirty="0">
                <a:solidFill>
                  <a:srgbClr val="00B0F0"/>
                </a:solidFill>
                <a:latin typeface="Calibri" panose="020F0502020204030204" pitchFamily="34" charset="0"/>
              </a:rPr>
              <a:t>В читальном зале тишина</a:t>
            </a:r>
          </a:p>
          <a:p>
            <a:pPr marL="45720" indent="0">
              <a:buNone/>
            </a:pPr>
            <a:r>
              <a:rPr lang="ru-RU" sz="2400" b="1" dirty="0">
                <a:solidFill>
                  <a:srgbClr val="00B0F0"/>
                </a:solidFill>
                <a:latin typeface="Calibri" panose="020F0502020204030204" pitchFamily="34" charset="0"/>
              </a:rPr>
              <a:t>Нам особенно нужна.</a:t>
            </a:r>
          </a:p>
          <a:p>
            <a:pPr marL="45720" indent="0">
              <a:buNone/>
            </a:pPr>
            <a:r>
              <a:rPr lang="ru-RU" sz="2400" b="1" dirty="0">
                <a:solidFill>
                  <a:srgbClr val="00B0F0"/>
                </a:solidFill>
                <a:latin typeface="Calibri" panose="020F0502020204030204" pitchFamily="34" charset="0"/>
              </a:rPr>
              <a:t>Уходите, разговоры, -</a:t>
            </a:r>
          </a:p>
          <a:p>
            <a:pPr marL="45720" indent="0">
              <a:buNone/>
            </a:pPr>
            <a:r>
              <a:rPr lang="ru-RU" sz="2400" b="1" dirty="0">
                <a:solidFill>
                  <a:srgbClr val="00B0F0"/>
                </a:solidFill>
                <a:latin typeface="Calibri" panose="020F0502020204030204" pitchFamily="34" charset="0"/>
              </a:rPr>
              <a:t>В вестибюли, в коридоры!</a:t>
            </a:r>
            <a:endParaRPr lang="ru-RU" sz="2400" dirty="0">
              <a:solidFill>
                <a:srgbClr val="00B0F0"/>
              </a:solidFill>
              <a:latin typeface="Calibri" panose="020F0502020204030204" pitchFamily="34" charset="0"/>
            </a:endParaRPr>
          </a:p>
          <a:p>
            <a:pPr marL="45720" indent="0">
              <a:buNone/>
            </a:pPr>
            <a:r>
              <a:rPr lang="ru-RU" sz="2400" dirty="0">
                <a:solidFill>
                  <a:srgbClr val="00B0F0"/>
                </a:solidFill>
                <a:latin typeface="Calibri" panose="020F0502020204030204" pitchFamily="34" charset="0"/>
              </a:rPr>
              <a:t>Не мешайте нам читать: -</a:t>
            </a:r>
          </a:p>
          <a:p>
            <a:pPr marL="45720" indent="0">
              <a:buNone/>
            </a:pPr>
            <a:r>
              <a:rPr lang="ru-RU" sz="2400" dirty="0">
                <a:solidFill>
                  <a:srgbClr val="00B0F0"/>
                </a:solidFill>
                <a:latin typeface="Calibri" panose="020F0502020204030204" pitchFamily="34" charset="0"/>
              </a:rPr>
              <a:t>Фантазировать, мечтать.</a:t>
            </a:r>
          </a:p>
          <a:p>
            <a:pPr marL="45720" indent="0">
              <a:buNone/>
            </a:pPr>
            <a:r>
              <a:rPr lang="ru-RU" sz="2400" dirty="0">
                <a:solidFill>
                  <a:srgbClr val="00B0F0"/>
                </a:solidFill>
                <a:latin typeface="Calibri" panose="020F0502020204030204" pitchFamily="34" charset="0"/>
              </a:rPr>
              <a:t>В тишине библиотечной</a:t>
            </a:r>
          </a:p>
          <a:p>
            <a:pPr marL="45720" indent="0">
              <a:buNone/>
            </a:pPr>
            <a:r>
              <a:rPr lang="ru-RU" sz="2400" dirty="0">
                <a:solidFill>
                  <a:srgbClr val="00B0F0"/>
                </a:solidFill>
                <a:latin typeface="Calibri" panose="020F0502020204030204" pitchFamily="34" charset="0"/>
              </a:rPr>
              <a:t>Каждый слышит голоса,</a:t>
            </a:r>
          </a:p>
          <a:p>
            <a:pPr marL="45720" indent="0">
              <a:buNone/>
            </a:pPr>
            <a:r>
              <a:rPr lang="ru-RU" sz="2400" dirty="0">
                <a:solidFill>
                  <a:srgbClr val="00B0F0"/>
                </a:solidFill>
                <a:latin typeface="Calibri" panose="020F0502020204030204" pitchFamily="34" charset="0"/>
              </a:rPr>
              <a:t>Речи птичьи, человечьи.</a:t>
            </a:r>
          </a:p>
          <a:p>
            <a:pPr marL="45720" indent="0">
              <a:buNone/>
            </a:pPr>
            <a:r>
              <a:rPr lang="ru-RU" sz="2400" dirty="0">
                <a:solidFill>
                  <a:srgbClr val="00B0F0"/>
                </a:solidFill>
                <a:latin typeface="Calibri" panose="020F0502020204030204" pitchFamily="34" charset="0"/>
              </a:rPr>
              <a:t>В каждой книге – чудеса!</a:t>
            </a:r>
          </a:p>
          <a:p>
            <a:pPr marL="45720" indent="0">
              <a:buNone/>
            </a:pPr>
            <a:r>
              <a:rPr lang="ru-RU" sz="2400" dirty="0">
                <a:solidFill>
                  <a:srgbClr val="00B0F0"/>
                </a:solidFill>
                <a:latin typeface="Calibri" panose="020F0502020204030204" pitchFamily="34" charset="0"/>
              </a:rPr>
              <a:t>И, конечно, тишина</a:t>
            </a:r>
          </a:p>
          <a:p>
            <a:pPr marL="45720" indent="0">
              <a:buNone/>
            </a:pPr>
            <a:r>
              <a:rPr lang="ru-RU" sz="2400" dirty="0">
                <a:solidFill>
                  <a:srgbClr val="00B0F0"/>
                </a:solidFill>
                <a:latin typeface="Calibri" panose="020F0502020204030204" pitchFamily="34" charset="0"/>
              </a:rPr>
              <a:t>Здесь особенно нужна.</a:t>
            </a:r>
          </a:p>
          <a:p>
            <a:pPr marL="45720" indent="0">
              <a:buNone/>
            </a:pPr>
            <a:endParaRPr lang="ru-RU" sz="2400" dirty="0" smtClean="0">
              <a:solidFill>
                <a:srgbClr val="00B0F0"/>
              </a:solidFill>
              <a:latin typeface="Calibri" panose="020F0502020204030204" pitchFamily="34" charset="0"/>
            </a:endParaRPr>
          </a:p>
          <a:p>
            <a:pPr marL="45720" indent="0" algn="r">
              <a:buNone/>
            </a:pPr>
            <a:r>
              <a:rPr lang="ru-RU" sz="2400" dirty="0" smtClean="0">
                <a:solidFill>
                  <a:schemeClr val="accent4">
                    <a:lumMod val="75000"/>
                  </a:schemeClr>
                </a:solidFill>
                <a:latin typeface="Calibri" panose="020F0502020204030204" pitchFamily="34" charset="0"/>
              </a:rPr>
              <a:t>Для чего нужен </a:t>
            </a:r>
          </a:p>
          <a:p>
            <a:pPr marL="45720" indent="0" algn="r">
              <a:buNone/>
            </a:pPr>
            <a:r>
              <a:rPr lang="ru-RU" sz="2400" b="1" dirty="0" smtClean="0">
                <a:solidFill>
                  <a:schemeClr val="accent4">
                    <a:lumMod val="75000"/>
                  </a:schemeClr>
                </a:solidFill>
                <a:latin typeface="Calibri" panose="020F0502020204030204" pitchFamily="34" charset="0"/>
              </a:rPr>
              <a:t>читальный </a:t>
            </a:r>
            <a:r>
              <a:rPr lang="ru-RU" sz="2400" b="1" dirty="0">
                <a:solidFill>
                  <a:schemeClr val="accent4">
                    <a:lumMod val="75000"/>
                  </a:schemeClr>
                </a:solidFill>
                <a:latin typeface="Calibri" panose="020F0502020204030204" pitchFamily="34" charset="0"/>
              </a:rPr>
              <a:t>зал? </a:t>
            </a:r>
            <a:endParaRPr lang="ru-RU" sz="2400" b="1" dirty="0" smtClean="0">
              <a:solidFill>
                <a:schemeClr val="accent4">
                  <a:lumMod val="75000"/>
                </a:schemeClr>
              </a:solidFill>
              <a:latin typeface="Calibri" panose="020F0502020204030204" pitchFamily="34" charset="0"/>
            </a:endParaRPr>
          </a:p>
          <a:p>
            <a:pPr marL="45720" indent="0" algn="r">
              <a:buNone/>
            </a:pPr>
            <a:r>
              <a:rPr lang="ru-RU" sz="2400" b="1" dirty="0" smtClean="0">
                <a:solidFill>
                  <a:srgbClr val="0070C0"/>
                </a:solidFill>
                <a:latin typeface="Calibri" panose="020F0502020204030204" pitchFamily="34" charset="0"/>
              </a:rPr>
              <a:t>(</a:t>
            </a:r>
            <a:r>
              <a:rPr lang="ru-RU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ответы учащихся)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36100" y="2131060"/>
            <a:ext cx="2209800" cy="2076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3357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72600" y="2898774"/>
            <a:ext cx="2476500" cy="336232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67099" y="330200"/>
            <a:ext cx="5765801" cy="1168400"/>
          </a:xfrm>
        </p:spPr>
        <p:txBody>
          <a:bodyPr>
            <a:normAutofit/>
          </a:bodyPr>
          <a:lstStyle/>
          <a:p>
            <a:pPr algn="ctr"/>
            <a:r>
              <a:rPr lang="ru-RU" sz="5400" b="1" dirty="0" smtClean="0">
                <a:solidFill>
                  <a:schemeClr val="accent5">
                    <a:lumMod val="50000"/>
                  </a:schemeClr>
                </a:solidFill>
                <a:latin typeface="Impact" panose="020B0806030902050204" pitchFamily="34" charset="0"/>
              </a:rPr>
              <a:t>Как сберечь книги</a:t>
            </a:r>
            <a:endParaRPr lang="ru-RU" sz="5400" b="1" dirty="0">
              <a:solidFill>
                <a:schemeClr val="accent5">
                  <a:lumMod val="50000"/>
                </a:schemeClr>
              </a:solidFill>
              <a:latin typeface="Impact" panose="020B080603090205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73075" y="2057400"/>
            <a:ext cx="10524907" cy="4572000"/>
          </a:xfrm>
        </p:spPr>
        <p:txBody>
          <a:bodyPr>
            <a:normAutofit fontScale="85000" lnSpcReduction="20000"/>
          </a:bodyPr>
          <a:lstStyle/>
          <a:p>
            <a:pPr marL="45720" indent="0">
              <a:buNone/>
            </a:pPr>
            <a:r>
              <a:rPr lang="ru-RU" sz="2600" b="1" dirty="0">
                <a:solidFill>
                  <a:srgbClr val="00B0F0"/>
                </a:solidFill>
                <a:latin typeface="Calibri" panose="020F0502020204030204" pitchFamily="34" charset="0"/>
              </a:rPr>
              <a:t>Книги - как люди: рождаются, живут, стареют. Как и люди, могут болеть. Мы все знаем, что любую болезнь легче предупредить, чем вылечить. И мы с вами должны книги и учебники: что? – БЕРЕЧЬ! </a:t>
            </a:r>
          </a:p>
          <a:p>
            <a:pPr marL="45720" indent="0">
              <a:buNone/>
            </a:pPr>
            <a:r>
              <a:rPr lang="ru-RU" sz="2600" b="1" dirty="0">
                <a:solidFill>
                  <a:srgbClr val="0070C0"/>
                </a:solidFill>
                <a:latin typeface="Calibri" panose="020F0502020204030204" pitchFamily="34" charset="0"/>
              </a:rPr>
              <a:t>Давайте мы с вами запомним, что с книгами делать нельзя:</a:t>
            </a:r>
          </a:p>
          <a:p>
            <a:pPr marL="45720" indent="0">
              <a:buNone/>
            </a:pPr>
            <a:r>
              <a:rPr lang="ru-RU" sz="2600" b="1" dirty="0">
                <a:solidFill>
                  <a:srgbClr val="00B0F0"/>
                </a:solidFill>
                <a:latin typeface="Calibri" panose="020F0502020204030204" pitchFamily="34" charset="0"/>
              </a:rPr>
              <a:t>•         Нельзя книги перегибать</a:t>
            </a:r>
          </a:p>
          <a:p>
            <a:pPr marL="45720" indent="0">
              <a:buNone/>
            </a:pPr>
            <a:r>
              <a:rPr lang="ru-RU" sz="2600" b="1" dirty="0">
                <a:solidFill>
                  <a:srgbClr val="00B0F0"/>
                </a:solidFill>
                <a:latin typeface="Calibri" panose="020F0502020204030204" pitchFamily="34" charset="0"/>
              </a:rPr>
              <a:t>•         Нельзя загибать книжные страницы</a:t>
            </a:r>
          </a:p>
          <a:p>
            <a:pPr marL="45720" indent="0">
              <a:buNone/>
            </a:pPr>
            <a:r>
              <a:rPr lang="ru-RU" sz="2600" b="1" dirty="0">
                <a:solidFill>
                  <a:srgbClr val="00B0F0"/>
                </a:solidFill>
                <a:latin typeface="Calibri" panose="020F0502020204030204" pitchFamily="34" charset="0"/>
              </a:rPr>
              <a:t>•         Нельзя закладывать в книги карандаши и ручки</a:t>
            </a:r>
            <a:r>
              <a:rPr lang="ru-RU" sz="2600" b="1" dirty="0" smtClean="0">
                <a:solidFill>
                  <a:srgbClr val="00B0F0"/>
                </a:solidFill>
                <a:latin typeface="Calibri" panose="020F0502020204030204" pitchFamily="34" charset="0"/>
              </a:rPr>
              <a:t>.                                                                          </a:t>
            </a:r>
            <a:r>
              <a:rPr lang="ru-RU" sz="2600" b="1" dirty="0">
                <a:solidFill>
                  <a:srgbClr val="00B0F0"/>
                </a:solidFill>
                <a:latin typeface="Calibri" panose="020F0502020204030204" pitchFamily="34" charset="0"/>
              </a:rPr>
              <a:t>А как называется вещь, которой необходимо пользоваться </a:t>
            </a:r>
            <a:r>
              <a:rPr lang="ru-RU" sz="2600" b="1" dirty="0" smtClean="0">
                <a:solidFill>
                  <a:srgbClr val="00B0F0"/>
                </a:solidFill>
                <a:latin typeface="Calibri" panose="020F0502020204030204" pitchFamily="34" charset="0"/>
              </a:rPr>
              <a:t>                                                             при </a:t>
            </a:r>
            <a:r>
              <a:rPr lang="ru-RU" sz="2600" b="1" dirty="0">
                <a:solidFill>
                  <a:srgbClr val="00B0F0"/>
                </a:solidFill>
                <a:latin typeface="Calibri" panose="020F0502020204030204" pitchFamily="34" charset="0"/>
              </a:rPr>
              <a:t>чтении книг?</a:t>
            </a:r>
          </a:p>
          <a:p>
            <a:pPr marL="45720" indent="0">
              <a:buNone/>
            </a:pPr>
            <a:r>
              <a:rPr lang="ru-RU" sz="2600" b="1" dirty="0">
                <a:solidFill>
                  <a:srgbClr val="00B0F0"/>
                </a:solidFill>
                <a:latin typeface="Calibri" panose="020F0502020204030204" pitchFamily="34" charset="0"/>
              </a:rPr>
              <a:t>•         Нельзя писать и рисовать в книгах</a:t>
            </a:r>
          </a:p>
          <a:p>
            <a:pPr marL="45720" indent="0">
              <a:buNone/>
            </a:pPr>
            <a:r>
              <a:rPr lang="ru-RU" sz="2600" b="1" dirty="0">
                <a:solidFill>
                  <a:srgbClr val="00B0F0"/>
                </a:solidFill>
                <a:latin typeface="Calibri" panose="020F0502020204030204" pitchFamily="34" charset="0"/>
              </a:rPr>
              <a:t>•         Нельзя читать книги во время еды</a:t>
            </a:r>
          </a:p>
          <a:p>
            <a:pPr marL="45720" indent="0">
              <a:buNone/>
            </a:pPr>
            <a:r>
              <a:rPr lang="ru-RU" sz="2600" b="1" dirty="0">
                <a:solidFill>
                  <a:srgbClr val="00B0F0"/>
                </a:solidFill>
                <a:latin typeface="Calibri" panose="020F0502020204030204" pitchFamily="34" charset="0"/>
              </a:rPr>
              <a:t>Чтобы стать настоящими читателями, надо знать правила пользования библиотекой. Как нужно вести себя в библиотеке? Почему? </a:t>
            </a:r>
          </a:p>
          <a:p>
            <a:pPr marL="45720" indent="0">
              <a:buNone/>
            </a:pP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3075" y="247650"/>
            <a:ext cx="2533650" cy="18097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372600" y="330200"/>
            <a:ext cx="2476500" cy="165035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7732723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8761" y="239713"/>
            <a:ext cx="2554289" cy="1847850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77200" y="2683662"/>
            <a:ext cx="3492499" cy="1476375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93304" y="239713"/>
            <a:ext cx="4686300" cy="1666874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solidFill>
                  <a:schemeClr val="accent5">
                    <a:lumMod val="50000"/>
                  </a:schemeClr>
                </a:solidFill>
                <a:latin typeface="Impact" panose="020B0806030902050204" pitchFamily="34" charset="0"/>
              </a:rPr>
              <a:t>Акции в школьной </a:t>
            </a:r>
            <a:br>
              <a:rPr lang="ru-RU" b="1" dirty="0" smtClean="0">
                <a:solidFill>
                  <a:schemeClr val="accent5">
                    <a:lumMod val="50000"/>
                  </a:schemeClr>
                </a:solidFill>
                <a:latin typeface="Impact" panose="020B0806030902050204" pitchFamily="34" charset="0"/>
              </a:rPr>
            </a:br>
            <a:r>
              <a:rPr lang="ru-RU" b="1" dirty="0" smtClean="0">
                <a:solidFill>
                  <a:schemeClr val="accent5">
                    <a:lumMod val="50000"/>
                  </a:schemeClr>
                </a:solidFill>
                <a:latin typeface="Impact" panose="020B0806030902050204" pitchFamily="34" charset="0"/>
              </a:rPr>
              <a:t>библиотеке</a:t>
            </a:r>
            <a:endParaRPr lang="ru-RU" b="1" dirty="0">
              <a:solidFill>
                <a:schemeClr val="accent5">
                  <a:lumMod val="50000"/>
                </a:schemeClr>
              </a:solidFill>
              <a:latin typeface="Impact" panose="020B0806030902050204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84031" y="4196551"/>
            <a:ext cx="3279683" cy="1973264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63537" y="4252910"/>
            <a:ext cx="2345439" cy="2143125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708976" y="4491032"/>
            <a:ext cx="3241568" cy="1905003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279604" y="434975"/>
            <a:ext cx="3629025" cy="2144712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027914" y="4567236"/>
            <a:ext cx="2727524" cy="184785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58761" y="2346324"/>
            <a:ext cx="2554289" cy="1943100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13" name="Объект 12"/>
          <p:cNvSpPr>
            <a:spLocks noGrp="1"/>
          </p:cNvSpPr>
          <p:nvPr>
            <p:ph idx="1"/>
          </p:nvPr>
        </p:nvSpPr>
        <p:spPr>
          <a:xfrm>
            <a:off x="2610736" y="1936750"/>
            <a:ext cx="6154738" cy="2316160"/>
          </a:xfrm>
        </p:spPr>
        <p:txBody>
          <a:bodyPr>
            <a:normAutofit fontScale="55000" lnSpcReduction="20000"/>
          </a:bodyPr>
          <a:lstStyle/>
          <a:p>
            <a:pPr marL="45720" indent="0">
              <a:buNone/>
            </a:pPr>
            <a:r>
              <a:rPr lang="ru-RU" sz="4400" b="1" dirty="0" smtClean="0">
                <a:solidFill>
                  <a:srgbClr val="00B0F0"/>
                </a:solidFill>
                <a:latin typeface="Calibri" panose="020F0502020204030204" pitchFamily="34" charset="0"/>
              </a:rPr>
              <a:t>Подари книгу библиотеке</a:t>
            </a:r>
          </a:p>
          <a:p>
            <a:pPr marL="45720" indent="0">
              <a:buNone/>
            </a:pPr>
            <a:r>
              <a:rPr lang="ru-RU" sz="4400" b="1" dirty="0" smtClean="0">
                <a:solidFill>
                  <a:srgbClr val="00B0F0"/>
                </a:solidFill>
                <a:latin typeface="Calibri" panose="020F0502020204030204" pitchFamily="34" charset="0"/>
              </a:rPr>
              <a:t>Сдай макулатуру</a:t>
            </a:r>
          </a:p>
          <a:p>
            <a:pPr marL="45720" indent="0">
              <a:buNone/>
            </a:pPr>
            <a:r>
              <a:rPr lang="ru-RU" sz="4400" b="1" dirty="0" err="1" smtClean="0">
                <a:solidFill>
                  <a:srgbClr val="00B0F0"/>
                </a:solidFill>
                <a:latin typeface="Calibri" panose="020F0502020204030204" pitchFamily="34" charset="0"/>
              </a:rPr>
              <a:t>Библиодруг</a:t>
            </a:r>
            <a:r>
              <a:rPr lang="ru-RU" sz="4400" b="1" dirty="0" smtClean="0">
                <a:solidFill>
                  <a:srgbClr val="00B0F0"/>
                </a:solidFill>
                <a:latin typeface="Calibri" panose="020F0502020204030204" pitchFamily="34" charset="0"/>
              </a:rPr>
              <a:t>: пригласи друга в библиотеку</a:t>
            </a:r>
          </a:p>
          <a:p>
            <a:pPr marL="45720" indent="0">
              <a:buNone/>
            </a:pPr>
            <a:r>
              <a:rPr lang="ru-RU" sz="4400" b="1" dirty="0" smtClean="0">
                <a:solidFill>
                  <a:srgbClr val="00B0F0"/>
                </a:solidFill>
                <a:latin typeface="Calibri" panose="020F0502020204030204" pitchFamily="34" charset="0"/>
              </a:rPr>
              <a:t>Читающая школа</a:t>
            </a:r>
          </a:p>
          <a:p>
            <a:pPr marL="45720" indent="0">
              <a:buNone/>
            </a:pPr>
            <a:r>
              <a:rPr lang="ru-RU" sz="4400" b="1" dirty="0" err="1" smtClean="0">
                <a:solidFill>
                  <a:srgbClr val="00B0F0"/>
                </a:solidFill>
                <a:latin typeface="Calibri" panose="020F0502020204030204" pitchFamily="34" charset="0"/>
              </a:rPr>
              <a:t>Буккроссинг</a:t>
            </a:r>
            <a:r>
              <a:rPr lang="ru-RU" sz="4400" b="1" dirty="0" smtClean="0">
                <a:solidFill>
                  <a:srgbClr val="00B0F0"/>
                </a:solidFill>
                <a:latin typeface="Calibri" panose="020F0502020204030204" pitchFamily="34" charset="0"/>
              </a:rPr>
              <a:t> </a:t>
            </a:r>
          </a:p>
          <a:p>
            <a:pPr marL="4572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439062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89300" y="355600"/>
            <a:ext cx="5524500" cy="927100"/>
          </a:xfrm>
        </p:spPr>
        <p:txBody>
          <a:bodyPr/>
          <a:lstStyle/>
          <a:p>
            <a:pPr algn="ctr"/>
            <a:r>
              <a:rPr lang="ru-RU" sz="5400" b="1" dirty="0" smtClean="0">
                <a:solidFill>
                  <a:schemeClr val="accent5">
                    <a:lumMod val="50000"/>
                  </a:schemeClr>
                </a:solidFill>
                <a:latin typeface="Impact" panose="020B0806030902050204" pitchFamily="34" charset="0"/>
              </a:rPr>
              <a:t>Послесловие</a:t>
            </a:r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220545" y="1676400"/>
            <a:ext cx="9311055" cy="4038600"/>
          </a:xfrm>
        </p:spPr>
        <p:txBody>
          <a:bodyPr>
            <a:normAutofit lnSpcReduction="10000"/>
          </a:bodyPr>
          <a:lstStyle/>
          <a:p>
            <a:pPr marL="45720" indent="0">
              <a:buNone/>
            </a:pPr>
            <a:r>
              <a:rPr lang="ru-RU" sz="2800" b="1" dirty="0">
                <a:solidFill>
                  <a:srgbClr val="00B0F0"/>
                </a:solidFill>
                <a:latin typeface="Calibri" panose="020F0502020204030204" pitchFamily="34" charset="0"/>
              </a:rPr>
              <a:t>Наша экскурсия в Библиотеку подходит к концу! Теперь вы знаете правила пользования библиотекой. </a:t>
            </a:r>
          </a:p>
          <a:p>
            <a:pPr marL="45720" indent="0">
              <a:buNone/>
            </a:pPr>
            <a:r>
              <a:rPr lang="ru-RU" sz="2800" b="1" dirty="0" smtClean="0">
                <a:solidFill>
                  <a:srgbClr val="00B0F0"/>
                </a:solidFill>
                <a:latin typeface="Calibri" panose="020F0502020204030204" pitchFamily="34" charset="0"/>
              </a:rPr>
              <a:t>Сегодня </a:t>
            </a:r>
            <a:r>
              <a:rPr lang="ru-RU" sz="2800" b="1" dirty="0">
                <a:solidFill>
                  <a:srgbClr val="00B0F0"/>
                </a:solidFill>
                <a:latin typeface="Calibri" panose="020F0502020204030204" pitchFamily="34" charset="0"/>
              </a:rPr>
              <a:t>мы с вами много говорили о том, как надо и как не надо обращаться с </a:t>
            </a:r>
            <a:r>
              <a:rPr lang="ru-RU" sz="2800" b="1" dirty="0" smtClean="0">
                <a:solidFill>
                  <a:srgbClr val="00B0F0"/>
                </a:solidFill>
                <a:latin typeface="Calibri" panose="020F0502020204030204" pitchFamily="34" charset="0"/>
              </a:rPr>
              <a:t>книгами. Надеемся</a:t>
            </a:r>
            <a:r>
              <a:rPr lang="ru-RU" sz="2800" b="1" dirty="0">
                <a:solidFill>
                  <a:srgbClr val="00B0F0"/>
                </a:solidFill>
                <a:latin typeface="Calibri" panose="020F0502020204030204" pitchFamily="34" charset="0"/>
              </a:rPr>
              <a:t>, вы все это хорошо </a:t>
            </a:r>
            <a:r>
              <a:rPr lang="ru-RU" sz="2800" b="1" dirty="0" smtClean="0">
                <a:solidFill>
                  <a:srgbClr val="00B0F0"/>
                </a:solidFill>
                <a:latin typeface="Calibri" panose="020F0502020204030204" pitchFamily="34" charset="0"/>
              </a:rPr>
              <a:t>запомните! Самые </a:t>
            </a:r>
            <a:r>
              <a:rPr lang="ru-RU" sz="2800" b="1" dirty="0">
                <a:solidFill>
                  <a:srgbClr val="00B0F0"/>
                </a:solidFill>
                <a:latin typeface="Calibri" panose="020F0502020204030204" pitchFamily="34" charset="0"/>
              </a:rPr>
              <a:t>активные участники занятия награждаются </a:t>
            </a:r>
            <a:r>
              <a:rPr lang="ru-RU" sz="2800" b="1" dirty="0" smtClean="0">
                <a:solidFill>
                  <a:srgbClr val="00B0F0"/>
                </a:solidFill>
                <a:latin typeface="Calibri" panose="020F0502020204030204" pitchFamily="34" charset="0"/>
              </a:rPr>
              <a:t>призами. </a:t>
            </a:r>
            <a:endParaRPr lang="ru-RU" sz="2800" b="1" dirty="0" smtClean="0">
              <a:solidFill>
                <a:srgbClr val="00B0F0"/>
              </a:solidFill>
              <a:latin typeface="Calibri" panose="020F0502020204030204" pitchFamily="34" charset="0"/>
            </a:endParaRPr>
          </a:p>
          <a:p>
            <a:pPr marL="45720" indent="0">
              <a:buNone/>
            </a:pPr>
            <a:r>
              <a:rPr lang="ru-RU" sz="2800" b="1" dirty="0" smtClean="0">
                <a:solidFill>
                  <a:srgbClr val="00B0F0"/>
                </a:solidFill>
                <a:latin typeface="Calibri" panose="020F0502020204030204" pitchFamily="34" charset="0"/>
              </a:rPr>
              <a:t>Мы </a:t>
            </a:r>
            <a:r>
              <a:rPr lang="ru-RU" sz="2800" b="1" dirty="0">
                <a:solidFill>
                  <a:srgbClr val="00B0F0"/>
                </a:solidFill>
                <a:latin typeface="Calibri" panose="020F0502020204030204" pitchFamily="34" charset="0"/>
              </a:rPr>
              <a:t>ждем вас на абонементе с </a:t>
            </a:r>
            <a:r>
              <a:rPr lang="ru-RU" sz="2800" b="1" dirty="0" smtClean="0">
                <a:solidFill>
                  <a:srgbClr val="00B0F0"/>
                </a:solidFill>
                <a:latin typeface="Calibri" panose="020F0502020204030204" pitchFamily="34" charset="0"/>
              </a:rPr>
              <a:t>10.00 </a:t>
            </a:r>
            <a:r>
              <a:rPr lang="ru-RU" sz="2800" b="1" dirty="0">
                <a:solidFill>
                  <a:srgbClr val="00B0F0"/>
                </a:solidFill>
                <a:latin typeface="Calibri" panose="020F0502020204030204" pitchFamily="34" charset="0"/>
              </a:rPr>
              <a:t>до </a:t>
            </a:r>
            <a:r>
              <a:rPr lang="ru-RU" sz="2800" b="1" dirty="0" smtClean="0">
                <a:solidFill>
                  <a:srgbClr val="00B0F0"/>
                </a:solidFill>
                <a:latin typeface="Calibri" panose="020F0502020204030204" pitchFamily="34" charset="0"/>
              </a:rPr>
              <a:t>17.00 </a:t>
            </a:r>
            <a:r>
              <a:rPr lang="ru-RU" sz="2800" b="1" dirty="0">
                <a:solidFill>
                  <a:srgbClr val="00B0F0"/>
                </a:solidFill>
                <a:latin typeface="Calibri" panose="020F0502020204030204" pitchFamily="34" charset="0"/>
              </a:rPr>
              <a:t>ежедневно, кроме субботы и воскресенья.  Суббота и воскресенье – выходные </a:t>
            </a:r>
            <a:r>
              <a:rPr lang="ru-RU" sz="2800" b="1" dirty="0" smtClean="0">
                <a:solidFill>
                  <a:srgbClr val="00B0F0"/>
                </a:solidFill>
                <a:latin typeface="Calibri" panose="020F0502020204030204" pitchFamily="34" charset="0"/>
              </a:rPr>
              <a:t>дни. </a:t>
            </a:r>
            <a:endParaRPr lang="ru-RU" sz="2800" b="1" dirty="0" smtClean="0">
              <a:solidFill>
                <a:srgbClr val="00B0F0"/>
              </a:solidFill>
              <a:latin typeface="Calibri" panose="020F0502020204030204" pitchFamily="34" charset="0"/>
            </a:endParaRPr>
          </a:p>
          <a:p>
            <a:pPr marL="45720" indent="0" algn="ctr">
              <a:buNone/>
            </a:pPr>
            <a:r>
              <a:rPr lang="ru-RU" sz="2800" b="1" dirty="0" smtClean="0">
                <a:solidFill>
                  <a:srgbClr val="0070C0"/>
                </a:solidFill>
                <a:latin typeface="Calibri" panose="020F0502020204030204" pitchFamily="34" charset="0"/>
              </a:rPr>
              <a:t>До </a:t>
            </a:r>
            <a:r>
              <a:rPr lang="ru-RU" sz="2800" b="1" dirty="0">
                <a:solidFill>
                  <a:srgbClr val="0070C0"/>
                </a:solidFill>
                <a:latin typeface="Calibri" panose="020F0502020204030204" pitchFamily="34" charset="0"/>
              </a:rPr>
              <a:t>свидания, ребята!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2155" y="1823071"/>
            <a:ext cx="1774090" cy="3237257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/>
          <a:srcRect b="15942"/>
          <a:stretch/>
        </p:blipFill>
        <p:spPr>
          <a:xfrm>
            <a:off x="8813800" y="4851400"/>
            <a:ext cx="3048000" cy="16637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9020964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9562" y="288489"/>
            <a:ext cx="2466975" cy="23685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48025" y="539314"/>
            <a:ext cx="6267450" cy="1238250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/>
            </a:r>
            <a:br>
              <a:rPr lang="ru-RU" dirty="0" smtClean="0"/>
            </a:b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Impact" panose="020B0806030902050204" pitchFamily="34" charset="0"/>
              </a:rPr>
              <a:t>Цели </a:t>
            </a: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Impact" panose="020B0806030902050204" pitchFamily="34" charset="0"/>
              </a:rPr>
              <a:t>библиотечного </a:t>
            </a: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Impact" panose="020B0806030902050204" pitchFamily="34" charset="0"/>
              </a:rPr>
              <a:t/>
            </a:r>
            <a:b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Impact" panose="020B0806030902050204" pitchFamily="34" charset="0"/>
              </a:rPr>
            </a:b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Impact" panose="020B0806030902050204" pitchFamily="34" charset="0"/>
              </a:rPr>
              <a:t>урока</a:t>
            </a: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Impact" panose="020B0806030902050204" pitchFamily="34" charset="0"/>
              </a:rPr>
              <a:t>: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Impact" panose="020B0806030902050204" pitchFamily="34" charset="0"/>
              </a:rPr>
              <a:t/>
            </a:r>
            <a:br>
              <a:rPr lang="ru-RU" b="1" dirty="0">
                <a:solidFill>
                  <a:schemeClr val="accent1">
                    <a:lumMod val="50000"/>
                  </a:schemeClr>
                </a:solidFill>
                <a:latin typeface="Impact" panose="020B0806030902050204" pitchFamily="34" charset="0"/>
              </a:rPr>
            </a:br>
            <a:endParaRPr lang="ru-RU" b="1" dirty="0">
              <a:solidFill>
                <a:schemeClr val="accent1">
                  <a:lumMod val="50000"/>
                </a:schemeClr>
              </a:solidFill>
              <a:latin typeface="Impact" panose="020B0806030902050204" pitchFamily="34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9515475" y="276224"/>
            <a:ext cx="2400300" cy="261937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Прямоугольник 5"/>
          <p:cNvSpPr/>
          <p:nvPr/>
        </p:nvSpPr>
        <p:spPr>
          <a:xfrm>
            <a:off x="1165225" y="3158689"/>
            <a:ext cx="9550400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smtClean="0">
                <a:solidFill>
                  <a:srgbClr val="00B0F0"/>
                </a:solidFill>
                <a:latin typeface="Calibri" panose="020F0502020204030204" pitchFamily="34" charset="0"/>
              </a:rPr>
              <a:t>•</a:t>
            </a:r>
            <a:r>
              <a:rPr lang="ru-RU" sz="2800" b="1" dirty="0" smtClean="0">
                <a:solidFill>
                  <a:srgbClr val="00B0F0"/>
                </a:solidFill>
                <a:latin typeface="Calibri" panose="020F0502020204030204" pitchFamily="34" charset="0"/>
              </a:rPr>
              <a:t>Познакомить </a:t>
            </a:r>
            <a:r>
              <a:rPr lang="ru-RU" sz="2800" b="1" dirty="0">
                <a:solidFill>
                  <a:srgbClr val="00B0F0"/>
                </a:solidFill>
                <a:latin typeface="Calibri" panose="020F0502020204030204" pitchFamily="34" charset="0"/>
              </a:rPr>
              <a:t>учащихся с основными понятиями ББГ – «библиотека», «книжный фонд», «читальный зал».</a:t>
            </a:r>
          </a:p>
          <a:p>
            <a:r>
              <a:rPr lang="ru-RU" sz="2800" b="1" dirty="0" smtClean="0">
                <a:solidFill>
                  <a:srgbClr val="00B0F0"/>
                </a:solidFill>
                <a:latin typeface="Calibri" panose="020F0502020204030204" pitchFamily="34" charset="0"/>
              </a:rPr>
              <a:t>•Сформировать </a:t>
            </a:r>
            <a:r>
              <a:rPr lang="ru-RU" sz="2800" b="1" dirty="0">
                <a:solidFill>
                  <a:srgbClr val="00B0F0"/>
                </a:solidFill>
                <a:latin typeface="Calibri" panose="020F0502020204030204" pitchFamily="34" charset="0"/>
              </a:rPr>
              <a:t>и закрепить первичные навыки самообслуживания в условиях школьной библиотеки.</a:t>
            </a:r>
          </a:p>
          <a:p>
            <a:r>
              <a:rPr lang="ru-RU" sz="2800" b="1" dirty="0" smtClean="0">
                <a:solidFill>
                  <a:srgbClr val="00B0F0"/>
                </a:solidFill>
                <a:latin typeface="Calibri" panose="020F0502020204030204" pitchFamily="34" charset="0"/>
              </a:rPr>
              <a:t>•Прививать </a:t>
            </a:r>
            <a:r>
              <a:rPr lang="ru-RU" sz="2800" b="1" dirty="0">
                <a:solidFill>
                  <a:srgbClr val="00B0F0"/>
                </a:solidFill>
                <a:latin typeface="Calibri" panose="020F0502020204030204" pitchFamily="34" charset="0"/>
              </a:rPr>
              <a:t>умение самостоятельно ориентироваться в мире книг.</a:t>
            </a:r>
          </a:p>
          <a:p>
            <a:r>
              <a:rPr lang="ru-RU" sz="2800" b="1" dirty="0" smtClean="0">
                <a:solidFill>
                  <a:srgbClr val="00B0F0"/>
                </a:solidFill>
                <a:latin typeface="Calibri" panose="020F0502020204030204" pitchFamily="34" charset="0"/>
              </a:rPr>
              <a:t>•Ознакомить </a:t>
            </a:r>
            <a:r>
              <a:rPr lang="ru-RU" sz="2800" b="1" dirty="0">
                <a:solidFill>
                  <a:srgbClr val="00B0F0"/>
                </a:solidFill>
                <a:latin typeface="Calibri" panose="020F0502020204030204" pitchFamily="34" charset="0"/>
              </a:rPr>
              <a:t>детей с правилами поведения в библиотеке.</a:t>
            </a:r>
          </a:p>
        </p:txBody>
      </p:sp>
    </p:spTree>
    <p:extLst>
      <p:ext uri="{BB962C8B-B14F-4D97-AF65-F5344CB8AC3E}">
        <p14:creationId xmlns:p14="http://schemas.microsoft.com/office/powerpoint/2010/main" val="23582451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/>
          <a:srcRect t="5728" b="4182"/>
          <a:stretch/>
        </p:blipFill>
        <p:spPr>
          <a:xfrm>
            <a:off x="9829800" y="4013200"/>
            <a:ext cx="2160587" cy="265937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2577" y="228441"/>
            <a:ext cx="2505673" cy="182895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347200" y="319372"/>
            <a:ext cx="2469094" cy="184724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75522" y="353996"/>
            <a:ext cx="6473228" cy="1356360"/>
          </a:xfrm>
        </p:spPr>
        <p:txBody>
          <a:bodyPr>
            <a:normAutofit/>
          </a:bodyPr>
          <a:lstStyle/>
          <a:p>
            <a:pPr algn="ctr"/>
            <a:r>
              <a:rPr lang="ru-RU" sz="4800" b="1" dirty="0" smtClean="0">
                <a:solidFill>
                  <a:schemeClr val="accent1">
                    <a:lumMod val="50000"/>
                  </a:schemeClr>
                </a:solidFill>
                <a:latin typeface="Impact" panose="020B0806030902050204" pitchFamily="34" charset="0"/>
              </a:rPr>
              <a:t>Понятие библиотека</a:t>
            </a:r>
            <a:endParaRPr lang="ru-RU" sz="4800" b="1" dirty="0">
              <a:solidFill>
                <a:schemeClr val="accent1">
                  <a:lumMod val="50000"/>
                </a:schemeClr>
              </a:solidFill>
              <a:latin typeface="Impact" panose="020B080603090205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33400" y="2400300"/>
            <a:ext cx="11176000" cy="4038600"/>
          </a:xfrm>
        </p:spPr>
        <p:txBody>
          <a:bodyPr/>
          <a:lstStyle/>
          <a:p>
            <a:pPr marL="45720" indent="0" algn="ctr">
              <a:buNone/>
            </a:pPr>
            <a:r>
              <a:rPr lang="ru-RU" sz="2400" b="1" dirty="0">
                <a:solidFill>
                  <a:srgbClr val="00B0F0"/>
                </a:solidFill>
                <a:latin typeface="Calibri" panose="020F0502020204030204" pitchFamily="34" charset="0"/>
              </a:rPr>
              <a:t>Здравствуйте дети! </a:t>
            </a:r>
            <a:endParaRPr lang="ru-RU" sz="2400" b="1" dirty="0" smtClean="0">
              <a:solidFill>
                <a:srgbClr val="00B0F0"/>
              </a:solidFill>
              <a:latin typeface="Calibri" panose="020F0502020204030204" pitchFamily="34" charset="0"/>
            </a:endParaRPr>
          </a:p>
          <a:p>
            <a:pPr marL="45720" indent="0">
              <a:buNone/>
            </a:pPr>
            <a:r>
              <a:rPr lang="ru-RU" sz="2400" b="1" dirty="0" smtClean="0">
                <a:solidFill>
                  <a:srgbClr val="00B0F0"/>
                </a:solidFill>
                <a:latin typeface="Calibri" panose="020F0502020204030204" pitchFamily="34" charset="0"/>
              </a:rPr>
              <a:t> </a:t>
            </a:r>
            <a:r>
              <a:rPr lang="ru-RU" sz="2400" b="1" dirty="0">
                <a:solidFill>
                  <a:srgbClr val="00B0F0"/>
                </a:solidFill>
                <a:latin typeface="Calibri" panose="020F0502020204030204" pitchFamily="34" charset="0"/>
              </a:rPr>
              <a:t>Есть такой дом на свете, в котором собраны для вас путеводители по жизни. Дом этот большой или маленький, но всегда удивительный, называется он «библиотекой</a:t>
            </a:r>
            <a:r>
              <a:rPr lang="ru-RU" sz="2400" b="1" dirty="0" smtClean="0">
                <a:solidFill>
                  <a:srgbClr val="00B0F0"/>
                </a:solidFill>
                <a:latin typeface="Calibri" panose="020F0502020204030204" pitchFamily="34" charset="0"/>
              </a:rPr>
              <a:t>». Я  </a:t>
            </a:r>
            <a:r>
              <a:rPr lang="ru-RU" sz="2400" b="1" dirty="0">
                <a:solidFill>
                  <a:srgbClr val="00B0F0"/>
                </a:solidFill>
                <a:latin typeface="Calibri" panose="020F0502020204030204" pitchFamily="34" charset="0"/>
              </a:rPr>
              <a:t>работаю в этом удивительном доме  библиотекарем</a:t>
            </a:r>
            <a:r>
              <a:rPr lang="ru-RU" sz="2400" b="1" dirty="0" smtClean="0">
                <a:solidFill>
                  <a:srgbClr val="00B0F0"/>
                </a:solidFill>
                <a:latin typeface="Calibri" panose="020F0502020204030204" pitchFamily="34" charset="0"/>
              </a:rPr>
              <a:t>.</a:t>
            </a:r>
          </a:p>
          <a:p>
            <a:pPr marL="45720" indent="0">
              <a:buNone/>
            </a:pPr>
            <a:r>
              <a:rPr lang="ru-RU" sz="2400" b="1" dirty="0">
                <a:solidFill>
                  <a:srgbClr val="00B0F0"/>
                </a:solidFill>
                <a:latin typeface="Calibri" panose="020F0502020204030204" pitchFamily="34" charset="0"/>
              </a:rPr>
              <a:t>«</a:t>
            </a:r>
            <a:r>
              <a:rPr lang="ru-RU" sz="2400" b="1" dirty="0" err="1">
                <a:solidFill>
                  <a:srgbClr val="00B0F0"/>
                </a:solidFill>
                <a:latin typeface="Calibri" panose="020F0502020204030204" pitchFamily="34" charset="0"/>
              </a:rPr>
              <a:t>Библио</a:t>
            </a:r>
            <a:r>
              <a:rPr lang="ru-RU" sz="2400" b="1" dirty="0">
                <a:solidFill>
                  <a:srgbClr val="00B0F0"/>
                </a:solidFill>
                <a:latin typeface="Calibri" panose="020F0502020204030204" pitchFamily="34" charset="0"/>
              </a:rPr>
              <a:t>» по-гречески – книга, а «</a:t>
            </a:r>
            <a:r>
              <a:rPr lang="ru-RU" sz="2400" b="1" dirty="0" err="1">
                <a:solidFill>
                  <a:srgbClr val="00B0F0"/>
                </a:solidFill>
                <a:latin typeface="Calibri" panose="020F0502020204030204" pitchFamily="34" charset="0"/>
              </a:rPr>
              <a:t>тека</a:t>
            </a:r>
            <a:r>
              <a:rPr lang="ru-RU" sz="2400" b="1" dirty="0">
                <a:solidFill>
                  <a:srgbClr val="00B0F0"/>
                </a:solidFill>
                <a:latin typeface="Calibri" panose="020F0502020204030204" pitchFamily="34" charset="0"/>
              </a:rPr>
              <a:t>» - хранилище</a:t>
            </a:r>
            <a:r>
              <a:rPr lang="ru-RU" sz="2400" b="1" dirty="0" smtClean="0">
                <a:solidFill>
                  <a:srgbClr val="00B0F0"/>
                </a:solidFill>
                <a:latin typeface="Calibri" panose="020F0502020204030204" pitchFamily="34" charset="0"/>
              </a:rPr>
              <a:t>. </a:t>
            </a:r>
            <a:endParaRPr lang="ru-RU" sz="2400" b="1" dirty="0" smtClean="0">
              <a:solidFill>
                <a:srgbClr val="00B0F0"/>
              </a:solidFill>
              <a:latin typeface="Calibri" panose="020F0502020204030204" pitchFamily="34" charset="0"/>
            </a:endParaRPr>
          </a:p>
          <a:p>
            <a:pPr marL="45720" indent="0">
              <a:buNone/>
            </a:pPr>
            <a:r>
              <a:rPr lang="ru-RU" sz="2400" b="1" dirty="0" smtClean="0">
                <a:solidFill>
                  <a:srgbClr val="00B0F0"/>
                </a:solidFill>
                <a:latin typeface="Calibri" panose="020F0502020204030204" pitchFamily="34" charset="0"/>
              </a:rPr>
              <a:t>А </a:t>
            </a:r>
            <a:r>
              <a:rPr lang="ru-RU" sz="2400" b="1" dirty="0">
                <a:solidFill>
                  <a:srgbClr val="00B0F0"/>
                </a:solidFill>
                <a:latin typeface="Calibri" panose="020F0502020204030204" pitchFamily="34" charset="0"/>
              </a:rPr>
              <a:t>знаете, сколько лет существует в мире библиотека?  </a:t>
            </a:r>
            <a:endParaRPr lang="ru-RU" sz="2400" b="1" dirty="0" smtClean="0">
              <a:solidFill>
                <a:srgbClr val="00B0F0"/>
              </a:solidFill>
              <a:latin typeface="Calibri" panose="020F0502020204030204" pitchFamily="34" charset="0"/>
            </a:endParaRPr>
          </a:p>
          <a:p>
            <a:pPr marL="45720" indent="0">
              <a:buNone/>
            </a:pPr>
            <a:r>
              <a:rPr lang="ru-RU" sz="2400" b="1" dirty="0" smtClean="0">
                <a:solidFill>
                  <a:srgbClr val="0070C0"/>
                </a:solidFill>
                <a:latin typeface="Calibri" panose="020F0502020204030204" pitchFamily="34" charset="0"/>
              </a:rPr>
              <a:t>(</a:t>
            </a:r>
            <a:r>
              <a:rPr lang="ru-RU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выслушать предположительные ответы</a:t>
            </a:r>
            <a:r>
              <a:rPr lang="ru-RU" sz="2400" b="1" dirty="0" smtClean="0">
                <a:solidFill>
                  <a:srgbClr val="0070C0"/>
                </a:solidFill>
                <a:latin typeface="Calibri" panose="020F0502020204030204" pitchFamily="34" charset="0"/>
              </a:rPr>
              <a:t>)</a:t>
            </a:r>
          </a:p>
          <a:p>
            <a:pPr marL="45720" indent="0">
              <a:buNone/>
            </a:pPr>
            <a:r>
              <a:rPr lang="ru-RU" sz="2400" b="1" dirty="0" smtClean="0">
                <a:solidFill>
                  <a:srgbClr val="00B0F0"/>
                </a:solidFill>
                <a:latin typeface="Calibri" panose="020F0502020204030204" pitchFamily="34" charset="0"/>
              </a:rPr>
              <a:t>-Почти </a:t>
            </a:r>
            <a:r>
              <a:rPr lang="ru-RU" sz="2400" b="1" dirty="0">
                <a:solidFill>
                  <a:srgbClr val="00B0F0"/>
                </a:solidFill>
                <a:latin typeface="Calibri" panose="020F0502020204030204" pitchFamily="34" charset="0"/>
              </a:rPr>
              <a:t>5 тысяч лет! Это 50 раз по сто лет</a:t>
            </a:r>
            <a:r>
              <a:rPr lang="ru-RU" sz="2400" b="1" dirty="0" smtClean="0">
                <a:solidFill>
                  <a:srgbClr val="00B0F0"/>
                </a:solidFill>
                <a:latin typeface="Calibri" panose="020F0502020204030204" pitchFamily="34" charset="0"/>
              </a:rPr>
              <a:t>! </a:t>
            </a:r>
            <a:endParaRPr lang="ru-RU" sz="2400" b="1" dirty="0">
              <a:solidFill>
                <a:srgbClr val="00B0F0"/>
              </a:solidFill>
              <a:latin typeface="Calibri" panose="020F0502020204030204" pitchFamily="34" charset="0"/>
            </a:endParaRPr>
          </a:p>
          <a:p>
            <a:pPr marL="4572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160946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29800" y="2286000"/>
            <a:ext cx="2135187" cy="250190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70000" y="240460"/>
            <a:ext cx="9875520" cy="1004140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latin typeface="Impact" panose="020B0806030902050204" pitchFamily="34" charset="0"/>
              </a:rPr>
              <a:t/>
            </a:r>
            <a:br>
              <a:rPr lang="ru-RU" b="1" dirty="0" smtClean="0">
                <a:latin typeface="Impact" panose="020B0806030902050204" pitchFamily="34" charset="0"/>
              </a:rPr>
            </a:br>
            <a:r>
              <a:rPr lang="ru-RU" sz="4000" b="1" dirty="0" smtClean="0">
                <a:solidFill>
                  <a:srgbClr val="92D050"/>
                </a:solidFill>
                <a:latin typeface="Calibri" panose="020F0502020204030204" pitchFamily="34" charset="0"/>
              </a:rPr>
              <a:t>В</a:t>
            </a:r>
            <a:r>
              <a:rPr lang="ru-RU" sz="4000" b="1" dirty="0">
                <a:solidFill>
                  <a:srgbClr val="92D050"/>
                </a:solidFill>
                <a:latin typeface="Calibri" panose="020F0502020204030204" pitchFamily="34" charset="0"/>
              </a:rPr>
              <a:t>. </a:t>
            </a:r>
            <a:r>
              <a:rPr lang="ru-RU" sz="4000" b="1" dirty="0" err="1">
                <a:solidFill>
                  <a:srgbClr val="92D050"/>
                </a:solidFill>
                <a:latin typeface="Calibri" panose="020F0502020204030204" pitchFamily="34" charset="0"/>
              </a:rPr>
              <a:t>Берестова</a:t>
            </a:r>
            <a:r>
              <a:rPr lang="ru-RU" b="1" dirty="0">
                <a:solidFill>
                  <a:srgbClr val="92D050"/>
                </a:solidFill>
                <a:latin typeface="Calibri" panose="020F0502020204030204" pitchFamily="34" charset="0"/>
              </a:rPr>
              <a:t> </a:t>
            </a:r>
            <a:r>
              <a:rPr lang="ru-RU" b="1" dirty="0" smtClean="0">
                <a:latin typeface="Impact" panose="020B0806030902050204" pitchFamily="34" charset="0"/>
              </a:rPr>
              <a:t/>
            </a:r>
            <a:br>
              <a:rPr lang="ru-RU" b="1" dirty="0" smtClean="0">
                <a:latin typeface="Impact" panose="020B0806030902050204" pitchFamily="34" charset="0"/>
              </a:rPr>
            </a:b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Impact" panose="020B0806030902050204" pitchFamily="34" charset="0"/>
              </a:rPr>
              <a:t>«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Impact" panose="020B0806030902050204" pitchFamily="34" charset="0"/>
              </a:rPr>
              <a:t>Кто чему научится!» 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81000" y="1333500"/>
            <a:ext cx="10934700" cy="4622800"/>
          </a:xfrm>
        </p:spPr>
        <p:txBody>
          <a:bodyPr numCol="2">
            <a:noAutofit/>
          </a:bodyPr>
          <a:lstStyle/>
          <a:p>
            <a:pPr marL="45720" indent="0">
              <a:buNone/>
            </a:pPr>
            <a:r>
              <a:rPr lang="ru-RU" sz="2800" b="1" dirty="0" smtClean="0">
                <a:solidFill>
                  <a:srgbClr val="00B0F0"/>
                </a:solidFill>
                <a:latin typeface="Calibri" panose="020F0502020204030204" pitchFamily="34" charset="0"/>
              </a:rPr>
              <a:t>Чему </a:t>
            </a:r>
            <a:r>
              <a:rPr lang="ru-RU" sz="2800" b="1" dirty="0">
                <a:solidFill>
                  <a:srgbClr val="00B0F0"/>
                </a:solidFill>
                <a:latin typeface="Calibri" panose="020F0502020204030204" pitchFamily="34" charset="0"/>
              </a:rPr>
              <a:t>первым делом научится кошка?</a:t>
            </a:r>
          </a:p>
          <a:p>
            <a:pPr marL="45720" indent="0">
              <a:buNone/>
            </a:pPr>
            <a:r>
              <a:rPr lang="ru-RU" sz="2800" b="1" dirty="0">
                <a:solidFill>
                  <a:srgbClr val="00B0F0"/>
                </a:solidFill>
                <a:latin typeface="Calibri" panose="020F0502020204030204" pitchFamily="34" charset="0"/>
              </a:rPr>
              <a:t>- Хватать!</a:t>
            </a:r>
          </a:p>
          <a:p>
            <a:pPr marL="45720" indent="0">
              <a:buNone/>
            </a:pPr>
            <a:r>
              <a:rPr lang="ru-RU" sz="2800" b="1" dirty="0">
                <a:solidFill>
                  <a:srgbClr val="00B0F0"/>
                </a:solidFill>
                <a:latin typeface="Calibri" panose="020F0502020204030204" pitchFamily="34" charset="0"/>
              </a:rPr>
              <a:t>Чему первым делом научится птица?</a:t>
            </a:r>
          </a:p>
          <a:p>
            <a:pPr marL="45720" indent="0">
              <a:buNone/>
            </a:pPr>
            <a:r>
              <a:rPr lang="ru-RU" sz="2800" b="1" dirty="0">
                <a:solidFill>
                  <a:srgbClr val="00B0F0"/>
                </a:solidFill>
                <a:latin typeface="Calibri" panose="020F0502020204030204" pitchFamily="34" charset="0"/>
              </a:rPr>
              <a:t>- Летать!</a:t>
            </a:r>
          </a:p>
          <a:p>
            <a:pPr marL="45720" indent="0">
              <a:buNone/>
            </a:pPr>
            <a:r>
              <a:rPr lang="ru-RU" sz="2800" b="1" dirty="0">
                <a:solidFill>
                  <a:srgbClr val="00B0F0"/>
                </a:solidFill>
                <a:latin typeface="Calibri" panose="020F0502020204030204" pitchFamily="34" charset="0"/>
              </a:rPr>
              <a:t>Чему первым делом научится школьник?</a:t>
            </a:r>
          </a:p>
          <a:p>
            <a:pPr marL="45720" indent="0">
              <a:buNone/>
            </a:pPr>
            <a:r>
              <a:rPr lang="ru-RU" sz="2800" b="1" dirty="0">
                <a:solidFill>
                  <a:srgbClr val="00B0F0"/>
                </a:solidFill>
                <a:latin typeface="Calibri" panose="020F0502020204030204" pitchFamily="34" charset="0"/>
              </a:rPr>
              <a:t>- Читать!</a:t>
            </a:r>
          </a:p>
          <a:p>
            <a:pPr marL="45720" indent="0">
              <a:buNone/>
            </a:pPr>
            <a:endParaRPr lang="ru-RU" sz="2800" b="1" dirty="0" smtClean="0">
              <a:solidFill>
                <a:srgbClr val="00B0F0"/>
              </a:solidFill>
              <a:latin typeface="Calibri" panose="020F0502020204030204" pitchFamily="34" charset="0"/>
            </a:endParaRPr>
          </a:p>
          <a:p>
            <a:pPr marL="45720" indent="0">
              <a:buNone/>
            </a:pPr>
            <a:endParaRPr lang="ru-RU" sz="2800" b="1" dirty="0">
              <a:solidFill>
                <a:srgbClr val="00B0F0"/>
              </a:solidFill>
              <a:latin typeface="Calibri" panose="020F0502020204030204" pitchFamily="34" charset="0"/>
            </a:endParaRPr>
          </a:p>
          <a:p>
            <a:pPr marL="45720" indent="0">
              <a:buNone/>
            </a:pPr>
            <a:r>
              <a:rPr lang="ru-RU" sz="2800" b="1" dirty="0" smtClean="0">
                <a:solidFill>
                  <a:srgbClr val="00B0F0"/>
                </a:solidFill>
                <a:latin typeface="Calibri" panose="020F0502020204030204" pitchFamily="34" charset="0"/>
              </a:rPr>
              <a:t>Котенок </a:t>
            </a:r>
            <a:r>
              <a:rPr lang="ru-RU" sz="2800" b="1" dirty="0">
                <a:solidFill>
                  <a:srgbClr val="00B0F0"/>
                </a:solidFill>
                <a:latin typeface="Calibri" panose="020F0502020204030204" pitchFamily="34" charset="0"/>
              </a:rPr>
              <a:t>вырастет кошкой, </a:t>
            </a:r>
          </a:p>
          <a:p>
            <a:pPr marL="45720" indent="0">
              <a:buNone/>
            </a:pPr>
            <a:r>
              <a:rPr lang="ru-RU" sz="2800" b="1" dirty="0">
                <a:solidFill>
                  <a:srgbClr val="00B0F0"/>
                </a:solidFill>
                <a:latin typeface="Calibri" panose="020F0502020204030204" pitchFamily="34" charset="0"/>
              </a:rPr>
              <a:t>Такой же, как все на свете.</a:t>
            </a:r>
          </a:p>
          <a:p>
            <a:pPr marL="45720" indent="0">
              <a:buNone/>
            </a:pPr>
            <a:r>
              <a:rPr lang="ru-RU" sz="2800" b="1" dirty="0">
                <a:solidFill>
                  <a:srgbClr val="00B0F0"/>
                </a:solidFill>
                <a:latin typeface="Calibri" panose="020F0502020204030204" pitchFamily="34" charset="0"/>
              </a:rPr>
              <a:t>Птенец превратится в птицу,</a:t>
            </a:r>
          </a:p>
          <a:p>
            <a:pPr marL="45720" indent="0">
              <a:buNone/>
            </a:pPr>
            <a:r>
              <a:rPr lang="ru-RU" sz="2800" b="1" dirty="0">
                <a:solidFill>
                  <a:srgbClr val="00B0F0"/>
                </a:solidFill>
                <a:latin typeface="Calibri" panose="020F0502020204030204" pitchFamily="34" charset="0"/>
              </a:rPr>
              <a:t>Такую ж, как все на свете.</a:t>
            </a:r>
          </a:p>
          <a:p>
            <a:pPr marL="45720" indent="0">
              <a:buNone/>
            </a:pPr>
            <a:r>
              <a:rPr lang="ru-RU" sz="2800" b="1" dirty="0">
                <a:solidFill>
                  <a:srgbClr val="00B0F0"/>
                </a:solidFill>
                <a:latin typeface="Calibri" panose="020F0502020204030204" pitchFamily="34" charset="0"/>
              </a:rPr>
              <a:t>А дети читают,</a:t>
            </a:r>
          </a:p>
          <a:p>
            <a:pPr marL="45720" indent="0">
              <a:buNone/>
            </a:pPr>
            <a:r>
              <a:rPr lang="ru-RU" sz="2800" b="1" dirty="0">
                <a:solidFill>
                  <a:srgbClr val="00B0F0"/>
                </a:solidFill>
                <a:latin typeface="Calibri" panose="020F0502020204030204" pitchFamily="34" charset="0"/>
              </a:rPr>
              <a:t>А дети мечтают.</a:t>
            </a:r>
          </a:p>
          <a:p>
            <a:pPr marL="45720" indent="0">
              <a:buNone/>
            </a:pPr>
            <a:r>
              <a:rPr lang="ru-RU" sz="2800" b="1" dirty="0">
                <a:solidFill>
                  <a:srgbClr val="00B0F0"/>
                </a:solidFill>
                <a:latin typeface="Calibri" panose="020F0502020204030204" pitchFamily="34" charset="0"/>
              </a:rPr>
              <a:t>И даже их папы и мамы не знают</a:t>
            </a:r>
          </a:p>
          <a:p>
            <a:pPr marL="45720" indent="0">
              <a:buNone/>
            </a:pPr>
            <a:r>
              <a:rPr lang="ru-RU" sz="2800" b="1" dirty="0">
                <a:solidFill>
                  <a:srgbClr val="00B0F0"/>
                </a:solidFill>
                <a:latin typeface="Calibri" panose="020F0502020204030204" pitchFamily="34" charset="0"/>
              </a:rPr>
              <a:t>Кем станут, кем вырастут дети! </a:t>
            </a:r>
          </a:p>
          <a:p>
            <a:endParaRPr lang="ru-RU" sz="2400" b="1" dirty="0">
              <a:solidFill>
                <a:srgbClr val="00B0F0"/>
              </a:solidFill>
              <a:latin typeface="Calibri" panose="020F050202020403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/>
          <a:srcRect l="13308" t="5179" r="14044" b="5048"/>
          <a:stretch/>
        </p:blipFill>
        <p:spPr>
          <a:xfrm>
            <a:off x="2806700" y="4876800"/>
            <a:ext cx="2654299" cy="1651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760754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73400" y="546100"/>
            <a:ext cx="3149600" cy="1231900"/>
          </a:xfrm>
        </p:spPr>
        <p:txBody>
          <a:bodyPr>
            <a:normAutofit/>
          </a:bodyPr>
          <a:lstStyle/>
          <a:p>
            <a:pPr algn="ctr"/>
            <a:r>
              <a:rPr lang="ru-RU" sz="5400" b="1" dirty="0" smtClean="0">
                <a:solidFill>
                  <a:schemeClr val="accent1">
                    <a:lumMod val="50000"/>
                  </a:schemeClr>
                </a:solidFill>
                <a:latin typeface="Impact" panose="020B0806030902050204" pitchFamily="34" charset="0"/>
              </a:rPr>
              <a:t>Книги</a:t>
            </a:r>
            <a:r>
              <a:rPr lang="ru-RU" sz="5400" b="1" dirty="0" smtClean="0">
                <a:latin typeface="Impact" panose="020B0806030902050204" pitchFamily="34" charset="0"/>
              </a:rPr>
              <a:t> </a:t>
            </a:r>
            <a:endParaRPr lang="ru-RU" sz="5400" b="1" dirty="0">
              <a:latin typeface="Impact" panose="020B0806030902050204" pitchFamily="34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3525" y="1968500"/>
            <a:ext cx="2466975" cy="33528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Прямоугольник 2"/>
          <p:cNvSpPr/>
          <p:nvPr/>
        </p:nvSpPr>
        <p:spPr>
          <a:xfrm>
            <a:off x="2971800" y="3124200"/>
            <a:ext cx="8089900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>
                <a:solidFill>
                  <a:srgbClr val="00B0F0"/>
                </a:solidFill>
                <a:latin typeface="Calibri" panose="020F0502020204030204" pitchFamily="34" charset="0"/>
              </a:rPr>
              <a:t>Еще бумагу не изобрели, а библиотеки уже были. Что же в них хранили?  </a:t>
            </a:r>
            <a:endParaRPr lang="ru-RU" sz="2800" b="1" dirty="0" smtClean="0">
              <a:solidFill>
                <a:srgbClr val="00B0F0"/>
              </a:solidFill>
              <a:latin typeface="Calibri" panose="020F0502020204030204" pitchFamily="34" charset="0"/>
            </a:endParaRPr>
          </a:p>
          <a:p>
            <a:r>
              <a:rPr lang="ru-RU" sz="2800" b="1" dirty="0" smtClean="0">
                <a:solidFill>
                  <a:srgbClr val="00B0F0"/>
                </a:solidFill>
                <a:latin typeface="Calibri" panose="020F0502020204030204" pitchFamily="34" charset="0"/>
              </a:rPr>
              <a:t>             </a:t>
            </a:r>
            <a:r>
              <a:rPr lang="ru-RU" sz="2800" b="1" dirty="0" smtClean="0">
                <a:solidFill>
                  <a:srgbClr val="0070C0"/>
                </a:solidFill>
                <a:latin typeface="Calibri" panose="020F0502020204030204" pitchFamily="34" charset="0"/>
              </a:rPr>
              <a:t>(</a:t>
            </a:r>
            <a:r>
              <a:rPr lang="ru-RU" sz="2800" b="1" dirty="0">
                <a:solidFill>
                  <a:srgbClr val="0070C0"/>
                </a:solidFill>
                <a:latin typeface="Calibri" panose="020F0502020204030204" pitchFamily="34" charset="0"/>
              </a:rPr>
              <a:t>ответы детей) </a:t>
            </a:r>
          </a:p>
          <a:p>
            <a:r>
              <a:rPr lang="ru-RU" sz="2800" b="1" dirty="0">
                <a:solidFill>
                  <a:srgbClr val="00B0F0"/>
                </a:solidFill>
                <a:latin typeface="Calibri" panose="020F0502020204030204" pitchFamily="34" charset="0"/>
              </a:rPr>
              <a:t>- Книги!»</a:t>
            </a:r>
          </a:p>
          <a:p>
            <a:pPr marL="457200" indent="-457200">
              <a:buFontTx/>
              <a:buChar char="-"/>
            </a:pPr>
            <a:r>
              <a:rPr lang="ru-RU" sz="2800" b="1" dirty="0" smtClean="0">
                <a:solidFill>
                  <a:srgbClr val="00B0F0"/>
                </a:solidFill>
                <a:latin typeface="Calibri" panose="020F0502020204030204" pitchFamily="34" charset="0"/>
              </a:rPr>
              <a:t>А </a:t>
            </a:r>
            <a:r>
              <a:rPr lang="ru-RU" sz="2800" b="1" dirty="0">
                <a:solidFill>
                  <a:srgbClr val="00B0F0"/>
                </a:solidFill>
                <a:latin typeface="Calibri" panose="020F0502020204030204" pitchFamily="34" charset="0"/>
              </a:rPr>
              <a:t>зачем нужно читать книги</a:t>
            </a:r>
            <a:r>
              <a:rPr lang="ru-RU" sz="2800" b="1" dirty="0" smtClean="0">
                <a:solidFill>
                  <a:srgbClr val="00B0F0"/>
                </a:solidFill>
                <a:latin typeface="Calibri" panose="020F0502020204030204" pitchFamily="34" charset="0"/>
              </a:rPr>
              <a:t>?</a:t>
            </a:r>
          </a:p>
          <a:p>
            <a:r>
              <a:rPr lang="ru-RU" sz="2800" b="1" dirty="0">
                <a:solidFill>
                  <a:srgbClr val="00B0F0"/>
                </a:solidFill>
                <a:latin typeface="Calibri" panose="020F0502020204030204" pitchFamily="34" charset="0"/>
              </a:rPr>
              <a:t> </a:t>
            </a:r>
            <a:r>
              <a:rPr lang="ru-RU" sz="2800" b="1" dirty="0" smtClean="0">
                <a:solidFill>
                  <a:srgbClr val="00B0F0"/>
                </a:solidFill>
                <a:latin typeface="Calibri" panose="020F0502020204030204" pitchFamily="34" charset="0"/>
              </a:rPr>
              <a:t>          </a:t>
            </a:r>
            <a:r>
              <a:rPr lang="ru-RU" sz="2800" b="1" dirty="0" smtClean="0">
                <a:solidFill>
                  <a:srgbClr val="00B0F0"/>
                </a:solidFill>
                <a:latin typeface="Calibri" panose="020F0502020204030204" pitchFamily="34" charset="0"/>
              </a:rPr>
              <a:t> </a:t>
            </a:r>
            <a:r>
              <a:rPr lang="ru-RU" sz="2800" b="1" dirty="0">
                <a:solidFill>
                  <a:srgbClr val="0070C0"/>
                </a:solidFill>
                <a:latin typeface="Calibri" panose="020F0502020204030204" pitchFamily="34" charset="0"/>
              </a:rPr>
              <a:t>(ответы детей) </a:t>
            </a:r>
            <a:endParaRPr lang="ru-RU" b="1" dirty="0">
              <a:solidFill>
                <a:srgbClr val="0070C0"/>
              </a:solidFill>
              <a:latin typeface="Calibri" panose="020F0502020204030204" pitchFamily="34" charset="0"/>
            </a:endParaRPr>
          </a:p>
        </p:txBody>
      </p:sp>
      <p:pic>
        <p:nvPicPr>
          <p:cNvPr id="8" name="Объект 7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163800" y="348727"/>
            <a:ext cx="3450496" cy="261037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4"/>
          <a:srcRect l="7487" t="6358" b="17881"/>
          <a:stretch/>
        </p:blipFill>
        <p:spPr>
          <a:xfrm>
            <a:off x="8343901" y="3771900"/>
            <a:ext cx="3270396" cy="269239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42365220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44100" y="3568700"/>
            <a:ext cx="2079307" cy="317182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43000" y="381000"/>
            <a:ext cx="9875520" cy="800100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latin typeface="Impact" panose="020B0806030902050204" pitchFamily="34" charset="0"/>
              </a:rPr>
              <a:t/>
            </a:r>
            <a:br>
              <a:rPr lang="ru-RU" b="1" dirty="0" smtClean="0">
                <a:latin typeface="Impact" panose="020B0806030902050204" pitchFamily="34" charset="0"/>
              </a:rPr>
            </a:b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Impact" panose="020B0806030902050204" pitchFamily="34" charset="0"/>
              </a:rPr>
              <a:t>Библиотека  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Impact" panose="020B0806030902050204" pitchFamily="34" charset="0"/>
              </a:rPr>
              <a:t>– это дом </a:t>
            </a: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Impact" panose="020B0806030902050204" pitchFamily="34" charset="0"/>
              </a:rPr>
              <a:t>книги</a:t>
            </a:r>
            <a:r>
              <a:rPr lang="ru-RU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</a:rPr>
              <a:t/>
            </a:r>
            <a:br>
              <a:rPr lang="ru-RU" dirty="0">
                <a:solidFill>
                  <a:schemeClr val="accent1">
                    <a:lumMod val="50000"/>
                  </a:schemeClr>
                </a:solidFill>
              </a:rPr>
            </a:br>
            <a:endParaRPr lang="ru-RU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81000" y="1574800"/>
            <a:ext cx="9639300" cy="4038600"/>
          </a:xfrm>
        </p:spPr>
        <p:txBody>
          <a:bodyPr>
            <a:normAutofit fontScale="92500" lnSpcReduction="20000"/>
          </a:bodyPr>
          <a:lstStyle/>
          <a:p>
            <a:pPr marL="45720" indent="0">
              <a:buNone/>
            </a:pPr>
            <a:r>
              <a:rPr lang="ru-RU" dirty="0" smtClean="0"/>
              <a:t> </a:t>
            </a:r>
            <a:r>
              <a:rPr lang="ru-RU" sz="3000" b="1" dirty="0" smtClean="0">
                <a:solidFill>
                  <a:srgbClr val="00B0F0"/>
                </a:solidFill>
                <a:latin typeface="Calibri" panose="020F0502020204030204" pitchFamily="34" charset="0"/>
              </a:rPr>
              <a:t>В </a:t>
            </a:r>
            <a:r>
              <a:rPr lang="ru-RU" sz="3000" b="1" dirty="0">
                <a:solidFill>
                  <a:srgbClr val="00B0F0"/>
                </a:solidFill>
                <a:latin typeface="Calibri" panose="020F0502020204030204" pitchFamily="34" charset="0"/>
              </a:rPr>
              <a:t>библиотеке очень много книг, журналов и все это называется книжным </a:t>
            </a:r>
            <a:r>
              <a:rPr lang="ru-RU" sz="3000" b="1" dirty="0" smtClean="0">
                <a:solidFill>
                  <a:srgbClr val="00B0F0"/>
                </a:solidFill>
                <a:latin typeface="Calibri" panose="020F0502020204030204" pitchFamily="34" charset="0"/>
              </a:rPr>
              <a:t>фондом. Для </a:t>
            </a:r>
            <a:r>
              <a:rPr lang="ru-RU" sz="3000" b="1" dirty="0">
                <a:solidFill>
                  <a:srgbClr val="00B0F0"/>
                </a:solidFill>
                <a:latin typeface="Calibri" panose="020F0502020204030204" pitchFamily="34" charset="0"/>
              </a:rPr>
              <a:t>того, чтобы мы могли быстро найти нужную книгу, она должна стоять на своем месте. Другими словами можно сказать, что каждая книга имеет свой дом и свою квартиру.</a:t>
            </a:r>
          </a:p>
          <a:p>
            <a:pPr marL="45720" indent="0">
              <a:buNone/>
            </a:pPr>
            <a:r>
              <a:rPr lang="ru-RU" sz="3000" b="1" dirty="0" smtClean="0">
                <a:solidFill>
                  <a:srgbClr val="00B0F0"/>
                </a:solidFill>
                <a:latin typeface="Calibri" panose="020F0502020204030204" pitchFamily="34" charset="0"/>
              </a:rPr>
              <a:t>В </a:t>
            </a:r>
            <a:r>
              <a:rPr lang="ru-RU" sz="3000" b="1" dirty="0">
                <a:solidFill>
                  <a:srgbClr val="00B0F0"/>
                </a:solidFill>
                <a:latin typeface="Calibri" panose="020F0502020204030204" pitchFamily="34" charset="0"/>
              </a:rPr>
              <a:t>нашей библиотеке есть два отделения: </a:t>
            </a:r>
            <a:r>
              <a:rPr lang="ru-RU" sz="3000" b="1" dirty="0" smtClean="0">
                <a:solidFill>
                  <a:srgbClr val="00B0F0"/>
                </a:solidFill>
                <a:latin typeface="Calibri" panose="020F0502020204030204" pitchFamily="34" charset="0"/>
              </a:rPr>
              <a:t>абонемент </a:t>
            </a:r>
            <a:r>
              <a:rPr lang="ru-RU" sz="3000" b="1" dirty="0">
                <a:solidFill>
                  <a:srgbClr val="00B0F0"/>
                </a:solidFill>
                <a:latin typeface="Calibri" panose="020F0502020204030204" pitchFamily="34" charset="0"/>
              </a:rPr>
              <a:t>и читальный зал. Давайте совершим небольшое путешествие на абонемент. В библиотеке оно означает место, где выдают книги на дом.</a:t>
            </a:r>
          </a:p>
          <a:p>
            <a:pPr marL="45720" indent="0">
              <a:buNone/>
            </a:pPr>
            <a:r>
              <a:rPr lang="ru-RU" sz="3000" b="1" dirty="0">
                <a:solidFill>
                  <a:srgbClr val="0070C0"/>
                </a:solidFill>
                <a:latin typeface="Calibri" panose="020F0502020204030204" pitchFamily="34" charset="0"/>
              </a:rPr>
              <a:t>(библиотекарь рассказывает как расставлены книги, что такое читательский формуляр, запись книги в </a:t>
            </a:r>
            <a:r>
              <a:rPr lang="ru-RU" sz="3000" b="1" dirty="0" err="1">
                <a:solidFill>
                  <a:srgbClr val="0070C0"/>
                </a:solidFill>
                <a:latin typeface="Calibri" panose="020F0502020204030204" pitchFamily="34" charset="0"/>
              </a:rPr>
              <a:t>ч.ф</a:t>
            </a:r>
            <a:r>
              <a:rPr lang="ru-RU" sz="3000" b="1" dirty="0">
                <a:solidFill>
                  <a:srgbClr val="0070C0"/>
                </a:solidFill>
                <a:latin typeface="Calibri" panose="020F0502020204030204" pitchFamily="34" charset="0"/>
              </a:rPr>
              <a:t>., возврат книги) </a:t>
            </a:r>
          </a:p>
          <a:p>
            <a:pPr marL="45720" indent="0">
              <a:buNone/>
            </a:pPr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51720" y="447675"/>
            <a:ext cx="1876425" cy="312102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6456310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20900" y="292100"/>
            <a:ext cx="7696200" cy="1206500"/>
          </a:xfrm>
        </p:spPr>
        <p:txBody>
          <a:bodyPr/>
          <a:lstStyle/>
          <a:p>
            <a:pPr algn="ctr"/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Impact" panose="020B0806030902050204" pitchFamily="34" charset="0"/>
              </a:rPr>
              <a:t>«Правильно подберите ответ»</a:t>
            </a:r>
            <a:endParaRPr lang="ru-RU" b="1" dirty="0">
              <a:solidFill>
                <a:schemeClr val="accent1">
                  <a:lumMod val="50000"/>
                </a:schemeClr>
              </a:solidFill>
              <a:latin typeface="Impact" panose="020B080603090205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3100" y="2057400"/>
            <a:ext cx="10342771" cy="4038600"/>
          </a:xfrm>
        </p:spPr>
        <p:txBody>
          <a:bodyPr>
            <a:noAutofit/>
          </a:bodyPr>
          <a:lstStyle/>
          <a:p>
            <a:pPr marL="45720" indent="0">
              <a:buNone/>
            </a:pPr>
            <a:r>
              <a:rPr lang="ru-RU" sz="2800" b="1" dirty="0">
                <a:solidFill>
                  <a:srgbClr val="00B0F0"/>
                </a:solidFill>
                <a:latin typeface="Calibri" panose="020F0502020204030204" pitchFamily="34" charset="0"/>
              </a:rPr>
              <a:t>А сейчас детишки-ребятишки я проведу с вами игру «Правильно подберите ответ». Тема: правила пользования абонементом».  Например: абонемент – это……, а вы выбираете правильный ответ из трех предлагаемых вам ответов.</a:t>
            </a:r>
          </a:p>
          <a:p>
            <a:pPr marL="45720" indent="0" algn="ctr">
              <a:buNone/>
            </a:pPr>
            <a:r>
              <a:rPr lang="ru-RU" sz="2800" b="1" dirty="0">
                <a:solidFill>
                  <a:srgbClr val="0070C0"/>
                </a:solidFill>
                <a:latin typeface="Calibri" panose="020F0502020204030204" pitchFamily="34" charset="0"/>
              </a:rPr>
              <a:t>Абонемент – это</a:t>
            </a:r>
          </a:p>
          <a:p>
            <a:pPr marL="45720" indent="0">
              <a:buNone/>
            </a:pPr>
            <a:r>
              <a:rPr lang="ru-RU" sz="2800" b="1" dirty="0">
                <a:solidFill>
                  <a:srgbClr val="00B0F0"/>
                </a:solidFill>
                <a:latin typeface="Calibri" panose="020F0502020204030204" pitchFamily="34" charset="0"/>
              </a:rPr>
              <a:t>•         игровая комната</a:t>
            </a:r>
          </a:p>
          <a:p>
            <a:pPr marL="45720" indent="0">
              <a:buNone/>
            </a:pPr>
            <a:r>
              <a:rPr lang="ru-RU" sz="2800" b="1" dirty="0">
                <a:solidFill>
                  <a:srgbClr val="00B0F0"/>
                </a:solidFill>
                <a:latin typeface="Calibri" panose="020F0502020204030204" pitchFamily="34" charset="0"/>
              </a:rPr>
              <a:t>•         место для занятия спортом</a:t>
            </a:r>
          </a:p>
          <a:p>
            <a:pPr marL="45720" indent="0">
              <a:buNone/>
            </a:pPr>
            <a:r>
              <a:rPr lang="ru-RU" sz="2800" b="1" dirty="0">
                <a:solidFill>
                  <a:srgbClr val="00B0F0"/>
                </a:solidFill>
                <a:latin typeface="Calibri" panose="020F0502020204030204" pitchFamily="34" charset="0"/>
              </a:rPr>
              <a:t>•         место, где выдают книги на дом</a:t>
            </a:r>
          </a:p>
          <a:p>
            <a:pPr marL="45720" indent="0">
              <a:buNone/>
            </a:pPr>
            <a:endParaRPr lang="ru-RU" sz="2800" b="1" dirty="0">
              <a:solidFill>
                <a:srgbClr val="00B0F0"/>
              </a:solidFill>
              <a:latin typeface="Calibri" panose="020F050202020403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59700" y="3632200"/>
            <a:ext cx="3695700" cy="24638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9089998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22800" y="368300"/>
            <a:ext cx="7094220" cy="1689100"/>
          </a:xfrm>
        </p:spPr>
        <p:txBody>
          <a:bodyPr>
            <a:normAutofit/>
          </a:bodyPr>
          <a:lstStyle/>
          <a:p>
            <a:pPr algn="ctr"/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Impact" panose="020B0806030902050204" pitchFamily="34" charset="0"/>
              </a:rPr>
              <a:t>«Правильно подберите ответ»</a:t>
            </a:r>
            <a:endParaRPr lang="ru-RU" b="1" dirty="0">
              <a:solidFill>
                <a:schemeClr val="accent1">
                  <a:lumMod val="50000"/>
                </a:schemeClr>
              </a:solidFill>
              <a:latin typeface="Impact" panose="020B080603090205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09600" y="2540000"/>
            <a:ext cx="9872871" cy="4038600"/>
          </a:xfrm>
        </p:spPr>
        <p:txBody>
          <a:bodyPr>
            <a:normAutofit fontScale="92500" lnSpcReduction="20000"/>
          </a:bodyPr>
          <a:lstStyle/>
          <a:p>
            <a:pPr marL="45720" indent="0">
              <a:buNone/>
            </a:pPr>
            <a:r>
              <a:rPr lang="ru-RU" sz="3000" b="1" dirty="0">
                <a:solidFill>
                  <a:srgbClr val="0070C0"/>
                </a:solidFill>
                <a:latin typeface="Calibri" panose="020F0502020204030204" pitchFamily="34" charset="0"/>
              </a:rPr>
              <a:t>После того, как книга выбрана читателем, ее записывают</a:t>
            </a:r>
          </a:p>
          <a:p>
            <a:pPr marL="45720" indent="0">
              <a:buNone/>
            </a:pPr>
            <a:r>
              <a:rPr lang="ru-RU" sz="3000" b="1" dirty="0">
                <a:solidFill>
                  <a:srgbClr val="00B0F0"/>
                </a:solidFill>
                <a:latin typeface="Calibri" panose="020F0502020204030204" pitchFamily="34" charset="0"/>
              </a:rPr>
              <a:t>•         в дневник</a:t>
            </a:r>
          </a:p>
          <a:p>
            <a:pPr marL="45720" indent="0">
              <a:buNone/>
            </a:pPr>
            <a:r>
              <a:rPr lang="ru-RU" sz="3000" b="1" dirty="0">
                <a:solidFill>
                  <a:srgbClr val="00B0F0"/>
                </a:solidFill>
                <a:latin typeface="Calibri" panose="020F0502020204030204" pitchFamily="34" charset="0"/>
              </a:rPr>
              <a:t>•         в учебник</a:t>
            </a:r>
          </a:p>
          <a:p>
            <a:pPr marL="45720" indent="0">
              <a:buNone/>
            </a:pPr>
            <a:r>
              <a:rPr lang="ru-RU" sz="3000" b="1" dirty="0">
                <a:solidFill>
                  <a:srgbClr val="00B0F0"/>
                </a:solidFill>
                <a:latin typeface="Calibri" panose="020F0502020204030204" pitchFamily="34" charset="0"/>
              </a:rPr>
              <a:t>•         в читательский формуляр</a:t>
            </a:r>
          </a:p>
          <a:p>
            <a:pPr marL="45720" indent="0">
              <a:buNone/>
            </a:pPr>
            <a:r>
              <a:rPr lang="ru-RU" sz="3000" b="1" dirty="0">
                <a:solidFill>
                  <a:srgbClr val="0070C0"/>
                </a:solidFill>
                <a:latin typeface="Calibri" panose="020F0502020204030204" pitchFamily="34" charset="0"/>
              </a:rPr>
              <a:t>После того, как книга прочитана</a:t>
            </a:r>
          </a:p>
          <a:p>
            <a:pPr marL="45720" indent="0">
              <a:buNone/>
            </a:pPr>
            <a:r>
              <a:rPr lang="ru-RU" sz="3000" b="1" dirty="0">
                <a:solidFill>
                  <a:srgbClr val="00B0F0"/>
                </a:solidFill>
                <a:latin typeface="Calibri" panose="020F0502020204030204" pitchFamily="34" charset="0"/>
              </a:rPr>
              <a:t>•         ее оставляют дома</a:t>
            </a:r>
          </a:p>
          <a:p>
            <a:pPr marL="45720" indent="0">
              <a:buNone/>
            </a:pPr>
            <a:r>
              <a:rPr lang="ru-RU" sz="3000" b="1" dirty="0">
                <a:solidFill>
                  <a:srgbClr val="00B0F0"/>
                </a:solidFill>
                <a:latin typeface="Calibri" panose="020F0502020204030204" pitchFamily="34" charset="0"/>
              </a:rPr>
              <a:t>•         дарят другу</a:t>
            </a:r>
          </a:p>
          <a:p>
            <a:pPr marL="45720" indent="0">
              <a:buNone/>
            </a:pPr>
            <a:r>
              <a:rPr lang="ru-RU" sz="3000" b="1" dirty="0">
                <a:solidFill>
                  <a:srgbClr val="00B0F0"/>
                </a:solidFill>
                <a:latin typeface="Calibri" panose="020F0502020204030204" pitchFamily="34" charset="0"/>
              </a:rPr>
              <a:t>•         возвращают в библиотеку</a:t>
            </a:r>
          </a:p>
          <a:p>
            <a:pPr marL="45720" indent="0">
              <a:buNone/>
            </a:pP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97903" y="3022600"/>
            <a:ext cx="4618497" cy="30734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3212" y="355600"/>
            <a:ext cx="3938588" cy="195330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41113559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350500" y="4457701"/>
            <a:ext cx="1562100" cy="21209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3200" y="266700"/>
            <a:ext cx="11709400" cy="1003300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latin typeface="Mistral" panose="03090702030407020403" pitchFamily="66" charset="0"/>
              </a:rPr>
              <a:t/>
            </a:r>
            <a:br>
              <a:rPr lang="ru-RU" b="1" dirty="0" smtClean="0">
                <a:latin typeface="Mistral" panose="03090702030407020403" pitchFamily="66" charset="0"/>
              </a:rPr>
            </a:br>
            <a:r>
              <a:rPr lang="ru-RU" b="1" dirty="0" smtClean="0">
                <a:latin typeface="Mistral" panose="03090702030407020403" pitchFamily="66" charset="0"/>
              </a:rPr>
              <a:t/>
            </a:r>
            <a:br>
              <a:rPr lang="ru-RU" b="1" dirty="0" smtClean="0">
                <a:latin typeface="Mistral" panose="03090702030407020403" pitchFamily="66" charset="0"/>
              </a:rPr>
            </a:b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Mistral" panose="03090702030407020403" pitchFamily="66" charset="0"/>
              </a:rPr>
              <a:t>НЕПРАВИЛЬНЫЕ 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Mistral" panose="03090702030407020403" pitchFamily="66" charset="0"/>
              </a:rPr>
              <a:t>ПРАВИЛА </a:t>
            </a: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Mistral" panose="03090702030407020403" pitchFamily="66" charset="0"/>
              </a:rPr>
              <a:t>ПОЛЬЗОВАНИЯ </a:t>
            </a: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Mistral" panose="03090702030407020403" pitchFamily="66" charset="0"/>
              </a:rPr>
              <a:t>БИБЛИОТЕКОЙ</a:t>
            </a:r>
            <a:b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Mistral" panose="03090702030407020403" pitchFamily="66" charset="0"/>
              </a:rPr>
            </a:br>
            <a:r>
              <a:rPr lang="ru-RU" sz="2700" b="1" dirty="0" smtClean="0">
                <a:solidFill>
                  <a:srgbClr val="00B050"/>
                </a:solidFill>
                <a:latin typeface="Calibri" panose="020F0502020204030204" pitchFamily="34" charset="0"/>
              </a:rPr>
              <a:t>(</a:t>
            </a:r>
            <a:r>
              <a:rPr lang="ru-RU" sz="2700" b="1" dirty="0">
                <a:solidFill>
                  <a:srgbClr val="00B050"/>
                </a:solidFill>
                <a:latin typeface="Calibri" panose="020F0502020204030204" pitchFamily="34" charset="0"/>
              </a:rPr>
              <a:t>Подражание Г. </a:t>
            </a:r>
            <a:r>
              <a:rPr lang="ru-RU" sz="2700" b="1" dirty="0" err="1">
                <a:solidFill>
                  <a:srgbClr val="00B050"/>
                </a:solidFill>
                <a:latin typeface="Calibri" panose="020F0502020204030204" pitchFamily="34" charset="0"/>
              </a:rPr>
              <a:t>Остеру</a:t>
            </a:r>
            <a:r>
              <a:rPr lang="ru-RU" sz="2700" b="1" dirty="0">
                <a:solidFill>
                  <a:srgbClr val="00B050"/>
                </a:solidFill>
                <a:latin typeface="Calibri" panose="020F0502020204030204" pitchFamily="34" charset="0"/>
              </a:rPr>
              <a:t>)</a:t>
            </a:r>
            <a:r>
              <a:rPr lang="ru-RU" dirty="0">
                <a:latin typeface="Calibri" panose="020F0502020204030204" pitchFamily="34" charset="0"/>
              </a:rPr>
              <a:t/>
            </a:r>
            <a:br>
              <a:rPr lang="ru-RU" dirty="0">
                <a:latin typeface="Calibri" panose="020F0502020204030204" pitchFamily="34" charset="0"/>
              </a:rPr>
            </a:br>
            <a:r>
              <a:rPr lang="ru-RU" b="1" dirty="0">
                <a:latin typeface="Mistral" panose="03090702030407020403" pitchFamily="66" charset="0"/>
              </a:rPr>
              <a:t/>
            </a:r>
            <a:br>
              <a:rPr lang="ru-RU" b="1" dirty="0">
                <a:latin typeface="Mistral" panose="03090702030407020403" pitchFamily="66" charset="0"/>
              </a:rPr>
            </a:br>
            <a:endParaRPr lang="ru-RU" b="1" dirty="0">
              <a:latin typeface="Mistral" panose="03090702030407020403" pitchFamily="66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03200" y="1270000"/>
            <a:ext cx="11595100" cy="5308600"/>
          </a:xfrm>
        </p:spPr>
        <p:txBody>
          <a:bodyPr numCol="3">
            <a:normAutofit fontScale="62500" lnSpcReduction="20000"/>
          </a:bodyPr>
          <a:lstStyle/>
          <a:p>
            <a:pPr marL="45720" indent="0">
              <a:buNone/>
            </a:pPr>
            <a:r>
              <a:rPr lang="ru-RU" sz="2900" b="1" dirty="0" smtClean="0">
                <a:solidFill>
                  <a:srgbClr val="00B0F0"/>
                </a:solidFill>
                <a:latin typeface="Calibri" panose="020F0502020204030204" pitchFamily="34" charset="0"/>
              </a:rPr>
              <a:t>Ты </a:t>
            </a:r>
            <a:r>
              <a:rPr lang="ru-RU" sz="2900" b="1" dirty="0">
                <a:solidFill>
                  <a:srgbClr val="00B0F0"/>
                </a:solidFill>
                <a:latin typeface="Calibri" panose="020F0502020204030204" pitchFamily="34" charset="0"/>
              </a:rPr>
              <a:t>пришел в библиотеку - </a:t>
            </a:r>
          </a:p>
          <a:p>
            <a:pPr marL="45720" indent="0">
              <a:buNone/>
            </a:pPr>
            <a:r>
              <a:rPr lang="ru-RU" sz="2900" b="1" dirty="0">
                <a:solidFill>
                  <a:srgbClr val="00B0F0"/>
                </a:solidFill>
                <a:latin typeface="Calibri" panose="020F0502020204030204" pitchFamily="34" charset="0"/>
              </a:rPr>
              <a:t>В царство книг и мудрых знаний -</a:t>
            </a:r>
          </a:p>
          <a:p>
            <a:pPr marL="45720" indent="0">
              <a:buNone/>
            </a:pPr>
            <a:r>
              <a:rPr lang="ru-RU" sz="2900" b="1" dirty="0">
                <a:solidFill>
                  <a:srgbClr val="00B0F0"/>
                </a:solidFill>
                <a:latin typeface="Calibri" panose="020F0502020204030204" pitchFamily="34" charset="0"/>
              </a:rPr>
              <a:t>Открывай свой рот </a:t>
            </a:r>
            <a:r>
              <a:rPr lang="ru-RU" sz="2900" b="1" dirty="0" err="1">
                <a:solidFill>
                  <a:srgbClr val="00B0F0"/>
                </a:solidFill>
                <a:latin typeface="Calibri" panose="020F0502020204030204" pitchFamily="34" charset="0"/>
              </a:rPr>
              <a:t>пошире</a:t>
            </a:r>
            <a:r>
              <a:rPr lang="ru-RU" sz="2900" b="1" dirty="0">
                <a:solidFill>
                  <a:srgbClr val="00B0F0"/>
                </a:solidFill>
                <a:latin typeface="Calibri" panose="020F0502020204030204" pitchFamily="34" charset="0"/>
              </a:rPr>
              <a:t>,</a:t>
            </a:r>
          </a:p>
          <a:p>
            <a:pPr marL="45720" indent="0">
              <a:buNone/>
            </a:pPr>
            <a:r>
              <a:rPr lang="ru-RU" sz="2900" b="1" dirty="0">
                <a:solidFill>
                  <a:srgbClr val="00B0F0"/>
                </a:solidFill>
                <a:latin typeface="Calibri" panose="020F0502020204030204" pitchFamily="34" charset="0"/>
              </a:rPr>
              <a:t>Громко что-нибудь кричи!</a:t>
            </a:r>
          </a:p>
          <a:p>
            <a:pPr marL="45720" indent="0">
              <a:buNone/>
            </a:pPr>
            <a:r>
              <a:rPr lang="ru-RU" sz="2900" b="1" dirty="0">
                <a:solidFill>
                  <a:srgbClr val="00B0F0"/>
                </a:solidFill>
                <a:latin typeface="Calibri" panose="020F0502020204030204" pitchFamily="34" charset="0"/>
              </a:rPr>
              <a:t>Песню спой, </a:t>
            </a:r>
            <a:r>
              <a:rPr lang="ru-RU" sz="2900" b="1" dirty="0" err="1">
                <a:solidFill>
                  <a:srgbClr val="00B0F0"/>
                </a:solidFill>
                <a:latin typeface="Calibri" panose="020F0502020204030204" pitchFamily="34" charset="0"/>
              </a:rPr>
              <a:t>погромче</a:t>
            </a:r>
            <a:r>
              <a:rPr lang="ru-RU" sz="2900" b="1" dirty="0">
                <a:solidFill>
                  <a:srgbClr val="00B0F0"/>
                </a:solidFill>
                <a:latin typeface="Calibri" panose="020F0502020204030204" pitchFamily="34" charset="0"/>
              </a:rPr>
              <a:t> свистни,</a:t>
            </a:r>
          </a:p>
          <a:p>
            <a:pPr marL="45720" indent="0">
              <a:buNone/>
            </a:pPr>
            <a:r>
              <a:rPr lang="ru-RU" sz="2900" b="1" dirty="0">
                <a:solidFill>
                  <a:srgbClr val="00B0F0"/>
                </a:solidFill>
                <a:latin typeface="Calibri" panose="020F0502020204030204" pitchFamily="34" charset="0"/>
              </a:rPr>
              <a:t>Или с другом поругайся,</a:t>
            </a:r>
          </a:p>
          <a:p>
            <a:pPr marL="45720" indent="0">
              <a:buNone/>
            </a:pPr>
            <a:r>
              <a:rPr lang="ru-RU" sz="2900" b="1" dirty="0">
                <a:solidFill>
                  <a:srgbClr val="00B0F0"/>
                </a:solidFill>
                <a:latin typeface="Calibri" panose="020F0502020204030204" pitchFamily="34" charset="0"/>
              </a:rPr>
              <a:t>Чтоб все видели - ты знаешь,</a:t>
            </a:r>
          </a:p>
          <a:p>
            <a:pPr marL="45720" indent="0">
              <a:buNone/>
            </a:pPr>
            <a:r>
              <a:rPr lang="ru-RU" sz="2900" b="1" dirty="0">
                <a:solidFill>
                  <a:srgbClr val="00B0F0"/>
                </a:solidFill>
                <a:latin typeface="Calibri" panose="020F0502020204030204" pitchFamily="34" charset="0"/>
              </a:rPr>
              <a:t>Где и как себя вести!</a:t>
            </a:r>
          </a:p>
          <a:p>
            <a:pPr marL="45720" indent="0">
              <a:buNone/>
            </a:pPr>
            <a:r>
              <a:rPr lang="ru-RU" sz="2900" b="1" dirty="0">
                <a:solidFill>
                  <a:srgbClr val="00B0F0"/>
                </a:solidFill>
                <a:latin typeface="Calibri" panose="020F0502020204030204" pitchFamily="34" charset="0"/>
              </a:rPr>
              <a:t>Если ты пришел за книгой </a:t>
            </a:r>
          </a:p>
          <a:p>
            <a:pPr marL="45720" indent="0">
              <a:buNone/>
            </a:pPr>
            <a:r>
              <a:rPr lang="ru-RU" sz="2900" b="1" dirty="0">
                <a:solidFill>
                  <a:srgbClr val="00B0F0"/>
                </a:solidFill>
                <a:latin typeface="Calibri" panose="020F0502020204030204" pitchFamily="34" charset="0"/>
              </a:rPr>
              <a:t>В детскую библиотеку,</a:t>
            </a:r>
          </a:p>
          <a:p>
            <a:pPr marL="45720" indent="0">
              <a:buNone/>
            </a:pPr>
            <a:r>
              <a:rPr lang="ru-RU" sz="2900" b="1" dirty="0">
                <a:solidFill>
                  <a:srgbClr val="00B0F0"/>
                </a:solidFill>
                <a:latin typeface="Calibri" panose="020F0502020204030204" pitchFamily="34" charset="0"/>
              </a:rPr>
              <a:t>Доставай скорей из сумки</a:t>
            </a:r>
          </a:p>
          <a:p>
            <a:pPr marL="45720" indent="0">
              <a:buNone/>
            </a:pPr>
            <a:r>
              <a:rPr lang="ru-RU" sz="2900" b="1" dirty="0">
                <a:solidFill>
                  <a:srgbClr val="00B0F0"/>
                </a:solidFill>
                <a:latin typeface="Calibri" panose="020F0502020204030204" pitchFamily="34" charset="0"/>
              </a:rPr>
              <a:t>Все, что можно пожевать:</a:t>
            </a:r>
          </a:p>
          <a:p>
            <a:pPr marL="45720" indent="0">
              <a:buNone/>
            </a:pPr>
            <a:r>
              <a:rPr lang="ru-RU" sz="2900" b="1" dirty="0" smtClean="0">
                <a:solidFill>
                  <a:srgbClr val="00B0F0"/>
                </a:solidFill>
                <a:latin typeface="Calibri" panose="020F0502020204030204" pitchFamily="34" charset="0"/>
              </a:rPr>
              <a:t>Булку</a:t>
            </a:r>
            <a:r>
              <a:rPr lang="ru-RU" sz="2900" b="1" dirty="0">
                <a:solidFill>
                  <a:srgbClr val="00B0F0"/>
                </a:solidFill>
                <a:latin typeface="Calibri" panose="020F0502020204030204" pitchFamily="34" charset="0"/>
              </a:rPr>
              <a:t>, яблоко, конфеты,</a:t>
            </a:r>
          </a:p>
          <a:p>
            <a:pPr marL="45720" indent="0">
              <a:buNone/>
            </a:pPr>
            <a:r>
              <a:rPr lang="ru-RU" sz="2900" b="1" dirty="0">
                <a:solidFill>
                  <a:srgbClr val="00B0F0"/>
                </a:solidFill>
                <a:latin typeface="Calibri" panose="020F0502020204030204" pitchFamily="34" charset="0"/>
              </a:rPr>
              <a:t>Пирожок с начинкой липкий,</a:t>
            </a:r>
          </a:p>
          <a:p>
            <a:pPr marL="45720" indent="0">
              <a:buNone/>
            </a:pPr>
            <a:r>
              <a:rPr lang="ru-RU" sz="2900" b="1" dirty="0">
                <a:solidFill>
                  <a:srgbClr val="00B0F0"/>
                </a:solidFill>
                <a:latin typeface="Calibri" panose="020F0502020204030204" pitchFamily="34" charset="0"/>
              </a:rPr>
              <a:t>Чтоб потом рукою грязной</a:t>
            </a:r>
          </a:p>
          <a:p>
            <a:pPr marL="45720" indent="0">
              <a:buNone/>
            </a:pPr>
            <a:r>
              <a:rPr lang="ru-RU" sz="2900" b="1" dirty="0">
                <a:solidFill>
                  <a:srgbClr val="00B0F0"/>
                </a:solidFill>
                <a:latin typeface="Calibri" panose="020F0502020204030204" pitchFamily="34" charset="0"/>
              </a:rPr>
              <a:t>Все страницы пролистать!</a:t>
            </a:r>
          </a:p>
          <a:p>
            <a:pPr marL="45720" indent="0">
              <a:buNone/>
            </a:pPr>
            <a:r>
              <a:rPr lang="ru-RU" sz="2900" b="1" dirty="0">
                <a:solidFill>
                  <a:srgbClr val="00B0F0"/>
                </a:solidFill>
                <a:latin typeface="Calibri" panose="020F0502020204030204" pitchFamily="34" charset="0"/>
              </a:rPr>
              <a:t>Почитать решил ты книгу.</a:t>
            </a:r>
          </a:p>
          <a:p>
            <a:pPr marL="45720" indent="0">
              <a:buNone/>
            </a:pPr>
            <a:r>
              <a:rPr lang="ru-RU" sz="2900" b="1" dirty="0">
                <a:solidFill>
                  <a:srgbClr val="00B0F0"/>
                </a:solidFill>
                <a:latin typeface="Calibri" panose="020F0502020204030204" pitchFamily="34" charset="0"/>
              </a:rPr>
              <a:t>Не бери с собой закладку,</a:t>
            </a:r>
          </a:p>
          <a:p>
            <a:pPr marL="45720" indent="0">
              <a:buNone/>
            </a:pPr>
            <a:r>
              <a:rPr lang="ru-RU" sz="2900" b="1" dirty="0">
                <a:solidFill>
                  <a:srgbClr val="00B0F0"/>
                </a:solidFill>
                <a:latin typeface="Calibri" panose="020F0502020204030204" pitchFamily="34" charset="0"/>
              </a:rPr>
              <a:t>Послюни получше палец,</a:t>
            </a:r>
          </a:p>
          <a:p>
            <a:pPr marL="45720" indent="0">
              <a:buNone/>
            </a:pPr>
            <a:r>
              <a:rPr lang="ru-RU" sz="2900" b="1" dirty="0">
                <a:solidFill>
                  <a:srgbClr val="00B0F0"/>
                </a:solidFill>
                <a:latin typeface="Calibri" panose="020F0502020204030204" pitchFamily="34" charset="0"/>
              </a:rPr>
              <a:t>Сильно начинай листать.</a:t>
            </a:r>
          </a:p>
          <a:p>
            <a:pPr marL="45720" indent="0">
              <a:buNone/>
            </a:pPr>
            <a:r>
              <a:rPr lang="ru-RU" sz="2900" b="1" dirty="0">
                <a:solidFill>
                  <a:srgbClr val="00B0F0"/>
                </a:solidFill>
                <a:latin typeface="Calibri" panose="020F0502020204030204" pitchFamily="34" charset="0"/>
              </a:rPr>
              <a:t>Ничего, что лист ты вырвешь,</a:t>
            </a:r>
          </a:p>
          <a:p>
            <a:pPr marL="45720" indent="0">
              <a:buNone/>
            </a:pPr>
            <a:r>
              <a:rPr lang="ru-RU" sz="2900" b="1" dirty="0">
                <a:solidFill>
                  <a:srgbClr val="00B0F0"/>
                </a:solidFill>
                <a:latin typeface="Calibri" panose="020F0502020204030204" pitchFamily="34" charset="0"/>
              </a:rPr>
              <a:t>Что оставишь пятна грязи.</a:t>
            </a:r>
          </a:p>
          <a:p>
            <a:pPr marL="45720" indent="0">
              <a:buNone/>
            </a:pPr>
            <a:r>
              <a:rPr lang="ru-RU" sz="2900" b="1" dirty="0">
                <a:solidFill>
                  <a:srgbClr val="00B0F0"/>
                </a:solidFill>
                <a:latin typeface="Calibri" panose="020F0502020204030204" pitchFamily="34" charset="0"/>
              </a:rPr>
              <a:t>Если книга разорвется,</a:t>
            </a:r>
          </a:p>
          <a:p>
            <a:pPr marL="45720" indent="0">
              <a:buNone/>
            </a:pPr>
            <a:r>
              <a:rPr lang="ru-RU" sz="2900" b="1" dirty="0">
                <a:solidFill>
                  <a:srgbClr val="00B0F0"/>
                </a:solidFill>
                <a:latin typeface="Calibri" panose="020F0502020204030204" pitchFamily="34" charset="0"/>
              </a:rPr>
              <a:t>То тебе-то - наплевать!</a:t>
            </a:r>
          </a:p>
          <a:p>
            <a:pPr marL="45720" indent="0">
              <a:buNone/>
            </a:pPr>
            <a:r>
              <a:rPr lang="ru-RU" sz="2900" b="1" dirty="0" smtClean="0">
                <a:solidFill>
                  <a:srgbClr val="00B0F0"/>
                </a:solidFill>
                <a:latin typeface="Calibri" panose="020F0502020204030204" pitchFamily="34" charset="0"/>
              </a:rPr>
              <a:t>Вот </a:t>
            </a:r>
            <a:r>
              <a:rPr lang="ru-RU" sz="2900" b="1" dirty="0">
                <a:solidFill>
                  <a:srgbClr val="00B0F0"/>
                </a:solidFill>
                <a:latin typeface="Calibri" panose="020F0502020204030204" pitchFamily="34" charset="0"/>
              </a:rPr>
              <a:t>себе ты выбрал книгу</a:t>
            </a:r>
          </a:p>
          <a:p>
            <a:pPr marL="45720" indent="0">
              <a:buNone/>
            </a:pPr>
            <a:r>
              <a:rPr lang="ru-RU" sz="2900" b="1" dirty="0">
                <a:solidFill>
                  <a:srgbClr val="00B0F0"/>
                </a:solidFill>
                <a:latin typeface="Calibri" panose="020F0502020204030204" pitchFamily="34" charset="0"/>
              </a:rPr>
              <a:t>И, уйдя с абонемента,</a:t>
            </a:r>
          </a:p>
          <a:p>
            <a:pPr marL="45720" indent="0">
              <a:buNone/>
            </a:pPr>
            <a:r>
              <a:rPr lang="ru-RU" sz="2900" b="1" dirty="0">
                <a:solidFill>
                  <a:srgbClr val="00B0F0"/>
                </a:solidFill>
                <a:latin typeface="Calibri" panose="020F0502020204030204" pitchFamily="34" charset="0"/>
              </a:rPr>
              <a:t>Подари кому угодно,</a:t>
            </a:r>
          </a:p>
          <a:p>
            <a:pPr marL="45720" indent="0">
              <a:buNone/>
            </a:pPr>
            <a:r>
              <a:rPr lang="ru-RU" sz="2900" b="1" dirty="0">
                <a:solidFill>
                  <a:srgbClr val="00B0F0"/>
                </a:solidFill>
                <a:latin typeface="Calibri" panose="020F0502020204030204" pitchFamily="34" charset="0"/>
              </a:rPr>
              <a:t>Или просто зашвырни.</a:t>
            </a:r>
          </a:p>
          <a:p>
            <a:pPr marL="45720" indent="0">
              <a:buNone/>
            </a:pPr>
            <a:r>
              <a:rPr lang="ru-RU" sz="2900" b="1" dirty="0">
                <a:solidFill>
                  <a:srgbClr val="00B0F0"/>
                </a:solidFill>
                <a:latin typeface="Calibri" panose="020F0502020204030204" pitchFamily="34" charset="0"/>
              </a:rPr>
              <a:t>Иль оставь ее на парте,</a:t>
            </a:r>
          </a:p>
          <a:p>
            <a:pPr marL="45720" indent="0">
              <a:buNone/>
            </a:pPr>
            <a:r>
              <a:rPr lang="ru-RU" sz="2900" b="1" dirty="0">
                <a:solidFill>
                  <a:srgbClr val="00B0F0"/>
                </a:solidFill>
                <a:latin typeface="Calibri" panose="020F0502020204030204" pitchFamily="34" charset="0"/>
              </a:rPr>
              <a:t>Спрячь поглубже под диваном -</a:t>
            </a:r>
          </a:p>
          <a:p>
            <a:pPr marL="45720" indent="0">
              <a:buNone/>
            </a:pPr>
            <a:r>
              <a:rPr lang="ru-RU" sz="2900" b="1" dirty="0">
                <a:solidFill>
                  <a:srgbClr val="00B0F0"/>
                </a:solidFill>
                <a:latin typeface="Calibri" panose="020F0502020204030204" pitchFamily="34" charset="0"/>
              </a:rPr>
              <a:t>В общем, в срок в библиотеку</a:t>
            </a:r>
          </a:p>
          <a:p>
            <a:pPr marL="45720" indent="0">
              <a:buNone/>
            </a:pPr>
            <a:r>
              <a:rPr lang="ru-RU" sz="2900" b="1" dirty="0">
                <a:solidFill>
                  <a:srgbClr val="00B0F0"/>
                </a:solidFill>
                <a:latin typeface="Calibri" panose="020F0502020204030204" pitchFamily="34" charset="0"/>
              </a:rPr>
              <a:t>Ни за что не приноси.</a:t>
            </a:r>
          </a:p>
          <a:p>
            <a:pPr marL="45720" indent="0">
              <a:buNone/>
            </a:pPr>
            <a:r>
              <a:rPr lang="ru-RU" sz="2900" b="1" dirty="0">
                <a:solidFill>
                  <a:srgbClr val="00B0F0"/>
                </a:solidFill>
                <a:latin typeface="Calibri" panose="020F0502020204030204" pitchFamily="34" charset="0"/>
              </a:rPr>
              <a:t>Если же библиотекарь</a:t>
            </a:r>
          </a:p>
          <a:p>
            <a:pPr marL="45720" indent="0">
              <a:buNone/>
            </a:pPr>
            <a:r>
              <a:rPr lang="ru-RU" sz="2900" b="1" dirty="0">
                <a:solidFill>
                  <a:srgbClr val="00B0F0"/>
                </a:solidFill>
                <a:latin typeface="Calibri" panose="020F0502020204030204" pitchFamily="34" charset="0"/>
              </a:rPr>
              <a:t>Тебе сделал замечанье,</a:t>
            </a:r>
          </a:p>
          <a:p>
            <a:pPr marL="45720" indent="0">
              <a:buNone/>
            </a:pPr>
            <a:r>
              <a:rPr lang="ru-RU" sz="2900" b="1" dirty="0">
                <a:solidFill>
                  <a:srgbClr val="00B0F0"/>
                </a:solidFill>
                <a:latin typeface="Calibri" panose="020F0502020204030204" pitchFamily="34" charset="0"/>
              </a:rPr>
              <a:t>Покажи язык побольше,</a:t>
            </a:r>
          </a:p>
          <a:p>
            <a:pPr marL="45720" indent="0">
              <a:buNone/>
            </a:pPr>
            <a:r>
              <a:rPr lang="ru-RU" sz="2900" b="1" dirty="0">
                <a:solidFill>
                  <a:srgbClr val="00B0F0"/>
                </a:solidFill>
                <a:latin typeface="Calibri" panose="020F0502020204030204" pitchFamily="34" charset="0"/>
              </a:rPr>
              <a:t>Или засмейся ей в лицо.</a:t>
            </a:r>
          </a:p>
          <a:p>
            <a:pPr marL="45720" indent="0">
              <a:buNone/>
            </a:pPr>
            <a:r>
              <a:rPr lang="ru-RU" sz="2900" b="1" dirty="0">
                <a:solidFill>
                  <a:srgbClr val="00B0F0"/>
                </a:solidFill>
                <a:latin typeface="Calibri" panose="020F0502020204030204" pitchFamily="34" charset="0"/>
              </a:rPr>
              <a:t>Можешь громко заругаться,</a:t>
            </a:r>
          </a:p>
          <a:p>
            <a:pPr marL="45720" indent="0">
              <a:buNone/>
            </a:pPr>
            <a:r>
              <a:rPr lang="ru-RU" sz="2900" b="1" dirty="0">
                <a:solidFill>
                  <a:srgbClr val="00B0F0"/>
                </a:solidFill>
                <a:latin typeface="Calibri" panose="020F0502020204030204" pitchFamily="34" charset="0"/>
              </a:rPr>
              <a:t>Топнуть в ярости ногою,</a:t>
            </a:r>
          </a:p>
          <a:p>
            <a:pPr marL="45720" indent="0">
              <a:buNone/>
            </a:pPr>
            <a:r>
              <a:rPr lang="ru-RU" sz="2900" b="1" dirty="0">
                <a:solidFill>
                  <a:srgbClr val="00B0F0"/>
                </a:solidFill>
                <a:latin typeface="Calibri" panose="020F0502020204030204" pitchFamily="34" charset="0"/>
              </a:rPr>
              <a:t>Чтобы было неповадно </a:t>
            </a:r>
          </a:p>
          <a:p>
            <a:pPr marL="45720" indent="0">
              <a:buNone/>
            </a:pPr>
            <a:r>
              <a:rPr lang="ru-RU" sz="2900" b="1" dirty="0">
                <a:solidFill>
                  <a:srgbClr val="00B0F0"/>
                </a:solidFill>
                <a:latin typeface="Calibri" panose="020F0502020204030204" pitchFamily="34" charset="0"/>
              </a:rPr>
              <a:t>Ей воспитывать тебя!</a:t>
            </a:r>
          </a:p>
          <a:p>
            <a:pPr marL="45720" indent="0">
              <a:buNone/>
            </a:pPr>
            <a:endParaRPr lang="ru-RU" b="1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63369" y="2155826"/>
            <a:ext cx="895231" cy="212089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9300986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Базис">
  <a:themeElements>
    <a:clrScheme name="Базис">
      <a:dk1>
        <a:srgbClr val="000000"/>
      </a:dk1>
      <a:lt1>
        <a:srgbClr val="FFFFFF"/>
      </a:lt1>
      <a:dk2>
        <a:srgbClr val="565349"/>
      </a:dk2>
      <a:lt2>
        <a:srgbClr val="DDDDDD"/>
      </a:lt2>
      <a:accent1>
        <a:srgbClr val="A6B727"/>
      </a:accent1>
      <a:accent2>
        <a:srgbClr val="DF5327"/>
      </a:accent2>
      <a:accent3>
        <a:srgbClr val="FE9E00"/>
      </a:accent3>
      <a:accent4>
        <a:srgbClr val="418AB3"/>
      </a:accent4>
      <a:accent5>
        <a:srgbClr val="D7D447"/>
      </a:accent5>
      <a:accent6>
        <a:srgbClr val="818183"/>
      </a:accent6>
      <a:hlink>
        <a:srgbClr val="F59E00"/>
      </a:hlink>
      <a:folHlink>
        <a:srgbClr val="B2B2B2"/>
      </a:folHlink>
    </a:clrScheme>
    <a:fontScheme name="Базис">
      <a:maj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Базис">
      <a:fillStyleLst>
        <a:solidFill>
          <a:schemeClr val="phClr"/>
        </a:solidFill>
        <a:solidFill>
          <a:schemeClr val="phClr">
            <a:tint val="55000"/>
            <a:satMod val="130000"/>
          </a:schemeClr>
        </a:solidFill>
        <a:gradFill rotWithShape="1">
          <a:gsLst>
            <a:gs pos="0">
              <a:schemeClr val="phClr"/>
            </a:gs>
            <a:gs pos="90000">
              <a:schemeClr val="phClr">
                <a:shade val="100000"/>
                <a:satMod val="105000"/>
              </a:schemeClr>
            </a:gs>
            <a:gs pos="100000">
              <a:schemeClr val="phClr">
                <a:shade val="80000"/>
                <a:satMod val="12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53975" cap="flat" cmpd="dbl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"/>
          </a:scene3d>
          <a:sp3d extrusionH="12700" contourW="25400" prstMaterial="flat">
            <a:bevelT w="63500" h="152400" prst="angle"/>
            <a:contourClr>
              <a:schemeClr val="phClr">
                <a:shade val="27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95000"/>
            <a:satMod val="140000"/>
          </a:schemeClr>
        </a:solidFill>
        <a:solidFill>
          <a:schemeClr val="phClr">
            <a:tint val="90000"/>
            <a:shade val="85000"/>
            <a:satMod val="160000"/>
            <a:lumMod val="110000"/>
          </a:schemeClr>
        </a:soli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asis" id="{5665723A-49BA-4B57-8411-A56F8F207965}" vid="{90E45F77-AEFC-46EF-A7C1-5B338C297B02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Базис</Template>
  <TotalTime>11995598</TotalTime>
  <Words>1271</Words>
  <Application>Microsoft Office PowerPoint</Application>
  <PresentationFormat>Широкоэкранный</PresentationFormat>
  <Paragraphs>191</Paragraphs>
  <Slides>16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22" baseType="lpstr">
      <vt:lpstr>Gungsuh</vt:lpstr>
      <vt:lpstr>Calibri</vt:lpstr>
      <vt:lpstr>Corbel</vt:lpstr>
      <vt:lpstr>Impact</vt:lpstr>
      <vt:lpstr>Mistral</vt:lpstr>
      <vt:lpstr>Базис</vt:lpstr>
      <vt:lpstr>Книжное царство – премудрое государство</vt:lpstr>
      <vt:lpstr> Цели библиотечного  урока: </vt:lpstr>
      <vt:lpstr>Понятие библиотека</vt:lpstr>
      <vt:lpstr> В. Берестова  «Кто чему научится!»  </vt:lpstr>
      <vt:lpstr>Книги </vt:lpstr>
      <vt:lpstr> Библиотека  – это дом книги  </vt:lpstr>
      <vt:lpstr>«Правильно подберите ответ»</vt:lpstr>
      <vt:lpstr>«Правильно подберите ответ»</vt:lpstr>
      <vt:lpstr>  НЕПРАВИЛЬНЫЕ ПРАВИЛА ПОЛЬЗОВАНИЯ БИБЛИОТЕКОЙ (Подражание Г. Остеру)  </vt:lpstr>
      <vt:lpstr>Правила библиотеки</vt:lpstr>
      <vt:lpstr>Правила библиотеки</vt:lpstr>
      <vt:lpstr> Игра  «Веселые мартышки» </vt:lpstr>
      <vt:lpstr>Тишина в читальном зале</vt:lpstr>
      <vt:lpstr>Как сберечь книги</vt:lpstr>
      <vt:lpstr>Акции в школьной  библиотеке</vt:lpstr>
      <vt:lpstr>Послесловие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</dc:creator>
  <cp:lastModifiedBy>Пользователь</cp:lastModifiedBy>
  <cp:revision>19</cp:revision>
  <dcterms:created xsi:type="dcterms:W3CDTF">2021-02-08T10:19:57Z</dcterms:created>
  <dcterms:modified xsi:type="dcterms:W3CDTF">2021-02-16T10:19:34Z</dcterms:modified>
</cp:coreProperties>
</file>