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9" r:id="rId5"/>
    <p:sldId id="258" r:id="rId6"/>
    <p:sldId id="265" r:id="rId7"/>
    <p:sldId id="260" r:id="rId8"/>
    <p:sldId id="261" r:id="rId9"/>
    <p:sldId id="262" r:id="rId10"/>
    <p:sldId id="263" r:id="rId11"/>
    <p:sldId id="266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64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3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12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3173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595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0105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625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4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7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3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7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5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651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8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24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4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1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D313B-36B2-452D-B0C2-E4B18739B017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ED0B502-2E24-4917-9CC8-106B81E0C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6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538163"/>
            <a:ext cx="8401326" cy="2941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По историческим местам </a:t>
            </a:r>
            <a:r>
              <a:rPr lang="ru-RU" sz="7200" b="1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Машхур</a:t>
            </a:r>
            <a:r>
              <a:rPr lang="ru-RU" sz="7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7200" b="1" dirty="0" err="1" smtClean="0">
                <a:solidFill>
                  <a:srgbClr val="0070C0"/>
                </a:solidFill>
                <a:latin typeface="Monotype Corsiva" panose="03010101010201010101" pitchFamily="66" charset="0"/>
              </a:rPr>
              <a:t>Жусупа</a:t>
            </a:r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endParaRPr lang="ru-RU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27463" y="3812155"/>
            <a:ext cx="4978400" cy="138638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15 лет мавзолею </a:t>
            </a:r>
          </a:p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М. Ж.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Копейулы</a:t>
            </a:r>
            <a:endParaRPr lang="ru-RU" sz="3200" b="1" dirty="0" smtClean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/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видеообзор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0800" y="1314451"/>
            <a:ext cx="2940326" cy="4330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49400" y="5530892"/>
            <a:ext cx="7391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Библиотека СОШ № 5</a:t>
            </a:r>
          </a:p>
          <a:p>
            <a:pPr algn="ctr"/>
            <a:r>
              <a:rPr lang="ru-RU" sz="2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Зав библиотекой:</a:t>
            </a:r>
          </a:p>
          <a:p>
            <a:pPr algn="ctr"/>
            <a:r>
              <a:rPr lang="ru-RU" sz="2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Ешова</a:t>
            </a:r>
            <a:r>
              <a:rPr lang="ru-RU" sz="2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Гульмира</a:t>
            </a:r>
            <a:r>
              <a:rPr lang="ru-RU" sz="2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Жаскайратовна</a:t>
            </a:r>
            <a:endParaRPr lang="ru-RU" sz="2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7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00" y="1385888"/>
            <a:ext cx="2768600" cy="437252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00" y="365125"/>
            <a:ext cx="77978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Мавзолей </a:t>
            </a:r>
            <a:r>
              <a:rPr lang="ru-RU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Машхур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Жусупа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500" y="1385888"/>
            <a:ext cx="8216900" cy="50022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при жизни, в 1930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г,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начал возводить свое вечное пристанище, сам контролировал постройку, давал указания.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Мавзолей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состоял из 2-х комнат, он завещал одну из комнат оставить открытой и похоронить его там.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Он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предсказал, что его тело сохранится в течение 40 лет, и просил ежегодно летом менять покрывавшую тело белую материю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передней комнате он завещал поместить Коран и другие книги, посуду, седло и прочие его вещи, которые, по его мнению, могут пригодиться путникам.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сам при жизни провел годовщину своей предполагаемой смерти. Он, видимо, предвидел, что 1932 год будет годом бедствий, крушений, страданий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  <a:endParaRPr lang="ru-RU" sz="2000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9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365125"/>
            <a:ext cx="76962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Почитался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святым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0" y="1803400"/>
            <a:ext cx="8343900" cy="4856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1952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вследствие тогдашней политики воинствующего атеизма могила и мавзолей были разрушены.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«Но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тело его благоухало, не было следов разложения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Могила-мавзолей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сейчас обратилась в место паломничества. Сюда приходят все, кому дорого имя прогрессивного сына казахского народа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Ещё при жизни за свои труды и огромный нравственный  авторитет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почитался святым. Сотни людей из самых разных мест приезжали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за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благословением.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А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после кончины его мазар в  урочище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Ескельды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в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Баянаульском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районе, Павлодарской области стал местом паломничества.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85" y="1690688"/>
            <a:ext cx="3109229" cy="431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8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6100" y="127000"/>
            <a:ext cx="8407400" cy="86359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73 ступени восхождения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3901" y="1365645"/>
            <a:ext cx="8559800" cy="3979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Имя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в первом ряду, хотя было поднято на достойную его таланту  высоту лишь после обретения республикой независимости.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Итак, к культовому сооружению ведет лестница с 73 ступеньками символизирующий возраст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первом пролете – 13 ступенек, затем идет ровная площадка, остальные марши уже по 12 ступеней, тоже разделенные площадками.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этом кроется глубокий смысл – согласно казахскому летоисчислению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прожил шесть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мушелей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(промежуток жизни в 12 лет).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При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этом первый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мушель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наступает в 13-летнем возрасте.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1" y="3060700"/>
            <a:ext cx="2895599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7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136" y="155283"/>
            <a:ext cx="2938527" cy="38042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273843"/>
            <a:ext cx="6832600" cy="74215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Легенда </a:t>
            </a:r>
            <a:r>
              <a:rPr lang="ru-RU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Машхура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294606"/>
            <a:ext cx="11557000" cy="48140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Материальные вещи, как и духовное наследие любого человека, интересны в стремительно обновляющемся мире эпохи цифровых технологий лишь благодаря его незаурядным достижениям.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Его сложная судьба окутана легендами, как вершина гора Кызылтау туманом на рассвете. Согласно преданиям, уже в 9 лет султан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Баянаульского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округа Муса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Шорманов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за великолепное исполнение легенд и поэм публично прозвал его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– что означает в переводе с арабского «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известный». </a:t>
            </a:r>
            <a:endParaRPr lang="ru-RU" sz="2000" b="1" dirty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Известный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факт -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точно предсказал дату своей кончины – 73 года.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Как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рассказывали очевидцы, в 1929 году с помощью двух строителей на холме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Ескелді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он построил себе мазар.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Машхур-Жусуп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завещал считать свою могилу его домом.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«Пусть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мой дом зимой и летом служит народу, как при жизни.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Так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 вышло – скончался поэт 27 ноября 1931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Причем его тело сохранилось до 1952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– 22 года!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4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36" y="277813"/>
            <a:ext cx="4621741" cy="46217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3300" y="277813"/>
            <a:ext cx="56388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Архитектура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мавзолея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0900" y="1828799"/>
            <a:ext cx="7353300" cy="42545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 бокам лестницы установлены мраморные стелы со стихами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Позолоченная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входная дверь украшена инкрустацией и художественной резьбой мастера-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зергера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Кырыма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Алтынбекова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архитектуре мавзолея заметно сочетание исламского и тюркского стилей.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Усыпальница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разделена на две просторные залы –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гурхана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и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зиратхана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Первая предназначена для молитв и отдыха посетителей.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Напомним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, по давней традиции, степные мазары служили также укрытием от непогоды и ночлегом для путников. </a:t>
            </a:r>
          </a:p>
        </p:txBody>
      </p:sp>
    </p:spTree>
    <p:extLst>
      <p:ext uri="{BB962C8B-B14F-4D97-AF65-F5344CB8AC3E}">
        <p14:creationId xmlns:p14="http://schemas.microsoft.com/office/powerpoint/2010/main" val="134169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7200" y="250031"/>
            <a:ext cx="52959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Архитектура  мавзолея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1875568"/>
            <a:ext cx="8610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На дверях, ведущих в зал, где покоится прах </a:t>
            </a:r>
            <a:r>
              <a:rPr lang="ru-RU" sz="24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начертаны суры из Корана. </a:t>
            </a:r>
            <a:endParaRPr lang="ru-RU" sz="24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Здесь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же гранитное надгробие весом 9 тонн. </a:t>
            </a:r>
            <a:endParaRPr lang="ru-RU" sz="24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У изголовья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кулпытас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, на котором высечены имена предков покойного до седьмого колена.</a:t>
            </a:r>
          </a:p>
          <a:p>
            <a:pPr marL="0" indent="0">
              <a:buNone/>
            </a:pP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Сандыктас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(надгробие) состоит из трех частей: нижняя символизирует загробный мир, средняя – царство живых, верхняя – мир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аруахов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(духов умерших).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Кстати, казахи, традиционно с легкой руки Ахмеды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Яссауи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исповедующие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ислам так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и говорят – поклонимся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аруаху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Машхуру</a:t>
            </a:r>
            <a:r>
              <a:rPr lang="ru-RU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00" y="3784600"/>
            <a:ext cx="3111499" cy="29473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3300" y="250030"/>
            <a:ext cx="3352799" cy="3191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2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3657600"/>
            <a:ext cx="2540000" cy="26752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600" y="189705"/>
            <a:ext cx="6997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Особенная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близость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2000" y="1181100"/>
            <a:ext cx="8699500" cy="53549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Рядом с мавзолеем расположен музей мыслителя, в котором представлены его личные вещи, в этом же здании находится и гостиница на 40 мест.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В чем же притягательность этого священного для казахов места? Это не только дань уважения великому человеку, многие приезжают сюда в надежде исцелиться.  Все сакральные, или священные места объединяет одно обстоятельство – там человек ощущает особенную близость к Богу.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Паломники пребывают здесь в молитве, общаются со Всевышним, чтобы облегчить душевные раны, получить ответы на мучающие их вопросы. Хотя вопросы и вечные по сути, но каждый отвечает на них самостоятельно.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206373"/>
            <a:ext cx="2717800" cy="29083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80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500" y="1847851"/>
            <a:ext cx="3200400" cy="442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198437"/>
            <a:ext cx="9652000" cy="1446213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Шежире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- генеалогическая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схема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казахских родов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родов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1390650"/>
            <a:ext cx="8877300" cy="4984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внес огромный вклад в сбор казахского устного народного творчества, материалов для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шежире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- генеалогическая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схема казахских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родов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 по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палеэтнографии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- обычаям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обрядам,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биография его поисков простирается от родных краев до Ташкента и Троицка.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Широко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известно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шежире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о родоплеменном составе и происхождении казахского народа. 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 мнению специалистов, историческая заслуга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состоит в том, что он собрал и систематизировал поэтическое наследие крупного представителя устной поэзии XVIII века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Бухар-Жырау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Калкаманулы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и установил место его захоронения.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целом, его труды изданы в 20 томах, часть из них переведена на английский язык. Многие из них представлены в музее в урочище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Ескельды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Как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говорится, рукописи не горят</a:t>
            </a:r>
          </a:p>
        </p:txBody>
      </p:sp>
    </p:spTree>
    <p:extLst>
      <p:ext uri="{BB962C8B-B14F-4D97-AF65-F5344CB8AC3E}">
        <p14:creationId xmlns:p14="http://schemas.microsoft.com/office/powerpoint/2010/main" val="52081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1100" y="261143"/>
            <a:ext cx="65913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Мемориальный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комплекс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4800" y="1682749"/>
            <a:ext cx="9347200" cy="4648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К слову, мыслитель был человеком высокого роста и крепкого телосложения, о чем свидетельствует размеры его одежды. В том числе он увлекался охотой с использованием хищных птиц.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В 1954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надгробное сооружение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Машхур-Жусупа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было восстановлено. А в 2006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на этом месте был построен мемориальный комплекс, ставший местом ежегодного паломничества люди не только из республики, но и многих стран.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Его сын внук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Асет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Пазылов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, проживает в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Ескельды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с момента открытия мавзолея в 2006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г,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и следит за деятельностью комплекса.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1346200"/>
            <a:ext cx="2378075" cy="5221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1949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25" y="156369"/>
            <a:ext cx="3089336" cy="2108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300" y="156368"/>
            <a:ext cx="3051175" cy="203041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00" y="394495"/>
            <a:ext cx="5816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Чудеса бывают разные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000" y="2264568"/>
            <a:ext cx="105029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«В мавзолее люди сами молятся. Здесь нет имама, нет лекаря. Люди исцеляются своей верой. Чудеса бывают разные, главное, чтобы приходили с верой, - рассказывает внук - я видел людей, которые приехали на инвалидной коляске, а ушли своими ногами. Видел тех, к кому вернулось зрение, видел людей, у которых после посещения мавзолея дедушки появились дети, которых ждали 20 лет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Как метко сказал Цицерон, «Справедливость проявляется в воздаянии каждому по его заслугам». И каждому воздастся по его вере. Как воздалось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Машхуру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Жусупу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Копееву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 за его веру в Аллаха и в свой народ. Его тело оставалось нетленным 22 года, его дух останется нетленным вечно. </a:t>
            </a:r>
          </a:p>
        </p:txBody>
      </p:sp>
    </p:spTree>
    <p:extLst>
      <p:ext uri="{BB962C8B-B14F-4D97-AF65-F5344CB8AC3E}">
        <p14:creationId xmlns:p14="http://schemas.microsoft.com/office/powerpoint/2010/main" val="348343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7623" y="113051"/>
            <a:ext cx="2486025" cy="442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01" y="113051"/>
            <a:ext cx="2020298" cy="2648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5261" y="100352"/>
            <a:ext cx="5765800" cy="19322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Поэт </a:t>
            </a:r>
            <a:b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казахского </a:t>
            </a:r>
            <a:b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народа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1" y="2222502"/>
            <a:ext cx="9025436" cy="46354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Жусуп</a:t>
            </a:r>
            <a:r>
              <a:rPr lang="ru-RU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– ученый-фольклорист, поэт, историк-летописец, общественный деятель, философ, мыслитель.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Всецело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посвятил свою жизнь собиранию фольклорного наследия казахского народа, записывал произведения поэтов 18-19 веков, изучал историю человечества,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поэзию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Востока и Запада.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был глубоко религиозным поэтом, одним из популярнейших литераторов казахского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народа.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1931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был похоронен недалеко от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Баянаула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Первоначально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на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место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захоронения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люди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совершали паломничество для поклонения праху поэта. В 1952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это помещение – захоронение было разрушено советскими властями, затем вновь отстроено в 70-е годы прошлого века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В 2006 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на месте захоронения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поэта был 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построен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мавзолейный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комплекс.</a:t>
            </a:r>
          </a:p>
          <a:p>
            <a:pPr marL="0" indent="0">
              <a:buNone/>
            </a:pPr>
            <a:endParaRPr lang="ru-RU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08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141" t="15281" r="10499" b="18752"/>
          <a:stretch/>
        </p:blipFill>
        <p:spPr>
          <a:xfrm>
            <a:off x="8724900" y="3432969"/>
            <a:ext cx="3416300" cy="29598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0" y="-228600"/>
            <a:ext cx="2730598" cy="33782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20240"/>
            <a:ext cx="6007100" cy="90566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Произведения 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774303"/>
            <a:ext cx="9029700" cy="60836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Ю. Хороший мулла // Особое прибавление к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Акмолинским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обл.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ведомостям.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1890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 №14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Чертов торг // Поэты Казахстана. - Л.,1978.- С.314-320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Чертов торг // Поэты пяти веков.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Казах.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поэзия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ХV-ХХ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веков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.-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Алма-Ата, 1993.-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С.231-235</a:t>
            </a:r>
            <a:endParaRPr lang="ru-RU" sz="2000" b="1" dirty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Нестареющее наставление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//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Звезда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Прииртышья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-1998. - 26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нояб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 С.14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Чертов торг // Звезда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Приирт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-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1998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-1 авг.- С.5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// Поэты Казахстана. - Л.,1978. - С.314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Слова-назидания, написанные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Машхуром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в 46 лет: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//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Найзатас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- 2017. - №1. - С. 160 - 175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Слова-назидания, написанные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Машхуром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в 68 лет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: //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Найзатас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- 2017. - №3. - С. 32</a:t>
            </a:r>
          </a:p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М.Ж. Чертов торг: Из классической казахской поэзии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// Аманат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- 2006.- №5. - С. 135 - 137</a:t>
            </a:r>
          </a:p>
        </p:txBody>
      </p:sp>
    </p:spTree>
    <p:extLst>
      <p:ext uri="{BB962C8B-B14F-4D97-AF65-F5344CB8AC3E}">
        <p14:creationId xmlns:p14="http://schemas.microsoft.com/office/powerpoint/2010/main" val="260743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8" y="147802"/>
            <a:ext cx="2009034" cy="19857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041400"/>
            <a:ext cx="10515600" cy="508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430" t="5775" r="24401" b="4620"/>
          <a:stretch/>
        </p:blipFill>
        <p:spPr>
          <a:xfrm>
            <a:off x="3373267" y="2150326"/>
            <a:ext cx="1700917" cy="21113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2792" y="147802"/>
            <a:ext cx="1771650" cy="25812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5342" y="2321260"/>
            <a:ext cx="2457450" cy="1857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1416" y="2941992"/>
            <a:ext cx="1597529" cy="1982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5225" y="2288995"/>
            <a:ext cx="1798476" cy="2285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8016" y="128675"/>
            <a:ext cx="2145978" cy="20019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8520" y="184113"/>
            <a:ext cx="2176822" cy="19784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8695" y="3677627"/>
            <a:ext cx="2413011" cy="20688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t="11771" r="4023"/>
          <a:stretch/>
        </p:blipFill>
        <p:spPr>
          <a:xfrm>
            <a:off x="8782397" y="5197470"/>
            <a:ext cx="3330843" cy="1537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33" y="2248545"/>
            <a:ext cx="3058396" cy="18000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7558" y="4194257"/>
            <a:ext cx="1994762" cy="2520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60944" y="4420402"/>
            <a:ext cx="2362200" cy="20677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05810" y="344139"/>
            <a:ext cx="3019415" cy="15931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39503" y="4818858"/>
            <a:ext cx="2513598" cy="1895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9725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5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50"/>
                            </p:stCondLst>
                            <p:childTnLst>
                              <p:par>
                                <p:cTn id="5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750"/>
                            </p:stCondLst>
                            <p:childTnLst>
                              <p:par>
                                <p:cTn id="8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-1277619"/>
            <a:ext cx="89116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0" y="1333500"/>
            <a:ext cx="11671300" cy="4279900"/>
          </a:xfrm>
        </p:spPr>
        <p:txBody>
          <a:bodyPr>
            <a:prstTxWarp prst="textDeflate">
              <a:avLst>
                <a:gd name="adj" fmla="val 20427"/>
              </a:avLst>
            </a:prstTxWarp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Спасибо за внимание </a:t>
            </a:r>
          </a:p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Будьте здоровы</a:t>
            </a:r>
            <a:endParaRPr lang="ru-RU" sz="7200" b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112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193" y="165100"/>
            <a:ext cx="7018407" cy="11557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Акын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жырау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павлодарской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области</a:t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663700"/>
            <a:ext cx="9029700" cy="4826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Казахский поэт родился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1858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на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территории волости Кызылтау, нынешнего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Баянаульского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района Павлодарской области.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Родители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назвали его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Жусупом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- это казахский вариант  древнееврейского библейского имени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Йосеф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: «Бог да воздаст». Бог ему действительно воздал – он был почитаем народом и гоним властями, как это часто и бывает с великими.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Второе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его имя –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– известный - дал ему народ за его литературные труды. Так он стал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Машхуром-Жусупом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Копеевым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.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До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15 лет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учился в медресе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Хамереддина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хазрета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Познакомившись с шедеврами устной литературы, он стал заучивать народные сказания и поэмы. У него рано обнаружились способности к искусству слова.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На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путь поэзии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вступил с 15 лет.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100" y="1663700"/>
            <a:ext cx="2476500" cy="4178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0392534" y="6012934"/>
            <a:ext cx="14847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Georgia" panose="02040502050405020303" pitchFamily="18" charset="0"/>
              </a:rPr>
              <a:t>1858-1931</a:t>
            </a:r>
          </a:p>
        </p:txBody>
      </p:sp>
    </p:spTree>
    <p:extLst>
      <p:ext uri="{BB962C8B-B14F-4D97-AF65-F5344CB8AC3E}">
        <p14:creationId xmlns:p14="http://schemas.microsoft.com/office/powerpoint/2010/main" val="288946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340" r="33964"/>
          <a:stretch/>
        </p:blipFill>
        <p:spPr>
          <a:xfrm>
            <a:off x="708534" y="1612902"/>
            <a:ext cx="3247683" cy="45846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8800" y="309563"/>
            <a:ext cx="7099300" cy="7953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Духовное образование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600" y="1612902"/>
            <a:ext cx="7537822" cy="5029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1872 г.  </a:t>
            </a:r>
            <a:r>
              <a:rPr lang="ru-RU" sz="22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2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поступил в медресе </a:t>
            </a:r>
            <a:r>
              <a:rPr lang="ru-RU" sz="22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Кокельдаш</a:t>
            </a: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в Бухаре и получил по его окончании высшее мусульманское духовное образование. 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После окончания медресе он несколько лет проработал учителем в родных краях.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В 1887-1890 г. с целью углубления образования и знания восточных языков </a:t>
            </a:r>
            <a:r>
              <a:rPr lang="ru-RU" sz="22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совершил путешествие в Среднюю Азию, жил в Туркестане, Ташкенте, Самарканде, Бухаре, где встречался со многими учеными и поэтами, в том числе с академиком В.В .Радловым. 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B0F0"/>
                </a:solidFill>
                <a:latin typeface="Georgia" panose="02040502050405020303" pitchFamily="18" charset="0"/>
              </a:rPr>
              <a:t>С 1872 </a:t>
            </a:r>
            <a:r>
              <a:rPr lang="ru-RU" sz="22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200" b="1" dirty="0">
                <a:solidFill>
                  <a:srgbClr val="00B0F0"/>
                </a:solidFill>
                <a:latin typeface="Georgia" panose="02040502050405020303" pitchFamily="18" charset="0"/>
              </a:rPr>
              <a:t>занялся сбором устной литературы Северного и Центрального Казахстана, что помогло ему глубже узнать народный фольклор</a:t>
            </a:r>
            <a:r>
              <a:rPr lang="ru-RU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27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587500"/>
            <a:ext cx="3216275" cy="451961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0300" y="365125"/>
            <a:ext cx="76835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Вдумчивый наблюдатель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0" y="1270000"/>
            <a:ext cx="8636000" cy="5473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1872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он едет в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новые для себя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районы Северного и Центрального Казахстана, чтобы собирать произведения устного народного творчества. </a:t>
            </a:r>
            <a:endParaRPr lang="ru-RU" sz="24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Он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посетил известные всему Казахстану места: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Караоткел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, Атбасар, Кызылжар, ознакомился с жизнью, бытом и фольклором родов и племен, населявших эти края. </a:t>
            </a:r>
            <a:endParaRPr lang="ru-RU" sz="24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Уже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тогда он показал себя вдумчивым и наблюдательным поэтом, умеющим точно охарактеризовать и передать увиденные события и явления жизни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В газете «Дала 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уалаяты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» и журнале «</a:t>
            </a:r>
            <a:r>
              <a:rPr lang="ru-RU" sz="24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Айкап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» </a:t>
            </a:r>
            <a:r>
              <a:rPr lang="ru-RU" sz="24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часто </a:t>
            </a:r>
            <a:r>
              <a:rPr lang="ru-RU" sz="2400" b="1" dirty="0">
                <a:solidFill>
                  <a:srgbClr val="00B0F0"/>
                </a:solidFill>
                <a:latin typeface="Georgia" panose="02040502050405020303" pitchFamily="18" charset="0"/>
              </a:rPr>
              <a:t>печатались его статьи, очерки, стихи.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24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1320800"/>
            <a:ext cx="2724150" cy="4495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900" y="177800"/>
            <a:ext cx="8216900" cy="151288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Наследие собранного материала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6900" y="1816100"/>
            <a:ext cx="8813800" cy="4838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Образованный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 много видевший акын перенес на бумагу собранный материал, среди них: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Үлгілі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сөз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«Бата», «Жар-жар»,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Беташар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Сыңсу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Жоқтау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Қара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өлең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Қайым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өлең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Айтыс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Бақсының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сөзі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 и др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Из собранного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Жусупом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древнего наследия можно назвать стихотворения живших в XVIII веке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Бухар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жырау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и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Котеша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, а также Абая,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Улбике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,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Кудерикожа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,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Жанак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акына и др.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был первым, кто перенес на бумагу поэтическое наследие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Бухар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жырау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До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1917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издательстве Хусаиновых в Казани вышли поэтические сборники «Опыт, накопленный жизнью», «Положение», книга «Кому принадлежит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Сарыарка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в которых подняты проблемы социального равенства, просвещения, свободы слова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  <a:endParaRPr lang="ru-RU" sz="2000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69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0"/>
            <a:ext cx="2578100" cy="298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746125"/>
            <a:ext cx="77978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Революция в жизни поэта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100" y="2506662"/>
            <a:ext cx="95218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с радостью встретил Октябрьскую революцию 1917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Он 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живо откликался не только на казахстанские события. Так, откликом на революционные события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1905 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России явилось его стихотворение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Қанды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жексенбі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».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Несмотря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на свой возраст, он активно участвовал в деятельности культурно-просветительских обществ и организаций.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своих произведениях этого периода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приветствовал новшества, которые вводила Советская власть в жизнь казахов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Местные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государственные органы наложили запрет на его опубликование. В это время он был в Ташкенте. Поняв, что ему угрожает опасность заточения в тюрьму, он перебрался в Западный Казахстан, где жил в русских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селах.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родные края акын вернулся только в 1915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</a:t>
            </a:r>
            <a:endParaRPr lang="ru-RU" sz="2000" b="1" dirty="0">
              <a:solidFill>
                <a:srgbClr val="00B0F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3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1" y="1943100"/>
            <a:ext cx="2743200" cy="3340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200" y="225425"/>
            <a:ext cx="7518400" cy="9048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Просветительство </a:t>
            </a:r>
            <a:r>
              <a:rPr lang="ru-RU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Копеева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5200" y="1690688"/>
            <a:ext cx="8318500" cy="4913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Всю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свою жизнь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Жусуп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посвятил делу просвещения казахского народа, улучшения его жизни. 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Просветительство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ярко проявилось в его участии в распространении среди казахов новой методики обучения и нового алфавита («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усули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жадит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»), созданного на основе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староарабской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письменности. Он сам обучал детей и молодежь грамоте, используя для этой цели книги, изданные новым шрифтом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1917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г.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Казани вышли его книги «Хал-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ахуал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Сарыарқа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кімдікі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?»,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Tipлікте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көп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жасағандықтан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көрген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бір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тамашамыз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Машхур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Жусип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написал ряд повестей и поэм в традициях казахской устной и восточной литературы: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Гульшат-Шеризат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Шайтанның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саудасы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Ғибратнама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», «</a:t>
            </a:r>
            <a:r>
              <a:rPr lang="ru-RU" sz="2000" b="1" dirty="0" err="1">
                <a:solidFill>
                  <a:srgbClr val="00B0F0"/>
                </a:solidFill>
                <a:latin typeface="Georgia" panose="02040502050405020303" pitchFamily="18" charset="0"/>
              </a:rPr>
              <a:t>Баяннама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» и др.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3237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4612"/>
            <a:ext cx="3086100" cy="2123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9900" y="268793"/>
            <a:ext cx="5080000" cy="180339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Собиратель </a:t>
            </a:r>
            <a:b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народного </a:t>
            </a: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фольклора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2343150"/>
            <a:ext cx="10172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М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Копеев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был не только поэтом, но и собирателем народного фольклора. Он оставил богатое наследие собраний генеалогий казахских родов и племен, которые отличаются подробностью сведений и событий, связанных с происхождением того или иного рода.</a:t>
            </a:r>
            <a:endParaRPr lang="ru-RU" sz="2000" b="1" dirty="0" smtClean="0">
              <a:solidFill>
                <a:srgbClr val="00B0F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Блестящее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знание арабского и персидского языков, природный поэтический дар, великолепное знание культуры и истории родного народа, способности аналитического характера помогали ему глубже и яснее, чем многим современникам, понимать суть происходящих событий и явлений, оценивать их, соразмеряя со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своими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просветительскими 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воззрениями.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Оригинальные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произведения М.Ж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. </a:t>
            </a:r>
            <a:r>
              <a:rPr lang="ru-RU" sz="2000" b="1" dirty="0" err="1" smtClean="0">
                <a:solidFill>
                  <a:srgbClr val="00B0F0"/>
                </a:solidFill>
                <a:latin typeface="Georgia" panose="02040502050405020303" pitchFamily="18" charset="0"/>
              </a:rPr>
              <a:t>Копеева</a:t>
            </a:r>
            <a:r>
              <a:rPr lang="ru-RU" sz="2000" b="1" dirty="0" smtClean="0">
                <a:solidFill>
                  <a:srgbClr val="00B0F0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Georgia" panose="02040502050405020303" pitchFamily="18" charset="0"/>
              </a:rPr>
              <a:t>в разное время входили в литературные хрестоматии, учебники и сборники казахской поэзии.</a:t>
            </a:r>
          </a:p>
        </p:txBody>
      </p:sp>
    </p:spTree>
    <p:extLst>
      <p:ext uri="{BB962C8B-B14F-4D97-AF65-F5344CB8AC3E}">
        <p14:creationId xmlns:p14="http://schemas.microsoft.com/office/powerpoint/2010/main" val="390002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11735362</TotalTime>
  <Words>2205</Words>
  <Application>Microsoft Office PowerPoint</Application>
  <PresentationFormat>Широкоэкранный</PresentationFormat>
  <Paragraphs>111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Century Gothic</vt:lpstr>
      <vt:lpstr>Georgia</vt:lpstr>
      <vt:lpstr>Monotype Corsiva</vt:lpstr>
      <vt:lpstr>Wingdings 3</vt:lpstr>
      <vt:lpstr>Легкий дым</vt:lpstr>
      <vt:lpstr>По историческим местам Машхур Жусупа </vt:lpstr>
      <vt:lpstr>Поэт  казахского  народа</vt:lpstr>
      <vt:lpstr>Акын - жырау  павлодарской области   </vt:lpstr>
      <vt:lpstr>Духовное образование</vt:lpstr>
      <vt:lpstr>Вдумчивый наблюдатель</vt:lpstr>
      <vt:lpstr>Наследие собранного материала</vt:lpstr>
      <vt:lpstr>Революция в жизни поэта</vt:lpstr>
      <vt:lpstr>Просветительство Копеева </vt:lpstr>
      <vt:lpstr>Собиратель   народного  фольклора</vt:lpstr>
      <vt:lpstr>Мавзолей Машхур Жусупа</vt:lpstr>
      <vt:lpstr>Почитался  святым</vt:lpstr>
      <vt:lpstr>73 ступени восхождения </vt:lpstr>
      <vt:lpstr>Легенда Машхура</vt:lpstr>
      <vt:lpstr>Архитектура  мавзолея </vt:lpstr>
      <vt:lpstr>Архитектура  мавзолея </vt:lpstr>
      <vt:lpstr>Особенная  близость </vt:lpstr>
      <vt:lpstr>Шежире - генеалогическая схема казахских родов родов </vt:lpstr>
      <vt:lpstr>Мемориальный  комплекс</vt:lpstr>
      <vt:lpstr>Чудеса бывают разные</vt:lpstr>
      <vt:lpstr>Произведения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историческим местам Машхур Жусупа </dc:title>
  <dc:creator>Пользователь</dc:creator>
  <cp:lastModifiedBy>Пользователь</cp:lastModifiedBy>
  <cp:revision>44</cp:revision>
  <dcterms:created xsi:type="dcterms:W3CDTF">2009-09-22T00:17:41Z</dcterms:created>
  <dcterms:modified xsi:type="dcterms:W3CDTF">2020-11-20T07:36:59Z</dcterms:modified>
</cp:coreProperties>
</file>