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78" r:id="rId7"/>
    <p:sldId id="279" r:id="rId8"/>
    <p:sldId id="261" r:id="rId9"/>
    <p:sldId id="262" r:id="rId10"/>
    <p:sldId id="263" r:id="rId11"/>
    <p:sldId id="285" r:id="rId12"/>
    <p:sldId id="264" r:id="rId13"/>
    <p:sldId id="265" r:id="rId14"/>
    <p:sldId id="280" r:id="rId15"/>
    <p:sldId id="266" r:id="rId16"/>
    <p:sldId id="267" r:id="rId17"/>
    <p:sldId id="276" r:id="rId18"/>
    <p:sldId id="277" r:id="rId19"/>
    <p:sldId id="287" r:id="rId20"/>
    <p:sldId id="288" r:id="rId21"/>
    <p:sldId id="289" r:id="rId22"/>
    <p:sldId id="268" r:id="rId23"/>
    <p:sldId id="272" r:id="rId24"/>
    <p:sldId id="274" r:id="rId25"/>
    <p:sldId id="273" r:id="rId26"/>
    <p:sldId id="269" r:id="rId27"/>
    <p:sldId id="270" r:id="rId28"/>
    <p:sldId id="283" r:id="rId29"/>
    <p:sldId id="284" r:id="rId30"/>
    <p:sldId id="281" r:id="rId31"/>
    <p:sldId id="275" r:id="rId32"/>
    <p:sldId id="282" r:id="rId33"/>
    <p:sldId id="286" r:id="rId3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6734267D-C3D7-486D-B418-90D34E4961C5}" type="datetimeFigureOut">
              <a:rPr lang="ru-RU" smtClean="0"/>
              <a:t>30.11.2020</a:t>
            </a:fld>
            <a:endParaRPr lang="ru-RU"/>
          </a:p>
        </p:txBody>
      </p:sp>
      <p:sp>
        <p:nvSpPr>
          <p:cNvPr id="5" name="Footer Placeholder 4"/>
          <p:cNvSpPr>
            <a:spLocks noGrp="1"/>
          </p:cNvSpPr>
          <p:nvPr>
            <p:ph type="ftr" sz="quarter" idx="11"/>
          </p:nvPr>
        </p:nvSpPr>
        <p:spPr>
          <a:xfrm>
            <a:off x="1371600" y="4323845"/>
            <a:ext cx="6400800" cy="365125"/>
          </a:xfrm>
        </p:spPr>
        <p:txBody>
          <a:bodyPr/>
          <a:lstStyle/>
          <a:p>
            <a:endParaRPr lang="ru-RU"/>
          </a:p>
        </p:txBody>
      </p:sp>
      <p:sp>
        <p:nvSpPr>
          <p:cNvPr id="6" name="Slide Number Placeholder 5"/>
          <p:cNvSpPr>
            <a:spLocks noGrp="1"/>
          </p:cNvSpPr>
          <p:nvPr>
            <p:ph type="sldNum" sz="quarter" idx="12"/>
          </p:nvPr>
        </p:nvSpPr>
        <p:spPr>
          <a:xfrm>
            <a:off x="8077200" y="1430866"/>
            <a:ext cx="2743200" cy="365125"/>
          </a:xfrm>
        </p:spPr>
        <p:txBody>
          <a:bodyPr/>
          <a:lstStyle/>
          <a:p>
            <a:fld id="{C2150EBA-5AAF-49AE-ACAA-877B01A5DB76}" type="slidenum">
              <a:rPr lang="ru-RU" smtClean="0"/>
              <a:t>‹#›</a:t>
            </a:fld>
            <a:endParaRPr lang="ru-RU"/>
          </a:p>
        </p:txBody>
      </p:sp>
    </p:spTree>
    <p:extLst>
      <p:ext uri="{BB962C8B-B14F-4D97-AF65-F5344CB8AC3E}">
        <p14:creationId xmlns:p14="http://schemas.microsoft.com/office/powerpoint/2010/main" val="275099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734267D-C3D7-486D-B418-90D34E4961C5}" type="datetimeFigureOut">
              <a:rPr lang="ru-RU" smtClean="0"/>
              <a:t>30.11.2020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2150EBA-5AAF-49AE-ACAA-877B01A5DB76}" type="slidenum">
              <a:rPr lang="ru-RU" smtClean="0"/>
              <a:t>‹#›</a:t>
            </a:fld>
            <a:endParaRPr lang="ru-RU"/>
          </a:p>
        </p:txBody>
      </p:sp>
    </p:spTree>
    <p:extLst>
      <p:ext uri="{BB962C8B-B14F-4D97-AF65-F5344CB8AC3E}">
        <p14:creationId xmlns:p14="http://schemas.microsoft.com/office/powerpoint/2010/main" val="4169308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734267D-C3D7-486D-B418-90D34E4961C5}" type="datetimeFigureOut">
              <a:rPr lang="ru-RU" smtClean="0"/>
              <a:t>30.11.2020</a:t>
            </a:fld>
            <a:endParaRPr lang="ru-RU"/>
          </a:p>
        </p:txBody>
      </p:sp>
      <p:sp>
        <p:nvSpPr>
          <p:cNvPr id="6" name="Footer Placeholder 5"/>
          <p:cNvSpPr>
            <a:spLocks noGrp="1"/>
          </p:cNvSpPr>
          <p:nvPr>
            <p:ph type="ftr" sz="quarter" idx="11"/>
          </p:nvPr>
        </p:nvSpPr>
        <p:spPr>
          <a:xfrm>
            <a:off x="685800" y="379941"/>
            <a:ext cx="6991492" cy="365125"/>
          </a:xfrm>
        </p:spPr>
        <p:txBody>
          <a:bodyPr/>
          <a:lstStyle/>
          <a:p>
            <a:endParaRPr lang="ru-RU"/>
          </a:p>
        </p:txBody>
      </p:sp>
      <p:sp>
        <p:nvSpPr>
          <p:cNvPr id="7" name="Slide Number Placeholder 6"/>
          <p:cNvSpPr>
            <a:spLocks noGrp="1"/>
          </p:cNvSpPr>
          <p:nvPr>
            <p:ph type="sldNum" sz="quarter" idx="12"/>
          </p:nvPr>
        </p:nvSpPr>
        <p:spPr>
          <a:xfrm>
            <a:off x="10862452" y="381000"/>
            <a:ext cx="643748" cy="365125"/>
          </a:xfrm>
        </p:spPr>
        <p:txBody>
          <a:bodyPr/>
          <a:lstStyle/>
          <a:p>
            <a:fld id="{C2150EBA-5AAF-49AE-ACAA-877B01A5DB76}" type="slidenum">
              <a:rPr lang="ru-RU" smtClean="0"/>
              <a:t>‹#›</a:t>
            </a:fld>
            <a:endParaRPr lang="ru-RU"/>
          </a:p>
        </p:txBody>
      </p:sp>
    </p:spTree>
    <p:extLst>
      <p:ext uri="{BB962C8B-B14F-4D97-AF65-F5344CB8AC3E}">
        <p14:creationId xmlns:p14="http://schemas.microsoft.com/office/powerpoint/2010/main" val="570561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734267D-C3D7-486D-B418-90D34E4961C5}" type="datetimeFigureOut">
              <a:rPr lang="ru-RU" smtClean="0"/>
              <a:t>30.11.2020</a:t>
            </a:fld>
            <a:endParaRPr lang="ru-RU"/>
          </a:p>
        </p:txBody>
      </p:sp>
      <p:sp>
        <p:nvSpPr>
          <p:cNvPr id="6" name="Footer Placeholder 5"/>
          <p:cNvSpPr>
            <a:spLocks noGrp="1"/>
          </p:cNvSpPr>
          <p:nvPr>
            <p:ph type="ftr" sz="quarter" idx="11"/>
          </p:nvPr>
        </p:nvSpPr>
        <p:spPr>
          <a:xfrm>
            <a:off x="685800" y="379941"/>
            <a:ext cx="6991492" cy="365125"/>
          </a:xfrm>
        </p:spPr>
        <p:txBody>
          <a:bodyPr/>
          <a:lstStyle/>
          <a:p>
            <a:endParaRPr lang="ru-RU"/>
          </a:p>
        </p:txBody>
      </p:sp>
      <p:sp>
        <p:nvSpPr>
          <p:cNvPr id="7" name="Slide Number Placeholder 6"/>
          <p:cNvSpPr>
            <a:spLocks noGrp="1"/>
          </p:cNvSpPr>
          <p:nvPr>
            <p:ph type="sldNum" sz="quarter" idx="12"/>
          </p:nvPr>
        </p:nvSpPr>
        <p:spPr>
          <a:xfrm>
            <a:off x="10862452" y="381000"/>
            <a:ext cx="643748" cy="365125"/>
          </a:xfrm>
        </p:spPr>
        <p:txBody>
          <a:bodyPr/>
          <a:lstStyle/>
          <a:p>
            <a:fld id="{C2150EBA-5AAF-49AE-ACAA-877B01A5DB76}" type="slidenum">
              <a:rPr lang="ru-RU" smtClean="0"/>
              <a:t>‹#›</a:t>
            </a:fld>
            <a:endParaRPr lang="ru-RU"/>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33590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6734267D-C3D7-486D-B418-90D34E4961C5}" type="datetimeFigureOut">
              <a:rPr lang="ru-RU" smtClean="0"/>
              <a:t>30.11.2020</a:t>
            </a:fld>
            <a:endParaRPr lang="ru-RU"/>
          </a:p>
        </p:txBody>
      </p:sp>
      <p:sp>
        <p:nvSpPr>
          <p:cNvPr id="6" name="Footer Placeholder 5"/>
          <p:cNvSpPr>
            <a:spLocks noGrp="1"/>
          </p:cNvSpPr>
          <p:nvPr>
            <p:ph type="ftr" sz="quarter" idx="11"/>
          </p:nvPr>
        </p:nvSpPr>
        <p:spPr>
          <a:xfrm>
            <a:off x="685800" y="378883"/>
            <a:ext cx="6991492" cy="365125"/>
          </a:xfrm>
        </p:spPr>
        <p:txBody>
          <a:bodyPr/>
          <a:lstStyle/>
          <a:p>
            <a:endParaRPr lang="ru-RU"/>
          </a:p>
        </p:txBody>
      </p:sp>
      <p:sp>
        <p:nvSpPr>
          <p:cNvPr id="7" name="Slide Number Placeholder 6"/>
          <p:cNvSpPr>
            <a:spLocks noGrp="1"/>
          </p:cNvSpPr>
          <p:nvPr>
            <p:ph type="sldNum" sz="quarter" idx="12"/>
          </p:nvPr>
        </p:nvSpPr>
        <p:spPr>
          <a:xfrm>
            <a:off x="10862452" y="381000"/>
            <a:ext cx="643748" cy="365125"/>
          </a:xfrm>
        </p:spPr>
        <p:txBody>
          <a:bodyPr/>
          <a:lstStyle/>
          <a:p>
            <a:fld id="{C2150EBA-5AAF-49AE-ACAA-877B01A5DB76}" type="slidenum">
              <a:rPr lang="ru-RU" smtClean="0"/>
              <a:t>‹#›</a:t>
            </a:fld>
            <a:endParaRPr lang="ru-RU"/>
          </a:p>
        </p:txBody>
      </p:sp>
    </p:spTree>
    <p:extLst>
      <p:ext uri="{BB962C8B-B14F-4D97-AF65-F5344CB8AC3E}">
        <p14:creationId xmlns:p14="http://schemas.microsoft.com/office/powerpoint/2010/main" val="4239376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6734267D-C3D7-486D-B418-90D34E4961C5}" type="datetimeFigureOut">
              <a:rPr lang="ru-RU" smtClean="0"/>
              <a:t>30.11.2020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2150EBA-5AAF-49AE-ACAA-877B01A5DB76}" type="slidenum">
              <a:rPr lang="ru-RU" smtClean="0"/>
              <a:t>‹#›</a:t>
            </a:fld>
            <a:endParaRPr lang="ru-RU"/>
          </a:p>
        </p:txBody>
      </p:sp>
    </p:spTree>
    <p:extLst>
      <p:ext uri="{BB962C8B-B14F-4D97-AF65-F5344CB8AC3E}">
        <p14:creationId xmlns:p14="http://schemas.microsoft.com/office/powerpoint/2010/main" val="22396681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6734267D-C3D7-486D-B418-90D34E4961C5}" type="datetimeFigureOut">
              <a:rPr lang="ru-RU" smtClean="0"/>
              <a:t>30.11.2020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2150EBA-5AAF-49AE-ACAA-877B01A5DB76}" type="slidenum">
              <a:rPr lang="ru-RU" smtClean="0"/>
              <a:t>‹#›</a:t>
            </a:fld>
            <a:endParaRPr lang="ru-RU"/>
          </a:p>
        </p:txBody>
      </p:sp>
    </p:spTree>
    <p:extLst>
      <p:ext uri="{BB962C8B-B14F-4D97-AF65-F5344CB8AC3E}">
        <p14:creationId xmlns:p14="http://schemas.microsoft.com/office/powerpoint/2010/main" val="582869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734267D-C3D7-486D-B418-90D34E4961C5}" type="datetimeFigureOut">
              <a:rPr lang="ru-RU" smtClean="0"/>
              <a:t>30.11.2020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150EBA-5AAF-49AE-ACAA-877B01A5DB76}" type="slidenum">
              <a:rPr lang="ru-RU" smtClean="0"/>
              <a:t>‹#›</a:t>
            </a:fld>
            <a:endParaRPr lang="ru-RU"/>
          </a:p>
        </p:txBody>
      </p:sp>
    </p:spTree>
    <p:extLst>
      <p:ext uri="{BB962C8B-B14F-4D97-AF65-F5344CB8AC3E}">
        <p14:creationId xmlns:p14="http://schemas.microsoft.com/office/powerpoint/2010/main" val="30069091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734267D-C3D7-486D-B418-90D34E4961C5}" type="datetimeFigureOut">
              <a:rPr lang="ru-RU" smtClean="0"/>
              <a:t>30.11.2020</a:t>
            </a:fld>
            <a:endParaRPr lang="ru-RU"/>
          </a:p>
        </p:txBody>
      </p:sp>
      <p:sp>
        <p:nvSpPr>
          <p:cNvPr id="5" name="Footer Placeholder 4"/>
          <p:cNvSpPr>
            <a:spLocks noGrp="1"/>
          </p:cNvSpPr>
          <p:nvPr>
            <p:ph type="ftr" sz="quarter" idx="11"/>
          </p:nvPr>
        </p:nvSpPr>
        <p:spPr>
          <a:xfrm>
            <a:off x="685800" y="381000"/>
            <a:ext cx="6991492" cy="365125"/>
          </a:xfrm>
        </p:spPr>
        <p:txBody>
          <a:bodyPr/>
          <a:lstStyle/>
          <a:p>
            <a:endParaRPr lang="ru-RU"/>
          </a:p>
        </p:txBody>
      </p:sp>
      <p:sp>
        <p:nvSpPr>
          <p:cNvPr id="6" name="Slide Number Placeholder 5"/>
          <p:cNvSpPr>
            <a:spLocks noGrp="1"/>
          </p:cNvSpPr>
          <p:nvPr>
            <p:ph type="sldNum" sz="quarter" idx="12"/>
          </p:nvPr>
        </p:nvSpPr>
        <p:spPr>
          <a:xfrm>
            <a:off x="10862452" y="381000"/>
            <a:ext cx="643748" cy="365125"/>
          </a:xfrm>
        </p:spPr>
        <p:txBody>
          <a:bodyPr/>
          <a:lstStyle/>
          <a:p>
            <a:fld id="{C2150EBA-5AAF-49AE-ACAA-877B01A5DB76}" type="slidenum">
              <a:rPr lang="ru-RU" smtClean="0"/>
              <a:t>‹#›</a:t>
            </a:fld>
            <a:endParaRPr lang="ru-RU"/>
          </a:p>
        </p:txBody>
      </p:sp>
    </p:spTree>
    <p:extLst>
      <p:ext uri="{BB962C8B-B14F-4D97-AF65-F5344CB8AC3E}">
        <p14:creationId xmlns:p14="http://schemas.microsoft.com/office/powerpoint/2010/main" val="1147091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734267D-C3D7-486D-B418-90D34E4961C5}" type="datetimeFigureOut">
              <a:rPr lang="ru-RU" smtClean="0"/>
              <a:t>30.11.2020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150EBA-5AAF-49AE-ACAA-877B01A5DB76}" type="slidenum">
              <a:rPr lang="ru-RU" smtClean="0"/>
              <a:t>‹#›</a:t>
            </a:fld>
            <a:endParaRPr lang="ru-RU"/>
          </a:p>
        </p:txBody>
      </p:sp>
    </p:spTree>
    <p:extLst>
      <p:ext uri="{BB962C8B-B14F-4D97-AF65-F5344CB8AC3E}">
        <p14:creationId xmlns:p14="http://schemas.microsoft.com/office/powerpoint/2010/main" val="937697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6734267D-C3D7-486D-B418-90D34E4961C5}" type="datetimeFigureOut">
              <a:rPr lang="ru-RU" smtClean="0"/>
              <a:t>30.11.2020</a:t>
            </a:fld>
            <a:endParaRPr lang="ru-RU"/>
          </a:p>
        </p:txBody>
      </p:sp>
      <p:sp>
        <p:nvSpPr>
          <p:cNvPr id="5" name="Footer Placeholder 4"/>
          <p:cNvSpPr>
            <a:spLocks noGrp="1"/>
          </p:cNvSpPr>
          <p:nvPr>
            <p:ph type="ftr" sz="quarter" idx="11"/>
          </p:nvPr>
        </p:nvSpPr>
        <p:spPr>
          <a:xfrm>
            <a:off x="685800" y="381001"/>
            <a:ext cx="6991492" cy="364065"/>
          </a:xfrm>
        </p:spPr>
        <p:txBody>
          <a:bodyPr/>
          <a:lstStyle/>
          <a:p>
            <a:endParaRPr lang="ru-RU"/>
          </a:p>
        </p:txBody>
      </p:sp>
      <p:sp>
        <p:nvSpPr>
          <p:cNvPr id="6" name="Slide Number Placeholder 5"/>
          <p:cNvSpPr>
            <a:spLocks noGrp="1"/>
          </p:cNvSpPr>
          <p:nvPr>
            <p:ph type="sldNum" sz="quarter" idx="12"/>
          </p:nvPr>
        </p:nvSpPr>
        <p:spPr>
          <a:xfrm>
            <a:off x="10862452" y="381000"/>
            <a:ext cx="643748" cy="365125"/>
          </a:xfrm>
        </p:spPr>
        <p:txBody>
          <a:bodyPr/>
          <a:lstStyle/>
          <a:p>
            <a:fld id="{C2150EBA-5AAF-49AE-ACAA-877B01A5DB76}" type="slidenum">
              <a:rPr lang="ru-RU" smtClean="0"/>
              <a:t>‹#›</a:t>
            </a:fld>
            <a:endParaRPr lang="ru-RU"/>
          </a:p>
        </p:txBody>
      </p:sp>
    </p:spTree>
    <p:extLst>
      <p:ext uri="{BB962C8B-B14F-4D97-AF65-F5344CB8AC3E}">
        <p14:creationId xmlns:p14="http://schemas.microsoft.com/office/powerpoint/2010/main" val="3993968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734267D-C3D7-486D-B418-90D34E4961C5}" type="datetimeFigureOut">
              <a:rPr lang="ru-RU" smtClean="0"/>
              <a:t>30.11.2020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2150EBA-5AAF-49AE-ACAA-877B01A5DB76}" type="slidenum">
              <a:rPr lang="ru-RU" smtClean="0"/>
              <a:t>‹#›</a:t>
            </a:fld>
            <a:endParaRPr lang="ru-RU"/>
          </a:p>
        </p:txBody>
      </p:sp>
    </p:spTree>
    <p:extLst>
      <p:ext uri="{BB962C8B-B14F-4D97-AF65-F5344CB8AC3E}">
        <p14:creationId xmlns:p14="http://schemas.microsoft.com/office/powerpoint/2010/main" val="1467488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5800" y="3132666"/>
            <a:ext cx="5311775"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132666"/>
            <a:ext cx="5334000"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734267D-C3D7-486D-B418-90D34E4961C5}" type="datetimeFigureOut">
              <a:rPr lang="ru-RU" smtClean="0"/>
              <a:t>30.11.2020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2150EBA-5AAF-49AE-ACAA-877B01A5DB76}" type="slidenum">
              <a:rPr lang="ru-RU" smtClean="0"/>
              <a:t>‹#›</a:t>
            </a:fld>
            <a:endParaRPr lang="ru-RU"/>
          </a:p>
        </p:txBody>
      </p:sp>
    </p:spTree>
    <p:extLst>
      <p:ext uri="{BB962C8B-B14F-4D97-AF65-F5344CB8AC3E}">
        <p14:creationId xmlns:p14="http://schemas.microsoft.com/office/powerpoint/2010/main" val="1225836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734267D-C3D7-486D-B418-90D34E4961C5}" type="datetimeFigureOut">
              <a:rPr lang="ru-RU" smtClean="0"/>
              <a:t>30.11.2020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2150EBA-5AAF-49AE-ACAA-877B01A5DB76}" type="slidenum">
              <a:rPr lang="ru-RU" smtClean="0"/>
              <a:t>‹#›</a:t>
            </a:fld>
            <a:endParaRPr lang="ru-RU"/>
          </a:p>
        </p:txBody>
      </p:sp>
    </p:spTree>
    <p:extLst>
      <p:ext uri="{BB962C8B-B14F-4D97-AF65-F5344CB8AC3E}">
        <p14:creationId xmlns:p14="http://schemas.microsoft.com/office/powerpoint/2010/main" val="441793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34267D-C3D7-486D-B418-90D34E4961C5}" type="datetimeFigureOut">
              <a:rPr lang="ru-RU" smtClean="0"/>
              <a:t>30.11.2020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2150EBA-5AAF-49AE-ACAA-877B01A5DB76}" type="slidenum">
              <a:rPr lang="ru-RU" smtClean="0"/>
              <a:t>‹#›</a:t>
            </a:fld>
            <a:endParaRPr lang="ru-RU"/>
          </a:p>
        </p:txBody>
      </p:sp>
    </p:spTree>
    <p:extLst>
      <p:ext uri="{BB962C8B-B14F-4D97-AF65-F5344CB8AC3E}">
        <p14:creationId xmlns:p14="http://schemas.microsoft.com/office/powerpoint/2010/main" val="1324241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ru-RU" smtClean="0"/>
              <a:t>Образец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734267D-C3D7-486D-B418-90D34E4961C5}" type="datetimeFigureOut">
              <a:rPr lang="ru-RU" smtClean="0"/>
              <a:t>30.11.2020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2150EBA-5AAF-49AE-ACAA-877B01A5DB76}" type="slidenum">
              <a:rPr lang="ru-RU" smtClean="0"/>
              <a:t>‹#›</a:t>
            </a:fld>
            <a:endParaRPr lang="ru-RU"/>
          </a:p>
        </p:txBody>
      </p:sp>
    </p:spTree>
    <p:extLst>
      <p:ext uri="{BB962C8B-B14F-4D97-AF65-F5344CB8AC3E}">
        <p14:creationId xmlns:p14="http://schemas.microsoft.com/office/powerpoint/2010/main" val="1123886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734267D-C3D7-486D-B418-90D34E4961C5}" type="datetimeFigureOut">
              <a:rPr lang="ru-RU" smtClean="0"/>
              <a:t>30.11.2020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2150EBA-5AAF-49AE-ACAA-877B01A5DB76}" type="slidenum">
              <a:rPr lang="ru-RU" smtClean="0"/>
              <a:t>‹#›</a:t>
            </a:fld>
            <a:endParaRPr lang="ru-RU"/>
          </a:p>
        </p:txBody>
      </p:sp>
    </p:spTree>
    <p:extLst>
      <p:ext uri="{BB962C8B-B14F-4D97-AF65-F5344CB8AC3E}">
        <p14:creationId xmlns:p14="http://schemas.microsoft.com/office/powerpoint/2010/main" val="1009596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734267D-C3D7-486D-B418-90D34E4961C5}" type="datetimeFigureOut">
              <a:rPr lang="ru-RU" smtClean="0"/>
              <a:t>30.11.2020</a:t>
            </a:fld>
            <a:endParaRPr lang="ru-RU"/>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2150EBA-5AAF-49AE-ACAA-877B01A5DB76}" type="slidenum">
              <a:rPr lang="ru-RU" smtClean="0"/>
              <a:t>‹#›</a:t>
            </a:fld>
            <a:endParaRPr lang="ru-RU"/>
          </a:p>
        </p:txBody>
      </p:sp>
    </p:spTree>
    <p:extLst>
      <p:ext uri="{BB962C8B-B14F-4D97-AF65-F5344CB8AC3E}">
        <p14:creationId xmlns:p14="http://schemas.microsoft.com/office/powerpoint/2010/main" val="115921030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18" Type="http://schemas.openxmlformats.org/officeDocument/2006/relationships/image" Target="../media/image47.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png"/><Relationship Id="rId17" Type="http://schemas.openxmlformats.org/officeDocument/2006/relationships/image" Target="../media/image46.png"/><Relationship Id="rId2" Type="http://schemas.openxmlformats.org/officeDocument/2006/relationships/image" Target="../media/image31.png"/><Relationship Id="rId16" Type="http://schemas.openxmlformats.org/officeDocument/2006/relationships/image" Target="../media/image45.png"/><Relationship Id="rId20"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5" Type="http://schemas.openxmlformats.org/officeDocument/2006/relationships/image" Target="../media/image44.png"/><Relationship Id="rId10" Type="http://schemas.openxmlformats.org/officeDocument/2006/relationships/image" Target="../media/image39.png"/><Relationship Id="rId19" Type="http://schemas.openxmlformats.org/officeDocument/2006/relationships/image" Target="../media/image48.png"/><Relationship Id="rId4" Type="http://schemas.openxmlformats.org/officeDocument/2006/relationships/image" Target="../media/image33.png"/><Relationship Id="rId9" Type="http://schemas.openxmlformats.org/officeDocument/2006/relationships/image" Target="../media/image38.png"/><Relationship Id="rId14" Type="http://schemas.openxmlformats.org/officeDocument/2006/relationships/image" Target="../media/image43.png"/></Relationships>
</file>

<file path=ppt/slides/_rels/slide24.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png"/><Relationship Id="rId3" Type="http://schemas.openxmlformats.org/officeDocument/2006/relationships/image" Target="../media/image51.png"/><Relationship Id="rId7" Type="http://schemas.openxmlformats.org/officeDocument/2006/relationships/image" Target="../media/image55.png"/><Relationship Id="rId12" Type="http://schemas.openxmlformats.org/officeDocument/2006/relationships/image" Target="../media/image60.png"/><Relationship Id="rId17" Type="http://schemas.openxmlformats.org/officeDocument/2006/relationships/image" Target="../media/image65.png"/><Relationship Id="rId2" Type="http://schemas.openxmlformats.org/officeDocument/2006/relationships/image" Target="../media/image50.png"/><Relationship Id="rId16"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png"/><Relationship Id="rId15" Type="http://schemas.openxmlformats.org/officeDocument/2006/relationships/image" Target="../media/image63.pn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png"/><Relationship Id="rId14" Type="http://schemas.openxmlformats.org/officeDocument/2006/relationships/image" Target="../media/image62.png"/></Relationships>
</file>

<file path=ppt/slides/_rels/slide25.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7.png"/><Relationship Id="rId18" Type="http://schemas.openxmlformats.org/officeDocument/2006/relationships/image" Target="../media/image82.png"/><Relationship Id="rId3" Type="http://schemas.openxmlformats.org/officeDocument/2006/relationships/image" Target="../media/image67.png"/><Relationship Id="rId7" Type="http://schemas.openxmlformats.org/officeDocument/2006/relationships/image" Target="../media/image71.png"/><Relationship Id="rId12" Type="http://schemas.openxmlformats.org/officeDocument/2006/relationships/image" Target="../media/image76.png"/><Relationship Id="rId17" Type="http://schemas.openxmlformats.org/officeDocument/2006/relationships/image" Target="../media/image81.png"/><Relationship Id="rId2" Type="http://schemas.openxmlformats.org/officeDocument/2006/relationships/image" Target="../media/image66.png"/><Relationship Id="rId16" Type="http://schemas.openxmlformats.org/officeDocument/2006/relationships/image" Target="../media/image80.png"/><Relationship Id="rId20"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69.png"/><Relationship Id="rId15" Type="http://schemas.openxmlformats.org/officeDocument/2006/relationships/image" Target="../media/image79.png"/><Relationship Id="rId10" Type="http://schemas.openxmlformats.org/officeDocument/2006/relationships/image" Target="../media/image74.png"/><Relationship Id="rId19" Type="http://schemas.openxmlformats.org/officeDocument/2006/relationships/image" Target="../media/image83.png"/><Relationship Id="rId4" Type="http://schemas.openxmlformats.org/officeDocument/2006/relationships/image" Target="../media/image68.png"/><Relationship Id="rId9" Type="http://schemas.openxmlformats.org/officeDocument/2006/relationships/image" Target="../media/image73.png"/><Relationship Id="rId14" Type="http://schemas.openxmlformats.org/officeDocument/2006/relationships/image" Target="../media/image78.png"/></Relationships>
</file>

<file path=ppt/slides/_rels/slide2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3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763367" y="419100"/>
            <a:ext cx="7581900" cy="4694239"/>
          </a:xfrm>
        </p:spPr>
        <p:txBody>
          <a:bodyPr>
            <a:normAutofit fontScale="90000"/>
            <a:scene3d>
              <a:camera prst="orthographicFront"/>
              <a:lightRig rig="soft" dir="t">
                <a:rot lat="0" lon="0" rev="15600000"/>
              </a:lightRig>
            </a:scene3d>
            <a:sp3d extrusionH="57150" prstMaterial="softEdge">
              <a:bevelT w="25400" h="38100"/>
            </a:sp3d>
          </a:bodyPr>
          <a:lstStyle/>
          <a:p>
            <a:pPr algn="ctr">
              <a:spcAft>
                <a:spcPts val="0"/>
              </a:spcAft>
              <a:tabLst>
                <a:tab pos="4994275" algn="l"/>
              </a:tabLst>
            </a:pPr>
            <a:r>
              <a:rPr lang="ru-RU" b="1" dirty="0" smtClean="0">
                <a:ln/>
                <a:solidFill>
                  <a:schemeClr val="accent4"/>
                </a:solidFill>
                <a:latin typeface="Times New Roman" panose="02020603050405020304" pitchFamily="18" charset="0"/>
                <a:ea typeface="Times New Roman" panose="02020603050405020304" pitchFamily="18" charset="0"/>
              </a:rPr>
              <a:t/>
            </a:r>
            <a:br>
              <a:rPr lang="ru-RU" b="1" dirty="0" smtClean="0">
                <a:ln/>
                <a:solidFill>
                  <a:schemeClr val="accent4"/>
                </a:solidFill>
                <a:latin typeface="Times New Roman" panose="02020603050405020304" pitchFamily="18" charset="0"/>
                <a:ea typeface="Times New Roman" panose="02020603050405020304" pitchFamily="18" charset="0"/>
              </a:rPr>
            </a:br>
            <a:r>
              <a:rPr lang="ru-RU" b="1" dirty="0">
                <a:ln/>
                <a:solidFill>
                  <a:schemeClr val="accent4"/>
                </a:solidFill>
                <a:latin typeface="Times New Roman" panose="02020603050405020304" pitchFamily="18" charset="0"/>
                <a:ea typeface="Times New Roman" panose="02020603050405020304" pitchFamily="18" charset="0"/>
              </a:rPr>
              <a:t/>
            </a:r>
            <a:br>
              <a:rPr lang="ru-RU" b="1" dirty="0">
                <a:ln/>
                <a:solidFill>
                  <a:schemeClr val="accent4"/>
                </a:solidFill>
                <a:latin typeface="Times New Roman" panose="02020603050405020304" pitchFamily="18" charset="0"/>
                <a:ea typeface="Times New Roman" panose="02020603050405020304" pitchFamily="18" charset="0"/>
              </a:rPr>
            </a:br>
            <a:r>
              <a:rPr lang="ru-RU" b="1" dirty="0" smtClean="0">
                <a:ln/>
                <a:solidFill>
                  <a:schemeClr val="accent4"/>
                </a:solidFill>
                <a:latin typeface="Times New Roman" panose="02020603050405020304" pitchFamily="18" charset="0"/>
                <a:ea typeface="Times New Roman" panose="02020603050405020304" pitchFamily="18" charset="0"/>
              </a:rPr>
              <a:t/>
            </a:r>
            <a:br>
              <a:rPr lang="ru-RU" b="1" dirty="0" smtClean="0">
                <a:ln/>
                <a:solidFill>
                  <a:schemeClr val="accent4"/>
                </a:solidFill>
                <a:latin typeface="Times New Roman" panose="02020603050405020304" pitchFamily="18" charset="0"/>
                <a:ea typeface="Times New Roman" panose="02020603050405020304" pitchFamily="18" charset="0"/>
              </a:rPr>
            </a:br>
            <a:r>
              <a:rPr lang="ru-RU" b="1" dirty="0">
                <a:ln/>
                <a:solidFill>
                  <a:schemeClr val="accent4"/>
                </a:solidFill>
                <a:latin typeface="Times New Roman" panose="02020603050405020304" pitchFamily="18" charset="0"/>
                <a:ea typeface="Times New Roman" panose="02020603050405020304" pitchFamily="18" charset="0"/>
              </a:rPr>
              <a:t/>
            </a:r>
            <a:br>
              <a:rPr lang="ru-RU" b="1" dirty="0">
                <a:ln/>
                <a:solidFill>
                  <a:schemeClr val="accent4"/>
                </a:solidFill>
                <a:latin typeface="Times New Roman" panose="02020603050405020304" pitchFamily="18" charset="0"/>
                <a:ea typeface="Times New Roman" panose="02020603050405020304" pitchFamily="18" charset="0"/>
              </a:rPr>
            </a:br>
            <a:r>
              <a:rPr lang="ru-RU" b="1" dirty="0" smtClean="0">
                <a:ln/>
                <a:solidFill>
                  <a:schemeClr val="accent4"/>
                </a:solidFill>
                <a:latin typeface="Times New Roman" panose="02020603050405020304" pitchFamily="18" charset="0"/>
                <a:ea typeface="Times New Roman" panose="02020603050405020304" pitchFamily="18" charset="0"/>
              </a:rPr>
              <a:t/>
            </a:r>
            <a:br>
              <a:rPr lang="ru-RU" b="1" dirty="0" smtClean="0">
                <a:ln/>
                <a:solidFill>
                  <a:schemeClr val="accent4"/>
                </a:solidFill>
                <a:latin typeface="Times New Roman" panose="02020603050405020304" pitchFamily="18" charset="0"/>
                <a:ea typeface="Times New Roman" panose="02020603050405020304" pitchFamily="18" charset="0"/>
              </a:rPr>
            </a:br>
            <a:r>
              <a:rPr lang="ru-RU" sz="5300" b="1" dirty="0" smtClean="0">
                <a:ln/>
                <a:solidFill>
                  <a:schemeClr val="accent4"/>
                </a:solidFill>
                <a:latin typeface="Gabriola" panose="04040605051002020D02" pitchFamily="82" charset="0"/>
                <a:ea typeface="Times New Roman" panose="02020603050405020304" pitchFamily="18" charset="0"/>
              </a:rPr>
              <a:t/>
            </a:r>
            <a:br>
              <a:rPr lang="ru-RU" sz="5300" b="1" dirty="0" smtClean="0">
                <a:ln/>
                <a:solidFill>
                  <a:schemeClr val="accent4"/>
                </a:solidFill>
                <a:latin typeface="Gabriola" panose="04040605051002020D02" pitchFamily="82" charset="0"/>
                <a:ea typeface="Times New Roman" panose="02020603050405020304" pitchFamily="18" charset="0"/>
              </a:rPr>
            </a:br>
            <a:r>
              <a:rPr lang="ru-RU" sz="5300" b="1" dirty="0" smtClean="0">
                <a:ln/>
                <a:solidFill>
                  <a:schemeClr val="accent4"/>
                </a:solidFill>
                <a:latin typeface="Gabriola" panose="04040605051002020D02" pitchFamily="82" charset="0"/>
                <a:ea typeface="Times New Roman" panose="02020603050405020304" pitchFamily="18" charset="0"/>
              </a:rPr>
              <a:t/>
            </a:r>
            <a:br>
              <a:rPr lang="ru-RU" sz="5300" b="1" dirty="0" smtClean="0">
                <a:ln/>
                <a:solidFill>
                  <a:schemeClr val="accent4"/>
                </a:solidFill>
                <a:latin typeface="Gabriola" panose="04040605051002020D02" pitchFamily="82" charset="0"/>
                <a:ea typeface="Times New Roman" panose="02020603050405020304" pitchFamily="18" charset="0"/>
              </a:rPr>
            </a:br>
            <a:r>
              <a:rPr lang="ru-RU" b="1" dirty="0" smtClean="0">
                <a:ln/>
                <a:solidFill>
                  <a:schemeClr val="accent4"/>
                </a:solidFill>
                <a:latin typeface="Times New Roman" panose="02020603050405020304" pitchFamily="18" charset="0"/>
                <a:ea typeface="Times New Roman" panose="02020603050405020304" pitchFamily="18" charset="0"/>
              </a:rPr>
              <a:t>Разрешите представить - </a:t>
            </a:r>
            <a:r>
              <a:rPr lang="ru-RU" sz="5300" b="1" cap="none" dirty="0" smtClean="0">
                <a:ln w="12700">
                  <a:solidFill>
                    <a:schemeClr val="accent5"/>
                  </a:solidFill>
                  <a:prstDash val="solid"/>
                </a:ln>
                <a:pattFill prst="ltDnDiag">
                  <a:fgClr>
                    <a:schemeClr val="accent5">
                      <a:lumMod val="60000"/>
                      <a:lumOff val="40000"/>
                    </a:schemeClr>
                  </a:fgClr>
                  <a:bgClr>
                    <a:schemeClr val="bg1"/>
                  </a:bgClr>
                </a:pattFill>
                <a:latin typeface="Segoe Script" panose="020B0504020000000003" pitchFamily="34" charset="0"/>
                <a:ea typeface="Times New Roman" panose="02020603050405020304" pitchFamily="18" charset="0"/>
              </a:rPr>
              <a:t>Капитан животного мира –</a:t>
            </a:r>
            <a:r>
              <a:rPr lang="ru-RU" sz="5300" b="1" dirty="0" smtClean="0">
                <a:ln/>
                <a:solidFill>
                  <a:schemeClr val="accent4"/>
                </a:solidFill>
                <a:latin typeface="Segoe Script" panose="020B0504020000000003" pitchFamily="34" charset="0"/>
                <a:ea typeface="Times New Roman" panose="02020603050405020304" pitchFamily="18" charset="0"/>
              </a:rPr>
              <a:t> </a:t>
            </a:r>
            <a:r>
              <a:rPr lang="ru-RU" sz="8000" b="1" cap="none"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ea typeface="Times New Roman" panose="02020603050405020304" pitchFamily="18" charset="0"/>
              </a:rPr>
              <a:t>Максим Зверев</a:t>
            </a:r>
            <a:r>
              <a:rPr lang="ru-RU" sz="8000" b="1" dirty="0" smtClean="0">
                <a:ln/>
                <a:solidFill>
                  <a:schemeClr val="accent4"/>
                </a:solidFill>
                <a:latin typeface="Times New Roman" panose="02020603050405020304" pitchFamily="18" charset="0"/>
                <a:ea typeface="Times New Roman" panose="02020603050405020304" pitchFamily="18" charset="0"/>
              </a:rPr>
              <a:t> </a:t>
            </a:r>
            <a:r>
              <a:rPr lang="ru-RU" b="1" dirty="0" smtClean="0">
                <a:ln/>
                <a:solidFill>
                  <a:schemeClr val="accent4"/>
                </a:solidFill>
                <a:latin typeface="Times New Roman" panose="02020603050405020304" pitchFamily="18" charset="0"/>
                <a:ea typeface="Times New Roman" panose="02020603050405020304" pitchFamily="18" charset="0"/>
              </a:rPr>
              <a:t/>
            </a:r>
            <a:br>
              <a:rPr lang="ru-RU" b="1" dirty="0" smtClean="0">
                <a:ln/>
                <a:solidFill>
                  <a:schemeClr val="accent4"/>
                </a:solidFill>
                <a:latin typeface="Times New Roman" panose="02020603050405020304" pitchFamily="18" charset="0"/>
                <a:ea typeface="Times New Roman" panose="02020603050405020304" pitchFamily="18" charset="0"/>
              </a:rPr>
            </a:br>
            <a:endParaRPr lang="ru-RU" b="1" dirty="0">
              <a:ln/>
              <a:solidFill>
                <a:schemeClr val="accent4"/>
              </a:solidFill>
            </a:endParaRPr>
          </a:p>
        </p:txBody>
      </p:sp>
      <p:sp>
        <p:nvSpPr>
          <p:cNvPr id="3" name="Подзаголовок 2"/>
          <p:cNvSpPr>
            <a:spLocks noGrp="1"/>
          </p:cNvSpPr>
          <p:nvPr>
            <p:ph type="subTitle" idx="1"/>
          </p:nvPr>
        </p:nvSpPr>
        <p:spPr>
          <a:xfrm>
            <a:off x="6414367" y="6092187"/>
            <a:ext cx="3835400" cy="624924"/>
          </a:xfrm>
        </p:spPr>
        <p:txBody>
          <a:bodyPr>
            <a:noAutofit/>
          </a:bodyPr>
          <a:lstStyle/>
          <a:p>
            <a:r>
              <a:rPr lang="ru-RU" sz="28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rPr>
              <a:t>/125 лет М. Д. Звереву</a:t>
            </a:r>
            <a:endParaRPr lang="ru-RU" sz="28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a:p>
            <a:endParaRPr lang="ru-RU" sz="28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p:txBody>
      </p:sp>
      <p:sp>
        <p:nvSpPr>
          <p:cNvPr id="4" name="Прямоугольник 3"/>
          <p:cNvSpPr/>
          <p:nvPr/>
        </p:nvSpPr>
        <p:spPr>
          <a:xfrm>
            <a:off x="5443684" y="4604390"/>
            <a:ext cx="6221265" cy="124649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ru-RU" sz="3200" b="1" cap="all" dirty="0">
                <a:ln/>
                <a:solidFill>
                  <a:srgbClr val="4A9BDC">
                    <a:lumMod val="50000"/>
                  </a:srgbClr>
                </a:solidFill>
                <a:latin typeface="Gabriola" panose="04040605051002020D02" pitchFamily="82" charset="0"/>
                <a:ea typeface="Times New Roman" panose="02020603050405020304" pitchFamily="18" charset="0"/>
                <a:cs typeface="+mj-cs"/>
              </a:rPr>
              <a:t>Всемирный день животных:</a:t>
            </a:r>
            <a:br>
              <a:rPr lang="ru-RU" sz="3200" b="1" cap="all" dirty="0">
                <a:ln/>
                <a:solidFill>
                  <a:srgbClr val="4A9BDC">
                    <a:lumMod val="50000"/>
                  </a:srgbClr>
                </a:solidFill>
                <a:latin typeface="Gabriola" panose="04040605051002020D02" pitchFamily="82" charset="0"/>
                <a:ea typeface="Times New Roman" panose="02020603050405020304" pitchFamily="18" charset="0"/>
                <a:cs typeface="+mj-cs"/>
              </a:rPr>
            </a:br>
            <a:r>
              <a:rPr lang="ru-RU" sz="3200" b="1" cap="all" dirty="0" err="1">
                <a:ln/>
                <a:solidFill>
                  <a:srgbClr val="4A9BDC">
                    <a:lumMod val="50000"/>
                  </a:srgbClr>
                </a:solidFill>
                <a:latin typeface="Gabriola" panose="04040605051002020D02" pitchFamily="82" charset="0"/>
                <a:ea typeface="Times New Roman" panose="02020603050405020304" pitchFamily="18" charset="0"/>
                <a:cs typeface="+mj-cs"/>
              </a:rPr>
              <a:t>Буктрейлер</a:t>
            </a:r>
            <a:r>
              <a:rPr lang="ru-RU" sz="3200" b="1" cap="all" dirty="0">
                <a:ln/>
                <a:solidFill>
                  <a:srgbClr val="4A9BDC">
                    <a:lumMod val="50000"/>
                  </a:srgbClr>
                </a:solidFill>
                <a:latin typeface="Gabriola" panose="04040605051002020D02" pitchFamily="82" charset="0"/>
                <a:ea typeface="Times New Roman" panose="02020603050405020304" pitchFamily="18" charset="0"/>
                <a:cs typeface="+mj-cs"/>
              </a:rPr>
              <a:t>:</a:t>
            </a:r>
            <a:r>
              <a:rPr lang="ru-RU" sz="3200" b="1" cap="all" dirty="0">
                <a:ln/>
                <a:solidFill>
                  <a:srgbClr val="81BB42"/>
                </a:solidFill>
                <a:latin typeface="Gabriola" panose="04040605051002020D02" pitchFamily="82" charset="0"/>
                <a:ea typeface="Times New Roman" panose="02020603050405020304" pitchFamily="18" charset="0"/>
                <a:cs typeface="+mj-cs"/>
              </a:rPr>
              <a:t/>
            </a:r>
            <a:br>
              <a:rPr lang="ru-RU" sz="3200" b="1" cap="all" dirty="0">
                <a:ln/>
                <a:solidFill>
                  <a:srgbClr val="81BB42"/>
                </a:solidFill>
                <a:latin typeface="Gabriola" panose="04040605051002020D02" pitchFamily="82" charset="0"/>
                <a:ea typeface="Times New Roman" panose="02020603050405020304" pitchFamily="18" charset="0"/>
                <a:cs typeface="+mj-cs"/>
              </a:rPr>
            </a:br>
            <a:endParaRPr lang="ru-RU" sz="1050" dirty="0"/>
          </a:p>
        </p:txBody>
      </p:sp>
      <p:pic>
        <p:nvPicPr>
          <p:cNvPr id="5" name="Рисунок 4"/>
          <p:cNvPicPr>
            <a:picLocks noChangeAspect="1"/>
          </p:cNvPicPr>
          <p:nvPr/>
        </p:nvPicPr>
        <p:blipFill>
          <a:blip r:embed="rId2"/>
          <a:stretch>
            <a:fillRect/>
          </a:stretch>
        </p:blipFill>
        <p:spPr>
          <a:xfrm>
            <a:off x="101600" y="304801"/>
            <a:ext cx="4686300" cy="62357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664072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14" presetClass="entr" presetSubtype="5"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vertical)">
                                      <p:cBhvr>
                                        <p:cTn id="11" dur="750"/>
                                        <p:tgtEl>
                                          <p:spTgt spid="5"/>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750"/>
                                        <p:tgtEl>
                                          <p:spTgt spid="4"/>
                                        </p:tgtEl>
                                      </p:cBhvr>
                                    </p:animEffect>
                                  </p:childTnLst>
                                </p:cTn>
                              </p:par>
                            </p:childTnLst>
                          </p:cTn>
                        </p:par>
                        <p:par>
                          <p:cTn id="16" fill="hold">
                            <p:stCondLst>
                              <p:cond delay="2250"/>
                            </p:stCondLst>
                            <p:childTnLst>
                              <p:par>
                                <p:cTn id="17" presetID="16" presetClass="entr" presetSubtype="21" fill="hold" grpId="0"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barn(inVertical)">
                                      <p:cBhvr>
                                        <p:cTn id="19"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5600" y="611973"/>
            <a:ext cx="8610600" cy="1293028"/>
          </a:xfrm>
        </p:spPr>
        <p:txBody>
          <a:bodyPr>
            <a:noAutofit/>
          </a:bodyPr>
          <a:lstStyle/>
          <a:p>
            <a:pPr algn="ctr"/>
            <a:r>
              <a:rPr lang="ru-RU" sz="6000" b="1" dirty="0" smtClean="0">
                <a:solidFill>
                  <a:schemeClr val="accent1"/>
                </a:solidFill>
              </a:rPr>
              <a:t/>
            </a:r>
            <a:br>
              <a:rPr lang="ru-RU" sz="6000" b="1" dirty="0" smtClean="0">
                <a:solidFill>
                  <a:schemeClr val="accent1"/>
                </a:solidFill>
              </a:rPr>
            </a:br>
            <a:r>
              <a:rPr lang="ru-RU" sz="6000" b="1" dirty="0" smtClean="0">
                <a:solidFill>
                  <a:schemeClr val="accent1"/>
                </a:solidFill>
              </a:rPr>
              <a:t>ГУЛАГ</a:t>
            </a:r>
            <a:r>
              <a:rPr lang="ru-RU" sz="6000" b="1" dirty="0">
                <a:solidFill>
                  <a:schemeClr val="accent1"/>
                </a:solidFill>
              </a:rPr>
              <a:t/>
            </a:r>
            <a:br>
              <a:rPr lang="ru-RU" sz="6000" b="1" dirty="0">
                <a:solidFill>
                  <a:schemeClr val="accent1"/>
                </a:solidFill>
              </a:rPr>
            </a:br>
            <a:endParaRPr lang="ru-RU" sz="6000" b="1" dirty="0">
              <a:solidFill>
                <a:schemeClr val="accent1"/>
              </a:solidFill>
            </a:endParaRPr>
          </a:p>
        </p:txBody>
      </p:sp>
      <p:sp>
        <p:nvSpPr>
          <p:cNvPr id="3" name="Объект 2"/>
          <p:cNvSpPr>
            <a:spLocks noGrp="1"/>
          </p:cNvSpPr>
          <p:nvPr>
            <p:ph idx="1"/>
          </p:nvPr>
        </p:nvSpPr>
        <p:spPr>
          <a:xfrm>
            <a:off x="241300" y="2194560"/>
            <a:ext cx="11684000" cy="4024125"/>
          </a:xfrm>
        </p:spPr>
        <p:txBody>
          <a:bodyPr>
            <a:normAutofit/>
          </a:bodyPr>
          <a:lstStyle/>
          <a:p>
            <a:pPr marL="0" indent="0">
              <a:buNone/>
            </a:pPr>
            <a:r>
              <a:rPr lang="ru-RU" sz="2400" b="1" dirty="0" smtClean="0">
                <a:solidFill>
                  <a:srgbClr val="7030A0"/>
                </a:solidFill>
              </a:rPr>
              <a:t>Как </a:t>
            </a:r>
            <a:r>
              <a:rPr lang="ru-RU" sz="2400" b="1" dirty="0">
                <a:solidFill>
                  <a:srgbClr val="7030A0"/>
                </a:solidFill>
              </a:rPr>
              <a:t>бывшего прапорщика царской армии в 1933 году Зверева должны были арестовать, но по заступничеству своего </a:t>
            </a:r>
            <a:r>
              <a:rPr lang="ru-RU" sz="2400" b="1" dirty="0" smtClean="0">
                <a:solidFill>
                  <a:srgbClr val="7030A0"/>
                </a:solidFill>
              </a:rPr>
              <a:t>начальника, </a:t>
            </a:r>
            <a:r>
              <a:rPr lang="ru-RU" sz="2400" b="1" dirty="0">
                <a:solidFill>
                  <a:srgbClr val="7030A0"/>
                </a:solidFill>
              </a:rPr>
              <a:t>сказавшего, что Зверев является единственным наличным специалистом-зоологом этого направления и без него работа с зоосадом полностью развалится, писатель «числился» в ГУЛАГе, но работал в зоосаде и жил дома, отдавая всю зарплату государству. По официальной справке, Зверев был арестован 20 января 1933 года и осужден Коллегией ОГПУ </a:t>
            </a:r>
            <a:r>
              <a:rPr lang="ru-RU" sz="2400" b="1" dirty="0" smtClean="0">
                <a:solidFill>
                  <a:srgbClr val="7030A0"/>
                </a:solidFill>
              </a:rPr>
              <a:t>на </a:t>
            </a:r>
            <a:r>
              <a:rPr lang="ru-RU" sz="2400" b="1" dirty="0">
                <a:solidFill>
                  <a:srgbClr val="7030A0"/>
                </a:solidFill>
              </a:rPr>
              <a:t>10 лет лишения свободы. </a:t>
            </a:r>
            <a:r>
              <a:rPr lang="ru-RU" sz="2400" b="1" dirty="0" smtClean="0">
                <a:solidFill>
                  <a:srgbClr val="7030A0"/>
                </a:solidFill>
              </a:rPr>
              <a:t>Судимость </a:t>
            </a:r>
            <a:r>
              <a:rPr lang="ru-RU" sz="2400" b="1" dirty="0">
                <a:solidFill>
                  <a:srgbClr val="7030A0"/>
                </a:solidFill>
              </a:rPr>
              <a:t>была снята Определением Военной Коллегии Верховного суда СССР от 29 июля 1958 года, за отсутствием состава преступления.</a:t>
            </a:r>
          </a:p>
          <a:p>
            <a:pPr marL="0" indent="0">
              <a:buNone/>
            </a:pPr>
            <a:endParaRPr lang="ru-RU" dirty="0"/>
          </a:p>
        </p:txBody>
      </p:sp>
      <p:pic>
        <p:nvPicPr>
          <p:cNvPr id="5" name="Рисунок 4"/>
          <p:cNvPicPr>
            <a:picLocks noChangeAspect="1"/>
          </p:cNvPicPr>
          <p:nvPr/>
        </p:nvPicPr>
        <p:blipFill rotWithShape="1">
          <a:blip r:embed="rId2"/>
          <a:srcRect l="44441" t="44724" r="13793"/>
          <a:stretch/>
        </p:blipFill>
        <p:spPr>
          <a:xfrm>
            <a:off x="1714500" y="195504"/>
            <a:ext cx="1549400" cy="159300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Рисунок 5"/>
          <p:cNvPicPr>
            <a:picLocks noChangeAspect="1"/>
          </p:cNvPicPr>
          <p:nvPr/>
        </p:nvPicPr>
        <p:blipFill rotWithShape="1">
          <a:blip r:embed="rId3"/>
          <a:srcRect l="9939" t="6347" r="53083" b="54501"/>
          <a:stretch/>
        </p:blipFill>
        <p:spPr>
          <a:xfrm>
            <a:off x="9499600" y="109711"/>
            <a:ext cx="2006600" cy="1997575"/>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4588777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749"/>
                                          </p:stCondLst>
                                        </p:cTn>
                                        <p:tgtEl>
                                          <p:spTgt spid="5"/>
                                        </p:tgtEl>
                                        <p:attrNameLst>
                                          <p:attrName>style.visibility</p:attrName>
                                        </p:attrNameLst>
                                      </p:cBhvr>
                                      <p:to>
                                        <p:strVal val="visible"/>
                                      </p:to>
                                    </p:set>
                                  </p:childTnLst>
                                </p:cTn>
                              </p:par>
                            </p:childTnLst>
                          </p:cTn>
                        </p:par>
                        <p:par>
                          <p:cTn id="11" fill="hold">
                            <p:stCondLst>
                              <p:cond delay="1500"/>
                            </p:stCondLst>
                            <p:childTnLst>
                              <p:par>
                                <p:cTn id="12" presetID="42" presetClass="entr" presetSubtype="0" fill="hold"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750"/>
                                        <p:tgtEl>
                                          <p:spTgt spid="3">
                                            <p:txEl>
                                              <p:pRg st="0" end="0"/>
                                            </p:txEl>
                                          </p:spTgt>
                                        </p:tgtEl>
                                      </p:cBhvr>
                                    </p:animEffect>
                                    <p:anim calcmode="lin" valueType="num">
                                      <p:cBhvr>
                                        <p:cTn id="15"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2250"/>
                            </p:stCondLst>
                            <p:childTnLst>
                              <p:par>
                                <p:cTn id="18" presetID="1" presetClass="entr" presetSubtype="0" fill="hold" nodeType="afterEffect">
                                  <p:stCondLst>
                                    <p:cond delay="250"/>
                                  </p:stCondLst>
                                  <p:childTnLst>
                                    <p:set>
                                      <p:cBhvr>
                                        <p:cTn id="19" dur="1" fill="hold">
                                          <p:stCondLst>
                                            <p:cond delay="74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400" b="1" dirty="0" smtClean="0">
                <a:solidFill>
                  <a:schemeClr val="accent1"/>
                </a:solidFill>
              </a:rPr>
              <a:t>Простое везение и удача</a:t>
            </a:r>
            <a:endParaRPr lang="ru-RU" sz="4400" b="1" dirty="0">
              <a:solidFill>
                <a:schemeClr val="accent1"/>
              </a:solidFill>
            </a:endParaRPr>
          </a:p>
        </p:txBody>
      </p:sp>
      <p:sp>
        <p:nvSpPr>
          <p:cNvPr id="3" name="Объект 2"/>
          <p:cNvSpPr>
            <a:spLocks noGrp="1"/>
          </p:cNvSpPr>
          <p:nvPr>
            <p:ph idx="1"/>
          </p:nvPr>
        </p:nvSpPr>
        <p:spPr>
          <a:xfrm>
            <a:off x="419100" y="2194560"/>
            <a:ext cx="11087100" cy="4024125"/>
          </a:xfrm>
        </p:spPr>
        <p:txBody>
          <a:bodyPr/>
          <a:lstStyle/>
          <a:p>
            <a:pPr marL="0" indent="0">
              <a:buNone/>
            </a:pPr>
            <a:r>
              <a:rPr lang="ru-RU" b="1" dirty="0">
                <a:solidFill>
                  <a:srgbClr val="7030A0"/>
                </a:solidFill>
              </a:rPr>
              <a:t>Всю долгую и трудную жизнь М.Д. Звереву необыкновенно везло. Из многих сложных ситуаций он выходил целым и невредимым. То ему пришлось загонять в клетку вырвавшегося льва, то, схватив прыгнувшую с дерева дикую рысь, держать ее, пока не подоспела помощь. Два раза тонул, в третий раз чуть не погиб в бурю на </a:t>
            </a:r>
            <a:r>
              <a:rPr lang="ru-RU" b="1" dirty="0" err="1">
                <a:solidFill>
                  <a:srgbClr val="7030A0"/>
                </a:solidFill>
              </a:rPr>
              <a:t>Капчагайском</a:t>
            </a:r>
            <a:r>
              <a:rPr lang="ru-RU" b="1" dirty="0">
                <a:solidFill>
                  <a:srgbClr val="7030A0"/>
                </a:solidFill>
              </a:rPr>
              <a:t> море. Падал вместе с лошадью в пропасть. Даже Гулаг он прошел с наименьшими для себя неприятностями</a:t>
            </a:r>
            <a:r>
              <a:rPr lang="ru-RU" b="1" dirty="0" smtClean="0">
                <a:solidFill>
                  <a:srgbClr val="7030A0"/>
                </a:solidFill>
              </a:rPr>
              <a:t>.</a:t>
            </a:r>
          </a:p>
          <a:p>
            <a:pPr marL="0" indent="0">
              <a:buNone/>
            </a:pPr>
            <a:r>
              <a:rPr lang="ru-RU" b="1" dirty="0">
                <a:solidFill>
                  <a:srgbClr val="7030A0"/>
                </a:solidFill>
              </a:rPr>
              <a:t>Нет возможности перечислить все природоохранные статьи Зверева — их более тысячи. Они посвящены проблеме Арала, Балхаша, заповедному делу, защите редких видов животных. Только в защиту горных ельников он написал около 80 </a:t>
            </a:r>
            <a:r>
              <a:rPr lang="ru-RU" b="1" dirty="0" smtClean="0">
                <a:solidFill>
                  <a:srgbClr val="7030A0"/>
                </a:solidFill>
              </a:rPr>
              <a:t>статей.</a:t>
            </a:r>
            <a:endParaRPr lang="ru-RU" b="1" dirty="0">
              <a:solidFill>
                <a:srgbClr val="7030A0"/>
              </a:solidFill>
            </a:endParaRPr>
          </a:p>
        </p:txBody>
      </p:sp>
      <p:pic>
        <p:nvPicPr>
          <p:cNvPr id="4" name="Рисунок 3"/>
          <p:cNvPicPr>
            <a:picLocks noChangeAspect="1"/>
          </p:cNvPicPr>
          <p:nvPr/>
        </p:nvPicPr>
        <p:blipFill>
          <a:blip r:embed="rId2"/>
          <a:stretch>
            <a:fillRect/>
          </a:stretch>
        </p:blipFill>
        <p:spPr>
          <a:xfrm>
            <a:off x="419100" y="0"/>
            <a:ext cx="1719221" cy="2200847"/>
          </a:xfrm>
          <a:prstGeom prst="rect">
            <a:avLst/>
          </a:prstGeom>
        </p:spPr>
      </p:pic>
    </p:spTree>
    <p:extLst>
      <p:ext uri="{BB962C8B-B14F-4D97-AF65-F5344CB8AC3E}">
        <p14:creationId xmlns:p14="http://schemas.microsoft.com/office/powerpoint/2010/main" val="9995328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42"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anim calcmode="lin" valueType="num">
                                      <p:cBhvr>
                                        <p:cTn id="12"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750"/>
                                        <p:tgtEl>
                                          <p:spTgt spid="3">
                                            <p:txEl>
                                              <p:pRg st="1" end="1"/>
                                            </p:txEl>
                                          </p:spTgt>
                                        </p:tgtEl>
                                      </p:cBhvr>
                                    </p:animEffect>
                                    <p:anim calcmode="lin" valueType="num">
                                      <p:cBhvr>
                                        <p:cTn id="18"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0" fill="hold">
                            <p:stCondLst>
                              <p:cond delay="2250"/>
                            </p:stCondLst>
                            <p:childTnLst>
                              <p:par>
                                <p:cTn id="21" presetID="1" presetClass="entr" presetSubtype="0" fill="hold" nodeType="afterEffect">
                                  <p:stCondLst>
                                    <p:cond delay="0"/>
                                  </p:stCondLst>
                                  <p:childTnLst>
                                    <p:set>
                                      <p:cBhvr>
                                        <p:cTn id="22" dur="1" fill="hold">
                                          <p:stCondLst>
                                            <p:cond delay="74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9734" y="294473"/>
            <a:ext cx="8610600" cy="1293028"/>
          </a:xfrm>
        </p:spPr>
        <p:txBody>
          <a:bodyPr>
            <a:normAutofit/>
          </a:bodyPr>
          <a:lstStyle/>
          <a:p>
            <a:pPr algn="ctr"/>
            <a:r>
              <a:rPr lang="ru-RU" sz="4400" b="1" dirty="0" smtClean="0">
                <a:solidFill>
                  <a:schemeClr val="accent1"/>
                </a:solidFill>
              </a:rPr>
              <a:t>25 лет в науке</a:t>
            </a:r>
            <a:endParaRPr lang="ru-RU" sz="4400" b="1" dirty="0">
              <a:solidFill>
                <a:schemeClr val="accent1"/>
              </a:solidFill>
            </a:endParaRPr>
          </a:p>
        </p:txBody>
      </p:sp>
      <p:sp>
        <p:nvSpPr>
          <p:cNvPr id="3" name="Объект 2"/>
          <p:cNvSpPr>
            <a:spLocks noGrp="1"/>
          </p:cNvSpPr>
          <p:nvPr>
            <p:ph idx="1"/>
          </p:nvPr>
        </p:nvSpPr>
        <p:spPr>
          <a:xfrm>
            <a:off x="0" y="1587501"/>
            <a:ext cx="8509000" cy="4305299"/>
          </a:xfrm>
        </p:spPr>
        <p:txBody>
          <a:bodyPr>
            <a:noAutofit/>
          </a:bodyPr>
          <a:lstStyle/>
          <a:p>
            <a:pPr marL="0" indent="0">
              <a:buNone/>
            </a:pPr>
            <a:r>
              <a:rPr lang="ru-RU" sz="2400" b="1" dirty="0" smtClean="0">
                <a:solidFill>
                  <a:srgbClr val="7030A0"/>
                </a:solidFill>
              </a:rPr>
              <a:t>Зверев </a:t>
            </a:r>
            <a:r>
              <a:rPr lang="ru-RU" sz="2400" b="1" dirty="0">
                <a:solidFill>
                  <a:srgbClr val="7030A0"/>
                </a:solidFill>
              </a:rPr>
              <a:t>посвятил науке 25 лет: участвовал в многочисленных экспедициях, вел самостоятельные наблюдения в поле. Опубликовал более ста научных работ, три монографии и более 20 научно-популярных книг, он создал основы териологии (наука о млекопитающих) в Западной Сибири.</a:t>
            </a:r>
          </a:p>
          <a:p>
            <a:pPr marL="0" indent="0">
              <a:buNone/>
            </a:pPr>
            <a:r>
              <a:rPr lang="ru-RU" sz="2400" b="1" dirty="0" smtClean="0">
                <a:solidFill>
                  <a:srgbClr val="7030A0"/>
                </a:solidFill>
              </a:rPr>
              <a:t>Максим </a:t>
            </a:r>
            <a:r>
              <a:rPr lang="ru-RU" sz="2400" b="1" dirty="0">
                <a:solidFill>
                  <a:srgbClr val="7030A0"/>
                </a:solidFill>
              </a:rPr>
              <a:t>Дмитриевич был признан основоположником сельскохозяйственной зоологии в Сибири. Под его руководством проходили практику будущие видные ученые: И. А. </a:t>
            </a:r>
            <a:r>
              <a:rPr lang="ru-RU" sz="2400" b="1" dirty="0" err="1">
                <a:solidFill>
                  <a:srgbClr val="7030A0"/>
                </a:solidFill>
              </a:rPr>
              <a:t>Долгушин</a:t>
            </a:r>
            <a:r>
              <a:rPr lang="ru-RU" sz="2400" b="1" dirty="0">
                <a:solidFill>
                  <a:srgbClr val="7030A0"/>
                </a:solidFill>
              </a:rPr>
              <a:t>, В. Н. </a:t>
            </a:r>
            <a:r>
              <a:rPr lang="ru-RU" sz="2400" b="1" dirty="0" err="1">
                <a:solidFill>
                  <a:srgbClr val="7030A0"/>
                </a:solidFill>
              </a:rPr>
              <a:t>Скалон</a:t>
            </a:r>
            <a:r>
              <a:rPr lang="ru-RU" sz="2400" b="1" dirty="0">
                <a:solidFill>
                  <a:srgbClr val="7030A0"/>
                </a:solidFill>
              </a:rPr>
              <a:t>, А. А. </a:t>
            </a:r>
            <a:r>
              <a:rPr lang="ru-RU" sz="2400" b="1" dirty="0" err="1">
                <a:solidFill>
                  <a:srgbClr val="7030A0"/>
                </a:solidFill>
              </a:rPr>
              <a:t>Слудский</a:t>
            </a:r>
            <a:r>
              <a:rPr lang="ru-RU" sz="2400" b="1" dirty="0">
                <a:solidFill>
                  <a:srgbClr val="7030A0"/>
                </a:solidFill>
              </a:rPr>
              <a:t>, ставшие основателями зоологической науки в Казахстане</a:t>
            </a:r>
            <a:r>
              <a:rPr lang="ru-RU" sz="2400" b="1" dirty="0" smtClean="0">
                <a:solidFill>
                  <a:srgbClr val="7030A0"/>
                </a:solidFill>
              </a:rPr>
              <a:t>.</a:t>
            </a:r>
            <a:endParaRPr lang="ru-RU" sz="2400" b="1" dirty="0">
              <a:solidFill>
                <a:srgbClr val="7030A0"/>
              </a:solidFill>
            </a:endParaRPr>
          </a:p>
        </p:txBody>
      </p:sp>
      <p:pic>
        <p:nvPicPr>
          <p:cNvPr id="4" name="Рисунок 3"/>
          <p:cNvPicPr>
            <a:picLocks noChangeAspect="1"/>
          </p:cNvPicPr>
          <p:nvPr/>
        </p:nvPicPr>
        <p:blipFill>
          <a:blip r:embed="rId2"/>
          <a:stretch>
            <a:fillRect/>
          </a:stretch>
        </p:blipFill>
        <p:spPr>
          <a:xfrm>
            <a:off x="8946468" y="940987"/>
            <a:ext cx="2972481" cy="455072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9683037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749"/>
                                          </p:stCondLst>
                                        </p:cTn>
                                        <p:tgtEl>
                                          <p:spTgt spid="4"/>
                                        </p:tgtEl>
                                        <p:attrNameLst>
                                          <p:attrName>style.visibility</p:attrName>
                                        </p:attrNameLst>
                                      </p:cBhvr>
                                      <p:to>
                                        <p:strVal val="visible"/>
                                      </p:to>
                                    </p:set>
                                  </p:childTnLst>
                                </p:cTn>
                              </p:par>
                            </p:childTnLst>
                          </p:cTn>
                        </p:par>
                        <p:par>
                          <p:cTn id="11" fill="hold">
                            <p:stCondLst>
                              <p:cond delay="1500"/>
                            </p:stCondLst>
                            <p:childTnLst>
                              <p:par>
                                <p:cTn id="12" presetID="42"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750"/>
                                        <p:tgtEl>
                                          <p:spTgt spid="3">
                                            <p:txEl>
                                              <p:pRg st="0" end="0"/>
                                            </p:txEl>
                                          </p:spTgt>
                                        </p:tgtEl>
                                      </p:cBhvr>
                                    </p:animEffect>
                                    <p:anim calcmode="lin" valueType="num">
                                      <p:cBhvr>
                                        <p:cTn id="15"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2250"/>
                            </p:stCondLst>
                            <p:childTnLst>
                              <p:par>
                                <p:cTn id="18" presetID="42" presetClass="entr" presetSubtype="0"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750"/>
                                        <p:tgtEl>
                                          <p:spTgt spid="3">
                                            <p:txEl>
                                              <p:pRg st="1" end="1"/>
                                            </p:txEl>
                                          </p:spTgt>
                                        </p:tgtEl>
                                      </p:cBhvr>
                                    </p:animEffect>
                                    <p:anim calcmode="lin" valueType="num">
                                      <p:cBhvr>
                                        <p:cTn id="21"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a:solidFill>
                  <a:schemeClr val="accent1"/>
                </a:solidFill>
              </a:rPr>
              <a:t>Великая Отечественная война</a:t>
            </a:r>
            <a:br>
              <a:rPr lang="ru-RU" b="1" dirty="0">
                <a:solidFill>
                  <a:schemeClr val="accent1"/>
                </a:solidFill>
              </a:rPr>
            </a:br>
            <a:endParaRPr lang="ru-RU" b="1" dirty="0">
              <a:solidFill>
                <a:schemeClr val="accent1"/>
              </a:solidFill>
            </a:endParaRPr>
          </a:p>
        </p:txBody>
      </p:sp>
      <p:sp>
        <p:nvSpPr>
          <p:cNvPr id="3" name="Объект 2"/>
          <p:cNvSpPr>
            <a:spLocks noGrp="1"/>
          </p:cNvSpPr>
          <p:nvPr>
            <p:ph idx="1"/>
          </p:nvPr>
        </p:nvSpPr>
        <p:spPr>
          <a:xfrm>
            <a:off x="2654300" y="2194560"/>
            <a:ext cx="8851900" cy="4024125"/>
          </a:xfrm>
        </p:spPr>
        <p:txBody>
          <a:bodyPr>
            <a:normAutofit lnSpcReduction="10000"/>
          </a:bodyPr>
          <a:lstStyle/>
          <a:p>
            <a:pPr marL="0" indent="0">
              <a:buNone/>
            </a:pPr>
            <a:r>
              <a:rPr lang="ru-RU" dirty="0"/>
              <a:t> </a:t>
            </a:r>
          </a:p>
          <a:p>
            <a:pPr marL="0" indent="0">
              <a:buNone/>
            </a:pPr>
            <a:r>
              <a:rPr lang="ru-RU" sz="2800" b="1" dirty="0">
                <a:solidFill>
                  <a:srgbClr val="7030A0"/>
                </a:solidFill>
              </a:rPr>
              <a:t>В 1941 году Зверев был призван в ряды Красной Армии. Некоторое время он служит военным диспетчером на Восточносибирской дороге, а затем, по ходатайству Комитета по заповедникам и </a:t>
            </a:r>
            <a:r>
              <a:rPr lang="ru-RU" sz="2800" b="1" dirty="0" smtClean="0">
                <a:solidFill>
                  <a:srgbClr val="7030A0"/>
                </a:solidFill>
              </a:rPr>
              <a:t>зоосадам, </a:t>
            </a:r>
            <a:r>
              <a:rPr lang="ru-RU" sz="2800" b="1" dirty="0">
                <a:solidFill>
                  <a:srgbClr val="7030A0"/>
                </a:solidFill>
              </a:rPr>
              <a:t>ему выдали «бронь» и направили руководить зоопарком в Алматы и </a:t>
            </a:r>
            <a:r>
              <a:rPr lang="ru-RU" sz="2800" b="1" dirty="0" err="1">
                <a:solidFill>
                  <a:srgbClr val="7030A0"/>
                </a:solidFill>
              </a:rPr>
              <a:t>Алматинским</a:t>
            </a:r>
            <a:r>
              <a:rPr lang="ru-RU" sz="2800" b="1" dirty="0">
                <a:solidFill>
                  <a:srgbClr val="7030A0"/>
                </a:solidFill>
              </a:rPr>
              <a:t> заповедником. В 1943 году Зверев создал малую академию юннатов, в том же году его приняли в Союз писателей Казахстана.</a:t>
            </a:r>
          </a:p>
        </p:txBody>
      </p:sp>
      <p:pic>
        <p:nvPicPr>
          <p:cNvPr id="6" name="Рисунок 5"/>
          <p:cNvPicPr>
            <a:picLocks noChangeAspect="1"/>
          </p:cNvPicPr>
          <p:nvPr/>
        </p:nvPicPr>
        <p:blipFill>
          <a:blip r:embed="rId2"/>
          <a:stretch>
            <a:fillRect/>
          </a:stretch>
        </p:blipFill>
        <p:spPr>
          <a:xfrm>
            <a:off x="515937" y="2617787"/>
            <a:ext cx="1838325" cy="2486025"/>
          </a:xfrm>
          <a:prstGeom prst="rect">
            <a:avLst/>
          </a:prstGeom>
        </p:spPr>
      </p:pic>
    </p:spTree>
    <p:extLst>
      <p:ext uri="{BB962C8B-B14F-4D97-AF65-F5344CB8AC3E}">
        <p14:creationId xmlns:p14="http://schemas.microsoft.com/office/powerpoint/2010/main" val="14678690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749"/>
                                          </p:stCondLst>
                                        </p:cTn>
                                        <p:tgtEl>
                                          <p:spTgt spid="6"/>
                                        </p:tgtEl>
                                        <p:attrNameLst>
                                          <p:attrName>style.visibility</p:attrName>
                                        </p:attrNameLst>
                                      </p:cBhvr>
                                      <p:to>
                                        <p:strVal val="visible"/>
                                      </p:to>
                                    </p:set>
                                  </p:childTnLst>
                                </p:cTn>
                              </p:par>
                            </p:childTnLst>
                          </p:cTn>
                        </p:par>
                        <p:par>
                          <p:cTn id="11" fill="hold">
                            <p:stCondLst>
                              <p:cond delay="1500"/>
                            </p:stCondLst>
                            <p:childTnLst>
                              <p:par>
                                <p:cTn id="12" presetID="42"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750"/>
                                        <p:tgtEl>
                                          <p:spTgt spid="3">
                                            <p:txEl>
                                              <p:pRg st="0" end="0"/>
                                            </p:txEl>
                                          </p:spTgt>
                                        </p:tgtEl>
                                      </p:cBhvr>
                                    </p:animEffect>
                                    <p:anim calcmode="lin" valueType="num">
                                      <p:cBhvr>
                                        <p:cTn id="15"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2250"/>
                            </p:stCondLst>
                            <p:childTnLst>
                              <p:par>
                                <p:cTn id="18" presetID="42" presetClass="entr" presetSubtype="0"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750"/>
                                        <p:tgtEl>
                                          <p:spTgt spid="3">
                                            <p:txEl>
                                              <p:pRg st="1" end="1"/>
                                            </p:txEl>
                                          </p:spTgt>
                                        </p:tgtEl>
                                      </p:cBhvr>
                                    </p:animEffect>
                                    <p:anim calcmode="lin" valueType="num">
                                      <p:cBhvr>
                                        <p:cTn id="21"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5600" y="450766"/>
            <a:ext cx="7150100" cy="1293028"/>
          </a:xfrm>
        </p:spPr>
        <p:txBody>
          <a:bodyPr>
            <a:normAutofit/>
          </a:bodyPr>
          <a:lstStyle/>
          <a:p>
            <a:r>
              <a:rPr lang="ru-RU" sz="6000" b="1" dirty="0">
                <a:solidFill>
                  <a:schemeClr val="accent1"/>
                </a:solidFill>
              </a:rPr>
              <a:t>родовое гнездо</a:t>
            </a:r>
          </a:p>
        </p:txBody>
      </p:sp>
      <p:sp>
        <p:nvSpPr>
          <p:cNvPr id="3" name="Объект 2"/>
          <p:cNvSpPr>
            <a:spLocks noGrp="1"/>
          </p:cNvSpPr>
          <p:nvPr>
            <p:ph idx="1"/>
          </p:nvPr>
        </p:nvSpPr>
        <p:spPr>
          <a:xfrm>
            <a:off x="117776" y="2594277"/>
            <a:ext cx="8276924" cy="4024125"/>
          </a:xfrm>
        </p:spPr>
        <p:txBody>
          <a:bodyPr>
            <a:normAutofit fontScale="92500" lnSpcReduction="10000"/>
          </a:bodyPr>
          <a:lstStyle/>
          <a:p>
            <a:pPr marL="0" indent="0">
              <a:buNone/>
            </a:pPr>
            <a:r>
              <a:rPr lang="ru-RU" sz="2800" b="1" dirty="0">
                <a:solidFill>
                  <a:srgbClr val="7030A0"/>
                </a:solidFill>
              </a:rPr>
              <a:t>Их будущее родовое гнездо обозначилось в 44 году после возвращения Максима Зверева с фронта. Это был </a:t>
            </a:r>
            <a:r>
              <a:rPr lang="ru-RU" sz="2800" b="1" dirty="0" err="1">
                <a:solidFill>
                  <a:srgbClr val="7030A0"/>
                </a:solidFill>
              </a:rPr>
              <a:t>недостроенныи</a:t>
            </a:r>
            <a:r>
              <a:rPr lang="ru-RU" sz="2800" b="1" dirty="0">
                <a:solidFill>
                  <a:srgbClr val="7030A0"/>
                </a:solidFill>
              </a:rPr>
              <a:t>̆ дом на улице </a:t>
            </a:r>
            <a:r>
              <a:rPr lang="ru-RU" sz="2800" b="1" dirty="0" err="1">
                <a:solidFill>
                  <a:srgbClr val="7030A0"/>
                </a:solidFill>
              </a:rPr>
              <a:t>Грушевои</a:t>
            </a:r>
            <a:r>
              <a:rPr lang="ru-RU" sz="2800" b="1" dirty="0">
                <a:solidFill>
                  <a:srgbClr val="7030A0"/>
                </a:solidFill>
              </a:rPr>
              <a:t>̆. Потребовался не один год, чтобы привести его в </a:t>
            </a:r>
            <a:r>
              <a:rPr lang="ru-RU" sz="2800" b="1" dirty="0" err="1">
                <a:solidFill>
                  <a:srgbClr val="7030A0"/>
                </a:solidFill>
              </a:rPr>
              <a:t>надлежащии</a:t>
            </a:r>
            <a:r>
              <a:rPr lang="ru-RU" sz="2800" b="1" dirty="0">
                <a:solidFill>
                  <a:srgbClr val="7030A0"/>
                </a:solidFill>
              </a:rPr>
              <a:t>̆ вид. Но у них получилось. Ольга Николаевна была первым читателем и мягким критиком его произведений. Читали вслух, по вечерам. Много позже писателю-натуралисту присвоили звание народного, отрывки из его рассказов вошли в школьную программу, его книги стали выходить миллионными </a:t>
            </a:r>
            <a:r>
              <a:rPr lang="ru-RU" sz="2800" b="1" dirty="0" smtClean="0">
                <a:solidFill>
                  <a:srgbClr val="7030A0"/>
                </a:solidFill>
              </a:rPr>
              <a:t>тиражами.</a:t>
            </a:r>
            <a:endParaRPr lang="ru-RU" sz="2800" b="1" dirty="0">
              <a:solidFill>
                <a:srgbClr val="7030A0"/>
              </a:solidFill>
            </a:endParaRPr>
          </a:p>
        </p:txBody>
      </p:sp>
      <p:pic>
        <p:nvPicPr>
          <p:cNvPr id="4" name="Рисунок 3"/>
          <p:cNvPicPr>
            <a:picLocks noChangeAspect="1"/>
          </p:cNvPicPr>
          <p:nvPr/>
        </p:nvPicPr>
        <p:blipFill>
          <a:blip r:embed="rId2"/>
          <a:stretch>
            <a:fillRect/>
          </a:stretch>
        </p:blipFill>
        <p:spPr>
          <a:xfrm>
            <a:off x="117776" y="1"/>
            <a:ext cx="1799924" cy="241178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Рисунок 4"/>
          <p:cNvPicPr>
            <a:picLocks noChangeAspect="1"/>
          </p:cNvPicPr>
          <p:nvPr/>
        </p:nvPicPr>
        <p:blipFill>
          <a:blip r:embed="rId3"/>
          <a:stretch>
            <a:fillRect/>
          </a:stretch>
        </p:blipFill>
        <p:spPr>
          <a:xfrm>
            <a:off x="8255000" y="2411781"/>
            <a:ext cx="3959464" cy="2810294"/>
          </a:xfrm>
          <a:prstGeom prst="rect">
            <a:avLst/>
          </a:prstGeom>
        </p:spPr>
      </p:pic>
    </p:spTree>
    <p:extLst>
      <p:ext uri="{BB962C8B-B14F-4D97-AF65-F5344CB8AC3E}">
        <p14:creationId xmlns:p14="http://schemas.microsoft.com/office/powerpoint/2010/main" val="28549494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749"/>
                                          </p:stCondLst>
                                        </p:cTn>
                                        <p:tgtEl>
                                          <p:spTgt spid="4"/>
                                        </p:tgtEl>
                                        <p:attrNameLst>
                                          <p:attrName>style.visibility</p:attrName>
                                        </p:attrNameLst>
                                      </p:cBhvr>
                                      <p:to>
                                        <p:strVal val="visible"/>
                                      </p:to>
                                    </p:set>
                                  </p:childTnLst>
                                </p:cTn>
                              </p:par>
                            </p:childTnLst>
                          </p:cTn>
                        </p:par>
                        <p:par>
                          <p:cTn id="11" fill="hold">
                            <p:stCondLst>
                              <p:cond delay="1500"/>
                            </p:stCondLst>
                            <p:childTnLst>
                              <p:par>
                                <p:cTn id="12" presetID="42"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750"/>
                                        <p:tgtEl>
                                          <p:spTgt spid="3">
                                            <p:txEl>
                                              <p:pRg st="0" end="0"/>
                                            </p:txEl>
                                          </p:spTgt>
                                        </p:tgtEl>
                                      </p:cBhvr>
                                    </p:animEffect>
                                    <p:anim calcmode="lin" valueType="num">
                                      <p:cBhvr>
                                        <p:cTn id="15"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2250"/>
                            </p:stCondLst>
                            <p:childTnLst>
                              <p:par>
                                <p:cTn id="18" presetID="1" presetClass="entr" presetSubtype="0" fill="hold" nodeType="afterEffect">
                                  <p:stCondLst>
                                    <p:cond delay="0"/>
                                  </p:stCondLst>
                                  <p:childTnLst>
                                    <p:set>
                                      <p:cBhvr>
                                        <p:cTn id="19" dur="1" fill="hold">
                                          <p:stCondLst>
                                            <p:cond delay="74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30800" y="687832"/>
            <a:ext cx="6616700" cy="1293028"/>
          </a:xfrm>
        </p:spPr>
        <p:txBody>
          <a:bodyPr/>
          <a:lstStyle/>
          <a:p>
            <a:pPr algn="ctr"/>
            <a:r>
              <a:rPr lang="ru-RU" b="1" dirty="0" smtClean="0">
                <a:solidFill>
                  <a:schemeClr val="accent1"/>
                </a:solidFill>
              </a:rPr>
              <a:t>Критерии должностей</a:t>
            </a:r>
            <a:endParaRPr lang="ru-RU" b="1" dirty="0">
              <a:solidFill>
                <a:schemeClr val="accent1"/>
              </a:solidFill>
            </a:endParaRPr>
          </a:p>
        </p:txBody>
      </p:sp>
      <p:sp>
        <p:nvSpPr>
          <p:cNvPr id="3" name="Объект 2"/>
          <p:cNvSpPr>
            <a:spLocks noGrp="1"/>
          </p:cNvSpPr>
          <p:nvPr>
            <p:ph idx="1"/>
          </p:nvPr>
        </p:nvSpPr>
        <p:spPr>
          <a:xfrm>
            <a:off x="431800" y="2541693"/>
            <a:ext cx="11544300" cy="4087707"/>
          </a:xfrm>
        </p:spPr>
        <p:txBody>
          <a:bodyPr>
            <a:noAutofit/>
          </a:bodyPr>
          <a:lstStyle/>
          <a:p>
            <a:pPr marL="0" indent="0">
              <a:buNone/>
            </a:pPr>
            <a:r>
              <a:rPr lang="ru-RU" sz="2400" b="1" dirty="0">
                <a:solidFill>
                  <a:srgbClr val="7030A0"/>
                </a:solidFill>
              </a:rPr>
              <a:t>Зверев боролся с браконьерами, добивался прекращения вырубки леса в </a:t>
            </a:r>
            <a:r>
              <a:rPr lang="ru-RU" sz="2400" b="1" dirty="0" err="1">
                <a:solidFill>
                  <a:srgbClr val="7030A0"/>
                </a:solidFill>
              </a:rPr>
              <a:t>Заилийском</a:t>
            </a:r>
            <a:r>
              <a:rPr lang="ru-RU" sz="2400" b="1" dirty="0">
                <a:solidFill>
                  <a:srgbClr val="7030A0"/>
                </a:solidFill>
              </a:rPr>
              <a:t> Алатау. Для пропаганды защиты природы написал и обнародовал более тысячи статей и заметок в прессе. Итог: в 1968 году горные ельники из III группы их перевели в охраняемую I группу.</a:t>
            </a:r>
          </a:p>
          <a:p>
            <a:pPr marL="0" indent="0">
              <a:buNone/>
            </a:pPr>
            <a:r>
              <a:rPr lang="ru-RU" sz="2400" b="1" dirty="0" smtClean="0">
                <a:solidFill>
                  <a:srgbClr val="7030A0"/>
                </a:solidFill>
              </a:rPr>
              <a:t> </a:t>
            </a:r>
            <a:r>
              <a:rPr lang="ru-RU" sz="2400" b="1" dirty="0">
                <a:solidFill>
                  <a:srgbClr val="7030A0"/>
                </a:solidFill>
              </a:rPr>
              <a:t>Он избирался депутатом </a:t>
            </a:r>
            <a:r>
              <a:rPr lang="ru-RU" sz="2400" b="1" dirty="0" err="1">
                <a:solidFill>
                  <a:srgbClr val="7030A0"/>
                </a:solidFill>
              </a:rPr>
              <a:t>Алматинского</a:t>
            </a:r>
            <a:r>
              <a:rPr lang="ru-RU" sz="2400" b="1" dirty="0">
                <a:solidFill>
                  <a:srgbClr val="7030A0"/>
                </a:solidFill>
              </a:rPr>
              <a:t> горсовета, членом правления Союза писателей Казахстана, заместителем председателя Совета по русской литературе, почетным членом республиканского общества охраны природы и почетным членом Союза охотников и рыболовов республики, член научно-производственных советов Главного управления заповедников и охотничьих хозяйств и Научного совета по проблеме «Охрана природы» при Президиуме Академии наук Казахстана.</a:t>
            </a:r>
          </a:p>
        </p:txBody>
      </p:sp>
      <p:pic>
        <p:nvPicPr>
          <p:cNvPr id="6" name="Рисунок 5"/>
          <p:cNvPicPr>
            <a:picLocks noChangeAspect="1"/>
          </p:cNvPicPr>
          <p:nvPr/>
        </p:nvPicPr>
        <p:blipFill>
          <a:blip r:embed="rId2"/>
          <a:stretch>
            <a:fillRect/>
          </a:stretch>
        </p:blipFill>
        <p:spPr>
          <a:xfrm>
            <a:off x="431800" y="139700"/>
            <a:ext cx="2174129" cy="2235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491648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42"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anim calcmode="lin" valueType="num">
                                      <p:cBhvr>
                                        <p:cTn id="12"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750"/>
                                        <p:tgtEl>
                                          <p:spTgt spid="3">
                                            <p:txEl>
                                              <p:pRg st="1" end="1"/>
                                            </p:txEl>
                                          </p:spTgt>
                                        </p:tgtEl>
                                      </p:cBhvr>
                                    </p:animEffect>
                                    <p:anim calcmode="lin" valueType="num">
                                      <p:cBhvr>
                                        <p:cTn id="18"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0" fill="hold">
                            <p:stCondLst>
                              <p:cond delay="2250"/>
                            </p:stCondLst>
                            <p:childTnLst>
                              <p:par>
                                <p:cTn id="21" presetID="1" presetClass="entr" presetSubtype="0" fill="hold" nodeType="afterEffect">
                                  <p:stCondLst>
                                    <p:cond delay="0"/>
                                  </p:stCondLst>
                                  <p:childTnLst>
                                    <p:set>
                                      <p:cBhvr>
                                        <p:cTn id="22" dur="1" fill="hold">
                                          <p:stCondLst>
                                            <p:cond delay="74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6000" b="1" dirty="0">
                <a:solidFill>
                  <a:schemeClr val="accent1"/>
                </a:solidFill>
              </a:rPr>
              <a:t>Лик земли</a:t>
            </a:r>
          </a:p>
        </p:txBody>
      </p:sp>
      <p:sp>
        <p:nvSpPr>
          <p:cNvPr id="3" name="Объект 2"/>
          <p:cNvSpPr>
            <a:spLocks noGrp="1"/>
          </p:cNvSpPr>
          <p:nvPr>
            <p:ph idx="1"/>
          </p:nvPr>
        </p:nvSpPr>
        <p:spPr>
          <a:xfrm>
            <a:off x="109537" y="2931161"/>
            <a:ext cx="12082463" cy="3571240"/>
          </a:xfrm>
        </p:spPr>
        <p:txBody>
          <a:bodyPr>
            <a:normAutofit/>
          </a:bodyPr>
          <a:lstStyle/>
          <a:p>
            <a:pPr marL="0" indent="0">
              <a:buNone/>
            </a:pPr>
            <a:r>
              <a:rPr lang="ru-RU" sz="2800" b="1" dirty="0">
                <a:solidFill>
                  <a:srgbClr val="7030A0"/>
                </a:solidFill>
              </a:rPr>
              <a:t>Максим Дмитриевич руководил Комиссией по охране природы Союза писателей Казахстана, более 10 лет на общественных началах издавал природоведческий сборник «Лик земли». Как ученый, он пришел к выводу, что бережное отношение к природе надо воспитывать с детства, начал писать для детей рассказы, сказки, повести о животных. В 1952 году Максим Дмитриевич оставляет работу в научных учреждениях и всецело отдается литературному творчеству.</a:t>
            </a:r>
          </a:p>
        </p:txBody>
      </p:sp>
      <p:pic>
        <p:nvPicPr>
          <p:cNvPr id="4" name="Рисунок 3"/>
          <p:cNvPicPr>
            <a:picLocks noChangeAspect="1"/>
          </p:cNvPicPr>
          <p:nvPr/>
        </p:nvPicPr>
        <p:blipFill>
          <a:blip r:embed="rId2"/>
          <a:stretch>
            <a:fillRect/>
          </a:stretch>
        </p:blipFill>
        <p:spPr>
          <a:xfrm>
            <a:off x="109537" y="0"/>
            <a:ext cx="4048125" cy="26955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p:cNvPicPr>
            <a:picLocks noChangeAspect="1"/>
          </p:cNvPicPr>
          <p:nvPr/>
        </p:nvPicPr>
        <p:blipFill>
          <a:blip r:embed="rId3"/>
          <a:stretch>
            <a:fillRect/>
          </a:stretch>
        </p:blipFill>
        <p:spPr>
          <a:xfrm>
            <a:off x="9907587" y="384493"/>
            <a:ext cx="1876425" cy="2428875"/>
          </a:xfrm>
          <a:prstGeom prst="rect">
            <a:avLst/>
          </a:prstGeom>
          <a:ln>
            <a:noFill/>
          </a:ln>
          <a:effectLst>
            <a:softEdge rad="112500"/>
          </a:effectLst>
        </p:spPr>
      </p:pic>
    </p:spTree>
    <p:extLst>
      <p:ext uri="{BB962C8B-B14F-4D97-AF65-F5344CB8AC3E}">
        <p14:creationId xmlns:p14="http://schemas.microsoft.com/office/powerpoint/2010/main" val="36458519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749"/>
                                          </p:stCondLst>
                                        </p:cTn>
                                        <p:tgtEl>
                                          <p:spTgt spid="4"/>
                                        </p:tgtEl>
                                        <p:attrNameLst>
                                          <p:attrName>style.visibility</p:attrName>
                                        </p:attrNameLst>
                                      </p:cBhvr>
                                      <p:to>
                                        <p:strVal val="visible"/>
                                      </p:to>
                                    </p:set>
                                  </p:childTnLst>
                                </p:cTn>
                              </p:par>
                            </p:childTnLst>
                          </p:cTn>
                        </p:par>
                        <p:par>
                          <p:cTn id="11" fill="hold">
                            <p:stCondLst>
                              <p:cond delay="1500"/>
                            </p:stCondLst>
                            <p:childTnLst>
                              <p:par>
                                <p:cTn id="12" presetID="42"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750"/>
                                        <p:tgtEl>
                                          <p:spTgt spid="3">
                                            <p:txEl>
                                              <p:pRg st="0" end="0"/>
                                            </p:txEl>
                                          </p:spTgt>
                                        </p:tgtEl>
                                      </p:cBhvr>
                                    </p:animEffect>
                                    <p:anim calcmode="lin" valueType="num">
                                      <p:cBhvr>
                                        <p:cTn id="15"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2250"/>
                            </p:stCondLst>
                            <p:childTnLst>
                              <p:par>
                                <p:cTn id="18" presetID="1" presetClass="entr" presetSubtype="0" fill="hold" nodeType="afterEffect">
                                  <p:stCondLst>
                                    <p:cond delay="0"/>
                                  </p:stCondLst>
                                  <p:childTnLst>
                                    <p:set>
                                      <p:cBhvr>
                                        <p:cTn id="19" dur="1" fill="hold">
                                          <p:stCondLst>
                                            <p:cond delay="74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06344" y="603119"/>
            <a:ext cx="5805855" cy="1418086"/>
          </a:xfrm>
        </p:spPr>
        <p:txBody>
          <a:bodyPr>
            <a:noAutofit/>
          </a:bodyPr>
          <a:lstStyle/>
          <a:p>
            <a:pPr algn="ctr"/>
            <a:r>
              <a:rPr lang="ru-RU" sz="4400" b="1" dirty="0" smtClean="0">
                <a:solidFill>
                  <a:schemeClr val="accent1"/>
                </a:solidFill>
              </a:rPr>
              <a:t>Жизнь в Алма-Ате</a:t>
            </a:r>
            <a:endParaRPr lang="ru-RU" sz="4400" b="1" dirty="0">
              <a:solidFill>
                <a:schemeClr val="accent1"/>
              </a:solidFill>
            </a:endParaRPr>
          </a:p>
        </p:txBody>
      </p:sp>
      <p:sp>
        <p:nvSpPr>
          <p:cNvPr id="3" name="Объект 2"/>
          <p:cNvSpPr>
            <a:spLocks noGrp="1"/>
          </p:cNvSpPr>
          <p:nvPr>
            <p:ph idx="1"/>
          </p:nvPr>
        </p:nvSpPr>
        <p:spPr>
          <a:xfrm>
            <a:off x="508000" y="2588260"/>
            <a:ext cx="10998200" cy="4024125"/>
          </a:xfrm>
        </p:spPr>
        <p:txBody>
          <a:bodyPr>
            <a:normAutofit lnSpcReduction="10000"/>
          </a:bodyPr>
          <a:lstStyle/>
          <a:p>
            <a:pPr marL="0" indent="0">
              <a:buNone/>
            </a:pPr>
            <a:r>
              <a:rPr lang="ru-RU" b="1" dirty="0">
                <a:solidFill>
                  <a:srgbClr val="7030A0"/>
                </a:solidFill>
              </a:rPr>
              <a:t>Биография этого человека удивительна и с жизнью Алматы переплетена крепкими узлами. Ему был не просто люб этот город. </a:t>
            </a:r>
            <a:endParaRPr lang="ru-RU" b="1" dirty="0" smtClean="0">
              <a:solidFill>
                <a:srgbClr val="7030A0"/>
              </a:solidFill>
            </a:endParaRPr>
          </a:p>
          <a:p>
            <a:pPr marL="0" indent="0">
              <a:buNone/>
            </a:pPr>
            <a:r>
              <a:rPr lang="ru-RU" b="1" dirty="0" smtClean="0">
                <a:solidFill>
                  <a:srgbClr val="7030A0"/>
                </a:solidFill>
              </a:rPr>
              <a:t>Он </a:t>
            </a:r>
            <a:r>
              <a:rPr lang="ru-RU" b="1" dirty="0">
                <a:solidFill>
                  <a:srgbClr val="7030A0"/>
                </a:solidFill>
              </a:rPr>
              <a:t>его оберегал, спасая тянь-шаньские ели от вырубки, не позволяя браконьерам творить беспредел, способствовал развитию </a:t>
            </a:r>
            <a:r>
              <a:rPr lang="ru-RU" b="1" dirty="0" err="1">
                <a:solidFill>
                  <a:srgbClr val="7030A0"/>
                </a:solidFill>
              </a:rPr>
              <a:t>алматинского</a:t>
            </a:r>
            <a:r>
              <a:rPr lang="ru-RU" b="1" dirty="0">
                <a:solidFill>
                  <a:srgbClr val="7030A0"/>
                </a:solidFill>
              </a:rPr>
              <a:t> зоопарка и природного заказника, выступал против строительства плотины на Или, </a:t>
            </a:r>
            <a:r>
              <a:rPr lang="ru-RU" b="1" dirty="0" err="1">
                <a:solidFill>
                  <a:srgbClr val="7030A0"/>
                </a:solidFill>
              </a:rPr>
              <a:t>впадающеи</a:t>
            </a:r>
            <a:r>
              <a:rPr lang="ru-RU" b="1" dirty="0">
                <a:solidFill>
                  <a:srgbClr val="7030A0"/>
                </a:solidFill>
              </a:rPr>
              <a:t>̆ в Балхаш, которая могла погубить уникальную экосистему, помогал сохранить куланов в </a:t>
            </a:r>
            <a:r>
              <a:rPr lang="ru-RU" b="1" dirty="0" err="1">
                <a:solidFill>
                  <a:srgbClr val="7030A0"/>
                </a:solidFill>
              </a:rPr>
              <a:t>Барсакельмесе</a:t>
            </a:r>
            <a:r>
              <a:rPr lang="ru-RU" b="1" dirty="0">
                <a:solidFill>
                  <a:srgbClr val="7030A0"/>
                </a:solidFill>
              </a:rPr>
              <a:t>. Он основал станцию юных натуралистов и организовал </a:t>
            </a:r>
            <a:r>
              <a:rPr lang="ru-RU" b="1" dirty="0" err="1">
                <a:solidFill>
                  <a:srgbClr val="7030A0"/>
                </a:solidFill>
              </a:rPr>
              <a:t>мощнейшее</a:t>
            </a:r>
            <a:r>
              <a:rPr lang="ru-RU" b="1" dirty="0">
                <a:solidFill>
                  <a:srgbClr val="7030A0"/>
                </a:solidFill>
              </a:rPr>
              <a:t> движение юннатов по </a:t>
            </a:r>
            <a:r>
              <a:rPr lang="ru-RU" b="1" dirty="0" err="1">
                <a:solidFill>
                  <a:srgbClr val="7030A0"/>
                </a:solidFill>
              </a:rPr>
              <a:t>всеи</a:t>
            </a:r>
            <a:r>
              <a:rPr lang="ru-RU" b="1" dirty="0">
                <a:solidFill>
                  <a:srgbClr val="7030A0"/>
                </a:solidFill>
              </a:rPr>
              <a:t>̆ республике. Занимался </a:t>
            </a:r>
            <a:r>
              <a:rPr lang="ru-RU" b="1" dirty="0" err="1">
                <a:solidFill>
                  <a:srgbClr val="7030A0"/>
                </a:solidFill>
              </a:rPr>
              <a:t>наукои</a:t>
            </a:r>
            <a:r>
              <a:rPr lang="ru-RU" b="1" dirty="0">
                <a:solidFill>
                  <a:srgbClr val="7030A0"/>
                </a:solidFill>
              </a:rPr>
              <a:t>̆, издал множество научных трудов, успешно примененных в зоологии, биологии, сельском </a:t>
            </a:r>
            <a:r>
              <a:rPr lang="ru-RU" b="1" dirty="0" err="1">
                <a:solidFill>
                  <a:srgbClr val="7030A0"/>
                </a:solidFill>
              </a:rPr>
              <a:t>хозяйстве</a:t>
            </a:r>
            <a:r>
              <a:rPr lang="ru-RU" b="1" dirty="0" smtClean="0">
                <a:solidFill>
                  <a:srgbClr val="7030A0"/>
                </a:solidFill>
              </a:rPr>
              <a:t>.</a:t>
            </a:r>
            <a:r>
              <a:rPr lang="ru-RU" b="1" dirty="0">
                <a:solidFill>
                  <a:srgbClr val="7030A0"/>
                </a:solidFill>
              </a:rPr>
              <a:t> </a:t>
            </a:r>
            <a:endParaRPr lang="ru-RU" b="1" dirty="0" smtClean="0">
              <a:solidFill>
                <a:srgbClr val="7030A0"/>
              </a:solidFill>
            </a:endParaRPr>
          </a:p>
          <a:p>
            <a:pPr marL="0" indent="0">
              <a:buNone/>
            </a:pPr>
            <a:r>
              <a:rPr lang="ru-RU" b="1" dirty="0" smtClean="0">
                <a:solidFill>
                  <a:srgbClr val="7030A0"/>
                </a:solidFill>
              </a:rPr>
              <a:t>В </a:t>
            </a:r>
            <a:r>
              <a:rPr lang="ru-RU" b="1" dirty="0">
                <a:solidFill>
                  <a:srgbClr val="7030A0"/>
                </a:solidFill>
              </a:rPr>
              <a:t>1937 году он приехал в Казахстан для организации </a:t>
            </a:r>
            <a:r>
              <a:rPr lang="ru-RU" b="1" dirty="0" err="1">
                <a:solidFill>
                  <a:srgbClr val="7030A0"/>
                </a:solidFill>
              </a:rPr>
              <a:t>Алматинского</a:t>
            </a:r>
            <a:r>
              <a:rPr lang="ru-RU" b="1" dirty="0">
                <a:solidFill>
                  <a:srgbClr val="7030A0"/>
                </a:solidFill>
              </a:rPr>
              <a:t> зоопарка. </a:t>
            </a:r>
          </a:p>
        </p:txBody>
      </p:sp>
      <p:pic>
        <p:nvPicPr>
          <p:cNvPr id="4" name="Рисунок 3"/>
          <p:cNvPicPr>
            <a:picLocks noChangeAspect="1"/>
          </p:cNvPicPr>
          <p:nvPr/>
        </p:nvPicPr>
        <p:blipFill>
          <a:blip r:embed="rId2"/>
          <a:stretch>
            <a:fillRect/>
          </a:stretch>
        </p:blipFill>
        <p:spPr>
          <a:xfrm>
            <a:off x="243255" y="0"/>
            <a:ext cx="1774090" cy="231668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5" name="Рисунок 4"/>
          <p:cNvPicPr>
            <a:picLocks noChangeAspect="1"/>
          </p:cNvPicPr>
          <p:nvPr/>
        </p:nvPicPr>
        <p:blipFill>
          <a:blip r:embed="rId3"/>
          <a:stretch>
            <a:fillRect/>
          </a:stretch>
        </p:blipFill>
        <p:spPr>
          <a:xfrm>
            <a:off x="9417050" y="234415"/>
            <a:ext cx="2476500" cy="184785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2062419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749"/>
                                          </p:stCondLst>
                                        </p:cTn>
                                        <p:tgtEl>
                                          <p:spTgt spid="4"/>
                                        </p:tgtEl>
                                        <p:attrNameLst>
                                          <p:attrName>style.visibility</p:attrName>
                                        </p:attrNameLst>
                                      </p:cBhvr>
                                      <p:to>
                                        <p:strVal val="visible"/>
                                      </p:to>
                                    </p:set>
                                  </p:childTnLst>
                                </p:cTn>
                              </p:par>
                            </p:childTnLst>
                          </p:cTn>
                        </p:par>
                        <p:par>
                          <p:cTn id="11" fill="hold">
                            <p:stCondLst>
                              <p:cond delay="1500"/>
                            </p:stCondLst>
                            <p:childTnLst>
                              <p:par>
                                <p:cTn id="12" presetID="42"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750"/>
                                        <p:tgtEl>
                                          <p:spTgt spid="3">
                                            <p:txEl>
                                              <p:pRg st="0" end="0"/>
                                            </p:txEl>
                                          </p:spTgt>
                                        </p:tgtEl>
                                      </p:cBhvr>
                                    </p:animEffect>
                                    <p:anim calcmode="lin" valueType="num">
                                      <p:cBhvr>
                                        <p:cTn id="15"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2250"/>
                            </p:stCondLst>
                            <p:childTnLst>
                              <p:par>
                                <p:cTn id="18" presetID="42" presetClass="entr" presetSubtype="0"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750"/>
                                        <p:tgtEl>
                                          <p:spTgt spid="3">
                                            <p:txEl>
                                              <p:pRg st="1" end="1"/>
                                            </p:txEl>
                                          </p:spTgt>
                                        </p:tgtEl>
                                      </p:cBhvr>
                                    </p:animEffect>
                                    <p:anim calcmode="lin" valueType="num">
                                      <p:cBhvr>
                                        <p:cTn id="21"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3" fill="hold">
                            <p:stCondLst>
                              <p:cond delay="3000"/>
                            </p:stCondLst>
                            <p:childTnLst>
                              <p:par>
                                <p:cTn id="24" presetID="42" presetClass="entr" presetSubtype="0" fill="hold" grpId="0" nodeType="after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750"/>
                                        <p:tgtEl>
                                          <p:spTgt spid="3">
                                            <p:txEl>
                                              <p:pRg st="2" end="2"/>
                                            </p:txEl>
                                          </p:spTgt>
                                        </p:tgtEl>
                                      </p:cBhvr>
                                    </p:animEffect>
                                    <p:anim calcmode="lin" valueType="num">
                                      <p:cBhvr>
                                        <p:cTn id="27" dur="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7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9" fill="hold">
                            <p:stCondLst>
                              <p:cond delay="3750"/>
                            </p:stCondLst>
                            <p:childTnLst>
                              <p:par>
                                <p:cTn id="30" presetID="1" presetClass="entr" presetSubtype="0" fill="hold" nodeType="afterEffect">
                                  <p:stCondLst>
                                    <p:cond delay="0"/>
                                  </p:stCondLst>
                                  <p:childTnLst>
                                    <p:set>
                                      <p:cBhvr>
                                        <p:cTn id="31" dur="1" fill="hold">
                                          <p:stCondLst>
                                            <p:cond delay="74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00400" y="346566"/>
            <a:ext cx="8610600" cy="1293028"/>
          </a:xfrm>
        </p:spPr>
        <p:txBody>
          <a:bodyPr>
            <a:noAutofit/>
          </a:bodyPr>
          <a:lstStyle/>
          <a:p>
            <a:pPr algn="ctr"/>
            <a:r>
              <a:rPr lang="ru-RU" b="1" dirty="0">
                <a:solidFill>
                  <a:schemeClr val="accent1"/>
                </a:solidFill>
              </a:rPr>
              <a:t>Максим Зверев – личность легендарная для Казахстана</a:t>
            </a:r>
          </a:p>
        </p:txBody>
      </p:sp>
      <p:sp>
        <p:nvSpPr>
          <p:cNvPr id="3" name="Объект 2"/>
          <p:cNvSpPr>
            <a:spLocks noGrp="1"/>
          </p:cNvSpPr>
          <p:nvPr>
            <p:ph idx="1"/>
          </p:nvPr>
        </p:nvSpPr>
        <p:spPr>
          <a:xfrm>
            <a:off x="302680" y="2194560"/>
            <a:ext cx="11508320" cy="4024125"/>
          </a:xfrm>
        </p:spPr>
        <p:txBody>
          <a:bodyPr/>
          <a:lstStyle/>
          <a:p>
            <a:pPr marL="0" indent="0">
              <a:buNone/>
            </a:pPr>
            <a:r>
              <a:rPr lang="ru-RU" b="1" dirty="0">
                <a:solidFill>
                  <a:srgbClr val="7030A0"/>
                </a:solidFill>
              </a:rPr>
              <a:t>Написал 157 художественных книг, ставших бестселлерами в свое время и переведенных на многие языки мира. Воспитал плеяду молодых </a:t>
            </a:r>
            <a:r>
              <a:rPr lang="ru-RU" b="1" dirty="0" err="1">
                <a:solidFill>
                  <a:srgbClr val="7030A0"/>
                </a:solidFill>
              </a:rPr>
              <a:t>писателеи</a:t>
            </a:r>
            <a:r>
              <a:rPr lang="ru-RU" b="1" dirty="0">
                <a:solidFill>
                  <a:srgbClr val="7030A0"/>
                </a:solidFill>
              </a:rPr>
              <a:t>̆-натуралистов. Его произведения открыли многим читателям природу Сибири и Казахстана. Вместе с автором они шли по степным и горным дорогам, ночевали у костра в </a:t>
            </a:r>
            <a:r>
              <a:rPr lang="ru-RU" b="1" dirty="0" err="1">
                <a:solidFill>
                  <a:srgbClr val="7030A0"/>
                </a:solidFill>
              </a:rPr>
              <a:t>тайге</a:t>
            </a:r>
            <a:r>
              <a:rPr lang="ru-RU" b="1" dirty="0">
                <a:solidFill>
                  <a:srgbClr val="7030A0"/>
                </a:solidFill>
              </a:rPr>
              <a:t>, встречали рассветы, наблюдали за поведением диких животных и открывали </a:t>
            </a:r>
            <a:r>
              <a:rPr lang="ru-RU" b="1" dirty="0" err="1">
                <a:solidFill>
                  <a:srgbClr val="7030A0"/>
                </a:solidFill>
              </a:rPr>
              <a:t>тайны</a:t>
            </a:r>
            <a:r>
              <a:rPr lang="ru-RU" b="1" dirty="0">
                <a:solidFill>
                  <a:srgbClr val="7030A0"/>
                </a:solidFill>
              </a:rPr>
              <a:t> природы. М. Пришвин отметил эту особенность рассказов писателя-натуралиста: «Вот тем и хороши рассказы М. Зверева, что читаются они легко, с интересом и в то же время располагают к полному доверию, ибо достоверны в научном отношении».</a:t>
            </a:r>
          </a:p>
        </p:txBody>
      </p:sp>
      <p:pic>
        <p:nvPicPr>
          <p:cNvPr id="4" name="Рисунок 3"/>
          <p:cNvPicPr>
            <a:picLocks noChangeAspect="1"/>
          </p:cNvPicPr>
          <p:nvPr/>
        </p:nvPicPr>
        <p:blipFill>
          <a:blip r:embed="rId2"/>
          <a:stretch>
            <a:fillRect/>
          </a:stretch>
        </p:blipFill>
        <p:spPr>
          <a:xfrm>
            <a:off x="302680" y="1"/>
            <a:ext cx="2036240" cy="204469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a:blip r:embed="rId3"/>
          <a:stretch>
            <a:fillRect/>
          </a:stretch>
        </p:blipFill>
        <p:spPr>
          <a:xfrm>
            <a:off x="9395875" y="5060527"/>
            <a:ext cx="2664183" cy="171312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Рисунок 5"/>
          <p:cNvPicPr>
            <a:picLocks noChangeAspect="1"/>
          </p:cNvPicPr>
          <p:nvPr/>
        </p:nvPicPr>
        <p:blipFill>
          <a:blip r:embed="rId4"/>
          <a:stretch>
            <a:fillRect/>
          </a:stretch>
        </p:blipFill>
        <p:spPr>
          <a:xfrm>
            <a:off x="5156200" y="5144876"/>
            <a:ext cx="2819400" cy="16287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Рисунок 6"/>
          <p:cNvPicPr>
            <a:picLocks noChangeAspect="1"/>
          </p:cNvPicPr>
          <p:nvPr/>
        </p:nvPicPr>
        <p:blipFill>
          <a:blip r:embed="rId5"/>
          <a:stretch>
            <a:fillRect/>
          </a:stretch>
        </p:blipFill>
        <p:spPr>
          <a:xfrm>
            <a:off x="917017" y="5144876"/>
            <a:ext cx="2621507" cy="16287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3134542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749"/>
                                          </p:stCondLst>
                                        </p:cTn>
                                        <p:tgtEl>
                                          <p:spTgt spid="4"/>
                                        </p:tgtEl>
                                        <p:attrNameLst>
                                          <p:attrName>style.visibility</p:attrName>
                                        </p:attrNameLst>
                                      </p:cBhvr>
                                      <p:to>
                                        <p:strVal val="visible"/>
                                      </p:to>
                                    </p:set>
                                  </p:childTnLst>
                                </p:cTn>
                              </p:par>
                            </p:childTnLst>
                          </p:cTn>
                        </p:par>
                        <p:par>
                          <p:cTn id="11" fill="hold">
                            <p:stCondLst>
                              <p:cond delay="1500"/>
                            </p:stCondLst>
                            <p:childTnLst>
                              <p:par>
                                <p:cTn id="12" presetID="42"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750"/>
                                        <p:tgtEl>
                                          <p:spTgt spid="3">
                                            <p:txEl>
                                              <p:pRg st="0" end="0"/>
                                            </p:txEl>
                                          </p:spTgt>
                                        </p:tgtEl>
                                      </p:cBhvr>
                                    </p:animEffect>
                                    <p:anim calcmode="lin" valueType="num">
                                      <p:cBhvr>
                                        <p:cTn id="15"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2250"/>
                            </p:stCondLst>
                            <p:childTnLst>
                              <p:par>
                                <p:cTn id="18" presetID="1" presetClass="entr" presetSubtype="0" fill="hold" nodeType="afterEffect">
                                  <p:stCondLst>
                                    <p:cond delay="0"/>
                                  </p:stCondLst>
                                  <p:childTnLst>
                                    <p:set>
                                      <p:cBhvr>
                                        <p:cTn id="19" dur="1" fill="hold">
                                          <p:stCondLst>
                                            <p:cond delay="749"/>
                                          </p:stCondLst>
                                        </p:cTn>
                                        <p:tgtEl>
                                          <p:spTgt spid="5"/>
                                        </p:tgtEl>
                                        <p:attrNameLst>
                                          <p:attrName>style.visibility</p:attrName>
                                        </p:attrNameLst>
                                      </p:cBhvr>
                                      <p:to>
                                        <p:strVal val="visible"/>
                                      </p:to>
                                    </p:set>
                                  </p:childTnLst>
                                </p:cTn>
                              </p:par>
                            </p:childTnLst>
                          </p:cTn>
                        </p:par>
                        <p:par>
                          <p:cTn id="20" fill="hold">
                            <p:stCondLst>
                              <p:cond delay="3000"/>
                            </p:stCondLst>
                            <p:childTnLst>
                              <p:par>
                                <p:cTn id="21" presetID="1" presetClass="entr" presetSubtype="0" fill="hold" nodeType="afterEffect">
                                  <p:stCondLst>
                                    <p:cond delay="0"/>
                                  </p:stCondLst>
                                  <p:childTnLst>
                                    <p:set>
                                      <p:cBhvr>
                                        <p:cTn id="22" dur="1" fill="hold">
                                          <p:stCondLst>
                                            <p:cond delay="749"/>
                                          </p:stCondLst>
                                        </p:cTn>
                                        <p:tgtEl>
                                          <p:spTgt spid="6"/>
                                        </p:tgtEl>
                                        <p:attrNameLst>
                                          <p:attrName>style.visibility</p:attrName>
                                        </p:attrNameLst>
                                      </p:cBhvr>
                                      <p:to>
                                        <p:strVal val="visible"/>
                                      </p:to>
                                    </p:set>
                                  </p:childTnLst>
                                </p:cTn>
                              </p:par>
                            </p:childTnLst>
                          </p:cTn>
                        </p:par>
                        <p:par>
                          <p:cTn id="23" fill="hold">
                            <p:stCondLst>
                              <p:cond delay="3750"/>
                            </p:stCondLst>
                            <p:childTnLst>
                              <p:par>
                                <p:cTn id="24" presetID="1" presetClass="entr" presetSubtype="0" fill="hold" nodeType="afterEffect">
                                  <p:stCondLst>
                                    <p:cond delay="0"/>
                                  </p:stCondLst>
                                  <p:childTnLst>
                                    <p:set>
                                      <p:cBhvr>
                                        <p:cTn id="25" dur="1" fill="hold">
                                          <p:stCondLst>
                                            <p:cond delay="74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pPr marL="0" indent="0">
              <a:buNone/>
            </a:pPr>
            <a:r>
              <a:rPr lang="ru-RU" dirty="0" err="1"/>
              <a:t>М.Д.Зверев</a:t>
            </a:r>
            <a:r>
              <a:rPr lang="ru-RU" dirty="0"/>
              <a:t> может работать в любых условиях: и в тиши писательского кабинета, и в походах, экспедициях, в вагоне поезда, в тесной кабине автомашины, в лодке и самолете, в лесу, примостившись на пень. Рассказы “Горный эльф” и “Пешая птичка” написаны в самолете, летевшем из Иркутска в Алма-Ату. За одну ночь на вокзале железнодорожной станции Ачинск написаны природоведческие миниатюры “Там, где рождается Томь”, писать же пришлось, стоя около окошка кассы, шумела за спиной толпа, но ничто не могло помешать писателю. Большинство произведений </a:t>
            </a:r>
            <a:r>
              <a:rPr lang="ru-RU" dirty="0" err="1"/>
              <a:t>М.Зверева</a:t>
            </a:r>
            <a:r>
              <a:rPr lang="ru-RU" dirty="0"/>
              <a:t> было написано, когда он надолго уединялся на лесных кордонах, в окружении природы: шума деревьев, пения птиц, журчанья ручьев, шелеста трав и т.п. Поэтому и мастерство </a:t>
            </a:r>
            <a:r>
              <a:rPr lang="ru-RU" dirty="0" err="1"/>
              <a:t>М.Д.Зверева</a:t>
            </a:r>
            <a:r>
              <a:rPr lang="ru-RU" dirty="0"/>
              <a:t> опирается на главный принцип его творчества - предельную достоверность повествования. У него почти нет вымышленных героев, реальные лица обычно имеют в рассказах и повестях </a:t>
            </a:r>
            <a:r>
              <a:rPr lang="ru-RU" dirty="0" err="1"/>
              <a:t>М.Д.Зверева</a:t>
            </a:r>
            <a:r>
              <a:rPr lang="ru-RU" dirty="0"/>
              <a:t> свои подлинные имена и фамилии. Строгое соответствие жизненной правде, документальность, автобиографичность - вот черты писательского почерка </a:t>
            </a:r>
            <a:r>
              <a:rPr lang="ru-RU" dirty="0" err="1"/>
              <a:t>М.Д.Зверева</a:t>
            </a:r>
            <a:r>
              <a:rPr lang="ru-RU" dirty="0"/>
              <a:t>.</a:t>
            </a:r>
          </a:p>
        </p:txBody>
      </p:sp>
    </p:spTree>
    <p:extLst>
      <p:ext uri="{BB962C8B-B14F-4D97-AF65-F5344CB8AC3E}">
        <p14:creationId xmlns:p14="http://schemas.microsoft.com/office/powerpoint/2010/main" val="3818117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accent1"/>
                </a:solidFill>
              </a:rPr>
              <a:t>Зверев Максим Дмитриевич (1896 – </a:t>
            </a:r>
            <a:r>
              <a:rPr lang="ru-RU" b="1" dirty="0" smtClean="0">
                <a:solidFill>
                  <a:schemeClr val="accent1"/>
                </a:solidFill>
              </a:rPr>
              <a:t>1996)</a:t>
            </a:r>
            <a:endParaRPr lang="ru-RU" b="1" dirty="0">
              <a:solidFill>
                <a:schemeClr val="accent1"/>
              </a:solidFill>
            </a:endParaRPr>
          </a:p>
        </p:txBody>
      </p:sp>
      <p:sp>
        <p:nvSpPr>
          <p:cNvPr id="3" name="Объект 2"/>
          <p:cNvSpPr>
            <a:spLocks noGrp="1"/>
          </p:cNvSpPr>
          <p:nvPr>
            <p:ph idx="1"/>
          </p:nvPr>
        </p:nvSpPr>
        <p:spPr>
          <a:xfrm>
            <a:off x="330200" y="2702560"/>
            <a:ext cx="11595100" cy="3698240"/>
          </a:xfrm>
        </p:spPr>
        <p:txBody>
          <a:bodyPr>
            <a:normAutofit/>
          </a:bodyPr>
          <a:lstStyle/>
          <a:p>
            <a:pPr marL="0" indent="0">
              <a:buNone/>
            </a:pPr>
            <a:r>
              <a:rPr lang="ru-RU" sz="2400" b="1" dirty="0">
                <a:solidFill>
                  <a:srgbClr val="7030A0"/>
                </a:solidFill>
              </a:rPr>
              <a:t>Максим Дмитриевич Зверев — советский учёный и писатель-натуралист, автор книг о природе, животных</a:t>
            </a:r>
            <a:r>
              <a:rPr lang="ru-RU" sz="2400" b="1" dirty="0" smtClean="0">
                <a:solidFill>
                  <a:srgbClr val="7030A0"/>
                </a:solidFill>
              </a:rPr>
              <a:t>.</a:t>
            </a:r>
          </a:p>
          <a:p>
            <a:pPr marL="0" indent="0">
              <a:buNone/>
            </a:pPr>
            <a:r>
              <a:rPr lang="ru-RU" sz="2400" b="1" dirty="0" smtClean="0">
                <a:solidFill>
                  <a:srgbClr val="7030A0"/>
                </a:solidFill>
              </a:rPr>
              <a:t>Максим Зверев как советский </a:t>
            </a:r>
            <a:r>
              <a:rPr lang="ru-RU" sz="2400" b="1" dirty="0">
                <a:solidFill>
                  <a:srgbClr val="7030A0"/>
                </a:solidFill>
              </a:rPr>
              <a:t>учёный, </a:t>
            </a:r>
            <a:r>
              <a:rPr lang="ru-RU" sz="2400" b="1" dirty="0" smtClean="0">
                <a:solidFill>
                  <a:srgbClr val="7030A0"/>
                </a:solidFill>
              </a:rPr>
              <a:t>заложил основы </a:t>
            </a:r>
            <a:r>
              <a:rPr lang="ru-RU" sz="2400" b="1" dirty="0">
                <a:solidFill>
                  <a:srgbClr val="7030A0"/>
                </a:solidFill>
              </a:rPr>
              <a:t>териологии в Западной Сибири, позже </a:t>
            </a:r>
            <a:r>
              <a:rPr lang="ru-RU" sz="2400" b="1" dirty="0" smtClean="0">
                <a:solidFill>
                  <a:srgbClr val="7030A0"/>
                </a:solidFill>
              </a:rPr>
              <a:t>– он становится писателем-натуралистом, а также автором известных  </a:t>
            </a:r>
            <a:r>
              <a:rPr lang="ru-RU" sz="2400" b="1" dirty="0">
                <a:solidFill>
                  <a:srgbClr val="7030A0"/>
                </a:solidFill>
              </a:rPr>
              <a:t>книг о природе, животных, изданных в странах СНГ, а также во Франции, Англии, Испании, Польше, Германии, на Кубе и в других странах мира. Народный писатель Казахстана, лауреат Государственной премии Казахстана (дважды), кавалер четырёх орденов, член бюро Совета старейшин и член Правления Союза писателей Казахстана</a:t>
            </a:r>
            <a:r>
              <a:rPr lang="ru-RU" sz="2400" b="1" dirty="0" smtClean="0">
                <a:solidFill>
                  <a:srgbClr val="7030A0"/>
                </a:solidFill>
              </a:rPr>
              <a:t>.</a:t>
            </a:r>
            <a:endParaRPr lang="ru-RU" sz="2400" b="1" dirty="0">
              <a:solidFill>
                <a:srgbClr val="7030A0"/>
              </a:solidFill>
            </a:endParaRPr>
          </a:p>
        </p:txBody>
      </p:sp>
      <p:pic>
        <p:nvPicPr>
          <p:cNvPr id="4" name="Рисунок 3"/>
          <p:cNvPicPr>
            <a:picLocks noChangeAspect="1"/>
          </p:cNvPicPr>
          <p:nvPr/>
        </p:nvPicPr>
        <p:blipFill>
          <a:blip r:embed="rId2"/>
          <a:stretch>
            <a:fillRect/>
          </a:stretch>
        </p:blipFill>
        <p:spPr>
          <a:xfrm>
            <a:off x="330200" y="0"/>
            <a:ext cx="2032000" cy="25025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5456364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749"/>
                                          </p:stCondLst>
                                        </p:cTn>
                                        <p:tgtEl>
                                          <p:spTgt spid="4"/>
                                        </p:tgtEl>
                                        <p:attrNameLst>
                                          <p:attrName>style.visibility</p:attrName>
                                        </p:attrNameLst>
                                      </p:cBhvr>
                                      <p:to>
                                        <p:strVal val="visible"/>
                                      </p:to>
                                    </p:set>
                                  </p:childTnLst>
                                </p:cTn>
                              </p:par>
                            </p:childTnLst>
                          </p:cTn>
                        </p:par>
                        <p:par>
                          <p:cTn id="11" fill="hold">
                            <p:stCondLst>
                              <p:cond delay="1500"/>
                            </p:stCondLst>
                            <p:childTnLst>
                              <p:par>
                                <p:cTn id="12" presetID="42"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750"/>
                                        <p:tgtEl>
                                          <p:spTgt spid="3">
                                            <p:txEl>
                                              <p:pRg st="0" end="0"/>
                                            </p:txEl>
                                          </p:spTgt>
                                        </p:tgtEl>
                                      </p:cBhvr>
                                    </p:animEffect>
                                    <p:anim calcmode="lin" valueType="num">
                                      <p:cBhvr>
                                        <p:cTn id="15"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2250"/>
                            </p:stCondLst>
                            <p:childTnLst>
                              <p:par>
                                <p:cTn id="18" presetID="42" presetClass="entr" presetSubtype="0"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750"/>
                                        <p:tgtEl>
                                          <p:spTgt spid="3">
                                            <p:txEl>
                                              <p:pRg st="1" end="1"/>
                                            </p:txEl>
                                          </p:spTgt>
                                        </p:tgtEl>
                                      </p:cBhvr>
                                    </p:animEffect>
                                    <p:anim calcmode="lin" valueType="num">
                                      <p:cBhvr>
                                        <p:cTn id="21"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викторина</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a:t>Назовите главного героя-животного в сказке «Тёплый хлеб»? (конь)</a:t>
            </a:r>
          </a:p>
          <a:p>
            <a:pPr marL="0" indent="0">
              <a:buNone/>
            </a:pPr>
            <a:r>
              <a:rPr lang="ru-RU" dirty="0"/>
              <a:t>Назовите главного героя-человека в сказке «Тёплый хлеб»? (Филька)</a:t>
            </a:r>
          </a:p>
          <a:p>
            <a:pPr marL="0" indent="0">
              <a:buNone/>
            </a:pPr>
            <a:r>
              <a:rPr lang="ru-RU" dirty="0"/>
              <a:t>Через какую деревню проходили кавалеристы? (Бережки)</a:t>
            </a:r>
          </a:p>
          <a:p>
            <a:pPr marL="0" indent="0">
              <a:buNone/>
            </a:pPr>
            <a:r>
              <a:rPr lang="ru-RU" dirty="0"/>
              <a:t>Кто помог Фильке исправить беду? (мельник Панкрат)</a:t>
            </a:r>
          </a:p>
          <a:p>
            <a:pPr marL="0" indent="0">
              <a:buNone/>
            </a:pPr>
            <a:r>
              <a:rPr lang="ru-RU" dirty="0"/>
              <a:t>Почему конь остался в деревне? (его ранили)</a:t>
            </a:r>
          </a:p>
          <a:p>
            <a:pPr marL="0" indent="0">
              <a:buNone/>
            </a:pPr>
            <a:r>
              <a:rPr lang="ru-RU" dirty="0"/>
              <a:t>Какая кличка была у Фильки? («Да ну тебя!»)</a:t>
            </a:r>
          </a:p>
          <a:p>
            <a:pPr marL="0" indent="0">
              <a:buNone/>
            </a:pPr>
            <a:r>
              <a:rPr lang="ru-RU" dirty="0"/>
              <a:t>Какую историю рассказала бабушка Фильке? (о том, как мужик из деревни обидел старого солдата)</a:t>
            </a:r>
          </a:p>
          <a:p>
            <a:pPr marL="0" indent="0">
              <a:buNone/>
            </a:pPr>
            <a:r>
              <a:rPr lang="ru-RU" dirty="0"/>
              <a:t>Что случилось, когда Филька бросил коню хлеб в снег? (началась метель)</a:t>
            </a:r>
          </a:p>
          <a:p>
            <a:pPr marL="0" indent="0">
              <a:buNone/>
            </a:pPr>
            <a:r>
              <a:rPr lang="ru-RU" dirty="0"/>
              <a:t>Как Филька искупал свою вину? (рубил лед с ребятами у мельницы)</a:t>
            </a:r>
          </a:p>
          <a:p>
            <a:pPr marL="0" indent="0">
              <a:buNone/>
            </a:pPr>
            <a:r>
              <a:rPr lang="ru-RU" dirty="0"/>
              <a:t>Когда заработала мельница? (вечером)</a:t>
            </a:r>
          </a:p>
          <a:p>
            <a:pPr marL="0" indent="0">
              <a:buNone/>
            </a:pPr>
            <a:r>
              <a:rPr lang="ru-RU" dirty="0"/>
              <a:t> О чем рассказывала сорока над плотиной? (о том, что она разбудила летний ветер)</a:t>
            </a:r>
          </a:p>
          <a:p>
            <a:pPr marL="0" indent="0">
              <a:buNone/>
            </a:pPr>
            <a:r>
              <a:rPr lang="ru-RU" dirty="0"/>
              <a:t>Как Филька помирился с конем? (он принес ему свежего хлеба с солью)</a:t>
            </a:r>
          </a:p>
          <a:p>
            <a:pPr marL="0" indent="0">
              <a:buNone/>
            </a:pPr>
            <a:r>
              <a:rPr lang="ru-RU" dirty="0"/>
              <a:t>О чем сказка «Теплый хлеб»? (о том, что нужно быть добрыми, отзывчивыми)</a:t>
            </a:r>
          </a:p>
        </p:txBody>
      </p:sp>
    </p:spTree>
    <p:extLst>
      <p:ext uri="{BB962C8B-B14F-4D97-AF65-F5344CB8AC3E}">
        <p14:creationId xmlns:p14="http://schemas.microsoft.com/office/powerpoint/2010/main" val="3290649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pPr marL="0" indent="0">
              <a:buNone/>
            </a:pPr>
            <a:r>
              <a:rPr lang="ru-RU" dirty="0"/>
              <a:t>Как звали известного ученого – археолога, героя рассказа «Тайна</a:t>
            </a:r>
          </a:p>
          <a:p>
            <a:pPr marL="0" indent="0">
              <a:buNone/>
            </a:pPr>
            <a:r>
              <a:rPr lang="ru-RU" dirty="0"/>
              <a:t>двухэтажного города»? (Сергей Иванович)</a:t>
            </a:r>
          </a:p>
          <a:p>
            <a:pPr marL="0" indent="0">
              <a:buNone/>
            </a:pPr>
            <a:endParaRPr lang="ru-RU" dirty="0"/>
          </a:p>
          <a:p>
            <a:pPr marL="0" indent="0">
              <a:buNone/>
            </a:pPr>
            <a:r>
              <a:rPr lang="ru-RU" dirty="0"/>
              <a:t>В повести М. Д. Зверева «Тайна двухэтажного города» учёный Сергей</a:t>
            </a:r>
          </a:p>
          <a:p>
            <a:pPr marL="0" indent="0">
              <a:buNone/>
            </a:pPr>
            <a:r>
              <a:rPr lang="ru-RU" dirty="0"/>
              <a:t>Иванович приходится дедом? (Вове)</a:t>
            </a:r>
          </a:p>
          <a:p>
            <a:pPr marL="0" indent="0">
              <a:buNone/>
            </a:pPr>
            <a:endParaRPr lang="ru-RU" dirty="0"/>
          </a:p>
          <a:p>
            <a:pPr marL="0" indent="0">
              <a:buNone/>
            </a:pPr>
            <a:r>
              <a:rPr lang="ru-RU" dirty="0"/>
              <a:t>Что пообещал Сергей Иванович своему внуку? (Прийти на кружок, который посещал Вова)</a:t>
            </a:r>
          </a:p>
          <a:p>
            <a:pPr marL="0" indent="0">
              <a:buNone/>
            </a:pPr>
            <a:r>
              <a:rPr lang="ru-RU" dirty="0"/>
              <a:t>Какой кружок посещал Вова? (археологический кружок)</a:t>
            </a:r>
          </a:p>
          <a:p>
            <a:pPr marL="0" indent="0">
              <a:buNone/>
            </a:pPr>
            <a:r>
              <a:rPr lang="ru-RU" dirty="0" smtClean="0"/>
              <a:t>Где </a:t>
            </a:r>
            <a:r>
              <a:rPr lang="ru-RU" dirty="0"/>
              <a:t>находилось гнездо?</a:t>
            </a:r>
          </a:p>
          <a:p>
            <a:pPr marL="0" indent="0">
              <a:buNone/>
            </a:pPr>
            <a:endParaRPr lang="ru-RU" dirty="0"/>
          </a:p>
          <a:p>
            <a:pPr marL="0" indent="0">
              <a:buNone/>
            </a:pPr>
            <a:r>
              <a:rPr lang="ru-RU" dirty="0"/>
              <a:t>Как Вы думаете, почему ласточки кружились на головой Синицына?</a:t>
            </a:r>
          </a:p>
        </p:txBody>
      </p:sp>
    </p:spTree>
    <p:extLst>
      <p:ext uri="{BB962C8B-B14F-4D97-AF65-F5344CB8AC3E}">
        <p14:creationId xmlns:p14="http://schemas.microsoft.com/office/powerpoint/2010/main" val="28804350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5600" y="317501"/>
            <a:ext cx="8610600" cy="1257300"/>
          </a:xfrm>
        </p:spPr>
        <p:txBody>
          <a:bodyPr/>
          <a:lstStyle/>
          <a:p>
            <a:pPr algn="ctr"/>
            <a:r>
              <a:rPr lang="ru-RU" b="1" dirty="0">
                <a:solidFill>
                  <a:schemeClr val="accent1"/>
                </a:solidFill>
              </a:rPr>
              <a:t>Произведения:</a:t>
            </a:r>
            <a:r>
              <a:rPr lang="ru-RU" dirty="0"/>
              <a:t> </a:t>
            </a:r>
          </a:p>
        </p:txBody>
      </p:sp>
      <p:sp>
        <p:nvSpPr>
          <p:cNvPr id="3" name="Объект 2"/>
          <p:cNvSpPr>
            <a:spLocks noGrp="1"/>
          </p:cNvSpPr>
          <p:nvPr>
            <p:ph idx="1"/>
          </p:nvPr>
        </p:nvSpPr>
        <p:spPr>
          <a:xfrm>
            <a:off x="5029200" y="1574801"/>
            <a:ext cx="7023100" cy="5105399"/>
          </a:xfrm>
        </p:spPr>
        <p:txBody>
          <a:bodyPr>
            <a:noAutofit/>
          </a:bodyPr>
          <a:lstStyle/>
          <a:p>
            <a:pPr marL="0" indent="0">
              <a:buNone/>
            </a:pPr>
            <a:r>
              <a:rPr lang="ru-RU" sz="2400" b="1" dirty="0">
                <a:solidFill>
                  <a:srgbClr val="7030A0"/>
                </a:solidFill>
              </a:rPr>
              <a:t> </a:t>
            </a:r>
            <a:r>
              <a:rPr lang="ru-RU" sz="2400" b="1" dirty="0" smtClean="0">
                <a:solidFill>
                  <a:srgbClr val="7030A0"/>
                </a:solidFill>
              </a:rPr>
              <a:t>«</a:t>
            </a:r>
            <a:r>
              <a:rPr lang="ru-RU" sz="2400" b="1" dirty="0">
                <a:solidFill>
                  <a:srgbClr val="7030A0"/>
                </a:solidFill>
              </a:rPr>
              <a:t>Белый Марал», «Приключения моих диких друзей», «Снежная книга», «Там, где белеют палатки юннатов», «Охотники за барсами», «Следы на снегу», «За кулисами зоопарка» и другие.</a:t>
            </a:r>
          </a:p>
          <a:p>
            <a:pPr marL="0" indent="0">
              <a:buNone/>
            </a:pPr>
            <a:r>
              <a:rPr lang="ru-RU" sz="2400" b="1" dirty="0" smtClean="0">
                <a:solidFill>
                  <a:srgbClr val="7030A0"/>
                </a:solidFill>
              </a:rPr>
              <a:t>Максим </a:t>
            </a:r>
            <a:r>
              <a:rPr lang="ru-RU" sz="2400" b="1" dirty="0">
                <a:solidFill>
                  <a:srgbClr val="7030A0"/>
                </a:solidFill>
              </a:rPr>
              <a:t>Зверев — автор сценария художественного фильма для детей «Крылатый подарок» </a:t>
            </a:r>
            <a:r>
              <a:rPr lang="ru-RU" sz="2400" b="1" dirty="0" smtClean="0">
                <a:solidFill>
                  <a:srgbClr val="7030A0"/>
                </a:solidFill>
              </a:rPr>
              <a:t>и </a:t>
            </a:r>
            <a:r>
              <a:rPr lang="ru-RU" sz="2400" b="1" dirty="0">
                <a:solidFill>
                  <a:srgbClr val="7030A0"/>
                </a:solidFill>
              </a:rPr>
              <a:t>научно-популярных кинофильмов.</a:t>
            </a:r>
          </a:p>
          <a:p>
            <a:pPr marL="0" indent="0">
              <a:buNone/>
            </a:pPr>
            <a:r>
              <a:rPr lang="ru-RU" sz="2400" b="1" dirty="0" smtClean="0">
                <a:solidFill>
                  <a:srgbClr val="7030A0"/>
                </a:solidFill>
              </a:rPr>
              <a:t>Имя </a:t>
            </a:r>
            <a:r>
              <a:rPr lang="ru-RU" sz="2400" b="1" dirty="0">
                <a:solidFill>
                  <a:srgbClr val="7030A0"/>
                </a:solidFill>
              </a:rPr>
              <a:t>писателя известно не только читателям Казахстана и стран СНГ. Его произведения печатаются во Франции, Англии, Испании, Польше, Германии, на Кубе и в других странах мира.</a:t>
            </a:r>
          </a:p>
        </p:txBody>
      </p:sp>
      <p:pic>
        <p:nvPicPr>
          <p:cNvPr id="4" name="Рисунок 3"/>
          <p:cNvPicPr>
            <a:picLocks noChangeAspect="1"/>
          </p:cNvPicPr>
          <p:nvPr/>
        </p:nvPicPr>
        <p:blipFill>
          <a:blip r:embed="rId2"/>
          <a:stretch>
            <a:fillRect/>
          </a:stretch>
        </p:blipFill>
        <p:spPr>
          <a:xfrm>
            <a:off x="320676" y="1321987"/>
            <a:ext cx="4581524" cy="458628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2139667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749"/>
                                          </p:stCondLst>
                                        </p:cTn>
                                        <p:tgtEl>
                                          <p:spTgt spid="4"/>
                                        </p:tgtEl>
                                        <p:attrNameLst>
                                          <p:attrName>style.visibility</p:attrName>
                                        </p:attrNameLst>
                                      </p:cBhvr>
                                      <p:to>
                                        <p:strVal val="visible"/>
                                      </p:to>
                                    </p:set>
                                  </p:childTnLst>
                                </p:cTn>
                              </p:par>
                            </p:childTnLst>
                          </p:cTn>
                        </p:par>
                        <p:par>
                          <p:cTn id="11" fill="hold">
                            <p:stCondLst>
                              <p:cond delay="1500"/>
                            </p:stCondLst>
                            <p:childTnLst>
                              <p:par>
                                <p:cTn id="12" presetID="42"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750"/>
                                        <p:tgtEl>
                                          <p:spTgt spid="3">
                                            <p:txEl>
                                              <p:pRg st="0" end="0"/>
                                            </p:txEl>
                                          </p:spTgt>
                                        </p:tgtEl>
                                      </p:cBhvr>
                                    </p:animEffect>
                                    <p:anim calcmode="lin" valueType="num">
                                      <p:cBhvr>
                                        <p:cTn id="15"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2250"/>
                            </p:stCondLst>
                            <p:childTnLst>
                              <p:par>
                                <p:cTn id="18" presetID="42" presetClass="entr" presetSubtype="0"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750"/>
                                        <p:tgtEl>
                                          <p:spTgt spid="3">
                                            <p:txEl>
                                              <p:pRg st="1" end="1"/>
                                            </p:txEl>
                                          </p:spTgt>
                                        </p:tgtEl>
                                      </p:cBhvr>
                                    </p:animEffect>
                                    <p:anim calcmode="lin" valueType="num">
                                      <p:cBhvr>
                                        <p:cTn id="21"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3" fill="hold">
                            <p:stCondLst>
                              <p:cond delay="3000"/>
                            </p:stCondLst>
                            <p:childTnLst>
                              <p:par>
                                <p:cTn id="24" presetID="42" presetClass="entr" presetSubtype="0" fill="hold" grpId="0" nodeType="after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750"/>
                                        <p:tgtEl>
                                          <p:spTgt spid="3">
                                            <p:txEl>
                                              <p:pRg st="2" end="2"/>
                                            </p:txEl>
                                          </p:spTgt>
                                        </p:tgtEl>
                                      </p:cBhvr>
                                    </p:animEffect>
                                    <p:anim calcmode="lin" valueType="num">
                                      <p:cBhvr>
                                        <p:cTn id="27" dur="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7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p:cNvPicPr>
            <a:picLocks noChangeAspect="1"/>
          </p:cNvPicPr>
          <p:nvPr/>
        </p:nvPicPr>
        <p:blipFill>
          <a:blip r:embed="rId2"/>
          <a:stretch>
            <a:fillRect/>
          </a:stretch>
        </p:blipFill>
        <p:spPr>
          <a:xfrm>
            <a:off x="1689499" y="2245094"/>
            <a:ext cx="1784845" cy="226523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2" name="Рисунок 31"/>
          <p:cNvPicPr>
            <a:picLocks noChangeAspect="1"/>
          </p:cNvPicPr>
          <p:nvPr/>
        </p:nvPicPr>
        <p:blipFill>
          <a:blip r:embed="rId3"/>
          <a:stretch>
            <a:fillRect/>
          </a:stretch>
        </p:blipFill>
        <p:spPr>
          <a:xfrm>
            <a:off x="0" y="2172998"/>
            <a:ext cx="1685925" cy="235728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4" name="Рисунок 33"/>
          <p:cNvPicPr>
            <a:picLocks noChangeAspect="1"/>
          </p:cNvPicPr>
          <p:nvPr/>
        </p:nvPicPr>
        <p:blipFill>
          <a:blip r:embed="rId4"/>
          <a:stretch>
            <a:fillRect/>
          </a:stretch>
        </p:blipFill>
        <p:spPr>
          <a:xfrm>
            <a:off x="8777494" y="3444014"/>
            <a:ext cx="3414506" cy="190150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5" name="Рисунок 34"/>
          <p:cNvPicPr>
            <a:picLocks noChangeAspect="1"/>
          </p:cNvPicPr>
          <p:nvPr/>
        </p:nvPicPr>
        <p:blipFill rotWithShape="1">
          <a:blip r:embed="rId5"/>
          <a:srcRect l="28082" t="15225" r="11501" b="16841"/>
          <a:stretch/>
        </p:blipFill>
        <p:spPr>
          <a:xfrm>
            <a:off x="3474245" y="16271"/>
            <a:ext cx="1652787" cy="229907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Рисунок 5"/>
          <p:cNvPicPr>
            <a:picLocks noChangeAspect="1"/>
          </p:cNvPicPr>
          <p:nvPr/>
        </p:nvPicPr>
        <p:blipFill>
          <a:blip r:embed="rId6"/>
          <a:stretch>
            <a:fillRect/>
          </a:stretch>
        </p:blipFill>
        <p:spPr>
          <a:xfrm>
            <a:off x="8752973" y="23493"/>
            <a:ext cx="3435454" cy="170357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pPr marL="0" indent="0">
              <a:buNone/>
            </a:pPr>
            <a:endParaRPr lang="ru-RU" dirty="0" smtClean="0"/>
          </a:p>
          <a:p>
            <a:pPr marL="0" indent="0">
              <a:buNone/>
            </a:pPr>
            <a:endParaRPr lang="ru-RU" dirty="0"/>
          </a:p>
        </p:txBody>
      </p:sp>
      <p:pic>
        <p:nvPicPr>
          <p:cNvPr id="4" name="Рисунок 3"/>
          <p:cNvPicPr>
            <a:picLocks noChangeAspect="1"/>
          </p:cNvPicPr>
          <p:nvPr/>
        </p:nvPicPr>
        <p:blipFill>
          <a:blip r:embed="rId7"/>
          <a:stretch>
            <a:fillRect/>
          </a:stretch>
        </p:blipFill>
        <p:spPr>
          <a:xfrm>
            <a:off x="3483367" y="2315343"/>
            <a:ext cx="1643665" cy="226802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Рисунок 4"/>
          <p:cNvPicPr>
            <a:picLocks noChangeAspect="1"/>
          </p:cNvPicPr>
          <p:nvPr/>
        </p:nvPicPr>
        <p:blipFill rotWithShape="1">
          <a:blip r:embed="rId8"/>
          <a:srcRect l="4953"/>
          <a:stretch/>
        </p:blipFill>
        <p:spPr>
          <a:xfrm>
            <a:off x="-26895" y="-665"/>
            <a:ext cx="1728689" cy="219522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Рисунок 6"/>
          <p:cNvPicPr>
            <a:picLocks noChangeAspect="1"/>
          </p:cNvPicPr>
          <p:nvPr/>
        </p:nvPicPr>
        <p:blipFill>
          <a:blip r:embed="rId9"/>
          <a:stretch>
            <a:fillRect/>
          </a:stretch>
        </p:blipFill>
        <p:spPr>
          <a:xfrm>
            <a:off x="8773920" y="1715940"/>
            <a:ext cx="3414507" cy="172807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Рисунок 7"/>
          <p:cNvPicPr>
            <a:picLocks noChangeAspect="1"/>
          </p:cNvPicPr>
          <p:nvPr/>
        </p:nvPicPr>
        <p:blipFill>
          <a:blip r:embed="rId10"/>
          <a:stretch>
            <a:fillRect/>
          </a:stretch>
        </p:blipFill>
        <p:spPr>
          <a:xfrm>
            <a:off x="6938372" y="2287316"/>
            <a:ext cx="1851110" cy="229604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 name="Рисунок 9"/>
          <p:cNvPicPr>
            <a:picLocks noChangeAspect="1"/>
          </p:cNvPicPr>
          <p:nvPr/>
        </p:nvPicPr>
        <p:blipFill>
          <a:blip r:embed="rId11"/>
          <a:stretch>
            <a:fillRect/>
          </a:stretch>
        </p:blipFill>
        <p:spPr>
          <a:xfrm>
            <a:off x="5187195" y="4522363"/>
            <a:ext cx="1751215" cy="226125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1" name="Рисунок 10"/>
          <p:cNvPicPr>
            <a:picLocks noChangeAspect="1"/>
          </p:cNvPicPr>
          <p:nvPr/>
        </p:nvPicPr>
        <p:blipFill rotWithShape="1">
          <a:blip r:embed="rId12"/>
          <a:srcRect l="12287" r="10677"/>
          <a:stretch/>
        </p:blipFill>
        <p:spPr>
          <a:xfrm>
            <a:off x="1676061" y="4526313"/>
            <a:ext cx="1784747" cy="230695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4" name="Рисунок 13"/>
          <p:cNvPicPr>
            <a:picLocks noChangeAspect="1"/>
          </p:cNvPicPr>
          <p:nvPr/>
        </p:nvPicPr>
        <p:blipFill>
          <a:blip r:embed="rId13"/>
          <a:stretch>
            <a:fillRect/>
          </a:stretch>
        </p:blipFill>
        <p:spPr>
          <a:xfrm>
            <a:off x="6899488" y="4526313"/>
            <a:ext cx="1894474" cy="229633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5" name="Рисунок 14"/>
          <p:cNvPicPr>
            <a:picLocks noChangeAspect="1"/>
          </p:cNvPicPr>
          <p:nvPr/>
        </p:nvPicPr>
        <p:blipFill>
          <a:blip r:embed="rId14"/>
          <a:stretch>
            <a:fillRect/>
          </a:stretch>
        </p:blipFill>
        <p:spPr>
          <a:xfrm>
            <a:off x="8810430" y="5285663"/>
            <a:ext cx="3377997" cy="15366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6" name="Рисунок 15"/>
          <p:cNvPicPr>
            <a:picLocks noChangeAspect="1"/>
          </p:cNvPicPr>
          <p:nvPr/>
        </p:nvPicPr>
        <p:blipFill rotWithShape="1">
          <a:blip r:embed="rId15"/>
          <a:srcRect l="8657"/>
          <a:stretch/>
        </p:blipFill>
        <p:spPr>
          <a:xfrm>
            <a:off x="5055195" y="-665"/>
            <a:ext cx="1775232" cy="235491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9" name="Рисунок 18"/>
          <p:cNvPicPr>
            <a:picLocks noChangeAspect="1"/>
          </p:cNvPicPr>
          <p:nvPr/>
        </p:nvPicPr>
        <p:blipFill>
          <a:blip r:embed="rId16"/>
          <a:stretch>
            <a:fillRect/>
          </a:stretch>
        </p:blipFill>
        <p:spPr>
          <a:xfrm>
            <a:off x="3462595" y="4536749"/>
            <a:ext cx="1742771" cy="229257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3" name="Рисунок 22"/>
          <p:cNvPicPr>
            <a:picLocks noChangeAspect="1"/>
          </p:cNvPicPr>
          <p:nvPr/>
        </p:nvPicPr>
        <p:blipFill>
          <a:blip r:embed="rId17"/>
          <a:stretch>
            <a:fillRect/>
          </a:stretch>
        </p:blipFill>
        <p:spPr>
          <a:xfrm>
            <a:off x="5100516" y="2172998"/>
            <a:ext cx="1790393" cy="224296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5" name="Рисунок 24"/>
          <p:cNvPicPr>
            <a:picLocks noChangeAspect="1"/>
          </p:cNvPicPr>
          <p:nvPr/>
        </p:nvPicPr>
        <p:blipFill>
          <a:blip r:embed="rId18"/>
          <a:stretch>
            <a:fillRect/>
          </a:stretch>
        </p:blipFill>
        <p:spPr>
          <a:xfrm>
            <a:off x="6822780" y="42569"/>
            <a:ext cx="1951140" cy="216811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8" name="Рисунок 27"/>
          <p:cNvPicPr>
            <a:picLocks noChangeAspect="1"/>
          </p:cNvPicPr>
          <p:nvPr/>
        </p:nvPicPr>
        <p:blipFill>
          <a:blip r:embed="rId19"/>
          <a:stretch>
            <a:fillRect/>
          </a:stretch>
        </p:blipFill>
        <p:spPr>
          <a:xfrm>
            <a:off x="1680472" y="16271"/>
            <a:ext cx="1793773" cy="229907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9" name="Рисунок 28"/>
          <p:cNvPicPr>
            <a:picLocks noChangeAspect="1"/>
          </p:cNvPicPr>
          <p:nvPr/>
        </p:nvPicPr>
        <p:blipFill>
          <a:blip r:embed="rId20"/>
          <a:stretch>
            <a:fillRect/>
          </a:stretch>
        </p:blipFill>
        <p:spPr>
          <a:xfrm>
            <a:off x="17765" y="4472070"/>
            <a:ext cx="1698222" cy="232771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1179128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anim calcmode="lin" valueType="num">
                                      <p:cBhvr>
                                        <p:cTn id="8" dur="750" fill="hold"/>
                                        <p:tgtEl>
                                          <p:spTgt spid="5"/>
                                        </p:tgtEl>
                                        <p:attrNameLst>
                                          <p:attrName>ppt_w</p:attrName>
                                        </p:attrNameLst>
                                      </p:cBhvr>
                                      <p:tavLst>
                                        <p:tav tm="0" fmla="#ppt_w*sin(2.5*pi*$)">
                                          <p:val>
                                            <p:fltVal val="0"/>
                                          </p:val>
                                        </p:tav>
                                        <p:tav tm="100000">
                                          <p:val>
                                            <p:fltVal val="1"/>
                                          </p:val>
                                        </p:tav>
                                      </p:tavLst>
                                    </p:anim>
                                    <p:anim calcmode="lin" valueType="num">
                                      <p:cBhvr>
                                        <p:cTn id="9" dur="750" fill="hold"/>
                                        <p:tgtEl>
                                          <p:spTgt spid="5"/>
                                        </p:tgtEl>
                                        <p:attrNameLst>
                                          <p:attrName>ppt_h</p:attrName>
                                        </p:attrNameLst>
                                      </p:cBhvr>
                                      <p:tavLst>
                                        <p:tav tm="0">
                                          <p:val>
                                            <p:strVal val="#ppt_h"/>
                                          </p:val>
                                        </p:tav>
                                        <p:tav tm="100000">
                                          <p:val>
                                            <p:strVal val="#ppt_h"/>
                                          </p:val>
                                        </p:tav>
                                      </p:tavLst>
                                    </p:anim>
                                  </p:childTnLst>
                                </p:cTn>
                              </p:par>
                            </p:childTnLst>
                          </p:cTn>
                        </p:par>
                        <p:par>
                          <p:cTn id="10" fill="hold">
                            <p:stCondLst>
                              <p:cond delay="750"/>
                            </p:stCondLst>
                            <p:childTnLst>
                              <p:par>
                                <p:cTn id="11" presetID="45" presetClass="entr" presetSubtype="0" fill="hold"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750"/>
                                        <p:tgtEl>
                                          <p:spTgt spid="28"/>
                                        </p:tgtEl>
                                      </p:cBhvr>
                                    </p:animEffect>
                                    <p:anim calcmode="lin" valueType="num">
                                      <p:cBhvr>
                                        <p:cTn id="14" dur="750" fill="hold"/>
                                        <p:tgtEl>
                                          <p:spTgt spid="28"/>
                                        </p:tgtEl>
                                        <p:attrNameLst>
                                          <p:attrName>ppt_w</p:attrName>
                                        </p:attrNameLst>
                                      </p:cBhvr>
                                      <p:tavLst>
                                        <p:tav tm="0" fmla="#ppt_w*sin(2.5*pi*$)">
                                          <p:val>
                                            <p:fltVal val="0"/>
                                          </p:val>
                                        </p:tav>
                                        <p:tav tm="100000">
                                          <p:val>
                                            <p:fltVal val="1"/>
                                          </p:val>
                                        </p:tav>
                                      </p:tavLst>
                                    </p:anim>
                                    <p:anim calcmode="lin" valueType="num">
                                      <p:cBhvr>
                                        <p:cTn id="15" dur="750" fill="hold"/>
                                        <p:tgtEl>
                                          <p:spTgt spid="28"/>
                                        </p:tgtEl>
                                        <p:attrNameLst>
                                          <p:attrName>ppt_h</p:attrName>
                                        </p:attrNameLst>
                                      </p:cBhvr>
                                      <p:tavLst>
                                        <p:tav tm="0">
                                          <p:val>
                                            <p:strVal val="#ppt_h"/>
                                          </p:val>
                                        </p:tav>
                                        <p:tav tm="100000">
                                          <p:val>
                                            <p:strVal val="#ppt_h"/>
                                          </p:val>
                                        </p:tav>
                                      </p:tavLst>
                                    </p:anim>
                                  </p:childTnLst>
                                </p:cTn>
                              </p:par>
                            </p:childTnLst>
                          </p:cTn>
                        </p:par>
                        <p:par>
                          <p:cTn id="16" fill="hold">
                            <p:stCondLst>
                              <p:cond delay="1500"/>
                            </p:stCondLst>
                            <p:childTnLst>
                              <p:par>
                                <p:cTn id="17" presetID="45" presetClass="entr" presetSubtype="0"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750"/>
                                        <p:tgtEl>
                                          <p:spTgt spid="35"/>
                                        </p:tgtEl>
                                      </p:cBhvr>
                                    </p:animEffect>
                                    <p:anim calcmode="lin" valueType="num">
                                      <p:cBhvr>
                                        <p:cTn id="20" dur="750" fill="hold"/>
                                        <p:tgtEl>
                                          <p:spTgt spid="35"/>
                                        </p:tgtEl>
                                        <p:attrNameLst>
                                          <p:attrName>ppt_w</p:attrName>
                                        </p:attrNameLst>
                                      </p:cBhvr>
                                      <p:tavLst>
                                        <p:tav tm="0" fmla="#ppt_w*sin(2.5*pi*$)">
                                          <p:val>
                                            <p:fltVal val="0"/>
                                          </p:val>
                                        </p:tav>
                                        <p:tav tm="100000">
                                          <p:val>
                                            <p:fltVal val="1"/>
                                          </p:val>
                                        </p:tav>
                                      </p:tavLst>
                                    </p:anim>
                                    <p:anim calcmode="lin" valueType="num">
                                      <p:cBhvr>
                                        <p:cTn id="21" dur="750" fill="hold"/>
                                        <p:tgtEl>
                                          <p:spTgt spid="35"/>
                                        </p:tgtEl>
                                        <p:attrNameLst>
                                          <p:attrName>ppt_h</p:attrName>
                                        </p:attrNameLst>
                                      </p:cBhvr>
                                      <p:tavLst>
                                        <p:tav tm="0">
                                          <p:val>
                                            <p:strVal val="#ppt_h"/>
                                          </p:val>
                                        </p:tav>
                                        <p:tav tm="100000">
                                          <p:val>
                                            <p:strVal val="#ppt_h"/>
                                          </p:val>
                                        </p:tav>
                                      </p:tavLst>
                                    </p:anim>
                                  </p:childTnLst>
                                </p:cTn>
                              </p:par>
                            </p:childTnLst>
                          </p:cTn>
                        </p:par>
                        <p:par>
                          <p:cTn id="22" fill="hold">
                            <p:stCondLst>
                              <p:cond delay="2250"/>
                            </p:stCondLst>
                            <p:childTnLst>
                              <p:par>
                                <p:cTn id="23" presetID="45" presetClass="entr" presetSubtype="0"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750"/>
                                        <p:tgtEl>
                                          <p:spTgt spid="16"/>
                                        </p:tgtEl>
                                      </p:cBhvr>
                                    </p:animEffect>
                                    <p:anim calcmode="lin" valueType="num">
                                      <p:cBhvr>
                                        <p:cTn id="26" dur="750" fill="hold"/>
                                        <p:tgtEl>
                                          <p:spTgt spid="16"/>
                                        </p:tgtEl>
                                        <p:attrNameLst>
                                          <p:attrName>ppt_w</p:attrName>
                                        </p:attrNameLst>
                                      </p:cBhvr>
                                      <p:tavLst>
                                        <p:tav tm="0" fmla="#ppt_w*sin(2.5*pi*$)">
                                          <p:val>
                                            <p:fltVal val="0"/>
                                          </p:val>
                                        </p:tav>
                                        <p:tav tm="100000">
                                          <p:val>
                                            <p:fltVal val="1"/>
                                          </p:val>
                                        </p:tav>
                                      </p:tavLst>
                                    </p:anim>
                                    <p:anim calcmode="lin" valueType="num">
                                      <p:cBhvr>
                                        <p:cTn id="27" dur="750" fill="hold"/>
                                        <p:tgtEl>
                                          <p:spTgt spid="16"/>
                                        </p:tgtEl>
                                        <p:attrNameLst>
                                          <p:attrName>ppt_h</p:attrName>
                                        </p:attrNameLst>
                                      </p:cBhvr>
                                      <p:tavLst>
                                        <p:tav tm="0">
                                          <p:val>
                                            <p:strVal val="#ppt_h"/>
                                          </p:val>
                                        </p:tav>
                                        <p:tav tm="100000">
                                          <p:val>
                                            <p:strVal val="#ppt_h"/>
                                          </p:val>
                                        </p:tav>
                                      </p:tavLst>
                                    </p:anim>
                                  </p:childTnLst>
                                </p:cTn>
                              </p:par>
                            </p:childTnLst>
                          </p:cTn>
                        </p:par>
                        <p:par>
                          <p:cTn id="28" fill="hold">
                            <p:stCondLst>
                              <p:cond delay="3000"/>
                            </p:stCondLst>
                            <p:childTnLst>
                              <p:par>
                                <p:cTn id="29" presetID="45" presetClass="entr" presetSubtype="0" fill="hold"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750"/>
                                        <p:tgtEl>
                                          <p:spTgt spid="25"/>
                                        </p:tgtEl>
                                      </p:cBhvr>
                                    </p:animEffect>
                                    <p:anim calcmode="lin" valueType="num">
                                      <p:cBhvr>
                                        <p:cTn id="32" dur="750" fill="hold"/>
                                        <p:tgtEl>
                                          <p:spTgt spid="25"/>
                                        </p:tgtEl>
                                        <p:attrNameLst>
                                          <p:attrName>ppt_w</p:attrName>
                                        </p:attrNameLst>
                                      </p:cBhvr>
                                      <p:tavLst>
                                        <p:tav tm="0" fmla="#ppt_w*sin(2.5*pi*$)">
                                          <p:val>
                                            <p:fltVal val="0"/>
                                          </p:val>
                                        </p:tav>
                                        <p:tav tm="100000">
                                          <p:val>
                                            <p:fltVal val="1"/>
                                          </p:val>
                                        </p:tav>
                                      </p:tavLst>
                                    </p:anim>
                                    <p:anim calcmode="lin" valueType="num">
                                      <p:cBhvr>
                                        <p:cTn id="33" dur="750" fill="hold"/>
                                        <p:tgtEl>
                                          <p:spTgt spid="25"/>
                                        </p:tgtEl>
                                        <p:attrNameLst>
                                          <p:attrName>ppt_h</p:attrName>
                                        </p:attrNameLst>
                                      </p:cBhvr>
                                      <p:tavLst>
                                        <p:tav tm="0">
                                          <p:val>
                                            <p:strVal val="#ppt_h"/>
                                          </p:val>
                                        </p:tav>
                                        <p:tav tm="100000">
                                          <p:val>
                                            <p:strVal val="#ppt_h"/>
                                          </p:val>
                                        </p:tav>
                                      </p:tavLst>
                                    </p:anim>
                                  </p:childTnLst>
                                </p:cTn>
                              </p:par>
                            </p:childTnLst>
                          </p:cTn>
                        </p:par>
                        <p:par>
                          <p:cTn id="34" fill="hold">
                            <p:stCondLst>
                              <p:cond delay="3750"/>
                            </p:stCondLst>
                            <p:childTnLst>
                              <p:par>
                                <p:cTn id="35" presetID="45" presetClass="entr" presetSubtype="0"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750"/>
                                        <p:tgtEl>
                                          <p:spTgt spid="6"/>
                                        </p:tgtEl>
                                      </p:cBhvr>
                                    </p:animEffect>
                                    <p:anim calcmode="lin" valueType="num">
                                      <p:cBhvr>
                                        <p:cTn id="38" dur="750" fill="hold"/>
                                        <p:tgtEl>
                                          <p:spTgt spid="6"/>
                                        </p:tgtEl>
                                        <p:attrNameLst>
                                          <p:attrName>ppt_w</p:attrName>
                                        </p:attrNameLst>
                                      </p:cBhvr>
                                      <p:tavLst>
                                        <p:tav tm="0" fmla="#ppt_w*sin(2.5*pi*$)">
                                          <p:val>
                                            <p:fltVal val="0"/>
                                          </p:val>
                                        </p:tav>
                                        <p:tav tm="100000">
                                          <p:val>
                                            <p:fltVal val="1"/>
                                          </p:val>
                                        </p:tav>
                                      </p:tavLst>
                                    </p:anim>
                                    <p:anim calcmode="lin" valueType="num">
                                      <p:cBhvr>
                                        <p:cTn id="39" dur="750" fill="hold"/>
                                        <p:tgtEl>
                                          <p:spTgt spid="6"/>
                                        </p:tgtEl>
                                        <p:attrNameLst>
                                          <p:attrName>ppt_h</p:attrName>
                                        </p:attrNameLst>
                                      </p:cBhvr>
                                      <p:tavLst>
                                        <p:tav tm="0">
                                          <p:val>
                                            <p:strVal val="#ppt_h"/>
                                          </p:val>
                                        </p:tav>
                                        <p:tav tm="100000">
                                          <p:val>
                                            <p:strVal val="#ppt_h"/>
                                          </p:val>
                                        </p:tav>
                                      </p:tavLst>
                                    </p:anim>
                                  </p:childTnLst>
                                </p:cTn>
                              </p:par>
                            </p:childTnLst>
                          </p:cTn>
                        </p:par>
                        <p:par>
                          <p:cTn id="40" fill="hold">
                            <p:stCondLst>
                              <p:cond delay="4500"/>
                            </p:stCondLst>
                            <p:childTnLst>
                              <p:par>
                                <p:cTn id="41" presetID="45" presetClass="entr" presetSubtype="0" fill="hold"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750"/>
                                        <p:tgtEl>
                                          <p:spTgt spid="32"/>
                                        </p:tgtEl>
                                      </p:cBhvr>
                                    </p:animEffect>
                                    <p:anim calcmode="lin" valueType="num">
                                      <p:cBhvr>
                                        <p:cTn id="44" dur="750" fill="hold"/>
                                        <p:tgtEl>
                                          <p:spTgt spid="32"/>
                                        </p:tgtEl>
                                        <p:attrNameLst>
                                          <p:attrName>ppt_w</p:attrName>
                                        </p:attrNameLst>
                                      </p:cBhvr>
                                      <p:tavLst>
                                        <p:tav tm="0" fmla="#ppt_w*sin(2.5*pi*$)">
                                          <p:val>
                                            <p:fltVal val="0"/>
                                          </p:val>
                                        </p:tav>
                                        <p:tav tm="100000">
                                          <p:val>
                                            <p:fltVal val="1"/>
                                          </p:val>
                                        </p:tav>
                                      </p:tavLst>
                                    </p:anim>
                                    <p:anim calcmode="lin" valueType="num">
                                      <p:cBhvr>
                                        <p:cTn id="45" dur="750" fill="hold"/>
                                        <p:tgtEl>
                                          <p:spTgt spid="32"/>
                                        </p:tgtEl>
                                        <p:attrNameLst>
                                          <p:attrName>ppt_h</p:attrName>
                                        </p:attrNameLst>
                                      </p:cBhvr>
                                      <p:tavLst>
                                        <p:tav tm="0">
                                          <p:val>
                                            <p:strVal val="#ppt_h"/>
                                          </p:val>
                                        </p:tav>
                                        <p:tav tm="100000">
                                          <p:val>
                                            <p:strVal val="#ppt_h"/>
                                          </p:val>
                                        </p:tav>
                                      </p:tavLst>
                                    </p:anim>
                                  </p:childTnLst>
                                </p:cTn>
                              </p:par>
                            </p:childTnLst>
                          </p:cTn>
                        </p:par>
                        <p:par>
                          <p:cTn id="46" fill="hold">
                            <p:stCondLst>
                              <p:cond delay="5250"/>
                            </p:stCondLst>
                            <p:childTnLst>
                              <p:par>
                                <p:cTn id="47" presetID="45" presetClass="entr" presetSubtype="0" fill="hold" nodeType="after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750"/>
                                        <p:tgtEl>
                                          <p:spTgt spid="20"/>
                                        </p:tgtEl>
                                      </p:cBhvr>
                                    </p:animEffect>
                                    <p:anim calcmode="lin" valueType="num">
                                      <p:cBhvr>
                                        <p:cTn id="50" dur="750" fill="hold"/>
                                        <p:tgtEl>
                                          <p:spTgt spid="20"/>
                                        </p:tgtEl>
                                        <p:attrNameLst>
                                          <p:attrName>ppt_w</p:attrName>
                                        </p:attrNameLst>
                                      </p:cBhvr>
                                      <p:tavLst>
                                        <p:tav tm="0" fmla="#ppt_w*sin(2.5*pi*$)">
                                          <p:val>
                                            <p:fltVal val="0"/>
                                          </p:val>
                                        </p:tav>
                                        <p:tav tm="100000">
                                          <p:val>
                                            <p:fltVal val="1"/>
                                          </p:val>
                                        </p:tav>
                                      </p:tavLst>
                                    </p:anim>
                                    <p:anim calcmode="lin" valueType="num">
                                      <p:cBhvr>
                                        <p:cTn id="51" dur="750" fill="hold"/>
                                        <p:tgtEl>
                                          <p:spTgt spid="20"/>
                                        </p:tgtEl>
                                        <p:attrNameLst>
                                          <p:attrName>ppt_h</p:attrName>
                                        </p:attrNameLst>
                                      </p:cBhvr>
                                      <p:tavLst>
                                        <p:tav tm="0">
                                          <p:val>
                                            <p:strVal val="#ppt_h"/>
                                          </p:val>
                                        </p:tav>
                                        <p:tav tm="100000">
                                          <p:val>
                                            <p:strVal val="#ppt_h"/>
                                          </p:val>
                                        </p:tav>
                                      </p:tavLst>
                                    </p:anim>
                                  </p:childTnLst>
                                </p:cTn>
                              </p:par>
                            </p:childTnLst>
                          </p:cTn>
                        </p:par>
                        <p:par>
                          <p:cTn id="52" fill="hold">
                            <p:stCondLst>
                              <p:cond delay="6000"/>
                            </p:stCondLst>
                            <p:childTnLst>
                              <p:par>
                                <p:cTn id="53" presetID="45" presetClass="entr" presetSubtype="0" fill="hold" nodeType="after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fade">
                                      <p:cBhvr>
                                        <p:cTn id="55" dur="750"/>
                                        <p:tgtEl>
                                          <p:spTgt spid="4"/>
                                        </p:tgtEl>
                                      </p:cBhvr>
                                    </p:animEffect>
                                    <p:anim calcmode="lin" valueType="num">
                                      <p:cBhvr>
                                        <p:cTn id="56" dur="750" fill="hold"/>
                                        <p:tgtEl>
                                          <p:spTgt spid="4"/>
                                        </p:tgtEl>
                                        <p:attrNameLst>
                                          <p:attrName>ppt_w</p:attrName>
                                        </p:attrNameLst>
                                      </p:cBhvr>
                                      <p:tavLst>
                                        <p:tav tm="0" fmla="#ppt_w*sin(2.5*pi*$)">
                                          <p:val>
                                            <p:fltVal val="0"/>
                                          </p:val>
                                        </p:tav>
                                        <p:tav tm="100000">
                                          <p:val>
                                            <p:fltVal val="1"/>
                                          </p:val>
                                        </p:tav>
                                      </p:tavLst>
                                    </p:anim>
                                    <p:anim calcmode="lin" valueType="num">
                                      <p:cBhvr>
                                        <p:cTn id="57" dur="750" fill="hold"/>
                                        <p:tgtEl>
                                          <p:spTgt spid="4"/>
                                        </p:tgtEl>
                                        <p:attrNameLst>
                                          <p:attrName>ppt_h</p:attrName>
                                        </p:attrNameLst>
                                      </p:cBhvr>
                                      <p:tavLst>
                                        <p:tav tm="0">
                                          <p:val>
                                            <p:strVal val="#ppt_h"/>
                                          </p:val>
                                        </p:tav>
                                        <p:tav tm="100000">
                                          <p:val>
                                            <p:strVal val="#ppt_h"/>
                                          </p:val>
                                        </p:tav>
                                      </p:tavLst>
                                    </p:anim>
                                  </p:childTnLst>
                                </p:cTn>
                              </p:par>
                            </p:childTnLst>
                          </p:cTn>
                        </p:par>
                        <p:par>
                          <p:cTn id="58" fill="hold">
                            <p:stCondLst>
                              <p:cond delay="6750"/>
                            </p:stCondLst>
                            <p:childTnLst>
                              <p:par>
                                <p:cTn id="59" presetID="45" presetClass="entr" presetSubtype="0" fill="hold" nodeType="after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fade">
                                      <p:cBhvr>
                                        <p:cTn id="61" dur="750"/>
                                        <p:tgtEl>
                                          <p:spTgt spid="23"/>
                                        </p:tgtEl>
                                      </p:cBhvr>
                                    </p:animEffect>
                                    <p:anim calcmode="lin" valueType="num">
                                      <p:cBhvr>
                                        <p:cTn id="62" dur="750" fill="hold"/>
                                        <p:tgtEl>
                                          <p:spTgt spid="23"/>
                                        </p:tgtEl>
                                        <p:attrNameLst>
                                          <p:attrName>ppt_w</p:attrName>
                                        </p:attrNameLst>
                                      </p:cBhvr>
                                      <p:tavLst>
                                        <p:tav tm="0" fmla="#ppt_w*sin(2.5*pi*$)">
                                          <p:val>
                                            <p:fltVal val="0"/>
                                          </p:val>
                                        </p:tav>
                                        <p:tav tm="100000">
                                          <p:val>
                                            <p:fltVal val="1"/>
                                          </p:val>
                                        </p:tav>
                                      </p:tavLst>
                                    </p:anim>
                                    <p:anim calcmode="lin" valueType="num">
                                      <p:cBhvr>
                                        <p:cTn id="63" dur="750" fill="hold"/>
                                        <p:tgtEl>
                                          <p:spTgt spid="23"/>
                                        </p:tgtEl>
                                        <p:attrNameLst>
                                          <p:attrName>ppt_h</p:attrName>
                                        </p:attrNameLst>
                                      </p:cBhvr>
                                      <p:tavLst>
                                        <p:tav tm="0">
                                          <p:val>
                                            <p:strVal val="#ppt_h"/>
                                          </p:val>
                                        </p:tav>
                                        <p:tav tm="100000">
                                          <p:val>
                                            <p:strVal val="#ppt_h"/>
                                          </p:val>
                                        </p:tav>
                                      </p:tavLst>
                                    </p:anim>
                                  </p:childTnLst>
                                </p:cTn>
                              </p:par>
                            </p:childTnLst>
                          </p:cTn>
                        </p:par>
                        <p:par>
                          <p:cTn id="64" fill="hold">
                            <p:stCondLst>
                              <p:cond delay="7500"/>
                            </p:stCondLst>
                            <p:childTnLst>
                              <p:par>
                                <p:cTn id="65" presetID="45" presetClass="entr" presetSubtype="0" fill="hold" nodeType="after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fade">
                                      <p:cBhvr>
                                        <p:cTn id="67" dur="750"/>
                                        <p:tgtEl>
                                          <p:spTgt spid="8"/>
                                        </p:tgtEl>
                                      </p:cBhvr>
                                    </p:animEffect>
                                    <p:anim calcmode="lin" valueType="num">
                                      <p:cBhvr>
                                        <p:cTn id="68" dur="750" fill="hold"/>
                                        <p:tgtEl>
                                          <p:spTgt spid="8"/>
                                        </p:tgtEl>
                                        <p:attrNameLst>
                                          <p:attrName>ppt_w</p:attrName>
                                        </p:attrNameLst>
                                      </p:cBhvr>
                                      <p:tavLst>
                                        <p:tav tm="0" fmla="#ppt_w*sin(2.5*pi*$)">
                                          <p:val>
                                            <p:fltVal val="0"/>
                                          </p:val>
                                        </p:tav>
                                        <p:tav tm="100000">
                                          <p:val>
                                            <p:fltVal val="1"/>
                                          </p:val>
                                        </p:tav>
                                      </p:tavLst>
                                    </p:anim>
                                    <p:anim calcmode="lin" valueType="num">
                                      <p:cBhvr>
                                        <p:cTn id="69" dur="750" fill="hold"/>
                                        <p:tgtEl>
                                          <p:spTgt spid="8"/>
                                        </p:tgtEl>
                                        <p:attrNameLst>
                                          <p:attrName>ppt_h</p:attrName>
                                        </p:attrNameLst>
                                      </p:cBhvr>
                                      <p:tavLst>
                                        <p:tav tm="0">
                                          <p:val>
                                            <p:strVal val="#ppt_h"/>
                                          </p:val>
                                        </p:tav>
                                        <p:tav tm="100000">
                                          <p:val>
                                            <p:strVal val="#ppt_h"/>
                                          </p:val>
                                        </p:tav>
                                      </p:tavLst>
                                    </p:anim>
                                  </p:childTnLst>
                                </p:cTn>
                              </p:par>
                            </p:childTnLst>
                          </p:cTn>
                        </p:par>
                        <p:par>
                          <p:cTn id="70" fill="hold">
                            <p:stCondLst>
                              <p:cond delay="8250"/>
                            </p:stCondLst>
                            <p:childTnLst>
                              <p:par>
                                <p:cTn id="71" presetID="45" presetClass="entr" presetSubtype="0" fill="hold" nodeType="afterEffect">
                                  <p:stCondLst>
                                    <p:cond delay="0"/>
                                  </p:stCondLst>
                                  <p:childTnLst>
                                    <p:set>
                                      <p:cBhvr>
                                        <p:cTn id="72" dur="1" fill="hold">
                                          <p:stCondLst>
                                            <p:cond delay="0"/>
                                          </p:stCondLst>
                                        </p:cTn>
                                        <p:tgtEl>
                                          <p:spTgt spid="7"/>
                                        </p:tgtEl>
                                        <p:attrNameLst>
                                          <p:attrName>style.visibility</p:attrName>
                                        </p:attrNameLst>
                                      </p:cBhvr>
                                      <p:to>
                                        <p:strVal val="visible"/>
                                      </p:to>
                                    </p:set>
                                    <p:animEffect transition="in" filter="fade">
                                      <p:cBhvr>
                                        <p:cTn id="73" dur="750"/>
                                        <p:tgtEl>
                                          <p:spTgt spid="7"/>
                                        </p:tgtEl>
                                      </p:cBhvr>
                                    </p:animEffect>
                                    <p:anim calcmode="lin" valueType="num">
                                      <p:cBhvr>
                                        <p:cTn id="74" dur="750" fill="hold"/>
                                        <p:tgtEl>
                                          <p:spTgt spid="7"/>
                                        </p:tgtEl>
                                        <p:attrNameLst>
                                          <p:attrName>ppt_w</p:attrName>
                                        </p:attrNameLst>
                                      </p:cBhvr>
                                      <p:tavLst>
                                        <p:tav tm="0" fmla="#ppt_w*sin(2.5*pi*$)">
                                          <p:val>
                                            <p:fltVal val="0"/>
                                          </p:val>
                                        </p:tav>
                                        <p:tav tm="100000">
                                          <p:val>
                                            <p:fltVal val="1"/>
                                          </p:val>
                                        </p:tav>
                                      </p:tavLst>
                                    </p:anim>
                                    <p:anim calcmode="lin" valueType="num">
                                      <p:cBhvr>
                                        <p:cTn id="75" dur="750" fill="hold"/>
                                        <p:tgtEl>
                                          <p:spTgt spid="7"/>
                                        </p:tgtEl>
                                        <p:attrNameLst>
                                          <p:attrName>ppt_h</p:attrName>
                                        </p:attrNameLst>
                                      </p:cBhvr>
                                      <p:tavLst>
                                        <p:tav tm="0">
                                          <p:val>
                                            <p:strVal val="#ppt_h"/>
                                          </p:val>
                                        </p:tav>
                                        <p:tav tm="100000">
                                          <p:val>
                                            <p:strVal val="#ppt_h"/>
                                          </p:val>
                                        </p:tav>
                                      </p:tavLst>
                                    </p:anim>
                                  </p:childTnLst>
                                </p:cTn>
                              </p:par>
                            </p:childTnLst>
                          </p:cTn>
                        </p:par>
                        <p:par>
                          <p:cTn id="76" fill="hold">
                            <p:stCondLst>
                              <p:cond delay="9000"/>
                            </p:stCondLst>
                            <p:childTnLst>
                              <p:par>
                                <p:cTn id="77" presetID="45" presetClass="entr" presetSubtype="0" fill="hold" nodeType="afterEffect">
                                  <p:stCondLst>
                                    <p:cond delay="0"/>
                                  </p:stCondLst>
                                  <p:childTnLst>
                                    <p:set>
                                      <p:cBhvr>
                                        <p:cTn id="78" dur="1" fill="hold">
                                          <p:stCondLst>
                                            <p:cond delay="0"/>
                                          </p:stCondLst>
                                        </p:cTn>
                                        <p:tgtEl>
                                          <p:spTgt spid="34"/>
                                        </p:tgtEl>
                                        <p:attrNameLst>
                                          <p:attrName>style.visibility</p:attrName>
                                        </p:attrNameLst>
                                      </p:cBhvr>
                                      <p:to>
                                        <p:strVal val="visible"/>
                                      </p:to>
                                    </p:set>
                                    <p:animEffect transition="in" filter="fade">
                                      <p:cBhvr>
                                        <p:cTn id="79" dur="750"/>
                                        <p:tgtEl>
                                          <p:spTgt spid="34"/>
                                        </p:tgtEl>
                                      </p:cBhvr>
                                    </p:animEffect>
                                    <p:anim calcmode="lin" valueType="num">
                                      <p:cBhvr>
                                        <p:cTn id="80" dur="750" fill="hold"/>
                                        <p:tgtEl>
                                          <p:spTgt spid="34"/>
                                        </p:tgtEl>
                                        <p:attrNameLst>
                                          <p:attrName>ppt_w</p:attrName>
                                        </p:attrNameLst>
                                      </p:cBhvr>
                                      <p:tavLst>
                                        <p:tav tm="0" fmla="#ppt_w*sin(2.5*pi*$)">
                                          <p:val>
                                            <p:fltVal val="0"/>
                                          </p:val>
                                        </p:tav>
                                        <p:tav tm="100000">
                                          <p:val>
                                            <p:fltVal val="1"/>
                                          </p:val>
                                        </p:tav>
                                      </p:tavLst>
                                    </p:anim>
                                    <p:anim calcmode="lin" valueType="num">
                                      <p:cBhvr>
                                        <p:cTn id="81" dur="750" fill="hold"/>
                                        <p:tgtEl>
                                          <p:spTgt spid="34"/>
                                        </p:tgtEl>
                                        <p:attrNameLst>
                                          <p:attrName>ppt_h</p:attrName>
                                        </p:attrNameLst>
                                      </p:cBhvr>
                                      <p:tavLst>
                                        <p:tav tm="0">
                                          <p:val>
                                            <p:strVal val="#ppt_h"/>
                                          </p:val>
                                        </p:tav>
                                        <p:tav tm="100000">
                                          <p:val>
                                            <p:strVal val="#ppt_h"/>
                                          </p:val>
                                        </p:tav>
                                      </p:tavLst>
                                    </p:anim>
                                  </p:childTnLst>
                                </p:cTn>
                              </p:par>
                            </p:childTnLst>
                          </p:cTn>
                        </p:par>
                        <p:par>
                          <p:cTn id="82" fill="hold">
                            <p:stCondLst>
                              <p:cond delay="9750"/>
                            </p:stCondLst>
                            <p:childTnLst>
                              <p:par>
                                <p:cTn id="83" presetID="45" presetClass="entr" presetSubtype="0" fill="hold" nodeType="afterEffect">
                                  <p:stCondLst>
                                    <p:cond delay="0"/>
                                  </p:stCondLst>
                                  <p:childTnLst>
                                    <p:set>
                                      <p:cBhvr>
                                        <p:cTn id="84" dur="1" fill="hold">
                                          <p:stCondLst>
                                            <p:cond delay="0"/>
                                          </p:stCondLst>
                                        </p:cTn>
                                        <p:tgtEl>
                                          <p:spTgt spid="29"/>
                                        </p:tgtEl>
                                        <p:attrNameLst>
                                          <p:attrName>style.visibility</p:attrName>
                                        </p:attrNameLst>
                                      </p:cBhvr>
                                      <p:to>
                                        <p:strVal val="visible"/>
                                      </p:to>
                                    </p:set>
                                    <p:animEffect transition="in" filter="fade">
                                      <p:cBhvr>
                                        <p:cTn id="85" dur="750"/>
                                        <p:tgtEl>
                                          <p:spTgt spid="29"/>
                                        </p:tgtEl>
                                      </p:cBhvr>
                                    </p:animEffect>
                                    <p:anim calcmode="lin" valueType="num">
                                      <p:cBhvr>
                                        <p:cTn id="86" dur="750" fill="hold"/>
                                        <p:tgtEl>
                                          <p:spTgt spid="29"/>
                                        </p:tgtEl>
                                        <p:attrNameLst>
                                          <p:attrName>ppt_w</p:attrName>
                                        </p:attrNameLst>
                                      </p:cBhvr>
                                      <p:tavLst>
                                        <p:tav tm="0" fmla="#ppt_w*sin(2.5*pi*$)">
                                          <p:val>
                                            <p:fltVal val="0"/>
                                          </p:val>
                                        </p:tav>
                                        <p:tav tm="100000">
                                          <p:val>
                                            <p:fltVal val="1"/>
                                          </p:val>
                                        </p:tav>
                                      </p:tavLst>
                                    </p:anim>
                                    <p:anim calcmode="lin" valueType="num">
                                      <p:cBhvr>
                                        <p:cTn id="87" dur="750" fill="hold"/>
                                        <p:tgtEl>
                                          <p:spTgt spid="29"/>
                                        </p:tgtEl>
                                        <p:attrNameLst>
                                          <p:attrName>ppt_h</p:attrName>
                                        </p:attrNameLst>
                                      </p:cBhvr>
                                      <p:tavLst>
                                        <p:tav tm="0">
                                          <p:val>
                                            <p:strVal val="#ppt_h"/>
                                          </p:val>
                                        </p:tav>
                                        <p:tav tm="100000">
                                          <p:val>
                                            <p:strVal val="#ppt_h"/>
                                          </p:val>
                                        </p:tav>
                                      </p:tavLst>
                                    </p:anim>
                                  </p:childTnLst>
                                </p:cTn>
                              </p:par>
                            </p:childTnLst>
                          </p:cTn>
                        </p:par>
                        <p:par>
                          <p:cTn id="88" fill="hold">
                            <p:stCondLst>
                              <p:cond delay="10500"/>
                            </p:stCondLst>
                            <p:childTnLst>
                              <p:par>
                                <p:cTn id="89" presetID="45" presetClass="entr" presetSubtype="0" fill="hold" nodeType="afterEffect">
                                  <p:stCondLst>
                                    <p:cond delay="0"/>
                                  </p:stCondLst>
                                  <p:childTnLst>
                                    <p:set>
                                      <p:cBhvr>
                                        <p:cTn id="90" dur="1" fill="hold">
                                          <p:stCondLst>
                                            <p:cond delay="0"/>
                                          </p:stCondLst>
                                        </p:cTn>
                                        <p:tgtEl>
                                          <p:spTgt spid="11"/>
                                        </p:tgtEl>
                                        <p:attrNameLst>
                                          <p:attrName>style.visibility</p:attrName>
                                        </p:attrNameLst>
                                      </p:cBhvr>
                                      <p:to>
                                        <p:strVal val="visible"/>
                                      </p:to>
                                    </p:set>
                                    <p:animEffect transition="in" filter="fade">
                                      <p:cBhvr>
                                        <p:cTn id="91" dur="750"/>
                                        <p:tgtEl>
                                          <p:spTgt spid="11"/>
                                        </p:tgtEl>
                                      </p:cBhvr>
                                    </p:animEffect>
                                    <p:anim calcmode="lin" valueType="num">
                                      <p:cBhvr>
                                        <p:cTn id="92" dur="750" fill="hold"/>
                                        <p:tgtEl>
                                          <p:spTgt spid="11"/>
                                        </p:tgtEl>
                                        <p:attrNameLst>
                                          <p:attrName>ppt_w</p:attrName>
                                        </p:attrNameLst>
                                      </p:cBhvr>
                                      <p:tavLst>
                                        <p:tav tm="0" fmla="#ppt_w*sin(2.5*pi*$)">
                                          <p:val>
                                            <p:fltVal val="0"/>
                                          </p:val>
                                        </p:tav>
                                        <p:tav tm="100000">
                                          <p:val>
                                            <p:fltVal val="1"/>
                                          </p:val>
                                        </p:tav>
                                      </p:tavLst>
                                    </p:anim>
                                    <p:anim calcmode="lin" valueType="num">
                                      <p:cBhvr>
                                        <p:cTn id="93" dur="750" fill="hold"/>
                                        <p:tgtEl>
                                          <p:spTgt spid="11"/>
                                        </p:tgtEl>
                                        <p:attrNameLst>
                                          <p:attrName>ppt_h</p:attrName>
                                        </p:attrNameLst>
                                      </p:cBhvr>
                                      <p:tavLst>
                                        <p:tav tm="0">
                                          <p:val>
                                            <p:strVal val="#ppt_h"/>
                                          </p:val>
                                        </p:tav>
                                        <p:tav tm="100000">
                                          <p:val>
                                            <p:strVal val="#ppt_h"/>
                                          </p:val>
                                        </p:tav>
                                      </p:tavLst>
                                    </p:anim>
                                  </p:childTnLst>
                                </p:cTn>
                              </p:par>
                            </p:childTnLst>
                          </p:cTn>
                        </p:par>
                        <p:par>
                          <p:cTn id="94" fill="hold">
                            <p:stCondLst>
                              <p:cond delay="11250"/>
                            </p:stCondLst>
                            <p:childTnLst>
                              <p:par>
                                <p:cTn id="95" presetID="45" presetClass="entr" presetSubtype="0" fill="hold" nodeType="afterEffect">
                                  <p:stCondLst>
                                    <p:cond delay="0"/>
                                  </p:stCondLst>
                                  <p:childTnLst>
                                    <p:set>
                                      <p:cBhvr>
                                        <p:cTn id="96" dur="1" fill="hold">
                                          <p:stCondLst>
                                            <p:cond delay="0"/>
                                          </p:stCondLst>
                                        </p:cTn>
                                        <p:tgtEl>
                                          <p:spTgt spid="19"/>
                                        </p:tgtEl>
                                        <p:attrNameLst>
                                          <p:attrName>style.visibility</p:attrName>
                                        </p:attrNameLst>
                                      </p:cBhvr>
                                      <p:to>
                                        <p:strVal val="visible"/>
                                      </p:to>
                                    </p:set>
                                    <p:animEffect transition="in" filter="fade">
                                      <p:cBhvr>
                                        <p:cTn id="97" dur="750"/>
                                        <p:tgtEl>
                                          <p:spTgt spid="19"/>
                                        </p:tgtEl>
                                      </p:cBhvr>
                                    </p:animEffect>
                                    <p:anim calcmode="lin" valueType="num">
                                      <p:cBhvr>
                                        <p:cTn id="98" dur="750" fill="hold"/>
                                        <p:tgtEl>
                                          <p:spTgt spid="19"/>
                                        </p:tgtEl>
                                        <p:attrNameLst>
                                          <p:attrName>ppt_w</p:attrName>
                                        </p:attrNameLst>
                                      </p:cBhvr>
                                      <p:tavLst>
                                        <p:tav tm="0" fmla="#ppt_w*sin(2.5*pi*$)">
                                          <p:val>
                                            <p:fltVal val="0"/>
                                          </p:val>
                                        </p:tav>
                                        <p:tav tm="100000">
                                          <p:val>
                                            <p:fltVal val="1"/>
                                          </p:val>
                                        </p:tav>
                                      </p:tavLst>
                                    </p:anim>
                                    <p:anim calcmode="lin" valueType="num">
                                      <p:cBhvr>
                                        <p:cTn id="99" dur="750" fill="hold"/>
                                        <p:tgtEl>
                                          <p:spTgt spid="19"/>
                                        </p:tgtEl>
                                        <p:attrNameLst>
                                          <p:attrName>ppt_h</p:attrName>
                                        </p:attrNameLst>
                                      </p:cBhvr>
                                      <p:tavLst>
                                        <p:tav tm="0">
                                          <p:val>
                                            <p:strVal val="#ppt_h"/>
                                          </p:val>
                                        </p:tav>
                                        <p:tav tm="100000">
                                          <p:val>
                                            <p:strVal val="#ppt_h"/>
                                          </p:val>
                                        </p:tav>
                                      </p:tavLst>
                                    </p:anim>
                                  </p:childTnLst>
                                </p:cTn>
                              </p:par>
                            </p:childTnLst>
                          </p:cTn>
                        </p:par>
                        <p:par>
                          <p:cTn id="100" fill="hold">
                            <p:stCondLst>
                              <p:cond delay="12000"/>
                            </p:stCondLst>
                            <p:childTnLst>
                              <p:par>
                                <p:cTn id="101" presetID="45" presetClass="entr" presetSubtype="0" fill="hold" nodeType="afterEffect">
                                  <p:stCondLst>
                                    <p:cond delay="0"/>
                                  </p:stCondLst>
                                  <p:childTnLst>
                                    <p:set>
                                      <p:cBhvr>
                                        <p:cTn id="102" dur="1" fill="hold">
                                          <p:stCondLst>
                                            <p:cond delay="0"/>
                                          </p:stCondLst>
                                        </p:cTn>
                                        <p:tgtEl>
                                          <p:spTgt spid="10"/>
                                        </p:tgtEl>
                                        <p:attrNameLst>
                                          <p:attrName>style.visibility</p:attrName>
                                        </p:attrNameLst>
                                      </p:cBhvr>
                                      <p:to>
                                        <p:strVal val="visible"/>
                                      </p:to>
                                    </p:set>
                                    <p:animEffect transition="in" filter="fade">
                                      <p:cBhvr>
                                        <p:cTn id="103" dur="750"/>
                                        <p:tgtEl>
                                          <p:spTgt spid="10"/>
                                        </p:tgtEl>
                                      </p:cBhvr>
                                    </p:animEffect>
                                    <p:anim calcmode="lin" valueType="num">
                                      <p:cBhvr>
                                        <p:cTn id="104" dur="750" fill="hold"/>
                                        <p:tgtEl>
                                          <p:spTgt spid="10"/>
                                        </p:tgtEl>
                                        <p:attrNameLst>
                                          <p:attrName>ppt_w</p:attrName>
                                        </p:attrNameLst>
                                      </p:cBhvr>
                                      <p:tavLst>
                                        <p:tav tm="0" fmla="#ppt_w*sin(2.5*pi*$)">
                                          <p:val>
                                            <p:fltVal val="0"/>
                                          </p:val>
                                        </p:tav>
                                        <p:tav tm="100000">
                                          <p:val>
                                            <p:fltVal val="1"/>
                                          </p:val>
                                        </p:tav>
                                      </p:tavLst>
                                    </p:anim>
                                    <p:anim calcmode="lin" valueType="num">
                                      <p:cBhvr>
                                        <p:cTn id="105" dur="750" fill="hold"/>
                                        <p:tgtEl>
                                          <p:spTgt spid="10"/>
                                        </p:tgtEl>
                                        <p:attrNameLst>
                                          <p:attrName>ppt_h</p:attrName>
                                        </p:attrNameLst>
                                      </p:cBhvr>
                                      <p:tavLst>
                                        <p:tav tm="0">
                                          <p:val>
                                            <p:strVal val="#ppt_h"/>
                                          </p:val>
                                        </p:tav>
                                        <p:tav tm="100000">
                                          <p:val>
                                            <p:strVal val="#ppt_h"/>
                                          </p:val>
                                        </p:tav>
                                      </p:tavLst>
                                    </p:anim>
                                  </p:childTnLst>
                                </p:cTn>
                              </p:par>
                            </p:childTnLst>
                          </p:cTn>
                        </p:par>
                        <p:par>
                          <p:cTn id="106" fill="hold">
                            <p:stCondLst>
                              <p:cond delay="12750"/>
                            </p:stCondLst>
                            <p:childTnLst>
                              <p:par>
                                <p:cTn id="107" presetID="45" presetClass="entr" presetSubtype="0" fill="hold" nodeType="afterEffect">
                                  <p:stCondLst>
                                    <p:cond delay="0"/>
                                  </p:stCondLst>
                                  <p:childTnLst>
                                    <p:set>
                                      <p:cBhvr>
                                        <p:cTn id="108" dur="1" fill="hold">
                                          <p:stCondLst>
                                            <p:cond delay="0"/>
                                          </p:stCondLst>
                                        </p:cTn>
                                        <p:tgtEl>
                                          <p:spTgt spid="14"/>
                                        </p:tgtEl>
                                        <p:attrNameLst>
                                          <p:attrName>style.visibility</p:attrName>
                                        </p:attrNameLst>
                                      </p:cBhvr>
                                      <p:to>
                                        <p:strVal val="visible"/>
                                      </p:to>
                                    </p:set>
                                    <p:animEffect transition="in" filter="fade">
                                      <p:cBhvr>
                                        <p:cTn id="109" dur="750"/>
                                        <p:tgtEl>
                                          <p:spTgt spid="14"/>
                                        </p:tgtEl>
                                      </p:cBhvr>
                                    </p:animEffect>
                                    <p:anim calcmode="lin" valueType="num">
                                      <p:cBhvr>
                                        <p:cTn id="110" dur="750" fill="hold"/>
                                        <p:tgtEl>
                                          <p:spTgt spid="14"/>
                                        </p:tgtEl>
                                        <p:attrNameLst>
                                          <p:attrName>ppt_w</p:attrName>
                                        </p:attrNameLst>
                                      </p:cBhvr>
                                      <p:tavLst>
                                        <p:tav tm="0" fmla="#ppt_w*sin(2.5*pi*$)">
                                          <p:val>
                                            <p:fltVal val="0"/>
                                          </p:val>
                                        </p:tav>
                                        <p:tav tm="100000">
                                          <p:val>
                                            <p:fltVal val="1"/>
                                          </p:val>
                                        </p:tav>
                                      </p:tavLst>
                                    </p:anim>
                                    <p:anim calcmode="lin" valueType="num">
                                      <p:cBhvr>
                                        <p:cTn id="111" dur="750" fill="hold"/>
                                        <p:tgtEl>
                                          <p:spTgt spid="14"/>
                                        </p:tgtEl>
                                        <p:attrNameLst>
                                          <p:attrName>ppt_h</p:attrName>
                                        </p:attrNameLst>
                                      </p:cBhvr>
                                      <p:tavLst>
                                        <p:tav tm="0">
                                          <p:val>
                                            <p:strVal val="#ppt_h"/>
                                          </p:val>
                                        </p:tav>
                                        <p:tav tm="100000">
                                          <p:val>
                                            <p:strVal val="#ppt_h"/>
                                          </p:val>
                                        </p:tav>
                                      </p:tavLst>
                                    </p:anim>
                                  </p:childTnLst>
                                </p:cTn>
                              </p:par>
                            </p:childTnLst>
                          </p:cTn>
                        </p:par>
                        <p:par>
                          <p:cTn id="112" fill="hold">
                            <p:stCondLst>
                              <p:cond delay="13500"/>
                            </p:stCondLst>
                            <p:childTnLst>
                              <p:par>
                                <p:cTn id="113" presetID="45" presetClass="entr" presetSubtype="0" fill="hold" nodeType="afterEffect">
                                  <p:stCondLst>
                                    <p:cond delay="0"/>
                                  </p:stCondLst>
                                  <p:childTnLst>
                                    <p:set>
                                      <p:cBhvr>
                                        <p:cTn id="114" dur="1" fill="hold">
                                          <p:stCondLst>
                                            <p:cond delay="0"/>
                                          </p:stCondLst>
                                        </p:cTn>
                                        <p:tgtEl>
                                          <p:spTgt spid="15"/>
                                        </p:tgtEl>
                                        <p:attrNameLst>
                                          <p:attrName>style.visibility</p:attrName>
                                        </p:attrNameLst>
                                      </p:cBhvr>
                                      <p:to>
                                        <p:strVal val="visible"/>
                                      </p:to>
                                    </p:set>
                                    <p:animEffect transition="in" filter="fade">
                                      <p:cBhvr>
                                        <p:cTn id="115" dur="750"/>
                                        <p:tgtEl>
                                          <p:spTgt spid="15"/>
                                        </p:tgtEl>
                                      </p:cBhvr>
                                    </p:animEffect>
                                    <p:anim calcmode="lin" valueType="num">
                                      <p:cBhvr>
                                        <p:cTn id="116" dur="750" fill="hold"/>
                                        <p:tgtEl>
                                          <p:spTgt spid="15"/>
                                        </p:tgtEl>
                                        <p:attrNameLst>
                                          <p:attrName>ppt_w</p:attrName>
                                        </p:attrNameLst>
                                      </p:cBhvr>
                                      <p:tavLst>
                                        <p:tav tm="0" fmla="#ppt_w*sin(2.5*pi*$)">
                                          <p:val>
                                            <p:fltVal val="0"/>
                                          </p:val>
                                        </p:tav>
                                        <p:tav tm="100000">
                                          <p:val>
                                            <p:fltVal val="1"/>
                                          </p:val>
                                        </p:tav>
                                      </p:tavLst>
                                    </p:anim>
                                    <p:anim calcmode="lin" valueType="num">
                                      <p:cBhvr>
                                        <p:cTn id="117" dur="750" fill="hold"/>
                                        <p:tgtEl>
                                          <p:spTgt spid="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a:picLocks noChangeAspect="1"/>
          </p:cNvPicPr>
          <p:nvPr/>
        </p:nvPicPr>
        <p:blipFill>
          <a:blip r:embed="rId2"/>
          <a:stretch>
            <a:fillRect/>
          </a:stretch>
        </p:blipFill>
        <p:spPr>
          <a:xfrm>
            <a:off x="6796339" y="0"/>
            <a:ext cx="1847850" cy="250049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6" name="Рисунок 15"/>
          <p:cNvPicPr>
            <a:picLocks noChangeAspect="1"/>
          </p:cNvPicPr>
          <p:nvPr/>
        </p:nvPicPr>
        <p:blipFill>
          <a:blip r:embed="rId3"/>
          <a:stretch>
            <a:fillRect/>
          </a:stretch>
        </p:blipFill>
        <p:spPr>
          <a:xfrm>
            <a:off x="110203" y="177800"/>
            <a:ext cx="1790700" cy="23749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7" name="Рисунок 16"/>
          <p:cNvPicPr>
            <a:picLocks noChangeAspect="1"/>
          </p:cNvPicPr>
          <p:nvPr/>
        </p:nvPicPr>
        <p:blipFill>
          <a:blip r:embed="rId4"/>
          <a:stretch>
            <a:fillRect/>
          </a:stretch>
        </p:blipFill>
        <p:spPr>
          <a:xfrm>
            <a:off x="2273587" y="125445"/>
            <a:ext cx="1743075" cy="22496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Рисунок 2"/>
          <p:cNvPicPr>
            <a:picLocks noChangeAspect="1"/>
          </p:cNvPicPr>
          <p:nvPr/>
        </p:nvPicPr>
        <p:blipFill>
          <a:blip r:embed="rId5"/>
          <a:stretch>
            <a:fillRect/>
          </a:stretch>
        </p:blipFill>
        <p:spPr>
          <a:xfrm>
            <a:off x="2773056" y="4151612"/>
            <a:ext cx="1731414" cy="249632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9" name="Рисунок 18"/>
          <p:cNvPicPr>
            <a:picLocks noChangeAspect="1"/>
          </p:cNvPicPr>
          <p:nvPr/>
        </p:nvPicPr>
        <p:blipFill>
          <a:blip r:embed="rId6"/>
          <a:stretch>
            <a:fillRect/>
          </a:stretch>
        </p:blipFill>
        <p:spPr>
          <a:xfrm>
            <a:off x="4446636" y="177799"/>
            <a:ext cx="1877731" cy="23046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Заголовок 1"/>
          <p:cNvSpPr>
            <a:spLocks noGrp="1"/>
          </p:cNvSpPr>
          <p:nvPr>
            <p:ph type="title"/>
          </p:nvPr>
        </p:nvSpPr>
        <p:spPr/>
        <p:txBody>
          <a:bodyPr/>
          <a:lstStyle/>
          <a:p>
            <a:endParaRPr lang="ru-RU" dirty="0"/>
          </a:p>
        </p:txBody>
      </p:sp>
      <p:pic>
        <p:nvPicPr>
          <p:cNvPr id="4" name="Объект 3"/>
          <p:cNvPicPr>
            <a:picLocks noGrp="1" noChangeAspect="1"/>
          </p:cNvPicPr>
          <p:nvPr>
            <p:ph idx="1"/>
          </p:nvPr>
        </p:nvPicPr>
        <p:blipFill rotWithShape="1">
          <a:blip r:embed="rId7"/>
          <a:srcRect l="6048" t="1361" r="5637" b="4249"/>
          <a:stretch/>
        </p:blipFill>
        <p:spPr>
          <a:xfrm>
            <a:off x="10251885" y="4159573"/>
            <a:ext cx="1569867" cy="2599643"/>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Рисунок 7"/>
          <p:cNvPicPr>
            <a:picLocks noChangeAspect="1"/>
          </p:cNvPicPr>
          <p:nvPr/>
        </p:nvPicPr>
        <p:blipFill rotWithShape="1">
          <a:blip r:embed="rId8"/>
          <a:srcRect l="6815" t="-676" r="11133" b="18514"/>
          <a:stretch/>
        </p:blipFill>
        <p:spPr>
          <a:xfrm>
            <a:off x="4957390" y="4229100"/>
            <a:ext cx="3046043" cy="2694001"/>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9" name="Рисунок 8"/>
          <p:cNvPicPr>
            <a:picLocks noChangeAspect="1"/>
          </p:cNvPicPr>
          <p:nvPr/>
        </p:nvPicPr>
        <p:blipFill>
          <a:blip r:embed="rId9"/>
          <a:stretch>
            <a:fillRect/>
          </a:stretch>
        </p:blipFill>
        <p:spPr>
          <a:xfrm>
            <a:off x="187266" y="4151612"/>
            <a:ext cx="1876425" cy="250428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 name="Рисунок 10"/>
          <p:cNvPicPr>
            <a:picLocks noChangeAspect="1"/>
          </p:cNvPicPr>
          <p:nvPr/>
        </p:nvPicPr>
        <p:blipFill>
          <a:blip r:embed="rId10"/>
          <a:stretch>
            <a:fillRect/>
          </a:stretch>
        </p:blipFill>
        <p:spPr>
          <a:xfrm>
            <a:off x="8191831" y="4172054"/>
            <a:ext cx="1897005" cy="249180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2" name="Рисунок 11"/>
          <p:cNvPicPr>
            <a:picLocks noChangeAspect="1"/>
          </p:cNvPicPr>
          <p:nvPr/>
        </p:nvPicPr>
        <p:blipFill rotWithShape="1">
          <a:blip r:embed="rId11"/>
          <a:srcRect l="9364" t="2863" r="11598" b="10650"/>
          <a:stretch/>
        </p:blipFill>
        <p:spPr>
          <a:xfrm>
            <a:off x="9116161" y="177798"/>
            <a:ext cx="2948669" cy="232566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3" name="Рисунок 12"/>
          <p:cNvPicPr>
            <a:picLocks noChangeAspect="1"/>
          </p:cNvPicPr>
          <p:nvPr/>
        </p:nvPicPr>
        <p:blipFill rotWithShape="1">
          <a:blip r:embed="rId12"/>
          <a:srcRect l="26094" t="7174" r="26544" b="10353"/>
          <a:stretch/>
        </p:blipFill>
        <p:spPr>
          <a:xfrm>
            <a:off x="4504470" y="2320839"/>
            <a:ext cx="1610034" cy="243782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14" name="Рисунок 13"/>
          <p:cNvPicPr>
            <a:picLocks noChangeAspect="1"/>
          </p:cNvPicPr>
          <p:nvPr/>
        </p:nvPicPr>
        <p:blipFill rotWithShape="1">
          <a:blip r:embed="rId13"/>
          <a:srcRect l="11414" t="7463" r="8444" b="12437"/>
          <a:stretch/>
        </p:blipFill>
        <p:spPr>
          <a:xfrm>
            <a:off x="2290301" y="2455845"/>
            <a:ext cx="1593610" cy="19584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Рисунок 6"/>
          <p:cNvPicPr>
            <a:picLocks noChangeAspect="1"/>
          </p:cNvPicPr>
          <p:nvPr/>
        </p:nvPicPr>
        <p:blipFill>
          <a:blip r:embed="rId14"/>
          <a:stretch>
            <a:fillRect/>
          </a:stretch>
        </p:blipFill>
        <p:spPr>
          <a:xfrm>
            <a:off x="8393386" y="2057401"/>
            <a:ext cx="1695450" cy="216465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5" name="Рисунок 4"/>
          <p:cNvPicPr>
            <a:picLocks noChangeAspect="1"/>
          </p:cNvPicPr>
          <p:nvPr/>
        </p:nvPicPr>
        <p:blipFill rotWithShape="1">
          <a:blip r:embed="rId15"/>
          <a:srcRect l="13532" t="7414" r="13453" b="11475"/>
          <a:stretch/>
        </p:blipFill>
        <p:spPr>
          <a:xfrm>
            <a:off x="10354577" y="2193622"/>
            <a:ext cx="1566749" cy="216788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8" name="Рисунок 17"/>
          <p:cNvPicPr>
            <a:picLocks noChangeAspect="1"/>
          </p:cNvPicPr>
          <p:nvPr/>
        </p:nvPicPr>
        <p:blipFill>
          <a:blip r:embed="rId16"/>
          <a:stretch>
            <a:fillRect/>
          </a:stretch>
        </p:blipFill>
        <p:spPr>
          <a:xfrm>
            <a:off x="173839" y="2246377"/>
            <a:ext cx="1790700" cy="216788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Рисунок 5"/>
          <p:cNvPicPr>
            <a:picLocks noChangeAspect="1"/>
          </p:cNvPicPr>
          <p:nvPr/>
        </p:nvPicPr>
        <p:blipFill>
          <a:blip r:embed="rId17"/>
          <a:stretch>
            <a:fillRect/>
          </a:stretch>
        </p:blipFill>
        <p:spPr>
          <a:xfrm>
            <a:off x="6433226" y="2246377"/>
            <a:ext cx="1733550" cy="2437825"/>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2986220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750" fill="hold"/>
                                        <p:tgtEl>
                                          <p:spTgt spid="16"/>
                                        </p:tgtEl>
                                        <p:attrNameLst>
                                          <p:attrName>ppt_x</p:attrName>
                                        </p:attrNameLst>
                                      </p:cBhvr>
                                      <p:tavLst>
                                        <p:tav tm="0">
                                          <p:val>
                                            <p:strVal val="1+#ppt_w/2"/>
                                          </p:val>
                                        </p:tav>
                                        <p:tav tm="100000">
                                          <p:val>
                                            <p:strVal val="#ppt_x"/>
                                          </p:val>
                                        </p:tav>
                                      </p:tavLst>
                                    </p:anim>
                                    <p:anim calcmode="lin" valueType="num">
                                      <p:cBhvr additive="base">
                                        <p:cTn id="8" dur="750" fill="hold"/>
                                        <p:tgtEl>
                                          <p:spTgt spid="16"/>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 presetClass="entr" presetSubtype="4"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750" fill="hold"/>
                                        <p:tgtEl>
                                          <p:spTgt spid="17"/>
                                        </p:tgtEl>
                                        <p:attrNameLst>
                                          <p:attrName>ppt_x</p:attrName>
                                        </p:attrNameLst>
                                      </p:cBhvr>
                                      <p:tavLst>
                                        <p:tav tm="0">
                                          <p:val>
                                            <p:strVal val="#ppt_x"/>
                                          </p:val>
                                        </p:tav>
                                        <p:tav tm="100000">
                                          <p:val>
                                            <p:strVal val="#ppt_x"/>
                                          </p:val>
                                        </p:tav>
                                      </p:tavLst>
                                    </p:anim>
                                    <p:anim calcmode="lin" valueType="num">
                                      <p:cBhvr additive="base">
                                        <p:cTn id="13" dur="750" fill="hold"/>
                                        <p:tgtEl>
                                          <p:spTgt spid="17"/>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2" presetClass="entr" presetSubtype="4"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750" fill="hold"/>
                                        <p:tgtEl>
                                          <p:spTgt spid="19"/>
                                        </p:tgtEl>
                                        <p:attrNameLst>
                                          <p:attrName>ppt_x</p:attrName>
                                        </p:attrNameLst>
                                      </p:cBhvr>
                                      <p:tavLst>
                                        <p:tav tm="0">
                                          <p:val>
                                            <p:strVal val="#ppt_x"/>
                                          </p:val>
                                        </p:tav>
                                        <p:tav tm="100000">
                                          <p:val>
                                            <p:strVal val="#ppt_x"/>
                                          </p:val>
                                        </p:tav>
                                      </p:tavLst>
                                    </p:anim>
                                    <p:anim calcmode="lin" valueType="num">
                                      <p:cBhvr additive="base">
                                        <p:cTn id="18" dur="750" fill="hold"/>
                                        <p:tgtEl>
                                          <p:spTgt spid="19"/>
                                        </p:tgtEl>
                                        <p:attrNameLst>
                                          <p:attrName>ppt_y</p:attrName>
                                        </p:attrNameLst>
                                      </p:cBhvr>
                                      <p:tavLst>
                                        <p:tav tm="0">
                                          <p:val>
                                            <p:strVal val="1+#ppt_h/2"/>
                                          </p:val>
                                        </p:tav>
                                        <p:tav tm="100000">
                                          <p:val>
                                            <p:strVal val="#ppt_y"/>
                                          </p:val>
                                        </p:tav>
                                      </p:tavLst>
                                    </p:anim>
                                  </p:childTnLst>
                                </p:cTn>
                              </p:par>
                            </p:childTnLst>
                          </p:cTn>
                        </p:par>
                        <p:par>
                          <p:cTn id="19" fill="hold">
                            <p:stCondLst>
                              <p:cond delay="2250"/>
                            </p:stCondLst>
                            <p:childTnLst>
                              <p:par>
                                <p:cTn id="20" presetID="2" presetClass="entr" presetSubtype="12"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750" fill="hold"/>
                                        <p:tgtEl>
                                          <p:spTgt spid="15"/>
                                        </p:tgtEl>
                                        <p:attrNameLst>
                                          <p:attrName>ppt_x</p:attrName>
                                        </p:attrNameLst>
                                      </p:cBhvr>
                                      <p:tavLst>
                                        <p:tav tm="0">
                                          <p:val>
                                            <p:strVal val="0-#ppt_w/2"/>
                                          </p:val>
                                        </p:tav>
                                        <p:tav tm="100000">
                                          <p:val>
                                            <p:strVal val="#ppt_x"/>
                                          </p:val>
                                        </p:tav>
                                      </p:tavLst>
                                    </p:anim>
                                    <p:anim calcmode="lin" valueType="num">
                                      <p:cBhvr additive="base">
                                        <p:cTn id="23" dur="750" fill="hold"/>
                                        <p:tgtEl>
                                          <p:spTgt spid="15"/>
                                        </p:tgtEl>
                                        <p:attrNameLst>
                                          <p:attrName>ppt_y</p:attrName>
                                        </p:attrNameLst>
                                      </p:cBhvr>
                                      <p:tavLst>
                                        <p:tav tm="0">
                                          <p:val>
                                            <p:strVal val="1+#ppt_h/2"/>
                                          </p:val>
                                        </p:tav>
                                        <p:tav tm="100000">
                                          <p:val>
                                            <p:strVal val="#ppt_y"/>
                                          </p:val>
                                        </p:tav>
                                      </p:tavLst>
                                    </p:anim>
                                  </p:childTnLst>
                                </p:cTn>
                              </p:par>
                            </p:childTnLst>
                          </p:cTn>
                        </p:par>
                        <p:par>
                          <p:cTn id="24" fill="hold">
                            <p:stCondLst>
                              <p:cond delay="3000"/>
                            </p:stCondLst>
                            <p:childTnLst>
                              <p:par>
                                <p:cTn id="25" presetID="2" presetClass="entr" presetSubtype="12"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750" fill="hold"/>
                                        <p:tgtEl>
                                          <p:spTgt spid="12"/>
                                        </p:tgtEl>
                                        <p:attrNameLst>
                                          <p:attrName>ppt_x</p:attrName>
                                        </p:attrNameLst>
                                      </p:cBhvr>
                                      <p:tavLst>
                                        <p:tav tm="0">
                                          <p:val>
                                            <p:strVal val="0-#ppt_w/2"/>
                                          </p:val>
                                        </p:tav>
                                        <p:tav tm="100000">
                                          <p:val>
                                            <p:strVal val="#ppt_x"/>
                                          </p:val>
                                        </p:tav>
                                      </p:tavLst>
                                    </p:anim>
                                    <p:anim calcmode="lin" valueType="num">
                                      <p:cBhvr additive="base">
                                        <p:cTn id="28" dur="750" fill="hold"/>
                                        <p:tgtEl>
                                          <p:spTgt spid="12"/>
                                        </p:tgtEl>
                                        <p:attrNameLst>
                                          <p:attrName>ppt_y</p:attrName>
                                        </p:attrNameLst>
                                      </p:cBhvr>
                                      <p:tavLst>
                                        <p:tav tm="0">
                                          <p:val>
                                            <p:strVal val="1+#ppt_h/2"/>
                                          </p:val>
                                        </p:tav>
                                        <p:tav tm="100000">
                                          <p:val>
                                            <p:strVal val="#ppt_y"/>
                                          </p:val>
                                        </p:tav>
                                      </p:tavLst>
                                    </p:anim>
                                  </p:childTnLst>
                                </p:cTn>
                              </p:par>
                            </p:childTnLst>
                          </p:cTn>
                        </p:par>
                        <p:par>
                          <p:cTn id="29" fill="hold">
                            <p:stCondLst>
                              <p:cond delay="3750"/>
                            </p:stCondLst>
                            <p:childTnLst>
                              <p:par>
                                <p:cTn id="30" presetID="2" presetClass="entr" presetSubtype="8"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750" fill="hold"/>
                                        <p:tgtEl>
                                          <p:spTgt spid="5"/>
                                        </p:tgtEl>
                                        <p:attrNameLst>
                                          <p:attrName>ppt_x</p:attrName>
                                        </p:attrNameLst>
                                      </p:cBhvr>
                                      <p:tavLst>
                                        <p:tav tm="0">
                                          <p:val>
                                            <p:strVal val="0-#ppt_w/2"/>
                                          </p:val>
                                        </p:tav>
                                        <p:tav tm="100000">
                                          <p:val>
                                            <p:strVal val="#ppt_x"/>
                                          </p:val>
                                        </p:tav>
                                      </p:tavLst>
                                    </p:anim>
                                    <p:anim calcmode="lin" valueType="num">
                                      <p:cBhvr additive="base">
                                        <p:cTn id="33" dur="750" fill="hold"/>
                                        <p:tgtEl>
                                          <p:spTgt spid="5"/>
                                        </p:tgtEl>
                                        <p:attrNameLst>
                                          <p:attrName>ppt_y</p:attrName>
                                        </p:attrNameLst>
                                      </p:cBhvr>
                                      <p:tavLst>
                                        <p:tav tm="0">
                                          <p:val>
                                            <p:strVal val="#ppt_y"/>
                                          </p:val>
                                        </p:tav>
                                        <p:tav tm="100000">
                                          <p:val>
                                            <p:strVal val="#ppt_y"/>
                                          </p:val>
                                        </p:tav>
                                      </p:tavLst>
                                    </p:anim>
                                  </p:childTnLst>
                                </p:cTn>
                              </p:par>
                            </p:childTnLst>
                          </p:cTn>
                        </p:par>
                        <p:par>
                          <p:cTn id="34" fill="hold">
                            <p:stCondLst>
                              <p:cond delay="4500"/>
                            </p:stCondLst>
                            <p:childTnLst>
                              <p:par>
                                <p:cTn id="35" presetID="2" presetClass="entr" presetSubtype="8" fill="hold" nodeType="after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750" fill="hold"/>
                                        <p:tgtEl>
                                          <p:spTgt spid="7"/>
                                        </p:tgtEl>
                                        <p:attrNameLst>
                                          <p:attrName>ppt_x</p:attrName>
                                        </p:attrNameLst>
                                      </p:cBhvr>
                                      <p:tavLst>
                                        <p:tav tm="0">
                                          <p:val>
                                            <p:strVal val="0-#ppt_w/2"/>
                                          </p:val>
                                        </p:tav>
                                        <p:tav tm="100000">
                                          <p:val>
                                            <p:strVal val="#ppt_x"/>
                                          </p:val>
                                        </p:tav>
                                      </p:tavLst>
                                    </p:anim>
                                    <p:anim calcmode="lin" valueType="num">
                                      <p:cBhvr additive="base">
                                        <p:cTn id="38" dur="750" fill="hold"/>
                                        <p:tgtEl>
                                          <p:spTgt spid="7"/>
                                        </p:tgtEl>
                                        <p:attrNameLst>
                                          <p:attrName>ppt_y</p:attrName>
                                        </p:attrNameLst>
                                      </p:cBhvr>
                                      <p:tavLst>
                                        <p:tav tm="0">
                                          <p:val>
                                            <p:strVal val="#ppt_y"/>
                                          </p:val>
                                        </p:tav>
                                        <p:tav tm="100000">
                                          <p:val>
                                            <p:strVal val="#ppt_y"/>
                                          </p:val>
                                        </p:tav>
                                      </p:tavLst>
                                    </p:anim>
                                  </p:childTnLst>
                                </p:cTn>
                              </p:par>
                            </p:childTnLst>
                          </p:cTn>
                        </p:par>
                        <p:par>
                          <p:cTn id="39" fill="hold">
                            <p:stCondLst>
                              <p:cond delay="5250"/>
                            </p:stCondLst>
                            <p:childTnLst>
                              <p:par>
                                <p:cTn id="40" presetID="2" presetClass="entr" presetSubtype="1" fill="hold" nodeType="after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750" fill="hold"/>
                                        <p:tgtEl>
                                          <p:spTgt spid="6"/>
                                        </p:tgtEl>
                                        <p:attrNameLst>
                                          <p:attrName>ppt_x</p:attrName>
                                        </p:attrNameLst>
                                      </p:cBhvr>
                                      <p:tavLst>
                                        <p:tav tm="0">
                                          <p:val>
                                            <p:strVal val="#ppt_x"/>
                                          </p:val>
                                        </p:tav>
                                        <p:tav tm="100000">
                                          <p:val>
                                            <p:strVal val="#ppt_x"/>
                                          </p:val>
                                        </p:tav>
                                      </p:tavLst>
                                    </p:anim>
                                    <p:anim calcmode="lin" valueType="num">
                                      <p:cBhvr additive="base">
                                        <p:cTn id="43" dur="750" fill="hold"/>
                                        <p:tgtEl>
                                          <p:spTgt spid="6"/>
                                        </p:tgtEl>
                                        <p:attrNameLst>
                                          <p:attrName>ppt_y</p:attrName>
                                        </p:attrNameLst>
                                      </p:cBhvr>
                                      <p:tavLst>
                                        <p:tav tm="0">
                                          <p:val>
                                            <p:strVal val="0-#ppt_h/2"/>
                                          </p:val>
                                        </p:tav>
                                        <p:tav tm="100000">
                                          <p:val>
                                            <p:strVal val="#ppt_y"/>
                                          </p:val>
                                        </p:tav>
                                      </p:tavLst>
                                    </p:anim>
                                  </p:childTnLst>
                                </p:cTn>
                              </p:par>
                            </p:childTnLst>
                          </p:cTn>
                        </p:par>
                        <p:par>
                          <p:cTn id="44" fill="hold">
                            <p:stCondLst>
                              <p:cond delay="6000"/>
                            </p:stCondLst>
                            <p:childTnLst>
                              <p:par>
                                <p:cTn id="45" presetID="2" presetClass="entr" presetSubtype="1" fill="hold" nodeType="after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750" fill="hold"/>
                                        <p:tgtEl>
                                          <p:spTgt spid="13"/>
                                        </p:tgtEl>
                                        <p:attrNameLst>
                                          <p:attrName>ppt_x</p:attrName>
                                        </p:attrNameLst>
                                      </p:cBhvr>
                                      <p:tavLst>
                                        <p:tav tm="0">
                                          <p:val>
                                            <p:strVal val="#ppt_x"/>
                                          </p:val>
                                        </p:tav>
                                        <p:tav tm="100000">
                                          <p:val>
                                            <p:strVal val="#ppt_x"/>
                                          </p:val>
                                        </p:tav>
                                      </p:tavLst>
                                    </p:anim>
                                    <p:anim calcmode="lin" valueType="num">
                                      <p:cBhvr additive="base">
                                        <p:cTn id="48" dur="750" fill="hold"/>
                                        <p:tgtEl>
                                          <p:spTgt spid="13"/>
                                        </p:tgtEl>
                                        <p:attrNameLst>
                                          <p:attrName>ppt_y</p:attrName>
                                        </p:attrNameLst>
                                      </p:cBhvr>
                                      <p:tavLst>
                                        <p:tav tm="0">
                                          <p:val>
                                            <p:strVal val="0-#ppt_h/2"/>
                                          </p:val>
                                        </p:tav>
                                        <p:tav tm="100000">
                                          <p:val>
                                            <p:strVal val="#ppt_y"/>
                                          </p:val>
                                        </p:tav>
                                      </p:tavLst>
                                    </p:anim>
                                  </p:childTnLst>
                                </p:cTn>
                              </p:par>
                            </p:childTnLst>
                          </p:cTn>
                        </p:par>
                        <p:par>
                          <p:cTn id="49" fill="hold">
                            <p:stCondLst>
                              <p:cond delay="6750"/>
                            </p:stCondLst>
                            <p:childTnLst>
                              <p:par>
                                <p:cTn id="50" presetID="2" presetClass="entr" presetSubtype="9" fill="hold" nodeType="after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additive="base">
                                        <p:cTn id="52" dur="750" fill="hold"/>
                                        <p:tgtEl>
                                          <p:spTgt spid="14"/>
                                        </p:tgtEl>
                                        <p:attrNameLst>
                                          <p:attrName>ppt_x</p:attrName>
                                        </p:attrNameLst>
                                      </p:cBhvr>
                                      <p:tavLst>
                                        <p:tav tm="0">
                                          <p:val>
                                            <p:strVal val="0-#ppt_w/2"/>
                                          </p:val>
                                        </p:tav>
                                        <p:tav tm="100000">
                                          <p:val>
                                            <p:strVal val="#ppt_x"/>
                                          </p:val>
                                        </p:tav>
                                      </p:tavLst>
                                    </p:anim>
                                    <p:anim calcmode="lin" valueType="num">
                                      <p:cBhvr additive="base">
                                        <p:cTn id="53" dur="750" fill="hold"/>
                                        <p:tgtEl>
                                          <p:spTgt spid="14"/>
                                        </p:tgtEl>
                                        <p:attrNameLst>
                                          <p:attrName>ppt_y</p:attrName>
                                        </p:attrNameLst>
                                      </p:cBhvr>
                                      <p:tavLst>
                                        <p:tav tm="0">
                                          <p:val>
                                            <p:strVal val="0-#ppt_h/2"/>
                                          </p:val>
                                        </p:tav>
                                        <p:tav tm="100000">
                                          <p:val>
                                            <p:strVal val="#ppt_y"/>
                                          </p:val>
                                        </p:tav>
                                      </p:tavLst>
                                    </p:anim>
                                  </p:childTnLst>
                                </p:cTn>
                              </p:par>
                            </p:childTnLst>
                          </p:cTn>
                        </p:par>
                        <p:par>
                          <p:cTn id="54" fill="hold">
                            <p:stCondLst>
                              <p:cond delay="7500"/>
                            </p:stCondLst>
                            <p:childTnLst>
                              <p:par>
                                <p:cTn id="55" presetID="2" presetClass="entr" presetSubtype="3" fill="hold" nodeType="after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750" fill="hold"/>
                                        <p:tgtEl>
                                          <p:spTgt spid="18"/>
                                        </p:tgtEl>
                                        <p:attrNameLst>
                                          <p:attrName>ppt_x</p:attrName>
                                        </p:attrNameLst>
                                      </p:cBhvr>
                                      <p:tavLst>
                                        <p:tav tm="0">
                                          <p:val>
                                            <p:strVal val="1+#ppt_w/2"/>
                                          </p:val>
                                        </p:tav>
                                        <p:tav tm="100000">
                                          <p:val>
                                            <p:strVal val="#ppt_x"/>
                                          </p:val>
                                        </p:tav>
                                      </p:tavLst>
                                    </p:anim>
                                    <p:anim calcmode="lin" valueType="num">
                                      <p:cBhvr additive="base">
                                        <p:cTn id="58" dur="750" fill="hold"/>
                                        <p:tgtEl>
                                          <p:spTgt spid="18"/>
                                        </p:tgtEl>
                                        <p:attrNameLst>
                                          <p:attrName>ppt_y</p:attrName>
                                        </p:attrNameLst>
                                      </p:cBhvr>
                                      <p:tavLst>
                                        <p:tav tm="0">
                                          <p:val>
                                            <p:strVal val="0-#ppt_h/2"/>
                                          </p:val>
                                        </p:tav>
                                        <p:tav tm="100000">
                                          <p:val>
                                            <p:strVal val="#ppt_y"/>
                                          </p:val>
                                        </p:tav>
                                      </p:tavLst>
                                    </p:anim>
                                  </p:childTnLst>
                                </p:cTn>
                              </p:par>
                            </p:childTnLst>
                          </p:cTn>
                        </p:par>
                        <p:par>
                          <p:cTn id="59" fill="hold">
                            <p:stCondLst>
                              <p:cond delay="8250"/>
                            </p:stCondLst>
                            <p:childTnLst>
                              <p:par>
                                <p:cTn id="60" presetID="2" presetClass="entr" presetSubtype="3" fill="hold" nodeType="afterEffect">
                                  <p:stCondLst>
                                    <p:cond delay="0"/>
                                  </p:stCondLst>
                                  <p:childTnLst>
                                    <p:set>
                                      <p:cBhvr>
                                        <p:cTn id="61" dur="1" fill="hold">
                                          <p:stCondLst>
                                            <p:cond delay="0"/>
                                          </p:stCondLst>
                                        </p:cTn>
                                        <p:tgtEl>
                                          <p:spTgt spid="9"/>
                                        </p:tgtEl>
                                        <p:attrNameLst>
                                          <p:attrName>style.visibility</p:attrName>
                                        </p:attrNameLst>
                                      </p:cBhvr>
                                      <p:to>
                                        <p:strVal val="visible"/>
                                      </p:to>
                                    </p:set>
                                    <p:anim calcmode="lin" valueType="num">
                                      <p:cBhvr additive="base">
                                        <p:cTn id="62" dur="750" fill="hold"/>
                                        <p:tgtEl>
                                          <p:spTgt spid="9"/>
                                        </p:tgtEl>
                                        <p:attrNameLst>
                                          <p:attrName>ppt_x</p:attrName>
                                        </p:attrNameLst>
                                      </p:cBhvr>
                                      <p:tavLst>
                                        <p:tav tm="0">
                                          <p:val>
                                            <p:strVal val="1+#ppt_w/2"/>
                                          </p:val>
                                        </p:tav>
                                        <p:tav tm="100000">
                                          <p:val>
                                            <p:strVal val="#ppt_x"/>
                                          </p:val>
                                        </p:tav>
                                      </p:tavLst>
                                    </p:anim>
                                    <p:anim calcmode="lin" valueType="num">
                                      <p:cBhvr additive="base">
                                        <p:cTn id="63" dur="750" fill="hold"/>
                                        <p:tgtEl>
                                          <p:spTgt spid="9"/>
                                        </p:tgtEl>
                                        <p:attrNameLst>
                                          <p:attrName>ppt_y</p:attrName>
                                        </p:attrNameLst>
                                      </p:cBhvr>
                                      <p:tavLst>
                                        <p:tav tm="0">
                                          <p:val>
                                            <p:strVal val="0-#ppt_h/2"/>
                                          </p:val>
                                        </p:tav>
                                        <p:tav tm="100000">
                                          <p:val>
                                            <p:strVal val="#ppt_y"/>
                                          </p:val>
                                        </p:tav>
                                      </p:tavLst>
                                    </p:anim>
                                  </p:childTnLst>
                                </p:cTn>
                              </p:par>
                            </p:childTnLst>
                          </p:cTn>
                        </p:par>
                        <p:par>
                          <p:cTn id="64" fill="hold">
                            <p:stCondLst>
                              <p:cond delay="9000"/>
                            </p:stCondLst>
                            <p:childTnLst>
                              <p:par>
                                <p:cTn id="65" presetID="2" presetClass="entr" presetSubtype="3" fill="hold" nodeType="afterEffect">
                                  <p:stCondLst>
                                    <p:cond delay="0"/>
                                  </p:stCondLst>
                                  <p:childTnLst>
                                    <p:set>
                                      <p:cBhvr>
                                        <p:cTn id="66" dur="1" fill="hold">
                                          <p:stCondLst>
                                            <p:cond delay="0"/>
                                          </p:stCondLst>
                                        </p:cTn>
                                        <p:tgtEl>
                                          <p:spTgt spid="3"/>
                                        </p:tgtEl>
                                        <p:attrNameLst>
                                          <p:attrName>style.visibility</p:attrName>
                                        </p:attrNameLst>
                                      </p:cBhvr>
                                      <p:to>
                                        <p:strVal val="visible"/>
                                      </p:to>
                                    </p:set>
                                    <p:anim calcmode="lin" valueType="num">
                                      <p:cBhvr additive="base">
                                        <p:cTn id="67" dur="750" fill="hold"/>
                                        <p:tgtEl>
                                          <p:spTgt spid="3"/>
                                        </p:tgtEl>
                                        <p:attrNameLst>
                                          <p:attrName>ppt_x</p:attrName>
                                        </p:attrNameLst>
                                      </p:cBhvr>
                                      <p:tavLst>
                                        <p:tav tm="0">
                                          <p:val>
                                            <p:strVal val="1+#ppt_w/2"/>
                                          </p:val>
                                        </p:tav>
                                        <p:tav tm="100000">
                                          <p:val>
                                            <p:strVal val="#ppt_x"/>
                                          </p:val>
                                        </p:tav>
                                      </p:tavLst>
                                    </p:anim>
                                    <p:anim calcmode="lin" valueType="num">
                                      <p:cBhvr additive="base">
                                        <p:cTn id="68" dur="750" fill="hold"/>
                                        <p:tgtEl>
                                          <p:spTgt spid="3"/>
                                        </p:tgtEl>
                                        <p:attrNameLst>
                                          <p:attrName>ppt_y</p:attrName>
                                        </p:attrNameLst>
                                      </p:cBhvr>
                                      <p:tavLst>
                                        <p:tav tm="0">
                                          <p:val>
                                            <p:strVal val="0-#ppt_h/2"/>
                                          </p:val>
                                        </p:tav>
                                        <p:tav tm="100000">
                                          <p:val>
                                            <p:strVal val="#ppt_y"/>
                                          </p:val>
                                        </p:tav>
                                      </p:tavLst>
                                    </p:anim>
                                  </p:childTnLst>
                                </p:cTn>
                              </p:par>
                            </p:childTnLst>
                          </p:cTn>
                        </p:par>
                        <p:par>
                          <p:cTn id="69" fill="hold">
                            <p:stCondLst>
                              <p:cond delay="9750"/>
                            </p:stCondLst>
                            <p:childTnLst>
                              <p:par>
                                <p:cTn id="70" presetID="2" presetClass="entr" presetSubtype="1" fill="hold" nodeType="afterEffect">
                                  <p:stCondLst>
                                    <p:cond delay="0"/>
                                  </p:stCondLst>
                                  <p:childTnLst>
                                    <p:set>
                                      <p:cBhvr>
                                        <p:cTn id="71" dur="1" fill="hold">
                                          <p:stCondLst>
                                            <p:cond delay="0"/>
                                          </p:stCondLst>
                                        </p:cTn>
                                        <p:tgtEl>
                                          <p:spTgt spid="8"/>
                                        </p:tgtEl>
                                        <p:attrNameLst>
                                          <p:attrName>style.visibility</p:attrName>
                                        </p:attrNameLst>
                                      </p:cBhvr>
                                      <p:to>
                                        <p:strVal val="visible"/>
                                      </p:to>
                                    </p:set>
                                    <p:anim calcmode="lin" valueType="num">
                                      <p:cBhvr additive="base">
                                        <p:cTn id="72" dur="750" fill="hold"/>
                                        <p:tgtEl>
                                          <p:spTgt spid="8"/>
                                        </p:tgtEl>
                                        <p:attrNameLst>
                                          <p:attrName>ppt_x</p:attrName>
                                        </p:attrNameLst>
                                      </p:cBhvr>
                                      <p:tavLst>
                                        <p:tav tm="0">
                                          <p:val>
                                            <p:strVal val="#ppt_x"/>
                                          </p:val>
                                        </p:tav>
                                        <p:tav tm="100000">
                                          <p:val>
                                            <p:strVal val="#ppt_x"/>
                                          </p:val>
                                        </p:tav>
                                      </p:tavLst>
                                    </p:anim>
                                    <p:anim calcmode="lin" valueType="num">
                                      <p:cBhvr additive="base">
                                        <p:cTn id="73" dur="750" fill="hold"/>
                                        <p:tgtEl>
                                          <p:spTgt spid="8"/>
                                        </p:tgtEl>
                                        <p:attrNameLst>
                                          <p:attrName>ppt_y</p:attrName>
                                        </p:attrNameLst>
                                      </p:cBhvr>
                                      <p:tavLst>
                                        <p:tav tm="0">
                                          <p:val>
                                            <p:strVal val="0-#ppt_h/2"/>
                                          </p:val>
                                        </p:tav>
                                        <p:tav tm="100000">
                                          <p:val>
                                            <p:strVal val="#ppt_y"/>
                                          </p:val>
                                        </p:tav>
                                      </p:tavLst>
                                    </p:anim>
                                  </p:childTnLst>
                                </p:cTn>
                              </p:par>
                            </p:childTnLst>
                          </p:cTn>
                        </p:par>
                        <p:par>
                          <p:cTn id="74" fill="hold">
                            <p:stCondLst>
                              <p:cond delay="10500"/>
                            </p:stCondLst>
                            <p:childTnLst>
                              <p:par>
                                <p:cTn id="75" presetID="2" presetClass="entr" presetSubtype="9" fill="hold" nodeType="afterEffect">
                                  <p:stCondLst>
                                    <p:cond delay="0"/>
                                  </p:stCondLst>
                                  <p:childTnLst>
                                    <p:set>
                                      <p:cBhvr>
                                        <p:cTn id="76" dur="1" fill="hold">
                                          <p:stCondLst>
                                            <p:cond delay="0"/>
                                          </p:stCondLst>
                                        </p:cTn>
                                        <p:tgtEl>
                                          <p:spTgt spid="11"/>
                                        </p:tgtEl>
                                        <p:attrNameLst>
                                          <p:attrName>style.visibility</p:attrName>
                                        </p:attrNameLst>
                                      </p:cBhvr>
                                      <p:to>
                                        <p:strVal val="visible"/>
                                      </p:to>
                                    </p:set>
                                    <p:anim calcmode="lin" valueType="num">
                                      <p:cBhvr additive="base">
                                        <p:cTn id="77" dur="750" fill="hold"/>
                                        <p:tgtEl>
                                          <p:spTgt spid="11"/>
                                        </p:tgtEl>
                                        <p:attrNameLst>
                                          <p:attrName>ppt_x</p:attrName>
                                        </p:attrNameLst>
                                      </p:cBhvr>
                                      <p:tavLst>
                                        <p:tav tm="0">
                                          <p:val>
                                            <p:strVal val="0-#ppt_w/2"/>
                                          </p:val>
                                        </p:tav>
                                        <p:tav tm="100000">
                                          <p:val>
                                            <p:strVal val="#ppt_x"/>
                                          </p:val>
                                        </p:tav>
                                      </p:tavLst>
                                    </p:anim>
                                    <p:anim calcmode="lin" valueType="num">
                                      <p:cBhvr additive="base">
                                        <p:cTn id="78" dur="750" fill="hold"/>
                                        <p:tgtEl>
                                          <p:spTgt spid="11"/>
                                        </p:tgtEl>
                                        <p:attrNameLst>
                                          <p:attrName>ppt_y</p:attrName>
                                        </p:attrNameLst>
                                      </p:cBhvr>
                                      <p:tavLst>
                                        <p:tav tm="0">
                                          <p:val>
                                            <p:strVal val="0-#ppt_h/2"/>
                                          </p:val>
                                        </p:tav>
                                        <p:tav tm="100000">
                                          <p:val>
                                            <p:strVal val="#ppt_y"/>
                                          </p:val>
                                        </p:tav>
                                      </p:tavLst>
                                    </p:anim>
                                  </p:childTnLst>
                                </p:cTn>
                              </p:par>
                            </p:childTnLst>
                          </p:cTn>
                        </p:par>
                        <p:par>
                          <p:cTn id="79" fill="hold">
                            <p:stCondLst>
                              <p:cond delay="11250"/>
                            </p:stCondLst>
                            <p:childTnLst>
                              <p:par>
                                <p:cTn id="80" presetID="2" presetClass="entr" presetSubtype="9" fill="hold" nodeType="afterEffect">
                                  <p:stCondLst>
                                    <p:cond delay="0"/>
                                  </p:stCondLst>
                                  <p:childTnLst>
                                    <p:set>
                                      <p:cBhvr>
                                        <p:cTn id="81" dur="1" fill="hold">
                                          <p:stCondLst>
                                            <p:cond delay="0"/>
                                          </p:stCondLst>
                                        </p:cTn>
                                        <p:tgtEl>
                                          <p:spTgt spid="4"/>
                                        </p:tgtEl>
                                        <p:attrNameLst>
                                          <p:attrName>style.visibility</p:attrName>
                                        </p:attrNameLst>
                                      </p:cBhvr>
                                      <p:to>
                                        <p:strVal val="visible"/>
                                      </p:to>
                                    </p:set>
                                    <p:anim calcmode="lin" valueType="num">
                                      <p:cBhvr additive="base">
                                        <p:cTn id="82" dur="750" fill="hold"/>
                                        <p:tgtEl>
                                          <p:spTgt spid="4"/>
                                        </p:tgtEl>
                                        <p:attrNameLst>
                                          <p:attrName>ppt_x</p:attrName>
                                        </p:attrNameLst>
                                      </p:cBhvr>
                                      <p:tavLst>
                                        <p:tav tm="0">
                                          <p:val>
                                            <p:strVal val="0-#ppt_w/2"/>
                                          </p:val>
                                        </p:tav>
                                        <p:tav tm="100000">
                                          <p:val>
                                            <p:strVal val="#ppt_x"/>
                                          </p:val>
                                        </p:tav>
                                      </p:tavLst>
                                    </p:anim>
                                    <p:anim calcmode="lin" valueType="num">
                                      <p:cBhvr additive="base">
                                        <p:cTn id="83" dur="75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2"/>
          <a:stretch>
            <a:fillRect/>
          </a:stretch>
        </p:blipFill>
        <p:spPr>
          <a:xfrm>
            <a:off x="6474763" y="4550966"/>
            <a:ext cx="2169594" cy="2226959"/>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9" name="Рисунок 18"/>
          <p:cNvPicPr>
            <a:picLocks noChangeAspect="1"/>
          </p:cNvPicPr>
          <p:nvPr/>
        </p:nvPicPr>
        <p:blipFill>
          <a:blip r:embed="rId3"/>
          <a:stretch>
            <a:fillRect/>
          </a:stretch>
        </p:blipFill>
        <p:spPr>
          <a:xfrm>
            <a:off x="8702702" y="4520415"/>
            <a:ext cx="1640953" cy="2296111"/>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20" name="Рисунок 19"/>
          <p:cNvPicPr>
            <a:picLocks noChangeAspect="1"/>
          </p:cNvPicPr>
          <p:nvPr/>
        </p:nvPicPr>
        <p:blipFill>
          <a:blip r:embed="rId4"/>
          <a:stretch>
            <a:fillRect/>
          </a:stretch>
        </p:blipFill>
        <p:spPr>
          <a:xfrm>
            <a:off x="1578003" y="38083"/>
            <a:ext cx="1897910" cy="23749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2" name="Заголовок 1"/>
          <p:cNvSpPr>
            <a:spLocks noGrp="1"/>
          </p:cNvSpPr>
          <p:nvPr>
            <p:ph type="title"/>
          </p:nvPr>
        </p:nvSpPr>
        <p:spPr/>
        <p:txBody>
          <a:bodyPr/>
          <a:lstStyle/>
          <a:p>
            <a:endParaRPr lang="ru-RU" dirty="0"/>
          </a:p>
        </p:txBody>
      </p:sp>
      <p:pic>
        <p:nvPicPr>
          <p:cNvPr id="5" name="Рисунок 4"/>
          <p:cNvPicPr>
            <a:picLocks noChangeAspect="1"/>
          </p:cNvPicPr>
          <p:nvPr/>
        </p:nvPicPr>
        <p:blipFill>
          <a:blip r:embed="rId5"/>
          <a:stretch>
            <a:fillRect/>
          </a:stretch>
        </p:blipFill>
        <p:spPr>
          <a:xfrm>
            <a:off x="10314269" y="2301577"/>
            <a:ext cx="1877731" cy="217328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6" name="Рисунок 5"/>
          <p:cNvPicPr>
            <a:picLocks noChangeAspect="1"/>
          </p:cNvPicPr>
          <p:nvPr/>
        </p:nvPicPr>
        <p:blipFill>
          <a:blip r:embed="rId6"/>
          <a:stretch>
            <a:fillRect/>
          </a:stretch>
        </p:blipFill>
        <p:spPr>
          <a:xfrm>
            <a:off x="-48799" y="2387148"/>
            <a:ext cx="1829920" cy="212521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7" name="Рисунок 6"/>
          <p:cNvPicPr>
            <a:picLocks noChangeAspect="1"/>
          </p:cNvPicPr>
          <p:nvPr/>
        </p:nvPicPr>
        <p:blipFill>
          <a:blip r:embed="rId7"/>
          <a:stretch>
            <a:fillRect/>
          </a:stretch>
        </p:blipFill>
        <p:spPr>
          <a:xfrm>
            <a:off x="6786120" y="2379107"/>
            <a:ext cx="1825139" cy="219482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9" name="Рисунок 8"/>
          <p:cNvPicPr>
            <a:picLocks noChangeAspect="1"/>
          </p:cNvPicPr>
          <p:nvPr/>
        </p:nvPicPr>
        <p:blipFill>
          <a:blip r:embed="rId8"/>
          <a:stretch>
            <a:fillRect/>
          </a:stretch>
        </p:blipFill>
        <p:spPr>
          <a:xfrm>
            <a:off x="1645992" y="2379106"/>
            <a:ext cx="1651202" cy="221046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Рисунок 9"/>
          <p:cNvPicPr>
            <a:picLocks noChangeAspect="1"/>
          </p:cNvPicPr>
          <p:nvPr/>
        </p:nvPicPr>
        <p:blipFill>
          <a:blip r:embed="rId9"/>
          <a:stretch>
            <a:fillRect/>
          </a:stretch>
        </p:blipFill>
        <p:spPr>
          <a:xfrm>
            <a:off x="8590891" y="2379105"/>
            <a:ext cx="1741768" cy="2141307"/>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1" name="Рисунок 10"/>
          <p:cNvPicPr>
            <a:picLocks noChangeAspect="1"/>
          </p:cNvPicPr>
          <p:nvPr/>
        </p:nvPicPr>
        <p:blipFill>
          <a:blip r:embed="rId10"/>
          <a:stretch>
            <a:fillRect/>
          </a:stretch>
        </p:blipFill>
        <p:spPr>
          <a:xfrm>
            <a:off x="1713500" y="4512367"/>
            <a:ext cx="1667757" cy="230415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2" name="Рисунок 11"/>
          <p:cNvPicPr>
            <a:picLocks noChangeAspect="1"/>
          </p:cNvPicPr>
          <p:nvPr/>
        </p:nvPicPr>
        <p:blipFill>
          <a:blip r:embed="rId11"/>
          <a:stretch>
            <a:fillRect/>
          </a:stretch>
        </p:blipFill>
        <p:spPr>
          <a:xfrm>
            <a:off x="5158671" y="2379104"/>
            <a:ext cx="1671766" cy="2207161"/>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3" name="Рисунок 12"/>
          <p:cNvPicPr>
            <a:picLocks noChangeAspect="1"/>
          </p:cNvPicPr>
          <p:nvPr/>
        </p:nvPicPr>
        <p:blipFill>
          <a:blip r:embed="rId12"/>
          <a:stretch>
            <a:fillRect/>
          </a:stretch>
        </p:blipFill>
        <p:spPr>
          <a:xfrm>
            <a:off x="3297194" y="2340900"/>
            <a:ext cx="1885950" cy="220715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4" name="Рисунок 13"/>
          <p:cNvPicPr>
            <a:picLocks noChangeAspect="1"/>
          </p:cNvPicPr>
          <p:nvPr/>
        </p:nvPicPr>
        <p:blipFill>
          <a:blip r:embed="rId13"/>
          <a:stretch>
            <a:fillRect/>
          </a:stretch>
        </p:blipFill>
        <p:spPr>
          <a:xfrm>
            <a:off x="10306050" y="4474859"/>
            <a:ext cx="1885950" cy="2291267"/>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5" name="Рисунок 14"/>
          <p:cNvPicPr>
            <a:picLocks noChangeAspect="1"/>
          </p:cNvPicPr>
          <p:nvPr/>
        </p:nvPicPr>
        <p:blipFill>
          <a:blip r:embed="rId14"/>
          <a:stretch>
            <a:fillRect/>
          </a:stretch>
        </p:blipFill>
        <p:spPr>
          <a:xfrm>
            <a:off x="10306050" y="0"/>
            <a:ext cx="1885950" cy="244871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6" name="Рисунок 15"/>
          <p:cNvPicPr>
            <a:picLocks noChangeAspect="1"/>
          </p:cNvPicPr>
          <p:nvPr/>
        </p:nvPicPr>
        <p:blipFill>
          <a:blip r:embed="rId15"/>
          <a:stretch>
            <a:fillRect/>
          </a:stretch>
        </p:blipFill>
        <p:spPr>
          <a:xfrm>
            <a:off x="-36765" y="38084"/>
            <a:ext cx="1781175" cy="241062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7" name="Рисунок 16"/>
          <p:cNvPicPr>
            <a:picLocks noChangeAspect="1"/>
          </p:cNvPicPr>
          <p:nvPr/>
        </p:nvPicPr>
        <p:blipFill>
          <a:blip r:embed="rId16"/>
          <a:stretch>
            <a:fillRect/>
          </a:stretch>
        </p:blipFill>
        <p:spPr>
          <a:xfrm>
            <a:off x="8533446" y="38083"/>
            <a:ext cx="1724123" cy="227895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21" name="Рисунок 20"/>
          <p:cNvPicPr>
            <a:picLocks noChangeAspect="1"/>
          </p:cNvPicPr>
          <p:nvPr/>
        </p:nvPicPr>
        <p:blipFill rotWithShape="1">
          <a:blip r:embed="rId17"/>
          <a:srcRect l="6432" t="4644" r="6611" b="4360"/>
          <a:stretch/>
        </p:blipFill>
        <p:spPr>
          <a:xfrm>
            <a:off x="6694677" y="38083"/>
            <a:ext cx="1891733" cy="23749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22" name="Рисунок 21"/>
          <p:cNvPicPr>
            <a:picLocks noChangeAspect="1"/>
          </p:cNvPicPr>
          <p:nvPr/>
        </p:nvPicPr>
        <p:blipFill>
          <a:blip r:embed="rId18"/>
          <a:stretch>
            <a:fillRect/>
          </a:stretch>
        </p:blipFill>
        <p:spPr>
          <a:xfrm>
            <a:off x="3448766" y="4548059"/>
            <a:ext cx="3001886" cy="231572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23" name="Рисунок 22"/>
          <p:cNvPicPr>
            <a:picLocks noChangeAspect="1"/>
          </p:cNvPicPr>
          <p:nvPr/>
        </p:nvPicPr>
        <p:blipFill>
          <a:blip r:embed="rId19"/>
          <a:stretch>
            <a:fillRect/>
          </a:stretch>
        </p:blipFill>
        <p:spPr>
          <a:xfrm>
            <a:off x="3468533" y="1"/>
            <a:ext cx="3226143" cy="241298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24" name="Рисунок 23"/>
          <p:cNvPicPr>
            <a:picLocks noChangeAspect="1"/>
          </p:cNvPicPr>
          <p:nvPr/>
        </p:nvPicPr>
        <p:blipFill>
          <a:blip r:embed="rId20"/>
          <a:stretch>
            <a:fillRect/>
          </a:stretch>
        </p:blipFill>
        <p:spPr>
          <a:xfrm>
            <a:off x="-1" y="4553840"/>
            <a:ext cx="1779581" cy="230415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Объект 2"/>
          <p:cNvSpPr>
            <a:spLocks noGrp="1"/>
          </p:cNvSpPr>
          <p:nvPr>
            <p:ph idx="1"/>
          </p:nvPr>
        </p:nvSpPr>
        <p:spPr>
          <a:xfrm flipV="1">
            <a:off x="1447800" y="7573651"/>
            <a:ext cx="50800" cy="770248"/>
          </a:xfrm>
        </p:spPr>
        <p:txBody>
          <a:bodyPr/>
          <a:lstStyle/>
          <a:p>
            <a:endParaRPr lang="ru-RU" dirty="0"/>
          </a:p>
        </p:txBody>
      </p:sp>
    </p:spTree>
    <p:extLst>
      <p:ext uri="{BB962C8B-B14F-4D97-AF65-F5344CB8AC3E}">
        <p14:creationId xmlns:p14="http://schemas.microsoft.com/office/powerpoint/2010/main" val="15771290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750"/>
                                        <p:tgtEl>
                                          <p:spTgt spid="16"/>
                                        </p:tgtEl>
                                      </p:cBhvr>
                                    </p:animEffect>
                                    <p:anim calcmode="lin" valueType="num">
                                      <p:cBhvr>
                                        <p:cTn id="8" dur="750" fill="hold"/>
                                        <p:tgtEl>
                                          <p:spTgt spid="16"/>
                                        </p:tgtEl>
                                        <p:attrNameLst>
                                          <p:attrName>ppt_x</p:attrName>
                                        </p:attrNameLst>
                                      </p:cBhvr>
                                      <p:tavLst>
                                        <p:tav tm="0">
                                          <p:val>
                                            <p:strVal val="#ppt_x"/>
                                          </p:val>
                                        </p:tav>
                                        <p:tav tm="100000">
                                          <p:val>
                                            <p:strVal val="#ppt_x"/>
                                          </p:val>
                                        </p:tav>
                                      </p:tavLst>
                                    </p:anim>
                                    <p:anim calcmode="lin" valueType="num">
                                      <p:cBhvr>
                                        <p:cTn id="9" dur="750" fill="hold"/>
                                        <p:tgtEl>
                                          <p:spTgt spid="16"/>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7"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750"/>
                                        <p:tgtEl>
                                          <p:spTgt spid="6"/>
                                        </p:tgtEl>
                                      </p:cBhvr>
                                    </p:animEffect>
                                    <p:anim calcmode="lin" valueType="num">
                                      <p:cBhvr>
                                        <p:cTn id="14" dur="750" fill="hold"/>
                                        <p:tgtEl>
                                          <p:spTgt spid="6"/>
                                        </p:tgtEl>
                                        <p:attrNameLst>
                                          <p:attrName>ppt_x</p:attrName>
                                        </p:attrNameLst>
                                      </p:cBhvr>
                                      <p:tavLst>
                                        <p:tav tm="0">
                                          <p:val>
                                            <p:strVal val="#ppt_x"/>
                                          </p:val>
                                        </p:tav>
                                        <p:tav tm="100000">
                                          <p:val>
                                            <p:strVal val="#ppt_x"/>
                                          </p:val>
                                        </p:tav>
                                      </p:tavLst>
                                    </p:anim>
                                    <p:anim calcmode="lin" valueType="num">
                                      <p:cBhvr>
                                        <p:cTn id="15" dur="75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7" presetClass="entr" presetSubtype="0"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750"/>
                                        <p:tgtEl>
                                          <p:spTgt spid="24"/>
                                        </p:tgtEl>
                                      </p:cBhvr>
                                    </p:animEffect>
                                    <p:anim calcmode="lin" valueType="num">
                                      <p:cBhvr>
                                        <p:cTn id="20" dur="750" fill="hold"/>
                                        <p:tgtEl>
                                          <p:spTgt spid="24"/>
                                        </p:tgtEl>
                                        <p:attrNameLst>
                                          <p:attrName>ppt_x</p:attrName>
                                        </p:attrNameLst>
                                      </p:cBhvr>
                                      <p:tavLst>
                                        <p:tav tm="0">
                                          <p:val>
                                            <p:strVal val="#ppt_x"/>
                                          </p:val>
                                        </p:tav>
                                        <p:tav tm="100000">
                                          <p:val>
                                            <p:strVal val="#ppt_x"/>
                                          </p:val>
                                        </p:tav>
                                      </p:tavLst>
                                    </p:anim>
                                    <p:anim calcmode="lin" valueType="num">
                                      <p:cBhvr>
                                        <p:cTn id="21" dur="750" fill="hold"/>
                                        <p:tgtEl>
                                          <p:spTgt spid="24"/>
                                        </p:tgtEl>
                                        <p:attrNameLst>
                                          <p:attrName>ppt_y</p:attrName>
                                        </p:attrNameLst>
                                      </p:cBhvr>
                                      <p:tavLst>
                                        <p:tav tm="0">
                                          <p:val>
                                            <p:strVal val="#ppt_y-.1"/>
                                          </p:val>
                                        </p:tav>
                                        <p:tav tm="100000">
                                          <p:val>
                                            <p:strVal val="#ppt_y"/>
                                          </p:val>
                                        </p:tav>
                                      </p:tavLst>
                                    </p:anim>
                                  </p:childTnLst>
                                </p:cTn>
                              </p:par>
                            </p:childTnLst>
                          </p:cTn>
                        </p:par>
                        <p:par>
                          <p:cTn id="22" fill="hold">
                            <p:stCondLst>
                              <p:cond delay="2250"/>
                            </p:stCondLst>
                            <p:childTnLst>
                              <p:par>
                                <p:cTn id="23" presetID="47" presetClass="entr" presetSubtype="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750"/>
                                        <p:tgtEl>
                                          <p:spTgt spid="11"/>
                                        </p:tgtEl>
                                      </p:cBhvr>
                                    </p:animEffect>
                                    <p:anim calcmode="lin" valueType="num">
                                      <p:cBhvr>
                                        <p:cTn id="26" dur="750" fill="hold"/>
                                        <p:tgtEl>
                                          <p:spTgt spid="11"/>
                                        </p:tgtEl>
                                        <p:attrNameLst>
                                          <p:attrName>ppt_x</p:attrName>
                                        </p:attrNameLst>
                                      </p:cBhvr>
                                      <p:tavLst>
                                        <p:tav tm="0">
                                          <p:val>
                                            <p:strVal val="#ppt_x"/>
                                          </p:val>
                                        </p:tav>
                                        <p:tav tm="100000">
                                          <p:val>
                                            <p:strVal val="#ppt_x"/>
                                          </p:val>
                                        </p:tav>
                                      </p:tavLst>
                                    </p:anim>
                                    <p:anim calcmode="lin" valueType="num">
                                      <p:cBhvr>
                                        <p:cTn id="27" dur="750" fill="hold"/>
                                        <p:tgtEl>
                                          <p:spTgt spid="11"/>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42" presetClass="entr" presetSubtype="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750"/>
                                        <p:tgtEl>
                                          <p:spTgt spid="9"/>
                                        </p:tgtEl>
                                      </p:cBhvr>
                                    </p:animEffect>
                                    <p:anim calcmode="lin" valueType="num">
                                      <p:cBhvr>
                                        <p:cTn id="32" dur="750" fill="hold"/>
                                        <p:tgtEl>
                                          <p:spTgt spid="9"/>
                                        </p:tgtEl>
                                        <p:attrNameLst>
                                          <p:attrName>ppt_x</p:attrName>
                                        </p:attrNameLst>
                                      </p:cBhvr>
                                      <p:tavLst>
                                        <p:tav tm="0">
                                          <p:val>
                                            <p:strVal val="#ppt_x"/>
                                          </p:val>
                                        </p:tav>
                                        <p:tav tm="100000">
                                          <p:val>
                                            <p:strVal val="#ppt_x"/>
                                          </p:val>
                                        </p:tav>
                                      </p:tavLst>
                                    </p:anim>
                                    <p:anim calcmode="lin" valueType="num">
                                      <p:cBhvr>
                                        <p:cTn id="33" dur="750" fill="hold"/>
                                        <p:tgtEl>
                                          <p:spTgt spid="9"/>
                                        </p:tgtEl>
                                        <p:attrNameLst>
                                          <p:attrName>ppt_y</p:attrName>
                                        </p:attrNameLst>
                                      </p:cBhvr>
                                      <p:tavLst>
                                        <p:tav tm="0">
                                          <p:val>
                                            <p:strVal val="#ppt_y+.1"/>
                                          </p:val>
                                        </p:tav>
                                        <p:tav tm="100000">
                                          <p:val>
                                            <p:strVal val="#ppt_y"/>
                                          </p:val>
                                        </p:tav>
                                      </p:tavLst>
                                    </p:anim>
                                  </p:childTnLst>
                                </p:cTn>
                              </p:par>
                            </p:childTnLst>
                          </p:cTn>
                        </p:par>
                        <p:par>
                          <p:cTn id="34" fill="hold">
                            <p:stCondLst>
                              <p:cond delay="3750"/>
                            </p:stCondLst>
                            <p:childTnLst>
                              <p:par>
                                <p:cTn id="35" presetID="47" presetClass="entr" presetSubtype="0" fill="hold" nodeType="after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750"/>
                                        <p:tgtEl>
                                          <p:spTgt spid="20"/>
                                        </p:tgtEl>
                                      </p:cBhvr>
                                    </p:animEffect>
                                    <p:anim calcmode="lin" valueType="num">
                                      <p:cBhvr>
                                        <p:cTn id="38" dur="750" fill="hold"/>
                                        <p:tgtEl>
                                          <p:spTgt spid="20"/>
                                        </p:tgtEl>
                                        <p:attrNameLst>
                                          <p:attrName>ppt_x</p:attrName>
                                        </p:attrNameLst>
                                      </p:cBhvr>
                                      <p:tavLst>
                                        <p:tav tm="0">
                                          <p:val>
                                            <p:strVal val="#ppt_x"/>
                                          </p:val>
                                        </p:tav>
                                        <p:tav tm="100000">
                                          <p:val>
                                            <p:strVal val="#ppt_x"/>
                                          </p:val>
                                        </p:tav>
                                      </p:tavLst>
                                    </p:anim>
                                    <p:anim calcmode="lin" valueType="num">
                                      <p:cBhvr>
                                        <p:cTn id="39" dur="750" fill="hold"/>
                                        <p:tgtEl>
                                          <p:spTgt spid="20"/>
                                        </p:tgtEl>
                                        <p:attrNameLst>
                                          <p:attrName>ppt_y</p:attrName>
                                        </p:attrNameLst>
                                      </p:cBhvr>
                                      <p:tavLst>
                                        <p:tav tm="0">
                                          <p:val>
                                            <p:strVal val="#ppt_y-.1"/>
                                          </p:val>
                                        </p:tav>
                                        <p:tav tm="100000">
                                          <p:val>
                                            <p:strVal val="#ppt_y"/>
                                          </p:val>
                                        </p:tav>
                                      </p:tavLst>
                                    </p:anim>
                                  </p:childTnLst>
                                </p:cTn>
                              </p:par>
                            </p:childTnLst>
                          </p:cTn>
                        </p:par>
                        <p:par>
                          <p:cTn id="40" fill="hold">
                            <p:stCondLst>
                              <p:cond delay="4500"/>
                            </p:stCondLst>
                            <p:childTnLst>
                              <p:par>
                                <p:cTn id="41" presetID="42" presetClass="entr" presetSubtype="0" fill="hold" nodeType="after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750"/>
                                        <p:tgtEl>
                                          <p:spTgt spid="23"/>
                                        </p:tgtEl>
                                      </p:cBhvr>
                                    </p:animEffect>
                                    <p:anim calcmode="lin" valueType="num">
                                      <p:cBhvr>
                                        <p:cTn id="44" dur="750" fill="hold"/>
                                        <p:tgtEl>
                                          <p:spTgt spid="23"/>
                                        </p:tgtEl>
                                        <p:attrNameLst>
                                          <p:attrName>ppt_x</p:attrName>
                                        </p:attrNameLst>
                                      </p:cBhvr>
                                      <p:tavLst>
                                        <p:tav tm="0">
                                          <p:val>
                                            <p:strVal val="#ppt_x"/>
                                          </p:val>
                                        </p:tav>
                                        <p:tav tm="100000">
                                          <p:val>
                                            <p:strVal val="#ppt_x"/>
                                          </p:val>
                                        </p:tav>
                                      </p:tavLst>
                                    </p:anim>
                                    <p:anim calcmode="lin" valueType="num">
                                      <p:cBhvr>
                                        <p:cTn id="45" dur="750" fill="hold"/>
                                        <p:tgtEl>
                                          <p:spTgt spid="23"/>
                                        </p:tgtEl>
                                        <p:attrNameLst>
                                          <p:attrName>ppt_y</p:attrName>
                                        </p:attrNameLst>
                                      </p:cBhvr>
                                      <p:tavLst>
                                        <p:tav tm="0">
                                          <p:val>
                                            <p:strVal val="#ppt_y+.1"/>
                                          </p:val>
                                        </p:tav>
                                        <p:tav tm="100000">
                                          <p:val>
                                            <p:strVal val="#ppt_y"/>
                                          </p:val>
                                        </p:tav>
                                      </p:tavLst>
                                    </p:anim>
                                  </p:childTnLst>
                                </p:cTn>
                              </p:par>
                            </p:childTnLst>
                          </p:cTn>
                        </p:par>
                        <p:par>
                          <p:cTn id="46" fill="hold">
                            <p:stCondLst>
                              <p:cond delay="5250"/>
                            </p:stCondLst>
                            <p:childTnLst>
                              <p:par>
                                <p:cTn id="47" presetID="42" presetClass="entr" presetSubtype="0" fill="hold"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750"/>
                                        <p:tgtEl>
                                          <p:spTgt spid="13"/>
                                        </p:tgtEl>
                                      </p:cBhvr>
                                    </p:animEffect>
                                    <p:anim calcmode="lin" valueType="num">
                                      <p:cBhvr>
                                        <p:cTn id="50" dur="750" fill="hold"/>
                                        <p:tgtEl>
                                          <p:spTgt spid="13"/>
                                        </p:tgtEl>
                                        <p:attrNameLst>
                                          <p:attrName>ppt_x</p:attrName>
                                        </p:attrNameLst>
                                      </p:cBhvr>
                                      <p:tavLst>
                                        <p:tav tm="0">
                                          <p:val>
                                            <p:strVal val="#ppt_x"/>
                                          </p:val>
                                        </p:tav>
                                        <p:tav tm="100000">
                                          <p:val>
                                            <p:strVal val="#ppt_x"/>
                                          </p:val>
                                        </p:tav>
                                      </p:tavLst>
                                    </p:anim>
                                    <p:anim calcmode="lin" valueType="num">
                                      <p:cBhvr>
                                        <p:cTn id="51" dur="750" fill="hold"/>
                                        <p:tgtEl>
                                          <p:spTgt spid="13"/>
                                        </p:tgtEl>
                                        <p:attrNameLst>
                                          <p:attrName>ppt_y</p:attrName>
                                        </p:attrNameLst>
                                      </p:cBhvr>
                                      <p:tavLst>
                                        <p:tav tm="0">
                                          <p:val>
                                            <p:strVal val="#ppt_y+.1"/>
                                          </p:val>
                                        </p:tav>
                                        <p:tav tm="100000">
                                          <p:val>
                                            <p:strVal val="#ppt_y"/>
                                          </p:val>
                                        </p:tav>
                                      </p:tavLst>
                                    </p:anim>
                                  </p:childTnLst>
                                </p:cTn>
                              </p:par>
                            </p:childTnLst>
                          </p:cTn>
                        </p:par>
                        <p:par>
                          <p:cTn id="52" fill="hold">
                            <p:stCondLst>
                              <p:cond delay="6000"/>
                            </p:stCondLst>
                            <p:childTnLst>
                              <p:par>
                                <p:cTn id="53" presetID="42" presetClass="entr" presetSubtype="0" fill="hold" nodeType="after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750"/>
                                        <p:tgtEl>
                                          <p:spTgt spid="12"/>
                                        </p:tgtEl>
                                      </p:cBhvr>
                                    </p:animEffect>
                                    <p:anim calcmode="lin" valueType="num">
                                      <p:cBhvr>
                                        <p:cTn id="56" dur="750" fill="hold"/>
                                        <p:tgtEl>
                                          <p:spTgt spid="12"/>
                                        </p:tgtEl>
                                        <p:attrNameLst>
                                          <p:attrName>ppt_x</p:attrName>
                                        </p:attrNameLst>
                                      </p:cBhvr>
                                      <p:tavLst>
                                        <p:tav tm="0">
                                          <p:val>
                                            <p:strVal val="#ppt_x"/>
                                          </p:val>
                                        </p:tav>
                                        <p:tav tm="100000">
                                          <p:val>
                                            <p:strVal val="#ppt_x"/>
                                          </p:val>
                                        </p:tav>
                                      </p:tavLst>
                                    </p:anim>
                                    <p:anim calcmode="lin" valueType="num">
                                      <p:cBhvr>
                                        <p:cTn id="57" dur="750" fill="hold"/>
                                        <p:tgtEl>
                                          <p:spTgt spid="12"/>
                                        </p:tgtEl>
                                        <p:attrNameLst>
                                          <p:attrName>ppt_y</p:attrName>
                                        </p:attrNameLst>
                                      </p:cBhvr>
                                      <p:tavLst>
                                        <p:tav tm="0">
                                          <p:val>
                                            <p:strVal val="#ppt_y+.1"/>
                                          </p:val>
                                        </p:tav>
                                        <p:tav tm="100000">
                                          <p:val>
                                            <p:strVal val="#ppt_y"/>
                                          </p:val>
                                        </p:tav>
                                      </p:tavLst>
                                    </p:anim>
                                  </p:childTnLst>
                                </p:cTn>
                              </p:par>
                            </p:childTnLst>
                          </p:cTn>
                        </p:par>
                        <p:par>
                          <p:cTn id="58" fill="hold">
                            <p:stCondLst>
                              <p:cond delay="6750"/>
                            </p:stCondLst>
                            <p:childTnLst>
                              <p:par>
                                <p:cTn id="59" presetID="47" presetClass="entr" presetSubtype="0" fill="hold" nodeType="after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750"/>
                                        <p:tgtEl>
                                          <p:spTgt spid="22"/>
                                        </p:tgtEl>
                                      </p:cBhvr>
                                    </p:animEffect>
                                    <p:anim calcmode="lin" valueType="num">
                                      <p:cBhvr>
                                        <p:cTn id="62" dur="750" fill="hold"/>
                                        <p:tgtEl>
                                          <p:spTgt spid="22"/>
                                        </p:tgtEl>
                                        <p:attrNameLst>
                                          <p:attrName>ppt_x</p:attrName>
                                        </p:attrNameLst>
                                      </p:cBhvr>
                                      <p:tavLst>
                                        <p:tav tm="0">
                                          <p:val>
                                            <p:strVal val="#ppt_x"/>
                                          </p:val>
                                        </p:tav>
                                        <p:tav tm="100000">
                                          <p:val>
                                            <p:strVal val="#ppt_x"/>
                                          </p:val>
                                        </p:tav>
                                      </p:tavLst>
                                    </p:anim>
                                    <p:anim calcmode="lin" valueType="num">
                                      <p:cBhvr>
                                        <p:cTn id="63" dur="750" fill="hold"/>
                                        <p:tgtEl>
                                          <p:spTgt spid="22"/>
                                        </p:tgtEl>
                                        <p:attrNameLst>
                                          <p:attrName>ppt_y</p:attrName>
                                        </p:attrNameLst>
                                      </p:cBhvr>
                                      <p:tavLst>
                                        <p:tav tm="0">
                                          <p:val>
                                            <p:strVal val="#ppt_y-.1"/>
                                          </p:val>
                                        </p:tav>
                                        <p:tav tm="100000">
                                          <p:val>
                                            <p:strVal val="#ppt_y"/>
                                          </p:val>
                                        </p:tav>
                                      </p:tavLst>
                                    </p:anim>
                                  </p:childTnLst>
                                </p:cTn>
                              </p:par>
                            </p:childTnLst>
                          </p:cTn>
                        </p:par>
                        <p:par>
                          <p:cTn id="64" fill="hold">
                            <p:stCondLst>
                              <p:cond delay="7500"/>
                            </p:stCondLst>
                            <p:childTnLst>
                              <p:par>
                                <p:cTn id="65" presetID="42" presetClass="entr" presetSubtype="0" fill="hold" nodeType="after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fade">
                                      <p:cBhvr>
                                        <p:cTn id="67" dur="750"/>
                                        <p:tgtEl>
                                          <p:spTgt spid="21"/>
                                        </p:tgtEl>
                                      </p:cBhvr>
                                    </p:animEffect>
                                    <p:anim calcmode="lin" valueType="num">
                                      <p:cBhvr>
                                        <p:cTn id="68" dur="750" fill="hold"/>
                                        <p:tgtEl>
                                          <p:spTgt spid="21"/>
                                        </p:tgtEl>
                                        <p:attrNameLst>
                                          <p:attrName>ppt_x</p:attrName>
                                        </p:attrNameLst>
                                      </p:cBhvr>
                                      <p:tavLst>
                                        <p:tav tm="0">
                                          <p:val>
                                            <p:strVal val="#ppt_x"/>
                                          </p:val>
                                        </p:tav>
                                        <p:tav tm="100000">
                                          <p:val>
                                            <p:strVal val="#ppt_x"/>
                                          </p:val>
                                        </p:tav>
                                      </p:tavLst>
                                    </p:anim>
                                    <p:anim calcmode="lin" valueType="num">
                                      <p:cBhvr>
                                        <p:cTn id="69" dur="750" fill="hold"/>
                                        <p:tgtEl>
                                          <p:spTgt spid="21"/>
                                        </p:tgtEl>
                                        <p:attrNameLst>
                                          <p:attrName>ppt_y</p:attrName>
                                        </p:attrNameLst>
                                      </p:cBhvr>
                                      <p:tavLst>
                                        <p:tav tm="0">
                                          <p:val>
                                            <p:strVal val="#ppt_y+.1"/>
                                          </p:val>
                                        </p:tav>
                                        <p:tav tm="100000">
                                          <p:val>
                                            <p:strVal val="#ppt_y"/>
                                          </p:val>
                                        </p:tav>
                                      </p:tavLst>
                                    </p:anim>
                                  </p:childTnLst>
                                </p:cTn>
                              </p:par>
                            </p:childTnLst>
                          </p:cTn>
                        </p:par>
                        <p:par>
                          <p:cTn id="70" fill="hold">
                            <p:stCondLst>
                              <p:cond delay="8250"/>
                            </p:stCondLst>
                            <p:childTnLst>
                              <p:par>
                                <p:cTn id="71" presetID="42" presetClass="entr" presetSubtype="0" fill="hold" nodeType="afterEffect">
                                  <p:stCondLst>
                                    <p:cond delay="0"/>
                                  </p:stCondLst>
                                  <p:childTnLst>
                                    <p:set>
                                      <p:cBhvr>
                                        <p:cTn id="72" dur="1" fill="hold">
                                          <p:stCondLst>
                                            <p:cond delay="0"/>
                                          </p:stCondLst>
                                        </p:cTn>
                                        <p:tgtEl>
                                          <p:spTgt spid="7"/>
                                        </p:tgtEl>
                                        <p:attrNameLst>
                                          <p:attrName>style.visibility</p:attrName>
                                        </p:attrNameLst>
                                      </p:cBhvr>
                                      <p:to>
                                        <p:strVal val="visible"/>
                                      </p:to>
                                    </p:set>
                                    <p:animEffect transition="in" filter="fade">
                                      <p:cBhvr>
                                        <p:cTn id="73" dur="750"/>
                                        <p:tgtEl>
                                          <p:spTgt spid="7"/>
                                        </p:tgtEl>
                                      </p:cBhvr>
                                    </p:animEffect>
                                    <p:anim calcmode="lin" valueType="num">
                                      <p:cBhvr>
                                        <p:cTn id="74" dur="750" fill="hold"/>
                                        <p:tgtEl>
                                          <p:spTgt spid="7"/>
                                        </p:tgtEl>
                                        <p:attrNameLst>
                                          <p:attrName>ppt_x</p:attrName>
                                        </p:attrNameLst>
                                      </p:cBhvr>
                                      <p:tavLst>
                                        <p:tav tm="0">
                                          <p:val>
                                            <p:strVal val="#ppt_x"/>
                                          </p:val>
                                        </p:tav>
                                        <p:tav tm="100000">
                                          <p:val>
                                            <p:strVal val="#ppt_x"/>
                                          </p:val>
                                        </p:tav>
                                      </p:tavLst>
                                    </p:anim>
                                    <p:anim calcmode="lin" valueType="num">
                                      <p:cBhvr>
                                        <p:cTn id="75" dur="750" fill="hold"/>
                                        <p:tgtEl>
                                          <p:spTgt spid="7"/>
                                        </p:tgtEl>
                                        <p:attrNameLst>
                                          <p:attrName>ppt_y</p:attrName>
                                        </p:attrNameLst>
                                      </p:cBhvr>
                                      <p:tavLst>
                                        <p:tav tm="0">
                                          <p:val>
                                            <p:strVal val="#ppt_y+.1"/>
                                          </p:val>
                                        </p:tav>
                                        <p:tav tm="100000">
                                          <p:val>
                                            <p:strVal val="#ppt_y"/>
                                          </p:val>
                                        </p:tav>
                                      </p:tavLst>
                                    </p:anim>
                                  </p:childTnLst>
                                </p:cTn>
                              </p:par>
                            </p:childTnLst>
                          </p:cTn>
                        </p:par>
                        <p:par>
                          <p:cTn id="76" fill="hold">
                            <p:stCondLst>
                              <p:cond delay="9000"/>
                            </p:stCondLst>
                            <p:childTnLst>
                              <p:par>
                                <p:cTn id="77" presetID="47" presetClass="entr" presetSubtype="0" fill="hold" nodeType="afterEffect">
                                  <p:stCondLst>
                                    <p:cond delay="0"/>
                                  </p:stCondLst>
                                  <p:childTnLst>
                                    <p:set>
                                      <p:cBhvr>
                                        <p:cTn id="78" dur="1" fill="hold">
                                          <p:stCondLst>
                                            <p:cond delay="0"/>
                                          </p:stCondLst>
                                        </p:cTn>
                                        <p:tgtEl>
                                          <p:spTgt spid="18"/>
                                        </p:tgtEl>
                                        <p:attrNameLst>
                                          <p:attrName>style.visibility</p:attrName>
                                        </p:attrNameLst>
                                      </p:cBhvr>
                                      <p:to>
                                        <p:strVal val="visible"/>
                                      </p:to>
                                    </p:set>
                                    <p:animEffect transition="in" filter="fade">
                                      <p:cBhvr>
                                        <p:cTn id="79" dur="750"/>
                                        <p:tgtEl>
                                          <p:spTgt spid="18"/>
                                        </p:tgtEl>
                                      </p:cBhvr>
                                    </p:animEffect>
                                    <p:anim calcmode="lin" valueType="num">
                                      <p:cBhvr>
                                        <p:cTn id="80" dur="750" fill="hold"/>
                                        <p:tgtEl>
                                          <p:spTgt spid="18"/>
                                        </p:tgtEl>
                                        <p:attrNameLst>
                                          <p:attrName>ppt_x</p:attrName>
                                        </p:attrNameLst>
                                      </p:cBhvr>
                                      <p:tavLst>
                                        <p:tav tm="0">
                                          <p:val>
                                            <p:strVal val="#ppt_x"/>
                                          </p:val>
                                        </p:tav>
                                        <p:tav tm="100000">
                                          <p:val>
                                            <p:strVal val="#ppt_x"/>
                                          </p:val>
                                        </p:tav>
                                      </p:tavLst>
                                    </p:anim>
                                    <p:anim calcmode="lin" valueType="num">
                                      <p:cBhvr>
                                        <p:cTn id="81" dur="750" fill="hold"/>
                                        <p:tgtEl>
                                          <p:spTgt spid="18"/>
                                        </p:tgtEl>
                                        <p:attrNameLst>
                                          <p:attrName>ppt_y</p:attrName>
                                        </p:attrNameLst>
                                      </p:cBhvr>
                                      <p:tavLst>
                                        <p:tav tm="0">
                                          <p:val>
                                            <p:strVal val="#ppt_y-.1"/>
                                          </p:val>
                                        </p:tav>
                                        <p:tav tm="100000">
                                          <p:val>
                                            <p:strVal val="#ppt_y"/>
                                          </p:val>
                                        </p:tav>
                                      </p:tavLst>
                                    </p:anim>
                                  </p:childTnLst>
                                </p:cTn>
                              </p:par>
                            </p:childTnLst>
                          </p:cTn>
                        </p:par>
                        <p:par>
                          <p:cTn id="82" fill="hold">
                            <p:stCondLst>
                              <p:cond delay="9750"/>
                            </p:stCondLst>
                            <p:childTnLst>
                              <p:par>
                                <p:cTn id="83" presetID="47" presetClass="entr" presetSubtype="0" fill="hold" nodeType="afterEffect">
                                  <p:stCondLst>
                                    <p:cond delay="0"/>
                                  </p:stCondLst>
                                  <p:childTnLst>
                                    <p:set>
                                      <p:cBhvr>
                                        <p:cTn id="84" dur="1" fill="hold">
                                          <p:stCondLst>
                                            <p:cond delay="0"/>
                                          </p:stCondLst>
                                        </p:cTn>
                                        <p:tgtEl>
                                          <p:spTgt spid="19"/>
                                        </p:tgtEl>
                                        <p:attrNameLst>
                                          <p:attrName>style.visibility</p:attrName>
                                        </p:attrNameLst>
                                      </p:cBhvr>
                                      <p:to>
                                        <p:strVal val="visible"/>
                                      </p:to>
                                    </p:set>
                                    <p:animEffect transition="in" filter="fade">
                                      <p:cBhvr>
                                        <p:cTn id="85" dur="750"/>
                                        <p:tgtEl>
                                          <p:spTgt spid="19"/>
                                        </p:tgtEl>
                                      </p:cBhvr>
                                    </p:animEffect>
                                    <p:anim calcmode="lin" valueType="num">
                                      <p:cBhvr>
                                        <p:cTn id="86" dur="750" fill="hold"/>
                                        <p:tgtEl>
                                          <p:spTgt spid="19"/>
                                        </p:tgtEl>
                                        <p:attrNameLst>
                                          <p:attrName>ppt_x</p:attrName>
                                        </p:attrNameLst>
                                      </p:cBhvr>
                                      <p:tavLst>
                                        <p:tav tm="0">
                                          <p:val>
                                            <p:strVal val="#ppt_x"/>
                                          </p:val>
                                        </p:tav>
                                        <p:tav tm="100000">
                                          <p:val>
                                            <p:strVal val="#ppt_x"/>
                                          </p:val>
                                        </p:tav>
                                      </p:tavLst>
                                    </p:anim>
                                    <p:anim calcmode="lin" valueType="num">
                                      <p:cBhvr>
                                        <p:cTn id="87" dur="750" fill="hold"/>
                                        <p:tgtEl>
                                          <p:spTgt spid="19"/>
                                        </p:tgtEl>
                                        <p:attrNameLst>
                                          <p:attrName>ppt_y</p:attrName>
                                        </p:attrNameLst>
                                      </p:cBhvr>
                                      <p:tavLst>
                                        <p:tav tm="0">
                                          <p:val>
                                            <p:strVal val="#ppt_y-.1"/>
                                          </p:val>
                                        </p:tav>
                                        <p:tav tm="100000">
                                          <p:val>
                                            <p:strVal val="#ppt_y"/>
                                          </p:val>
                                        </p:tav>
                                      </p:tavLst>
                                    </p:anim>
                                  </p:childTnLst>
                                </p:cTn>
                              </p:par>
                            </p:childTnLst>
                          </p:cTn>
                        </p:par>
                        <p:par>
                          <p:cTn id="88" fill="hold">
                            <p:stCondLst>
                              <p:cond delay="10500"/>
                            </p:stCondLst>
                            <p:childTnLst>
                              <p:par>
                                <p:cTn id="89" presetID="42" presetClass="entr" presetSubtype="0" fill="hold" nodeType="afterEffect">
                                  <p:stCondLst>
                                    <p:cond delay="0"/>
                                  </p:stCondLst>
                                  <p:childTnLst>
                                    <p:set>
                                      <p:cBhvr>
                                        <p:cTn id="90" dur="1" fill="hold">
                                          <p:stCondLst>
                                            <p:cond delay="0"/>
                                          </p:stCondLst>
                                        </p:cTn>
                                        <p:tgtEl>
                                          <p:spTgt spid="10"/>
                                        </p:tgtEl>
                                        <p:attrNameLst>
                                          <p:attrName>style.visibility</p:attrName>
                                        </p:attrNameLst>
                                      </p:cBhvr>
                                      <p:to>
                                        <p:strVal val="visible"/>
                                      </p:to>
                                    </p:set>
                                    <p:animEffect transition="in" filter="fade">
                                      <p:cBhvr>
                                        <p:cTn id="91" dur="750"/>
                                        <p:tgtEl>
                                          <p:spTgt spid="10"/>
                                        </p:tgtEl>
                                      </p:cBhvr>
                                    </p:animEffect>
                                    <p:anim calcmode="lin" valueType="num">
                                      <p:cBhvr>
                                        <p:cTn id="92" dur="750" fill="hold"/>
                                        <p:tgtEl>
                                          <p:spTgt spid="10"/>
                                        </p:tgtEl>
                                        <p:attrNameLst>
                                          <p:attrName>ppt_x</p:attrName>
                                        </p:attrNameLst>
                                      </p:cBhvr>
                                      <p:tavLst>
                                        <p:tav tm="0">
                                          <p:val>
                                            <p:strVal val="#ppt_x"/>
                                          </p:val>
                                        </p:tav>
                                        <p:tav tm="100000">
                                          <p:val>
                                            <p:strVal val="#ppt_x"/>
                                          </p:val>
                                        </p:tav>
                                      </p:tavLst>
                                    </p:anim>
                                    <p:anim calcmode="lin" valueType="num">
                                      <p:cBhvr>
                                        <p:cTn id="93" dur="750" fill="hold"/>
                                        <p:tgtEl>
                                          <p:spTgt spid="10"/>
                                        </p:tgtEl>
                                        <p:attrNameLst>
                                          <p:attrName>ppt_y</p:attrName>
                                        </p:attrNameLst>
                                      </p:cBhvr>
                                      <p:tavLst>
                                        <p:tav tm="0">
                                          <p:val>
                                            <p:strVal val="#ppt_y+.1"/>
                                          </p:val>
                                        </p:tav>
                                        <p:tav tm="100000">
                                          <p:val>
                                            <p:strVal val="#ppt_y"/>
                                          </p:val>
                                        </p:tav>
                                      </p:tavLst>
                                    </p:anim>
                                  </p:childTnLst>
                                </p:cTn>
                              </p:par>
                            </p:childTnLst>
                          </p:cTn>
                        </p:par>
                        <p:par>
                          <p:cTn id="94" fill="hold">
                            <p:stCondLst>
                              <p:cond delay="11250"/>
                            </p:stCondLst>
                            <p:childTnLst>
                              <p:par>
                                <p:cTn id="95" presetID="42" presetClass="entr" presetSubtype="0" fill="hold" nodeType="afterEffect">
                                  <p:stCondLst>
                                    <p:cond delay="0"/>
                                  </p:stCondLst>
                                  <p:childTnLst>
                                    <p:set>
                                      <p:cBhvr>
                                        <p:cTn id="96" dur="1" fill="hold">
                                          <p:stCondLst>
                                            <p:cond delay="0"/>
                                          </p:stCondLst>
                                        </p:cTn>
                                        <p:tgtEl>
                                          <p:spTgt spid="17"/>
                                        </p:tgtEl>
                                        <p:attrNameLst>
                                          <p:attrName>style.visibility</p:attrName>
                                        </p:attrNameLst>
                                      </p:cBhvr>
                                      <p:to>
                                        <p:strVal val="visible"/>
                                      </p:to>
                                    </p:set>
                                    <p:animEffect transition="in" filter="fade">
                                      <p:cBhvr>
                                        <p:cTn id="97" dur="750"/>
                                        <p:tgtEl>
                                          <p:spTgt spid="17"/>
                                        </p:tgtEl>
                                      </p:cBhvr>
                                    </p:animEffect>
                                    <p:anim calcmode="lin" valueType="num">
                                      <p:cBhvr>
                                        <p:cTn id="98" dur="750" fill="hold"/>
                                        <p:tgtEl>
                                          <p:spTgt spid="17"/>
                                        </p:tgtEl>
                                        <p:attrNameLst>
                                          <p:attrName>ppt_x</p:attrName>
                                        </p:attrNameLst>
                                      </p:cBhvr>
                                      <p:tavLst>
                                        <p:tav tm="0">
                                          <p:val>
                                            <p:strVal val="#ppt_x"/>
                                          </p:val>
                                        </p:tav>
                                        <p:tav tm="100000">
                                          <p:val>
                                            <p:strVal val="#ppt_x"/>
                                          </p:val>
                                        </p:tav>
                                      </p:tavLst>
                                    </p:anim>
                                    <p:anim calcmode="lin" valueType="num">
                                      <p:cBhvr>
                                        <p:cTn id="99" dur="750" fill="hold"/>
                                        <p:tgtEl>
                                          <p:spTgt spid="17"/>
                                        </p:tgtEl>
                                        <p:attrNameLst>
                                          <p:attrName>ppt_y</p:attrName>
                                        </p:attrNameLst>
                                      </p:cBhvr>
                                      <p:tavLst>
                                        <p:tav tm="0">
                                          <p:val>
                                            <p:strVal val="#ppt_y+.1"/>
                                          </p:val>
                                        </p:tav>
                                        <p:tav tm="100000">
                                          <p:val>
                                            <p:strVal val="#ppt_y"/>
                                          </p:val>
                                        </p:tav>
                                      </p:tavLst>
                                    </p:anim>
                                  </p:childTnLst>
                                </p:cTn>
                              </p:par>
                            </p:childTnLst>
                          </p:cTn>
                        </p:par>
                        <p:par>
                          <p:cTn id="100" fill="hold">
                            <p:stCondLst>
                              <p:cond delay="12000"/>
                            </p:stCondLst>
                            <p:childTnLst>
                              <p:par>
                                <p:cTn id="101" presetID="42" presetClass="entr" presetSubtype="0" fill="hold" nodeType="afterEffect">
                                  <p:stCondLst>
                                    <p:cond delay="0"/>
                                  </p:stCondLst>
                                  <p:childTnLst>
                                    <p:set>
                                      <p:cBhvr>
                                        <p:cTn id="102" dur="1" fill="hold">
                                          <p:stCondLst>
                                            <p:cond delay="0"/>
                                          </p:stCondLst>
                                        </p:cTn>
                                        <p:tgtEl>
                                          <p:spTgt spid="15"/>
                                        </p:tgtEl>
                                        <p:attrNameLst>
                                          <p:attrName>style.visibility</p:attrName>
                                        </p:attrNameLst>
                                      </p:cBhvr>
                                      <p:to>
                                        <p:strVal val="visible"/>
                                      </p:to>
                                    </p:set>
                                    <p:animEffect transition="in" filter="fade">
                                      <p:cBhvr>
                                        <p:cTn id="103" dur="750"/>
                                        <p:tgtEl>
                                          <p:spTgt spid="15"/>
                                        </p:tgtEl>
                                      </p:cBhvr>
                                    </p:animEffect>
                                    <p:anim calcmode="lin" valueType="num">
                                      <p:cBhvr>
                                        <p:cTn id="104" dur="750" fill="hold"/>
                                        <p:tgtEl>
                                          <p:spTgt spid="15"/>
                                        </p:tgtEl>
                                        <p:attrNameLst>
                                          <p:attrName>ppt_x</p:attrName>
                                        </p:attrNameLst>
                                      </p:cBhvr>
                                      <p:tavLst>
                                        <p:tav tm="0">
                                          <p:val>
                                            <p:strVal val="#ppt_x"/>
                                          </p:val>
                                        </p:tav>
                                        <p:tav tm="100000">
                                          <p:val>
                                            <p:strVal val="#ppt_x"/>
                                          </p:val>
                                        </p:tav>
                                      </p:tavLst>
                                    </p:anim>
                                    <p:anim calcmode="lin" valueType="num">
                                      <p:cBhvr>
                                        <p:cTn id="105" dur="750" fill="hold"/>
                                        <p:tgtEl>
                                          <p:spTgt spid="15"/>
                                        </p:tgtEl>
                                        <p:attrNameLst>
                                          <p:attrName>ppt_y</p:attrName>
                                        </p:attrNameLst>
                                      </p:cBhvr>
                                      <p:tavLst>
                                        <p:tav tm="0">
                                          <p:val>
                                            <p:strVal val="#ppt_y+.1"/>
                                          </p:val>
                                        </p:tav>
                                        <p:tav tm="100000">
                                          <p:val>
                                            <p:strVal val="#ppt_y"/>
                                          </p:val>
                                        </p:tav>
                                      </p:tavLst>
                                    </p:anim>
                                  </p:childTnLst>
                                </p:cTn>
                              </p:par>
                            </p:childTnLst>
                          </p:cTn>
                        </p:par>
                        <p:par>
                          <p:cTn id="106" fill="hold">
                            <p:stCondLst>
                              <p:cond delay="12750"/>
                            </p:stCondLst>
                            <p:childTnLst>
                              <p:par>
                                <p:cTn id="107" presetID="42" presetClass="entr" presetSubtype="0" fill="hold" nodeType="afterEffect">
                                  <p:stCondLst>
                                    <p:cond delay="0"/>
                                  </p:stCondLst>
                                  <p:childTnLst>
                                    <p:set>
                                      <p:cBhvr>
                                        <p:cTn id="108" dur="1" fill="hold">
                                          <p:stCondLst>
                                            <p:cond delay="0"/>
                                          </p:stCondLst>
                                        </p:cTn>
                                        <p:tgtEl>
                                          <p:spTgt spid="5"/>
                                        </p:tgtEl>
                                        <p:attrNameLst>
                                          <p:attrName>style.visibility</p:attrName>
                                        </p:attrNameLst>
                                      </p:cBhvr>
                                      <p:to>
                                        <p:strVal val="visible"/>
                                      </p:to>
                                    </p:set>
                                    <p:animEffect transition="in" filter="fade">
                                      <p:cBhvr>
                                        <p:cTn id="109" dur="750"/>
                                        <p:tgtEl>
                                          <p:spTgt spid="5"/>
                                        </p:tgtEl>
                                      </p:cBhvr>
                                    </p:animEffect>
                                    <p:anim calcmode="lin" valueType="num">
                                      <p:cBhvr>
                                        <p:cTn id="110" dur="750" fill="hold"/>
                                        <p:tgtEl>
                                          <p:spTgt spid="5"/>
                                        </p:tgtEl>
                                        <p:attrNameLst>
                                          <p:attrName>ppt_x</p:attrName>
                                        </p:attrNameLst>
                                      </p:cBhvr>
                                      <p:tavLst>
                                        <p:tav tm="0">
                                          <p:val>
                                            <p:strVal val="#ppt_x"/>
                                          </p:val>
                                        </p:tav>
                                        <p:tav tm="100000">
                                          <p:val>
                                            <p:strVal val="#ppt_x"/>
                                          </p:val>
                                        </p:tav>
                                      </p:tavLst>
                                    </p:anim>
                                    <p:anim calcmode="lin" valueType="num">
                                      <p:cBhvr>
                                        <p:cTn id="111" dur="750" fill="hold"/>
                                        <p:tgtEl>
                                          <p:spTgt spid="5"/>
                                        </p:tgtEl>
                                        <p:attrNameLst>
                                          <p:attrName>ppt_y</p:attrName>
                                        </p:attrNameLst>
                                      </p:cBhvr>
                                      <p:tavLst>
                                        <p:tav tm="0">
                                          <p:val>
                                            <p:strVal val="#ppt_y+.1"/>
                                          </p:val>
                                        </p:tav>
                                        <p:tav tm="100000">
                                          <p:val>
                                            <p:strVal val="#ppt_y"/>
                                          </p:val>
                                        </p:tav>
                                      </p:tavLst>
                                    </p:anim>
                                  </p:childTnLst>
                                </p:cTn>
                              </p:par>
                            </p:childTnLst>
                          </p:cTn>
                        </p:par>
                        <p:par>
                          <p:cTn id="112" fill="hold">
                            <p:stCondLst>
                              <p:cond delay="13500"/>
                            </p:stCondLst>
                            <p:childTnLst>
                              <p:par>
                                <p:cTn id="113" presetID="47" presetClass="entr" presetSubtype="0" fill="hold" nodeType="afterEffect">
                                  <p:stCondLst>
                                    <p:cond delay="0"/>
                                  </p:stCondLst>
                                  <p:childTnLst>
                                    <p:set>
                                      <p:cBhvr>
                                        <p:cTn id="114" dur="1" fill="hold">
                                          <p:stCondLst>
                                            <p:cond delay="0"/>
                                          </p:stCondLst>
                                        </p:cTn>
                                        <p:tgtEl>
                                          <p:spTgt spid="14"/>
                                        </p:tgtEl>
                                        <p:attrNameLst>
                                          <p:attrName>style.visibility</p:attrName>
                                        </p:attrNameLst>
                                      </p:cBhvr>
                                      <p:to>
                                        <p:strVal val="visible"/>
                                      </p:to>
                                    </p:set>
                                    <p:animEffect transition="in" filter="fade">
                                      <p:cBhvr>
                                        <p:cTn id="115" dur="750"/>
                                        <p:tgtEl>
                                          <p:spTgt spid="14"/>
                                        </p:tgtEl>
                                      </p:cBhvr>
                                    </p:animEffect>
                                    <p:anim calcmode="lin" valueType="num">
                                      <p:cBhvr>
                                        <p:cTn id="116" dur="750" fill="hold"/>
                                        <p:tgtEl>
                                          <p:spTgt spid="14"/>
                                        </p:tgtEl>
                                        <p:attrNameLst>
                                          <p:attrName>ppt_x</p:attrName>
                                        </p:attrNameLst>
                                      </p:cBhvr>
                                      <p:tavLst>
                                        <p:tav tm="0">
                                          <p:val>
                                            <p:strVal val="#ppt_x"/>
                                          </p:val>
                                        </p:tav>
                                        <p:tav tm="100000">
                                          <p:val>
                                            <p:strVal val="#ppt_x"/>
                                          </p:val>
                                        </p:tav>
                                      </p:tavLst>
                                    </p:anim>
                                    <p:anim calcmode="lin" valueType="num">
                                      <p:cBhvr>
                                        <p:cTn id="117" dur="75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49500" y="635000"/>
            <a:ext cx="4889500" cy="1380913"/>
          </a:xfrm>
        </p:spPr>
        <p:txBody>
          <a:bodyPr>
            <a:normAutofit fontScale="90000"/>
          </a:bodyPr>
          <a:lstStyle/>
          <a:p>
            <a:pPr algn="ctr"/>
            <a:r>
              <a:rPr lang="ru-RU" sz="6700" b="1" dirty="0" smtClean="0">
                <a:solidFill>
                  <a:schemeClr val="accent1"/>
                </a:solidFill>
              </a:rPr>
              <a:t/>
            </a:r>
            <a:br>
              <a:rPr lang="ru-RU" sz="6700" b="1" dirty="0" smtClean="0">
                <a:solidFill>
                  <a:schemeClr val="accent1"/>
                </a:solidFill>
              </a:rPr>
            </a:br>
            <a:r>
              <a:rPr lang="ru-RU" sz="6700" b="1" dirty="0" smtClean="0">
                <a:solidFill>
                  <a:schemeClr val="accent1"/>
                </a:solidFill>
              </a:rPr>
              <a:t>Награды, медали</a:t>
            </a:r>
            <a:r>
              <a:rPr lang="ru-RU" dirty="0"/>
              <a:t/>
            </a:r>
            <a:br>
              <a:rPr lang="ru-RU" dirty="0"/>
            </a:br>
            <a:r>
              <a:rPr lang="ru-RU" dirty="0"/>
              <a:t/>
            </a:r>
            <a:br>
              <a:rPr lang="ru-RU" dirty="0"/>
            </a:br>
            <a:endParaRPr lang="ru-RU" dirty="0"/>
          </a:p>
        </p:txBody>
      </p:sp>
      <p:sp>
        <p:nvSpPr>
          <p:cNvPr id="3" name="Объект 2"/>
          <p:cNvSpPr>
            <a:spLocks noGrp="1"/>
          </p:cNvSpPr>
          <p:nvPr>
            <p:ph idx="1"/>
          </p:nvPr>
        </p:nvSpPr>
        <p:spPr>
          <a:xfrm>
            <a:off x="101600" y="2105660"/>
            <a:ext cx="7874000" cy="4663440"/>
          </a:xfrm>
        </p:spPr>
        <p:txBody>
          <a:bodyPr>
            <a:normAutofit fontScale="92500" lnSpcReduction="10000"/>
          </a:bodyPr>
          <a:lstStyle/>
          <a:p>
            <a:pPr marL="0" indent="0">
              <a:buNone/>
            </a:pPr>
            <a:endParaRPr lang="ru-RU" dirty="0"/>
          </a:p>
          <a:p>
            <a:pPr marL="0" indent="0">
              <a:buNone/>
            </a:pPr>
            <a:r>
              <a:rPr lang="ru-RU" sz="2800" b="1" dirty="0" smtClean="0">
                <a:solidFill>
                  <a:srgbClr val="7030A0"/>
                </a:solidFill>
              </a:rPr>
              <a:t>- народный </a:t>
            </a:r>
            <a:r>
              <a:rPr lang="ru-RU" sz="2800" b="1" dirty="0">
                <a:solidFill>
                  <a:srgbClr val="7030A0"/>
                </a:solidFill>
              </a:rPr>
              <a:t>писатель Казахской ССР</a:t>
            </a:r>
          </a:p>
          <a:p>
            <a:pPr marL="0" indent="0">
              <a:buNone/>
            </a:pPr>
            <a:r>
              <a:rPr lang="ru-RU" sz="2800" b="1" dirty="0" smtClean="0">
                <a:solidFill>
                  <a:srgbClr val="7030A0"/>
                </a:solidFill>
              </a:rPr>
              <a:t>- лауреат </a:t>
            </a:r>
            <a:r>
              <a:rPr lang="ru-RU" sz="2800" b="1" dirty="0">
                <a:solidFill>
                  <a:srgbClr val="7030A0"/>
                </a:solidFill>
              </a:rPr>
              <a:t>двух Государственных премий Казахской ССР</a:t>
            </a:r>
          </a:p>
          <a:p>
            <a:pPr>
              <a:buFontTx/>
              <a:buChar char="-"/>
            </a:pPr>
            <a:r>
              <a:rPr lang="ru-RU" sz="2800" b="1" dirty="0" smtClean="0">
                <a:solidFill>
                  <a:srgbClr val="7030A0"/>
                </a:solidFill>
              </a:rPr>
              <a:t>премия </a:t>
            </a:r>
            <a:r>
              <a:rPr lang="ru-RU" sz="2800" b="1" dirty="0">
                <a:solidFill>
                  <a:srgbClr val="7030A0"/>
                </a:solidFill>
              </a:rPr>
              <a:t>Министерства образования РСФСР </a:t>
            </a:r>
            <a:endParaRPr lang="ru-RU" sz="2800" b="1" dirty="0" smtClean="0">
              <a:solidFill>
                <a:srgbClr val="7030A0"/>
              </a:solidFill>
            </a:endParaRPr>
          </a:p>
          <a:p>
            <a:pPr>
              <a:buFontTx/>
              <a:buChar char="-"/>
            </a:pPr>
            <a:r>
              <a:rPr lang="ru-RU" sz="2800" b="1" dirty="0" smtClean="0">
                <a:solidFill>
                  <a:srgbClr val="7030A0"/>
                </a:solidFill>
              </a:rPr>
              <a:t>премия </a:t>
            </a:r>
            <a:r>
              <a:rPr lang="ru-RU" sz="2800" b="1" dirty="0">
                <a:solidFill>
                  <a:srgbClr val="7030A0"/>
                </a:solidFill>
              </a:rPr>
              <a:t>«</a:t>
            </a:r>
            <a:r>
              <a:rPr lang="ru-RU" sz="2800" b="1" dirty="0" err="1">
                <a:solidFill>
                  <a:srgbClr val="7030A0"/>
                </a:solidFill>
              </a:rPr>
              <a:t>Бестлисте</a:t>
            </a:r>
            <a:r>
              <a:rPr lang="ru-RU" sz="2800" b="1" dirty="0">
                <a:solidFill>
                  <a:srgbClr val="7030A0"/>
                </a:solidFill>
              </a:rPr>
              <a:t>» Федеративной Республики Германии в номинации «Лучшая книга года» </a:t>
            </a:r>
            <a:endParaRPr lang="ru-RU" sz="2800" b="1" dirty="0" smtClean="0">
              <a:solidFill>
                <a:srgbClr val="7030A0"/>
              </a:solidFill>
            </a:endParaRPr>
          </a:p>
          <a:p>
            <a:pPr marL="0" indent="0">
              <a:buNone/>
            </a:pPr>
            <a:r>
              <a:rPr lang="ru-RU" sz="2800" b="1" dirty="0" smtClean="0">
                <a:solidFill>
                  <a:srgbClr val="7030A0"/>
                </a:solidFill>
              </a:rPr>
              <a:t>- Орден </a:t>
            </a:r>
            <a:r>
              <a:rPr lang="ru-RU" sz="2800" b="1" dirty="0">
                <a:solidFill>
                  <a:srgbClr val="7030A0"/>
                </a:solidFill>
              </a:rPr>
              <a:t>Трудового Красного Знамени </a:t>
            </a:r>
            <a:endParaRPr lang="ru-RU" sz="2800" b="1" dirty="0" smtClean="0">
              <a:solidFill>
                <a:srgbClr val="7030A0"/>
              </a:solidFill>
            </a:endParaRPr>
          </a:p>
          <a:p>
            <a:pPr marL="0" indent="0">
              <a:buNone/>
            </a:pPr>
            <a:r>
              <a:rPr lang="ru-RU" sz="2800" b="1" dirty="0" smtClean="0">
                <a:solidFill>
                  <a:srgbClr val="7030A0"/>
                </a:solidFill>
              </a:rPr>
              <a:t>- Орден </a:t>
            </a:r>
            <a:r>
              <a:rPr lang="ru-RU" sz="2800" b="1" dirty="0">
                <a:solidFill>
                  <a:srgbClr val="7030A0"/>
                </a:solidFill>
              </a:rPr>
              <a:t>Дружбы народов</a:t>
            </a:r>
          </a:p>
          <a:p>
            <a:pPr marL="0" indent="0">
              <a:buNone/>
            </a:pPr>
            <a:r>
              <a:rPr lang="ru-RU" sz="2800" b="1" dirty="0" smtClean="0">
                <a:solidFill>
                  <a:srgbClr val="7030A0"/>
                </a:solidFill>
              </a:rPr>
              <a:t>- 2 </a:t>
            </a:r>
            <a:r>
              <a:rPr lang="ru-RU" sz="2800" b="1" dirty="0">
                <a:solidFill>
                  <a:srgbClr val="7030A0"/>
                </a:solidFill>
              </a:rPr>
              <a:t>ордена «Знак Почета</a:t>
            </a:r>
            <a:r>
              <a:rPr lang="ru-RU" sz="2800" b="1" dirty="0" smtClean="0">
                <a:solidFill>
                  <a:srgbClr val="7030A0"/>
                </a:solidFill>
              </a:rPr>
              <a:t>»</a:t>
            </a:r>
          </a:p>
        </p:txBody>
      </p:sp>
      <p:pic>
        <p:nvPicPr>
          <p:cNvPr id="5" name="Рисунок 4"/>
          <p:cNvPicPr>
            <a:picLocks noChangeAspect="1"/>
          </p:cNvPicPr>
          <p:nvPr/>
        </p:nvPicPr>
        <p:blipFill>
          <a:blip r:embed="rId2"/>
          <a:stretch>
            <a:fillRect/>
          </a:stretch>
        </p:blipFill>
        <p:spPr>
          <a:xfrm>
            <a:off x="7975600" y="914400"/>
            <a:ext cx="4025900" cy="5435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5867883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749"/>
                                          </p:stCondLst>
                                        </p:cTn>
                                        <p:tgtEl>
                                          <p:spTgt spid="5"/>
                                        </p:tgtEl>
                                        <p:attrNameLst>
                                          <p:attrName>style.visibility</p:attrName>
                                        </p:attrNameLst>
                                      </p:cBhvr>
                                      <p:to>
                                        <p:strVal val="visible"/>
                                      </p:to>
                                    </p:set>
                                  </p:childTnLst>
                                </p:cTn>
                              </p:par>
                            </p:childTnLst>
                          </p:cTn>
                        </p:par>
                        <p:par>
                          <p:cTn id="11" fill="hold">
                            <p:stCondLst>
                              <p:cond delay="1500"/>
                            </p:stCondLst>
                            <p:childTnLst>
                              <p:par>
                                <p:cTn id="12" presetID="42" presetClass="entr" presetSubtype="0" fill="hold" grpId="0" nodeType="after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750"/>
                                        <p:tgtEl>
                                          <p:spTgt spid="3">
                                            <p:txEl>
                                              <p:pRg st="1" end="1"/>
                                            </p:txEl>
                                          </p:spTgt>
                                        </p:tgtEl>
                                      </p:cBhvr>
                                    </p:animEffect>
                                    <p:anim calcmode="lin" valueType="num">
                                      <p:cBhvr>
                                        <p:cTn id="15"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7" fill="hold">
                            <p:stCondLst>
                              <p:cond delay="2250"/>
                            </p:stCondLst>
                            <p:childTnLst>
                              <p:par>
                                <p:cTn id="18" presetID="42" presetClass="entr" presetSubtype="0" fill="hold" grpId="0" nodeType="after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750"/>
                                        <p:tgtEl>
                                          <p:spTgt spid="3">
                                            <p:txEl>
                                              <p:pRg st="2" end="2"/>
                                            </p:txEl>
                                          </p:spTgt>
                                        </p:tgtEl>
                                      </p:cBhvr>
                                    </p:animEffect>
                                    <p:anim calcmode="lin" valueType="num">
                                      <p:cBhvr>
                                        <p:cTn id="21" dur="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7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3" fill="hold">
                            <p:stCondLst>
                              <p:cond delay="3000"/>
                            </p:stCondLst>
                            <p:childTnLst>
                              <p:par>
                                <p:cTn id="24" presetID="42" presetClass="entr" presetSubtype="0" fill="hold" grpId="0" nodeType="after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750"/>
                                        <p:tgtEl>
                                          <p:spTgt spid="3">
                                            <p:txEl>
                                              <p:pRg st="3" end="3"/>
                                            </p:txEl>
                                          </p:spTgt>
                                        </p:tgtEl>
                                      </p:cBhvr>
                                    </p:animEffect>
                                    <p:anim calcmode="lin" valueType="num">
                                      <p:cBhvr>
                                        <p:cTn id="27" dur="75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75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9" fill="hold">
                            <p:stCondLst>
                              <p:cond delay="3750"/>
                            </p:stCondLst>
                            <p:childTnLst>
                              <p:par>
                                <p:cTn id="30" presetID="42" presetClass="entr" presetSubtype="0" fill="hold" grpId="0"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750"/>
                                        <p:tgtEl>
                                          <p:spTgt spid="3">
                                            <p:txEl>
                                              <p:pRg st="4" end="4"/>
                                            </p:txEl>
                                          </p:spTgt>
                                        </p:tgtEl>
                                      </p:cBhvr>
                                    </p:animEffect>
                                    <p:anim calcmode="lin" valueType="num">
                                      <p:cBhvr>
                                        <p:cTn id="33" dur="75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75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5" fill="hold">
                            <p:stCondLst>
                              <p:cond delay="4500"/>
                            </p:stCondLst>
                            <p:childTnLst>
                              <p:par>
                                <p:cTn id="36" presetID="42" presetClass="entr" presetSubtype="0" fill="hold" grpId="0" nodeType="after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750"/>
                                        <p:tgtEl>
                                          <p:spTgt spid="3">
                                            <p:txEl>
                                              <p:pRg st="5" end="5"/>
                                            </p:txEl>
                                          </p:spTgt>
                                        </p:tgtEl>
                                      </p:cBhvr>
                                    </p:animEffect>
                                    <p:anim calcmode="lin" valueType="num">
                                      <p:cBhvr>
                                        <p:cTn id="39" dur="75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75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1" fill="hold">
                            <p:stCondLst>
                              <p:cond delay="5250"/>
                            </p:stCondLst>
                            <p:childTnLst>
                              <p:par>
                                <p:cTn id="42" presetID="42" presetClass="entr" presetSubtype="0" fill="hold" grpId="0" nodeType="after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750"/>
                                        <p:tgtEl>
                                          <p:spTgt spid="3">
                                            <p:txEl>
                                              <p:pRg st="6" end="6"/>
                                            </p:txEl>
                                          </p:spTgt>
                                        </p:tgtEl>
                                      </p:cBhvr>
                                    </p:animEffect>
                                    <p:anim calcmode="lin" valueType="num">
                                      <p:cBhvr>
                                        <p:cTn id="45" dur="75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6" dur="75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47" fill="hold">
                            <p:stCondLst>
                              <p:cond delay="6000"/>
                            </p:stCondLst>
                            <p:childTnLst>
                              <p:par>
                                <p:cTn id="48" presetID="42" presetClass="entr" presetSubtype="0" fill="hold" grpId="0" nodeType="after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fade">
                                      <p:cBhvr>
                                        <p:cTn id="50" dur="750"/>
                                        <p:tgtEl>
                                          <p:spTgt spid="3">
                                            <p:txEl>
                                              <p:pRg st="7" end="7"/>
                                            </p:txEl>
                                          </p:spTgt>
                                        </p:tgtEl>
                                      </p:cBhvr>
                                    </p:animEffect>
                                    <p:anim calcmode="lin" valueType="num">
                                      <p:cBhvr>
                                        <p:cTn id="51" dur="75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2" dur="75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44600" y="660232"/>
            <a:ext cx="7454900" cy="1293028"/>
          </a:xfrm>
        </p:spPr>
        <p:txBody>
          <a:bodyPr/>
          <a:lstStyle/>
          <a:p>
            <a:pPr algn="ctr"/>
            <a:r>
              <a:rPr lang="ru-RU" b="1" dirty="0" smtClean="0">
                <a:solidFill>
                  <a:schemeClr val="accent1"/>
                </a:solidFill>
              </a:rPr>
              <a:t>Не дожив до 100 лет</a:t>
            </a:r>
            <a:endParaRPr lang="ru-RU" b="1" dirty="0">
              <a:solidFill>
                <a:schemeClr val="accent1"/>
              </a:solidFill>
            </a:endParaRPr>
          </a:p>
        </p:txBody>
      </p:sp>
      <p:sp>
        <p:nvSpPr>
          <p:cNvPr id="3" name="Объект 2"/>
          <p:cNvSpPr>
            <a:spLocks noGrp="1"/>
          </p:cNvSpPr>
          <p:nvPr>
            <p:ph idx="1"/>
          </p:nvPr>
        </p:nvSpPr>
        <p:spPr>
          <a:xfrm>
            <a:off x="279400" y="1953260"/>
            <a:ext cx="8610600" cy="4511040"/>
          </a:xfrm>
        </p:spPr>
        <p:txBody>
          <a:bodyPr>
            <a:noAutofit/>
          </a:bodyPr>
          <a:lstStyle/>
          <a:p>
            <a:pPr marL="0" indent="0">
              <a:buNone/>
            </a:pPr>
            <a:r>
              <a:rPr lang="ru-RU" sz="2800" b="1" dirty="0">
                <a:solidFill>
                  <a:srgbClr val="7030A0"/>
                </a:solidFill>
              </a:rPr>
              <a:t>Максим Зверев умер в возрасте 99 лет 23 января 1996 года в Алматы. До конца своей жизни Максим Дмитриевич оставался творчески активным, полным энергии и новых литературных идей. Даже на пороге своего столетия он самостоятельно печатал для редакторов свой последний двухтомник и с нетерпением ждал его выхода в свет.</a:t>
            </a:r>
          </a:p>
          <a:p>
            <a:pPr marL="0" indent="0">
              <a:buNone/>
            </a:pPr>
            <a:r>
              <a:rPr lang="ru-RU" sz="2800" b="1" dirty="0" smtClean="0">
                <a:solidFill>
                  <a:srgbClr val="7030A0"/>
                </a:solidFill>
              </a:rPr>
              <a:t>После </a:t>
            </a:r>
            <a:r>
              <a:rPr lang="ru-RU" sz="2800" b="1" dirty="0">
                <a:solidFill>
                  <a:srgbClr val="7030A0"/>
                </a:solidFill>
              </a:rPr>
              <a:t>смерти улица Грушевая в Алматы, где прошла вся литературная деятельность писателя, была названа его именем.</a:t>
            </a:r>
          </a:p>
        </p:txBody>
      </p:sp>
      <p:pic>
        <p:nvPicPr>
          <p:cNvPr id="4" name="Рисунок 3"/>
          <p:cNvPicPr>
            <a:picLocks noChangeAspect="1"/>
          </p:cNvPicPr>
          <p:nvPr/>
        </p:nvPicPr>
        <p:blipFill>
          <a:blip r:embed="rId2"/>
          <a:stretch>
            <a:fillRect/>
          </a:stretch>
        </p:blipFill>
        <p:spPr>
          <a:xfrm>
            <a:off x="8991601" y="863600"/>
            <a:ext cx="2931296" cy="5295901"/>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13550450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749"/>
                                          </p:stCondLst>
                                        </p:cTn>
                                        <p:tgtEl>
                                          <p:spTgt spid="4"/>
                                        </p:tgtEl>
                                        <p:attrNameLst>
                                          <p:attrName>style.visibility</p:attrName>
                                        </p:attrNameLst>
                                      </p:cBhvr>
                                      <p:to>
                                        <p:strVal val="visible"/>
                                      </p:to>
                                    </p:set>
                                  </p:childTnLst>
                                </p:cTn>
                              </p:par>
                            </p:childTnLst>
                          </p:cTn>
                        </p:par>
                        <p:par>
                          <p:cTn id="11" fill="hold">
                            <p:stCondLst>
                              <p:cond delay="1500"/>
                            </p:stCondLst>
                            <p:childTnLst>
                              <p:par>
                                <p:cTn id="12" presetID="42"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750"/>
                                        <p:tgtEl>
                                          <p:spTgt spid="3">
                                            <p:txEl>
                                              <p:pRg st="0" end="0"/>
                                            </p:txEl>
                                          </p:spTgt>
                                        </p:tgtEl>
                                      </p:cBhvr>
                                    </p:animEffect>
                                    <p:anim calcmode="lin" valueType="num">
                                      <p:cBhvr>
                                        <p:cTn id="15"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2250"/>
                            </p:stCondLst>
                            <p:childTnLst>
                              <p:par>
                                <p:cTn id="18" presetID="42" presetClass="entr" presetSubtype="0"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750"/>
                                        <p:tgtEl>
                                          <p:spTgt spid="3">
                                            <p:txEl>
                                              <p:pRg st="1" end="1"/>
                                            </p:txEl>
                                          </p:spTgt>
                                        </p:tgtEl>
                                      </p:cBhvr>
                                    </p:animEffect>
                                    <p:anim calcmode="lin" valueType="num">
                                      <p:cBhvr>
                                        <p:cTn id="21"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10224992" y="1294531"/>
            <a:ext cx="2132108" cy="1800058"/>
          </a:xfrm>
          <a:prstGeom prst="ellipse">
            <a:avLst/>
          </a:prstGeom>
          <a:ln>
            <a:noFill/>
          </a:ln>
          <a:effectLst>
            <a:softEdge rad="112500"/>
          </a:effectLst>
        </p:spPr>
      </p:pic>
      <p:sp>
        <p:nvSpPr>
          <p:cNvPr id="2" name="Заголовок 1"/>
          <p:cNvSpPr>
            <a:spLocks noGrp="1"/>
          </p:cNvSpPr>
          <p:nvPr>
            <p:ph type="title"/>
          </p:nvPr>
        </p:nvSpPr>
        <p:spPr>
          <a:xfrm>
            <a:off x="2895600" y="523073"/>
            <a:ext cx="8610600" cy="1293028"/>
          </a:xfrm>
        </p:spPr>
        <p:txBody>
          <a:bodyPr/>
          <a:lstStyle/>
          <a:p>
            <a:r>
              <a:rPr lang="ru-RU" b="1" dirty="0">
                <a:solidFill>
                  <a:srgbClr val="FF0000"/>
                </a:solidFill>
              </a:rPr>
              <a:t>Ольга Демченко — внучка Максима Зверева</a:t>
            </a:r>
          </a:p>
        </p:txBody>
      </p:sp>
      <p:sp>
        <p:nvSpPr>
          <p:cNvPr id="3" name="Объект 2"/>
          <p:cNvSpPr>
            <a:spLocks noGrp="1"/>
          </p:cNvSpPr>
          <p:nvPr>
            <p:ph idx="1"/>
          </p:nvPr>
        </p:nvSpPr>
        <p:spPr>
          <a:xfrm>
            <a:off x="120650" y="2194560"/>
            <a:ext cx="11969750" cy="4024125"/>
          </a:xfrm>
        </p:spPr>
        <p:txBody>
          <a:bodyPr>
            <a:normAutofit/>
          </a:bodyPr>
          <a:lstStyle/>
          <a:p>
            <a:pPr marL="0" indent="0">
              <a:buNone/>
            </a:pPr>
            <a:r>
              <a:rPr lang="ru-RU" b="1" dirty="0">
                <a:solidFill>
                  <a:srgbClr val="7030A0"/>
                </a:solidFill>
              </a:rPr>
              <a:t>В доме деда всегда было много животных. Были собаки, много птиц, белки, сурки и даже волк. </a:t>
            </a:r>
            <a:r>
              <a:rPr lang="ru-RU" b="1" dirty="0" err="1">
                <a:solidFill>
                  <a:srgbClr val="7030A0"/>
                </a:solidFill>
              </a:rPr>
              <a:t>Последнии</a:t>
            </a:r>
            <a:r>
              <a:rPr lang="ru-RU" b="1" dirty="0">
                <a:solidFill>
                  <a:srgbClr val="7030A0"/>
                </a:solidFill>
              </a:rPr>
              <a:t>̆ волк затем попал на киностудию, потому что вырос </a:t>
            </a:r>
            <a:r>
              <a:rPr lang="ru-RU" b="1" dirty="0" smtClean="0">
                <a:solidFill>
                  <a:srgbClr val="7030A0"/>
                </a:solidFill>
              </a:rPr>
              <a:t>огромным. Каким- то образом </a:t>
            </a:r>
            <a:r>
              <a:rPr lang="ru-RU" b="1" dirty="0">
                <a:solidFill>
                  <a:srgbClr val="7030A0"/>
                </a:solidFill>
              </a:rPr>
              <a:t>к </a:t>
            </a:r>
            <a:r>
              <a:rPr lang="ru-RU" b="1" dirty="0" smtClean="0">
                <a:solidFill>
                  <a:srgbClr val="7030A0"/>
                </a:solidFill>
              </a:rPr>
              <a:t>ним </a:t>
            </a:r>
            <a:r>
              <a:rPr lang="ru-RU" b="1" dirty="0">
                <a:solidFill>
                  <a:srgbClr val="7030A0"/>
                </a:solidFill>
              </a:rPr>
              <a:t>попал ворон </a:t>
            </a:r>
            <a:r>
              <a:rPr lang="ru-RU" b="1" dirty="0" err="1" smtClean="0">
                <a:solidFill>
                  <a:srgbClr val="7030A0"/>
                </a:solidFill>
              </a:rPr>
              <a:t>Реша</a:t>
            </a:r>
            <a:r>
              <a:rPr lang="ru-RU" b="1" dirty="0" smtClean="0">
                <a:solidFill>
                  <a:srgbClr val="7030A0"/>
                </a:solidFill>
              </a:rPr>
              <a:t>. Он </a:t>
            </a:r>
            <a:r>
              <a:rPr lang="ru-RU" b="1" dirty="0">
                <a:solidFill>
                  <a:srgbClr val="7030A0"/>
                </a:solidFill>
              </a:rPr>
              <a:t>все время сидел с широко распахнутым клювом, </a:t>
            </a:r>
            <a:r>
              <a:rPr lang="ru-RU" b="1" dirty="0" smtClean="0">
                <a:solidFill>
                  <a:srgbClr val="7030A0"/>
                </a:solidFill>
              </a:rPr>
              <a:t>ожидая еды</a:t>
            </a:r>
            <a:r>
              <a:rPr lang="ru-RU" b="1" dirty="0">
                <a:solidFill>
                  <a:srgbClr val="7030A0"/>
                </a:solidFill>
              </a:rPr>
              <a:t>. Птичью маму заменили домочадцы. Кормили по часам, наблюдая, как птенец превращается в огромную черную птицу с самобытным характером. Позже ему выделили часть двора, огородив территорию </a:t>
            </a:r>
            <a:r>
              <a:rPr lang="ru-RU" b="1" dirty="0" err="1">
                <a:solidFill>
                  <a:srgbClr val="7030A0"/>
                </a:solidFill>
              </a:rPr>
              <a:t>сеткои</a:t>
            </a:r>
            <a:r>
              <a:rPr lang="ru-RU" b="1" dirty="0">
                <a:solidFill>
                  <a:srgbClr val="7030A0"/>
                </a:solidFill>
              </a:rPr>
              <a:t>̆ под вольер. Это было его личное царство. Там </a:t>
            </a:r>
            <a:r>
              <a:rPr lang="ru-RU" b="1" dirty="0" err="1">
                <a:solidFill>
                  <a:srgbClr val="7030A0"/>
                </a:solidFill>
              </a:rPr>
              <a:t>Реша</a:t>
            </a:r>
            <a:r>
              <a:rPr lang="ru-RU" b="1" dirty="0">
                <a:solidFill>
                  <a:srgbClr val="7030A0"/>
                </a:solidFill>
              </a:rPr>
              <a:t> делал заначки на </a:t>
            </a:r>
            <a:r>
              <a:rPr lang="ru-RU" b="1" dirty="0" err="1">
                <a:solidFill>
                  <a:srgbClr val="7030A0"/>
                </a:solidFill>
              </a:rPr>
              <a:t>черныи</a:t>
            </a:r>
            <a:r>
              <a:rPr lang="ru-RU" b="1" dirty="0">
                <a:solidFill>
                  <a:srgbClr val="7030A0"/>
                </a:solidFill>
              </a:rPr>
              <a:t>̆ день, нападал на зазевавшихся </a:t>
            </a:r>
            <a:r>
              <a:rPr lang="ru-RU" b="1" dirty="0" err="1">
                <a:solidFill>
                  <a:srgbClr val="7030A0"/>
                </a:solidFill>
              </a:rPr>
              <a:t>голубеи</a:t>
            </a:r>
            <a:r>
              <a:rPr lang="ru-RU" b="1" dirty="0" smtClean="0">
                <a:solidFill>
                  <a:srgbClr val="7030A0"/>
                </a:solidFill>
              </a:rPr>
              <a:t>̆. </a:t>
            </a:r>
            <a:r>
              <a:rPr lang="ru-RU" b="1" dirty="0">
                <a:solidFill>
                  <a:srgbClr val="7030A0"/>
                </a:solidFill>
              </a:rPr>
              <a:t>Но самое главное — он начал говорить. В его арсенале было десять слов — от безобидных до ругательных. </a:t>
            </a:r>
            <a:r>
              <a:rPr lang="ru-RU" b="1" dirty="0" smtClean="0">
                <a:solidFill>
                  <a:srgbClr val="7030A0"/>
                </a:solidFill>
              </a:rPr>
              <a:t>Ворон </a:t>
            </a:r>
            <a:r>
              <a:rPr lang="ru-RU" b="1" dirty="0">
                <a:solidFill>
                  <a:srgbClr val="7030A0"/>
                </a:solidFill>
              </a:rPr>
              <a:t>знал свое имя, говорил, </a:t>
            </a:r>
            <a:r>
              <a:rPr lang="ru-RU" b="1" dirty="0" err="1">
                <a:solidFill>
                  <a:srgbClr val="7030A0"/>
                </a:solidFill>
              </a:rPr>
              <a:t>какои</a:t>
            </a:r>
            <a:r>
              <a:rPr lang="ru-RU" b="1" dirty="0">
                <a:solidFill>
                  <a:srgbClr val="7030A0"/>
                </a:solidFill>
              </a:rPr>
              <a:t>̆ он </a:t>
            </a:r>
            <a:r>
              <a:rPr lang="ru-RU" b="1" dirty="0" err="1">
                <a:solidFill>
                  <a:srgbClr val="7030A0"/>
                </a:solidFill>
              </a:rPr>
              <a:t>хорошии</a:t>
            </a:r>
            <a:r>
              <a:rPr lang="ru-RU" b="1" dirty="0">
                <a:solidFill>
                  <a:srgbClr val="7030A0"/>
                </a:solidFill>
              </a:rPr>
              <a:t>̆, звал по имени сына хозяина и </a:t>
            </a:r>
            <a:r>
              <a:rPr lang="ru-RU" b="1" dirty="0" smtClean="0">
                <a:solidFill>
                  <a:srgbClr val="7030A0"/>
                </a:solidFill>
              </a:rPr>
              <a:t>собаку. </a:t>
            </a:r>
            <a:r>
              <a:rPr lang="ru-RU" b="1" dirty="0" err="1">
                <a:solidFill>
                  <a:srgbClr val="7030A0"/>
                </a:solidFill>
              </a:rPr>
              <a:t>Реша</a:t>
            </a:r>
            <a:r>
              <a:rPr lang="ru-RU" b="1" dirty="0">
                <a:solidFill>
                  <a:srgbClr val="7030A0"/>
                </a:solidFill>
              </a:rPr>
              <a:t> очень любил </a:t>
            </a:r>
            <a:r>
              <a:rPr lang="ru-RU" b="1" dirty="0" smtClean="0">
                <a:solidFill>
                  <a:srgbClr val="7030A0"/>
                </a:solidFill>
              </a:rPr>
              <a:t>Максима Зверева и </a:t>
            </a:r>
            <a:r>
              <a:rPr lang="ru-RU" b="1" dirty="0">
                <a:solidFill>
                  <a:srgbClr val="7030A0"/>
                </a:solidFill>
              </a:rPr>
              <a:t>умер от тоски спустя три месяца после его смерти, а ведь такие птицы обычно живут очень долго. </a:t>
            </a:r>
          </a:p>
        </p:txBody>
      </p:sp>
      <p:pic>
        <p:nvPicPr>
          <p:cNvPr id="4" name="Рисунок 3"/>
          <p:cNvPicPr>
            <a:picLocks noChangeAspect="1"/>
          </p:cNvPicPr>
          <p:nvPr/>
        </p:nvPicPr>
        <p:blipFill>
          <a:blip r:embed="rId3"/>
          <a:stretch>
            <a:fillRect/>
          </a:stretch>
        </p:blipFill>
        <p:spPr>
          <a:xfrm>
            <a:off x="120650" y="232410"/>
            <a:ext cx="1924050" cy="192405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2723727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749"/>
                                          </p:stCondLst>
                                        </p:cTn>
                                        <p:tgtEl>
                                          <p:spTgt spid="4"/>
                                        </p:tgtEl>
                                        <p:attrNameLst>
                                          <p:attrName>style.visibility</p:attrName>
                                        </p:attrNameLst>
                                      </p:cBhvr>
                                      <p:to>
                                        <p:strVal val="visible"/>
                                      </p:to>
                                    </p:set>
                                  </p:childTnLst>
                                </p:cTn>
                              </p:par>
                            </p:childTnLst>
                          </p:cTn>
                        </p:par>
                        <p:par>
                          <p:cTn id="11" fill="hold">
                            <p:stCondLst>
                              <p:cond delay="1500"/>
                            </p:stCondLst>
                            <p:childTnLst>
                              <p:par>
                                <p:cTn id="12" presetID="42" presetClass="entr" presetSubtype="0" fill="hold" grpId="0" nodeType="afterEffect">
                                  <p:stCondLst>
                                    <p:cond delay="25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750"/>
                                        <p:tgtEl>
                                          <p:spTgt spid="3">
                                            <p:txEl>
                                              <p:pRg st="0" end="0"/>
                                            </p:txEl>
                                          </p:spTgt>
                                        </p:tgtEl>
                                      </p:cBhvr>
                                    </p:animEffect>
                                    <p:anim calcmode="lin" valueType="num">
                                      <p:cBhvr>
                                        <p:cTn id="15"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2500"/>
                            </p:stCondLst>
                            <p:childTnLst>
                              <p:par>
                                <p:cTn id="18" presetID="1" presetClass="entr" presetSubtype="0" fill="hold" nodeType="afterEffect">
                                  <p:stCondLst>
                                    <p:cond delay="0"/>
                                  </p:stCondLst>
                                  <p:childTnLst>
                                    <p:set>
                                      <p:cBhvr>
                                        <p:cTn id="19" dur="1" fill="hold">
                                          <p:stCondLst>
                                            <p:cond delay="74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08300" y="218273"/>
            <a:ext cx="8610600" cy="1293028"/>
          </a:xfrm>
        </p:spPr>
        <p:txBody>
          <a:bodyPr/>
          <a:lstStyle/>
          <a:p>
            <a:pPr algn="ctr"/>
            <a:r>
              <a:rPr lang="ru-RU" b="1" dirty="0">
                <a:solidFill>
                  <a:schemeClr val="accent1"/>
                </a:solidFill>
              </a:rPr>
              <a:t>Природа — наше спасение и главная медитация</a:t>
            </a:r>
          </a:p>
        </p:txBody>
      </p:sp>
      <p:sp>
        <p:nvSpPr>
          <p:cNvPr id="3" name="Объект 2"/>
          <p:cNvSpPr>
            <a:spLocks noGrp="1"/>
          </p:cNvSpPr>
          <p:nvPr>
            <p:ph idx="1"/>
          </p:nvPr>
        </p:nvSpPr>
        <p:spPr>
          <a:xfrm>
            <a:off x="2655032" y="1676401"/>
            <a:ext cx="9460768" cy="5031740"/>
          </a:xfrm>
        </p:spPr>
        <p:txBody>
          <a:bodyPr>
            <a:noAutofit/>
          </a:bodyPr>
          <a:lstStyle/>
          <a:p>
            <a:pPr marL="0" indent="0">
              <a:buNone/>
            </a:pPr>
            <a:r>
              <a:rPr lang="ru-RU" b="1" dirty="0">
                <a:solidFill>
                  <a:srgbClr val="7030A0"/>
                </a:solidFill>
              </a:rPr>
              <a:t>«</a:t>
            </a:r>
            <a:r>
              <a:rPr lang="ru-RU" b="1" dirty="0" err="1">
                <a:solidFill>
                  <a:srgbClr val="7030A0"/>
                </a:solidFill>
              </a:rPr>
              <a:t>Понаблюдаи</a:t>
            </a:r>
            <a:r>
              <a:rPr lang="ru-RU" b="1" dirty="0">
                <a:solidFill>
                  <a:srgbClr val="7030A0"/>
                </a:solidFill>
              </a:rPr>
              <a:t>̆-ка за </a:t>
            </a:r>
            <a:r>
              <a:rPr lang="ru-RU" b="1" dirty="0" err="1">
                <a:solidFill>
                  <a:srgbClr val="7030A0"/>
                </a:solidFill>
              </a:rPr>
              <a:t>птичкои</a:t>
            </a:r>
            <a:r>
              <a:rPr lang="ru-RU" b="1" dirty="0">
                <a:solidFill>
                  <a:srgbClr val="7030A0"/>
                </a:solidFill>
              </a:rPr>
              <a:t>̆, сколько раз она приносит в гнездо корм. Бывает, и 200 раз за день, а птенцам все мало». </a:t>
            </a:r>
            <a:r>
              <a:rPr lang="ru-RU" b="1" dirty="0" smtClean="0">
                <a:solidFill>
                  <a:srgbClr val="7030A0"/>
                </a:solidFill>
              </a:rPr>
              <a:t>Зверев отмечал</a:t>
            </a:r>
            <a:r>
              <a:rPr lang="ru-RU" b="1" dirty="0">
                <a:solidFill>
                  <a:srgbClr val="7030A0"/>
                </a:solidFill>
              </a:rPr>
              <a:t>, что у животных есть зачатки сознания и </a:t>
            </a:r>
            <a:r>
              <a:rPr lang="ru-RU" b="1" dirty="0" err="1">
                <a:solidFill>
                  <a:srgbClr val="7030A0"/>
                </a:solidFill>
              </a:rPr>
              <a:t>собственныи</a:t>
            </a:r>
            <a:r>
              <a:rPr lang="ru-RU" b="1" dirty="0">
                <a:solidFill>
                  <a:srgbClr val="7030A0"/>
                </a:solidFill>
              </a:rPr>
              <a:t>̆ темперамент — они бывают злыми, добрыми, забывчивыми, задумчивыми. </a:t>
            </a:r>
            <a:endParaRPr lang="ru-RU" b="1" dirty="0" smtClean="0">
              <a:solidFill>
                <a:srgbClr val="7030A0"/>
              </a:solidFill>
            </a:endParaRPr>
          </a:p>
          <a:p>
            <a:pPr marL="0" indent="0">
              <a:buNone/>
            </a:pPr>
            <a:r>
              <a:rPr lang="ru-RU" b="1" dirty="0" smtClean="0">
                <a:solidFill>
                  <a:srgbClr val="7030A0"/>
                </a:solidFill>
              </a:rPr>
              <a:t>М. Зверев </a:t>
            </a:r>
            <a:r>
              <a:rPr lang="ru-RU" b="1" dirty="0">
                <a:solidFill>
                  <a:srgbClr val="7030A0"/>
                </a:solidFill>
              </a:rPr>
              <a:t>писал, что биоэнергетические поля животного и растительного мира очень благоприятно </a:t>
            </a:r>
            <a:r>
              <a:rPr lang="ru-RU" b="1" dirty="0" err="1">
                <a:solidFill>
                  <a:srgbClr val="7030A0"/>
                </a:solidFill>
              </a:rPr>
              <a:t>воздействуют</a:t>
            </a:r>
            <a:r>
              <a:rPr lang="ru-RU" b="1" dirty="0">
                <a:solidFill>
                  <a:srgbClr val="7030A0"/>
                </a:solidFill>
              </a:rPr>
              <a:t> на человека. Он сам до последних </a:t>
            </a:r>
            <a:r>
              <a:rPr lang="ru-RU" b="1" dirty="0" err="1">
                <a:solidFill>
                  <a:srgbClr val="7030A0"/>
                </a:solidFill>
              </a:rPr>
              <a:t>днеи</a:t>
            </a:r>
            <a:r>
              <a:rPr lang="ru-RU" b="1" dirty="0">
                <a:solidFill>
                  <a:srgbClr val="7030A0"/>
                </a:solidFill>
              </a:rPr>
              <a:t>̆ просил вывозить его в горы, чтобы подзарядить свои жизненные «</a:t>
            </a:r>
            <a:r>
              <a:rPr lang="ru-RU" b="1" dirty="0" err="1">
                <a:solidFill>
                  <a:srgbClr val="7030A0"/>
                </a:solidFill>
              </a:rPr>
              <a:t>батарейки</a:t>
            </a:r>
            <a:r>
              <a:rPr lang="ru-RU" b="1" dirty="0">
                <a:solidFill>
                  <a:srgbClr val="7030A0"/>
                </a:solidFill>
              </a:rPr>
              <a:t>», и всегда утверждал, что в этом </a:t>
            </a:r>
            <a:r>
              <a:rPr lang="ru-RU" b="1" dirty="0" err="1">
                <a:solidFill>
                  <a:srgbClr val="7030A0"/>
                </a:solidFill>
              </a:rPr>
              <a:t>взаимодействии</a:t>
            </a:r>
            <a:r>
              <a:rPr lang="ru-RU" b="1" dirty="0">
                <a:solidFill>
                  <a:srgbClr val="7030A0"/>
                </a:solidFill>
              </a:rPr>
              <a:t> с </a:t>
            </a:r>
            <a:r>
              <a:rPr lang="ru-RU" b="1" dirty="0" err="1">
                <a:solidFill>
                  <a:srgbClr val="7030A0"/>
                </a:solidFill>
              </a:rPr>
              <a:t>природои</a:t>
            </a:r>
            <a:r>
              <a:rPr lang="ru-RU" b="1" dirty="0">
                <a:solidFill>
                  <a:srgbClr val="7030A0"/>
                </a:solidFill>
              </a:rPr>
              <a:t>̆ состоит его секрет долголетия. </a:t>
            </a:r>
            <a:endParaRPr lang="ru-RU" b="1" dirty="0" smtClean="0">
              <a:solidFill>
                <a:srgbClr val="7030A0"/>
              </a:solidFill>
            </a:endParaRPr>
          </a:p>
          <a:p>
            <a:pPr marL="0" indent="0">
              <a:buNone/>
            </a:pPr>
            <a:r>
              <a:rPr lang="ru-RU" b="1" dirty="0" smtClean="0">
                <a:solidFill>
                  <a:srgbClr val="7030A0"/>
                </a:solidFill>
              </a:rPr>
              <a:t>Он родился </a:t>
            </a:r>
            <a:r>
              <a:rPr lang="ru-RU" b="1" dirty="0">
                <a:solidFill>
                  <a:srgbClr val="7030A0"/>
                </a:solidFill>
              </a:rPr>
              <a:t>и вырос рядом с </a:t>
            </a:r>
            <a:r>
              <a:rPr lang="ru-RU" b="1" dirty="0" err="1">
                <a:solidFill>
                  <a:srgbClr val="7030A0"/>
                </a:solidFill>
              </a:rPr>
              <a:t>природои</a:t>
            </a:r>
            <a:r>
              <a:rPr lang="ru-RU" b="1" dirty="0">
                <a:solidFill>
                  <a:srgbClr val="7030A0"/>
                </a:solidFill>
              </a:rPr>
              <a:t>̆ и в отличие от других ученых всегда находился не в замкнутом пространстве кабинета, а внутри нее.</a:t>
            </a:r>
          </a:p>
        </p:txBody>
      </p:sp>
      <p:pic>
        <p:nvPicPr>
          <p:cNvPr id="4" name="Рисунок 3"/>
          <p:cNvPicPr>
            <a:picLocks noChangeAspect="1"/>
          </p:cNvPicPr>
          <p:nvPr/>
        </p:nvPicPr>
        <p:blipFill>
          <a:blip r:embed="rId2"/>
          <a:stretch>
            <a:fillRect/>
          </a:stretch>
        </p:blipFill>
        <p:spPr>
          <a:xfrm>
            <a:off x="0" y="1991360"/>
            <a:ext cx="2578832" cy="3523793"/>
          </a:xfrm>
          <a:prstGeom prst="rect">
            <a:avLst/>
          </a:prstGeom>
        </p:spPr>
      </p:pic>
    </p:spTree>
    <p:extLst>
      <p:ext uri="{BB962C8B-B14F-4D97-AF65-F5344CB8AC3E}">
        <p14:creationId xmlns:p14="http://schemas.microsoft.com/office/powerpoint/2010/main" val="17691845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749"/>
                                          </p:stCondLst>
                                        </p:cTn>
                                        <p:tgtEl>
                                          <p:spTgt spid="4"/>
                                        </p:tgtEl>
                                        <p:attrNameLst>
                                          <p:attrName>style.visibility</p:attrName>
                                        </p:attrNameLst>
                                      </p:cBhvr>
                                      <p:to>
                                        <p:strVal val="visible"/>
                                      </p:to>
                                    </p:set>
                                  </p:childTnLst>
                                </p:cTn>
                              </p:par>
                            </p:childTnLst>
                          </p:cTn>
                        </p:par>
                        <p:par>
                          <p:cTn id="11" fill="hold">
                            <p:stCondLst>
                              <p:cond delay="1500"/>
                            </p:stCondLst>
                            <p:childTnLst>
                              <p:par>
                                <p:cTn id="12" presetID="42"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750"/>
                                        <p:tgtEl>
                                          <p:spTgt spid="3">
                                            <p:txEl>
                                              <p:pRg st="0" end="0"/>
                                            </p:txEl>
                                          </p:spTgt>
                                        </p:tgtEl>
                                      </p:cBhvr>
                                    </p:animEffect>
                                    <p:anim calcmode="lin" valueType="num">
                                      <p:cBhvr>
                                        <p:cTn id="15"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2250"/>
                            </p:stCondLst>
                            <p:childTnLst>
                              <p:par>
                                <p:cTn id="18" presetID="42" presetClass="entr" presetSubtype="0"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750"/>
                                        <p:tgtEl>
                                          <p:spTgt spid="3">
                                            <p:txEl>
                                              <p:pRg st="1" end="1"/>
                                            </p:txEl>
                                          </p:spTgt>
                                        </p:tgtEl>
                                      </p:cBhvr>
                                    </p:animEffect>
                                    <p:anim calcmode="lin" valueType="num">
                                      <p:cBhvr>
                                        <p:cTn id="21"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3" fill="hold">
                            <p:stCondLst>
                              <p:cond delay="3000"/>
                            </p:stCondLst>
                            <p:childTnLst>
                              <p:par>
                                <p:cTn id="24" presetID="42" presetClass="entr" presetSubtype="0" fill="hold" grpId="0" nodeType="after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750"/>
                                        <p:tgtEl>
                                          <p:spTgt spid="3">
                                            <p:txEl>
                                              <p:pRg st="2" end="2"/>
                                            </p:txEl>
                                          </p:spTgt>
                                        </p:tgtEl>
                                      </p:cBhvr>
                                    </p:animEffect>
                                    <p:anim calcmode="lin" valueType="num">
                                      <p:cBhvr>
                                        <p:cTn id="27" dur="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7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8100" y="177800"/>
            <a:ext cx="5613400" cy="2055315"/>
          </a:xfrm>
        </p:spPr>
        <p:txBody>
          <a:bodyPr>
            <a:normAutofit/>
          </a:bodyPr>
          <a:lstStyle/>
          <a:p>
            <a:pPr algn="ctr"/>
            <a:r>
              <a:rPr lang="ru-RU" b="1" dirty="0">
                <a:solidFill>
                  <a:schemeClr val="accent1"/>
                </a:solidFill>
              </a:rPr>
              <a:t>прозаик, публицист, </a:t>
            </a:r>
            <a:r>
              <a:rPr lang="ru-RU" b="1" dirty="0" smtClean="0">
                <a:solidFill>
                  <a:schemeClr val="accent1"/>
                </a:solidFill>
              </a:rPr>
              <a:t/>
            </a:r>
            <a:br>
              <a:rPr lang="ru-RU" b="1" dirty="0" smtClean="0">
                <a:solidFill>
                  <a:schemeClr val="accent1"/>
                </a:solidFill>
              </a:rPr>
            </a:br>
            <a:r>
              <a:rPr lang="ru-RU" b="1" dirty="0" smtClean="0">
                <a:solidFill>
                  <a:schemeClr val="accent1"/>
                </a:solidFill>
              </a:rPr>
              <a:t>ученый-зоолог</a:t>
            </a:r>
            <a:endParaRPr lang="ru-RU" b="1" dirty="0">
              <a:solidFill>
                <a:schemeClr val="accent1"/>
              </a:solidFill>
            </a:endParaRPr>
          </a:p>
        </p:txBody>
      </p:sp>
      <p:pic>
        <p:nvPicPr>
          <p:cNvPr id="4" name="Объект 3"/>
          <p:cNvPicPr>
            <a:picLocks noGrp="1" noChangeAspect="1"/>
          </p:cNvPicPr>
          <p:nvPr>
            <p:ph idx="1"/>
          </p:nvPr>
        </p:nvPicPr>
        <p:blipFill>
          <a:blip r:embed="rId2"/>
          <a:stretch>
            <a:fillRect/>
          </a:stretch>
        </p:blipFill>
        <p:spPr>
          <a:xfrm>
            <a:off x="210094" y="1942192"/>
            <a:ext cx="2590256" cy="455216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Прямоугольник 5"/>
          <p:cNvSpPr/>
          <p:nvPr/>
        </p:nvSpPr>
        <p:spPr>
          <a:xfrm>
            <a:off x="3022600" y="2233116"/>
            <a:ext cx="5613400" cy="3970318"/>
          </a:xfrm>
          <a:prstGeom prst="rect">
            <a:avLst/>
          </a:prstGeom>
        </p:spPr>
        <p:txBody>
          <a:bodyPr wrap="square">
            <a:spAutoFit/>
          </a:bodyPr>
          <a:lstStyle/>
          <a:p>
            <a:pPr algn="ctr"/>
            <a:r>
              <a:rPr lang="ru-RU" sz="2800" b="1" dirty="0">
                <a:solidFill>
                  <a:srgbClr val="7030A0"/>
                </a:solidFill>
              </a:rPr>
              <a:t>Слова народного писателя Казахстана и натуралиста звучат как завещание:</a:t>
            </a:r>
          </a:p>
          <a:p>
            <a:pPr algn="ctr"/>
            <a:r>
              <a:rPr lang="ru-RU" sz="2800" b="1" dirty="0">
                <a:solidFill>
                  <a:srgbClr val="7030A0"/>
                </a:solidFill>
              </a:rPr>
              <a:t>«Потомки не простят нам, если мы не протянем руку природе. Ведь теперь не мы просим милости у нее, а природа просит эту милость у нас</a:t>
            </a:r>
            <a:r>
              <a:rPr lang="ru-RU" sz="2800" b="1" dirty="0" smtClean="0">
                <a:solidFill>
                  <a:srgbClr val="7030A0"/>
                </a:solidFill>
              </a:rPr>
              <a:t>»</a:t>
            </a:r>
            <a:endParaRPr lang="ru-RU" sz="2800" b="1" dirty="0">
              <a:solidFill>
                <a:srgbClr val="7030A0"/>
              </a:solidFill>
            </a:endParaRPr>
          </a:p>
        </p:txBody>
      </p:sp>
      <p:sp>
        <p:nvSpPr>
          <p:cNvPr id="3" name="Прямоугольник 2"/>
          <p:cNvSpPr/>
          <p:nvPr/>
        </p:nvSpPr>
        <p:spPr>
          <a:xfrm>
            <a:off x="7200900" y="6148316"/>
            <a:ext cx="2231514" cy="461665"/>
          </a:xfrm>
          <a:prstGeom prst="rect">
            <a:avLst/>
          </a:prstGeom>
        </p:spPr>
        <p:txBody>
          <a:bodyPr wrap="square">
            <a:spAutoFit/>
          </a:bodyPr>
          <a:lstStyle/>
          <a:p>
            <a:r>
              <a:rPr lang="ru-RU" sz="2400" b="1" dirty="0">
                <a:solidFill>
                  <a:srgbClr val="7030A0"/>
                </a:solidFill>
              </a:rPr>
              <a:t>М. Зверев</a:t>
            </a:r>
          </a:p>
        </p:txBody>
      </p:sp>
      <p:pic>
        <p:nvPicPr>
          <p:cNvPr id="7" name="Рисунок 6"/>
          <p:cNvPicPr>
            <a:picLocks noChangeAspect="1"/>
          </p:cNvPicPr>
          <p:nvPr/>
        </p:nvPicPr>
        <p:blipFill>
          <a:blip r:embed="rId3"/>
          <a:stretch>
            <a:fillRect/>
          </a:stretch>
        </p:blipFill>
        <p:spPr>
          <a:xfrm>
            <a:off x="8858250" y="363648"/>
            <a:ext cx="3221551" cy="437345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725310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749"/>
                                          </p:stCondLst>
                                        </p:cTn>
                                        <p:tgtEl>
                                          <p:spTgt spid="4"/>
                                        </p:tgtEl>
                                        <p:attrNameLst>
                                          <p:attrName>style.visibility</p:attrName>
                                        </p:attrNameLst>
                                      </p:cBhvr>
                                      <p:to>
                                        <p:strVal val="visible"/>
                                      </p:to>
                                    </p:set>
                                  </p:childTnLst>
                                </p:cTn>
                              </p:par>
                            </p:childTnLst>
                          </p:cTn>
                        </p:par>
                        <p:par>
                          <p:cTn id="11" fill="hold">
                            <p:stCondLst>
                              <p:cond delay="1500"/>
                            </p:stCondLst>
                            <p:childTnLst>
                              <p:par>
                                <p:cTn id="12" presetID="42"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750"/>
                                        <p:tgtEl>
                                          <p:spTgt spid="6"/>
                                        </p:tgtEl>
                                      </p:cBhvr>
                                    </p:animEffect>
                                    <p:anim calcmode="lin" valueType="num">
                                      <p:cBhvr>
                                        <p:cTn id="15" dur="750" fill="hold"/>
                                        <p:tgtEl>
                                          <p:spTgt spid="6"/>
                                        </p:tgtEl>
                                        <p:attrNameLst>
                                          <p:attrName>ppt_x</p:attrName>
                                        </p:attrNameLst>
                                      </p:cBhvr>
                                      <p:tavLst>
                                        <p:tav tm="0">
                                          <p:val>
                                            <p:strVal val="#ppt_x"/>
                                          </p:val>
                                        </p:tav>
                                        <p:tav tm="100000">
                                          <p:val>
                                            <p:strVal val="#ppt_x"/>
                                          </p:val>
                                        </p:tav>
                                      </p:tavLst>
                                    </p:anim>
                                    <p:anim calcmode="lin" valueType="num">
                                      <p:cBhvr>
                                        <p:cTn id="16" dur="750" fill="hold"/>
                                        <p:tgtEl>
                                          <p:spTgt spid="6"/>
                                        </p:tgtEl>
                                        <p:attrNameLst>
                                          <p:attrName>ppt_y</p:attrName>
                                        </p:attrNameLst>
                                      </p:cBhvr>
                                      <p:tavLst>
                                        <p:tav tm="0">
                                          <p:val>
                                            <p:strVal val="#ppt_y+.1"/>
                                          </p:val>
                                        </p:tav>
                                        <p:tav tm="100000">
                                          <p:val>
                                            <p:strVal val="#ppt_y"/>
                                          </p:val>
                                        </p:tav>
                                      </p:tavLst>
                                    </p:anim>
                                  </p:childTnLst>
                                </p:cTn>
                              </p:par>
                            </p:childTnLst>
                          </p:cTn>
                        </p:par>
                        <p:par>
                          <p:cTn id="17" fill="hold">
                            <p:stCondLst>
                              <p:cond delay="2250"/>
                            </p:stCondLst>
                            <p:childTnLst>
                              <p:par>
                                <p:cTn id="18" presetID="1" presetClass="entr" presetSubtype="0" fill="hold" nodeType="afterEffect">
                                  <p:stCondLst>
                                    <p:cond delay="0"/>
                                  </p:stCondLst>
                                  <p:childTnLst>
                                    <p:set>
                                      <p:cBhvr>
                                        <p:cTn id="19" dur="1" fill="hold">
                                          <p:stCondLst>
                                            <p:cond delay="749"/>
                                          </p:stCondLst>
                                        </p:cTn>
                                        <p:tgtEl>
                                          <p:spTgt spid="7"/>
                                        </p:tgtEl>
                                        <p:attrNameLst>
                                          <p:attrName>style.visibility</p:attrName>
                                        </p:attrNameLst>
                                      </p:cBhvr>
                                      <p:to>
                                        <p:strVal val="visible"/>
                                      </p:to>
                                    </p:set>
                                  </p:childTnLst>
                                </p:cTn>
                              </p:par>
                            </p:childTnLst>
                          </p:cTn>
                        </p:par>
                        <p:par>
                          <p:cTn id="20" fill="hold">
                            <p:stCondLst>
                              <p:cond delay="3000"/>
                            </p:stCondLst>
                            <p:childTnLst>
                              <p:par>
                                <p:cTn id="21" presetID="10" presetClass="entr" presetSubtype="0"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76600" y="215901"/>
            <a:ext cx="8636000" cy="1409699"/>
          </a:xfrm>
        </p:spPr>
        <p:txBody>
          <a:bodyPr>
            <a:noAutofit/>
          </a:bodyPr>
          <a:lstStyle/>
          <a:p>
            <a:pPr algn="ctr"/>
            <a:r>
              <a:rPr lang="ru-RU" sz="5400" b="1" dirty="0">
                <a:solidFill>
                  <a:schemeClr val="accent1"/>
                </a:solidFill>
              </a:rPr>
              <a:t>Жизнь со смыслом</a:t>
            </a:r>
          </a:p>
        </p:txBody>
      </p:sp>
      <p:sp>
        <p:nvSpPr>
          <p:cNvPr id="3" name="Объект 2"/>
          <p:cNvSpPr>
            <a:spLocks noGrp="1"/>
          </p:cNvSpPr>
          <p:nvPr>
            <p:ph idx="1"/>
          </p:nvPr>
        </p:nvSpPr>
        <p:spPr>
          <a:xfrm>
            <a:off x="1" y="2507981"/>
            <a:ext cx="8750299" cy="3715020"/>
          </a:xfrm>
        </p:spPr>
        <p:txBody>
          <a:bodyPr>
            <a:normAutofit lnSpcReduction="10000"/>
          </a:bodyPr>
          <a:lstStyle/>
          <a:p>
            <a:pPr marL="0" indent="0">
              <a:buNone/>
            </a:pPr>
            <a:r>
              <a:rPr lang="ru-RU" sz="2400" b="1" dirty="0">
                <a:solidFill>
                  <a:srgbClr val="7030A0"/>
                </a:solidFill>
              </a:rPr>
              <a:t>Нам, его детям и внукам, и всем своим читателям он завещал такие советы долголетия: «Надо быть оптимистом, считать </a:t>
            </a:r>
            <a:r>
              <a:rPr lang="ru-RU" sz="2400" b="1" dirty="0" err="1">
                <a:solidFill>
                  <a:srgbClr val="7030A0"/>
                </a:solidFill>
              </a:rPr>
              <a:t>каждыи</a:t>
            </a:r>
            <a:r>
              <a:rPr lang="ru-RU" sz="2400" b="1" dirty="0">
                <a:solidFill>
                  <a:srgbClr val="7030A0"/>
                </a:solidFill>
              </a:rPr>
              <a:t>̆ </a:t>
            </a:r>
            <a:r>
              <a:rPr lang="ru-RU" sz="2400" b="1" dirty="0" err="1">
                <a:solidFill>
                  <a:srgbClr val="7030A0"/>
                </a:solidFill>
              </a:rPr>
              <a:t>прожитыи</a:t>
            </a:r>
            <a:r>
              <a:rPr lang="ru-RU" sz="2400" b="1" dirty="0">
                <a:solidFill>
                  <a:srgbClr val="7030A0"/>
                </a:solidFill>
              </a:rPr>
              <a:t>̆ день подарком судьбы. На любую беду отзываться: «Могло быть и хуже». Злость приближает старость, а улыбка — радость и здоровье. Общение с людьми — </a:t>
            </a:r>
            <a:r>
              <a:rPr lang="ru-RU" sz="2400" b="1" dirty="0" err="1">
                <a:solidFill>
                  <a:srgbClr val="7030A0"/>
                </a:solidFill>
              </a:rPr>
              <a:t>великии</a:t>
            </a:r>
            <a:r>
              <a:rPr lang="ru-RU" sz="2400" b="1" dirty="0">
                <a:solidFill>
                  <a:srgbClr val="7030A0"/>
                </a:solidFill>
              </a:rPr>
              <a:t>̆ дар, не дает замкнуться в себе. Надо трудиться физически и умственно, чтобы суток не хватало. Делать все увлеченно, с огоньком — это украшает и удлиняет жизнь. Ежедневная утренняя гимнастика, среди дня и вечером. Научиться расслабляться. </a:t>
            </a:r>
            <a:r>
              <a:rPr lang="ru-RU" sz="2400" b="1" dirty="0" err="1">
                <a:solidFill>
                  <a:srgbClr val="7030A0"/>
                </a:solidFill>
              </a:rPr>
              <a:t>Обязательныи</a:t>
            </a:r>
            <a:r>
              <a:rPr lang="ru-RU" sz="2400" b="1" dirty="0">
                <a:solidFill>
                  <a:srgbClr val="7030A0"/>
                </a:solidFill>
              </a:rPr>
              <a:t>̆ сон 20-30 минут днем».</a:t>
            </a:r>
          </a:p>
        </p:txBody>
      </p:sp>
      <p:pic>
        <p:nvPicPr>
          <p:cNvPr id="5" name="Рисунок 4"/>
          <p:cNvPicPr>
            <a:picLocks noChangeAspect="1"/>
          </p:cNvPicPr>
          <p:nvPr/>
        </p:nvPicPr>
        <p:blipFill>
          <a:blip r:embed="rId2"/>
          <a:stretch>
            <a:fillRect/>
          </a:stretch>
        </p:blipFill>
        <p:spPr>
          <a:xfrm>
            <a:off x="9156700" y="2507980"/>
            <a:ext cx="2665704" cy="31943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Рисунок 5"/>
          <p:cNvPicPr>
            <a:picLocks noChangeAspect="1"/>
          </p:cNvPicPr>
          <p:nvPr/>
        </p:nvPicPr>
        <p:blipFill>
          <a:blip r:embed="rId3"/>
          <a:stretch>
            <a:fillRect/>
          </a:stretch>
        </p:blipFill>
        <p:spPr>
          <a:xfrm>
            <a:off x="1" y="114300"/>
            <a:ext cx="3412206" cy="226951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8720620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749"/>
                                          </p:stCondLst>
                                        </p:cTn>
                                        <p:tgtEl>
                                          <p:spTgt spid="6"/>
                                        </p:tgtEl>
                                        <p:attrNameLst>
                                          <p:attrName>style.visibility</p:attrName>
                                        </p:attrNameLst>
                                      </p:cBhvr>
                                      <p:to>
                                        <p:strVal val="visible"/>
                                      </p:to>
                                    </p:set>
                                  </p:childTnLst>
                                </p:cTn>
                              </p:par>
                            </p:childTnLst>
                          </p:cTn>
                        </p:par>
                        <p:par>
                          <p:cTn id="11" fill="hold">
                            <p:stCondLst>
                              <p:cond delay="1500"/>
                            </p:stCondLst>
                            <p:childTnLst>
                              <p:par>
                                <p:cTn id="12" presetID="42"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750"/>
                                        <p:tgtEl>
                                          <p:spTgt spid="3">
                                            <p:txEl>
                                              <p:pRg st="0" end="0"/>
                                            </p:txEl>
                                          </p:spTgt>
                                        </p:tgtEl>
                                      </p:cBhvr>
                                    </p:animEffect>
                                    <p:anim calcmode="lin" valueType="num">
                                      <p:cBhvr>
                                        <p:cTn id="15"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2250"/>
                            </p:stCondLst>
                            <p:childTnLst>
                              <p:par>
                                <p:cTn id="18" presetID="1" presetClass="entr" presetSubtype="0" fill="hold" nodeType="afterEffect">
                                  <p:stCondLst>
                                    <p:cond delay="0"/>
                                  </p:stCondLst>
                                  <p:childTnLst>
                                    <p:set>
                                      <p:cBhvr>
                                        <p:cTn id="19" dur="1" fill="hold">
                                          <p:stCondLst>
                                            <p:cond delay="74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5600" y="495300"/>
            <a:ext cx="5664200" cy="1562101"/>
          </a:xfrm>
        </p:spPr>
        <p:txBody>
          <a:bodyPr>
            <a:normAutofit/>
          </a:bodyPr>
          <a:lstStyle/>
          <a:p>
            <a:pPr algn="ctr"/>
            <a:r>
              <a:rPr lang="ru-RU" sz="6000" b="1" dirty="0" smtClean="0">
                <a:solidFill>
                  <a:schemeClr val="accent1"/>
                </a:solidFill>
              </a:rPr>
              <a:t>память</a:t>
            </a:r>
            <a:endParaRPr lang="ru-RU" sz="6000" b="1" dirty="0">
              <a:solidFill>
                <a:schemeClr val="accent1"/>
              </a:solidFill>
            </a:endParaRPr>
          </a:p>
        </p:txBody>
      </p:sp>
      <p:pic>
        <p:nvPicPr>
          <p:cNvPr id="4" name="Рисунок 3"/>
          <p:cNvPicPr>
            <a:picLocks noChangeAspect="1"/>
          </p:cNvPicPr>
          <p:nvPr/>
        </p:nvPicPr>
        <p:blipFill>
          <a:blip r:embed="rId2"/>
          <a:stretch>
            <a:fillRect/>
          </a:stretch>
        </p:blipFill>
        <p:spPr>
          <a:xfrm>
            <a:off x="9646706" y="4905676"/>
            <a:ext cx="2469094" cy="1847248"/>
          </a:xfrm>
          <a:prstGeom prst="rect">
            <a:avLst/>
          </a:prstGeom>
          <a:ln>
            <a:noFill/>
          </a:ln>
          <a:effectLst>
            <a:softEdge rad="112500"/>
          </a:effectLst>
        </p:spPr>
      </p:pic>
      <p:sp>
        <p:nvSpPr>
          <p:cNvPr id="3" name="Объект 2"/>
          <p:cNvSpPr>
            <a:spLocks noGrp="1"/>
          </p:cNvSpPr>
          <p:nvPr>
            <p:ph idx="1"/>
          </p:nvPr>
        </p:nvSpPr>
        <p:spPr>
          <a:xfrm>
            <a:off x="165100" y="2203966"/>
            <a:ext cx="11125200" cy="4024125"/>
          </a:xfrm>
        </p:spPr>
        <p:txBody>
          <a:bodyPr>
            <a:normAutofit lnSpcReduction="10000"/>
          </a:bodyPr>
          <a:lstStyle/>
          <a:p>
            <a:pPr marL="0" indent="0">
              <a:buNone/>
            </a:pPr>
            <a:r>
              <a:rPr lang="ru-RU" sz="2800" b="1" dirty="0">
                <a:solidFill>
                  <a:srgbClr val="7030A0"/>
                </a:solidFill>
              </a:rPr>
              <a:t>В следующем — 2021-м — году известному ученому, писателю-натуралисту Максиму Звереву исполнится 125 лет со дня рождения. Сегодня одна из улиц Алматы носит его </a:t>
            </a:r>
            <a:r>
              <a:rPr lang="ru-RU" sz="2800" b="1" dirty="0" smtClean="0">
                <a:solidFill>
                  <a:srgbClr val="7030A0"/>
                </a:solidFill>
              </a:rPr>
              <a:t>имя, после </a:t>
            </a:r>
            <a:r>
              <a:rPr lang="ru-RU" sz="2800" b="1" dirty="0">
                <a:solidFill>
                  <a:srgbClr val="7030A0"/>
                </a:solidFill>
              </a:rPr>
              <a:t>смерти улица Грушевая в Алматы, где прошла вся литературная деятельность писателя, была названа его именем.</a:t>
            </a:r>
          </a:p>
          <a:p>
            <a:pPr marL="0" indent="0">
              <a:buNone/>
            </a:pPr>
            <a:r>
              <a:rPr lang="ru-RU" sz="2800" b="1" dirty="0" smtClean="0">
                <a:solidFill>
                  <a:srgbClr val="7030A0"/>
                </a:solidFill>
              </a:rPr>
              <a:t>В </a:t>
            </a:r>
            <a:r>
              <a:rPr lang="ru-RU" sz="2800" b="1" dirty="0">
                <a:solidFill>
                  <a:srgbClr val="7030A0"/>
                </a:solidFill>
              </a:rPr>
              <a:t>городском зоопарке установили барельеф, память о нем хранят написанные им книги, научные труды и, конечно же, люди, запомнившие его отважные поступки и акции, связанные с </a:t>
            </a:r>
            <a:r>
              <a:rPr lang="ru-RU" sz="2800" b="1" dirty="0" err="1">
                <a:solidFill>
                  <a:srgbClr val="7030A0"/>
                </a:solidFill>
              </a:rPr>
              <a:t>защитои</a:t>
            </a:r>
            <a:r>
              <a:rPr lang="ru-RU" sz="2800" b="1" dirty="0">
                <a:solidFill>
                  <a:srgbClr val="7030A0"/>
                </a:solidFill>
              </a:rPr>
              <a:t>̆ природы Казахстана. </a:t>
            </a:r>
          </a:p>
          <a:p>
            <a:pPr marL="0" indent="0">
              <a:buNone/>
            </a:pPr>
            <a:endParaRPr lang="ru-RU" dirty="0"/>
          </a:p>
        </p:txBody>
      </p:sp>
      <p:pic>
        <p:nvPicPr>
          <p:cNvPr id="6" name="Рисунок 5"/>
          <p:cNvPicPr>
            <a:picLocks noChangeAspect="1"/>
          </p:cNvPicPr>
          <p:nvPr/>
        </p:nvPicPr>
        <p:blipFill>
          <a:blip r:embed="rId3"/>
          <a:stretch>
            <a:fillRect/>
          </a:stretch>
        </p:blipFill>
        <p:spPr>
          <a:xfrm>
            <a:off x="10220325" y="70084"/>
            <a:ext cx="1971675" cy="241253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7" name="Рисунок 6"/>
          <p:cNvPicPr>
            <a:picLocks noChangeAspect="1"/>
          </p:cNvPicPr>
          <p:nvPr/>
        </p:nvPicPr>
        <p:blipFill rotWithShape="1">
          <a:blip r:embed="rId4"/>
          <a:srcRect l="7143" t="6091" r="18068"/>
          <a:stretch/>
        </p:blipFill>
        <p:spPr>
          <a:xfrm>
            <a:off x="100644" y="25868"/>
            <a:ext cx="2540956" cy="2031533"/>
          </a:xfrm>
          <a:prstGeom prst="rect">
            <a:avLst/>
          </a:prstGeom>
        </p:spPr>
      </p:pic>
    </p:spTree>
    <p:extLst>
      <p:ext uri="{BB962C8B-B14F-4D97-AF65-F5344CB8AC3E}">
        <p14:creationId xmlns:p14="http://schemas.microsoft.com/office/powerpoint/2010/main" val="36760040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749"/>
                                          </p:stCondLst>
                                        </p:cTn>
                                        <p:tgtEl>
                                          <p:spTgt spid="7"/>
                                        </p:tgtEl>
                                        <p:attrNameLst>
                                          <p:attrName>style.visibility</p:attrName>
                                        </p:attrNameLst>
                                      </p:cBhvr>
                                      <p:to>
                                        <p:strVal val="visible"/>
                                      </p:to>
                                    </p:set>
                                  </p:childTnLst>
                                </p:cTn>
                              </p:par>
                            </p:childTnLst>
                          </p:cTn>
                        </p:par>
                        <p:par>
                          <p:cTn id="11" fill="hold">
                            <p:stCondLst>
                              <p:cond delay="1500"/>
                            </p:stCondLst>
                            <p:childTnLst>
                              <p:par>
                                <p:cTn id="12" presetID="42"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750"/>
                                        <p:tgtEl>
                                          <p:spTgt spid="3">
                                            <p:txEl>
                                              <p:pRg st="0" end="0"/>
                                            </p:txEl>
                                          </p:spTgt>
                                        </p:tgtEl>
                                      </p:cBhvr>
                                    </p:animEffect>
                                    <p:anim calcmode="lin" valueType="num">
                                      <p:cBhvr>
                                        <p:cTn id="15"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2250"/>
                            </p:stCondLst>
                            <p:childTnLst>
                              <p:par>
                                <p:cTn id="18" presetID="42" presetClass="entr" presetSubtype="0"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750"/>
                                        <p:tgtEl>
                                          <p:spTgt spid="3">
                                            <p:txEl>
                                              <p:pRg st="1" end="1"/>
                                            </p:txEl>
                                          </p:spTgt>
                                        </p:tgtEl>
                                      </p:cBhvr>
                                    </p:animEffect>
                                    <p:anim calcmode="lin" valueType="num">
                                      <p:cBhvr>
                                        <p:cTn id="21"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3" fill="hold">
                            <p:stCondLst>
                              <p:cond delay="3000"/>
                            </p:stCondLst>
                            <p:childTnLst>
                              <p:par>
                                <p:cTn id="24" presetID="1" presetClass="entr" presetSubtype="0" fill="hold" nodeType="afterEffect">
                                  <p:stCondLst>
                                    <p:cond delay="0"/>
                                  </p:stCondLst>
                                  <p:childTnLst>
                                    <p:set>
                                      <p:cBhvr>
                                        <p:cTn id="25" dur="1" fill="hold">
                                          <p:stCondLst>
                                            <p:cond delay="749"/>
                                          </p:stCondLst>
                                        </p:cTn>
                                        <p:tgtEl>
                                          <p:spTgt spid="6"/>
                                        </p:tgtEl>
                                        <p:attrNameLst>
                                          <p:attrName>style.visibility</p:attrName>
                                        </p:attrNameLst>
                                      </p:cBhvr>
                                      <p:to>
                                        <p:strVal val="visible"/>
                                      </p:to>
                                    </p:set>
                                  </p:childTnLst>
                                </p:cTn>
                              </p:par>
                            </p:childTnLst>
                          </p:cTn>
                        </p:par>
                        <p:par>
                          <p:cTn id="26" fill="hold">
                            <p:stCondLst>
                              <p:cond delay="3750"/>
                            </p:stCondLst>
                            <p:childTnLst>
                              <p:par>
                                <p:cTn id="27" presetID="1" presetClass="entr" presetSubtype="0" fill="hold" nodeType="afterEffect">
                                  <p:stCondLst>
                                    <p:cond delay="0"/>
                                  </p:stCondLst>
                                  <p:childTnLst>
                                    <p:set>
                                      <p:cBhvr>
                                        <p:cTn id="28" dur="1" fill="hold">
                                          <p:stCondLst>
                                            <p:cond delay="74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5600" y="459573"/>
            <a:ext cx="8610600" cy="1293028"/>
          </a:xfrm>
        </p:spPr>
        <p:txBody>
          <a:bodyPr/>
          <a:lstStyle/>
          <a:p>
            <a:pPr algn="ctr"/>
            <a:r>
              <a:rPr lang="ru-RU" b="1" dirty="0">
                <a:solidFill>
                  <a:schemeClr val="accent1"/>
                </a:solidFill>
              </a:rPr>
              <a:t>К 125-летию Максима Дмитриевича Зверева</a:t>
            </a:r>
          </a:p>
        </p:txBody>
      </p:sp>
      <p:sp>
        <p:nvSpPr>
          <p:cNvPr id="3" name="Объект 2"/>
          <p:cNvSpPr>
            <a:spLocks noGrp="1"/>
          </p:cNvSpPr>
          <p:nvPr>
            <p:ph idx="1"/>
          </p:nvPr>
        </p:nvSpPr>
        <p:spPr>
          <a:xfrm>
            <a:off x="432603" y="2194560"/>
            <a:ext cx="11073597" cy="4523740"/>
          </a:xfrm>
        </p:spPr>
        <p:txBody>
          <a:bodyPr>
            <a:noAutofit/>
          </a:bodyPr>
          <a:lstStyle/>
          <a:p>
            <a:pPr marL="0" indent="0">
              <a:buNone/>
            </a:pPr>
            <a:r>
              <a:rPr lang="ru-RU" sz="2800" b="1" dirty="0">
                <a:solidFill>
                  <a:srgbClr val="7030A0"/>
                </a:solidFill>
              </a:rPr>
              <a:t>Сегодня наследие Максима Зверева, его мировоззрение в мир несут его дети, внуки и уже правнуки, которые пишут сочинения о родном прадедушке как о </a:t>
            </a:r>
            <a:r>
              <a:rPr lang="ru-RU" sz="2800" b="1" dirty="0" err="1">
                <a:solidFill>
                  <a:srgbClr val="7030A0"/>
                </a:solidFill>
              </a:rPr>
              <a:t>величайшеи</a:t>
            </a:r>
            <a:r>
              <a:rPr lang="ru-RU" sz="2800" b="1" dirty="0">
                <a:solidFill>
                  <a:srgbClr val="7030A0"/>
                </a:solidFill>
              </a:rPr>
              <a:t>̆ личности в истории </a:t>
            </a:r>
            <a:r>
              <a:rPr lang="ru-RU" sz="2800" b="1" dirty="0" err="1">
                <a:solidFill>
                  <a:srgbClr val="7030A0"/>
                </a:solidFill>
              </a:rPr>
              <a:t>нашеи</a:t>
            </a:r>
            <a:r>
              <a:rPr lang="ru-RU" sz="2800" b="1" dirty="0">
                <a:solidFill>
                  <a:srgbClr val="7030A0"/>
                </a:solidFill>
              </a:rPr>
              <a:t>̆ страны</a:t>
            </a:r>
            <a:r>
              <a:rPr lang="ru-RU" sz="2800" b="1" dirty="0" smtClean="0">
                <a:solidFill>
                  <a:srgbClr val="7030A0"/>
                </a:solidFill>
              </a:rPr>
              <a:t>.</a:t>
            </a:r>
            <a:endParaRPr lang="ru-RU" sz="2800" b="1" dirty="0">
              <a:solidFill>
                <a:srgbClr val="7030A0"/>
              </a:solidFill>
            </a:endParaRPr>
          </a:p>
          <a:p>
            <a:pPr marL="0" indent="0">
              <a:buNone/>
            </a:pPr>
            <a:r>
              <a:rPr lang="ru-RU" sz="2800" b="1" dirty="0">
                <a:solidFill>
                  <a:srgbClr val="7030A0"/>
                </a:solidFill>
              </a:rPr>
              <a:t>К 125-летию Максима Дмитриевича Зверева Ольга Демченко и Натали Зверева готовят выпуск аудиокниг, планируют адаптацию к современности его бестселлеров, в том числе «Сказки бабушки Черепахи» и «</a:t>
            </a:r>
            <a:r>
              <a:rPr lang="ru-RU" sz="2800" b="1" dirty="0" err="1">
                <a:solidFill>
                  <a:srgbClr val="7030A0"/>
                </a:solidFill>
              </a:rPr>
              <a:t>Тайны</a:t>
            </a:r>
            <a:r>
              <a:rPr lang="ru-RU" sz="2800" b="1" dirty="0">
                <a:solidFill>
                  <a:srgbClr val="7030A0"/>
                </a:solidFill>
              </a:rPr>
              <a:t> двухэтажного города». </a:t>
            </a:r>
            <a:endParaRPr lang="ru-RU" sz="2800" b="1" dirty="0" smtClean="0">
              <a:solidFill>
                <a:srgbClr val="7030A0"/>
              </a:solidFill>
            </a:endParaRPr>
          </a:p>
          <a:p>
            <a:pPr marL="0" indent="0">
              <a:buNone/>
            </a:pPr>
            <a:r>
              <a:rPr lang="ru-RU" sz="2800" b="1" dirty="0" smtClean="0">
                <a:solidFill>
                  <a:srgbClr val="7030A0"/>
                </a:solidFill>
              </a:rPr>
              <a:t>Сегодня </a:t>
            </a:r>
            <a:r>
              <a:rPr lang="ru-RU" sz="2800" b="1" dirty="0">
                <a:solidFill>
                  <a:srgbClr val="7030A0"/>
                </a:solidFill>
              </a:rPr>
              <a:t>сестры в поиске меценатов для их издания, и, надеемся, такие </a:t>
            </a:r>
            <a:r>
              <a:rPr lang="ru-RU" sz="2800" b="1" dirty="0" err="1">
                <a:solidFill>
                  <a:srgbClr val="7030A0"/>
                </a:solidFill>
              </a:rPr>
              <a:t>найдутся</a:t>
            </a:r>
            <a:r>
              <a:rPr lang="ru-RU" sz="2800" b="1" dirty="0">
                <a:solidFill>
                  <a:srgbClr val="7030A0"/>
                </a:solidFill>
              </a:rPr>
              <a:t>.</a:t>
            </a:r>
          </a:p>
        </p:txBody>
      </p:sp>
      <p:pic>
        <p:nvPicPr>
          <p:cNvPr id="4" name="Рисунок 3"/>
          <p:cNvPicPr>
            <a:picLocks noChangeAspect="1"/>
          </p:cNvPicPr>
          <p:nvPr/>
        </p:nvPicPr>
        <p:blipFill>
          <a:blip r:embed="rId2"/>
          <a:stretch>
            <a:fillRect/>
          </a:stretch>
        </p:blipFill>
        <p:spPr>
          <a:xfrm>
            <a:off x="0" y="0"/>
            <a:ext cx="2895601" cy="2171701"/>
          </a:xfrm>
          <a:prstGeom prst="rect">
            <a:avLst/>
          </a:prstGeom>
        </p:spPr>
      </p:pic>
    </p:spTree>
    <p:extLst>
      <p:ext uri="{BB962C8B-B14F-4D97-AF65-F5344CB8AC3E}">
        <p14:creationId xmlns:p14="http://schemas.microsoft.com/office/powerpoint/2010/main" val="31238202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42"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anim calcmode="lin" valueType="num">
                                      <p:cBhvr>
                                        <p:cTn id="12"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750"/>
                                        <p:tgtEl>
                                          <p:spTgt spid="3">
                                            <p:txEl>
                                              <p:pRg st="1" end="1"/>
                                            </p:txEl>
                                          </p:spTgt>
                                        </p:tgtEl>
                                      </p:cBhvr>
                                    </p:animEffect>
                                    <p:anim calcmode="lin" valueType="num">
                                      <p:cBhvr>
                                        <p:cTn id="18"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0" fill="hold">
                            <p:stCondLst>
                              <p:cond delay="2250"/>
                            </p:stCondLst>
                            <p:childTnLst>
                              <p:par>
                                <p:cTn id="21" presetID="42" presetClass="entr" presetSubtype="0" fill="hold" grpId="0"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750"/>
                                        <p:tgtEl>
                                          <p:spTgt spid="3">
                                            <p:txEl>
                                              <p:pRg st="2" end="2"/>
                                            </p:txEl>
                                          </p:spTgt>
                                        </p:tgtEl>
                                      </p:cBhvr>
                                    </p:animEffect>
                                    <p:anim calcmode="lin" valueType="num">
                                      <p:cBhvr>
                                        <p:cTn id="24" dur="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7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1" presetClass="entr" presetSubtype="0" fill="hold" nodeType="afterEffect">
                                  <p:stCondLst>
                                    <p:cond delay="0"/>
                                  </p:stCondLst>
                                  <p:childTnLst>
                                    <p:set>
                                      <p:cBhvr>
                                        <p:cTn id="28" dur="1" fill="hold">
                                          <p:stCondLst>
                                            <p:cond delay="74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5600" y="-1257300"/>
            <a:ext cx="8610600" cy="787400"/>
          </a:xfrm>
        </p:spPr>
        <p:txBody>
          <a:bodyPr/>
          <a:lstStyle/>
          <a:p>
            <a:endParaRPr lang="ru-RU" dirty="0"/>
          </a:p>
        </p:txBody>
      </p:sp>
      <p:sp>
        <p:nvSpPr>
          <p:cNvPr id="3" name="Объект 2"/>
          <p:cNvSpPr>
            <a:spLocks noGrp="1"/>
          </p:cNvSpPr>
          <p:nvPr>
            <p:ph idx="1"/>
          </p:nvPr>
        </p:nvSpPr>
        <p:spPr>
          <a:xfrm>
            <a:off x="685800" y="381000"/>
            <a:ext cx="10820400" cy="5461000"/>
          </a:xfrm>
          <a:scene3d>
            <a:camera prst="orthographicFront">
              <a:rot lat="0" lon="21299999" rev="0"/>
            </a:camera>
            <a:lightRig rig="threePt" dir="t"/>
          </a:scene3d>
        </p:spPr>
        <p:txBody>
          <a:bodyPr>
            <a:prstTxWarp prst="textDeflate">
              <a:avLst>
                <a:gd name="adj" fmla="val 19152"/>
              </a:avLst>
            </a:prstTxWarp>
            <a:normAutofit/>
          </a:bodyPr>
          <a:lstStyle/>
          <a:p>
            <a:pPr marL="0" indent="0" algn="ctr">
              <a:buNone/>
            </a:pPr>
            <a:endParaRPr lang="ru-RU" sz="9600" b="1" dirty="0" smtClean="0">
              <a:solidFill>
                <a:schemeClr val="accent1"/>
              </a:solidFill>
            </a:endParaRPr>
          </a:p>
          <a:p>
            <a:pPr marL="0" indent="0" algn="ctr">
              <a:buNone/>
            </a:pPr>
            <a:r>
              <a:rPr lang="ru-RU" sz="9600" b="1" dirty="0" smtClean="0">
                <a:solidFill>
                  <a:schemeClr val="accent1"/>
                </a:solidFill>
              </a:rPr>
              <a:t>Благодарим </a:t>
            </a:r>
          </a:p>
          <a:p>
            <a:pPr marL="0" indent="0" algn="ctr">
              <a:buNone/>
            </a:pPr>
            <a:r>
              <a:rPr lang="ru-RU" sz="9600" b="1" dirty="0" smtClean="0">
                <a:solidFill>
                  <a:schemeClr val="accent1"/>
                </a:solidFill>
              </a:rPr>
              <a:t>за просмотр</a:t>
            </a:r>
            <a:endParaRPr lang="ru-RU" sz="9600" b="1" dirty="0">
              <a:solidFill>
                <a:schemeClr val="accent1"/>
              </a:solidFill>
            </a:endParaRPr>
          </a:p>
        </p:txBody>
      </p:sp>
      <p:pic>
        <p:nvPicPr>
          <p:cNvPr id="4" name="Рисунок 3"/>
          <p:cNvPicPr>
            <a:picLocks noChangeAspect="1"/>
          </p:cNvPicPr>
          <p:nvPr/>
        </p:nvPicPr>
        <p:blipFill>
          <a:blip r:embed="rId2"/>
          <a:stretch>
            <a:fillRect/>
          </a:stretch>
        </p:blipFill>
        <p:spPr>
          <a:xfrm>
            <a:off x="3759201" y="88900"/>
            <a:ext cx="3656012" cy="274319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809765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750"/>
                                        <p:tgtEl>
                                          <p:spTgt spid="4"/>
                                        </p:tgtEl>
                                      </p:cBhvr>
                                    </p:animEffect>
                                  </p:childTnLst>
                                </p:cTn>
                              </p:par>
                            </p:childTnLst>
                          </p:cTn>
                        </p:par>
                        <p:par>
                          <p:cTn id="8" fill="hold">
                            <p:stCondLst>
                              <p:cond delay="750"/>
                            </p:stCondLst>
                            <p:childTnLst>
                              <p:par>
                                <p:cTn id="9" presetID="42"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750"/>
                                        <p:tgtEl>
                                          <p:spTgt spid="3">
                                            <p:txEl>
                                              <p:pRg st="1" end="1"/>
                                            </p:txEl>
                                          </p:spTgt>
                                        </p:tgtEl>
                                      </p:cBhvr>
                                    </p:animEffect>
                                    <p:anim calcmode="lin" valueType="num">
                                      <p:cBhvr>
                                        <p:cTn id="12"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3" dur="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750"/>
                                        <p:tgtEl>
                                          <p:spTgt spid="3">
                                            <p:txEl>
                                              <p:pRg st="2" end="2"/>
                                            </p:txEl>
                                          </p:spTgt>
                                        </p:tgtEl>
                                      </p:cBhvr>
                                    </p:animEffect>
                                    <p:anim calcmode="lin" valueType="num">
                                      <p:cBhvr>
                                        <p:cTn id="18" dur="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7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8814" y="901532"/>
            <a:ext cx="8610600" cy="1293028"/>
          </a:xfrm>
        </p:spPr>
        <p:txBody>
          <a:bodyPr/>
          <a:lstStyle/>
          <a:p>
            <a:pPr algn="ctr"/>
            <a:r>
              <a:rPr lang="ru-RU" b="1" dirty="0" smtClean="0">
                <a:solidFill>
                  <a:schemeClr val="accent1"/>
                </a:solidFill>
              </a:rPr>
              <a:t>Юность будущего писателя</a:t>
            </a:r>
            <a:endParaRPr lang="ru-RU" b="1" dirty="0">
              <a:solidFill>
                <a:schemeClr val="accent1"/>
              </a:solidFill>
            </a:endParaRPr>
          </a:p>
        </p:txBody>
      </p:sp>
      <p:sp>
        <p:nvSpPr>
          <p:cNvPr id="3" name="Объект 2"/>
          <p:cNvSpPr>
            <a:spLocks noGrp="1"/>
          </p:cNvSpPr>
          <p:nvPr>
            <p:ph idx="1"/>
          </p:nvPr>
        </p:nvSpPr>
        <p:spPr>
          <a:xfrm>
            <a:off x="215900" y="2194560"/>
            <a:ext cx="11823700" cy="4447540"/>
          </a:xfrm>
        </p:spPr>
        <p:txBody>
          <a:bodyPr>
            <a:noAutofit/>
          </a:bodyPr>
          <a:lstStyle/>
          <a:p>
            <a:pPr marL="0" indent="0">
              <a:buNone/>
            </a:pPr>
            <a:r>
              <a:rPr lang="ru-RU" sz="2800" b="1" dirty="0">
                <a:solidFill>
                  <a:srgbClr val="7030A0"/>
                </a:solidFill>
              </a:rPr>
              <a:t>Детство и юность будущего писателя прошли на берегу реки Оби, среди живописной алтайской природы. Мать, Мария Федоровна, трудилась фельдшером, отец, Дмитрий Иванович, служил в земстве статистом. Летом семья жила на заимке в лесу. И первое знакомство маленького Максима с жизнью было и первым знакомством с природой. Вся обстановка способствовала сближению мальчика с природой, ее таинственным и прекрасным миром. И это сыграло немалую роль в выборе будущей профессии. После окончания реального училища в 1916 году, военной службы сначала в царской, а затем в Красной Армии, он поступает в Томский</a:t>
            </a:r>
            <a:r>
              <a:rPr lang="ru-RU" sz="2800" b="1" dirty="0" smtClean="0">
                <a:solidFill>
                  <a:srgbClr val="7030A0"/>
                </a:solidFill>
              </a:rPr>
              <a:t>…</a:t>
            </a:r>
            <a:endParaRPr lang="ru-RU" sz="2800" b="1" dirty="0">
              <a:solidFill>
                <a:srgbClr val="7030A0"/>
              </a:solidFill>
            </a:endParaRPr>
          </a:p>
        </p:txBody>
      </p:sp>
      <p:pic>
        <p:nvPicPr>
          <p:cNvPr id="7" name="Рисунок 6"/>
          <p:cNvPicPr>
            <a:picLocks noChangeAspect="1"/>
          </p:cNvPicPr>
          <p:nvPr/>
        </p:nvPicPr>
        <p:blipFill>
          <a:blip r:embed="rId2"/>
          <a:stretch>
            <a:fillRect/>
          </a:stretch>
        </p:blipFill>
        <p:spPr>
          <a:xfrm>
            <a:off x="10160000" y="-154940"/>
            <a:ext cx="1879600" cy="2349500"/>
          </a:xfrm>
          <a:prstGeom prst="ellipse">
            <a:avLst/>
          </a:prstGeom>
          <a:ln>
            <a:noFill/>
          </a:ln>
          <a:effectLst>
            <a:softEdge rad="112500"/>
          </a:effectLst>
        </p:spPr>
      </p:pic>
    </p:spTree>
    <p:extLst>
      <p:ext uri="{BB962C8B-B14F-4D97-AF65-F5344CB8AC3E}">
        <p14:creationId xmlns:p14="http://schemas.microsoft.com/office/powerpoint/2010/main" val="37340650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42"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anim calcmode="lin" valueType="num">
                                      <p:cBhvr>
                                        <p:cTn id="12"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1" presetClass="entr" presetSubtype="0" fill="hold" nodeType="afterEffect">
                                  <p:stCondLst>
                                    <p:cond delay="0"/>
                                  </p:stCondLst>
                                  <p:childTnLst>
                                    <p:set>
                                      <p:cBhvr>
                                        <p:cTn id="16" dur="1" fill="hold">
                                          <p:stCondLst>
                                            <p:cond delay="74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accent1"/>
                </a:solidFill>
              </a:rPr>
              <a:t>Образование</a:t>
            </a:r>
            <a:r>
              <a:rPr lang="ru-RU" dirty="0"/>
              <a:t/>
            </a:r>
            <a:br>
              <a:rPr lang="ru-RU" dirty="0"/>
            </a:br>
            <a:endParaRPr lang="ru-RU" dirty="0"/>
          </a:p>
        </p:txBody>
      </p:sp>
      <p:sp>
        <p:nvSpPr>
          <p:cNvPr id="3" name="Объект 2"/>
          <p:cNvSpPr>
            <a:spLocks noGrp="1"/>
          </p:cNvSpPr>
          <p:nvPr>
            <p:ph idx="1"/>
          </p:nvPr>
        </p:nvSpPr>
        <p:spPr>
          <a:xfrm>
            <a:off x="279400" y="2194560"/>
            <a:ext cx="11391900" cy="4269740"/>
          </a:xfrm>
        </p:spPr>
        <p:txBody>
          <a:bodyPr>
            <a:normAutofit fontScale="92500" lnSpcReduction="10000"/>
          </a:bodyPr>
          <a:lstStyle/>
          <a:p>
            <a:pPr marL="0" indent="0">
              <a:buNone/>
            </a:pPr>
            <a:endParaRPr lang="ru-RU" dirty="0"/>
          </a:p>
          <a:p>
            <a:pPr marL="0" indent="0">
              <a:buNone/>
            </a:pPr>
            <a:r>
              <a:rPr lang="ru-RU" sz="2800" b="1" dirty="0">
                <a:solidFill>
                  <a:srgbClr val="7030A0"/>
                </a:solidFill>
              </a:rPr>
              <a:t>Окончил реальное училище в 1916 году (среднее учебное заведение без преподавания древних языков, с преобладанием в учебном плане математики и естественных наук).</a:t>
            </a:r>
          </a:p>
          <a:p>
            <a:pPr marL="0" indent="0">
              <a:buNone/>
            </a:pPr>
            <a:r>
              <a:rPr lang="ru-RU" sz="2800" b="1" dirty="0">
                <a:solidFill>
                  <a:srgbClr val="7030A0"/>
                </a:solidFill>
              </a:rPr>
              <a:t>Поступил в Московский политехнический институт, но проучился там только несколько месяцев — был призван на военную службу в период Первой мировой войны и зачислен в Московское военное училище.</a:t>
            </a:r>
          </a:p>
          <a:p>
            <a:pPr marL="0" indent="0">
              <a:buNone/>
            </a:pPr>
            <a:r>
              <a:rPr lang="ru-RU" sz="2800" b="1" dirty="0">
                <a:solidFill>
                  <a:srgbClr val="7030A0"/>
                </a:solidFill>
              </a:rPr>
              <a:t>В 1920 году направлен на учебу в Томский университет на естественное отделение физико-математического факультета (биофак).</a:t>
            </a:r>
          </a:p>
        </p:txBody>
      </p:sp>
      <p:pic>
        <p:nvPicPr>
          <p:cNvPr id="5" name="Рисунок 4"/>
          <p:cNvPicPr>
            <a:picLocks noChangeAspect="1"/>
          </p:cNvPicPr>
          <p:nvPr/>
        </p:nvPicPr>
        <p:blipFill>
          <a:blip r:embed="rId2"/>
          <a:stretch>
            <a:fillRect/>
          </a:stretch>
        </p:blipFill>
        <p:spPr>
          <a:xfrm>
            <a:off x="428159" y="189540"/>
            <a:ext cx="1963082" cy="233497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2099226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42"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750"/>
                                        <p:tgtEl>
                                          <p:spTgt spid="3">
                                            <p:txEl>
                                              <p:pRg st="1" end="1"/>
                                            </p:txEl>
                                          </p:spTgt>
                                        </p:tgtEl>
                                      </p:cBhvr>
                                    </p:animEffect>
                                    <p:anim calcmode="lin" valueType="num">
                                      <p:cBhvr>
                                        <p:cTn id="12"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3" dur="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750"/>
                                        <p:tgtEl>
                                          <p:spTgt spid="3">
                                            <p:txEl>
                                              <p:pRg st="2" end="2"/>
                                            </p:txEl>
                                          </p:spTgt>
                                        </p:tgtEl>
                                      </p:cBhvr>
                                    </p:animEffect>
                                    <p:anim calcmode="lin" valueType="num">
                                      <p:cBhvr>
                                        <p:cTn id="18" dur="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7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0" fill="hold">
                            <p:stCondLst>
                              <p:cond delay="2250"/>
                            </p:stCondLst>
                            <p:childTnLst>
                              <p:par>
                                <p:cTn id="21" presetID="42"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750"/>
                                        <p:tgtEl>
                                          <p:spTgt spid="3">
                                            <p:txEl>
                                              <p:pRg st="3" end="3"/>
                                            </p:txEl>
                                          </p:spTgt>
                                        </p:tgtEl>
                                      </p:cBhvr>
                                    </p:animEffect>
                                    <p:anim calcmode="lin" valueType="num">
                                      <p:cBhvr>
                                        <p:cTn id="24" dur="75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5" dur="75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1" presetClass="entr" presetSubtype="0" fill="hold" nodeType="afterEffect">
                                  <p:stCondLst>
                                    <p:cond delay="0"/>
                                  </p:stCondLst>
                                  <p:childTnLst>
                                    <p:set>
                                      <p:cBhvr>
                                        <p:cTn id="28" dur="1" fill="hold">
                                          <p:stCondLst>
                                            <p:cond delay="74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4400" b="1" dirty="0" smtClean="0">
                <a:solidFill>
                  <a:schemeClr val="accent1"/>
                </a:solidFill>
              </a:rPr>
              <a:t>Семья </a:t>
            </a:r>
            <a:r>
              <a:rPr lang="ru-RU" sz="4400" b="1" dirty="0" err="1" smtClean="0">
                <a:solidFill>
                  <a:schemeClr val="accent1"/>
                </a:solidFill>
              </a:rPr>
              <a:t>зверевых</a:t>
            </a:r>
            <a:endParaRPr lang="ru-RU" sz="4400" b="1" dirty="0">
              <a:solidFill>
                <a:schemeClr val="accent1"/>
              </a:solidFill>
            </a:endParaRPr>
          </a:p>
        </p:txBody>
      </p:sp>
      <p:sp>
        <p:nvSpPr>
          <p:cNvPr id="3" name="Объект 2"/>
          <p:cNvSpPr>
            <a:spLocks noGrp="1"/>
          </p:cNvSpPr>
          <p:nvPr>
            <p:ph idx="1"/>
          </p:nvPr>
        </p:nvSpPr>
        <p:spPr>
          <a:xfrm>
            <a:off x="2540000" y="2057401"/>
            <a:ext cx="8966200" cy="4161284"/>
          </a:xfrm>
        </p:spPr>
        <p:txBody>
          <a:bodyPr/>
          <a:lstStyle/>
          <a:p>
            <a:pPr marL="0" indent="0">
              <a:buNone/>
            </a:pPr>
            <a:r>
              <a:rPr lang="ru-RU" b="1" dirty="0">
                <a:solidFill>
                  <a:srgbClr val="7030A0"/>
                </a:solidFill>
              </a:rPr>
              <a:t>С чего обычно все начинается? Со </a:t>
            </a:r>
            <a:r>
              <a:rPr lang="ru-RU" b="1" dirty="0" smtClean="0">
                <a:solidFill>
                  <a:srgbClr val="7030A0"/>
                </a:solidFill>
              </a:rPr>
              <a:t>знаковой встречи </a:t>
            </a:r>
            <a:r>
              <a:rPr lang="ru-RU" b="1" dirty="0">
                <a:solidFill>
                  <a:srgbClr val="7030A0"/>
                </a:solidFill>
              </a:rPr>
              <a:t>двух близких по духу </a:t>
            </a:r>
            <a:r>
              <a:rPr lang="ru-RU" b="1" dirty="0" smtClean="0">
                <a:solidFill>
                  <a:srgbClr val="7030A0"/>
                </a:solidFill>
              </a:rPr>
              <a:t>людей̆. </a:t>
            </a:r>
            <a:r>
              <a:rPr lang="ru-RU" b="1" dirty="0">
                <a:solidFill>
                  <a:srgbClr val="7030A0"/>
                </a:solidFill>
              </a:rPr>
              <a:t>Ольга Николаевна и Максим Дмитриевич поженились в 1924 году в Томске. Он — зоолог, она — геоботаник. Общие интересы, схожие взгляды на жизнь, которая обещала быть </a:t>
            </a:r>
            <a:r>
              <a:rPr lang="ru-RU" b="1" dirty="0" smtClean="0">
                <a:solidFill>
                  <a:srgbClr val="7030A0"/>
                </a:solidFill>
              </a:rPr>
              <a:t>такой̆ интересной̆</a:t>
            </a:r>
            <a:r>
              <a:rPr lang="ru-RU" b="1" dirty="0">
                <a:solidFill>
                  <a:srgbClr val="7030A0"/>
                </a:solidFill>
              </a:rPr>
              <a:t>... Молодые жили сначала в Томске, потом — в Новосибирске. Ольга работала в краеведческом музее, Максим был поглощен </a:t>
            </a:r>
            <a:r>
              <a:rPr lang="ru-RU" b="1" dirty="0" smtClean="0">
                <a:solidFill>
                  <a:srgbClr val="7030A0"/>
                </a:solidFill>
              </a:rPr>
              <a:t>организацией̆ </a:t>
            </a:r>
            <a:r>
              <a:rPr lang="ru-RU" b="1" dirty="0">
                <a:solidFill>
                  <a:srgbClr val="7030A0"/>
                </a:solidFill>
              </a:rPr>
              <a:t>первого зоосада. Вечера за </a:t>
            </a:r>
            <a:r>
              <a:rPr lang="ru-RU" b="1" dirty="0" smtClean="0">
                <a:solidFill>
                  <a:srgbClr val="7030A0"/>
                </a:solidFill>
              </a:rPr>
              <a:t>чашкой̆ </a:t>
            </a:r>
            <a:r>
              <a:rPr lang="ru-RU" b="1" dirty="0">
                <a:solidFill>
                  <a:srgbClr val="7030A0"/>
                </a:solidFill>
              </a:rPr>
              <a:t>чая, иногда шумные гости, посиделки до утра. Интересное дело у каждого, время бежит так незаметно, и вот уже 10 лет </a:t>
            </a:r>
            <a:r>
              <a:rPr lang="ru-RU" b="1" dirty="0" smtClean="0">
                <a:solidFill>
                  <a:srgbClr val="7030A0"/>
                </a:solidFill>
              </a:rPr>
              <a:t>вместе и двое детей: дочка и сын.</a:t>
            </a:r>
            <a:endParaRPr lang="ru-RU" b="1" dirty="0">
              <a:solidFill>
                <a:srgbClr val="7030A0"/>
              </a:solidFill>
            </a:endParaRPr>
          </a:p>
        </p:txBody>
      </p:sp>
      <p:pic>
        <p:nvPicPr>
          <p:cNvPr id="4" name="Рисунок 3"/>
          <p:cNvPicPr>
            <a:picLocks noChangeAspect="1"/>
          </p:cNvPicPr>
          <p:nvPr/>
        </p:nvPicPr>
        <p:blipFill>
          <a:blip r:embed="rId2"/>
          <a:stretch>
            <a:fillRect/>
          </a:stretch>
        </p:blipFill>
        <p:spPr>
          <a:xfrm>
            <a:off x="0" y="1704173"/>
            <a:ext cx="2286731" cy="365190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056153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749"/>
                                          </p:stCondLst>
                                        </p:cTn>
                                        <p:tgtEl>
                                          <p:spTgt spid="4"/>
                                        </p:tgtEl>
                                        <p:attrNameLst>
                                          <p:attrName>style.visibility</p:attrName>
                                        </p:attrNameLst>
                                      </p:cBhvr>
                                      <p:to>
                                        <p:strVal val="visible"/>
                                      </p:to>
                                    </p:set>
                                  </p:childTnLst>
                                </p:cTn>
                              </p:par>
                            </p:childTnLst>
                          </p:cTn>
                        </p:par>
                        <p:par>
                          <p:cTn id="11" fill="hold">
                            <p:stCondLst>
                              <p:cond delay="1500"/>
                            </p:stCondLst>
                            <p:childTnLst>
                              <p:par>
                                <p:cTn id="12" presetID="42"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750"/>
                                        <p:tgtEl>
                                          <p:spTgt spid="3">
                                            <p:txEl>
                                              <p:pRg st="0" end="0"/>
                                            </p:txEl>
                                          </p:spTgt>
                                        </p:tgtEl>
                                      </p:cBhvr>
                                    </p:animEffect>
                                    <p:anim calcmode="lin" valueType="num">
                                      <p:cBhvr>
                                        <p:cTn id="15"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5600" y="764373"/>
            <a:ext cx="6388100" cy="1293028"/>
          </a:xfrm>
        </p:spPr>
        <p:txBody>
          <a:bodyPr>
            <a:normAutofit/>
          </a:bodyPr>
          <a:lstStyle/>
          <a:p>
            <a:r>
              <a:rPr lang="ru-RU" sz="4400" b="1" dirty="0" smtClean="0">
                <a:solidFill>
                  <a:schemeClr val="accent1"/>
                </a:solidFill>
              </a:rPr>
              <a:t>Очарован </a:t>
            </a:r>
            <a:r>
              <a:rPr lang="ru-RU" sz="4400" b="1" dirty="0" err="1" smtClean="0">
                <a:solidFill>
                  <a:schemeClr val="accent1"/>
                </a:solidFill>
              </a:rPr>
              <a:t>Алматой</a:t>
            </a:r>
            <a:endParaRPr lang="ru-RU" sz="4400" b="1" dirty="0">
              <a:solidFill>
                <a:schemeClr val="accent1"/>
              </a:solidFill>
            </a:endParaRPr>
          </a:p>
        </p:txBody>
      </p:sp>
      <p:sp>
        <p:nvSpPr>
          <p:cNvPr id="3" name="Объект 2"/>
          <p:cNvSpPr>
            <a:spLocks noGrp="1"/>
          </p:cNvSpPr>
          <p:nvPr>
            <p:ph idx="1"/>
          </p:nvPr>
        </p:nvSpPr>
        <p:spPr>
          <a:xfrm>
            <a:off x="165100" y="2057401"/>
            <a:ext cx="11747500" cy="4457699"/>
          </a:xfrm>
        </p:spPr>
        <p:txBody>
          <a:bodyPr>
            <a:noAutofit/>
          </a:bodyPr>
          <a:lstStyle/>
          <a:p>
            <a:pPr marL="0" indent="0">
              <a:buNone/>
            </a:pPr>
            <a:r>
              <a:rPr lang="ru-RU" sz="2400" b="1" dirty="0">
                <a:solidFill>
                  <a:srgbClr val="7030A0"/>
                </a:solidFill>
              </a:rPr>
              <a:t>В начале 1937 года </a:t>
            </a:r>
            <a:r>
              <a:rPr lang="ru-RU" sz="2400" b="1" dirty="0" err="1">
                <a:solidFill>
                  <a:srgbClr val="7030A0"/>
                </a:solidFill>
              </a:rPr>
              <a:t>московскии</a:t>
            </a:r>
            <a:r>
              <a:rPr lang="ru-RU" sz="2400" b="1" dirty="0">
                <a:solidFill>
                  <a:srgbClr val="7030A0"/>
                </a:solidFill>
              </a:rPr>
              <a:t>̆ профессор зоологии Петр Александрович </a:t>
            </a:r>
            <a:r>
              <a:rPr lang="ru-RU" sz="2400" b="1" dirty="0" err="1">
                <a:solidFill>
                  <a:srgbClr val="7030A0"/>
                </a:solidFill>
              </a:rPr>
              <a:t>Мантейфель</a:t>
            </a:r>
            <a:r>
              <a:rPr lang="ru-RU" sz="2400" b="1" dirty="0">
                <a:solidFill>
                  <a:srgbClr val="7030A0"/>
                </a:solidFill>
              </a:rPr>
              <a:t> вызвал Зверева в Москву с предложением работы в зоопарке. </a:t>
            </a:r>
            <a:r>
              <a:rPr lang="ru-RU" sz="2400" b="1" dirty="0" smtClean="0">
                <a:solidFill>
                  <a:srgbClr val="7030A0"/>
                </a:solidFill>
              </a:rPr>
              <a:t>В </a:t>
            </a:r>
            <a:r>
              <a:rPr lang="ru-RU" sz="2400" b="1" dirty="0">
                <a:solidFill>
                  <a:srgbClr val="7030A0"/>
                </a:solidFill>
              </a:rPr>
              <a:t>кабинете профессора Зверев познакомился с молодым охотником из Казахстана </a:t>
            </a:r>
            <a:r>
              <a:rPr lang="ru-RU" sz="2400" b="1" dirty="0" err="1">
                <a:solidFill>
                  <a:srgbClr val="7030A0"/>
                </a:solidFill>
              </a:rPr>
              <a:t>Мурзаханом</a:t>
            </a:r>
            <a:r>
              <a:rPr lang="ru-RU" sz="2400" b="1" dirty="0">
                <a:solidFill>
                  <a:srgbClr val="7030A0"/>
                </a:solidFill>
              </a:rPr>
              <a:t> </a:t>
            </a:r>
            <a:r>
              <a:rPr lang="ru-RU" sz="2400" b="1" dirty="0" err="1">
                <a:solidFill>
                  <a:srgbClr val="7030A0"/>
                </a:solidFill>
              </a:rPr>
              <a:t>Толебаевым</a:t>
            </a:r>
            <a:r>
              <a:rPr lang="ru-RU" sz="2400" b="1" dirty="0">
                <a:solidFill>
                  <a:srgbClr val="7030A0"/>
                </a:solidFill>
              </a:rPr>
              <a:t>, назначенным директором </a:t>
            </a:r>
            <a:r>
              <a:rPr lang="ru-RU" sz="2400" b="1" dirty="0" smtClean="0">
                <a:solidFill>
                  <a:srgbClr val="7030A0"/>
                </a:solidFill>
              </a:rPr>
              <a:t>зоопарка </a:t>
            </a:r>
            <a:r>
              <a:rPr lang="ru-RU" sz="2400" b="1" dirty="0">
                <a:solidFill>
                  <a:srgbClr val="7030A0"/>
                </a:solidFill>
              </a:rPr>
              <a:t>в Алма-Ате. Ему был нужен зоолог. Профессор порекомендовал Зверева. Максим Дмитриевич в этом деле был ас. Знал, какие вольеры нужны для тех или иных животных, где их лучше разместить, как правильно адаптировать к </a:t>
            </a:r>
            <a:r>
              <a:rPr lang="ru-RU" sz="2400" b="1" dirty="0" smtClean="0">
                <a:solidFill>
                  <a:srgbClr val="7030A0"/>
                </a:solidFill>
              </a:rPr>
              <a:t>климату </a:t>
            </a:r>
            <a:r>
              <a:rPr lang="ru-RU" sz="2400" b="1" dirty="0">
                <a:solidFill>
                  <a:srgbClr val="7030A0"/>
                </a:solidFill>
              </a:rPr>
              <a:t>и многое другое. Он увлекся </a:t>
            </a:r>
            <a:r>
              <a:rPr lang="ru-RU" sz="2400" b="1" dirty="0" err="1">
                <a:solidFill>
                  <a:srgbClr val="7030A0"/>
                </a:solidFill>
              </a:rPr>
              <a:t>любимои</a:t>
            </a:r>
            <a:r>
              <a:rPr lang="ru-RU" sz="2400" b="1" dirty="0">
                <a:solidFill>
                  <a:srgbClr val="7030A0"/>
                </a:solidFill>
              </a:rPr>
              <a:t>̆ </a:t>
            </a:r>
            <a:r>
              <a:rPr lang="ru-RU" sz="2400" b="1" dirty="0" err="1">
                <a:solidFill>
                  <a:srgbClr val="7030A0"/>
                </a:solidFill>
              </a:rPr>
              <a:t>работои</a:t>
            </a:r>
            <a:r>
              <a:rPr lang="ru-RU" sz="2400" b="1" dirty="0">
                <a:solidFill>
                  <a:srgbClr val="7030A0"/>
                </a:solidFill>
              </a:rPr>
              <a:t>̆, разработал </a:t>
            </a:r>
            <a:r>
              <a:rPr lang="ru-RU" sz="2400" b="1" dirty="0" err="1">
                <a:solidFill>
                  <a:srgbClr val="7030A0"/>
                </a:solidFill>
              </a:rPr>
              <a:t>первыи</a:t>
            </a:r>
            <a:r>
              <a:rPr lang="ru-RU" sz="2400" b="1" dirty="0">
                <a:solidFill>
                  <a:srgbClr val="7030A0"/>
                </a:solidFill>
              </a:rPr>
              <a:t>̆ </a:t>
            </a:r>
            <a:r>
              <a:rPr lang="ru-RU" sz="2400" b="1" dirty="0" err="1">
                <a:solidFill>
                  <a:srgbClr val="7030A0"/>
                </a:solidFill>
              </a:rPr>
              <a:t>генеральныи</a:t>
            </a:r>
            <a:r>
              <a:rPr lang="ru-RU" sz="2400" b="1" dirty="0">
                <a:solidFill>
                  <a:srgbClr val="7030A0"/>
                </a:solidFill>
              </a:rPr>
              <a:t>̆ план организации Алма-Атинского зоопарка. Командировка на 2-3 месяца продлилась на всю жизнь. Оглядевшись, он прислал Ольге Николаевне короткую телеграмму: «Очарован Алма-</a:t>
            </a:r>
            <a:r>
              <a:rPr lang="ru-RU" sz="2400" b="1" dirty="0" err="1">
                <a:solidFill>
                  <a:srgbClr val="7030A0"/>
                </a:solidFill>
              </a:rPr>
              <a:t>Атои</a:t>
            </a:r>
            <a:r>
              <a:rPr lang="ru-RU" sz="2400" b="1" dirty="0">
                <a:solidFill>
                  <a:srgbClr val="7030A0"/>
                </a:solidFill>
              </a:rPr>
              <a:t>̆. Жду. Твой Макс».</a:t>
            </a:r>
          </a:p>
        </p:txBody>
      </p:sp>
      <p:pic>
        <p:nvPicPr>
          <p:cNvPr id="4" name="Рисунок 3"/>
          <p:cNvPicPr>
            <a:picLocks noChangeAspect="1"/>
          </p:cNvPicPr>
          <p:nvPr/>
        </p:nvPicPr>
        <p:blipFill>
          <a:blip r:embed="rId2"/>
          <a:stretch>
            <a:fillRect/>
          </a:stretch>
        </p:blipFill>
        <p:spPr>
          <a:xfrm>
            <a:off x="9766300" y="209551"/>
            <a:ext cx="2260600" cy="184785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Рисунок 5"/>
          <p:cNvPicPr>
            <a:picLocks noChangeAspect="1"/>
          </p:cNvPicPr>
          <p:nvPr/>
        </p:nvPicPr>
        <p:blipFill>
          <a:blip r:embed="rId3"/>
          <a:stretch>
            <a:fillRect/>
          </a:stretch>
        </p:blipFill>
        <p:spPr>
          <a:xfrm>
            <a:off x="296863" y="0"/>
            <a:ext cx="2466975" cy="184785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42941705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749"/>
                                          </p:stCondLst>
                                        </p:cTn>
                                        <p:tgtEl>
                                          <p:spTgt spid="6"/>
                                        </p:tgtEl>
                                        <p:attrNameLst>
                                          <p:attrName>style.visibility</p:attrName>
                                        </p:attrNameLst>
                                      </p:cBhvr>
                                      <p:to>
                                        <p:strVal val="visible"/>
                                      </p:to>
                                    </p:set>
                                  </p:childTnLst>
                                </p:cTn>
                              </p:par>
                            </p:childTnLst>
                          </p:cTn>
                        </p:par>
                        <p:par>
                          <p:cTn id="11" fill="hold">
                            <p:stCondLst>
                              <p:cond delay="1500"/>
                            </p:stCondLst>
                            <p:childTnLst>
                              <p:par>
                                <p:cTn id="12" presetID="42"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750"/>
                                        <p:tgtEl>
                                          <p:spTgt spid="3">
                                            <p:txEl>
                                              <p:pRg st="0" end="0"/>
                                            </p:txEl>
                                          </p:spTgt>
                                        </p:tgtEl>
                                      </p:cBhvr>
                                    </p:animEffect>
                                    <p:anim calcmode="lin" valueType="num">
                                      <p:cBhvr>
                                        <p:cTn id="15"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2250"/>
                            </p:stCondLst>
                            <p:childTnLst>
                              <p:par>
                                <p:cTn id="18" presetID="16" presetClass="entr" presetSubtype="21"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44600" y="764373"/>
            <a:ext cx="8610600" cy="1293028"/>
          </a:xfrm>
        </p:spPr>
        <p:txBody>
          <a:bodyPr/>
          <a:lstStyle/>
          <a:p>
            <a:pPr algn="ctr"/>
            <a:r>
              <a:rPr lang="ru-RU" b="1" dirty="0">
                <a:solidFill>
                  <a:schemeClr val="accent1"/>
                </a:solidFill>
              </a:rPr>
              <a:t>Трудовой стаж</a:t>
            </a:r>
            <a:br>
              <a:rPr lang="ru-RU" b="1" dirty="0">
                <a:solidFill>
                  <a:schemeClr val="accent1"/>
                </a:solidFill>
              </a:rPr>
            </a:br>
            <a:endParaRPr lang="ru-RU" b="1" dirty="0">
              <a:solidFill>
                <a:schemeClr val="accent1"/>
              </a:solidFill>
            </a:endParaRPr>
          </a:p>
        </p:txBody>
      </p:sp>
      <p:sp>
        <p:nvSpPr>
          <p:cNvPr id="3" name="Объект 2"/>
          <p:cNvSpPr>
            <a:spLocks noGrp="1"/>
          </p:cNvSpPr>
          <p:nvPr>
            <p:ph idx="1"/>
          </p:nvPr>
        </p:nvSpPr>
        <p:spPr>
          <a:xfrm>
            <a:off x="241300" y="1587501"/>
            <a:ext cx="11849100" cy="4914900"/>
          </a:xfrm>
        </p:spPr>
        <p:txBody>
          <a:bodyPr>
            <a:normAutofit fontScale="92500" lnSpcReduction="20000"/>
          </a:bodyPr>
          <a:lstStyle/>
          <a:p>
            <a:pPr marL="0" indent="0">
              <a:buNone/>
            </a:pPr>
            <a:endParaRPr lang="ru-RU" dirty="0"/>
          </a:p>
          <a:p>
            <a:pPr marL="0" indent="0">
              <a:buNone/>
            </a:pPr>
            <a:r>
              <a:rPr lang="ru-RU" sz="2600" b="1" dirty="0">
                <a:solidFill>
                  <a:srgbClr val="7030A0"/>
                </a:solidFill>
              </a:rPr>
              <a:t>В 1917 году в чине прапорщика заведовал станцией Барнаул.</a:t>
            </a:r>
          </a:p>
          <a:p>
            <a:pPr marL="0" indent="0">
              <a:buNone/>
            </a:pPr>
            <a:r>
              <a:rPr lang="ru-RU" sz="2600" b="1" dirty="0">
                <a:solidFill>
                  <a:srgbClr val="7030A0"/>
                </a:solidFill>
              </a:rPr>
              <a:t>После демобилизации работал лесным техником в селе Ребриха Алтайского края. Во время наступления Колчака вновь был мобилизован и работал помощником коменданта станций Алтайская и Томск.</a:t>
            </a:r>
          </a:p>
          <a:p>
            <a:pPr marL="0" indent="0">
              <a:buNone/>
            </a:pPr>
            <a:r>
              <a:rPr lang="ru-RU" sz="2600" b="1" dirty="0">
                <a:solidFill>
                  <a:srgbClr val="7030A0"/>
                </a:solidFill>
              </a:rPr>
              <a:t>В 1919 году перешел на сторону Красной Армии и был назначен военным диспетчером всей Томской железной дороги.</a:t>
            </a:r>
          </a:p>
          <a:p>
            <a:pPr marL="0" indent="0">
              <a:buNone/>
            </a:pPr>
            <a:r>
              <a:rPr lang="ru-RU" sz="2600" b="1" dirty="0">
                <a:solidFill>
                  <a:srgbClr val="7030A0"/>
                </a:solidFill>
              </a:rPr>
              <a:t>В 1925 году направлен в Новосибирск губернским инструктором Станции защиты растений. После ее преобразования в Сибирской институт защиты растений Зверева назначили старшим научным сотрудником, потом – заведующим отделом зоологии в институте, где он проработал около 25 лет.</a:t>
            </a:r>
          </a:p>
          <a:p>
            <a:pPr marL="0" indent="0">
              <a:buNone/>
            </a:pPr>
            <a:r>
              <a:rPr lang="ru-RU" sz="2600" b="1" dirty="0">
                <a:solidFill>
                  <a:srgbClr val="7030A0"/>
                </a:solidFill>
              </a:rPr>
              <a:t>В 1937-1952 годах преподавал в Казахском государственном университете им. Кирова и работал заместителем директора по научной части </a:t>
            </a:r>
            <a:r>
              <a:rPr lang="ru-RU" sz="2600" b="1" dirty="0" err="1" smtClean="0">
                <a:solidFill>
                  <a:srgbClr val="7030A0"/>
                </a:solidFill>
              </a:rPr>
              <a:t>Алматинского</a:t>
            </a:r>
            <a:r>
              <a:rPr lang="ru-RU" sz="2600" b="1" dirty="0" smtClean="0">
                <a:solidFill>
                  <a:srgbClr val="7030A0"/>
                </a:solidFill>
              </a:rPr>
              <a:t> </a:t>
            </a:r>
            <a:r>
              <a:rPr lang="ru-RU" sz="2600" b="1" dirty="0">
                <a:solidFill>
                  <a:srgbClr val="7030A0"/>
                </a:solidFill>
              </a:rPr>
              <a:t>зоопарка, потом — </a:t>
            </a:r>
            <a:r>
              <a:rPr lang="ru-RU" sz="2600" b="1" dirty="0" smtClean="0">
                <a:solidFill>
                  <a:srgbClr val="7030A0"/>
                </a:solidFill>
              </a:rPr>
              <a:t> уже </a:t>
            </a:r>
            <a:r>
              <a:rPr lang="ru-RU" sz="2600" b="1" dirty="0" err="1" smtClean="0">
                <a:solidFill>
                  <a:srgbClr val="7030A0"/>
                </a:solidFill>
              </a:rPr>
              <a:t>Алматинского</a:t>
            </a:r>
            <a:r>
              <a:rPr lang="ru-RU" sz="2600" b="1" dirty="0" smtClean="0">
                <a:solidFill>
                  <a:srgbClr val="7030A0"/>
                </a:solidFill>
              </a:rPr>
              <a:t> </a:t>
            </a:r>
            <a:r>
              <a:rPr lang="ru-RU" sz="2600" b="1" dirty="0">
                <a:solidFill>
                  <a:srgbClr val="7030A0"/>
                </a:solidFill>
              </a:rPr>
              <a:t>заповедника.</a:t>
            </a:r>
          </a:p>
        </p:txBody>
      </p:sp>
      <p:pic>
        <p:nvPicPr>
          <p:cNvPr id="4" name="Рисунок 3"/>
          <p:cNvPicPr>
            <a:picLocks noChangeAspect="1"/>
          </p:cNvPicPr>
          <p:nvPr/>
        </p:nvPicPr>
        <p:blipFill>
          <a:blip r:embed="rId2"/>
          <a:stretch>
            <a:fillRect/>
          </a:stretch>
        </p:blipFill>
        <p:spPr>
          <a:xfrm>
            <a:off x="10062191" y="137579"/>
            <a:ext cx="2097206" cy="207671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999059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42"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250"/>
                                        <p:tgtEl>
                                          <p:spTgt spid="3">
                                            <p:txEl>
                                              <p:pRg st="1" end="1"/>
                                            </p:txEl>
                                          </p:spTgt>
                                        </p:tgtEl>
                                      </p:cBhvr>
                                    </p:animEffect>
                                    <p:anim calcmode="lin" valueType="num">
                                      <p:cBhvr>
                                        <p:cTn id="12" dur="12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3" dur="12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250"/>
                                        <p:tgtEl>
                                          <p:spTgt spid="3">
                                            <p:txEl>
                                              <p:pRg st="2" end="2"/>
                                            </p:txEl>
                                          </p:spTgt>
                                        </p:tgtEl>
                                      </p:cBhvr>
                                    </p:animEffect>
                                    <p:anim calcmode="lin" valueType="num">
                                      <p:cBhvr>
                                        <p:cTn id="18" dur="12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2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0" fill="hold">
                            <p:stCondLst>
                              <p:cond delay="3250"/>
                            </p:stCondLst>
                            <p:childTnLst>
                              <p:par>
                                <p:cTn id="21" presetID="42"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250"/>
                                        <p:tgtEl>
                                          <p:spTgt spid="3">
                                            <p:txEl>
                                              <p:pRg st="3" end="3"/>
                                            </p:txEl>
                                          </p:spTgt>
                                        </p:tgtEl>
                                      </p:cBhvr>
                                    </p:animEffect>
                                    <p:anim calcmode="lin" valueType="num">
                                      <p:cBhvr>
                                        <p:cTn id="24" dur="125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5" dur="125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6" fill="hold">
                            <p:stCondLst>
                              <p:cond delay="4500"/>
                            </p:stCondLst>
                            <p:childTnLst>
                              <p:par>
                                <p:cTn id="27" presetID="42" presetClass="entr" presetSubtype="0" fill="hold" grpId="0" nodeType="after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250"/>
                                        <p:tgtEl>
                                          <p:spTgt spid="3">
                                            <p:txEl>
                                              <p:pRg st="4" end="4"/>
                                            </p:txEl>
                                          </p:spTgt>
                                        </p:tgtEl>
                                      </p:cBhvr>
                                    </p:animEffect>
                                    <p:anim calcmode="lin" valueType="num">
                                      <p:cBhvr>
                                        <p:cTn id="30" dur="125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25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2" fill="hold">
                            <p:stCondLst>
                              <p:cond delay="5750"/>
                            </p:stCondLst>
                            <p:childTnLst>
                              <p:par>
                                <p:cTn id="33" presetID="42" presetClass="entr" presetSubtype="0" fill="hold" grpId="0" nodeType="after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250"/>
                                        <p:tgtEl>
                                          <p:spTgt spid="3">
                                            <p:txEl>
                                              <p:pRg st="5" end="5"/>
                                            </p:txEl>
                                          </p:spTgt>
                                        </p:tgtEl>
                                      </p:cBhvr>
                                    </p:animEffect>
                                    <p:anim calcmode="lin" valueType="num">
                                      <p:cBhvr>
                                        <p:cTn id="36" dur="125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25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38" fill="hold">
                            <p:stCondLst>
                              <p:cond delay="7000"/>
                            </p:stCondLst>
                            <p:childTnLst>
                              <p:par>
                                <p:cTn id="39" presetID="1" presetClass="entr" presetSubtype="0" fill="hold" nodeType="afterEffect">
                                  <p:stCondLst>
                                    <p:cond delay="0"/>
                                  </p:stCondLst>
                                  <p:childTnLst>
                                    <p:set>
                                      <p:cBhvr>
                                        <p:cTn id="40" dur="1" fill="hold">
                                          <p:stCondLst>
                                            <p:cond delay="74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500" y="535773"/>
            <a:ext cx="8610600" cy="1293028"/>
          </a:xfrm>
        </p:spPr>
        <p:txBody>
          <a:bodyPr>
            <a:normAutofit/>
          </a:bodyPr>
          <a:lstStyle/>
          <a:p>
            <a:pPr algn="ctr"/>
            <a:r>
              <a:rPr lang="ru-RU" sz="6000" b="1" dirty="0" smtClean="0">
                <a:solidFill>
                  <a:schemeClr val="accent1"/>
                </a:solidFill>
              </a:rPr>
              <a:t>Первые пробы</a:t>
            </a:r>
            <a:endParaRPr lang="ru-RU" sz="6000" b="1" dirty="0">
              <a:solidFill>
                <a:schemeClr val="accent1"/>
              </a:solidFill>
            </a:endParaRPr>
          </a:p>
        </p:txBody>
      </p:sp>
      <p:sp>
        <p:nvSpPr>
          <p:cNvPr id="3" name="Объект 2"/>
          <p:cNvSpPr>
            <a:spLocks noGrp="1"/>
          </p:cNvSpPr>
          <p:nvPr>
            <p:ph idx="1"/>
          </p:nvPr>
        </p:nvSpPr>
        <p:spPr>
          <a:xfrm>
            <a:off x="152400" y="2194560"/>
            <a:ext cx="11874500" cy="4485640"/>
          </a:xfrm>
        </p:spPr>
        <p:txBody>
          <a:bodyPr>
            <a:noAutofit/>
          </a:bodyPr>
          <a:lstStyle/>
          <a:p>
            <a:pPr marL="0" indent="0">
              <a:buNone/>
            </a:pPr>
            <a:r>
              <a:rPr lang="ru-RU" sz="2400" b="1" dirty="0">
                <a:solidFill>
                  <a:srgbClr val="7030A0"/>
                </a:solidFill>
              </a:rPr>
              <a:t>В 1917 году в газете «Алтайский край» опубликовал свой первый рассказ «Охота на волков» (о совместных с отцом охотничьих походах), первая книга «Белый марал» написана в 1922 </a:t>
            </a:r>
            <a:r>
              <a:rPr lang="ru-RU" sz="2400" b="1" dirty="0" smtClean="0">
                <a:solidFill>
                  <a:srgbClr val="7030A0"/>
                </a:solidFill>
              </a:rPr>
              <a:t>году, но </a:t>
            </a:r>
            <a:r>
              <a:rPr lang="ru-RU" sz="2400" b="1" dirty="0">
                <a:solidFill>
                  <a:srgbClr val="7030A0"/>
                </a:solidFill>
              </a:rPr>
              <a:t>вышла в свет в 1929-ом.</a:t>
            </a:r>
          </a:p>
          <a:p>
            <a:pPr marL="0" indent="0">
              <a:buNone/>
            </a:pPr>
            <a:r>
              <a:rPr lang="ru-RU" sz="2400" b="1" dirty="0" smtClean="0">
                <a:solidFill>
                  <a:srgbClr val="7030A0"/>
                </a:solidFill>
              </a:rPr>
              <a:t>Когда </a:t>
            </a:r>
            <a:r>
              <a:rPr lang="ru-RU" sz="2400" b="1" dirty="0">
                <a:solidFill>
                  <a:srgbClr val="7030A0"/>
                </a:solidFill>
              </a:rPr>
              <a:t>Максим Дмитриевич учился на 3-м курсе, он опубликовал </a:t>
            </a:r>
            <a:r>
              <a:rPr lang="ru-RU" sz="2400" b="1" dirty="0" smtClean="0">
                <a:solidFill>
                  <a:srgbClr val="7030A0"/>
                </a:solidFill>
              </a:rPr>
              <a:t>свою первую </a:t>
            </a:r>
            <a:r>
              <a:rPr lang="ru-RU" sz="2400" b="1" dirty="0">
                <a:solidFill>
                  <a:srgbClr val="7030A0"/>
                </a:solidFill>
              </a:rPr>
              <a:t>научную работу «Определитель хищных птиц Сибири» (1923 год).</a:t>
            </a:r>
          </a:p>
          <a:p>
            <a:pPr marL="0" indent="0">
              <a:buNone/>
            </a:pPr>
            <a:r>
              <a:rPr lang="ru-RU" sz="2400" b="1" dirty="0" smtClean="0">
                <a:solidFill>
                  <a:srgbClr val="7030A0"/>
                </a:solidFill>
              </a:rPr>
              <a:t>В </a:t>
            </a:r>
            <a:r>
              <a:rPr lang="ru-RU" sz="2400" b="1" dirty="0">
                <a:solidFill>
                  <a:srgbClr val="7030A0"/>
                </a:solidFill>
              </a:rPr>
              <a:t>начале 1930-х на основе </a:t>
            </a:r>
            <a:r>
              <a:rPr lang="ru-RU" sz="2400" b="1" dirty="0" err="1">
                <a:solidFill>
                  <a:srgbClr val="7030A0"/>
                </a:solidFill>
              </a:rPr>
              <a:t>агробиостанции</a:t>
            </a:r>
            <a:r>
              <a:rPr lang="ru-RU" sz="2400" b="1" dirty="0">
                <a:solidFill>
                  <a:srgbClr val="7030A0"/>
                </a:solidFill>
              </a:rPr>
              <a:t>, где трудился Зверев, он основал зоосад и стал научным руководителем. Он создал первую в Сибири юннатскую станцию. Одним из первых юннатов Зверева был Е. В. Гвоздев, ставший впоследствии крупнейшим ученым, доктором наук, академиком АН РК, вице-президентом Академии наук Казахстана.</a:t>
            </a:r>
          </a:p>
        </p:txBody>
      </p:sp>
      <p:pic>
        <p:nvPicPr>
          <p:cNvPr id="6" name="Рисунок 5"/>
          <p:cNvPicPr>
            <a:picLocks noChangeAspect="1"/>
          </p:cNvPicPr>
          <p:nvPr/>
        </p:nvPicPr>
        <p:blipFill>
          <a:blip r:embed="rId2"/>
          <a:stretch>
            <a:fillRect/>
          </a:stretch>
        </p:blipFill>
        <p:spPr>
          <a:xfrm>
            <a:off x="152400" y="88900"/>
            <a:ext cx="1790700" cy="19227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335702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par>
                          <p:cTn id="8" fill="hold">
                            <p:stCondLst>
                              <p:cond delay="750"/>
                            </p:stCondLst>
                            <p:childTnLst>
                              <p:par>
                                <p:cTn id="9" presetID="42"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anim calcmode="lin" valueType="num">
                                      <p:cBhvr>
                                        <p:cTn id="12"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750"/>
                                        <p:tgtEl>
                                          <p:spTgt spid="3">
                                            <p:txEl>
                                              <p:pRg st="1" end="1"/>
                                            </p:txEl>
                                          </p:spTgt>
                                        </p:tgtEl>
                                      </p:cBhvr>
                                    </p:animEffect>
                                    <p:anim calcmode="lin" valueType="num">
                                      <p:cBhvr>
                                        <p:cTn id="18"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0" fill="hold">
                            <p:stCondLst>
                              <p:cond delay="2250"/>
                            </p:stCondLst>
                            <p:childTnLst>
                              <p:par>
                                <p:cTn id="21" presetID="42" presetClass="entr" presetSubtype="0" fill="hold" grpId="0"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750"/>
                                        <p:tgtEl>
                                          <p:spTgt spid="3">
                                            <p:txEl>
                                              <p:pRg st="2" end="2"/>
                                            </p:txEl>
                                          </p:spTgt>
                                        </p:tgtEl>
                                      </p:cBhvr>
                                    </p:animEffect>
                                    <p:anim calcmode="lin" valueType="num">
                                      <p:cBhvr>
                                        <p:cTn id="24" dur="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7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1" presetClass="entr" presetSubtype="0" fill="hold" nodeType="afterEffect">
                                  <p:stCondLst>
                                    <p:cond delay="0"/>
                                  </p:stCondLst>
                                  <p:childTnLst>
                                    <p:set>
                                      <p:cBhvr>
                                        <p:cTn id="28" dur="1" fill="hold">
                                          <p:stCondLst>
                                            <p:cond delay="74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След самолета">
  <a:themeElements>
    <a:clrScheme name="След самолета">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След самолета">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лед самолета">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След самолета</Template>
  <TotalTime>17531007</TotalTime>
  <Words>3007</Words>
  <Application>Microsoft Office PowerPoint</Application>
  <PresentationFormat>Широкоэкранный</PresentationFormat>
  <Paragraphs>116</Paragraphs>
  <Slides>33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33</vt:i4>
      </vt:variant>
    </vt:vector>
  </HeadingPairs>
  <TitlesOfParts>
    <vt:vector size="39" baseType="lpstr">
      <vt:lpstr>Arial</vt:lpstr>
      <vt:lpstr>Century Gothic</vt:lpstr>
      <vt:lpstr>Gabriola</vt:lpstr>
      <vt:lpstr>Segoe Script</vt:lpstr>
      <vt:lpstr>Times New Roman</vt:lpstr>
      <vt:lpstr>След самолета</vt:lpstr>
      <vt:lpstr>       Разрешите представить - Капитан животного мира – Максим Зверев  </vt:lpstr>
      <vt:lpstr>Зверев Максим Дмитриевич (1896 – 1996)</vt:lpstr>
      <vt:lpstr>прозаик, публицист,  ученый-зоолог</vt:lpstr>
      <vt:lpstr>Юность будущего писателя</vt:lpstr>
      <vt:lpstr>Образование </vt:lpstr>
      <vt:lpstr>Семья зверевых</vt:lpstr>
      <vt:lpstr>Очарован Алматой</vt:lpstr>
      <vt:lpstr>Трудовой стаж </vt:lpstr>
      <vt:lpstr>Первые пробы</vt:lpstr>
      <vt:lpstr> ГУЛАГ </vt:lpstr>
      <vt:lpstr>Простое везение и удача</vt:lpstr>
      <vt:lpstr>25 лет в науке</vt:lpstr>
      <vt:lpstr>Великая Отечественная война </vt:lpstr>
      <vt:lpstr>родовое гнездо</vt:lpstr>
      <vt:lpstr>Критерии должностей</vt:lpstr>
      <vt:lpstr>Лик земли</vt:lpstr>
      <vt:lpstr>Жизнь в Алма-Ате</vt:lpstr>
      <vt:lpstr>Максим Зверев – личность легендарная для Казахстана</vt:lpstr>
      <vt:lpstr>Презентация PowerPoint</vt:lpstr>
      <vt:lpstr>викторина</vt:lpstr>
      <vt:lpstr>Презентация PowerPoint</vt:lpstr>
      <vt:lpstr>Произведения: </vt:lpstr>
      <vt:lpstr>Презентация PowerPoint</vt:lpstr>
      <vt:lpstr>Презентация PowerPoint</vt:lpstr>
      <vt:lpstr>Презентация PowerPoint</vt:lpstr>
      <vt:lpstr> Награды, медали  </vt:lpstr>
      <vt:lpstr>Не дожив до 100 лет</vt:lpstr>
      <vt:lpstr>Ольга Демченко — внучка Максима Зверева</vt:lpstr>
      <vt:lpstr>Природа — наше спасение и главная медитация</vt:lpstr>
      <vt:lpstr>Жизнь со смыслом</vt:lpstr>
      <vt:lpstr>память</vt:lpstr>
      <vt:lpstr>К 125-летию Максима Дмитриевича Зверева</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«Разрешите представить - Капитан животного мира – Максим Зверев»</dc:title>
  <dc:creator>Пользователь</dc:creator>
  <cp:lastModifiedBy>Пользователь</cp:lastModifiedBy>
  <cp:revision>49</cp:revision>
  <dcterms:created xsi:type="dcterms:W3CDTF">2009-09-21T23:55:52Z</dcterms:created>
  <dcterms:modified xsi:type="dcterms:W3CDTF">2020-11-30T11:03:46Z</dcterms:modified>
</cp:coreProperties>
</file>