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2" d="100"/>
          <a:sy n="52" d="100"/>
        </p:scale>
        <p:origin x="84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253E5E-19AE-4208-9303-1734044F5312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7D6DC6C7-6658-46EC-AFDC-0EA7D023E66B}">
      <dgm:prSet phldrT="[Текст]"/>
      <dgm:spPr/>
      <dgm:t>
        <a:bodyPr/>
        <a:lstStyle/>
        <a:p>
          <a:r>
            <a:rPr lang="ru-RU" b="1" u="sng" dirty="0" smtClean="0">
              <a:solidFill>
                <a:srgbClr val="C00000"/>
              </a:solidFill>
            </a:rPr>
            <a:t>ПОМНИТЕ</a:t>
          </a:r>
          <a:r>
            <a:rPr lang="ru-RU" b="1" dirty="0" smtClean="0">
              <a:solidFill>
                <a:srgbClr val="C00000"/>
              </a:solidFill>
            </a:rPr>
            <a:t>:</a:t>
          </a:r>
          <a:r>
            <a:rPr lang="ru-RU" b="1" dirty="0" smtClean="0">
              <a:solidFill>
                <a:srgbClr val="FFFF00"/>
              </a:solidFill>
            </a:rPr>
            <a:t> </a:t>
          </a:r>
          <a:r>
            <a:rPr lang="ru-RU" b="1" dirty="0" smtClean="0">
              <a:solidFill>
                <a:schemeClr val="bg2">
                  <a:lumMod val="75000"/>
                </a:schemeClr>
              </a:solidFill>
            </a:rPr>
            <a:t>самое главное – это снизить напряжение и тревожность ребёнка и помочь ему организовать самого себя.</a:t>
          </a:r>
          <a:endParaRPr lang="ru-RU" dirty="0">
            <a:solidFill>
              <a:schemeClr val="bg2">
                <a:lumMod val="75000"/>
              </a:schemeClr>
            </a:solidFill>
          </a:endParaRPr>
        </a:p>
      </dgm:t>
    </dgm:pt>
    <dgm:pt modelId="{FB872B89-EF63-4AD7-AA47-881C3B7922BF}" type="parTrans" cxnId="{0E03410F-9A60-4218-A245-261737F23527}">
      <dgm:prSet/>
      <dgm:spPr/>
      <dgm:t>
        <a:bodyPr/>
        <a:lstStyle/>
        <a:p>
          <a:endParaRPr lang="ru-RU"/>
        </a:p>
      </dgm:t>
    </dgm:pt>
    <dgm:pt modelId="{832210D5-E313-49DD-BEF8-77ABA967E3F9}" type="sibTrans" cxnId="{0E03410F-9A60-4218-A245-261737F23527}">
      <dgm:prSet/>
      <dgm:spPr/>
      <dgm:t>
        <a:bodyPr/>
        <a:lstStyle/>
        <a:p>
          <a:endParaRPr lang="ru-RU"/>
        </a:p>
      </dgm:t>
    </dgm:pt>
    <dgm:pt modelId="{5FD2CF16-52C8-4A01-B18F-3FEEFA3519B9}">
      <dgm:prSet/>
      <dgm:spPr/>
      <dgm:t>
        <a:bodyPr/>
        <a:lstStyle/>
        <a:p>
          <a:r>
            <a:rPr lang="ru-RU" b="1" dirty="0" smtClean="0">
              <a:solidFill>
                <a:schemeClr val="bg2">
                  <a:lumMod val="75000"/>
                </a:schemeClr>
              </a:solidFill>
            </a:rPr>
            <a:t>Родители не могут </a:t>
          </a:r>
          <a:r>
            <a:rPr lang="ru-RU" b="1" i="1" u="sng" dirty="0" smtClean="0">
              <a:solidFill>
                <a:srgbClr val="C00000"/>
              </a:solidFill>
            </a:rPr>
            <a:t>ВМЕСТО</a:t>
          </a:r>
          <a:r>
            <a:rPr lang="ru-RU" b="1" dirty="0" smtClean="0">
              <a:solidFill>
                <a:srgbClr val="FFFF00"/>
              </a:solidFill>
            </a:rPr>
            <a:t>  </a:t>
          </a:r>
          <a:r>
            <a:rPr lang="ru-RU" b="1" dirty="0" smtClean="0">
              <a:solidFill>
                <a:schemeClr val="bg2">
                  <a:lumMod val="75000"/>
                </a:schemeClr>
              </a:solidFill>
            </a:rPr>
            <a:t>ребёнка сдать экзамены, но они могут быть </a:t>
          </a:r>
          <a:r>
            <a:rPr lang="ru-RU" b="1" i="1" u="sng" dirty="0" smtClean="0">
              <a:solidFill>
                <a:srgbClr val="C00000"/>
              </a:solidFill>
            </a:rPr>
            <a:t>ВМЕСТЕ</a:t>
          </a:r>
          <a:r>
            <a:rPr lang="ru-RU" b="1" dirty="0" smtClean="0">
              <a:solidFill>
                <a:srgbClr val="FFFF00"/>
              </a:solidFill>
            </a:rPr>
            <a:t> </a:t>
          </a:r>
          <a:r>
            <a:rPr lang="ru-RU" b="1" dirty="0" smtClean="0">
              <a:solidFill>
                <a:schemeClr val="bg2">
                  <a:lumMod val="75000"/>
                </a:schemeClr>
              </a:solidFill>
            </a:rPr>
            <a:t>с ребёнком во время его подготовки к экзамену.</a:t>
          </a:r>
        </a:p>
      </dgm:t>
    </dgm:pt>
    <dgm:pt modelId="{4F150765-E46A-4CE2-8D85-F0F71C231FC9}" type="parTrans" cxnId="{F8112792-37A0-4093-A1D6-40B8F4F8644D}">
      <dgm:prSet/>
      <dgm:spPr/>
      <dgm:t>
        <a:bodyPr/>
        <a:lstStyle/>
        <a:p>
          <a:endParaRPr lang="ru-RU"/>
        </a:p>
      </dgm:t>
    </dgm:pt>
    <dgm:pt modelId="{30707627-EA42-4634-A59E-6C37A3AC246E}" type="sibTrans" cxnId="{F8112792-37A0-4093-A1D6-40B8F4F8644D}">
      <dgm:prSet/>
      <dgm:spPr/>
      <dgm:t>
        <a:bodyPr/>
        <a:lstStyle/>
        <a:p>
          <a:endParaRPr lang="ru-RU"/>
        </a:p>
      </dgm:t>
    </dgm:pt>
    <dgm:pt modelId="{90C5D163-AEBC-4000-A077-320F194F66D5}" type="pres">
      <dgm:prSet presAssocID="{34253E5E-19AE-4208-9303-1734044F5312}" presName="compositeShape" presStyleCnt="0">
        <dgm:presLayoutVars>
          <dgm:dir/>
          <dgm:resizeHandles/>
        </dgm:presLayoutVars>
      </dgm:prSet>
      <dgm:spPr/>
    </dgm:pt>
    <dgm:pt modelId="{87E924F1-B976-4F32-ABD0-A6DFD43C71B9}" type="pres">
      <dgm:prSet presAssocID="{34253E5E-19AE-4208-9303-1734044F5312}" presName="pyramid" presStyleLbl="node1" presStyleIdx="0" presStyleCnt="1"/>
      <dgm:spPr/>
    </dgm:pt>
    <dgm:pt modelId="{ED9B2583-85B9-47F7-81DF-2B91C792D1FD}" type="pres">
      <dgm:prSet presAssocID="{34253E5E-19AE-4208-9303-1734044F5312}" presName="theList" presStyleCnt="0"/>
      <dgm:spPr/>
    </dgm:pt>
    <dgm:pt modelId="{E862C5B5-5331-4D5C-8143-9F57E41E1A8E}" type="pres">
      <dgm:prSet presAssocID="{7D6DC6C7-6658-46EC-AFDC-0EA7D023E66B}" presName="aNode" presStyleLbl="fgAcc1" presStyleIdx="0" presStyleCnt="2" custScaleX="259402" custScaleY="167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49E69A-926F-425F-A4A6-3F4908F27B80}" type="pres">
      <dgm:prSet presAssocID="{7D6DC6C7-6658-46EC-AFDC-0EA7D023E66B}" presName="aSpace" presStyleCnt="0"/>
      <dgm:spPr/>
    </dgm:pt>
    <dgm:pt modelId="{6998B5D2-8357-4157-BC6D-9BE336E5AB9E}" type="pres">
      <dgm:prSet presAssocID="{5FD2CF16-52C8-4A01-B18F-3FEEFA3519B9}" presName="aNode" presStyleLbl="fgAcc1" presStyleIdx="1" presStyleCnt="2" custScaleX="258547" custScaleY="1663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193BC8-05EC-4386-B426-9E2D1CF08D80}" type="pres">
      <dgm:prSet presAssocID="{5FD2CF16-52C8-4A01-B18F-3FEEFA3519B9}" presName="aSpace" presStyleCnt="0"/>
      <dgm:spPr/>
    </dgm:pt>
  </dgm:ptLst>
  <dgm:cxnLst>
    <dgm:cxn modelId="{0E03410F-9A60-4218-A245-261737F23527}" srcId="{34253E5E-19AE-4208-9303-1734044F5312}" destId="{7D6DC6C7-6658-46EC-AFDC-0EA7D023E66B}" srcOrd="0" destOrd="0" parTransId="{FB872B89-EF63-4AD7-AA47-881C3B7922BF}" sibTransId="{832210D5-E313-49DD-BEF8-77ABA967E3F9}"/>
    <dgm:cxn modelId="{3A6A22E2-62CA-4EA5-BDE3-B853D6F44C4C}" type="presOf" srcId="{7D6DC6C7-6658-46EC-AFDC-0EA7D023E66B}" destId="{E862C5B5-5331-4D5C-8143-9F57E41E1A8E}" srcOrd="0" destOrd="0" presId="urn:microsoft.com/office/officeart/2005/8/layout/pyramid2"/>
    <dgm:cxn modelId="{F8112792-37A0-4093-A1D6-40B8F4F8644D}" srcId="{34253E5E-19AE-4208-9303-1734044F5312}" destId="{5FD2CF16-52C8-4A01-B18F-3FEEFA3519B9}" srcOrd="1" destOrd="0" parTransId="{4F150765-E46A-4CE2-8D85-F0F71C231FC9}" sibTransId="{30707627-EA42-4634-A59E-6C37A3AC246E}"/>
    <dgm:cxn modelId="{4F702C16-E520-4E76-9F75-DB1B2A93062E}" type="presOf" srcId="{34253E5E-19AE-4208-9303-1734044F5312}" destId="{90C5D163-AEBC-4000-A077-320F194F66D5}" srcOrd="0" destOrd="0" presId="urn:microsoft.com/office/officeart/2005/8/layout/pyramid2"/>
    <dgm:cxn modelId="{C111BAB7-7AC9-49B8-A64C-A0212ED02EC6}" type="presOf" srcId="{5FD2CF16-52C8-4A01-B18F-3FEEFA3519B9}" destId="{6998B5D2-8357-4157-BC6D-9BE336E5AB9E}" srcOrd="0" destOrd="0" presId="urn:microsoft.com/office/officeart/2005/8/layout/pyramid2"/>
    <dgm:cxn modelId="{9C61960D-D9A3-4365-8ABB-00215DB6965C}" type="presParOf" srcId="{90C5D163-AEBC-4000-A077-320F194F66D5}" destId="{87E924F1-B976-4F32-ABD0-A6DFD43C71B9}" srcOrd="0" destOrd="0" presId="urn:microsoft.com/office/officeart/2005/8/layout/pyramid2"/>
    <dgm:cxn modelId="{1807D134-FE4E-4FE5-902C-77695959C7CE}" type="presParOf" srcId="{90C5D163-AEBC-4000-A077-320F194F66D5}" destId="{ED9B2583-85B9-47F7-81DF-2B91C792D1FD}" srcOrd="1" destOrd="0" presId="urn:microsoft.com/office/officeart/2005/8/layout/pyramid2"/>
    <dgm:cxn modelId="{C8B59084-710C-45EC-81E6-F15AD118CE94}" type="presParOf" srcId="{ED9B2583-85B9-47F7-81DF-2B91C792D1FD}" destId="{E862C5B5-5331-4D5C-8143-9F57E41E1A8E}" srcOrd="0" destOrd="0" presId="urn:microsoft.com/office/officeart/2005/8/layout/pyramid2"/>
    <dgm:cxn modelId="{D959CF2F-CDBF-4C38-A045-996D215015BB}" type="presParOf" srcId="{ED9B2583-85B9-47F7-81DF-2B91C792D1FD}" destId="{9649E69A-926F-425F-A4A6-3F4908F27B80}" srcOrd="1" destOrd="0" presId="urn:microsoft.com/office/officeart/2005/8/layout/pyramid2"/>
    <dgm:cxn modelId="{4D89C487-26AC-4A10-898E-1037FE75EB5D}" type="presParOf" srcId="{ED9B2583-85B9-47F7-81DF-2B91C792D1FD}" destId="{6998B5D2-8357-4157-BC6D-9BE336E5AB9E}" srcOrd="2" destOrd="0" presId="urn:microsoft.com/office/officeart/2005/8/layout/pyramid2"/>
    <dgm:cxn modelId="{8EEEB579-1A59-4A9A-91D5-8898838FF925}" type="presParOf" srcId="{ED9B2583-85B9-47F7-81DF-2B91C792D1FD}" destId="{34193BC8-05EC-4386-B426-9E2D1CF08D80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898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81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912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6646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129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2066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428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7551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76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05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65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354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19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514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00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762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13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ABAC2EB-C118-49BD-A545-917550C10CB7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C8033C4-9C8E-49C6-AB2B-352D85802F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1403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1" y="4142793"/>
            <a:ext cx="10848425" cy="2295330"/>
          </a:xfrm>
        </p:spPr>
        <p:txBody>
          <a:bodyPr>
            <a:normAutofit lnSpcReduction="10000"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РЕКОМЕНДАЦИИ  И </a:t>
            </a:r>
            <a:r>
              <a:rPr lang="ru-RU" sz="4000" b="1" dirty="0" smtClean="0">
                <a:solidFill>
                  <a:schemeClr val="tx1"/>
                </a:solidFill>
              </a:rPr>
              <a:t>СОВЕТЫ РОДИТЕЛЯМ </a:t>
            </a:r>
            <a:r>
              <a:rPr lang="ru-RU" sz="4000" b="1" i="1" dirty="0">
                <a:solidFill>
                  <a:schemeClr val="tx1"/>
                </a:solidFill>
              </a:rPr>
              <a:t>по психологической подготовке к  ГИА</a:t>
            </a:r>
            <a:r>
              <a:rPr lang="ru-RU" sz="4000" b="1" dirty="0">
                <a:solidFill>
                  <a:schemeClr val="tx1"/>
                </a:solidFill>
              </a:rPr>
              <a:t>  </a:t>
            </a:r>
            <a:endParaRPr lang="ru-RU" sz="4000" dirty="0">
              <a:solidFill>
                <a:schemeClr val="tx1"/>
              </a:solidFill>
            </a:endParaRPr>
          </a:p>
          <a:p>
            <a:endParaRPr lang="ru-RU" dirty="0"/>
          </a:p>
          <a:p>
            <a:pPr algn="r"/>
            <a:r>
              <a:rPr lang="ru-RU" sz="2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Педагог-психолог: Гессе С.В.</a:t>
            </a:r>
            <a:endParaRPr lang="ru-RU" sz="26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Рисунок 3" descr="https://kestengschool.edusite.ru/images/442458719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281" y="376257"/>
            <a:ext cx="5794932" cy="35302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13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4921" y="335901"/>
            <a:ext cx="11240311" cy="259391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	</a:t>
            </a:r>
          </a:p>
          <a:p>
            <a:pPr marL="0" indent="0" algn="just">
              <a:buNone/>
            </a:pPr>
            <a:r>
              <a:rPr lang="ru-RU" sz="3400" b="1" dirty="0" smtClean="0">
                <a:solidFill>
                  <a:srgbClr val="FFFF00"/>
                </a:solidFill>
              </a:rPr>
              <a:t>	В </a:t>
            </a:r>
            <a:r>
              <a:rPr lang="ru-RU" sz="3400" b="1" dirty="0">
                <a:solidFill>
                  <a:srgbClr val="FFFF00"/>
                </a:solidFill>
              </a:rPr>
              <a:t>экзаменационную пору всегда присутствует психологическое напряжение. Стресс при этом – абсолютно нормальная реакция организма. Лёгкие эмоциональные всплески полезны, они положительно сказываются на работоспособности и усиливают умственную деятельность. Но излишнее эмоциональное напряжение зачастую оказывает обратное действие. </a:t>
            </a:r>
            <a:endParaRPr lang="ru-RU" sz="3400" b="1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endParaRPr lang="ru-RU" sz="2800" b="1" dirty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endParaRPr lang="ru-RU" sz="24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Рисунок 4" descr="http://shkolaepifan.ru/uploads/public/05.2020/268c79ec43fb211de294e3bb6e99f99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" t="19629" r="2993" b="12551"/>
          <a:stretch/>
        </p:blipFill>
        <p:spPr bwMode="auto">
          <a:xfrm>
            <a:off x="1692953" y="2480580"/>
            <a:ext cx="8924246" cy="3938879"/>
          </a:xfrm>
          <a:prstGeom prst="round2DiagRect">
            <a:avLst>
              <a:gd name="adj1" fmla="val 16667"/>
              <a:gd name="adj2" fmla="val 0"/>
            </a:avLst>
          </a:prstGeom>
          <a:ln w="88900" cap="sq" cmpd="sng" algn="ctr">
            <a:solidFill>
              <a:srgbClr val="FFFFFF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5582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28668" y="354565"/>
            <a:ext cx="11147004" cy="621418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b="1" dirty="0"/>
              <a:t>	</a:t>
            </a:r>
            <a:r>
              <a:rPr lang="ru-RU" sz="2400" b="1" dirty="0" smtClean="0">
                <a:solidFill>
                  <a:srgbClr val="FFFF00"/>
                </a:solidFill>
              </a:rPr>
              <a:t>Не </a:t>
            </a:r>
            <a:r>
              <a:rPr lang="ru-RU" sz="2400" b="1" dirty="0">
                <a:solidFill>
                  <a:srgbClr val="FFFF00"/>
                </a:solidFill>
              </a:rPr>
              <a:t>секрет, что успешность сдачи экзамена во многом зависит от настроя и отношения к этому родителей. Чтобы помочь детям как можно лучше подготовиться к экзаменам, </a:t>
            </a:r>
            <a:r>
              <a:rPr lang="ru-RU" sz="2400" b="1" dirty="0">
                <a:solidFill>
                  <a:srgbClr val="C00000"/>
                </a:solidFill>
              </a:rPr>
              <a:t>попробуйте выполнять несколько советов.</a:t>
            </a:r>
            <a:endParaRPr lang="ru-RU" sz="2400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ru-RU" sz="2400" b="1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endParaRPr lang="ru-RU" sz="2400" b="1" dirty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endParaRPr lang="ru-RU" sz="2400" b="1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2400" b="1" dirty="0">
                <a:solidFill>
                  <a:srgbClr val="FFFF00"/>
                </a:solidFill>
              </a:rPr>
              <a:t>	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endParaRPr lang="ru-RU" sz="2400" b="1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2400" b="1" dirty="0" err="1" smtClean="0">
                <a:solidFill>
                  <a:srgbClr val="FFFF00"/>
                </a:solidFill>
              </a:rPr>
              <a:t>Виржиния</a:t>
            </a:r>
            <a:r>
              <a:rPr lang="ru-RU" sz="2400" b="1" dirty="0" smtClean="0">
                <a:solidFill>
                  <a:srgbClr val="FFFF00"/>
                </a:solidFill>
              </a:rPr>
              <a:t> Сатир (американский психолог) выявила, что для хорошего самочувствия, и даже просто для жизненного выживания  ребёнку необходимо минимум 8  объятий  в день!</a:t>
            </a:r>
            <a:r>
              <a:rPr lang="ru-RU" sz="2400" dirty="0" smtClean="0">
                <a:solidFill>
                  <a:srgbClr val="FFFF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ru-RU" sz="2400" b="1" dirty="0" smtClean="0">
                <a:solidFill>
                  <a:srgbClr val="FFFF00"/>
                </a:solidFill>
              </a:rPr>
              <a:t>Не стесняйтесь – обнимайтесь! Гладьте по голове ваше чадо, хорошо бы ещё лёгкий массаж предплечья!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9468" y="1791476"/>
            <a:ext cx="11147003" cy="102636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FFFF00"/>
                </a:solidFill>
              </a:rPr>
              <a:t>1. Не тревожьтесь сами! Внушайте ребёнку мысль, что количество баллов не является совершенным измерением его возможностей.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9467" y="3071324"/>
            <a:ext cx="11147003" cy="102636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FFFF00"/>
                </a:solidFill>
              </a:rPr>
              <a:t>2. Подбадривайте детей, хвалите их за то, что они делают хорошо.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9068" y="5377541"/>
            <a:ext cx="11147003" cy="102636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FFFF00"/>
                </a:solidFill>
              </a:rPr>
              <a:t>Не стесняйтесь – обнимайтесь! Гладьте по голове ваше чадо, хорошо бы ещё лёгкий массаж предплечья!</a:t>
            </a: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79968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468" y="223933"/>
            <a:ext cx="11258972" cy="56030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6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6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6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6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6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6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6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6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6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6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6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600" b="1" dirty="0">
              <a:solidFill>
                <a:srgbClr val="FFFF00"/>
              </a:solidFill>
            </a:endParaRPr>
          </a:p>
          <a:p>
            <a:endParaRPr lang="ru-RU" sz="2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468" y="223933"/>
            <a:ext cx="11147003" cy="12316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3.  </a:t>
            </a:r>
            <a:r>
              <a:rPr lang="ru-RU" sz="2400" b="1" dirty="0" smtClean="0">
                <a:solidFill>
                  <a:srgbClr val="FFFF00"/>
                </a:solidFill>
              </a:rPr>
              <a:t>Наблюдайте за самочувствием ребёнка, т.к. никто кроме вас не сможет вовремя заметить и предотвратить ухудшение состояния ребёнка, связанное с переутомлением.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9468" y="1747155"/>
            <a:ext cx="11221747" cy="1505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FFFF00"/>
                </a:solidFill>
              </a:rPr>
              <a:t>4.  Контролируйте режим подготовки, не допускайте перегрузок. Посоветуйте  вовремя сделать передышку. Объяснит ему, что отдыхать, не дожидаясь усталости – лучшее средство от переутомления.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6839" y="3544066"/>
            <a:ext cx="11147003" cy="158543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FFFF00"/>
                </a:solidFill>
              </a:rPr>
              <a:t>5.  Обратите внимание на питание ребёнка! Исключить чипсы, газированную воду, кофеин содержащие напитки. Такие продукты, как рыба, творог, орехи, мёд, курага стимулируют работу головного мозга.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9468" y="5356934"/>
            <a:ext cx="11147003" cy="123164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6.  Вместе определите, «жаворонок» выпускник или «сова». Если «жаворонок» – основная подготовка проводится днём, если «сова»- вечером.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87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2495" y="1315614"/>
            <a:ext cx="11016376" cy="606489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4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4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FFFF00"/>
              </a:solidFill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4564" y="223932"/>
            <a:ext cx="11401908" cy="199675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FFFF00"/>
                </a:solidFill>
              </a:rPr>
              <a:t>7.</a:t>
            </a:r>
            <a:r>
              <a:rPr lang="ru-RU" sz="2400" b="1" dirty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</a:rPr>
              <a:t>Накануне экзамена обеспечьте ребёнку полноценный отдых. Договоритесь, что вечером накануне экзамена он прекратит подготовку, прогуляется, искупается и ляжет спать вовремя. Последние двенадцать часов должны уйти на подготовку организма, а не знаний.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4565" y="2467942"/>
            <a:ext cx="11401906" cy="233265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FFFF00"/>
                </a:solidFill>
              </a:rPr>
              <a:t>8. Непосредственно во время подготовки к экзаменам  важно обходиться без допинга (кофе, крепкий чай, энергетические напитки, т.к. нервная система и так на взводе. Немалый вред может нанести работающий телевизор, радио. Ребёнок может слушать музыку во время подготовки, но пусть эта музыка будет без слов, инструментальная.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4564" y="5047856"/>
            <a:ext cx="11435985" cy="155821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FFFF00"/>
                </a:solidFill>
              </a:rPr>
              <a:t>9. Посоветуйте детям во время экзамена обратить внимание на следующее:</a:t>
            </a:r>
            <a:endParaRPr lang="ru-RU" sz="2400" dirty="0" smtClean="0">
              <a:solidFill>
                <a:srgbClr val="FFFF00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FFFF00"/>
                </a:solidFill>
              </a:rPr>
              <a:t>- пробежать глазами весь текст, чтобы увидеть какого типа задания в нём содержаться, это поможет настроиться на работу;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79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5193" y="503854"/>
            <a:ext cx="11383346" cy="41987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800" b="1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endParaRPr lang="ru-RU" sz="2800" b="1" dirty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endParaRPr lang="ru-RU" sz="2800" b="1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endParaRPr lang="ru-RU" sz="2800" b="1" dirty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endParaRPr lang="ru-RU" sz="2800" b="1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endParaRPr lang="ru-RU" sz="2800" b="1" dirty="0">
              <a:solidFill>
                <a:srgbClr val="FFFF00"/>
              </a:solidFill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4563" y="317241"/>
            <a:ext cx="11513976" cy="298579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FFFF00"/>
                </a:solidFill>
              </a:rPr>
              <a:t>- внимательно прочитать вопрос до конца и понять его смысл (характерная ошибка во время тестирования – не дочитав до конца, по первым словам уже предполагают ответ и торопятся его вписать);</a:t>
            </a:r>
          </a:p>
          <a:p>
            <a:pPr algn="just"/>
            <a:r>
              <a:rPr lang="ru-RU" sz="2400" b="1" dirty="0" smtClean="0">
                <a:solidFill>
                  <a:srgbClr val="FFFF00"/>
                </a:solidFill>
              </a:rPr>
              <a:t>- если не знаешь ответа на вопрос или не уверен, пропусти его и отметь, чтобы потом к нему  вернуться;</a:t>
            </a:r>
          </a:p>
          <a:p>
            <a:pPr algn="just"/>
            <a:r>
              <a:rPr lang="ru-RU" sz="2400" b="1" dirty="0" smtClean="0">
                <a:solidFill>
                  <a:srgbClr val="FFFF00"/>
                </a:solidFill>
              </a:rPr>
              <a:t>- если не смог в течение отведённого времени ответить на вопрос, есть смысл положиться на свою интуицию и указать наиболее вероятный вариант.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4563" y="3564296"/>
            <a:ext cx="11513976" cy="79465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FFFF00"/>
                </a:solidFill>
              </a:rPr>
              <a:t>10.    Не критикуйте ребёнка после экзамена.</a:t>
            </a:r>
            <a:endParaRPr lang="ru-RU" sz="2400" b="1" dirty="0">
              <a:solidFill>
                <a:srgbClr val="FFFF00"/>
              </a:solidFill>
            </a:endParaRPr>
          </a:p>
        </p:txBody>
      </p:sp>
      <p:pic>
        <p:nvPicPr>
          <p:cNvPr id="7" name="Рисунок 6" descr="https://www.xn--82--5cddn3agc1bl2fn3m.xn--p1ai/images/Full_doc/2020_2021/VOSPITATELNAYARABOTA/Soc_Psih/Uchenikam/motiv6-768x54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70" t="47853" r="2022" b="14945"/>
          <a:stretch/>
        </p:blipFill>
        <p:spPr bwMode="auto">
          <a:xfrm>
            <a:off x="8192278" y="3900196"/>
            <a:ext cx="3153745" cy="26872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2212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429208"/>
            <a:ext cx="11016376" cy="3871859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b="1" dirty="0">
                <a:solidFill>
                  <a:srgbClr val="FFFF00"/>
                </a:solidFill>
              </a:rPr>
              <a:t> </a:t>
            </a:r>
            <a:endParaRPr lang="ru-RU" sz="2800" b="1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	</a:t>
            </a:r>
            <a:r>
              <a:rPr lang="ru-RU" sz="2800" b="1" dirty="0" smtClean="0">
                <a:solidFill>
                  <a:srgbClr val="FFFF00"/>
                </a:solidFill>
              </a:rPr>
              <a:t>	</a:t>
            </a:r>
            <a:endParaRPr lang="ru-RU" b="1" dirty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135972421"/>
              </p:ext>
            </p:extLst>
          </p:nvPr>
        </p:nvGraphicFramePr>
        <p:xfrm>
          <a:off x="186612" y="429208"/>
          <a:ext cx="11513976" cy="6214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996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83</TotalTime>
  <Words>149</Words>
  <Application>Microsoft Office PowerPoint</Application>
  <PresentationFormat>Широкоэкранный</PresentationFormat>
  <Paragraphs>55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</cp:lastModifiedBy>
  <cp:revision>12</cp:revision>
  <dcterms:created xsi:type="dcterms:W3CDTF">2021-03-01T17:22:57Z</dcterms:created>
  <dcterms:modified xsi:type="dcterms:W3CDTF">2021-03-02T11:27:25Z</dcterms:modified>
</cp:coreProperties>
</file>