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470" r:id="rId2"/>
    <p:sldId id="471" r:id="rId3"/>
    <p:sldId id="279" r:id="rId4"/>
    <p:sldId id="505" r:id="rId5"/>
    <p:sldId id="489" r:id="rId6"/>
    <p:sldId id="490" r:id="rId7"/>
    <p:sldId id="491" r:id="rId8"/>
    <p:sldId id="492" r:id="rId9"/>
    <p:sldId id="493" r:id="rId10"/>
    <p:sldId id="494" r:id="rId11"/>
    <p:sldId id="496" r:id="rId12"/>
    <p:sldId id="495" r:id="rId13"/>
    <p:sldId id="497" r:id="rId14"/>
    <p:sldId id="498" r:id="rId15"/>
    <p:sldId id="506" r:id="rId16"/>
    <p:sldId id="507" r:id="rId17"/>
    <p:sldId id="508" r:id="rId18"/>
    <p:sldId id="509" r:id="rId19"/>
    <p:sldId id="510" r:id="rId20"/>
    <p:sldId id="511" r:id="rId21"/>
    <p:sldId id="517" r:id="rId22"/>
    <p:sldId id="512" r:id="rId23"/>
    <p:sldId id="504" r:id="rId24"/>
    <p:sldId id="518" r:id="rId25"/>
    <p:sldId id="519" r:id="rId26"/>
    <p:sldId id="520" r:id="rId27"/>
    <p:sldId id="521" r:id="rId28"/>
    <p:sldId id="522" r:id="rId29"/>
    <p:sldId id="486" r:id="rId30"/>
    <p:sldId id="487" r:id="rId31"/>
    <p:sldId id="488" r:id="rId32"/>
    <p:sldId id="472" r:id="rId33"/>
    <p:sldId id="473" r:id="rId34"/>
    <p:sldId id="474" r:id="rId35"/>
    <p:sldId id="475" r:id="rId36"/>
    <p:sldId id="523" r:id="rId37"/>
    <p:sldId id="524" r:id="rId38"/>
    <p:sldId id="278" r:id="rId3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3922" autoAdjust="0"/>
  </p:normalViewPr>
  <p:slideViewPr>
    <p:cSldViewPr>
      <p:cViewPr>
        <p:scale>
          <a:sx n="97" d="100"/>
          <a:sy n="97" d="100"/>
        </p:scale>
        <p:origin x="-300" y="-4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475BD99-17AB-45DE-BF5B-21E69A38EA3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86B10F61-C8C2-4CFA-A80B-8F966DF607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6F219BA2-6EA9-4117-9D9D-DF1F04C833BF}"/>
              </a:ext>
            </a:extLst>
          </p:cNvPr>
          <p:cNvSpPr>
            <a:spLocks noGrp="1"/>
          </p:cNvSpPr>
          <p:nvPr>
            <p:ph type="dt" sz="half" idx="10"/>
          </p:nvPr>
        </p:nvSpPr>
        <p:spPr/>
        <p:txBody>
          <a:bodyPr/>
          <a:lstStyle/>
          <a:p>
            <a:fld id="{8D725E21-EC16-4FB2-B00B-6D2CEE013F9A}" type="datetimeFigureOut">
              <a:rPr lang="ru-RU" smtClean="0"/>
              <a:pPr/>
              <a:t>13.04.2021</a:t>
            </a:fld>
            <a:endParaRPr lang="ru-RU"/>
          </a:p>
        </p:txBody>
      </p:sp>
      <p:sp>
        <p:nvSpPr>
          <p:cNvPr id="5" name="Нижний колонтитул 4">
            <a:extLst>
              <a:ext uri="{FF2B5EF4-FFF2-40B4-BE49-F238E27FC236}">
                <a16:creationId xmlns:a16="http://schemas.microsoft.com/office/drawing/2014/main" xmlns="" id="{9E2123D1-72E9-447E-8CF2-BEBBC705177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BB6CEAA0-2640-4654-9DE2-C71D2A596647}"/>
              </a:ext>
            </a:extLst>
          </p:cNvPr>
          <p:cNvSpPr>
            <a:spLocks noGrp="1"/>
          </p:cNvSpPr>
          <p:nvPr>
            <p:ph type="sldNum" sz="quarter" idx="12"/>
          </p:nvPr>
        </p:nvSpPr>
        <p:spPr/>
        <p:txBody>
          <a:bodyPr/>
          <a:lstStyle/>
          <a:p>
            <a:fld id="{C8E53427-77A2-4406-AB9B-33DF0012B4DB}" type="slidenum">
              <a:rPr lang="ru-RU" smtClean="0"/>
              <a:pPr/>
              <a:t>‹#›</a:t>
            </a:fld>
            <a:endParaRPr lang="ru-RU"/>
          </a:p>
        </p:txBody>
      </p:sp>
    </p:spTree>
    <p:extLst>
      <p:ext uri="{BB962C8B-B14F-4D97-AF65-F5344CB8AC3E}">
        <p14:creationId xmlns:p14="http://schemas.microsoft.com/office/powerpoint/2010/main" val="1074329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3CCA2EE-340E-4BC2-B045-5559CF5435D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40D8DD8C-8C92-4ADA-AEFD-F2F6073297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78FA0067-DFE8-4586-BBC2-4007413DF5C2}"/>
              </a:ext>
            </a:extLst>
          </p:cNvPr>
          <p:cNvSpPr>
            <a:spLocks noGrp="1"/>
          </p:cNvSpPr>
          <p:nvPr>
            <p:ph type="dt" sz="half" idx="10"/>
          </p:nvPr>
        </p:nvSpPr>
        <p:spPr/>
        <p:txBody>
          <a:bodyPr/>
          <a:lstStyle/>
          <a:p>
            <a:fld id="{8D725E21-EC16-4FB2-B00B-6D2CEE013F9A}" type="datetimeFigureOut">
              <a:rPr lang="ru-RU" smtClean="0"/>
              <a:pPr/>
              <a:t>13.04.2021</a:t>
            </a:fld>
            <a:endParaRPr lang="ru-RU"/>
          </a:p>
        </p:txBody>
      </p:sp>
      <p:sp>
        <p:nvSpPr>
          <p:cNvPr id="5" name="Нижний колонтитул 4">
            <a:extLst>
              <a:ext uri="{FF2B5EF4-FFF2-40B4-BE49-F238E27FC236}">
                <a16:creationId xmlns:a16="http://schemas.microsoft.com/office/drawing/2014/main" xmlns="" id="{15017F7A-01E9-41A3-B6F9-D4AE7442E76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5A037F90-C6FB-4A0A-A588-F5B8A3E6DAD2}"/>
              </a:ext>
            </a:extLst>
          </p:cNvPr>
          <p:cNvSpPr>
            <a:spLocks noGrp="1"/>
          </p:cNvSpPr>
          <p:nvPr>
            <p:ph type="sldNum" sz="quarter" idx="12"/>
          </p:nvPr>
        </p:nvSpPr>
        <p:spPr/>
        <p:txBody>
          <a:bodyPr/>
          <a:lstStyle/>
          <a:p>
            <a:fld id="{C8E53427-77A2-4406-AB9B-33DF0012B4DB}" type="slidenum">
              <a:rPr lang="ru-RU" smtClean="0"/>
              <a:pPr/>
              <a:t>‹#›</a:t>
            </a:fld>
            <a:endParaRPr lang="ru-RU"/>
          </a:p>
        </p:txBody>
      </p:sp>
    </p:spTree>
    <p:extLst>
      <p:ext uri="{BB962C8B-B14F-4D97-AF65-F5344CB8AC3E}">
        <p14:creationId xmlns:p14="http://schemas.microsoft.com/office/powerpoint/2010/main" val="373629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4775FA2-AD4A-4D21-BAFE-79999508746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F0DE6DDA-511A-4EC2-826E-2A97F56D9138}"/>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2E84EAA4-9A55-4602-BB5C-DEC85F3E2373}"/>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7CF1B79C-BDD1-42E3-BD7E-C418F7427C36}"/>
              </a:ext>
            </a:extLst>
          </p:cNvPr>
          <p:cNvSpPr>
            <a:spLocks noGrp="1"/>
          </p:cNvSpPr>
          <p:nvPr>
            <p:ph type="dt" sz="half" idx="10"/>
          </p:nvPr>
        </p:nvSpPr>
        <p:spPr/>
        <p:txBody>
          <a:bodyPr/>
          <a:lstStyle/>
          <a:p>
            <a:fld id="{8D725E21-EC16-4FB2-B00B-6D2CEE013F9A}" type="datetimeFigureOut">
              <a:rPr lang="ru-RU" smtClean="0"/>
              <a:pPr/>
              <a:t>13.04.2021</a:t>
            </a:fld>
            <a:endParaRPr lang="ru-RU"/>
          </a:p>
        </p:txBody>
      </p:sp>
      <p:sp>
        <p:nvSpPr>
          <p:cNvPr id="6" name="Нижний колонтитул 5">
            <a:extLst>
              <a:ext uri="{FF2B5EF4-FFF2-40B4-BE49-F238E27FC236}">
                <a16:creationId xmlns:a16="http://schemas.microsoft.com/office/drawing/2014/main" xmlns="" id="{9C5585E6-F863-43B9-A7CC-A8D8A856CA0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C5308610-C0CD-43B2-8384-7726E003824A}"/>
              </a:ext>
            </a:extLst>
          </p:cNvPr>
          <p:cNvSpPr>
            <a:spLocks noGrp="1"/>
          </p:cNvSpPr>
          <p:nvPr>
            <p:ph type="sldNum" sz="quarter" idx="12"/>
          </p:nvPr>
        </p:nvSpPr>
        <p:spPr/>
        <p:txBody>
          <a:bodyPr/>
          <a:lstStyle/>
          <a:p>
            <a:fld id="{C8E53427-77A2-4406-AB9B-33DF0012B4DB}" type="slidenum">
              <a:rPr lang="ru-RU" smtClean="0"/>
              <a:pPr/>
              <a:t>‹#›</a:t>
            </a:fld>
            <a:endParaRPr lang="ru-RU"/>
          </a:p>
        </p:txBody>
      </p:sp>
    </p:spTree>
    <p:extLst>
      <p:ext uri="{BB962C8B-B14F-4D97-AF65-F5344CB8AC3E}">
        <p14:creationId xmlns:p14="http://schemas.microsoft.com/office/powerpoint/2010/main" val="1083054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E806E9C-7DD6-4D89-9E49-CCCA67A07B9A}"/>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EF494F38-9B84-4779-88FA-A093A92847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6670A8D5-E71E-4FC6-A899-44478D3DB2C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30C0321F-0382-4FAD-98D3-27420B52BF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9B109BB3-8278-4334-B477-1A2F02E79C06}"/>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57A6EB80-69D1-45E0-AEDD-A537F263345A}"/>
              </a:ext>
            </a:extLst>
          </p:cNvPr>
          <p:cNvSpPr>
            <a:spLocks noGrp="1"/>
          </p:cNvSpPr>
          <p:nvPr>
            <p:ph type="dt" sz="half" idx="10"/>
          </p:nvPr>
        </p:nvSpPr>
        <p:spPr/>
        <p:txBody>
          <a:bodyPr/>
          <a:lstStyle/>
          <a:p>
            <a:fld id="{8D725E21-EC16-4FB2-B00B-6D2CEE013F9A}" type="datetimeFigureOut">
              <a:rPr lang="ru-RU" smtClean="0"/>
              <a:pPr/>
              <a:t>13.04.2021</a:t>
            </a:fld>
            <a:endParaRPr lang="ru-RU"/>
          </a:p>
        </p:txBody>
      </p:sp>
      <p:sp>
        <p:nvSpPr>
          <p:cNvPr id="8" name="Нижний колонтитул 7">
            <a:extLst>
              <a:ext uri="{FF2B5EF4-FFF2-40B4-BE49-F238E27FC236}">
                <a16:creationId xmlns:a16="http://schemas.microsoft.com/office/drawing/2014/main" xmlns="" id="{18A625B8-8BED-4821-874A-33F13935890C}"/>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5FF6C1CD-C9E9-48B4-85DB-6A0D81E55E64}"/>
              </a:ext>
            </a:extLst>
          </p:cNvPr>
          <p:cNvSpPr>
            <a:spLocks noGrp="1"/>
          </p:cNvSpPr>
          <p:nvPr>
            <p:ph type="sldNum" sz="quarter" idx="12"/>
          </p:nvPr>
        </p:nvSpPr>
        <p:spPr/>
        <p:txBody>
          <a:bodyPr/>
          <a:lstStyle/>
          <a:p>
            <a:fld id="{C8E53427-77A2-4406-AB9B-33DF0012B4DB}" type="slidenum">
              <a:rPr lang="ru-RU" smtClean="0"/>
              <a:pPr/>
              <a:t>‹#›</a:t>
            </a:fld>
            <a:endParaRPr lang="ru-RU"/>
          </a:p>
        </p:txBody>
      </p:sp>
    </p:spTree>
    <p:extLst>
      <p:ext uri="{BB962C8B-B14F-4D97-AF65-F5344CB8AC3E}">
        <p14:creationId xmlns:p14="http://schemas.microsoft.com/office/powerpoint/2010/main" val="2985065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7B4A8CC-FFA3-446D-8513-0C06A95369BF}"/>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4F4670BB-E6DD-4C1C-9A92-7C6AB0E20B14}"/>
              </a:ext>
            </a:extLst>
          </p:cNvPr>
          <p:cNvSpPr>
            <a:spLocks noGrp="1"/>
          </p:cNvSpPr>
          <p:nvPr>
            <p:ph type="dt" sz="half" idx="10"/>
          </p:nvPr>
        </p:nvSpPr>
        <p:spPr/>
        <p:txBody>
          <a:bodyPr/>
          <a:lstStyle/>
          <a:p>
            <a:fld id="{8D725E21-EC16-4FB2-B00B-6D2CEE013F9A}" type="datetimeFigureOut">
              <a:rPr lang="ru-RU" smtClean="0"/>
              <a:pPr/>
              <a:t>13.04.2021</a:t>
            </a:fld>
            <a:endParaRPr lang="ru-RU"/>
          </a:p>
        </p:txBody>
      </p:sp>
      <p:sp>
        <p:nvSpPr>
          <p:cNvPr id="4" name="Нижний колонтитул 3">
            <a:extLst>
              <a:ext uri="{FF2B5EF4-FFF2-40B4-BE49-F238E27FC236}">
                <a16:creationId xmlns:a16="http://schemas.microsoft.com/office/drawing/2014/main" xmlns="" id="{ED4E5B68-44F3-4B41-8E8C-1B87DD43061C}"/>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DBC5B350-4505-4A31-B3C4-FD65007D7E28}"/>
              </a:ext>
            </a:extLst>
          </p:cNvPr>
          <p:cNvSpPr>
            <a:spLocks noGrp="1"/>
          </p:cNvSpPr>
          <p:nvPr>
            <p:ph type="sldNum" sz="quarter" idx="12"/>
          </p:nvPr>
        </p:nvSpPr>
        <p:spPr/>
        <p:txBody>
          <a:bodyPr/>
          <a:lstStyle/>
          <a:p>
            <a:fld id="{C8E53427-77A2-4406-AB9B-33DF0012B4DB}" type="slidenum">
              <a:rPr lang="ru-RU" smtClean="0"/>
              <a:pPr/>
              <a:t>‹#›</a:t>
            </a:fld>
            <a:endParaRPr lang="ru-RU"/>
          </a:p>
        </p:txBody>
      </p:sp>
    </p:spTree>
    <p:extLst>
      <p:ext uri="{BB962C8B-B14F-4D97-AF65-F5344CB8AC3E}">
        <p14:creationId xmlns:p14="http://schemas.microsoft.com/office/powerpoint/2010/main" val="2826772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2784C86C-822B-40C8-ABF6-5F2E6529AAFF}"/>
              </a:ext>
            </a:extLst>
          </p:cNvPr>
          <p:cNvSpPr>
            <a:spLocks noGrp="1"/>
          </p:cNvSpPr>
          <p:nvPr>
            <p:ph type="dt" sz="half" idx="10"/>
          </p:nvPr>
        </p:nvSpPr>
        <p:spPr/>
        <p:txBody>
          <a:bodyPr/>
          <a:lstStyle/>
          <a:p>
            <a:fld id="{8D725E21-EC16-4FB2-B00B-6D2CEE013F9A}" type="datetimeFigureOut">
              <a:rPr lang="ru-RU" smtClean="0"/>
              <a:pPr/>
              <a:t>13.04.2021</a:t>
            </a:fld>
            <a:endParaRPr lang="ru-RU"/>
          </a:p>
        </p:txBody>
      </p:sp>
      <p:sp>
        <p:nvSpPr>
          <p:cNvPr id="3" name="Нижний колонтитул 2">
            <a:extLst>
              <a:ext uri="{FF2B5EF4-FFF2-40B4-BE49-F238E27FC236}">
                <a16:creationId xmlns:a16="http://schemas.microsoft.com/office/drawing/2014/main" xmlns="" id="{8E161B5F-059D-4603-95BA-25F8AAA7EC4F}"/>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D4520802-30F1-44DF-8CB6-D377182FF752}"/>
              </a:ext>
            </a:extLst>
          </p:cNvPr>
          <p:cNvSpPr>
            <a:spLocks noGrp="1"/>
          </p:cNvSpPr>
          <p:nvPr>
            <p:ph type="sldNum" sz="quarter" idx="12"/>
          </p:nvPr>
        </p:nvSpPr>
        <p:spPr/>
        <p:txBody>
          <a:bodyPr/>
          <a:lstStyle/>
          <a:p>
            <a:fld id="{C8E53427-77A2-4406-AB9B-33DF0012B4DB}" type="slidenum">
              <a:rPr lang="ru-RU" smtClean="0"/>
              <a:pPr/>
              <a:t>‹#›</a:t>
            </a:fld>
            <a:endParaRPr lang="ru-RU"/>
          </a:p>
        </p:txBody>
      </p:sp>
    </p:spTree>
    <p:extLst>
      <p:ext uri="{BB962C8B-B14F-4D97-AF65-F5344CB8AC3E}">
        <p14:creationId xmlns:p14="http://schemas.microsoft.com/office/powerpoint/2010/main" val="2974994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725D3FC-DE13-4C7C-A2AB-CDC36FE9CA0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8162DDFD-D724-4764-8F63-4CDA7D25ED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614FACB8-B7D1-45BB-BCC8-2BAA3730A4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B83EB474-C57B-4460-A80F-F7F7481D08D9}"/>
              </a:ext>
            </a:extLst>
          </p:cNvPr>
          <p:cNvSpPr>
            <a:spLocks noGrp="1"/>
          </p:cNvSpPr>
          <p:nvPr>
            <p:ph type="dt" sz="half" idx="10"/>
          </p:nvPr>
        </p:nvSpPr>
        <p:spPr/>
        <p:txBody>
          <a:bodyPr/>
          <a:lstStyle/>
          <a:p>
            <a:fld id="{8D725E21-EC16-4FB2-B00B-6D2CEE013F9A}" type="datetimeFigureOut">
              <a:rPr lang="ru-RU" smtClean="0"/>
              <a:pPr/>
              <a:t>13.04.2021</a:t>
            </a:fld>
            <a:endParaRPr lang="ru-RU"/>
          </a:p>
        </p:txBody>
      </p:sp>
      <p:sp>
        <p:nvSpPr>
          <p:cNvPr id="6" name="Нижний колонтитул 5">
            <a:extLst>
              <a:ext uri="{FF2B5EF4-FFF2-40B4-BE49-F238E27FC236}">
                <a16:creationId xmlns:a16="http://schemas.microsoft.com/office/drawing/2014/main" xmlns="" id="{BAA0E1D5-6A1A-4F7C-8298-7CDDA70F4E4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ABD64352-98F4-4463-9A43-DAB7B8C82C86}"/>
              </a:ext>
            </a:extLst>
          </p:cNvPr>
          <p:cNvSpPr>
            <a:spLocks noGrp="1"/>
          </p:cNvSpPr>
          <p:nvPr>
            <p:ph type="sldNum" sz="quarter" idx="12"/>
          </p:nvPr>
        </p:nvSpPr>
        <p:spPr/>
        <p:txBody>
          <a:bodyPr/>
          <a:lstStyle/>
          <a:p>
            <a:fld id="{C8E53427-77A2-4406-AB9B-33DF0012B4DB}" type="slidenum">
              <a:rPr lang="ru-RU" smtClean="0"/>
              <a:pPr/>
              <a:t>‹#›</a:t>
            </a:fld>
            <a:endParaRPr lang="ru-RU"/>
          </a:p>
        </p:txBody>
      </p:sp>
    </p:spTree>
    <p:extLst>
      <p:ext uri="{BB962C8B-B14F-4D97-AF65-F5344CB8AC3E}">
        <p14:creationId xmlns:p14="http://schemas.microsoft.com/office/powerpoint/2010/main" val="2000407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1292653-F00E-4B0F-99D8-F58702BD8FC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A869DC4C-581E-4A63-8EB7-78CBBC2505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7D18DFBF-6C91-470B-BDBF-AF6FF5B77A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C6B36F99-CD76-4360-85AA-BDB4732C706A}"/>
              </a:ext>
            </a:extLst>
          </p:cNvPr>
          <p:cNvSpPr>
            <a:spLocks noGrp="1"/>
          </p:cNvSpPr>
          <p:nvPr>
            <p:ph type="dt" sz="half" idx="10"/>
          </p:nvPr>
        </p:nvSpPr>
        <p:spPr/>
        <p:txBody>
          <a:bodyPr/>
          <a:lstStyle/>
          <a:p>
            <a:fld id="{8D725E21-EC16-4FB2-B00B-6D2CEE013F9A}" type="datetimeFigureOut">
              <a:rPr lang="ru-RU" smtClean="0"/>
              <a:pPr/>
              <a:t>13.04.2021</a:t>
            </a:fld>
            <a:endParaRPr lang="ru-RU"/>
          </a:p>
        </p:txBody>
      </p:sp>
      <p:sp>
        <p:nvSpPr>
          <p:cNvPr id="6" name="Нижний колонтитул 5">
            <a:extLst>
              <a:ext uri="{FF2B5EF4-FFF2-40B4-BE49-F238E27FC236}">
                <a16:creationId xmlns:a16="http://schemas.microsoft.com/office/drawing/2014/main" xmlns="" id="{5C2753AC-8FA4-495C-BB5A-DD26CB1FAFA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305FC5C9-5238-4284-95D8-28C12137A453}"/>
              </a:ext>
            </a:extLst>
          </p:cNvPr>
          <p:cNvSpPr>
            <a:spLocks noGrp="1"/>
          </p:cNvSpPr>
          <p:nvPr>
            <p:ph type="sldNum" sz="quarter" idx="12"/>
          </p:nvPr>
        </p:nvSpPr>
        <p:spPr/>
        <p:txBody>
          <a:bodyPr/>
          <a:lstStyle/>
          <a:p>
            <a:fld id="{C8E53427-77A2-4406-AB9B-33DF0012B4DB}" type="slidenum">
              <a:rPr lang="ru-RU" smtClean="0"/>
              <a:pPr/>
              <a:t>‹#›</a:t>
            </a:fld>
            <a:endParaRPr lang="ru-RU"/>
          </a:p>
        </p:txBody>
      </p:sp>
    </p:spTree>
    <p:extLst>
      <p:ext uri="{BB962C8B-B14F-4D97-AF65-F5344CB8AC3E}">
        <p14:creationId xmlns:p14="http://schemas.microsoft.com/office/powerpoint/2010/main" val="3247705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86CE049-BBED-43E6-9471-D323FFDFC6FB}"/>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2524F019-8181-418B-9784-23CF77542E34}"/>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1DB06BBB-199D-4972-ABF7-9CE882A0EC18}"/>
              </a:ext>
            </a:extLst>
          </p:cNvPr>
          <p:cNvSpPr>
            <a:spLocks noGrp="1"/>
          </p:cNvSpPr>
          <p:nvPr>
            <p:ph type="dt" sz="half" idx="10"/>
          </p:nvPr>
        </p:nvSpPr>
        <p:spPr/>
        <p:txBody>
          <a:bodyPr/>
          <a:lstStyle/>
          <a:p>
            <a:fld id="{8D725E21-EC16-4FB2-B00B-6D2CEE013F9A}" type="datetimeFigureOut">
              <a:rPr lang="ru-RU" smtClean="0"/>
              <a:pPr/>
              <a:t>13.04.2021</a:t>
            </a:fld>
            <a:endParaRPr lang="ru-RU"/>
          </a:p>
        </p:txBody>
      </p:sp>
      <p:sp>
        <p:nvSpPr>
          <p:cNvPr id="5" name="Нижний колонтитул 4">
            <a:extLst>
              <a:ext uri="{FF2B5EF4-FFF2-40B4-BE49-F238E27FC236}">
                <a16:creationId xmlns:a16="http://schemas.microsoft.com/office/drawing/2014/main" xmlns="" id="{0EED62B3-69CD-4EC0-B9C3-D330BE83867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85A5581C-B40E-48A6-A69D-33D4C4EA2DE2}"/>
              </a:ext>
            </a:extLst>
          </p:cNvPr>
          <p:cNvSpPr>
            <a:spLocks noGrp="1"/>
          </p:cNvSpPr>
          <p:nvPr>
            <p:ph type="sldNum" sz="quarter" idx="12"/>
          </p:nvPr>
        </p:nvSpPr>
        <p:spPr/>
        <p:txBody>
          <a:bodyPr/>
          <a:lstStyle/>
          <a:p>
            <a:fld id="{C8E53427-77A2-4406-AB9B-33DF0012B4DB}" type="slidenum">
              <a:rPr lang="ru-RU" smtClean="0"/>
              <a:pPr/>
              <a:t>‹#›</a:t>
            </a:fld>
            <a:endParaRPr lang="ru-RU"/>
          </a:p>
        </p:txBody>
      </p:sp>
    </p:spTree>
    <p:extLst>
      <p:ext uri="{BB962C8B-B14F-4D97-AF65-F5344CB8AC3E}">
        <p14:creationId xmlns:p14="http://schemas.microsoft.com/office/powerpoint/2010/main" val="2354674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B1412BD8-1800-4154-BF84-0C972632E26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8BF64695-A62C-480E-A4EB-8A2306FC8EE1}"/>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6E70A3E2-4416-495F-9FD6-D301346B82FC}"/>
              </a:ext>
            </a:extLst>
          </p:cNvPr>
          <p:cNvSpPr>
            <a:spLocks noGrp="1"/>
          </p:cNvSpPr>
          <p:nvPr>
            <p:ph type="dt" sz="half" idx="10"/>
          </p:nvPr>
        </p:nvSpPr>
        <p:spPr/>
        <p:txBody>
          <a:bodyPr/>
          <a:lstStyle/>
          <a:p>
            <a:fld id="{8D725E21-EC16-4FB2-B00B-6D2CEE013F9A}" type="datetimeFigureOut">
              <a:rPr lang="ru-RU" smtClean="0"/>
              <a:pPr/>
              <a:t>13.04.2021</a:t>
            </a:fld>
            <a:endParaRPr lang="ru-RU"/>
          </a:p>
        </p:txBody>
      </p:sp>
      <p:sp>
        <p:nvSpPr>
          <p:cNvPr id="5" name="Нижний колонтитул 4">
            <a:extLst>
              <a:ext uri="{FF2B5EF4-FFF2-40B4-BE49-F238E27FC236}">
                <a16:creationId xmlns:a16="http://schemas.microsoft.com/office/drawing/2014/main" xmlns="" id="{7CAC1021-24DE-44A1-B75A-25AB8CC42C2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A0FD36B5-A790-40FA-B261-31E23D8DCC3D}"/>
              </a:ext>
            </a:extLst>
          </p:cNvPr>
          <p:cNvSpPr>
            <a:spLocks noGrp="1"/>
          </p:cNvSpPr>
          <p:nvPr>
            <p:ph type="sldNum" sz="quarter" idx="12"/>
          </p:nvPr>
        </p:nvSpPr>
        <p:spPr/>
        <p:txBody>
          <a:bodyPr/>
          <a:lstStyle/>
          <a:p>
            <a:fld id="{C8E53427-77A2-4406-AB9B-33DF0012B4DB}" type="slidenum">
              <a:rPr lang="ru-RU" smtClean="0"/>
              <a:pPr/>
              <a:t>‹#›</a:t>
            </a:fld>
            <a:endParaRPr lang="ru-RU"/>
          </a:p>
        </p:txBody>
      </p:sp>
    </p:spTree>
    <p:extLst>
      <p:ext uri="{BB962C8B-B14F-4D97-AF65-F5344CB8AC3E}">
        <p14:creationId xmlns:p14="http://schemas.microsoft.com/office/powerpoint/2010/main" val="2581963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4811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E11ABB4-84E6-4957-916D-CC332F6B4FBB}"/>
              </a:ext>
            </a:extLst>
          </p:cNvPr>
          <p:cNvSpPr>
            <a:spLocks noGrp="1"/>
          </p:cNvSpPr>
          <p:nvPr>
            <p:ph type="title"/>
          </p:nvPr>
        </p:nvSpPr>
        <p:spPr/>
        <p:txBody>
          <a:bodyPr/>
          <a:lstStyle>
            <a:lvl1pPr>
              <a:defRPr b="1">
                <a:solidFill>
                  <a:schemeClr val="accent2"/>
                </a:solidFill>
              </a:defRPr>
            </a:lvl1pPr>
          </a:lstStyle>
          <a:p>
            <a:r>
              <a:rPr lang="ru-RU" dirty="0"/>
              <a:t>Образец заголовка</a:t>
            </a:r>
          </a:p>
        </p:txBody>
      </p:sp>
      <p:sp>
        <p:nvSpPr>
          <p:cNvPr id="3" name="Объект 2">
            <a:extLst>
              <a:ext uri="{FF2B5EF4-FFF2-40B4-BE49-F238E27FC236}">
                <a16:creationId xmlns:a16="http://schemas.microsoft.com/office/drawing/2014/main" xmlns="" id="{0FC7823A-AB17-46E4-B7FA-475AC7D0D3D4}"/>
              </a:ext>
            </a:extLst>
          </p:cNvPr>
          <p:cNvSpPr>
            <a:spLocks noGrp="1"/>
          </p:cNvSpPr>
          <p:nvPr>
            <p:ph idx="1"/>
          </p:nvPr>
        </p:nvSpPr>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a:extLst>
              <a:ext uri="{FF2B5EF4-FFF2-40B4-BE49-F238E27FC236}">
                <a16:creationId xmlns:a16="http://schemas.microsoft.com/office/drawing/2014/main" xmlns="" id="{136528C9-5884-4B4D-B36C-1A614FA16BAF}"/>
              </a:ext>
            </a:extLst>
          </p:cNvPr>
          <p:cNvSpPr>
            <a:spLocks noGrp="1"/>
          </p:cNvSpPr>
          <p:nvPr>
            <p:ph type="dt" sz="half" idx="10"/>
          </p:nvPr>
        </p:nvSpPr>
        <p:spPr/>
        <p:txBody>
          <a:bodyPr/>
          <a:lstStyle/>
          <a:p>
            <a:fld id="{6C800526-881B-4EFB-A2B1-E2EC6E673644}" type="datetimeFigureOut">
              <a:rPr lang="ru-RU" smtClean="0"/>
              <a:pPr/>
              <a:t>13.04.2021</a:t>
            </a:fld>
            <a:endParaRPr lang="ru-RU"/>
          </a:p>
        </p:txBody>
      </p:sp>
      <p:sp>
        <p:nvSpPr>
          <p:cNvPr id="5" name="Нижний колонтитул 4">
            <a:extLst>
              <a:ext uri="{FF2B5EF4-FFF2-40B4-BE49-F238E27FC236}">
                <a16:creationId xmlns:a16="http://schemas.microsoft.com/office/drawing/2014/main" xmlns="" id="{83A9552C-5650-405C-942C-79F245E3275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47EA733B-55B7-42F8-B642-7A4DC9DAF6CB}"/>
              </a:ext>
            </a:extLst>
          </p:cNvPr>
          <p:cNvSpPr>
            <a:spLocks noGrp="1"/>
          </p:cNvSpPr>
          <p:nvPr>
            <p:ph type="sldNum" sz="quarter" idx="12"/>
          </p:nvPr>
        </p:nvSpPr>
        <p:spPr/>
        <p:txBody>
          <a:bodyPr/>
          <a:lstStyle/>
          <a:p>
            <a:fld id="{36AE403C-4EB7-40BC-9395-955F62C492F5}" type="slidenum">
              <a:rPr lang="ru-RU" smtClean="0"/>
              <a:pPr/>
              <a:t>‹#›</a:t>
            </a:fld>
            <a:endParaRPr lang="ru-RU"/>
          </a:p>
        </p:txBody>
      </p:sp>
      <p:sp>
        <p:nvSpPr>
          <p:cNvPr id="9" name="Прямоугольник 8">
            <a:extLst>
              <a:ext uri="{FF2B5EF4-FFF2-40B4-BE49-F238E27FC236}">
                <a16:creationId xmlns:a16="http://schemas.microsoft.com/office/drawing/2014/main" xmlns="" id="{640E1113-501F-42FF-A817-B71D295CCD2C}"/>
              </a:ext>
            </a:extLst>
          </p:cNvPr>
          <p:cNvSpPr/>
          <p:nvPr userDrawn="1"/>
        </p:nvSpPr>
        <p:spPr>
          <a:xfrm>
            <a:off x="0" y="0"/>
            <a:ext cx="12192000" cy="9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sp>
        <p:nvSpPr>
          <p:cNvPr id="10" name="Прямоугольник 9">
            <a:extLst>
              <a:ext uri="{FF2B5EF4-FFF2-40B4-BE49-F238E27FC236}">
                <a16:creationId xmlns:a16="http://schemas.microsoft.com/office/drawing/2014/main" xmlns="" id="{939F007F-2479-4E1B-962F-B6FEF354E7FF}"/>
              </a:ext>
            </a:extLst>
          </p:cNvPr>
          <p:cNvSpPr/>
          <p:nvPr userDrawn="1"/>
        </p:nvSpPr>
        <p:spPr>
          <a:xfrm>
            <a:off x="0" y="6759000"/>
            <a:ext cx="12192000" cy="9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grpSp>
        <p:nvGrpSpPr>
          <p:cNvPr id="11" name="Группа 10">
            <a:extLst>
              <a:ext uri="{FF2B5EF4-FFF2-40B4-BE49-F238E27FC236}">
                <a16:creationId xmlns:a16="http://schemas.microsoft.com/office/drawing/2014/main" xmlns="" id="{4FBB389D-F645-4EF0-A313-F1760EDDD65D}"/>
              </a:ext>
            </a:extLst>
          </p:cNvPr>
          <p:cNvGrpSpPr/>
          <p:nvPr userDrawn="1"/>
        </p:nvGrpSpPr>
        <p:grpSpPr>
          <a:xfrm>
            <a:off x="9347250" y="37980"/>
            <a:ext cx="2844750" cy="286020"/>
            <a:chOff x="9347250" y="37980"/>
            <a:chExt cx="2844750" cy="286020"/>
          </a:xfrm>
          <a:solidFill>
            <a:schemeClr val="accent2"/>
          </a:solidFill>
        </p:grpSpPr>
        <p:sp>
          <p:nvSpPr>
            <p:cNvPr id="12" name="Прямоугольник 11">
              <a:extLst>
                <a:ext uri="{FF2B5EF4-FFF2-40B4-BE49-F238E27FC236}">
                  <a16:creationId xmlns:a16="http://schemas.microsoft.com/office/drawing/2014/main" xmlns="" id="{E8DDD8ED-37DB-433B-9BE3-ED56AB186990}"/>
                </a:ext>
              </a:extLst>
            </p:cNvPr>
            <p:cNvSpPr/>
            <p:nvPr userDrawn="1"/>
          </p:nvSpPr>
          <p:spPr>
            <a:xfrm>
              <a:off x="9651000" y="495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2"/>
                </a:solidFill>
              </a:endParaRPr>
            </a:p>
          </p:txBody>
        </p:sp>
        <p:sp>
          <p:nvSpPr>
            <p:cNvPr id="13" name="Блок-схема: объединение 12">
              <a:extLst>
                <a:ext uri="{FF2B5EF4-FFF2-40B4-BE49-F238E27FC236}">
                  <a16:creationId xmlns:a16="http://schemas.microsoft.com/office/drawing/2014/main" xmlns="" id="{8A9AC1B6-7038-462A-A7C2-D0F29619BF17}"/>
                </a:ext>
              </a:extLst>
            </p:cNvPr>
            <p:cNvSpPr/>
            <p:nvPr userDrawn="1"/>
          </p:nvSpPr>
          <p:spPr>
            <a:xfrm>
              <a:off x="9347250" y="3798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2"/>
                </a:solidFill>
              </a:endParaRPr>
            </a:p>
          </p:txBody>
        </p:sp>
      </p:grpSp>
      <p:grpSp>
        <p:nvGrpSpPr>
          <p:cNvPr id="14" name="Группа 13">
            <a:extLst>
              <a:ext uri="{FF2B5EF4-FFF2-40B4-BE49-F238E27FC236}">
                <a16:creationId xmlns:a16="http://schemas.microsoft.com/office/drawing/2014/main" xmlns="" id="{E463789D-0C7C-454D-BFD9-1DE51E4C5BFC}"/>
              </a:ext>
            </a:extLst>
          </p:cNvPr>
          <p:cNvGrpSpPr/>
          <p:nvPr userDrawn="1"/>
        </p:nvGrpSpPr>
        <p:grpSpPr>
          <a:xfrm>
            <a:off x="-35250" y="6583500"/>
            <a:ext cx="2844750" cy="274500"/>
            <a:chOff x="-35250" y="6583500"/>
            <a:chExt cx="2844750" cy="274500"/>
          </a:xfrm>
          <a:solidFill>
            <a:schemeClr val="accent2"/>
          </a:solidFill>
        </p:grpSpPr>
        <p:sp>
          <p:nvSpPr>
            <p:cNvPr id="15" name="Прямоугольник 14">
              <a:extLst>
                <a:ext uri="{FF2B5EF4-FFF2-40B4-BE49-F238E27FC236}">
                  <a16:creationId xmlns:a16="http://schemas.microsoft.com/office/drawing/2014/main" xmlns="" id="{84D431FD-AB15-4701-9AC6-CDB8CE4C764C}"/>
                </a:ext>
              </a:extLst>
            </p:cNvPr>
            <p:cNvSpPr/>
            <p:nvPr userDrawn="1"/>
          </p:nvSpPr>
          <p:spPr>
            <a:xfrm>
              <a:off x="-35250" y="65835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solidFill>
              </a:endParaRPr>
            </a:p>
          </p:txBody>
        </p:sp>
        <p:sp>
          <p:nvSpPr>
            <p:cNvPr id="16" name="Блок-схема: объединение 15">
              <a:extLst>
                <a:ext uri="{FF2B5EF4-FFF2-40B4-BE49-F238E27FC236}">
                  <a16:creationId xmlns:a16="http://schemas.microsoft.com/office/drawing/2014/main" xmlns="" id="{E7D3F83A-004E-403A-8F03-CC8948CF9F67}"/>
                </a:ext>
              </a:extLst>
            </p:cNvPr>
            <p:cNvSpPr/>
            <p:nvPr userDrawn="1"/>
          </p:nvSpPr>
          <p:spPr>
            <a:xfrm rot="10800000">
              <a:off x="2202000" y="658350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grpSp>
    </p:spTree>
    <p:extLst>
      <p:ext uri="{BB962C8B-B14F-4D97-AF65-F5344CB8AC3E}">
        <p14:creationId xmlns:p14="http://schemas.microsoft.com/office/powerpoint/2010/main" val="4030180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Заголовок и объект">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xmlns="" id="{24B881EB-1784-473B-8081-FDC8508B7613}"/>
              </a:ext>
            </a:extLst>
          </p:cNvPr>
          <p:cNvSpPr/>
          <p:nvPr userDrawn="1"/>
        </p:nvSpPr>
        <p:spPr>
          <a:xfrm>
            <a:off x="0" y="0"/>
            <a:ext cx="12192000" cy="9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sp>
        <p:nvSpPr>
          <p:cNvPr id="10" name="Прямоугольник 9">
            <a:extLst>
              <a:ext uri="{FF2B5EF4-FFF2-40B4-BE49-F238E27FC236}">
                <a16:creationId xmlns:a16="http://schemas.microsoft.com/office/drawing/2014/main" xmlns="" id="{B119E31C-4778-49B4-88E9-494EF71DCCA4}"/>
              </a:ext>
            </a:extLst>
          </p:cNvPr>
          <p:cNvSpPr/>
          <p:nvPr userDrawn="1"/>
        </p:nvSpPr>
        <p:spPr>
          <a:xfrm>
            <a:off x="0" y="6759000"/>
            <a:ext cx="12192000" cy="9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grpSp>
        <p:nvGrpSpPr>
          <p:cNvPr id="11" name="Группа 10">
            <a:extLst>
              <a:ext uri="{FF2B5EF4-FFF2-40B4-BE49-F238E27FC236}">
                <a16:creationId xmlns:a16="http://schemas.microsoft.com/office/drawing/2014/main" xmlns="" id="{AB8690DA-5449-464D-80A9-DCC9C148D31F}"/>
              </a:ext>
            </a:extLst>
          </p:cNvPr>
          <p:cNvGrpSpPr/>
          <p:nvPr userDrawn="1"/>
        </p:nvGrpSpPr>
        <p:grpSpPr>
          <a:xfrm>
            <a:off x="9347250" y="37980"/>
            <a:ext cx="2844750" cy="286020"/>
            <a:chOff x="9347250" y="37980"/>
            <a:chExt cx="2844750" cy="286020"/>
          </a:xfrm>
          <a:solidFill>
            <a:schemeClr val="accent2"/>
          </a:solidFill>
        </p:grpSpPr>
        <p:sp>
          <p:nvSpPr>
            <p:cNvPr id="12" name="Прямоугольник 11">
              <a:extLst>
                <a:ext uri="{FF2B5EF4-FFF2-40B4-BE49-F238E27FC236}">
                  <a16:creationId xmlns:a16="http://schemas.microsoft.com/office/drawing/2014/main" xmlns="" id="{315118C4-713A-4AB9-B08B-BD62864C2E6A}"/>
                </a:ext>
              </a:extLst>
            </p:cNvPr>
            <p:cNvSpPr/>
            <p:nvPr userDrawn="1"/>
          </p:nvSpPr>
          <p:spPr>
            <a:xfrm>
              <a:off x="9651000" y="495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solidFill>
              </a:endParaRPr>
            </a:p>
          </p:txBody>
        </p:sp>
        <p:sp>
          <p:nvSpPr>
            <p:cNvPr id="13" name="Блок-схема: объединение 12">
              <a:extLst>
                <a:ext uri="{FF2B5EF4-FFF2-40B4-BE49-F238E27FC236}">
                  <a16:creationId xmlns:a16="http://schemas.microsoft.com/office/drawing/2014/main" xmlns="" id="{A0898C5B-FFF0-4624-824E-84E4C17CBB18}"/>
                </a:ext>
              </a:extLst>
            </p:cNvPr>
            <p:cNvSpPr/>
            <p:nvPr userDrawn="1"/>
          </p:nvSpPr>
          <p:spPr>
            <a:xfrm>
              <a:off x="9347250" y="3798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grpSp>
      <p:grpSp>
        <p:nvGrpSpPr>
          <p:cNvPr id="14" name="Группа 13">
            <a:extLst>
              <a:ext uri="{FF2B5EF4-FFF2-40B4-BE49-F238E27FC236}">
                <a16:creationId xmlns:a16="http://schemas.microsoft.com/office/drawing/2014/main" xmlns="" id="{7BCAD506-BA00-4E33-B68C-E5911E34BEAB}"/>
              </a:ext>
            </a:extLst>
          </p:cNvPr>
          <p:cNvGrpSpPr/>
          <p:nvPr userDrawn="1"/>
        </p:nvGrpSpPr>
        <p:grpSpPr>
          <a:xfrm>
            <a:off x="-35250" y="6583500"/>
            <a:ext cx="2844750" cy="274500"/>
            <a:chOff x="-35250" y="6583500"/>
            <a:chExt cx="2844750" cy="274500"/>
          </a:xfrm>
          <a:solidFill>
            <a:schemeClr val="accent2"/>
          </a:solidFill>
        </p:grpSpPr>
        <p:sp>
          <p:nvSpPr>
            <p:cNvPr id="15" name="Прямоугольник 14">
              <a:extLst>
                <a:ext uri="{FF2B5EF4-FFF2-40B4-BE49-F238E27FC236}">
                  <a16:creationId xmlns:a16="http://schemas.microsoft.com/office/drawing/2014/main" xmlns="" id="{501341E1-EFB0-48B5-8780-45599BABAF41}"/>
                </a:ext>
              </a:extLst>
            </p:cNvPr>
            <p:cNvSpPr/>
            <p:nvPr userDrawn="1"/>
          </p:nvSpPr>
          <p:spPr>
            <a:xfrm>
              <a:off x="-35250" y="65835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solidFill>
              </a:endParaRPr>
            </a:p>
          </p:txBody>
        </p:sp>
        <p:sp>
          <p:nvSpPr>
            <p:cNvPr id="16" name="Блок-схема: объединение 15">
              <a:extLst>
                <a:ext uri="{FF2B5EF4-FFF2-40B4-BE49-F238E27FC236}">
                  <a16:creationId xmlns:a16="http://schemas.microsoft.com/office/drawing/2014/main" xmlns="" id="{DE8C835F-D205-4D6A-8A82-F0DFE38F02AB}"/>
                </a:ext>
              </a:extLst>
            </p:cNvPr>
            <p:cNvSpPr/>
            <p:nvPr userDrawn="1"/>
          </p:nvSpPr>
          <p:spPr>
            <a:xfrm rot="10800000">
              <a:off x="2202000" y="658350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grpSp>
    </p:spTree>
    <p:extLst>
      <p:ext uri="{BB962C8B-B14F-4D97-AF65-F5344CB8AC3E}">
        <p14:creationId xmlns:p14="http://schemas.microsoft.com/office/powerpoint/2010/main" val="1470385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Заголовок и объект">
    <p:spTree>
      <p:nvGrpSpPr>
        <p:cNvPr id="1" name=""/>
        <p:cNvGrpSpPr/>
        <p:nvPr/>
      </p:nvGrpSpPr>
      <p:grpSpPr>
        <a:xfrm>
          <a:off x="0" y="0"/>
          <a:ext cx="0" cy="0"/>
          <a:chOff x="0" y="0"/>
          <a:chExt cx="0" cy="0"/>
        </a:xfrm>
      </p:grpSpPr>
    </p:spTree>
    <p:extLst>
      <p:ext uri="{BB962C8B-B14F-4D97-AF65-F5344CB8AC3E}">
        <p14:creationId xmlns:p14="http://schemas.microsoft.com/office/powerpoint/2010/main" val="89366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Пользовательский маке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3721462-A9E1-4536-9F2D-B2F8F2185D48}"/>
              </a:ext>
            </a:extLst>
          </p:cNvPr>
          <p:cNvSpPr>
            <a:spLocks noGrp="1"/>
          </p:cNvSpPr>
          <p:nvPr>
            <p:ph type="title"/>
          </p:nvPr>
        </p:nvSpPr>
        <p:spPr>
          <a:xfrm>
            <a:off x="6095998" y="365125"/>
            <a:ext cx="5257801" cy="1325563"/>
          </a:xfrm>
        </p:spPr>
        <p:txBody>
          <a:bodyPr/>
          <a:lstStyle>
            <a:lvl1pPr>
              <a:defRPr b="1">
                <a:solidFill>
                  <a:schemeClr val="accent2"/>
                </a:solidFill>
              </a:defRPr>
            </a:lvl1pPr>
          </a:lstStyle>
          <a:p>
            <a:r>
              <a:rPr lang="ru-RU" dirty="0"/>
              <a:t>Образец заголовка</a:t>
            </a:r>
          </a:p>
        </p:txBody>
      </p:sp>
      <p:sp>
        <p:nvSpPr>
          <p:cNvPr id="3" name="Дата 2">
            <a:extLst>
              <a:ext uri="{FF2B5EF4-FFF2-40B4-BE49-F238E27FC236}">
                <a16:creationId xmlns:a16="http://schemas.microsoft.com/office/drawing/2014/main" xmlns="" id="{A18D8509-D379-49B3-A4FE-EDBEE0641797}"/>
              </a:ext>
            </a:extLst>
          </p:cNvPr>
          <p:cNvSpPr>
            <a:spLocks noGrp="1"/>
          </p:cNvSpPr>
          <p:nvPr>
            <p:ph type="dt" sz="half" idx="10"/>
          </p:nvPr>
        </p:nvSpPr>
        <p:spPr/>
        <p:txBody>
          <a:bodyPr/>
          <a:lstStyle>
            <a:lvl1pPr>
              <a:defRPr>
                <a:solidFill>
                  <a:schemeClr val="accent1"/>
                </a:solidFill>
              </a:defRPr>
            </a:lvl1pPr>
          </a:lstStyle>
          <a:p>
            <a:fld id="{90FB3E60-2F82-4C12-95B3-7ACC1B0E5862}" type="datetimeFigureOut">
              <a:rPr lang="ru-RU" smtClean="0"/>
              <a:pPr/>
              <a:t>13.04.2021</a:t>
            </a:fld>
            <a:endParaRPr lang="ru-RU"/>
          </a:p>
        </p:txBody>
      </p:sp>
      <p:sp>
        <p:nvSpPr>
          <p:cNvPr id="6" name="Прямоугольник 5">
            <a:extLst>
              <a:ext uri="{FF2B5EF4-FFF2-40B4-BE49-F238E27FC236}">
                <a16:creationId xmlns:a16="http://schemas.microsoft.com/office/drawing/2014/main" xmlns="" id="{1D1B458C-BFE5-4FED-890B-A3C81CBD9E00}"/>
              </a:ext>
            </a:extLst>
          </p:cNvPr>
          <p:cNvSpPr/>
          <p:nvPr userDrawn="1"/>
        </p:nvSpPr>
        <p:spPr>
          <a:xfrm>
            <a:off x="0" y="0"/>
            <a:ext cx="12192000" cy="9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sp>
        <p:nvSpPr>
          <p:cNvPr id="7" name="Прямоугольник 6">
            <a:extLst>
              <a:ext uri="{FF2B5EF4-FFF2-40B4-BE49-F238E27FC236}">
                <a16:creationId xmlns:a16="http://schemas.microsoft.com/office/drawing/2014/main" xmlns="" id="{474EC097-BE1E-47C5-A4A4-558BFD9F9C06}"/>
              </a:ext>
            </a:extLst>
          </p:cNvPr>
          <p:cNvSpPr/>
          <p:nvPr userDrawn="1"/>
        </p:nvSpPr>
        <p:spPr>
          <a:xfrm>
            <a:off x="12450" y="6772425"/>
            <a:ext cx="12192000" cy="9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sp>
        <p:nvSpPr>
          <p:cNvPr id="8" name="Рисунок 2">
            <a:extLst>
              <a:ext uri="{FF2B5EF4-FFF2-40B4-BE49-F238E27FC236}">
                <a16:creationId xmlns:a16="http://schemas.microsoft.com/office/drawing/2014/main" xmlns="" id="{17DD4B55-CA6E-4B68-97C9-646C6EC1FBE1}"/>
              </a:ext>
            </a:extLst>
          </p:cNvPr>
          <p:cNvSpPr>
            <a:spLocks noGrp="1"/>
          </p:cNvSpPr>
          <p:nvPr>
            <p:ph type="pic" sz="quarter" idx="13"/>
          </p:nvPr>
        </p:nvSpPr>
        <p:spPr>
          <a:xfrm>
            <a:off x="20850" y="-575"/>
            <a:ext cx="5186362" cy="6858575"/>
          </a:xfrm>
          <a:solidFill>
            <a:schemeClr val="bg1"/>
          </a:solidFill>
        </p:spPr>
        <p:txBody>
          <a:bodyPr/>
          <a:lstStyle>
            <a:lvl1pPr>
              <a:defRPr>
                <a:solidFill>
                  <a:schemeClr val="accent1"/>
                </a:solidFill>
              </a:defRPr>
            </a:lvl1pPr>
          </a:lstStyle>
          <a:p>
            <a:endParaRPr lang="ru-RU"/>
          </a:p>
        </p:txBody>
      </p:sp>
      <p:grpSp>
        <p:nvGrpSpPr>
          <p:cNvPr id="9" name="Группа 8">
            <a:extLst>
              <a:ext uri="{FF2B5EF4-FFF2-40B4-BE49-F238E27FC236}">
                <a16:creationId xmlns:a16="http://schemas.microsoft.com/office/drawing/2014/main" xmlns="" id="{ECD6CA42-8F84-4EF7-AC44-C6D7CA7B5256}"/>
              </a:ext>
            </a:extLst>
          </p:cNvPr>
          <p:cNvGrpSpPr/>
          <p:nvPr userDrawn="1"/>
        </p:nvGrpSpPr>
        <p:grpSpPr>
          <a:xfrm>
            <a:off x="5207212" y="36075"/>
            <a:ext cx="2844750" cy="274500"/>
            <a:chOff x="5228062" y="49500"/>
            <a:chExt cx="2844750" cy="274500"/>
          </a:xfrm>
          <a:solidFill>
            <a:schemeClr val="accent2"/>
          </a:solidFill>
        </p:grpSpPr>
        <p:sp>
          <p:nvSpPr>
            <p:cNvPr id="10" name="Прямоугольник 9">
              <a:extLst>
                <a:ext uri="{FF2B5EF4-FFF2-40B4-BE49-F238E27FC236}">
                  <a16:creationId xmlns:a16="http://schemas.microsoft.com/office/drawing/2014/main" xmlns="" id="{EF73193D-4957-4A8F-A457-261D1530DEC3}"/>
                </a:ext>
              </a:extLst>
            </p:cNvPr>
            <p:cNvSpPr/>
            <p:nvPr userDrawn="1"/>
          </p:nvSpPr>
          <p:spPr>
            <a:xfrm>
              <a:off x="5228062" y="495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solidFill>
              </a:endParaRPr>
            </a:p>
          </p:txBody>
        </p:sp>
        <p:sp>
          <p:nvSpPr>
            <p:cNvPr id="11" name="Блок-схема: объединение 10">
              <a:extLst>
                <a:ext uri="{FF2B5EF4-FFF2-40B4-BE49-F238E27FC236}">
                  <a16:creationId xmlns:a16="http://schemas.microsoft.com/office/drawing/2014/main" xmlns="" id="{9CA2CB59-7E2E-4FE6-B4DA-BC82267C4973}"/>
                </a:ext>
              </a:extLst>
            </p:cNvPr>
            <p:cNvSpPr/>
            <p:nvPr userDrawn="1"/>
          </p:nvSpPr>
          <p:spPr>
            <a:xfrm>
              <a:off x="7465312" y="4950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grpSp>
      <p:grpSp>
        <p:nvGrpSpPr>
          <p:cNvPr id="12" name="Группа 11">
            <a:extLst>
              <a:ext uri="{FF2B5EF4-FFF2-40B4-BE49-F238E27FC236}">
                <a16:creationId xmlns:a16="http://schemas.microsoft.com/office/drawing/2014/main" xmlns="" id="{F77822EB-8A6C-4A70-8594-303E6651250C}"/>
              </a:ext>
            </a:extLst>
          </p:cNvPr>
          <p:cNvGrpSpPr/>
          <p:nvPr userDrawn="1"/>
        </p:nvGrpSpPr>
        <p:grpSpPr>
          <a:xfrm>
            <a:off x="9382650" y="6596925"/>
            <a:ext cx="2844750" cy="274500"/>
            <a:chOff x="9347250" y="6571200"/>
            <a:chExt cx="2844750" cy="274500"/>
          </a:xfrm>
          <a:solidFill>
            <a:schemeClr val="accent2"/>
          </a:solidFill>
        </p:grpSpPr>
        <p:sp>
          <p:nvSpPr>
            <p:cNvPr id="13" name="Прямоугольник 12">
              <a:extLst>
                <a:ext uri="{FF2B5EF4-FFF2-40B4-BE49-F238E27FC236}">
                  <a16:creationId xmlns:a16="http://schemas.microsoft.com/office/drawing/2014/main" xmlns="" id="{1DA2A97F-749F-48D2-AE48-5762F540EF28}"/>
                </a:ext>
              </a:extLst>
            </p:cNvPr>
            <p:cNvSpPr/>
            <p:nvPr userDrawn="1"/>
          </p:nvSpPr>
          <p:spPr>
            <a:xfrm>
              <a:off x="9651000" y="65712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solidFill>
              </a:endParaRPr>
            </a:p>
          </p:txBody>
        </p:sp>
        <p:sp>
          <p:nvSpPr>
            <p:cNvPr id="14" name="Блок-схема: объединение 13">
              <a:extLst>
                <a:ext uri="{FF2B5EF4-FFF2-40B4-BE49-F238E27FC236}">
                  <a16:creationId xmlns:a16="http://schemas.microsoft.com/office/drawing/2014/main" xmlns="" id="{3E93E1D6-3B3B-47F6-966E-B20E50008B90}"/>
                </a:ext>
              </a:extLst>
            </p:cNvPr>
            <p:cNvSpPr/>
            <p:nvPr userDrawn="1"/>
          </p:nvSpPr>
          <p:spPr>
            <a:xfrm rot="10800000">
              <a:off x="9347250" y="657120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grpSp>
      <p:sp>
        <p:nvSpPr>
          <p:cNvPr id="16" name="Текст 18">
            <a:extLst>
              <a:ext uri="{FF2B5EF4-FFF2-40B4-BE49-F238E27FC236}">
                <a16:creationId xmlns:a16="http://schemas.microsoft.com/office/drawing/2014/main" xmlns="" id="{57C0137E-3F0D-4D70-B2CA-0E5AD27AD19D}"/>
              </a:ext>
            </a:extLst>
          </p:cNvPr>
          <p:cNvSpPr>
            <a:spLocks noGrp="1"/>
          </p:cNvSpPr>
          <p:nvPr>
            <p:ph type="body" sz="quarter" idx="14"/>
          </p:nvPr>
        </p:nvSpPr>
        <p:spPr>
          <a:xfrm>
            <a:off x="6096000" y="2033588"/>
            <a:ext cx="5186363" cy="4049712"/>
          </a:xfrm>
        </p:spPr>
        <p:txBody>
          <a:bodyPr/>
          <a:lstStyle>
            <a:lvl1pPr>
              <a:defRPr b="0">
                <a:solidFill>
                  <a:schemeClr val="accent2"/>
                </a:solidFill>
              </a:defRPr>
            </a:lvl1pPr>
            <a:lvl2pPr>
              <a:defRPr b="0">
                <a:solidFill>
                  <a:schemeClr val="accent2"/>
                </a:solidFill>
              </a:defRPr>
            </a:lvl2pPr>
            <a:lvl3pPr>
              <a:defRPr b="0">
                <a:solidFill>
                  <a:schemeClr val="accent2"/>
                </a:solidFill>
              </a:defRPr>
            </a:lvl3pPr>
            <a:lvl4pPr>
              <a:defRPr b="0">
                <a:solidFill>
                  <a:schemeClr val="accent2"/>
                </a:solidFill>
              </a:defRPr>
            </a:lvl4pPr>
            <a:lvl5pPr>
              <a:defRPr b="0">
                <a:solidFill>
                  <a:schemeClr val="accent2"/>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79933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Заголовок и объект">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04756F5F-238C-4EA5-953D-83BC7A40E2A5}"/>
              </a:ext>
            </a:extLst>
          </p:cNvPr>
          <p:cNvSpPr/>
          <p:nvPr userDrawn="1"/>
        </p:nvSpPr>
        <p:spPr>
          <a:xfrm>
            <a:off x="0" y="1674000"/>
            <a:ext cx="12192000" cy="135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Заголовок 2">
            <a:extLst>
              <a:ext uri="{FF2B5EF4-FFF2-40B4-BE49-F238E27FC236}">
                <a16:creationId xmlns:a16="http://schemas.microsoft.com/office/drawing/2014/main" xmlns="" id="{4A24F890-6633-4AD3-9C24-3D0B92AF4E3A}"/>
              </a:ext>
            </a:extLst>
          </p:cNvPr>
          <p:cNvSpPr>
            <a:spLocks noGrp="1"/>
          </p:cNvSpPr>
          <p:nvPr>
            <p:ph type="title"/>
          </p:nvPr>
        </p:nvSpPr>
        <p:spPr/>
        <p:txBody>
          <a:bodyPr/>
          <a:lstStyle>
            <a:lvl1pPr>
              <a:defRPr b="1">
                <a:solidFill>
                  <a:schemeClr val="accent1"/>
                </a:solidFill>
              </a:defRPr>
            </a:lvl1pPr>
          </a:lstStyle>
          <a:p>
            <a:r>
              <a:rPr lang="ru-RU" dirty="0"/>
              <a:t>Образец заголовка</a:t>
            </a:r>
          </a:p>
        </p:txBody>
      </p:sp>
      <p:sp>
        <p:nvSpPr>
          <p:cNvPr id="5" name="Текст 4">
            <a:extLst>
              <a:ext uri="{FF2B5EF4-FFF2-40B4-BE49-F238E27FC236}">
                <a16:creationId xmlns:a16="http://schemas.microsoft.com/office/drawing/2014/main" xmlns="" id="{E2BC0BA3-1E1F-4BDD-8E19-DB8F68551CEA}"/>
              </a:ext>
            </a:extLst>
          </p:cNvPr>
          <p:cNvSpPr>
            <a:spLocks noGrp="1"/>
          </p:cNvSpPr>
          <p:nvPr>
            <p:ph type="body" sz="quarter" idx="10"/>
          </p:nvPr>
        </p:nvSpPr>
        <p:spPr>
          <a:xfrm>
            <a:off x="838200" y="3294063"/>
            <a:ext cx="10515600" cy="2970212"/>
          </a:xfrm>
        </p:spPr>
        <p:txBody>
          <a:bodyPr/>
          <a:lstStyle>
            <a:lvl1pPr marL="0" indent="0">
              <a:buNone/>
              <a:defRPr>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7" name="Текст 6">
            <a:extLst>
              <a:ext uri="{FF2B5EF4-FFF2-40B4-BE49-F238E27FC236}">
                <a16:creationId xmlns:a16="http://schemas.microsoft.com/office/drawing/2014/main" xmlns="" id="{4560B685-5836-4067-85B7-2D3D4F5E0922}"/>
              </a:ext>
            </a:extLst>
          </p:cNvPr>
          <p:cNvSpPr>
            <a:spLocks noGrp="1"/>
          </p:cNvSpPr>
          <p:nvPr>
            <p:ph type="body" sz="quarter" idx="11"/>
          </p:nvPr>
        </p:nvSpPr>
        <p:spPr>
          <a:xfrm>
            <a:off x="838200" y="1989138"/>
            <a:ext cx="10515600" cy="80962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380280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CA75B666-56EB-4BC3-A2DA-3F26BD5CBF9B}"/>
              </a:ext>
            </a:extLst>
          </p:cNvPr>
          <p:cNvSpPr/>
          <p:nvPr userDrawn="1"/>
        </p:nvSpPr>
        <p:spPr>
          <a:xfrm>
            <a:off x="8031000" y="447747"/>
            <a:ext cx="3735000" cy="5962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Рисунок 7">
            <a:extLst>
              <a:ext uri="{FF2B5EF4-FFF2-40B4-BE49-F238E27FC236}">
                <a16:creationId xmlns:a16="http://schemas.microsoft.com/office/drawing/2014/main" xmlns="" id="{848B91CB-D8C9-4DA9-8CED-26CE57EE341D}"/>
              </a:ext>
            </a:extLst>
          </p:cNvPr>
          <p:cNvSpPr>
            <a:spLocks noGrp="1"/>
          </p:cNvSpPr>
          <p:nvPr>
            <p:ph type="pic" sz="quarter" idx="10"/>
          </p:nvPr>
        </p:nvSpPr>
        <p:spPr>
          <a:xfrm>
            <a:off x="898502" y="3654002"/>
            <a:ext cx="6525000" cy="2609998"/>
          </a:xfrm>
        </p:spPr>
        <p:txBody>
          <a:bodyPr/>
          <a:lstStyle/>
          <a:p>
            <a:endParaRPr lang="ru-RU"/>
          </a:p>
        </p:txBody>
      </p:sp>
      <p:sp>
        <p:nvSpPr>
          <p:cNvPr id="10" name="Заголовок 9">
            <a:extLst>
              <a:ext uri="{FF2B5EF4-FFF2-40B4-BE49-F238E27FC236}">
                <a16:creationId xmlns:a16="http://schemas.microsoft.com/office/drawing/2014/main" xmlns="" id="{7B65CF81-B173-4646-A374-B2745ECC32A1}"/>
              </a:ext>
            </a:extLst>
          </p:cNvPr>
          <p:cNvSpPr>
            <a:spLocks noGrp="1"/>
          </p:cNvSpPr>
          <p:nvPr>
            <p:ph type="title"/>
          </p:nvPr>
        </p:nvSpPr>
        <p:spPr>
          <a:xfrm>
            <a:off x="898501" y="594001"/>
            <a:ext cx="6525000" cy="855000"/>
          </a:xfrm>
        </p:spPr>
        <p:txBody>
          <a:bodyPr>
            <a:normAutofit/>
          </a:bodyPr>
          <a:lstStyle>
            <a:lvl1pPr>
              <a:defRPr sz="4800" b="1">
                <a:solidFill>
                  <a:schemeClr val="bg1"/>
                </a:solidFill>
              </a:defRPr>
            </a:lvl1pPr>
          </a:lstStyle>
          <a:p>
            <a:r>
              <a:rPr lang="ru-RU" dirty="0"/>
              <a:t>Образец заголовка</a:t>
            </a:r>
          </a:p>
        </p:txBody>
      </p:sp>
      <p:sp>
        <p:nvSpPr>
          <p:cNvPr id="12" name="Текст 11">
            <a:extLst>
              <a:ext uri="{FF2B5EF4-FFF2-40B4-BE49-F238E27FC236}">
                <a16:creationId xmlns:a16="http://schemas.microsoft.com/office/drawing/2014/main" xmlns="" id="{71819EB9-C582-4395-9B13-E428103A3604}"/>
              </a:ext>
            </a:extLst>
          </p:cNvPr>
          <p:cNvSpPr>
            <a:spLocks noGrp="1"/>
          </p:cNvSpPr>
          <p:nvPr>
            <p:ph type="body" sz="quarter" idx="11"/>
          </p:nvPr>
        </p:nvSpPr>
        <p:spPr>
          <a:xfrm>
            <a:off x="898501" y="1764001"/>
            <a:ext cx="6525000" cy="1685564"/>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1964356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B8583EE-252E-41FE-AB7A-07D44653FD2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476B07D8-45F5-432E-B708-DF9A6257783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4F326451-6A92-4D65-AD0B-856528E6431B}"/>
              </a:ext>
            </a:extLst>
          </p:cNvPr>
          <p:cNvSpPr>
            <a:spLocks noGrp="1"/>
          </p:cNvSpPr>
          <p:nvPr>
            <p:ph type="dt" sz="half" idx="10"/>
          </p:nvPr>
        </p:nvSpPr>
        <p:spPr/>
        <p:txBody>
          <a:bodyPr/>
          <a:lstStyle/>
          <a:p>
            <a:fld id="{8D725E21-EC16-4FB2-B00B-6D2CEE013F9A}" type="datetimeFigureOut">
              <a:rPr lang="ru-RU" smtClean="0"/>
              <a:pPr/>
              <a:t>13.04.2021</a:t>
            </a:fld>
            <a:endParaRPr lang="ru-RU"/>
          </a:p>
        </p:txBody>
      </p:sp>
      <p:sp>
        <p:nvSpPr>
          <p:cNvPr id="5" name="Нижний колонтитул 4">
            <a:extLst>
              <a:ext uri="{FF2B5EF4-FFF2-40B4-BE49-F238E27FC236}">
                <a16:creationId xmlns:a16="http://schemas.microsoft.com/office/drawing/2014/main" xmlns="" id="{CBB1D946-D98C-4347-BAE3-CA1AC606661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C5B3555D-832A-49FA-A417-C87C45C2FB7E}"/>
              </a:ext>
            </a:extLst>
          </p:cNvPr>
          <p:cNvSpPr>
            <a:spLocks noGrp="1"/>
          </p:cNvSpPr>
          <p:nvPr>
            <p:ph type="sldNum" sz="quarter" idx="12"/>
          </p:nvPr>
        </p:nvSpPr>
        <p:spPr/>
        <p:txBody>
          <a:bodyPr/>
          <a:lstStyle/>
          <a:p>
            <a:fld id="{C8E53427-77A2-4406-AB9B-33DF0012B4DB}" type="slidenum">
              <a:rPr lang="ru-RU" smtClean="0"/>
              <a:pPr/>
              <a:t>‹#›</a:t>
            </a:fld>
            <a:endParaRPr lang="ru-RU"/>
          </a:p>
        </p:txBody>
      </p:sp>
    </p:spTree>
    <p:extLst>
      <p:ext uri="{BB962C8B-B14F-4D97-AF65-F5344CB8AC3E}">
        <p14:creationId xmlns:p14="http://schemas.microsoft.com/office/powerpoint/2010/main" val="881943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presentation-creation.ru/"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6563856-D66D-44B8-8569-D9ACB42E3C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7790A5AD-7C0F-4C90-97EE-17018A6D24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6DC517B4-0AEF-484D-A4C7-3B3F2A71AF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725E21-EC16-4FB2-B00B-6D2CEE013F9A}" type="datetimeFigureOut">
              <a:rPr lang="ru-RU" smtClean="0"/>
              <a:pPr/>
              <a:t>13.04.2021</a:t>
            </a:fld>
            <a:endParaRPr lang="ru-RU"/>
          </a:p>
        </p:txBody>
      </p:sp>
      <p:sp>
        <p:nvSpPr>
          <p:cNvPr id="5" name="Нижний колонтитул 4">
            <a:extLst>
              <a:ext uri="{FF2B5EF4-FFF2-40B4-BE49-F238E27FC236}">
                <a16:creationId xmlns:a16="http://schemas.microsoft.com/office/drawing/2014/main" xmlns="" id="{43C0E6D4-8D6A-47A6-9A1A-6801E7FBB2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73DBEAA2-0AD4-4523-8AB9-89C7AC541D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E53427-77A2-4406-AB9B-33DF0012B4DB}" type="slidenum">
              <a:rPr lang="ru-RU" smtClean="0"/>
              <a:pPr/>
              <a:t>‹#›</a:t>
            </a:fld>
            <a:endParaRPr lang="ru-RU"/>
          </a:p>
        </p:txBody>
      </p:sp>
      <p:pic>
        <p:nvPicPr>
          <p:cNvPr id="8" name="Рисунок 7">
            <a:hlinkClick r:id="rId20"/>
            <a:extLst>
              <a:ext uri="{FF2B5EF4-FFF2-40B4-BE49-F238E27FC236}">
                <a16:creationId xmlns:a16="http://schemas.microsoft.com/office/drawing/2014/main" xmlns="" id="{A3DF6E02-8AFD-430E-83E7-3B976B38D7C2}"/>
              </a:ext>
            </a:extLst>
          </p:cNvPr>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1194000" y="367393"/>
            <a:ext cx="757762" cy="757762"/>
          </a:xfrm>
          <a:prstGeom prst="rect">
            <a:avLst/>
          </a:prstGeom>
        </p:spPr>
      </p:pic>
    </p:spTree>
    <p:extLst>
      <p:ext uri="{BB962C8B-B14F-4D97-AF65-F5344CB8AC3E}">
        <p14:creationId xmlns:p14="http://schemas.microsoft.com/office/powerpoint/2010/main" val="16611434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0" r:id="rId3"/>
    <p:sldLayoutId id="2147483661" r:id="rId4"/>
    <p:sldLayoutId id="2147483666" r:id="rId5"/>
    <p:sldLayoutId id="2147483662" r:id="rId6"/>
    <p:sldLayoutId id="2147483663" r:id="rId7"/>
    <p:sldLayoutId id="2147483664" r:id="rId8"/>
    <p:sldLayoutId id="2147483650"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67408" y="1484784"/>
            <a:ext cx="10801200" cy="3600400"/>
          </a:xfrm>
        </p:spPr>
        <p:txBody>
          <a:bodyPr>
            <a:normAutofit/>
          </a:bodyPr>
          <a:lstStyle/>
          <a:p>
            <a:pPr algn="ctr"/>
            <a:r>
              <a:rPr lang="ru-RU" dirty="0" smtClean="0">
                <a:solidFill>
                  <a:srgbClr val="0070C0"/>
                </a:solidFill>
                <a:latin typeface="Arial" pitchFamily="34" charset="0"/>
                <a:cs typeface="Arial" pitchFamily="34" charset="0"/>
              </a:rPr>
              <a:t>АЛГОРИТМ</a:t>
            </a:r>
            <a:br>
              <a:rPr lang="ru-RU" dirty="0" smtClean="0">
                <a:solidFill>
                  <a:srgbClr val="0070C0"/>
                </a:solidFill>
                <a:latin typeface="Arial" pitchFamily="34" charset="0"/>
                <a:cs typeface="Arial" pitchFamily="34" charset="0"/>
              </a:rPr>
            </a:br>
            <a:r>
              <a:rPr lang="ru-RU" dirty="0" smtClean="0">
                <a:solidFill>
                  <a:srgbClr val="0070C0"/>
                </a:solidFill>
                <a:latin typeface="Arial" pitchFamily="34" charset="0"/>
                <a:cs typeface="Arial" pitchFamily="34" charset="0"/>
              </a:rPr>
              <a:t>подготовки к итоговой аттестации  учащихся  9 ,11 класса </a:t>
            </a:r>
            <a:br>
              <a:rPr lang="ru-RU" dirty="0" smtClean="0">
                <a:solidFill>
                  <a:srgbClr val="0070C0"/>
                </a:solidFill>
                <a:latin typeface="Arial" pitchFamily="34" charset="0"/>
                <a:cs typeface="Arial" pitchFamily="34" charset="0"/>
              </a:rPr>
            </a:br>
            <a:r>
              <a:rPr lang="ru-RU" dirty="0" smtClean="0">
                <a:solidFill>
                  <a:srgbClr val="0070C0"/>
                </a:solidFill>
                <a:latin typeface="Arial" pitchFamily="34" charset="0"/>
                <a:cs typeface="Arial" pitchFamily="34" charset="0"/>
              </a:rPr>
              <a:t>в 20</a:t>
            </a:r>
            <a:r>
              <a:rPr lang="kk-KZ" dirty="0" smtClean="0">
                <a:solidFill>
                  <a:srgbClr val="0070C0"/>
                </a:solidFill>
                <a:latin typeface="Arial" pitchFamily="34" charset="0"/>
                <a:cs typeface="Arial" pitchFamily="34" charset="0"/>
              </a:rPr>
              <a:t>20</a:t>
            </a:r>
            <a:r>
              <a:rPr lang="ru-RU" dirty="0" smtClean="0">
                <a:solidFill>
                  <a:srgbClr val="0070C0"/>
                </a:solidFill>
                <a:latin typeface="Arial" pitchFamily="34" charset="0"/>
                <a:cs typeface="Arial" pitchFamily="34" charset="0"/>
              </a:rPr>
              <a:t>-202</a:t>
            </a:r>
            <a:r>
              <a:rPr lang="kk-KZ" dirty="0" smtClean="0">
                <a:solidFill>
                  <a:srgbClr val="0070C0"/>
                </a:solidFill>
                <a:latin typeface="Arial" pitchFamily="34" charset="0"/>
                <a:cs typeface="Arial" pitchFamily="34" charset="0"/>
              </a:rPr>
              <a:t>1</a:t>
            </a:r>
            <a:r>
              <a:rPr lang="ru-RU" dirty="0" smtClean="0">
                <a:solidFill>
                  <a:srgbClr val="0070C0"/>
                </a:solidFill>
                <a:latin typeface="Arial" pitchFamily="34" charset="0"/>
                <a:cs typeface="Arial" pitchFamily="34" charset="0"/>
              </a:rPr>
              <a:t> учебном году </a:t>
            </a:r>
            <a:r>
              <a:rPr lang="ru-RU" dirty="0" smtClean="0">
                <a:solidFill>
                  <a:srgbClr val="0070C0"/>
                </a:solidFill>
              </a:rPr>
              <a:t/>
            </a:r>
            <a:br>
              <a:rPr lang="ru-RU" dirty="0" smtClean="0">
                <a:solidFill>
                  <a:srgbClr val="0070C0"/>
                </a:solidFill>
              </a:rPr>
            </a:br>
            <a:endParaRPr lang="ru-RU" dirty="0">
              <a:solidFill>
                <a:srgbClr val="0070C0"/>
              </a:solidFill>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fontScale="90000"/>
          </a:bodyPr>
          <a:lstStyle/>
          <a:p>
            <a:r>
              <a:rPr lang="ru-RU" dirty="0" smtClean="0"/>
              <a:t>Спецификация итоговой аттестации по предмету «Русский язык» (с русским языком обучения) 9 класс</a:t>
            </a:r>
            <a:endParaRPr lang="ru-RU" dirty="0"/>
          </a:p>
        </p:txBody>
      </p:sp>
      <p:graphicFrame>
        <p:nvGraphicFramePr>
          <p:cNvPr id="9" name="Таблица 8"/>
          <p:cNvGraphicFramePr>
            <a:graphicFrameLocks noGrp="1"/>
          </p:cNvGraphicFramePr>
          <p:nvPr/>
        </p:nvGraphicFramePr>
        <p:xfrm>
          <a:off x="407368" y="1988841"/>
          <a:ext cx="11449272" cy="4233322"/>
        </p:xfrm>
        <a:graphic>
          <a:graphicData uri="http://schemas.openxmlformats.org/drawingml/2006/table">
            <a:tbl>
              <a:tblPr/>
              <a:tblGrid>
                <a:gridCol w="10297144"/>
                <a:gridCol w="1152128"/>
              </a:tblGrid>
              <a:tr h="261641">
                <a:tc gridSpan="2">
                  <a:txBody>
                    <a:bodyPr/>
                    <a:lstStyle/>
                    <a:p>
                      <a:pPr algn="ctr"/>
                      <a:r>
                        <a:rPr lang="ru-RU" sz="1400" dirty="0" smtClean="0">
                          <a:latin typeface="Arial" pitchFamily="34" charset="0"/>
                          <a:cs typeface="Arial" pitchFamily="34" charset="0"/>
                        </a:rPr>
                        <a:t>ОПИСАНИЕ ЭКЗАМЕНАЦИОННОЙ РАБОТЫ</a:t>
                      </a:r>
                      <a:endParaRPr lang="ru-RU" sz="14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sz="20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641">
                <a:tc>
                  <a:txBody>
                    <a:bodyPr/>
                    <a:lstStyle/>
                    <a:p>
                      <a:r>
                        <a:rPr lang="ru-RU" sz="1400" b="1" i="0" dirty="0">
                          <a:solidFill>
                            <a:srgbClr val="000000"/>
                          </a:solidFill>
                          <a:latin typeface="Arial" pitchFamily="34" charset="0"/>
                          <a:cs typeface="Arial" pitchFamily="34" charset="0"/>
                        </a:rPr>
                        <a:t>Чтение и письмо </a:t>
                      </a:r>
                      <a:endParaRPr lang="ru-RU" sz="14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400" b="1" i="0" dirty="0">
                          <a:solidFill>
                            <a:srgbClr val="000000"/>
                          </a:solidFill>
                          <a:latin typeface="Arial" pitchFamily="34" charset="0"/>
                          <a:cs typeface="Arial" pitchFamily="34" charset="0"/>
                        </a:rPr>
                        <a:t>2 часа</a:t>
                      </a:r>
                      <a:endParaRPr lang="ru-RU" sz="14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93882">
                <a:tc>
                  <a:txBody>
                    <a:bodyPr/>
                    <a:lstStyle/>
                    <a:p>
                      <a:r>
                        <a:rPr lang="ru-RU" sz="1400" b="0" i="0" dirty="0">
                          <a:solidFill>
                            <a:srgbClr val="000000"/>
                          </a:solidFill>
                          <a:latin typeface="Arial" pitchFamily="34" charset="0"/>
                          <a:cs typeface="Arial" pitchFamily="34" charset="0"/>
                        </a:rPr>
                        <a:t>Экзаменационная работа предполагает работу с двумя текстами (общий объем текстов </a:t>
                      </a:r>
                      <a:r>
                        <a:rPr lang="ru-RU" sz="1400" b="0" i="0" dirty="0" smtClean="0">
                          <a:solidFill>
                            <a:srgbClr val="000000"/>
                          </a:solidFill>
                          <a:latin typeface="Arial" pitchFamily="34" charset="0"/>
                          <a:cs typeface="Arial" pitchFamily="34" charset="0"/>
                        </a:rPr>
                        <a:t>–400-450 </a:t>
                      </a:r>
                      <a:r>
                        <a:rPr lang="ru-RU" sz="1400" b="0" i="0" dirty="0">
                          <a:solidFill>
                            <a:srgbClr val="000000"/>
                          </a:solidFill>
                          <a:latin typeface="Arial" pitchFamily="34" charset="0"/>
                          <a:cs typeface="Arial" pitchFamily="34" charset="0"/>
                        </a:rPr>
                        <a:t>слов). </a:t>
                      </a:r>
                      <a:endParaRPr lang="ru-RU" sz="1400" b="0" i="0" dirty="0" smtClean="0">
                        <a:solidFill>
                          <a:srgbClr val="000000"/>
                        </a:solidFill>
                        <a:latin typeface="Arial" pitchFamily="34" charset="0"/>
                        <a:cs typeface="Arial" pitchFamily="34" charset="0"/>
                      </a:endParaRPr>
                    </a:p>
                    <a:p>
                      <a:r>
                        <a:rPr lang="ru-RU" sz="1400" b="0" i="0" dirty="0" smtClean="0">
                          <a:solidFill>
                            <a:srgbClr val="000000"/>
                          </a:solidFill>
                          <a:latin typeface="Arial" pitchFamily="34" charset="0"/>
                          <a:cs typeface="Arial" pitchFamily="34" charset="0"/>
                        </a:rPr>
                        <a:t>На </a:t>
                      </a:r>
                      <a:r>
                        <a:rPr lang="ru-RU" sz="1400" b="0" i="0" dirty="0">
                          <a:solidFill>
                            <a:srgbClr val="000000"/>
                          </a:solidFill>
                          <a:latin typeface="Arial" pitchFamily="34" charset="0"/>
                          <a:cs typeface="Arial" pitchFamily="34" charset="0"/>
                        </a:rPr>
                        <a:t>основе текстов обучающиеся выполняют письменную работу – эссе</a:t>
                      </a:r>
                      <a:br>
                        <a:rPr lang="ru-RU" sz="1400" b="0" i="0" dirty="0">
                          <a:solidFill>
                            <a:srgbClr val="000000"/>
                          </a:solidFill>
                          <a:latin typeface="Arial" pitchFamily="34" charset="0"/>
                          <a:cs typeface="Arial" pitchFamily="34" charset="0"/>
                        </a:rPr>
                      </a:br>
                      <a:r>
                        <a:rPr lang="ru-RU" sz="1400" b="0" i="0" dirty="0">
                          <a:solidFill>
                            <a:srgbClr val="000000"/>
                          </a:solidFill>
                          <a:latin typeface="Arial" pitchFamily="34" charset="0"/>
                          <a:cs typeface="Arial" pitchFamily="34" charset="0"/>
                        </a:rPr>
                        <a:t>аргументация (170-200 слов), при этом используя соответствующую лексику, приводя </a:t>
                      </a:r>
                      <a:r>
                        <a:rPr lang="ru-RU" sz="1400" b="0" i="0" dirty="0" smtClean="0">
                          <a:solidFill>
                            <a:srgbClr val="000000"/>
                          </a:solidFill>
                          <a:latin typeface="Arial" pitchFamily="34" charset="0"/>
                          <a:cs typeface="Arial" pitchFamily="34" charset="0"/>
                        </a:rPr>
                        <a:t>в качестве </a:t>
                      </a:r>
                      <a:r>
                        <a:rPr lang="ru-RU" sz="1400" b="0" i="0" dirty="0">
                          <a:solidFill>
                            <a:srgbClr val="000000"/>
                          </a:solidFill>
                          <a:latin typeface="Arial" pitchFamily="34" charset="0"/>
                          <a:cs typeface="Arial" pitchFamily="34" charset="0"/>
                        </a:rPr>
                        <a:t>аргументов переработанную информацию из обоих текстов.</a:t>
                      </a:r>
                      <a:br>
                        <a:rPr lang="ru-RU" sz="1400" b="0" i="0" dirty="0">
                          <a:solidFill>
                            <a:srgbClr val="000000"/>
                          </a:solidFill>
                          <a:latin typeface="Arial" pitchFamily="34" charset="0"/>
                          <a:cs typeface="Arial" pitchFamily="34" charset="0"/>
                        </a:rPr>
                      </a:br>
                      <a:r>
                        <a:rPr lang="ru-RU" sz="1400" b="1" i="0" dirty="0">
                          <a:solidFill>
                            <a:srgbClr val="000000"/>
                          </a:solidFill>
                          <a:latin typeface="Arial" pitchFamily="34" charset="0"/>
                          <a:cs typeface="Arial" pitchFamily="34" charset="0"/>
                        </a:rPr>
                        <a:t>Пользоваться словарями запрещается.</a:t>
                      </a:r>
                      <a:endParaRPr lang="ru-RU" sz="1400" b="1"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ru-RU" sz="1400" dirty="0">
                        <a:latin typeface="Arial" pitchFamily="34" charset="0"/>
                        <a:cs typeface="Arial" pitchFamily="34" charset="0"/>
                      </a:endParaRPr>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77385">
                <a:tc>
                  <a:txBody>
                    <a:bodyPr/>
                    <a:lstStyle/>
                    <a:p>
                      <a:r>
                        <a:rPr lang="ru-RU" sz="1400" b="0" i="0" dirty="0">
                          <a:solidFill>
                            <a:srgbClr val="000000"/>
                          </a:solidFill>
                          <a:latin typeface="Arial" pitchFamily="34" charset="0"/>
                          <a:cs typeface="Arial" pitchFamily="34" charset="0"/>
                        </a:rPr>
                        <a:t>Для обучающихся </a:t>
                      </a:r>
                      <a:r>
                        <a:rPr lang="ru-RU" sz="1400" b="1" i="0" dirty="0">
                          <a:solidFill>
                            <a:srgbClr val="000000"/>
                          </a:solidFill>
                          <a:latin typeface="Arial" pitchFamily="34" charset="0"/>
                          <a:cs typeface="Arial" pitchFamily="34" charset="0"/>
                        </a:rPr>
                        <a:t>с углубленным изучением </a:t>
                      </a:r>
                      <a:r>
                        <a:rPr lang="ru-RU" sz="1400" b="0" i="0" dirty="0">
                          <a:solidFill>
                            <a:srgbClr val="000000"/>
                          </a:solidFill>
                          <a:latin typeface="Arial" pitchFamily="34" charset="0"/>
                          <a:cs typeface="Arial" pitchFamily="34" charset="0"/>
                        </a:rPr>
                        <a:t>предметов гуманитарного цикла</a:t>
                      </a:r>
                      <a:br>
                        <a:rPr lang="ru-RU" sz="1400" b="0" i="0" dirty="0">
                          <a:solidFill>
                            <a:srgbClr val="000000"/>
                          </a:solidFill>
                          <a:latin typeface="Arial" pitchFamily="34" charset="0"/>
                          <a:cs typeface="Arial" pitchFamily="34" charset="0"/>
                        </a:rPr>
                      </a:br>
                      <a:r>
                        <a:rPr lang="ru-RU" sz="1400" b="0" i="0" dirty="0">
                          <a:solidFill>
                            <a:srgbClr val="000000"/>
                          </a:solidFill>
                          <a:latin typeface="Arial" pitchFamily="34" charset="0"/>
                          <a:cs typeface="Arial" pitchFamily="34" charset="0"/>
                        </a:rPr>
                        <a:t>экзаменационная работа предполагает работу с двумя текстами (общий объем – 450-500</a:t>
                      </a:r>
                      <a:br>
                        <a:rPr lang="ru-RU" sz="1400" b="0" i="0" dirty="0">
                          <a:solidFill>
                            <a:srgbClr val="000000"/>
                          </a:solidFill>
                          <a:latin typeface="Arial" pitchFamily="34" charset="0"/>
                          <a:cs typeface="Arial" pitchFamily="34" charset="0"/>
                        </a:rPr>
                      </a:br>
                      <a:r>
                        <a:rPr lang="ru-RU" sz="1400" b="0" i="0" dirty="0">
                          <a:solidFill>
                            <a:srgbClr val="000000"/>
                          </a:solidFill>
                          <a:latin typeface="Arial" pitchFamily="34" charset="0"/>
                          <a:cs typeface="Arial" pitchFamily="34" charset="0"/>
                        </a:rPr>
                        <a:t>слов). На основе текстов обучающиеся выполняют одну письменную работу – эссе/ </a:t>
                      </a:r>
                      <a:r>
                        <a:rPr lang="ru-RU" sz="1400" b="0" i="0" dirty="0" smtClean="0">
                          <a:solidFill>
                            <a:srgbClr val="000000"/>
                          </a:solidFill>
                          <a:latin typeface="Arial" pitchFamily="34" charset="0"/>
                          <a:cs typeface="Arial" pitchFamily="34" charset="0"/>
                        </a:rPr>
                        <a:t>статья/рассказ </a:t>
                      </a:r>
                      <a:r>
                        <a:rPr lang="ru-RU" sz="1400" b="0" i="0" dirty="0">
                          <a:solidFill>
                            <a:srgbClr val="000000"/>
                          </a:solidFill>
                          <a:latin typeface="Arial" pitchFamily="34" charset="0"/>
                          <a:cs typeface="Arial" pitchFamily="34" charset="0"/>
                        </a:rPr>
                        <a:t>и др. (200-250 слов), при этом используя соответствующую лексику, приводя </a:t>
                      </a:r>
                      <a:r>
                        <a:rPr lang="ru-RU" sz="1400" b="0" i="0" dirty="0" smtClean="0">
                          <a:solidFill>
                            <a:srgbClr val="000000"/>
                          </a:solidFill>
                          <a:latin typeface="Arial" pitchFamily="34" charset="0"/>
                          <a:cs typeface="Arial" pitchFamily="34" charset="0"/>
                        </a:rPr>
                        <a:t>в качестве аргументов переработанную </a:t>
                      </a:r>
                      <a:r>
                        <a:rPr lang="ru-RU" sz="1400" b="0" i="0" dirty="0">
                          <a:solidFill>
                            <a:srgbClr val="000000"/>
                          </a:solidFill>
                          <a:latin typeface="Arial" pitchFamily="34" charset="0"/>
                          <a:cs typeface="Arial" pitchFamily="34" charset="0"/>
                        </a:rPr>
                        <a:t>информацию из обоих текстов.</a:t>
                      </a:r>
                      <a:br>
                        <a:rPr lang="ru-RU" sz="1400" b="0" i="0" dirty="0">
                          <a:solidFill>
                            <a:srgbClr val="000000"/>
                          </a:solidFill>
                          <a:latin typeface="Arial" pitchFamily="34" charset="0"/>
                          <a:cs typeface="Arial" pitchFamily="34" charset="0"/>
                        </a:rPr>
                      </a:br>
                      <a:r>
                        <a:rPr lang="ru-RU" sz="1400" b="0" i="0" dirty="0">
                          <a:solidFill>
                            <a:srgbClr val="000000"/>
                          </a:solidFill>
                          <a:latin typeface="Arial" pitchFamily="34" charset="0"/>
                          <a:cs typeface="Arial" pitchFamily="34" charset="0"/>
                        </a:rPr>
                        <a:t>Пользоваться словарями запрещается.</a:t>
                      </a:r>
                      <a:endParaRPr lang="ru-RU" sz="14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ru-RU" sz="1400" dirty="0">
                        <a:latin typeface="Arial" pitchFamily="34" charset="0"/>
                        <a:cs typeface="Arial" pitchFamily="34" charset="0"/>
                      </a:endParaRPr>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93882">
                <a:tc>
                  <a:txBody>
                    <a:bodyPr/>
                    <a:lstStyle/>
                    <a:p>
                      <a:r>
                        <a:rPr lang="ru-RU" sz="1400" b="1" i="0" dirty="0">
                          <a:solidFill>
                            <a:srgbClr val="000000"/>
                          </a:solidFill>
                          <a:latin typeface="Arial" pitchFamily="34" charset="0"/>
                          <a:cs typeface="Arial" pitchFamily="34" charset="0"/>
                        </a:rPr>
                        <a:t>Максимальный</a:t>
                      </a:r>
                      <a:br>
                        <a:rPr lang="ru-RU" sz="1400" b="1" i="0" dirty="0">
                          <a:solidFill>
                            <a:srgbClr val="000000"/>
                          </a:solidFill>
                          <a:latin typeface="Arial" pitchFamily="34" charset="0"/>
                          <a:cs typeface="Arial" pitchFamily="34" charset="0"/>
                        </a:rPr>
                      </a:br>
                      <a:r>
                        <a:rPr lang="ru-RU" sz="1400" b="1" i="0" dirty="0">
                          <a:solidFill>
                            <a:srgbClr val="000000"/>
                          </a:solidFill>
                          <a:latin typeface="Arial" pitchFamily="34" charset="0"/>
                          <a:cs typeface="Arial" pitchFamily="34" charset="0"/>
                        </a:rPr>
                        <a:t>балл</a:t>
                      </a:r>
                      <a:endParaRPr lang="ru-RU" sz="14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ru-RU" sz="1400" dirty="0">
                        <a:latin typeface="Arial" pitchFamily="34" charset="0"/>
                        <a:cs typeface="Arial" pitchFamily="34" charset="0"/>
                      </a:endParaRPr>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r>
            </a:tbl>
          </a:graphicData>
        </a:graphic>
      </p:graphicFrame>
      <p:sp>
        <p:nvSpPr>
          <p:cNvPr id="77825" name="Rectangle 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Описание экзаменационной работы</a:t>
            </a:r>
            <a:br>
              <a:rPr kumimoji="0" lang="ru-RU" sz="1200" b="1" i="0" u="none" strike="noStrike" cap="none" normalizeH="0" baseline="0" smtClean="0">
                <a:ln>
                  <a:noFill/>
                </a:ln>
                <a:solidFill>
                  <a:srgbClr val="000000"/>
                </a:solidFill>
                <a:effectLst/>
                <a:latin typeface="Times New Roman" pitchFamily="18" charset="0"/>
                <a:cs typeface="Times New Roman" pitchFamily="18" charset="0"/>
              </a:rPr>
            </a:br>
            <a:r>
              <a:rPr kumimoji="0" lang="ru-RU" sz="800" b="0" i="0" u="none" strike="noStrike" cap="none" normalizeH="0" baseline="0" smtClean="0">
                <a:ln>
                  <a:noFill/>
                </a:ln>
                <a:solidFill>
                  <a:schemeClr val="tx1"/>
                </a:solidFill>
                <a:effectLst/>
                <a:latin typeface="Arial" pitchFamily="34" charset="0"/>
                <a:cs typeface="Arial" pitchFamily="34" charset="0"/>
              </a:rPr>
              <a:t/>
            </a:r>
            <a:br>
              <a:rPr kumimoji="0" lang="ru-RU" sz="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ru-RU" dirty="0" smtClean="0"/>
              <a:t>Распределение баллов </a:t>
            </a:r>
            <a:br>
              <a:rPr lang="ru-RU" dirty="0" smtClean="0"/>
            </a:br>
            <a:endParaRPr lang="ru-RU" dirty="0"/>
          </a:p>
        </p:txBody>
      </p:sp>
      <p:graphicFrame>
        <p:nvGraphicFramePr>
          <p:cNvPr id="9" name="Таблица 8"/>
          <p:cNvGraphicFramePr>
            <a:graphicFrameLocks noGrp="1"/>
          </p:cNvGraphicFramePr>
          <p:nvPr/>
        </p:nvGraphicFramePr>
        <p:xfrm>
          <a:off x="767408" y="1268760"/>
          <a:ext cx="10513168" cy="1341120"/>
        </p:xfrm>
        <a:graphic>
          <a:graphicData uri="http://schemas.openxmlformats.org/drawingml/2006/table">
            <a:tbl>
              <a:tblPr/>
              <a:tblGrid>
                <a:gridCol w="5256584"/>
                <a:gridCol w="5256584"/>
              </a:tblGrid>
              <a:tr h="291078">
                <a:tc>
                  <a:txBody>
                    <a:bodyPr/>
                    <a:lstStyle/>
                    <a:p>
                      <a:r>
                        <a:rPr lang="ru-RU" sz="1600" b="1" i="0" dirty="0">
                          <a:solidFill>
                            <a:srgbClr val="000000"/>
                          </a:solidFill>
                          <a:latin typeface="Arial" pitchFamily="34" charset="0"/>
                          <a:cs typeface="Arial" pitchFamily="34" charset="0"/>
                        </a:rPr>
                        <a:t>Задачи оценивания </a:t>
                      </a:r>
                      <a:endParaRPr lang="ru-RU" sz="16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600" b="1" i="0">
                          <a:solidFill>
                            <a:srgbClr val="000000"/>
                          </a:solidFill>
                          <a:latin typeface="Arial" pitchFamily="34" charset="0"/>
                          <a:cs typeface="Arial" pitchFamily="34" charset="0"/>
                        </a:rPr>
                        <a:t>Всего</a:t>
                      </a:r>
                      <a:endParaRPr lang="ru-RU" sz="160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281">
                <a:tc>
                  <a:txBody>
                    <a:bodyPr/>
                    <a:lstStyle/>
                    <a:p>
                      <a:r>
                        <a:rPr lang="ru-RU" sz="1600" b="0" i="0" dirty="0">
                          <a:solidFill>
                            <a:srgbClr val="000000"/>
                          </a:solidFill>
                          <a:latin typeface="Arial" pitchFamily="34" charset="0"/>
                          <a:cs typeface="Arial" pitchFamily="34" charset="0"/>
                        </a:rPr>
                        <a:t>З</a:t>
                      </a:r>
                      <a:r>
                        <a:rPr lang="en-US" sz="1600" b="0" i="0" dirty="0">
                          <a:solidFill>
                            <a:srgbClr val="000000"/>
                          </a:solidFill>
                          <a:latin typeface="Arial" pitchFamily="34" charset="0"/>
                          <a:cs typeface="Arial" pitchFamily="34" charset="0"/>
                        </a:rPr>
                        <a:t>O 1 </a:t>
                      </a:r>
                      <a:r>
                        <a:rPr lang="ru-RU" sz="1600" b="0" i="0" dirty="0">
                          <a:solidFill>
                            <a:srgbClr val="000000"/>
                          </a:solidFill>
                          <a:latin typeface="Arial" pitchFamily="34" charset="0"/>
                          <a:cs typeface="Arial" pitchFamily="34" charset="0"/>
                        </a:rPr>
                        <a:t>Коммуникативная компетенция </a:t>
                      </a:r>
                      <a:endParaRPr lang="ru-RU" sz="16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600" b="0" i="0">
                          <a:solidFill>
                            <a:srgbClr val="000000"/>
                          </a:solidFill>
                          <a:latin typeface="Arial" pitchFamily="34" charset="0"/>
                          <a:cs typeface="Arial" pitchFamily="34" charset="0"/>
                        </a:rPr>
                        <a:t>10</a:t>
                      </a:r>
                      <a:endParaRPr lang="ru-RU" sz="160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281">
                <a:tc>
                  <a:txBody>
                    <a:bodyPr/>
                    <a:lstStyle/>
                    <a:p>
                      <a:r>
                        <a:rPr lang="ru-RU" sz="1600" b="0" i="0" dirty="0">
                          <a:solidFill>
                            <a:srgbClr val="000000"/>
                          </a:solidFill>
                          <a:latin typeface="Arial" pitchFamily="34" charset="0"/>
                          <a:cs typeface="Arial" pitchFamily="34" charset="0"/>
                        </a:rPr>
                        <a:t>З</a:t>
                      </a:r>
                      <a:r>
                        <a:rPr lang="en-US" sz="1600" b="0" i="0" dirty="0">
                          <a:solidFill>
                            <a:srgbClr val="000000"/>
                          </a:solidFill>
                          <a:latin typeface="Arial" pitchFamily="34" charset="0"/>
                          <a:cs typeface="Arial" pitchFamily="34" charset="0"/>
                        </a:rPr>
                        <a:t>O 2 </a:t>
                      </a:r>
                      <a:r>
                        <a:rPr lang="ru-RU" sz="1600" b="0" i="0" dirty="0">
                          <a:solidFill>
                            <a:srgbClr val="000000"/>
                          </a:solidFill>
                          <a:latin typeface="Arial" pitchFamily="34" charset="0"/>
                          <a:cs typeface="Arial" pitchFamily="34" charset="0"/>
                        </a:rPr>
                        <a:t>Языковая компетенция </a:t>
                      </a:r>
                      <a:endParaRPr lang="ru-RU" sz="16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600" b="0" i="0">
                          <a:solidFill>
                            <a:srgbClr val="000000"/>
                          </a:solidFill>
                          <a:latin typeface="Arial" pitchFamily="34" charset="0"/>
                          <a:cs typeface="Arial" pitchFamily="34" charset="0"/>
                        </a:rPr>
                        <a:t>10</a:t>
                      </a:r>
                      <a:endParaRPr lang="ru-RU" sz="160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078">
                <a:tc>
                  <a:txBody>
                    <a:bodyPr/>
                    <a:lstStyle/>
                    <a:p>
                      <a:r>
                        <a:rPr lang="ru-RU" sz="1600" b="1" i="0">
                          <a:solidFill>
                            <a:srgbClr val="000000"/>
                          </a:solidFill>
                          <a:latin typeface="Arial" pitchFamily="34" charset="0"/>
                          <a:cs typeface="Arial" pitchFamily="34" charset="0"/>
                        </a:rPr>
                        <a:t>ВСЕГО </a:t>
                      </a:r>
                      <a:endParaRPr lang="ru-RU" sz="160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600" b="1" i="0" dirty="0">
                          <a:solidFill>
                            <a:srgbClr val="000000"/>
                          </a:solidFill>
                          <a:latin typeface="Arial" pitchFamily="34" charset="0"/>
                          <a:cs typeface="Arial" pitchFamily="34" charset="0"/>
                        </a:rPr>
                        <a:t>20</a:t>
                      </a:r>
                      <a:endParaRPr lang="ru-RU" sz="16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5777" name="Rectangle 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1" name="Таблица 10"/>
          <p:cNvGraphicFramePr>
            <a:graphicFrameLocks noGrp="1"/>
          </p:cNvGraphicFramePr>
          <p:nvPr/>
        </p:nvGraphicFramePr>
        <p:xfrm>
          <a:off x="839415" y="3573016"/>
          <a:ext cx="10441161" cy="1920240"/>
        </p:xfrm>
        <a:graphic>
          <a:graphicData uri="http://schemas.openxmlformats.org/drawingml/2006/table">
            <a:tbl>
              <a:tblPr/>
              <a:tblGrid>
                <a:gridCol w="3480387"/>
                <a:gridCol w="3480387"/>
                <a:gridCol w="3480387"/>
              </a:tblGrid>
              <a:tr h="550649">
                <a:tc>
                  <a:txBody>
                    <a:bodyPr/>
                    <a:lstStyle/>
                    <a:p>
                      <a:r>
                        <a:rPr lang="ru-RU" sz="1600" b="1" i="0" dirty="0">
                          <a:solidFill>
                            <a:srgbClr val="000000"/>
                          </a:solidFill>
                          <a:latin typeface="Arial" pitchFamily="34" charset="0"/>
                          <a:cs typeface="Arial" pitchFamily="34" charset="0"/>
                        </a:rPr>
                        <a:t>Баллы экзаменационной</a:t>
                      </a:r>
                      <a:br>
                        <a:rPr lang="ru-RU" sz="1600" b="1" i="0" dirty="0">
                          <a:solidFill>
                            <a:srgbClr val="000000"/>
                          </a:solidFill>
                          <a:latin typeface="Arial" pitchFamily="34" charset="0"/>
                          <a:cs typeface="Arial" pitchFamily="34" charset="0"/>
                        </a:rPr>
                      </a:br>
                      <a:r>
                        <a:rPr lang="ru-RU" sz="1600" b="1" i="0" dirty="0">
                          <a:solidFill>
                            <a:srgbClr val="000000"/>
                          </a:solidFill>
                          <a:latin typeface="Arial" pitchFamily="34" charset="0"/>
                          <a:cs typeface="Arial" pitchFamily="34" charset="0"/>
                        </a:rPr>
                        <a:t>работы</a:t>
                      </a:r>
                      <a:endParaRPr lang="ru-RU" sz="16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600" b="1" i="0">
                          <a:solidFill>
                            <a:srgbClr val="000000"/>
                          </a:solidFill>
                          <a:latin typeface="Arial" pitchFamily="34" charset="0"/>
                          <a:cs typeface="Arial" pitchFamily="34" charset="0"/>
                        </a:rPr>
                        <a:t>Процентное содержание</a:t>
                      </a:r>
                      <a:br>
                        <a:rPr lang="ru-RU" sz="1600" b="1" i="0">
                          <a:solidFill>
                            <a:srgbClr val="000000"/>
                          </a:solidFill>
                          <a:latin typeface="Arial" pitchFamily="34" charset="0"/>
                          <a:cs typeface="Arial" pitchFamily="34" charset="0"/>
                        </a:rPr>
                      </a:br>
                      <a:r>
                        <a:rPr lang="ru-RU" sz="1600" b="1" i="0">
                          <a:solidFill>
                            <a:srgbClr val="000000"/>
                          </a:solidFill>
                          <a:latin typeface="Arial" pitchFamily="34" charset="0"/>
                          <a:cs typeface="Arial" pitchFamily="34" charset="0"/>
                        </a:rPr>
                        <a:t>баллов, % </a:t>
                      </a:r>
                      <a:endParaRPr lang="ru-RU" sz="160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600" b="1" i="0">
                          <a:solidFill>
                            <a:srgbClr val="000000"/>
                          </a:solidFill>
                          <a:latin typeface="Arial" pitchFamily="34" charset="0"/>
                          <a:cs typeface="Arial" pitchFamily="34" charset="0"/>
                        </a:rPr>
                        <a:t>Оценка</a:t>
                      </a:r>
                      <a:endParaRPr lang="ru-RU" sz="160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0390">
                <a:tc>
                  <a:txBody>
                    <a:bodyPr/>
                    <a:lstStyle/>
                    <a:p>
                      <a:r>
                        <a:rPr lang="ru-RU" sz="1600" b="0" i="0" dirty="0">
                          <a:solidFill>
                            <a:srgbClr val="000000"/>
                          </a:solidFill>
                          <a:latin typeface="Arial" pitchFamily="34" charset="0"/>
                          <a:cs typeface="Arial" pitchFamily="34" charset="0"/>
                        </a:rPr>
                        <a:t>0-7 </a:t>
                      </a:r>
                      <a:endParaRPr lang="ru-RU" sz="16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600" b="0" i="0">
                          <a:solidFill>
                            <a:srgbClr val="000000"/>
                          </a:solidFill>
                          <a:latin typeface="Arial" pitchFamily="34" charset="0"/>
                          <a:cs typeface="Arial" pitchFamily="34" charset="0"/>
                        </a:rPr>
                        <a:t>0-39 </a:t>
                      </a:r>
                      <a:endParaRPr lang="ru-RU" sz="160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600" b="0" i="0">
                          <a:solidFill>
                            <a:srgbClr val="000000"/>
                          </a:solidFill>
                          <a:latin typeface="Arial" pitchFamily="34" charset="0"/>
                          <a:cs typeface="Arial" pitchFamily="34" charset="0"/>
                        </a:rPr>
                        <a:t>2 (неудовлетворительно)</a:t>
                      </a:r>
                      <a:endParaRPr lang="ru-RU" sz="160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0390">
                <a:tc>
                  <a:txBody>
                    <a:bodyPr/>
                    <a:lstStyle/>
                    <a:p>
                      <a:r>
                        <a:rPr lang="ru-RU" sz="1600" b="0" i="0">
                          <a:solidFill>
                            <a:srgbClr val="000000"/>
                          </a:solidFill>
                          <a:latin typeface="Arial" pitchFamily="34" charset="0"/>
                          <a:cs typeface="Arial" pitchFamily="34" charset="0"/>
                        </a:rPr>
                        <a:t>8-12 </a:t>
                      </a:r>
                      <a:endParaRPr lang="ru-RU" sz="160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600" b="0" i="0" dirty="0">
                          <a:solidFill>
                            <a:srgbClr val="000000"/>
                          </a:solidFill>
                          <a:latin typeface="Arial" pitchFamily="34" charset="0"/>
                          <a:cs typeface="Arial" pitchFamily="34" charset="0"/>
                        </a:rPr>
                        <a:t>40-64 </a:t>
                      </a:r>
                      <a:endParaRPr lang="ru-RU" sz="16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600" b="0" i="0">
                          <a:solidFill>
                            <a:srgbClr val="000000"/>
                          </a:solidFill>
                          <a:latin typeface="Arial" pitchFamily="34" charset="0"/>
                          <a:cs typeface="Arial" pitchFamily="34" charset="0"/>
                        </a:rPr>
                        <a:t>3 (удовлетворительно)</a:t>
                      </a:r>
                      <a:endParaRPr lang="ru-RU" sz="160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0390">
                <a:tc>
                  <a:txBody>
                    <a:bodyPr/>
                    <a:lstStyle/>
                    <a:p>
                      <a:r>
                        <a:rPr lang="ru-RU" sz="1600" b="0" i="0" dirty="0">
                          <a:solidFill>
                            <a:srgbClr val="000000"/>
                          </a:solidFill>
                          <a:latin typeface="Arial" pitchFamily="34" charset="0"/>
                          <a:cs typeface="Arial" pitchFamily="34" charset="0"/>
                        </a:rPr>
                        <a:t>13-16 </a:t>
                      </a:r>
                      <a:endParaRPr lang="ru-RU" sz="16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600" b="0" i="0" dirty="0">
                          <a:solidFill>
                            <a:srgbClr val="000000"/>
                          </a:solidFill>
                          <a:latin typeface="Arial" pitchFamily="34" charset="0"/>
                          <a:cs typeface="Arial" pitchFamily="34" charset="0"/>
                        </a:rPr>
                        <a:t>65-84 </a:t>
                      </a:r>
                      <a:endParaRPr lang="ru-RU" sz="16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600" b="0" i="0">
                          <a:solidFill>
                            <a:srgbClr val="000000"/>
                          </a:solidFill>
                          <a:latin typeface="Arial" pitchFamily="34" charset="0"/>
                          <a:cs typeface="Arial" pitchFamily="34" charset="0"/>
                        </a:rPr>
                        <a:t>4 (хорошо)</a:t>
                      </a:r>
                      <a:endParaRPr lang="ru-RU" sz="160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0390">
                <a:tc>
                  <a:txBody>
                    <a:bodyPr/>
                    <a:lstStyle/>
                    <a:p>
                      <a:r>
                        <a:rPr lang="ru-RU" sz="1600" b="0" i="0" dirty="0">
                          <a:solidFill>
                            <a:srgbClr val="000000"/>
                          </a:solidFill>
                          <a:latin typeface="Arial" pitchFamily="34" charset="0"/>
                          <a:cs typeface="Arial" pitchFamily="34" charset="0"/>
                        </a:rPr>
                        <a:t>17-20 </a:t>
                      </a:r>
                      <a:endParaRPr lang="ru-RU" sz="16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600" b="0" i="0" dirty="0">
                          <a:solidFill>
                            <a:srgbClr val="000000"/>
                          </a:solidFill>
                          <a:latin typeface="Arial" pitchFamily="34" charset="0"/>
                          <a:cs typeface="Arial" pitchFamily="34" charset="0"/>
                        </a:rPr>
                        <a:t>85-100 </a:t>
                      </a:r>
                      <a:endParaRPr lang="ru-RU" sz="16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600" b="0" i="0" dirty="0">
                          <a:solidFill>
                            <a:srgbClr val="000000"/>
                          </a:solidFill>
                          <a:latin typeface="Arial" pitchFamily="34" charset="0"/>
                          <a:cs typeface="Arial" pitchFamily="34" charset="0"/>
                        </a:rPr>
                        <a:t>5 (отлично)</a:t>
                      </a:r>
                      <a:endParaRPr lang="ru-RU" sz="16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577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Заголовок 6"/>
          <p:cNvSpPr txBox="1">
            <a:spLocks/>
          </p:cNvSpPr>
          <p:nvPr/>
        </p:nvSpPr>
        <p:spPr>
          <a:xfrm>
            <a:off x="911424" y="2708920"/>
            <a:ext cx="10515600" cy="1325563"/>
          </a:xfrm>
          <a:prstGeom prst="rect">
            <a:avLst/>
          </a:prstGeom>
        </p:spPr>
        <p:txBody>
          <a:bodyPr vert="horz" lIns="91440" tIns="45720" rIns="91440" bIns="45720" rtlCol="0" anchor="ctr">
            <a:normAutofit fontScale="62500" lnSpcReduction="20000"/>
          </a:bodyPr>
          <a:lstStyle/>
          <a:p>
            <a:pPr lvl="0">
              <a:lnSpc>
                <a:spcPct val="90000"/>
              </a:lnSpc>
              <a:spcBef>
                <a:spcPct val="0"/>
              </a:spcBef>
            </a:pPr>
            <a:r>
              <a:rPr lang="ru-RU" sz="4400" b="1" dirty="0" smtClean="0">
                <a:solidFill>
                  <a:srgbClr val="0070C0"/>
                </a:solidFill>
              </a:rPr>
              <a:t>Процесс выставления баллов и оценки за экзаменационную работу</a:t>
            </a:r>
            <a:r>
              <a:rPr lang="ru-RU" sz="4400" dirty="0" smtClean="0">
                <a:solidFill>
                  <a:srgbClr val="0070C0"/>
                </a:solidFill>
              </a:rPr>
              <a:t> </a:t>
            </a:r>
            <a:r>
              <a:rPr lang="ru-RU" sz="4400" dirty="0" smtClean="0"/>
              <a:t/>
            </a:r>
            <a:br>
              <a:rPr lang="ru-RU" sz="4400" dirty="0" smtClean="0"/>
            </a:br>
            <a:r>
              <a:rPr lang="ru-RU" sz="4400" dirty="0" smtClean="0"/>
              <a:t> </a:t>
            </a:r>
            <a:r>
              <a:rPr kumimoji="0" lang="ru-RU" sz="4400" b="1" i="0" u="none" strike="noStrike" kern="1200" cap="none" spc="0" normalizeH="0" baseline="0" noProof="0" dirty="0" smtClean="0">
                <a:ln>
                  <a:noFill/>
                </a:ln>
                <a:solidFill>
                  <a:schemeClr val="accent2"/>
                </a:solidFill>
                <a:effectLst/>
                <a:uLnTx/>
                <a:uFillTx/>
                <a:latin typeface="+mj-lt"/>
                <a:ea typeface="+mj-ea"/>
                <a:cs typeface="+mj-cs"/>
              </a:rPr>
              <a:t/>
            </a:r>
            <a:br>
              <a:rPr kumimoji="0" lang="ru-RU" sz="4400" b="1" i="0" u="none" strike="noStrike" kern="1200" cap="none" spc="0" normalizeH="0" baseline="0" noProof="0" dirty="0" smtClean="0">
                <a:ln>
                  <a:noFill/>
                </a:ln>
                <a:solidFill>
                  <a:schemeClr val="accent2"/>
                </a:solidFill>
                <a:effectLst/>
                <a:uLnTx/>
                <a:uFillTx/>
                <a:latin typeface="+mj-lt"/>
                <a:ea typeface="+mj-ea"/>
                <a:cs typeface="+mj-cs"/>
              </a:rPr>
            </a:br>
            <a:endParaRPr kumimoji="0" lang="ru-RU" sz="4400" b="1" i="0" u="none" strike="noStrike" kern="1200" cap="none" spc="0" normalizeH="0" baseline="0" noProof="0" dirty="0">
              <a:ln>
                <a:noFill/>
              </a:ln>
              <a:solidFill>
                <a:schemeClr val="accent2"/>
              </a:solidFill>
              <a:effectLst/>
              <a:uLnTx/>
              <a:uFillTx/>
              <a:latin typeface="+mj-lt"/>
              <a:ea typeface="+mj-ea"/>
              <a:cs typeface="+mj-cs"/>
            </a:endParaRPr>
          </a:p>
        </p:txBody>
      </p:sp>
      <p:sp>
        <p:nvSpPr>
          <p:cNvPr id="14" name="Прямоугольник 13"/>
          <p:cNvSpPr/>
          <p:nvPr/>
        </p:nvSpPr>
        <p:spPr>
          <a:xfrm>
            <a:off x="839416" y="5589240"/>
            <a:ext cx="10873208" cy="1200329"/>
          </a:xfrm>
          <a:prstGeom prst="rect">
            <a:avLst/>
          </a:prstGeom>
        </p:spPr>
        <p:txBody>
          <a:bodyPr wrap="square">
            <a:spAutoFit/>
          </a:bodyPr>
          <a:lstStyle/>
          <a:p>
            <a:r>
              <a:rPr lang="ru-RU" i="1" dirty="0" smtClean="0"/>
              <a:t>Процесс выставления баллов за экзаменационную работу осуществляется </a:t>
            </a:r>
            <a:r>
              <a:rPr lang="ru-RU" i="1" dirty="0" err="1" smtClean="0"/>
              <a:t>аттестационнойкомиссией</a:t>
            </a:r>
            <a:r>
              <a:rPr lang="ru-RU" i="1" dirty="0" smtClean="0"/>
              <a:t> на основании предоставленной схемы выставления баллов.</a:t>
            </a:r>
            <a:br>
              <a:rPr lang="ru-RU" i="1" dirty="0" smtClean="0"/>
            </a:br>
            <a:r>
              <a:rPr lang="ru-RU" i="1" dirty="0" smtClean="0"/>
              <a:t>Выставленные баллы обучающихся переводятся в оценку согласно шкале перевода баллов в оценки. </a:t>
            </a:r>
            <a:br>
              <a:rPr lang="ru-RU" i="1" dirty="0" smtClean="0"/>
            </a:br>
            <a:endParaRPr lang="ru-RU" i="1" dirty="0"/>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fontScale="90000"/>
          </a:bodyPr>
          <a:lstStyle/>
          <a:p>
            <a:r>
              <a:rPr lang="ru-RU" dirty="0" smtClean="0"/>
              <a:t>Задачи оценивания</a:t>
            </a:r>
            <a:br>
              <a:rPr lang="ru-RU" dirty="0" smtClean="0"/>
            </a:br>
            <a:r>
              <a:rPr lang="ru-RU" dirty="0" smtClean="0"/>
              <a:t/>
            </a:r>
            <a:br>
              <a:rPr lang="ru-RU" dirty="0" smtClean="0"/>
            </a:br>
            <a:endParaRPr lang="ru-RU" dirty="0"/>
          </a:p>
        </p:txBody>
      </p:sp>
      <p:graphicFrame>
        <p:nvGraphicFramePr>
          <p:cNvPr id="9" name="Таблица 8"/>
          <p:cNvGraphicFramePr>
            <a:graphicFrameLocks noGrp="1"/>
          </p:cNvGraphicFramePr>
          <p:nvPr/>
        </p:nvGraphicFramePr>
        <p:xfrm>
          <a:off x="335359" y="1268761"/>
          <a:ext cx="11233248" cy="3931520"/>
        </p:xfrm>
        <a:graphic>
          <a:graphicData uri="http://schemas.openxmlformats.org/drawingml/2006/table">
            <a:tbl>
              <a:tblPr/>
              <a:tblGrid>
                <a:gridCol w="1080121"/>
                <a:gridCol w="10153127"/>
              </a:tblGrid>
              <a:tr h="3044052">
                <a:tc>
                  <a:txBody>
                    <a:bodyPr/>
                    <a:lstStyle/>
                    <a:p>
                      <a:r>
                        <a:rPr lang="ru-RU" sz="1800" b="0" i="0" dirty="0">
                          <a:solidFill>
                            <a:srgbClr val="000000"/>
                          </a:solidFill>
                          <a:latin typeface="Arial" pitchFamily="34" charset="0"/>
                          <a:cs typeface="Arial" pitchFamily="34" charset="0"/>
                        </a:rPr>
                        <a:t>ЗО1 </a:t>
                      </a:r>
                      <a:endParaRPr lang="ru-RU" sz="1800" dirty="0">
                        <a:latin typeface="Arial" pitchFamily="34" charset="0"/>
                        <a:cs typeface="Arial" pitchFamily="34" charset="0"/>
                      </a:endParaRPr>
                    </a:p>
                  </a:txBody>
                  <a:tcPr marL="64508" marR="64508" marT="32254" marB="3225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800" b="1" i="0" dirty="0">
                          <a:solidFill>
                            <a:srgbClr val="000000"/>
                          </a:solidFill>
                          <a:latin typeface="Arial" pitchFamily="34" charset="0"/>
                          <a:cs typeface="Arial" pitchFamily="34" charset="0"/>
                        </a:rPr>
                        <a:t>Коммуникативная компетенция</a:t>
                      </a:r>
                      <a:br>
                        <a:rPr lang="ru-RU" sz="1800" b="1" i="0" dirty="0">
                          <a:solidFill>
                            <a:srgbClr val="000000"/>
                          </a:solidFill>
                          <a:latin typeface="Arial" pitchFamily="34" charset="0"/>
                          <a:cs typeface="Arial" pitchFamily="34" charset="0"/>
                        </a:rPr>
                      </a:br>
                      <a:r>
                        <a:rPr lang="ru-RU" sz="1800" b="1" i="0" dirty="0">
                          <a:solidFill>
                            <a:srgbClr val="FF0000"/>
                          </a:solidFill>
                          <a:latin typeface="Arial" pitchFamily="34" charset="0"/>
                          <a:cs typeface="Arial" pitchFamily="34" charset="0"/>
                        </a:rPr>
                        <a:t>Обучающиеся должны уметь</a:t>
                      </a:r>
                      <a:r>
                        <a:rPr lang="ru-RU" sz="1800" b="0" i="0" dirty="0">
                          <a:solidFill>
                            <a:srgbClr val="000000"/>
                          </a:solidFill>
                          <a:latin typeface="Arial" pitchFamily="34" charset="0"/>
                          <a:cs typeface="Arial" pitchFamily="34" charset="0"/>
                        </a:rPr>
                        <a:t/>
                      </a:r>
                      <a:br>
                        <a:rPr lang="ru-RU" sz="1800" b="0" i="0" dirty="0">
                          <a:solidFill>
                            <a:srgbClr val="000000"/>
                          </a:solidFill>
                          <a:latin typeface="Arial" pitchFamily="34" charset="0"/>
                          <a:cs typeface="Arial" pitchFamily="34" charset="0"/>
                        </a:rPr>
                      </a:br>
                      <a:r>
                        <a:rPr lang="ru-RU" sz="1800" b="0" i="0" dirty="0">
                          <a:solidFill>
                            <a:srgbClr val="000000"/>
                          </a:solidFill>
                          <a:latin typeface="Arial" pitchFamily="34" charset="0"/>
                          <a:cs typeface="Arial" pitchFamily="34" charset="0"/>
                        </a:rPr>
                        <a:t> понимать и интерпретировать главную и детальную </a:t>
                      </a:r>
                      <a:r>
                        <a:rPr lang="ru-RU" sz="1800" b="0" i="0" dirty="0" smtClean="0">
                          <a:solidFill>
                            <a:srgbClr val="000000"/>
                          </a:solidFill>
                          <a:latin typeface="Arial" pitchFamily="34" charset="0"/>
                          <a:cs typeface="Arial" pitchFamily="34" charset="0"/>
                        </a:rPr>
                        <a:t>информацию(текстовую</a:t>
                      </a:r>
                      <a:r>
                        <a:rPr lang="ru-RU" sz="1800" b="0" i="0" dirty="0">
                          <a:solidFill>
                            <a:srgbClr val="000000"/>
                          </a:solidFill>
                          <a:latin typeface="Arial" pitchFamily="34" charset="0"/>
                          <a:cs typeface="Arial" pitchFamily="34" charset="0"/>
                        </a:rPr>
                        <a:t>, числовую, графическую) текстов различных </a:t>
                      </a:r>
                      <a:r>
                        <a:rPr lang="ru-RU" sz="1800" b="0" i="0" dirty="0" smtClean="0">
                          <a:solidFill>
                            <a:srgbClr val="000000"/>
                          </a:solidFill>
                          <a:latin typeface="Arial" pitchFamily="34" charset="0"/>
                          <a:cs typeface="Arial" pitchFamily="34" charset="0"/>
                        </a:rPr>
                        <a:t>типов, жанров </a:t>
                      </a:r>
                      <a:r>
                        <a:rPr lang="ru-RU" sz="1800" b="0" i="0" dirty="0">
                          <a:solidFill>
                            <a:srgbClr val="000000"/>
                          </a:solidFill>
                          <a:latin typeface="Arial" pitchFamily="34" charset="0"/>
                          <a:cs typeface="Arial" pitchFamily="34" charset="0"/>
                        </a:rPr>
                        <a:t>и стилей;</a:t>
                      </a:r>
                      <a:br>
                        <a:rPr lang="ru-RU" sz="1800" b="0" i="0" dirty="0">
                          <a:solidFill>
                            <a:srgbClr val="000000"/>
                          </a:solidFill>
                          <a:latin typeface="Arial" pitchFamily="34" charset="0"/>
                          <a:cs typeface="Arial" pitchFamily="34" charset="0"/>
                        </a:rPr>
                      </a:br>
                      <a:r>
                        <a:rPr lang="ru-RU" sz="1800" b="0" i="0" dirty="0">
                          <a:solidFill>
                            <a:srgbClr val="000000"/>
                          </a:solidFill>
                          <a:latin typeface="Arial" pitchFamily="34" charset="0"/>
                          <a:cs typeface="Arial" pitchFamily="34" charset="0"/>
                        </a:rPr>
                        <a:t> извлекать необходимую информацию из различных </a:t>
                      </a:r>
                      <a:r>
                        <a:rPr lang="ru-RU" sz="1800" b="0" i="0" dirty="0" smtClean="0">
                          <a:solidFill>
                            <a:srgbClr val="000000"/>
                          </a:solidFill>
                          <a:latin typeface="Arial" pitchFamily="34" charset="0"/>
                          <a:cs typeface="Arial" pitchFamily="34" charset="0"/>
                        </a:rPr>
                        <a:t>источников, анализируя </a:t>
                      </a:r>
                      <a:r>
                        <a:rPr lang="ru-RU" sz="1800" b="0" i="0" dirty="0">
                          <a:solidFill>
                            <a:srgbClr val="000000"/>
                          </a:solidFill>
                          <a:latin typeface="Arial" pitchFamily="34" charset="0"/>
                          <a:cs typeface="Arial" pitchFamily="34" charset="0"/>
                        </a:rPr>
                        <a:t>и синтезируя ее;</a:t>
                      </a:r>
                      <a:br>
                        <a:rPr lang="ru-RU" sz="1800" b="0" i="0" dirty="0">
                          <a:solidFill>
                            <a:srgbClr val="000000"/>
                          </a:solidFill>
                          <a:latin typeface="Arial" pitchFamily="34" charset="0"/>
                          <a:cs typeface="Arial" pitchFamily="34" charset="0"/>
                        </a:rPr>
                      </a:br>
                      <a:r>
                        <a:rPr lang="ru-RU" sz="1800" b="0" i="0" dirty="0">
                          <a:solidFill>
                            <a:srgbClr val="000000"/>
                          </a:solidFill>
                          <a:latin typeface="Arial" pitchFamily="34" charset="0"/>
                          <a:cs typeface="Arial" pitchFamily="34" charset="0"/>
                        </a:rPr>
                        <a:t> создавать тексты разных типов, жанров и стилей, </a:t>
                      </a:r>
                      <a:r>
                        <a:rPr lang="ru-RU" sz="1800" b="0" i="0" dirty="0" smtClean="0">
                          <a:solidFill>
                            <a:srgbClr val="000000"/>
                          </a:solidFill>
                          <a:latin typeface="Arial" pitchFamily="34" charset="0"/>
                          <a:cs typeface="Arial" pitchFamily="34" charset="0"/>
                        </a:rPr>
                        <a:t>синтезируя услышанную </a:t>
                      </a:r>
                      <a:r>
                        <a:rPr lang="ru-RU" sz="1800" b="0" i="0" dirty="0">
                          <a:solidFill>
                            <a:srgbClr val="000000"/>
                          </a:solidFill>
                          <a:latin typeface="Arial" pitchFamily="34" charset="0"/>
                          <a:cs typeface="Arial" pitchFamily="34" charset="0"/>
                        </a:rPr>
                        <a:t>и прочитанную информацию;</a:t>
                      </a:r>
                      <a:br>
                        <a:rPr lang="ru-RU" sz="1800" b="0" i="0" dirty="0">
                          <a:solidFill>
                            <a:srgbClr val="000000"/>
                          </a:solidFill>
                          <a:latin typeface="Arial" pitchFamily="34" charset="0"/>
                          <a:cs typeface="Arial" pitchFamily="34" charset="0"/>
                        </a:rPr>
                      </a:br>
                      <a:r>
                        <a:rPr lang="ru-RU" sz="1800" b="0" i="0" dirty="0">
                          <a:solidFill>
                            <a:srgbClr val="000000"/>
                          </a:solidFill>
                          <a:latin typeface="Arial" pitchFamily="34" charset="0"/>
                          <a:cs typeface="Arial" pitchFamily="34" charset="0"/>
                        </a:rPr>
                        <a:t> писать собственный текст проблемного характера (статья, </a:t>
                      </a:r>
                      <a:r>
                        <a:rPr lang="ru-RU" sz="1800" b="0" i="0" dirty="0" smtClean="0">
                          <a:solidFill>
                            <a:srgbClr val="000000"/>
                          </a:solidFill>
                          <a:latin typeface="Arial" pitchFamily="34" charset="0"/>
                          <a:cs typeface="Arial" pitchFamily="34" charset="0"/>
                        </a:rPr>
                        <a:t>эссе, письмо </a:t>
                      </a:r>
                      <a:r>
                        <a:rPr lang="ru-RU" sz="1800" b="0" i="0" dirty="0">
                          <a:solidFill>
                            <a:srgbClr val="000000"/>
                          </a:solidFill>
                          <a:latin typeface="Arial" pitchFamily="34" charset="0"/>
                          <a:cs typeface="Arial" pitchFamily="34" charset="0"/>
                        </a:rPr>
                        <a:t>и др.), демонстрируя способность анализировать и </a:t>
                      </a:r>
                      <a:r>
                        <a:rPr lang="ru-RU" sz="1800" b="0" i="0" dirty="0" smtClean="0">
                          <a:solidFill>
                            <a:srgbClr val="000000"/>
                          </a:solidFill>
                          <a:latin typeface="Arial" pitchFamily="34" charset="0"/>
                          <a:cs typeface="Arial" pitchFamily="34" charset="0"/>
                        </a:rPr>
                        <a:t>оценивать</a:t>
                      </a:r>
                      <a:r>
                        <a:rPr lang="ru-RU" sz="1800" b="0" i="0" baseline="0" dirty="0" smtClean="0">
                          <a:solidFill>
                            <a:srgbClr val="000000"/>
                          </a:solidFill>
                          <a:latin typeface="Arial" pitchFamily="34" charset="0"/>
                          <a:cs typeface="Arial" pitchFamily="34" charset="0"/>
                        </a:rPr>
                        <a:t> </a:t>
                      </a:r>
                      <a:r>
                        <a:rPr lang="ru-RU" sz="1800" b="0" i="0" dirty="0" smtClean="0">
                          <a:solidFill>
                            <a:srgbClr val="000000"/>
                          </a:solidFill>
                          <a:latin typeface="Arial" pitchFamily="34" charset="0"/>
                          <a:cs typeface="Arial" pitchFamily="34" charset="0"/>
                        </a:rPr>
                        <a:t>предложенную </a:t>
                      </a:r>
                      <a:r>
                        <a:rPr lang="ru-RU" sz="1800" b="0" i="0" dirty="0">
                          <a:solidFill>
                            <a:srgbClr val="000000"/>
                          </a:solidFill>
                          <a:latin typeface="Arial" pitchFamily="34" charset="0"/>
                          <a:cs typeface="Arial" pitchFamily="34" charset="0"/>
                        </a:rPr>
                        <a:t>информацию.</a:t>
                      </a:r>
                      <a:endParaRPr lang="ru-RU" sz="1800" dirty="0">
                        <a:latin typeface="Arial" pitchFamily="34" charset="0"/>
                        <a:cs typeface="Arial" pitchFamily="34" charset="0"/>
                      </a:endParaRPr>
                    </a:p>
                  </a:txBody>
                  <a:tcPr marL="64508" marR="64508" marT="32254" marB="3225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72372">
                <a:tc>
                  <a:txBody>
                    <a:bodyPr/>
                    <a:lstStyle/>
                    <a:p>
                      <a:r>
                        <a:rPr lang="ru-RU" sz="1800" b="0" i="0">
                          <a:solidFill>
                            <a:srgbClr val="000000"/>
                          </a:solidFill>
                          <a:latin typeface="Arial" pitchFamily="34" charset="0"/>
                          <a:cs typeface="Arial" pitchFamily="34" charset="0"/>
                        </a:rPr>
                        <a:t>ЗО2 </a:t>
                      </a:r>
                      <a:endParaRPr lang="ru-RU" sz="1800">
                        <a:latin typeface="Arial" pitchFamily="34" charset="0"/>
                        <a:cs typeface="Arial" pitchFamily="34" charset="0"/>
                      </a:endParaRPr>
                    </a:p>
                  </a:txBody>
                  <a:tcPr marL="64508" marR="64508" marT="32254" marB="3225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800" b="1" i="0" dirty="0">
                          <a:solidFill>
                            <a:srgbClr val="000000"/>
                          </a:solidFill>
                          <a:latin typeface="Arial" pitchFamily="34" charset="0"/>
                          <a:cs typeface="Arial" pitchFamily="34" charset="0"/>
                        </a:rPr>
                        <a:t>Языковая компетенция</a:t>
                      </a:r>
                      <a:br>
                        <a:rPr lang="ru-RU" sz="1800" b="1" i="0" dirty="0">
                          <a:solidFill>
                            <a:srgbClr val="000000"/>
                          </a:solidFill>
                          <a:latin typeface="Arial" pitchFamily="34" charset="0"/>
                          <a:cs typeface="Arial" pitchFamily="34" charset="0"/>
                        </a:rPr>
                      </a:br>
                      <a:r>
                        <a:rPr lang="ru-RU" sz="1800" b="0" i="0" dirty="0">
                          <a:solidFill>
                            <a:srgbClr val="000000"/>
                          </a:solidFill>
                          <a:latin typeface="Arial" pitchFamily="34" charset="0"/>
                          <a:cs typeface="Arial" pitchFamily="34" charset="0"/>
                        </a:rPr>
                        <a:t>Обучающиеся должны уметь</a:t>
                      </a:r>
                      <a:br>
                        <a:rPr lang="ru-RU" sz="1800" b="0" i="0" dirty="0">
                          <a:solidFill>
                            <a:srgbClr val="000000"/>
                          </a:solidFill>
                          <a:latin typeface="Arial" pitchFamily="34" charset="0"/>
                          <a:cs typeface="Arial" pitchFamily="34" charset="0"/>
                        </a:rPr>
                      </a:br>
                      <a:r>
                        <a:rPr lang="ru-RU" sz="1800" b="0" i="0" dirty="0">
                          <a:solidFill>
                            <a:srgbClr val="000000"/>
                          </a:solidFill>
                          <a:latin typeface="Arial" pitchFamily="34" charset="0"/>
                          <a:cs typeface="Arial" pitchFamily="34" charset="0"/>
                        </a:rPr>
                        <a:t> соблюдать грамматические, орфографические, пунктуационные </a:t>
                      </a:r>
                      <a:r>
                        <a:rPr lang="ru-RU" sz="1800" b="0" i="0" dirty="0" smtClean="0">
                          <a:solidFill>
                            <a:srgbClr val="000000"/>
                          </a:solidFill>
                          <a:latin typeface="Arial" pitchFamily="34" charset="0"/>
                          <a:cs typeface="Arial" pitchFamily="34" charset="0"/>
                        </a:rPr>
                        <a:t>и</a:t>
                      </a:r>
                      <a:r>
                        <a:rPr lang="ru-RU" sz="1800" b="0" i="0" baseline="0" dirty="0" smtClean="0">
                          <a:solidFill>
                            <a:srgbClr val="000000"/>
                          </a:solidFill>
                          <a:latin typeface="Arial" pitchFamily="34" charset="0"/>
                          <a:cs typeface="Arial" pitchFamily="34" charset="0"/>
                        </a:rPr>
                        <a:t>  </a:t>
                      </a:r>
                      <a:r>
                        <a:rPr lang="ru-RU" sz="1800" b="0" i="0" dirty="0" smtClean="0">
                          <a:solidFill>
                            <a:srgbClr val="000000"/>
                          </a:solidFill>
                          <a:latin typeface="Arial" pitchFamily="34" charset="0"/>
                          <a:cs typeface="Arial" pitchFamily="34" charset="0"/>
                        </a:rPr>
                        <a:t>стилистические нормы</a:t>
                      </a:r>
                      <a:endParaRPr lang="ru-RU" sz="1800" dirty="0">
                        <a:latin typeface="Arial" pitchFamily="34" charset="0"/>
                        <a:cs typeface="Arial" pitchFamily="34" charset="0"/>
                      </a:endParaRPr>
                    </a:p>
                  </a:txBody>
                  <a:tcPr marL="64508" marR="64508" marT="32254" marB="3225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6801" name="Rectangle 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ru-RU" dirty="0" smtClean="0"/>
              <a:t>Описание оценок </a:t>
            </a:r>
            <a:br>
              <a:rPr lang="ru-RU" dirty="0" smtClean="0"/>
            </a:br>
            <a:endParaRPr lang="ru-RU" dirty="0"/>
          </a:p>
        </p:txBody>
      </p:sp>
      <p:graphicFrame>
        <p:nvGraphicFramePr>
          <p:cNvPr id="10" name="Таблица 9"/>
          <p:cNvGraphicFramePr>
            <a:graphicFrameLocks noGrp="1"/>
          </p:cNvGraphicFramePr>
          <p:nvPr/>
        </p:nvGraphicFramePr>
        <p:xfrm>
          <a:off x="263352" y="1124744"/>
          <a:ext cx="11377264" cy="4803684"/>
        </p:xfrm>
        <a:graphic>
          <a:graphicData uri="http://schemas.openxmlformats.org/drawingml/2006/table">
            <a:tbl>
              <a:tblPr/>
              <a:tblGrid>
                <a:gridCol w="967002"/>
                <a:gridCol w="10410262"/>
              </a:tblGrid>
              <a:tr h="224440">
                <a:tc>
                  <a:txBody>
                    <a:bodyPr/>
                    <a:lstStyle/>
                    <a:p>
                      <a:r>
                        <a:rPr lang="ru-RU" sz="1200" b="1" i="0" dirty="0">
                          <a:solidFill>
                            <a:srgbClr val="000000"/>
                          </a:solidFill>
                          <a:latin typeface="Arial" pitchFamily="34" charset="0"/>
                          <a:cs typeface="Arial" pitchFamily="34" charset="0"/>
                        </a:rPr>
                        <a:t>Оценка </a:t>
                      </a:r>
                      <a:endParaRPr lang="ru-RU" sz="1200" dirty="0">
                        <a:latin typeface="Arial" pitchFamily="34" charset="0"/>
                        <a:cs typeface="Arial" pitchFamily="34" charset="0"/>
                      </a:endParaRPr>
                    </a:p>
                  </a:txBody>
                  <a:tcPr marL="62644" marR="62644" marT="31322" marB="3132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200" b="1" i="0">
                          <a:solidFill>
                            <a:srgbClr val="000000"/>
                          </a:solidFill>
                          <a:latin typeface="Arial" pitchFamily="34" charset="0"/>
                          <a:cs typeface="Arial" pitchFamily="34" charset="0"/>
                        </a:rPr>
                        <a:t>Описание</a:t>
                      </a:r>
                      <a:endParaRPr lang="ru-RU" sz="1200">
                        <a:latin typeface="Arial" pitchFamily="34" charset="0"/>
                        <a:cs typeface="Arial" pitchFamily="34" charset="0"/>
                      </a:endParaRPr>
                    </a:p>
                  </a:txBody>
                  <a:tcPr marL="62644" marR="62644" marT="31322" marB="3132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4667">
                <a:tc>
                  <a:txBody>
                    <a:bodyPr/>
                    <a:lstStyle/>
                    <a:p>
                      <a:r>
                        <a:rPr lang="ru-RU" sz="1200" b="0" i="0" dirty="0">
                          <a:solidFill>
                            <a:srgbClr val="000000"/>
                          </a:solidFill>
                          <a:latin typeface="Arial" pitchFamily="34" charset="0"/>
                          <a:cs typeface="Arial" pitchFamily="34" charset="0"/>
                        </a:rPr>
                        <a:t>5 </a:t>
                      </a:r>
                      <a:endParaRPr lang="ru-RU" sz="1200" dirty="0">
                        <a:latin typeface="Arial" pitchFamily="34" charset="0"/>
                        <a:cs typeface="Arial" pitchFamily="34" charset="0"/>
                      </a:endParaRPr>
                    </a:p>
                  </a:txBody>
                  <a:tcPr marL="62644" marR="62644" marT="31322" marB="3132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200" b="0" i="0" dirty="0">
                          <a:solidFill>
                            <a:srgbClr val="000000"/>
                          </a:solidFill>
                          <a:latin typeface="Times New Roman"/>
                        </a:rPr>
                        <a:t>Обучающийся демонстрирует глубокие знания русского языка.</a:t>
                      </a:r>
                      <a:br>
                        <a:rPr lang="ru-RU" sz="1200" b="0" i="0" dirty="0">
                          <a:solidFill>
                            <a:srgbClr val="000000"/>
                          </a:solidFill>
                          <a:latin typeface="Times New Roman"/>
                        </a:rPr>
                      </a:br>
                      <a:r>
                        <a:rPr lang="ru-RU" sz="1200" b="0" i="0" dirty="0">
                          <a:solidFill>
                            <a:srgbClr val="000000"/>
                          </a:solidFill>
                          <a:latin typeface="Times New Roman"/>
                        </a:rPr>
                        <a:t>Находит и обрабатывает информацию из различных источников, </a:t>
                      </a:r>
                      <a:r>
                        <a:rPr lang="ru-RU" sz="1200" b="0" i="0" dirty="0" smtClean="0">
                          <a:solidFill>
                            <a:srgbClr val="000000"/>
                          </a:solidFill>
                          <a:latin typeface="Times New Roman"/>
                        </a:rPr>
                        <a:t>свободно</a:t>
                      </a:r>
                      <a:r>
                        <a:rPr lang="ru-RU" sz="1200" b="0" i="0" baseline="0" dirty="0" smtClean="0">
                          <a:solidFill>
                            <a:srgbClr val="000000"/>
                          </a:solidFill>
                          <a:latin typeface="Times New Roman"/>
                        </a:rPr>
                        <a:t>  </a:t>
                      </a:r>
                      <a:r>
                        <a:rPr lang="ru-RU" sz="1200" b="0" i="0" dirty="0" smtClean="0">
                          <a:solidFill>
                            <a:srgbClr val="000000"/>
                          </a:solidFill>
                          <a:latin typeface="Times New Roman"/>
                        </a:rPr>
                        <a:t>выражает </a:t>
                      </a:r>
                      <a:r>
                        <a:rPr lang="ru-RU" sz="1200" b="0" i="0" dirty="0">
                          <a:solidFill>
                            <a:srgbClr val="000000"/>
                          </a:solidFill>
                          <a:latin typeface="Times New Roman"/>
                        </a:rPr>
                        <a:t>свои мысли. Приводит подробное объяснение точки или точек</a:t>
                      </a:r>
                      <a:br>
                        <a:rPr lang="ru-RU" sz="1200" b="0" i="0" dirty="0">
                          <a:solidFill>
                            <a:srgbClr val="000000"/>
                          </a:solidFill>
                          <a:latin typeface="Times New Roman"/>
                        </a:rPr>
                      </a:br>
                      <a:r>
                        <a:rPr lang="ru-RU" sz="1200" b="0" i="0" dirty="0">
                          <a:solidFill>
                            <a:srgbClr val="000000"/>
                          </a:solidFill>
                          <a:latin typeface="Times New Roman"/>
                        </a:rPr>
                        <a:t>зрений в соответствии с темой.</a:t>
                      </a:r>
                      <a:br>
                        <a:rPr lang="ru-RU" sz="1200" b="0" i="0" dirty="0">
                          <a:solidFill>
                            <a:srgbClr val="000000"/>
                          </a:solidFill>
                          <a:latin typeface="Times New Roman"/>
                        </a:rPr>
                      </a:br>
                      <a:r>
                        <a:rPr lang="ru-RU" sz="1200" b="0" i="0" dirty="0">
                          <a:solidFill>
                            <a:srgbClr val="000000"/>
                          </a:solidFill>
                          <a:latin typeface="Times New Roman"/>
                        </a:rPr>
                        <a:t>Умеет передавать сложные идеи убедительно, может привлечь </a:t>
                      </a:r>
                      <a:r>
                        <a:rPr lang="ru-RU" sz="1200" b="0" i="0" dirty="0" smtClean="0">
                          <a:solidFill>
                            <a:srgbClr val="000000"/>
                          </a:solidFill>
                          <a:latin typeface="Times New Roman"/>
                        </a:rPr>
                        <a:t>внимание</a:t>
                      </a:r>
                      <a:r>
                        <a:rPr lang="ru-RU" sz="1200" b="0" i="0" baseline="0" dirty="0" smtClean="0">
                          <a:solidFill>
                            <a:srgbClr val="000000"/>
                          </a:solidFill>
                          <a:latin typeface="Times New Roman"/>
                        </a:rPr>
                        <a:t> </a:t>
                      </a:r>
                      <a:r>
                        <a:rPr lang="ru-RU" sz="1200" b="0" i="0" dirty="0" smtClean="0">
                          <a:solidFill>
                            <a:srgbClr val="000000"/>
                          </a:solidFill>
                          <a:latin typeface="Times New Roman"/>
                        </a:rPr>
                        <a:t>целевой </a:t>
                      </a:r>
                      <a:r>
                        <a:rPr lang="ru-RU" sz="1200" b="0" i="0" dirty="0">
                          <a:solidFill>
                            <a:srgbClr val="000000"/>
                          </a:solidFill>
                          <a:latin typeface="Times New Roman"/>
                        </a:rPr>
                        <a:t>аудитории, при этом выполняя требуемые коммуникативные задачи.</a:t>
                      </a:r>
                      <a:br>
                        <a:rPr lang="ru-RU" sz="1200" b="0" i="0" dirty="0">
                          <a:solidFill>
                            <a:srgbClr val="000000"/>
                          </a:solidFill>
                          <a:latin typeface="Times New Roman"/>
                        </a:rPr>
                      </a:br>
                      <a:r>
                        <a:rPr lang="ru-RU" sz="1200" b="0" i="0" dirty="0">
                          <a:solidFill>
                            <a:srgbClr val="000000"/>
                          </a:solidFill>
                          <a:latin typeface="Times New Roman"/>
                        </a:rPr>
                        <a:t>Эффективно использует широкий ряд сложных структур, лексику </a:t>
                      </a:r>
                      <a:r>
                        <a:rPr lang="ru-RU" sz="1200" b="0" i="0" dirty="0" smtClean="0">
                          <a:solidFill>
                            <a:srgbClr val="000000"/>
                          </a:solidFill>
                          <a:latin typeface="Times New Roman"/>
                        </a:rPr>
                        <a:t>активного</a:t>
                      </a:r>
                      <a:r>
                        <a:rPr lang="ru-RU" sz="1200" b="0" i="0" baseline="0" dirty="0" smtClean="0">
                          <a:solidFill>
                            <a:srgbClr val="000000"/>
                          </a:solidFill>
                          <a:latin typeface="Times New Roman"/>
                        </a:rPr>
                        <a:t> </a:t>
                      </a:r>
                      <a:r>
                        <a:rPr lang="ru-RU" sz="1200" b="0" i="0" dirty="0" smtClean="0">
                          <a:solidFill>
                            <a:srgbClr val="000000"/>
                          </a:solidFill>
                          <a:latin typeface="Times New Roman"/>
                        </a:rPr>
                        <a:t>и </a:t>
                      </a:r>
                      <a:r>
                        <a:rPr lang="ru-RU" sz="1200" b="0" i="0" dirty="0">
                          <a:solidFill>
                            <a:srgbClr val="000000"/>
                          </a:solidFill>
                          <a:latin typeface="Times New Roman"/>
                        </a:rPr>
                        <a:t>пассивного запаса, определенный стиль, различные языковые средства и</a:t>
                      </a:r>
                      <a:br>
                        <a:rPr lang="ru-RU" sz="1200" b="0" i="0" dirty="0">
                          <a:solidFill>
                            <a:srgbClr val="000000"/>
                          </a:solidFill>
                          <a:latin typeface="Times New Roman"/>
                        </a:rPr>
                      </a:br>
                      <a:r>
                        <a:rPr lang="ru-RU" sz="1200" b="0" i="0" dirty="0">
                          <a:solidFill>
                            <a:srgbClr val="000000"/>
                          </a:solidFill>
                          <a:latin typeface="Times New Roman"/>
                        </a:rPr>
                        <a:t>приемы, соответствующие цели высказывания. </a:t>
                      </a:r>
                      <a:endParaRPr lang="ru-RU" sz="1200" b="0" i="0" dirty="0" smtClean="0">
                        <a:solidFill>
                          <a:srgbClr val="000000"/>
                        </a:solidFill>
                        <a:latin typeface="Times New Roman"/>
                      </a:endParaRPr>
                    </a:p>
                    <a:p>
                      <a:r>
                        <a:rPr lang="ru-RU" sz="1200" b="0" i="0" dirty="0" smtClean="0">
                          <a:solidFill>
                            <a:srgbClr val="000000"/>
                          </a:solidFill>
                          <a:latin typeface="Times New Roman"/>
                        </a:rPr>
                        <a:t>Демонстрирует безошибочное</a:t>
                      </a:r>
                      <a:r>
                        <a:rPr lang="ru-RU" sz="1200" b="0" i="0" baseline="0" dirty="0" smtClean="0">
                          <a:solidFill>
                            <a:srgbClr val="000000"/>
                          </a:solidFill>
                          <a:latin typeface="Times New Roman"/>
                        </a:rPr>
                        <a:t> </a:t>
                      </a:r>
                      <a:r>
                        <a:rPr lang="ru-RU" sz="1200" b="0" i="0" dirty="0" smtClean="0">
                          <a:solidFill>
                            <a:srgbClr val="000000"/>
                          </a:solidFill>
                          <a:latin typeface="Times New Roman"/>
                        </a:rPr>
                        <a:t>и </a:t>
                      </a:r>
                      <a:r>
                        <a:rPr lang="ru-RU" sz="1200" b="0" i="0" dirty="0">
                          <a:solidFill>
                            <a:srgbClr val="000000"/>
                          </a:solidFill>
                          <a:latin typeface="Times New Roman"/>
                        </a:rPr>
                        <a:t>точное использование грамматических структур. Высокий </a:t>
                      </a:r>
                      <a:r>
                        <a:rPr lang="ru-RU" sz="1200" b="0" i="0" dirty="0" smtClean="0">
                          <a:solidFill>
                            <a:srgbClr val="000000"/>
                          </a:solidFill>
                          <a:latin typeface="Times New Roman"/>
                        </a:rPr>
                        <a:t>уровень грамотности</a:t>
                      </a:r>
                      <a:endParaRPr lang="ru-RU" dirty="0"/>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3815">
                <a:tc>
                  <a:txBody>
                    <a:bodyPr/>
                    <a:lstStyle/>
                    <a:p>
                      <a:r>
                        <a:rPr lang="ru-RU" sz="1200" dirty="0" smtClean="0">
                          <a:latin typeface="Arial" pitchFamily="34" charset="0"/>
                          <a:cs typeface="Arial" pitchFamily="34" charset="0"/>
                        </a:rPr>
                        <a:t>4</a:t>
                      </a:r>
                      <a:endParaRPr lang="ru-RU" sz="1200" dirty="0">
                        <a:latin typeface="Arial" pitchFamily="34" charset="0"/>
                        <a:cs typeface="Arial" pitchFamily="34" charset="0"/>
                      </a:endParaRPr>
                    </a:p>
                  </a:txBody>
                  <a:tcPr marL="62644" marR="62644" marT="31322" marB="3132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200" b="0" i="0" dirty="0">
                          <a:solidFill>
                            <a:srgbClr val="000000"/>
                          </a:solidFill>
                          <a:latin typeface="Times New Roman"/>
                        </a:rPr>
                        <a:t>Обучающийся демонстрирует достаточные знания русского </a:t>
                      </a:r>
                      <a:r>
                        <a:rPr lang="ru-RU" sz="1200" b="0" i="0" dirty="0" smtClean="0">
                          <a:solidFill>
                            <a:srgbClr val="000000"/>
                          </a:solidFill>
                          <a:latin typeface="Times New Roman"/>
                        </a:rPr>
                        <a:t>языка.</a:t>
                      </a:r>
                      <a:r>
                        <a:rPr lang="ru-RU" sz="1200" b="0" i="0" baseline="0" dirty="0" smtClean="0">
                          <a:solidFill>
                            <a:srgbClr val="000000"/>
                          </a:solidFill>
                          <a:latin typeface="Times New Roman"/>
                        </a:rPr>
                        <a:t> </a:t>
                      </a:r>
                      <a:r>
                        <a:rPr lang="ru-RU" sz="1200" b="0" i="0" dirty="0" smtClean="0">
                          <a:solidFill>
                            <a:srgbClr val="000000"/>
                          </a:solidFill>
                          <a:latin typeface="Times New Roman"/>
                        </a:rPr>
                        <a:t>Находит </a:t>
                      </a:r>
                      <a:r>
                        <a:rPr lang="ru-RU" sz="1200" b="0" i="0" dirty="0">
                          <a:solidFill>
                            <a:srgbClr val="000000"/>
                          </a:solidFill>
                          <a:latin typeface="Times New Roman"/>
                        </a:rPr>
                        <a:t>и обрабатывает информацию из различных источников. </a:t>
                      </a:r>
                      <a:r>
                        <a:rPr lang="ru-RU" sz="1200" b="0" i="0" dirty="0" smtClean="0">
                          <a:solidFill>
                            <a:srgbClr val="000000"/>
                          </a:solidFill>
                          <a:latin typeface="Times New Roman"/>
                        </a:rPr>
                        <a:t>Умеет</a:t>
                      </a:r>
                      <a:r>
                        <a:rPr lang="ru-RU" sz="1200" b="0" i="0" baseline="0" dirty="0" smtClean="0">
                          <a:solidFill>
                            <a:srgbClr val="000000"/>
                          </a:solidFill>
                          <a:latin typeface="Times New Roman"/>
                        </a:rPr>
                        <a:t> </a:t>
                      </a:r>
                      <a:r>
                        <a:rPr lang="ru-RU" sz="1200" b="0" i="0" dirty="0" smtClean="0">
                          <a:solidFill>
                            <a:srgbClr val="000000"/>
                          </a:solidFill>
                          <a:latin typeface="Times New Roman"/>
                        </a:rPr>
                        <a:t>передавать </a:t>
                      </a:r>
                      <a:r>
                        <a:rPr lang="ru-RU" sz="1200" b="0" i="0" dirty="0">
                          <a:solidFill>
                            <a:srgbClr val="000000"/>
                          </a:solidFill>
                          <a:latin typeface="Times New Roman"/>
                        </a:rPr>
                        <a:t>идеи четко и понятно в большинстве случаев.</a:t>
                      </a:r>
                      <a:br>
                        <a:rPr lang="ru-RU" sz="1200" b="0" i="0" dirty="0">
                          <a:solidFill>
                            <a:srgbClr val="000000"/>
                          </a:solidFill>
                          <a:latin typeface="Times New Roman"/>
                        </a:rPr>
                      </a:br>
                      <a:r>
                        <a:rPr lang="ru-RU" sz="1200" b="0" i="0" dirty="0">
                          <a:solidFill>
                            <a:srgbClr val="000000"/>
                          </a:solidFill>
                          <a:latin typeface="Times New Roman"/>
                        </a:rPr>
                        <a:t>Текст имеет четкую структуру и логически последователен с </a:t>
                      </a:r>
                      <a:r>
                        <a:rPr lang="ru-RU" sz="1200" b="0" i="0" dirty="0" smtClean="0">
                          <a:solidFill>
                            <a:srgbClr val="000000"/>
                          </a:solidFill>
                          <a:latin typeface="Times New Roman"/>
                        </a:rPr>
                        <a:t>использованием</a:t>
                      </a:r>
                      <a:r>
                        <a:rPr lang="ru-RU" sz="1200" b="0" i="0" baseline="0" dirty="0" smtClean="0">
                          <a:solidFill>
                            <a:srgbClr val="000000"/>
                          </a:solidFill>
                          <a:latin typeface="Times New Roman"/>
                        </a:rPr>
                        <a:t> </a:t>
                      </a:r>
                      <a:r>
                        <a:rPr lang="ru-RU" sz="1200" b="0" i="0" dirty="0" smtClean="0">
                          <a:solidFill>
                            <a:srgbClr val="000000"/>
                          </a:solidFill>
                          <a:latin typeface="Times New Roman"/>
                        </a:rPr>
                        <a:t>различных </a:t>
                      </a:r>
                      <a:r>
                        <a:rPr lang="ru-RU" sz="1200" b="0" i="0" dirty="0">
                          <a:solidFill>
                            <a:srgbClr val="000000"/>
                          </a:solidFill>
                          <a:latin typeface="Times New Roman"/>
                        </a:rPr>
                        <a:t>средств связи и структур, но некоторые важные идеи не развиты.</a:t>
                      </a:r>
                      <a:br>
                        <a:rPr lang="ru-RU" sz="1200" b="0" i="0" dirty="0">
                          <a:solidFill>
                            <a:srgbClr val="000000"/>
                          </a:solidFill>
                          <a:latin typeface="Times New Roman"/>
                        </a:rPr>
                      </a:br>
                      <a:r>
                        <a:rPr lang="ru-RU" sz="1200" b="0" i="0" dirty="0">
                          <a:solidFill>
                            <a:srgbClr val="000000"/>
                          </a:solidFill>
                          <a:latin typeface="Times New Roman"/>
                        </a:rPr>
                        <a:t>Структура письма четкая, но последовательность иногда нарушается.</a:t>
                      </a:r>
                      <a:br>
                        <a:rPr lang="ru-RU" sz="1200" b="0" i="0" dirty="0">
                          <a:solidFill>
                            <a:srgbClr val="000000"/>
                          </a:solidFill>
                          <a:latin typeface="Times New Roman"/>
                        </a:rPr>
                      </a:br>
                      <a:r>
                        <a:rPr lang="ru-RU" sz="1200" b="0" i="0" dirty="0">
                          <a:solidFill>
                            <a:srgbClr val="000000"/>
                          </a:solidFill>
                          <a:latin typeface="Times New Roman"/>
                        </a:rPr>
                        <a:t>Правильно использует достаточное количество языковых структур </a:t>
                      </a:r>
                      <a:r>
                        <a:rPr lang="ru-RU" sz="1200" b="0" i="0" dirty="0" smtClean="0">
                          <a:solidFill>
                            <a:srgbClr val="000000"/>
                          </a:solidFill>
                          <a:latin typeface="Times New Roman"/>
                        </a:rPr>
                        <a:t>и</a:t>
                      </a:r>
                      <a:r>
                        <a:rPr lang="ru-RU" sz="1200" b="0" i="0" baseline="0" dirty="0" smtClean="0">
                          <a:solidFill>
                            <a:srgbClr val="000000"/>
                          </a:solidFill>
                          <a:latin typeface="Times New Roman"/>
                        </a:rPr>
                        <a:t> </a:t>
                      </a:r>
                      <a:r>
                        <a:rPr lang="ru-RU" sz="1200" b="0" i="0" dirty="0" smtClean="0">
                          <a:solidFill>
                            <a:srgbClr val="000000"/>
                          </a:solidFill>
                          <a:latin typeface="Times New Roman"/>
                        </a:rPr>
                        <a:t>словарного </a:t>
                      </a:r>
                      <a:r>
                        <a:rPr lang="ru-RU" sz="1200" b="0" i="0" dirty="0">
                          <a:solidFill>
                            <a:srgbClr val="000000"/>
                          </a:solidFill>
                          <a:latin typeface="Times New Roman"/>
                        </a:rPr>
                        <a:t>запаса, включая лексику пассивного запаса.</a:t>
                      </a:r>
                      <a:br>
                        <a:rPr lang="ru-RU" sz="1200" b="0" i="0" dirty="0">
                          <a:solidFill>
                            <a:srgbClr val="000000"/>
                          </a:solidFill>
                          <a:latin typeface="Times New Roman"/>
                        </a:rPr>
                      </a:br>
                      <a:r>
                        <a:rPr lang="ru-RU" sz="1200" b="0" i="0" dirty="0">
                          <a:solidFill>
                            <a:srgbClr val="000000"/>
                          </a:solidFill>
                          <a:latin typeface="Times New Roman"/>
                        </a:rPr>
                        <a:t>Использует простые и сложные грамматические структуры. </a:t>
                      </a:r>
                      <a:r>
                        <a:rPr lang="ru-RU" sz="1200" b="0" i="0" dirty="0" smtClean="0">
                          <a:solidFill>
                            <a:srgbClr val="000000"/>
                          </a:solidFill>
                          <a:latin typeface="Times New Roman"/>
                        </a:rPr>
                        <a:t>Временами</a:t>
                      </a:r>
                      <a:r>
                        <a:rPr lang="ru-RU" sz="1200" b="0" i="0" baseline="0" dirty="0" smtClean="0">
                          <a:solidFill>
                            <a:srgbClr val="000000"/>
                          </a:solidFill>
                          <a:latin typeface="Times New Roman"/>
                        </a:rPr>
                        <a:t>  </a:t>
                      </a:r>
                      <a:r>
                        <a:rPr lang="ru-RU" sz="1200" b="0" i="0" dirty="0" smtClean="0">
                          <a:solidFill>
                            <a:srgbClr val="000000"/>
                          </a:solidFill>
                          <a:latin typeface="Times New Roman"/>
                        </a:rPr>
                        <a:t>допускает </a:t>
                      </a:r>
                      <a:r>
                        <a:rPr lang="ru-RU" sz="1200" b="0" i="0" dirty="0">
                          <a:solidFill>
                            <a:srgbClr val="000000"/>
                          </a:solidFill>
                          <a:latin typeface="Times New Roman"/>
                        </a:rPr>
                        <a:t>ошибки, не затрудняющие понимание содержания текста.</a:t>
                      </a:r>
                      <a:endParaRPr lang="ru-RU" dirty="0"/>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6640">
                <a:tc>
                  <a:txBody>
                    <a:bodyPr/>
                    <a:lstStyle/>
                    <a:p>
                      <a:r>
                        <a:rPr lang="ru-RU" sz="1200" dirty="0" smtClean="0">
                          <a:latin typeface="Arial" pitchFamily="34" charset="0"/>
                          <a:cs typeface="Arial" pitchFamily="34" charset="0"/>
                        </a:rPr>
                        <a:t>3</a:t>
                      </a:r>
                      <a:endParaRPr lang="ru-RU" sz="1200" dirty="0">
                        <a:latin typeface="Arial" pitchFamily="34" charset="0"/>
                        <a:cs typeface="Arial" pitchFamily="34" charset="0"/>
                      </a:endParaRPr>
                    </a:p>
                  </a:txBody>
                  <a:tcPr marL="62644" marR="62644" marT="31322" marB="3132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200" b="0" i="0" dirty="0">
                          <a:solidFill>
                            <a:srgbClr val="000000"/>
                          </a:solidFill>
                          <a:latin typeface="Times New Roman"/>
                        </a:rPr>
                        <a:t>Обучающийся демонстрирует базовые знания русского языка.</a:t>
                      </a:r>
                      <a:br>
                        <a:rPr lang="ru-RU" sz="1200" b="0" i="0" dirty="0">
                          <a:solidFill>
                            <a:srgbClr val="000000"/>
                          </a:solidFill>
                          <a:latin typeface="Times New Roman"/>
                        </a:rPr>
                      </a:br>
                      <a:r>
                        <a:rPr lang="ru-RU" sz="1200" b="0" i="0" dirty="0">
                          <a:solidFill>
                            <a:srgbClr val="000000"/>
                          </a:solidFill>
                          <a:latin typeface="Times New Roman"/>
                        </a:rPr>
                        <a:t>Задание выполняет не до конца, или текст содержит несколько важных </a:t>
                      </a:r>
                      <a:r>
                        <a:rPr lang="ru-RU" sz="1200" b="0" i="0" dirty="0" smtClean="0">
                          <a:solidFill>
                            <a:srgbClr val="000000"/>
                          </a:solidFill>
                          <a:latin typeface="Times New Roman"/>
                        </a:rPr>
                        <a:t>идей,</a:t>
                      </a:r>
                      <a:r>
                        <a:rPr lang="ru-RU" sz="1200" b="0" i="0" baseline="0" dirty="0" smtClean="0">
                          <a:solidFill>
                            <a:srgbClr val="000000"/>
                          </a:solidFill>
                          <a:latin typeface="Times New Roman"/>
                        </a:rPr>
                        <a:t> </a:t>
                      </a:r>
                      <a:r>
                        <a:rPr lang="ru-RU" sz="1200" b="0" i="0" dirty="0" smtClean="0">
                          <a:solidFill>
                            <a:srgbClr val="000000"/>
                          </a:solidFill>
                          <a:latin typeface="Times New Roman"/>
                        </a:rPr>
                        <a:t>но </a:t>
                      </a:r>
                      <a:r>
                        <a:rPr lang="ru-RU" sz="1200" b="0" i="0" dirty="0">
                          <a:solidFill>
                            <a:srgbClr val="000000"/>
                          </a:solidFill>
                          <a:latin typeface="Times New Roman"/>
                        </a:rPr>
                        <a:t>при этом есть серьезные упущения.</a:t>
                      </a:r>
                      <a:br>
                        <a:rPr lang="ru-RU" sz="1200" b="0" i="0" dirty="0">
                          <a:solidFill>
                            <a:srgbClr val="000000"/>
                          </a:solidFill>
                          <a:latin typeface="Times New Roman"/>
                        </a:rPr>
                      </a:br>
                      <a:r>
                        <a:rPr lang="ru-RU" sz="1200" b="0" i="0" dirty="0">
                          <a:solidFill>
                            <a:srgbClr val="000000"/>
                          </a:solidFill>
                          <a:latin typeface="Times New Roman"/>
                        </a:rPr>
                        <a:t>Текст составлен нечетко; идеи не связаны или связаны в </a:t>
                      </a:r>
                      <a:r>
                        <a:rPr lang="ru-RU" sz="1200" b="0" i="0" dirty="0" err="1" smtClean="0">
                          <a:solidFill>
                            <a:srgbClr val="000000"/>
                          </a:solidFill>
                          <a:latin typeface="Times New Roman"/>
                        </a:rPr>
                        <a:t>недостаточнойстепени</a:t>
                      </a:r>
                      <a:r>
                        <a:rPr lang="ru-RU" sz="1200" b="0" i="0" dirty="0">
                          <a:solidFill>
                            <a:srgbClr val="000000"/>
                          </a:solidFill>
                          <a:latin typeface="Times New Roman"/>
                        </a:rPr>
                        <a:t>. Часто нарушает основные правила данного типа текста.</a:t>
                      </a:r>
                      <a:br>
                        <a:rPr lang="ru-RU" sz="1200" b="0" i="0" dirty="0">
                          <a:solidFill>
                            <a:srgbClr val="000000"/>
                          </a:solidFill>
                          <a:latin typeface="Times New Roman"/>
                        </a:rPr>
                      </a:br>
                      <a:r>
                        <a:rPr lang="ru-RU" sz="1200" b="0" i="0" dirty="0">
                          <a:solidFill>
                            <a:srgbClr val="000000"/>
                          </a:solidFill>
                          <a:latin typeface="Times New Roman"/>
                        </a:rPr>
                        <a:t>Словарный состав ограниченный, слова повторяются, частые ошибки.</a:t>
                      </a:r>
                      <a:br>
                        <a:rPr lang="ru-RU" sz="1200" b="0" i="0" dirty="0">
                          <a:solidFill>
                            <a:srgbClr val="000000"/>
                          </a:solidFill>
                          <a:latin typeface="Times New Roman"/>
                        </a:rPr>
                      </a:br>
                      <a:r>
                        <a:rPr lang="ru-RU" sz="1200" b="0" i="0" dirty="0">
                          <a:solidFill>
                            <a:srgbClr val="000000"/>
                          </a:solidFill>
                          <a:latin typeface="Times New Roman"/>
                        </a:rPr>
                        <a:t>Повторяющиеся ошибки как серьезные, так и незначительные </a:t>
                      </a:r>
                      <a:r>
                        <a:rPr lang="ru-RU" sz="1200" b="0" i="0" dirty="0" err="1" smtClean="0">
                          <a:solidFill>
                            <a:srgbClr val="000000"/>
                          </a:solidFill>
                          <a:latin typeface="Times New Roman"/>
                        </a:rPr>
                        <a:t>частозатрудняют</a:t>
                      </a:r>
                      <a:r>
                        <a:rPr lang="ru-RU" sz="1200" b="0" i="0" dirty="0" smtClean="0">
                          <a:solidFill>
                            <a:srgbClr val="000000"/>
                          </a:solidFill>
                          <a:latin typeface="Times New Roman"/>
                        </a:rPr>
                        <a:t> </a:t>
                      </a:r>
                      <a:r>
                        <a:rPr lang="ru-RU" sz="1200" b="0" i="0" dirty="0">
                          <a:solidFill>
                            <a:srgbClr val="000000"/>
                          </a:solidFill>
                          <a:latin typeface="Times New Roman"/>
                        </a:rPr>
                        <a:t>понимание содержания текста.</a:t>
                      </a:r>
                      <a:br>
                        <a:rPr lang="ru-RU" sz="1200" b="0" i="0" dirty="0">
                          <a:solidFill>
                            <a:srgbClr val="000000"/>
                          </a:solidFill>
                          <a:latin typeface="Times New Roman"/>
                        </a:rPr>
                      </a:br>
                      <a:r>
                        <a:rPr lang="ru-RU" sz="1200" b="0" i="0" dirty="0">
                          <a:solidFill>
                            <a:srgbClr val="000000"/>
                          </a:solidFill>
                          <a:latin typeface="Times New Roman"/>
                        </a:rPr>
                        <a:t>Не имеет никакого представления об использовании определенного </a:t>
                      </a:r>
                      <a:r>
                        <a:rPr lang="ru-RU" sz="1200" b="0" i="0" dirty="0" err="1" smtClean="0">
                          <a:solidFill>
                            <a:srgbClr val="000000"/>
                          </a:solidFill>
                          <a:latin typeface="Times New Roman"/>
                        </a:rPr>
                        <a:t>стиля,грамматических</a:t>
                      </a:r>
                      <a:r>
                        <a:rPr lang="ru-RU" sz="1200" b="0" i="0" dirty="0" smtClean="0">
                          <a:solidFill>
                            <a:srgbClr val="000000"/>
                          </a:solidFill>
                          <a:latin typeface="Times New Roman"/>
                        </a:rPr>
                        <a:t> </a:t>
                      </a:r>
                      <a:r>
                        <a:rPr lang="ru-RU" sz="1200" b="0" i="0" dirty="0">
                          <a:solidFill>
                            <a:srgbClr val="000000"/>
                          </a:solidFill>
                          <a:latin typeface="Times New Roman"/>
                        </a:rPr>
                        <a:t>форм, соответствующих цели текста.</a:t>
                      </a:r>
                      <a:endParaRPr lang="ru-RU" dirty="0"/>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958">
                <a:tc>
                  <a:txBody>
                    <a:bodyPr/>
                    <a:lstStyle/>
                    <a:p>
                      <a:r>
                        <a:rPr lang="ru-RU" sz="1200" dirty="0" smtClean="0">
                          <a:latin typeface="Arial" pitchFamily="34" charset="0"/>
                          <a:cs typeface="Arial" pitchFamily="34" charset="0"/>
                        </a:rPr>
                        <a:t>2</a:t>
                      </a:r>
                      <a:endParaRPr lang="ru-RU" sz="1200" dirty="0">
                        <a:latin typeface="Arial" pitchFamily="34" charset="0"/>
                        <a:cs typeface="Arial" pitchFamily="34" charset="0"/>
                      </a:endParaRPr>
                    </a:p>
                  </a:txBody>
                  <a:tcPr marL="62644" marR="62644" marT="31322" marB="3132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200" b="0" i="0" dirty="0">
                          <a:solidFill>
                            <a:srgbClr val="000000"/>
                          </a:solidFill>
                          <a:latin typeface="Arial" pitchFamily="34" charset="0"/>
                          <a:cs typeface="Arial" pitchFamily="34" charset="0"/>
                        </a:rPr>
                        <a:t>У обучающегося отсутствуют базовые знания по предмету.</a:t>
                      </a:r>
                      <a:endParaRPr lang="ru-RU" sz="12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623392" y="476672"/>
            <a:ext cx="10731624" cy="504056"/>
          </a:xfrm>
        </p:spPr>
        <p:txBody>
          <a:bodyPr>
            <a:normAutofit fontScale="90000"/>
          </a:bodyPr>
          <a:lstStyle/>
          <a:p>
            <a:r>
              <a:rPr lang="ru-RU" dirty="0" smtClean="0"/>
              <a:t>Схема выставления баллов </a:t>
            </a:r>
            <a:br>
              <a:rPr lang="ru-RU" dirty="0" smtClean="0"/>
            </a:br>
            <a:endParaRPr lang="ru-RU" dirty="0"/>
          </a:p>
        </p:txBody>
      </p:sp>
      <p:graphicFrame>
        <p:nvGraphicFramePr>
          <p:cNvPr id="11" name="Таблица 10"/>
          <p:cNvGraphicFramePr>
            <a:graphicFrameLocks noGrp="1"/>
          </p:cNvGraphicFramePr>
          <p:nvPr/>
        </p:nvGraphicFramePr>
        <p:xfrm>
          <a:off x="407368" y="908720"/>
          <a:ext cx="10945216" cy="3390250"/>
        </p:xfrm>
        <a:graphic>
          <a:graphicData uri="http://schemas.openxmlformats.org/drawingml/2006/table">
            <a:tbl>
              <a:tblPr/>
              <a:tblGrid>
                <a:gridCol w="5472608"/>
                <a:gridCol w="5472608"/>
              </a:tblGrid>
              <a:tr h="85792">
                <a:tc>
                  <a:txBody>
                    <a:bodyPr/>
                    <a:lstStyle/>
                    <a:p>
                      <a:pPr algn="ctr"/>
                      <a:r>
                        <a:rPr lang="ru-RU" sz="1200" b="1" i="0" dirty="0" err="1">
                          <a:solidFill>
                            <a:srgbClr val="0070C0"/>
                          </a:solidFill>
                          <a:latin typeface="Arial" pitchFamily="34" charset="0"/>
                          <a:cs typeface="Arial" pitchFamily="34" charset="0"/>
                        </a:rPr>
                        <a:t>Коммуникативность</a:t>
                      </a:r>
                      <a:r>
                        <a:rPr lang="ru-RU" sz="1200" b="1" i="0" dirty="0">
                          <a:solidFill>
                            <a:srgbClr val="0070C0"/>
                          </a:solidFill>
                          <a:latin typeface="Arial" pitchFamily="34" charset="0"/>
                          <a:cs typeface="Arial" pitchFamily="34" charset="0"/>
                        </a:rPr>
                        <a:t> </a:t>
                      </a:r>
                      <a:endParaRPr lang="ru-RU" sz="1200" dirty="0">
                        <a:solidFill>
                          <a:srgbClr val="0070C0"/>
                        </a:solidFill>
                        <a:latin typeface="Arial" pitchFamily="34" charset="0"/>
                        <a:cs typeface="Arial" pitchFamily="34" charset="0"/>
                      </a:endParaRPr>
                    </a:p>
                  </a:txBody>
                  <a:tcPr marL="51119" marR="51119" marT="25560" marB="255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b="1" i="0" dirty="0">
                          <a:solidFill>
                            <a:srgbClr val="0070C0"/>
                          </a:solidFill>
                          <a:latin typeface="Arial" pitchFamily="34" charset="0"/>
                          <a:cs typeface="Arial" pitchFamily="34" charset="0"/>
                        </a:rPr>
                        <a:t>Языковая компетентность</a:t>
                      </a:r>
                      <a:endParaRPr lang="ru-RU" sz="1200" dirty="0">
                        <a:solidFill>
                          <a:srgbClr val="0070C0"/>
                        </a:solidFill>
                        <a:latin typeface="Arial" pitchFamily="34" charset="0"/>
                        <a:cs typeface="Arial" pitchFamily="34" charset="0"/>
                      </a:endParaRPr>
                    </a:p>
                  </a:txBody>
                  <a:tcPr marL="51119" marR="51119" marT="25560" marB="255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6247">
                <a:tc>
                  <a:txBody>
                    <a:bodyPr/>
                    <a:lstStyle/>
                    <a:p>
                      <a:r>
                        <a:rPr lang="ru-RU" sz="1200" b="1" i="0" dirty="0">
                          <a:solidFill>
                            <a:srgbClr val="000000"/>
                          </a:solidFill>
                          <a:latin typeface="Arial" pitchFamily="34" charset="0"/>
                          <a:cs typeface="Arial" pitchFamily="34" charset="0"/>
                        </a:rPr>
                        <a:t>9-10 баллов</a:t>
                      </a:r>
                      <a:br>
                        <a:rPr lang="ru-RU" sz="1200" b="1" i="0" dirty="0">
                          <a:solidFill>
                            <a:srgbClr val="000000"/>
                          </a:solidFill>
                          <a:latin typeface="Arial" pitchFamily="34" charset="0"/>
                          <a:cs typeface="Arial" pitchFamily="34" charset="0"/>
                        </a:rPr>
                      </a:br>
                      <a:r>
                        <a:rPr lang="ru-RU" sz="1200" b="0" i="0" dirty="0">
                          <a:solidFill>
                            <a:srgbClr val="000000"/>
                          </a:solidFill>
                          <a:latin typeface="Arial" pitchFamily="34" charset="0"/>
                          <a:cs typeface="Arial" pitchFamily="34" charset="0"/>
                        </a:rPr>
                        <a:t> Четкое понимание аудитории, </a:t>
                      </a:r>
                      <a:r>
                        <a:rPr lang="ru-RU" sz="1200" b="0" i="0" dirty="0" smtClean="0">
                          <a:solidFill>
                            <a:srgbClr val="000000"/>
                          </a:solidFill>
                          <a:latin typeface="Arial" pitchFamily="34" charset="0"/>
                          <a:cs typeface="Arial" pitchFamily="34" charset="0"/>
                        </a:rPr>
                        <a:t>цели, формы</a:t>
                      </a:r>
                      <a:r>
                        <a:rPr lang="ru-RU" sz="1200" b="0" i="0" dirty="0">
                          <a:solidFill>
                            <a:srgbClr val="000000"/>
                          </a:solidFill>
                          <a:latin typeface="Arial" pitchFamily="34" charset="0"/>
                          <a:cs typeface="Arial" pitchFamily="34" charset="0"/>
                        </a:rPr>
                        <a:t>, особенностей текста </a:t>
                      </a:r>
                      <a:r>
                        <a:rPr lang="ru-RU" sz="1200" b="0" i="0" dirty="0" smtClean="0">
                          <a:solidFill>
                            <a:srgbClr val="000000"/>
                          </a:solidFill>
                          <a:latin typeface="Arial" pitchFamily="34" charset="0"/>
                          <a:cs typeface="Arial" pitchFamily="34" charset="0"/>
                        </a:rPr>
                        <a:t>и</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производимых </a:t>
                      </a:r>
                      <a:r>
                        <a:rPr lang="ru-RU" sz="1200" b="0" i="0" dirty="0">
                          <a:solidFill>
                            <a:srgbClr val="000000"/>
                          </a:solidFill>
                          <a:latin typeface="Arial" pitchFamily="34" charset="0"/>
                          <a:cs typeface="Arial" pitchFamily="34" charset="0"/>
                        </a:rPr>
                        <a:t>ими эффектов.</a:t>
                      </a:r>
                      <a:br>
                        <a:rPr lang="ru-RU" sz="1200" b="0" i="0" dirty="0">
                          <a:solidFill>
                            <a:srgbClr val="000000"/>
                          </a:solidFill>
                          <a:latin typeface="Arial" pitchFamily="34" charset="0"/>
                          <a:cs typeface="Arial" pitchFamily="34" charset="0"/>
                        </a:rPr>
                      </a:br>
                      <a:r>
                        <a:rPr lang="ru-RU" sz="1200" b="0" i="0" dirty="0">
                          <a:solidFill>
                            <a:srgbClr val="000000"/>
                          </a:solidFill>
                          <a:latin typeface="Arial" pitchFamily="34" charset="0"/>
                          <a:cs typeface="Arial" pitchFamily="34" charset="0"/>
                        </a:rPr>
                        <a:t> Умелая переработка материала </a:t>
                      </a:r>
                      <a:r>
                        <a:rPr lang="ru-RU" sz="1200" b="0" i="0" dirty="0" smtClean="0">
                          <a:solidFill>
                            <a:srgbClr val="000000"/>
                          </a:solidFill>
                          <a:latin typeface="Arial" pitchFamily="34" charset="0"/>
                          <a:cs typeface="Arial" pitchFamily="34" charset="0"/>
                        </a:rPr>
                        <a:t>в</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поддержку </a:t>
                      </a:r>
                      <a:r>
                        <a:rPr lang="ru-RU" sz="1200" b="0" i="0" dirty="0">
                          <a:solidFill>
                            <a:srgbClr val="000000"/>
                          </a:solidFill>
                          <a:latin typeface="Arial" pitchFamily="34" charset="0"/>
                          <a:cs typeface="Arial" pitchFamily="34" charset="0"/>
                        </a:rPr>
                        <a:t>своей точки </a:t>
                      </a:r>
                      <a:r>
                        <a:rPr lang="ru-RU" sz="1200" b="0" i="0" dirty="0" smtClean="0">
                          <a:solidFill>
                            <a:srgbClr val="000000"/>
                          </a:solidFill>
                          <a:latin typeface="Arial" pitchFamily="34" charset="0"/>
                          <a:cs typeface="Arial" pitchFamily="34" charset="0"/>
                        </a:rPr>
                        <a:t>зрения; высокий </a:t>
                      </a:r>
                      <a:r>
                        <a:rPr lang="ru-RU" sz="1200" b="0" i="0" dirty="0">
                          <a:solidFill>
                            <a:srgbClr val="000000"/>
                          </a:solidFill>
                          <a:latin typeface="Arial" pitchFamily="34" charset="0"/>
                          <a:cs typeface="Arial" pitchFamily="34" charset="0"/>
                        </a:rPr>
                        <a:t>уровень </a:t>
                      </a:r>
                      <a:r>
                        <a:rPr lang="ru-RU" sz="1200" b="0" i="0" dirty="0" smtClean="0">
                          <a:solidFill>
                            <a:srgbClr val="000000"/>
                          </a:solidFill>
                          <a:latin typeface="Arial" pitchFamily="34" charset="0"/>
                          <a:cs typeface="Arial" pitchFamily="34" charset="0"/>
                        </a:rPr>
                        <a:t>использования</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уместного </a:t>
                      </a:r>
                      <a:r>
                        <a:rPr lang="ru-RU" sz="1200" b="0" i="0" dirty="0">
                          <a:solidFill>
                            <a:srgbClr val="000000"/>
                          </a:solidFill>
                          <a:latin typeface="Arial" pitchFamily="34" charset="0"/>
                          <a:cs typeface="Arial" pitchFamily="34" charset="0"/>
                        </a:rPr>
                        <a:t>стиля</a:t>
                      </a:r>
                      <a:endParaRPr lang="ru-RU" sz="1200" dirty="0">
                        <a:latin typeface="Arial" pitchFamily="34" charset="0"/>
                        <a:cs typeface="Arial" pitchFamily="34" charset="0"/>
                      </a:endParaRPr>
                    </a:p>
                  </a:txBody>
                  <a:tcPr marL="51119" marR="51119" marT="25560" marB="255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200" b="1" i="0" dirty="0">
                          <a:solidFill>
                            <a:srgbClr val="000000"/>
                          </a:solidFill>
                          <a:latin typeface="Arial" pitchFamily="34" charset="0"/>
                          <a:cs typeface="Arial" pitchFamily="34" charset="0"/>
                        </a:rPr>
                        <a:t>9-10 баллов</a:t>
                      </a:r>
                      <a:br>
                        <a:rPr lang="ru-RU" sz="1200" b="1" i="0" dirty="0">
                          <a:solidFill>
                            <a:srgbClr val="000000"/>
                          </a:solidFill>
                          <a:latin typeface="Arial" pitchFamily="34" charset="0"/>
                          <a:cs typeface="Arial" pitchFamily="34" charset="0"/>
                        </a:rPr>
                      </a:br>
                      <a:r>
                        <a:rPr lang="ru-RU" sz="1200" b="0" i="0" dirty="0">
                          <a:solidFill>
                            <a:srgbClr val="000000"/>
                          </a:solidFill>
                          <a:latin typeface="Arial" pitchFamily="34" charset="0"/>
                          <a:cs typeface="Arial" pitchFamily="34" charset="0"/>
                        </a:rPr>
                        <a:t> Грамотное использование </a:t>
                      </a:r>
                      <a:r>
                        <a:rPr lang="ru-RU" sz="1200" b="0" i="0" dirty="0" smtClean="0">
                          <a:solidFill>
                            <a:srgbClr val="000000"/>
                          </a:solidFill>
                          <a:latin typeface="Arial" pitchFamily="34" charset="0"/>
                          <a:cs typeface="Arial" pitchFamily="34" charset="0"/>
                        </a:rPr>
                        <a:t>сложных</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грамматических </a:t>
                      </a:r>
                      <a:r>
                        <a:rPr lang="ru-RU" sz="1200" b="0" i="0" dirty="0">
                          <a:solidFill>
                            <a:srgbClr val="000000"/>
                          </a:solidFill>
                          <a:latin typeface="Arial" pitchFamily="34" charset="0"/>
                          <a:cs typeface="Arial" pitchFamily="34" charset="0"/>
                        </a:rPr>
                        <a:t>конструкций (</a:t>
                      </a:r>
                      <a:r>
                        <a:rPr lang="ru-RU" sz="1200" b="0" i="0" dirty="0" smtClean="0">
                          <a:solidFill>
                            <a:srgbClr val="000000"/>
                          </a:solidFill>
                          <a:latin typeface="Arial" pitchFamily="34" charset="0"/>
                          <a:cs typeface="Arial" pitchFamily="34" charset="0"/>
                        </a:rPr>
                        <a:t>формы</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глаголов</a:t>
                      </a:r>
                      <a:r>
                        <a:rPr lang="ru-RU" sz="1200" b="0" i="0" dirty="0">
                          <a:solidFill>
                            <a:srgbClr val="000000"/>
                          </a:solidFill>
                          <a:latin typeface="Arial" pitchFamily="34" charset="0"/>
                          <a:cs typeface="Arial" pitchFamily="34" charset="0"/>
                        </a:rPr>
                        <a:t>, предлоги и падежные </a:t>
                      </a:r>
                      <a:r>
                        <a:rPr lang="ru-RU" sz="1200" b="0" i="0" dirty="0" err="1" smtClean="0">
                          <a:solidFill>
                            <a:srgbClr val="000000"/>
                          </a:solidFill>
                          <a:latin typeface="Arial" pitchFamily="34" charset="0"/>
                          <a:cs typeface="Arial" pitchFamily="34" charset="0"/>
                        </a:rPr>
                        <a:t>окончания,порядок</a:t>
                      </a:r>
                      <a:r>
                        <a:rPr lang="ru-RU" sz="1200" b="0" i="0" dirty="0" smtClean="0">
                          <a:solidFill>
                            <a:srgbClr val="000000"/>
                          </a:solidFill>
                          <a:latin typeface="Arial" pitchFamily="34" charset="0"/>
                          <a:cs typeface="Arial" pitchFamily="34" charset="0"/>
                        </a:rPr>
                        <a:t> </a:t>
                      </a:r>
                      <a:r>
                        <a:rPr lang="ru-RU" sz="1200" b="0" i="0" dirty="0">
                          <a:solidFill>
                            <a:srgbClr val="000000"/>
                          </a:solidFill>
                          <a:latin typeface="Arial" pitchFamily="34" charset="0"/>
                          <a:cs typeface="Arial" pitchFamily="34" charset="0"/>
                        </a:rPr>
                        <a:t>слов, использование </a:t>
                      </a:r>
                      <a:r>
                        <a:rPr lang="ru-RU" sz="1200" b="0" i="0" dirty="0" err="1" smtClean="0">
                          <a:solidFill>
                            <a:srgbClr val="000000"/>
                          </a:solidFill>
                          <a:latin typeface="Arial" pitchFamily="34" charset="0"/>
                          <a:cs typeface="Arial" pitchFamily="34" charset="0"/>
                        </a:rPr>
                        <a:t>сложныхпредложений</a:t>
                      </a:r>
                      <a:r>
                        <a:rPr lang="ru-RU" sz="1200" b="0" i="0" dirty="0">
                          <a:solidFill>
                            <a:srgbClr val="000000"/>
                          </a:solidFill>
                          <a:latin typeface="Arial" pitchFamily="34" charset="0"/>
                          <a:cs typeface="Arial" pitchFamily="34" charset="0"/>
                        </a:rPr>
                        <a:t>).</a:t>
                      </a:r>
                      <a:br>
                        <a:rPr lang="ru-RU" sz="1200" b="0" i="0" dirty="0">
                          <a:solidFill>
                            <a:srgbClr val="000000"/>
                          </a:solidFill>
                          <a:latin typeface="Arial" pitchFamily="34" charset="0"/>
                          <a:cs typeface="Arial" pitchFamily="34" charset="0"/>
                        </a:rPr>
                      </a:br>
                      <a:r>
                        <a:rPr lang="ru-RU" sz="1200" b="0" i="0" dirty="0">
                          <a:solidFill>
                            <a:srgbClr val="000000"/>
                          </a:solidFill>
                          <a:latin typeface="Arial" pitchFamily="34" charset="0"/>
                          <a:cs typeface="Arial" pitchFamily="34" charset="0"/>
                        </a:rPr>
                        <a:t> Язык грамотный, без ошибок</a:t>
                      </a:r>
                      <a:endParaRPr lang="ru-RU" sz="1200" dirty="0">
                        <a:latin typeface="Arial" pitchFamily="34" charset="0"/>
                        <a:cs typeface="Arial" pitchFamily="34" charset="0"/>
                      </a:endParaRPr>
                    </a:p>
                  </a:txBody>
                  <a:tcPr marL="51119" marR="51119" marT="25560" marB="255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5210">
                <a:tc>
                  <a:txBody>
                    <a:bodyPr/>
                    <a:lstStyle/>
                    <a:p>
                      <a:r>
                        <a:rPr lang="ru-RU" sz="1200" b="1" i="0" dirty="0">
                          <a:solidFill>
                            <a:srgbClr val="000000"/>
                          </a:solidFill>
                          <a:latin typeface="Arial" pitchFamily="34" charset="0"/>
                          <a:cs typeface="Arial" pitchFamily="34" charset="0"/>
                        </a:rPr>
                        <a:t>7-8 баллов</a:t>
                      </a:r>
                      <a:br>
                        <a:rPr lang="ru-RU" sz="1200" b="1" i="0" dirty="0">
                          <a:solidFill>
                            <a:srgbClr val="000000"/>
                          </a:solidFill>
                          <a:latin typeface="Arial" pitchFamily="34" charset="0"/>
                          <a:cs typeface="Arial" pitchFamily="34" charset="0"/>
                        </a:rPr>
                      </a:br>
                      <a:r>
                        <a:rPr lang="ru-RU" sz="1200" b="0" i="0" dirty="0">
                          <a:solidFill>
                            <a:srgbClr val="000000"/>
                          </a:solidFill>
                          <a:latin typeface="Arial" pitchFamily="34" charset="0"/>
                          <a:cs typeface="Arial" pitchFamily="34" charset="0"/>
                        </a:rPr>
                        <a:t> Ясное понимание аудитории, </a:t>
                      </a:r>
                      <a:r>
                        <a:rPr lang="ru-RU" sz="1200" b="0" i="0" dirty="0" smtClean="0">
                          <a:solidFill>
                            <a:srgbClr val="000000"/>
                          </a:solidFill>
                          <a:latin typeface="Arial" pitchFamily="34" charset="0"/>
                          <a:cs typeface="Arial" pitchFamily="34" charset="0"/>
                        </a:rPr>
                        <a:t>цели,</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формы</a:t>
                      </a:r>
                      <a:r>
                        <a:rPr lang="ru-RU" sz="1200" b="0" i="0" dirty="0">
                          <a:solidFill>
                            <a:srgbClr val="000000"/>
                          </a:solidFill>
                          <a:latin typeface="Arial" pitchFamily="34" charset="0"/>
                          <a:cs typeface="Arial" pitchFamily="34" charset="0"/>
                        </a:rPr>
                        <a:t>, особенностей текста </a:t>
                      </a:r>
                      <a:r>
                        <a:rPr lang="ru-RU" sz="1200" b="0" i="0" dirty="0" smtClean="0">
                          <a:solidFill>
                            <a:srgbClr val="000000"/>
                          </a:solidFill>
                          <a:latin typeface="Arial" pitchFamily="34" charset="0"/>
                          <a:cs typeface="Arial" pitchFamily="34" charset="0"/>
                        </a:rPr>
                        <a:t>и производимых </a:t>
                      </a:r>
                      <a:r>
                        <a:rPr lang="ru-RU" sz="1200" b="0" i="0" dirty="0">
                          <a:solidFill>
                            <a:srgbClr val="000000"/>
                          </a:solidFill>
                          <a:latin typeface="Arial" pitchFamily="34" charset="0"/>
                          <a:cs typeface="Arial" pitchFamily="34" charset="0"/>
                        </a:rPr>
                        <a:t>ими эффектов.</a:t>
                      </a:r>
                      <a:br>
                        <a:rPr lang="ru-RU" sz="1200" b="0" i="0" dirty="0">
                          <a:solidFill>
                            <a:srgbClr val="000000"/>
                          </a:solidFill>
                          <a:latin typeface="Arial" pitchFamily="34" charset="0"/>
                          <a:cs typeface="Arial" pitchFamily="34" charset="0"/>
                        </a:rPr>
                      </a:br>
                      <a:r>
                        <a:rPr lang="ru-RU" sz="1200" b="0" i="0" dirty="0">
                          <a:solidFill>
                            <a:srgbClr val="000000"/>
                          </a:solidFill>
                          <a:latin typeface="Arial" pitchFamily="34" charset="0"/>
                          <a:cs typeface="Arial" pitchFamily="34" charset="0"/>
                        </a:rPr>
                        <a:t> Хорошая переработка материала </a:t>
                      </a:r>
                      <a:r>
                        <a:rPr lang="ru-RU" sz="1200" b="0" i="0" dirty="0" smtClean="0">
                          <a:solidFill>
                            <a:srgbClr val="000000"/>
                          </a:solidFill>
                          <a:latin typeface="Arial" pitchFamily="34" charset="0"/>
                          <a:cs typeface="Arial" pitchFamily="34" charset="0"/>
                        </a:rPr>
                        <a:t>в поддержку </a:t>
                      </a:r>
                      <a:r>
                        <a:rPr lang="ru-RU" sz="1200" b="0" i="0" dirty="0">
                          <a:solidFill>
                            <a:srgbClr val="000000"/>
                          </a:solidFill>
                          <a:latin typeface="Arial" pitchFamily="34" charset="0"/>
                          <a:cs typeface="Arial" pitchFamily="34" charset="0"/>
                        </a:rPr>
                        <a:t>своей точки зрения; </a:t>
                      </a:r>
                      <a:r>
                        <a:rPr lang="ru-RU" sz="1200" b="0" i="0" dirty="0" smtClean="0">
                          <a:solidFill>
                            <a:srgbClr val="000000"/>
                          </a:solidFill>
                          <a:latin typeface="Arial" pitchFamily="34" charset="0"/>
                          <a:cs typeface="Arial" pitchFamily="34" charset="0"/>
                        </a:rPr>
                        <a:t> в основном </a:t>
                      </a:r>
                      <a:r>
                        <a:rPr lang="ru-RU" sz="1200" b="0" i="0" dirty="0">
                          <a:solidFill>
                            <a:srgbClr val="000000"/>
                          </a:solidFill>
                          <a:latin typeface="Arial" pitchFamily="34" charset="0"/>
                          <a:cs typeface="Arial" pitchFamily="34" charset="0"/>
                        </a:rPr>
                        <a:t>непрерывное </a:t>
                      </a:r>
                      <a:r>
                        <a:rPr lang="ru-RU" sz="1200" b="0" i="0" dirty="0" smtClean="0">
                          <a:solidFill>
                            <a:srgbClr val="000000"/>
                          </a:solidFill>
                          <a:latin typeface="Arial" pitchFamily="34" charset="0"/>
                          <a:cs typeface="Arial" pitchFamily="34" charset="0"/>
                        </a:rPr>
                        <a:t>использование уместного </a:t>
                      </a:r>
                      <a:r>
                        <a:rPr lang="ru-RU" sz="1200" b="0" i="0" dirty="0">
                          <a:solidFill>
                            <a:srgbClr val="000000"/>
                          </a:solidFill>
                          <a:latin typeface="Arial" pitchFamily="34" charset="0"/>
                          <a:cs typeface="Arial" pitchFamily="34" charset="0"/>
                        </a:rPr>
                        <a:t>стиля</a:t>
                      </a:r>
                      <a:endParaRPr lang="ru-RU" sz="1200" dirty="0">
                        <a:latin typeface="Arial" pitchFamily="34" charset="0"/>
                        <a:cs typeface="Arial" pitchFamily="34" charset="0"/>
                      </a:endParaRPr>
                    </a:p>
                  </a:txBody>
                  <a:tcPr marL="51119" marR="51119" marT="25560" marB="255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200" b="1" i="0" dirty="0">
                          <a:solidFill>
                            <a:srgbClr val="000000"/>
                          </a:solidFill>
                          <a:latin typeface="Arial" pitchFamily="34" charset="0"/>
                          <a:cs typeface="Arial" pitchFamily="34" charset="0"/>
                        </a:rPr>
                        <a:t>7-8 баллов</a:t>
                      </a:r>
                      <a:br>
                        <a:rPr lang="ru-RU" sz="1200" b="1" i="0" dirty="0">
                          <a:solidFill>
                            <a:srgbClr val="000000"/>
                          </a:solidFill>
                          <a:latin typeface="Arial" pitchFamily="34" charset="0"/>
                          <a:cs typeface="Arial" pitchFamily="34" charset="0"/>
                        </a:rPr>
                      </a:br>
                      <a:r>
                        <a:rPr lang="ru-RU" sz="1200" b="0" i="0" dirty="0">
                          <a:solidFill>
                            <a:srgbClr val="000000"/>
                          </a:solidFill>
                          <a:latin typeface="Arial" pitchFamily="34" charset="0"/>
                          <a:cs typeface="Arial" pitchFamily="34" charset="0"/>
                        </a:rPr>
                        <a:t> Грамотное использование </a:t>
                      </a:r>
                      <a:r>
                        <a:rPr lang="ru-RU" sz="1200" b="0" i="0" dirty="0" smtClean="0">
                          <a:solidFill>
                            <a:srgbClr val="000000"/>
                          </a:solidFill>
                          <a:latin typeface="Arial" pitchFamily="34" charset="0"/>
                          <a:cs typeface="Arial" pitchFamily="34" charset="0"/>
                        </a:rPr>
                        <a:t>разнообразной</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лексики </a:t>
                      </a:r>
                      <a:r>
                        <a:rPr lang="ru-RU" sz="1200" b="0" i="0" dirty="0">
                          <a:solidFill>
                            <a:srgbClr val="000000"/>
                          </a:solidFill>
                          <a:latin typeface="Arial" pitchFamily="34" charset="0"/>
                          <a:cs typeface="Arial" pitchFamily="34" charset="0"/>
                        </a:rPr>
                        <a:t>и грамматических конструкций. </a:t>
                      </a:r>
                      <a:r>
                        <a:rPr lang="ru-RU" sz="1200" b="0" i="0" dirty="0" smtClean="0">
                          <a:solidFill>
                            <a:srgbClr val="000000"/>
                          </a:solidFill>
                          <a:latin typeface="Arial" pitchFamily="34" charset="0"/>
                          <a:cs typeface="Arial" pitchFamily="34" charset="0"/>
                        </a:rPr>
                        <a:t>В</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целом </a:t>
                      </a:r>
                      <a:r>
                        <a:rPr lang="ru-RU" sz="1200" b="0" i="0" dirty="0">
                          <a:solidFill>
                            <a:srgbClr val="000000"/>
                          </a:solidFill>
                          <a:latin typeface="Arial" pitchFamily="34" charset="0"/>
                          <a:cs typeface="Arial" pitchFamily="34" charset="0"/>
                        </a:rPr>
                        <a:t>уверенное владение </a:t>
                      </a:r>
                      <a:r>
                        <a:rPr lang="ru-RU" sz="1200" b="0" i="0" dirty="0" smtClean="0">
                          <a:solidFill>
                            <a:srgbClr val="000000"/>
                          </a:solidFill>
                          <a:latin typeface="Arial" pitchFamily="34" charset="0"/>
                          <a:cs typeface="Arial" pitchFamily="34" charset="0"/>
                        </a:rPr>
                        <a:t>грамматикой,</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ответ </a:t>
                      </a:r>
                      <a:r>
                        <a:rPr lang="ru-RU" sz="1200" b="0" i="0" dirty="0">
                          <a:solidFill>
                            <a:srgbClr val="000000"/>
                          </a:solidFill>
                          <a:latin typeface="Arial" pitchFamily="34" charset="0"/>
                          <a:cs typeface="Arial" pitchFamily="34" charset="0"/>
                        </a:rPr>
                        <a:t>демонстрирует хорошее </a:t>
                      </a:r>
                      <a:r>
                        <a:rPr lang="ru-RU" sz="1200" b="0" i="0" dirty="0" smtClean="0">
                          <a:solidFill>
                            <a:srgbClr val="000000"/>
                          </a:solidFill>
                          <a:latin typeface="Arial" pitchFamily="34" charset="0"/>
                          <a:cs typeface="Arial" pitchFamily="34" charset="0"/>
                        </a:rPr>
                        <a:t>представление</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о </a:t>
                      </a:r>
                      <a:r>
                        <a:rPr lang="ru-RU" sz="1200" b="0" i="0" dirty="0">
                          <a:solidFill>
                            <a:srgbClr val="000000"/>
                          </a:solidFill>
                          <a:latin typeface="Arial" pitchFamily="34" charset="0"/>
                          <a:cs typeface="Arial" pitchFamily="34" charset="0"/>
                        </a:rPr>
                        <a:t>лексических и грамматических </a:t>
                      </a:r>
                      <a:r>
                        <a:rPr lang="ru-RU" sz="1200" b="0" i="0" dirty="0" smtClean="0">
                          <a:solidFill>
                            <a:srgbClr val="000000"/>
                          </a:solidFill>
                          <a:latin typeface="Arial" pitchFamily="34" charset="0"/>
                          <a:cs typeface="Arial" pitchFamily="34" charset="0"/>
                        </a:rPr>
                        <a:t>элементах,</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несмотря </a:t>
                      </a:r>
                      <a:r>
                        <a:rPr lang="ru-RU" sz="1200" b="0" i="0" dirty="0">
                          <a:solidFill>
                            <a:srgbClr val="000000"/>
                          </a:solidFill>
                          <a:latin typeface="Arial" pitchFamily="34" charset="0"/>
                          <a:cs typeface="Arial" pitchFamily="34" charset="0"/>
                        </a:rPr>
                        <a:t>на небольшие ошибки.</a:t>
                      </a:r>
                      <a:br>
                        <a:rPr lang="ru-RU" sz="1200" b="0" i="0" dirty="0">
                          <a:solidFill>
                            <a:srgbClr val="000000"/>
                          </a:solidFill>
                          <a:latin typeface="Arial" pitchFamily="34" charset="0"/>
                          <a:cs typeface="Arial" pitchFamily="34" charset="0"/>
                        </a:rPr>
                      </a:br>
                      <a:r>
                        <a:rPr lang="ru-RU" sz="1200" b="0" i="0" dirty="0">
                          <a:solidFill>
                            <a:srgbClr val="000000"/>
                          </a:solidFill>
                          <a:latin typeface="Arial" pitchFamily="34" charset="0"/>
                          <a:cs typeface="Arial" pitchFamily="34" charset="0"/>
                        </a:rPr>
                        <a:t> Язык в целом на хорошем уровне, с </a:t>
                      </a:r>
                      <a:r>
                        <a:rPr lang="ru-RU" sz="1200" b="0" i="0" dirty="0" smtClean="0">
                          <a:solidFill>
                            <a:srgbClr val="000000"/>
                          </a:solidFill>
                          <a:latin typeface="Arial" pitchFamily="34" charset="0"/>
                          <a:cs typeface="Arial" pitchFamily="34" charset="0"/>
                        </a:rPr>
                        <a:t>редкими</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ошибками</a:t>
                      </a:r>
                      <a:endParaRPr lang="ru-RU" sz="1200" dirty="0">
                        <a:latin typeface="Arial" pitchFamily="34" charset="0"/>
                        <a:cs typeface="Arial" pitchFamily="34" charset="0"/>
                      </a:endParaRPr>
                    </a:p>
                  </a:txBody>
                  <a:tcPr marL="51119" marR="51119" marT="25560" marB="255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26075">
                <a:tc>
                  <a:txBody>
                    <a:bodyPr/>
                    <a:lstStyle/>
                    <a:p>
                      <a:r>
                        <a:rPr lang="ru-RU" sz="1200" b="1" i="0" dirty="0">
                          <a:solidFill>
                            <a:srgbClr val="000000"/>
                          </a:solidFill>
                          <a:latin typeface="Arial" pitchFamily="34" charset="0"/>
                          <a:cs typeface="Arial" pitchFamily="34" charset="0"/>
                        </a:rPr>
                        <a:t>5-6 баллов</a:t>
                      </a:r>
                      <a:br>
                        <a:rPr lang="ru-RU" sz="1200" b="1" i="0" dirty="0">
                          <a:solidFill>
                            <a:srgbClr val="000000"/>
                          </a:solidFill>
                          <a:latin typeface="Arial" pitchFamily="34" charset="0"/>
                          <a:cs typeface="Arial" pitchFamily="34" charset="0"/>
                        </a:rPr>
                      </a:br>
                      <a:r>
                        <a:rPr lang="ru-RU" sz="1200" b="0" i="0" dirty="0">
                          <a:solidFill>
                            <a:srgbClr val="000000"/>
                          </a:solidFill>
                          <a:latin typeface="Arial" pitchFamily="34" charset="0"/>
                          <a:cs typeface="Arial" pitchFamily="34" charset="0"/>
                        </a:rPr>
                        <a:t> Удовлетворительное </a:t>
                      </a:r>
                      <a:r>
                        <a:rPr lang="ru-RU" sz="1200" b="0" i="0" dirty="0" smtClean="0">
                          <a:solidFill>
                            <a:srgbClr val="000000"/>
                          </a:solidFill>
                          <a:latin typeface="Arial" pitchFamily="34" charset="0"/>
                          <a:cs typeface="Arial" pitchFamily="34" charset="0"/>
                        </a:rPr>
                        <a:t>понимание</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аудитории</a:t>
                      </a:r>
                      <a:r>
                        <a:rPr lang="ru-RU" sz="1200" b="0" i="0" dirty="0">
                          <a:solidFill>
                            <a:srgbClr val="000000"/>
                          </a:solidFill>
                          <a:latin typeface="Arial" pitchFamily="34" charset="0"/>
                          <a:cs typeface="Arial" pitchFamily="34" charset="0"/>
                        </a:rPr>
                        <a:t>, цели, формы, </a:t>
                      </a:r>
                      <a:r>
                        <a:rPr lang="ru-RU" sz="1200" b="0" i="0" dirty="0" smtClean="0">
                          <a:solidFill>
                            <a:srgbClr val="000000"/>
                          </a:solidFill>
                          <a:latin typeface="Arial" pitchFamily="34" charset="0"/>
                          <a:cs typeface="Arial" pitchFamily="34" charset="0"/>
                        </a:rPr>
                        <a:t>особенностей</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текста </a:t>
                      </a:r>
                      <a:r>
                        <a:rPr lang="ru-RU" sz="1200" b="0" i="0" dirty="0">
                          <a:solidFill>
                            <a:srgbClr val="000000"/>
                          </a:solidFill>
                          <a:latin typeface="Arial" pitchFamily="34" charset="0"/>
                          <a:cs typeface="Arial" pitchFamily="34" charset="0"/>
                        </a:rPr>
                        <a:t>и производимых ими эффектов.</a:t>
                      </a:r>
                      <a:br>
                        <a:rPr lang="ru-RU" sz="1200" b="0" i="0" dirty="0">
                          <a:solidFill>
                            <a:srgbClr val="000000"/>
                          </a:solidFill>
                          <a:latin typeface="Arial" pitchFamily="34" charset="0"/>
                          <a:cs typeface="Arial" pitchFamily="34" charset="0"/>
                        </a:rPr>
                      </a:br>
                      <a:r>
                        <a:rPr lang="ru-RU" sz="1200" b="0" i="0" dirty="0">
                          <a:solidFill>
                            <a:srgbClr val="000000"/>
                          </a:solidFill>
                          <a:latin typeface="Arial" pitchFamily="34" charset="0"/>
                          <a:cs typeface="Arial" pitchFamily="34" charset="0"/>
                        </a:rPr>
                        <a:t> Некоторая попытка </a:t>
                      </a:r>
                      <a:r>
                        <a:rPr lang="ru-RU" sz="1200" b="0" i="0" dirty="0" smtClean="0">
                          <a:solidFill>
                            <a:srgbClr val="000000"/>
                          </a:solidFill>
                          <a:latin typeface="Arial" pitchFamily="34" charset="0"/>
                          <a:cs typeface="Arial" pitchFamily="34" charset="0"/>
                        </a:rPr>
                        <a:t>переработать</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материал </a:t>
                      </a:r>
                      <a:r>
                        <a:rPr lang="ru-RU" sz="1200" b="0" i="0" dirty="0">
                          <a:solidFill>
                            <a:srgbClr val="000000"/>
                          </a:solidFill>
                          <a:latin typeface="Arial" pitchFamily="34" charset="0"/>
                          <a:cs typeface="Arial" pitchFamily="34" charset="0"/>
                        </a:rPr>
                        <a:t>в поддержку своей </a:t>
                      </a:r>
                      <a:r>
                        <a:rPr lang="ru-RU" sz="1200" b="0" i="0" dirty="0" smtClean="0">
                          <a:solidFill>
                            <a:srgbClr val="000000"/>
                          </a:solidFill>
                          <a:latin typeface="Arial" pitchFamily="34" charset="0"/>
                          <a:cs typeface="Arial" pitchFamily="34" charset="0"/>
                        </a:rPr>
                        <a:t>точки</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зрения</a:t>
                      </a:r>
                      <a:r>
                        <a:rPr lang="ru-RU" sz="1200" b="0" i="0" dirty="0">
                          <a:solidFill>
                            <a:srgbClr val="000000"/>
                          </a:solidFill>
                          <a:latin typeface="Arial" pitchFamily="34" charset="0"/>
                          <a:cs typeface="Arial" pitchFamily="34" charset="0"/>
                        </a:rPr>
                        <a:t>; непоследовательность и </a:t>
                      </a:r>
                      <a:r>
                        <a:rPr lang="ru-RU" sz="1200" b="0" i="0" dirty="0" err="1" smtClean="0">
                          <a:solidFill>
                            <a:srgbClr val="000000"/>
                          </a:solidFill>
                          <a:latin typeface="Arial" pitchFamily="34" charset="0"/>
                          <a:cs typeface="Arial" pitchFamily="34" charset="0"/>
                        </a:rPr>
                        <a:t>ошибкив</a:t>
                      </a:r>
                      <a:r>
                        <a:rPr lang="ru-RU" sz="1200" b="0" i="0" dirty="0" smtClean="0">
                          <a:solidFill>
                            <a:srgbClr val="000000"/>
                          </a:solidFill>
                          <a:latin typeface="Arial" pitchFamily="34" charset="0"/>
                          <a:cs typeface="Arial" pitchFamily="34" charset="0"/>
                        </a:rPr>
                        <a:t> </a:t>
                      </a:r>
                      <a:r>
                        <a:rPr lang="ru-RU" sz="1200" b="0" i="0" dirty="0">
                          <a:solidFill>
                            <a:srgbClr val="000000"/>
                          </a:solidFill>
                          <a:latin typeface="Arial" pitchFamily="34" charset="0"/>
                          <a:cs typeface="Arial" pitchFamily="34" charset="0"/>
                        </a:rPr>
                        <a:t>использовании стиля</a:t>
                      </a:r>
                      <a:endParaRPr lang="ru-RU" sz="1200" dirty="0">
                        <a:latin typeface="Arial" pitchFamily="34" charset="0"/>
                        <a:cs typeface="Arial" pitchFamily="34" charset="0"/>
                      </a:endParaRPr>
                    </a:p>
                  </a:txBody>
                  <a:tcPr marL="51119" marR="51119" marT="25560" marB="255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200" b="1" i="0" dirty="0">
                          <a:solidFill>
                            <a:srgbClr val="000000"/>
                          </a:solidFill>
                          <a:latin typeface="Arial" pitchFamily="34" charset="0"/>
                          <a:cs typeface="Arial" pitchFamily="34" charset="0"/>
                        </a:rPr>
                        <a:t>5-6 баллов</a:t>
                      </a:r>
                      <a:br>
                        <a:rPr lang="ru-RU" sz="1200" b="1" i="0" dirty="0">
                          <a:solidFill>
                            <a:srgbClr val="000000"/>
                          </a:solidFill>
                          <a:latin typeface="Arial" pitchFamily="34" charset="0"/>
                          <a:cs typeface="Arial" pitchFamily="34" charset="0"/>
                        </a:rPr>
                      </a:br>
                      <a:r>
                        <a:rPr lang="ru-RU" sz="1200" b="0" i="0" dirty="0">
                          <a:solidFill>
                            <a:srgbClr val="000000"/>
                          </a:solidFill>
                          <a:latin typeface="Arial" pitchFamily="34" charset="0"/>
                          <a:cs typeface="Arial" pitchFamily="34" charset="0"/>
                        </a:rPr>
                        <a:t> Удовлетворительное разнообразие лексики </a:t>
                      </a:r>
                      <a:r>
                        <a:rPr lang="ru-RU" sz="1200" b="0" i="0" dirty="0" smtClean="0">
                          <a:solidFill>
                            <a:srgbClr val="000000"/>
                          </a:solidFill>
                          <a:latin typeface="Arial" pitchFamily="34" charset="0"/>
                          <a:cs typeface="Arial" pitchFamily="34" charset="0"/>
                        </a:rPr>
                        <a:t>и</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грамматических </a:t>
                      </a:r>
                      <a:r>
                        <a:rPr lang="ru-RU" sz="1200" b="0" i="0" dirty="0">
                          <a:solidFill>
                            <a:srgbClr val="000000"/>
                          </a:solidFill>
                          <a:latin typeface="Arial" pitchFamily="34" charset="0"/>
                          <a:cs typeface="Arial" pitchFamily="34" charset="0"/>
                        </a:rPr>
                        <a:t>конструкций. </a:t>
                      </a:r>
                      <a:r>
                        <a:rPr lang="ru-RU" sz="1200" b="0" i="0" dirty="0" smtClean="0">
                          <a:solidFill>
                            <a:srgbClr val="000000"/>
                          </a:solidFill>
                          <a:latin typeface="Arial" pitchFamily="34" charset="0"/>
                          <a:cs typeface="Arial" pitchFamily="34" charset="0"/>
                        </a:rPr>
                        <a:t>Приемлемое</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владение </a:t>
                      </a:r>
                      <a:r>
                        <a:rPr lang="ru-RU" sz="1200" b="0" i="0" dirty="0">
                          <a:solidFill>
                            <a:srgbClr val="000000"/>
                          </a:solidFill>
                          <a:latin typeface="Arial" pitchFamily="34" charset="0"/>
                          <a:cs typeface="Arial" pitchFamily="34" charset="0"/>
                        </a:rPr>
                        <a:t>грамматикой.</a:t>
                      </a:r>
                      <a:br>
                        <a:rPr lang="ru-RU" sz="1200" b="0" i="0" dirty="0">
                          <a:solidFill>
                            <a:srgbClr val="000000"/>
                          </a:solidFill>
                          <a:latin typeface="Arial" pitchFamily="34" charset="0"/>
                          <a:cs typeface="Arial" pitchFamily="34" charset="0"/>
                        </a:rPr>
                      </a:br>
                      <a:r>
                        <a:rPr lang="ru-RU" sz="1200" b="0" i="0" dirty="0">
                          <a:solidFill>
                            <a:srgbClr val="000000"/>
                          </a:solidFill>
                          <a:latin typeface="Arial" pitchFamily="34" charset="0"/>
                          <a:cs typeface="Arial" pitchFamily="34" charset="0"/>
                        </a:rPr>
                        <a:t> Язык в целом безграмотный, </a:t>
                      </a:r>
                      <a:r>
                        <a:rPr lang="ru-RU" sz="1200" b="0" i="0" dirty="0" smtClean="0">
                          <a:solidFill>
                            <a:srgbClr val="000000"/>
                          </a:solidFill>
                          <a:latin typeface="Arial" pitchFamily="34" charset="0"/>
                          <a:cs typeface="Arial" pitchFamily="34" charset="0"/>
                        </a:rPr>
                        <a:t>понимание</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временами </a:t>
                      </a:r>
                      <a:r>
                        <a:rPr lang="ru-RU" sz="1200" b="0" i="0" dirty="0">
                          <a:solidFill>
                            <a:srgbClr val="000000"/>
                          </a:solidFill>
                          <a:latin typeface="Arial" pitchFamily="34" charset="0"/>
                          <a:cs typeface="Arial" pitchFamily="34" charset="0"/>
                        </a:rPr>
                        <a:t>затруднено</a:t>
                      </a:r>
                      <a:endParaRPr lang="ru-RU" sz="1200" dirty="0">
                        <a:latin typeface="Arial" pitchFamily="34" charset="0"/>
                        <a:cs typeface="Arial" pitchFamily="34" charset="0"/>
                      </a:endParaRPr>
                    </a:p>
                  </a:txBody>
                  <a:tcPr marL="51119" marR="51119" marT="25560" marB="255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373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3" name="Таблица 12"/>
          <p:cNvGraphicFramePr>
            <a:graphicFrameLocks noGrp="1"/>
          </p:cNvGraphicFramePr>
          <p:nvPr/>
        </p:nvGraphicFramePr>
        <p:xfrm>
          <a:off x="407368" y="4293096"/>
          <a:ext cx="10945216" cy="2194560"/>
        </p:xfrm>
        <a:graphic>
          <a:graphicData uri="http://schemas.openxmlformats.org/drawingml/2006/table">
            <a:tbl>
              <a:tblPr/>
              <a:tblGrid>
                <a:gridCol w="5472608"/>
                <a:gridCol w="5472608"/>
              </a:tblGrid>
              <a:tr h="887242">
                <a:tc>
                  <a:txBody>
                    <a:bodyPr/>
                    <a:lstStyle/>
                    <a:p>
                      <a:r>
                        <a:rPr lang="ru-RU" sz="1200" b="1" i="0" dirty="0" smtClean="0">
                          <a:solidFill>
                            <a:srgbClr val="000000"/>
                          </a:solidFill>
                          <a:latin typeface="Arial" pitchFamily="34" charset="0"/>
                          <a:cs typeface="Arial" pitchFamily="34" charset="0"/>
                        </a:rPr>
                        <a:t>3-4 балла</a:t>
                      </a:r>
                    </a:p>
                    <a:p>
                      <a:pPr>
                        <a:buFont typeface="Arial" pitchFamily="34" charset="0"/>
                        <a:buChar char="•"/>
                      </a:pPr>
                      <a:r>
                        <a:rPr lang="ru-RU" sz="1200" b="0" i="0" dirty="0" smtClean="0">
                          <a:solidFill>
                            <a:srgbClr val="000000"/>
                          </a:solidFill>
                          <a:latin typeface="Arial" pitchFamily="34" charset="0"/>
                          <a:cs typeface="Arial" pitchFamily="34" charset="0"/>
                        </a:rPr>
                        <a:t>Ограниченное </a:t>
                      </a:r>
                      <a:r>
                        <a:rPr lang="ru-RU" sz="1200" b="0" i="0" dirty="0">
                          <a:solidFill>
                            <a:srgbClr val="000000"/>
                          </a:solidFill>
                          <a:latin typeface="Arial" pitchFamily="34" charset="0"/>
                          <a:cs typeface="Arial" pitchFamily="34" charset="0"/>
                        </a:rPr>
                        <a:t>понимание </a:t>
                      </a:r>
                      <a:r>
                        <a:rPr lang="ru-RU" sz="1200" b="0" i="0" dirty="0" smtClean="0">
                          <a:solidFill>
                            <a:srgbClr val="000000"/>
                          </a:solidFill>
                          <a:latin typeface="Arial" pitchFamily="34" charset="0"/>
                          <a:cs typeface="Arial" pitchFamily="34" charset="0"/>
                        </a:rPr>
                        <a:t>аудитории,</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цели</a:t>
                      </a:r>
                      <a:r>
                        <a:rPr lang="ru-RU" sz="1200" b="0" i="0" dirty="0">
                          <a:solidFill>
                            <a:srgbClr val="000000"/>
                          </a:solidFill>
                          <a:latin typeface="Arial" pitchFamily="34" charset="0"/>
                          <a:cs typeface="Arial" pitchFamily="34" charset="0"/>
                        </a:rPr>
                        <a:t>, формы, особенностей текста и</a:t>
                      </a:r>
                      <a:br>
                        <a:rPr lang="ru-RU" sz="1200" b="0" i="0" dirty="0">
                          <a:solidFill>
                            <a:srgbClr val="000000"/>
                          </a:solidFill>
                          <a:latin typeface="Arial" pitchFamily="34" charset="0"/>
                          <a:cs typeface="Arial" pitchFamily="34" charset="0"/>
                        </a:rPr>
                      </a:br>
                      <a:r>
                        <a:rPr lang="ru-RU" sz="1200" b="0" i="0" dirty="0">
                          <a:solidFill>
                            <a:srgbClr val="000000"/>
                          </a:solidFill>
                          <a:latin typeface="Arial" pitchFamily="34" charset="0"/>
                          <a:cs typeface="Arial" pitchFamily="34" charset="0"/>
                        </a:rPr>
                        <a:t>производимых ими эффектов.</a:t>
                      </a:r>
                      <a:br>
                        <a:rPr lang="ru-RU" sz="1200" b="0" i="0" dirty="0">
                          <a:solidFill>
                            <a:srgbClr val="000000"/>
                          </a:solidFill>
                          <a:latin typeface="Arial" pitchFamily="34" charset="0"/>
                          <a:cs typeface="Arial" pitchFamily="34" charset="0"/>
                        </a:rPr>
                      </a:br>
                      <a:r>
                        <a:rPr lang="ru-RU" sz="1200" b="0" i="0" dirty="0">
                          <a:solidFill>
                            <a:srgbClr val="000000"/>
                          </a:solidFill>
                          <a:latin typeface="Arial" pitchFamily="34" charset="0"/>
                          <a:cs typeface="Arial" pitchFamily="34" charset="0"/>
                        </a:rPr>
                        <a:t> Некоторая попытка </a:t>
                      </a:r>
                      <a:r>
                        <a:rPr lang="ru-RU" sz="1200" b="0" i="0" dirty="0" smtClean="0">
                          <a:solidFill>
                            <a:srgbClr val="000000"/>
                          </a:solidFill>
                          <a:latin typeface="Arial" pitchFamily="34" charset="0"/>
                          <a:cs typeface="Arial" pitchFamily="34" charset="0"/>
                        </a:rPr>
                        <a:t>переработать</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материал </a:t>
                      </a:r>
                      <a:r>
                        <a:rPr lang="ru-RU" sz="1200" b="0" i="0" dirty="0">
                          <a:solidFill>
                            <a:srgbClr val="000000"/>
                          </a:solidFill>
                          <a:latin typeface="Arial" pitchFamily="34" charset="0"/>
                          <a:cs typeface="Arial" pitchFamily="34" charset="0"/>
                        </a:rPr>
                        <a:t>в поддержку своей точки</a:t>
                      </a:r>
                      <a:br>
                        <a:rPr lang="ru-RU" sz="1200" b="0" i="0" dirty="0">
                          <a:solidFill>
                            <a:srgbClr val="000000"/>
                          </a:solidFill>
                          <a:latin typeface="Arial" pitchFamily="34" charset="0"/>
                          <a:cs typeface="Arial" pitchFamily="34" charset="0"/>
                        </a:rPr>
                      </a:br>
                      <a:r>
                        <a:rPr lang="ru-RU" sz="1200" b="0" i="0" dirty="0">
                          <a:solidFill>
                            <a:srgbClr val="000000"/>
                          </a:solidFill>
                          <a:latin typeface="Arial" pitchFamily="34" charset="0"/>
                          <a:cs typeface="Arial" pitchFamily="34" charset="0"/>
                        </a:rPr>
                        <a:t>зрения; непоследовательность </a:t>
                      </a:r>
                      <a:r>
                        <a:rPr lang="ru-RU" sz="1200" b="0" i="0" dirty="0" smtClean="0">
                          <a:solidFill>
                            <a:srgbClr val="000000"/>
                          </a:solidFill>
                          <a:latin typeface="Arial" pitchFamily="34" charset="0"/>
                          <a:cs typeface="Arial" pitchFamily="34" charset="0"/>
                        </a:rPr>
                        <a:t>и ошибки </a:t>
                      </a:r>
                      <a:r>
                        <a:rPr lang="ru-RU" sz="1200" b="0" i="0" dirty="0">
                          <a:solidFill>
                            <a:srgbClr val="000000"/>
                          </a:solidFill>
                          <a:latin typeface="Arial" pitchFamily="34" charset="0"/>
                          <a:cs typeface="Arial" pitchFamily="34" charset="0"/>
                        </a:rPr>
                        <a:t>в использовании стиля</a:t>
                      </a:r>
                      <a:endParaRPr lang="ru-RU"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i="0" dirty="0" smtClean="0">
                          <a:solidFill>
                            <a:srgbClr val="000000"/>
                          </a:solidFill>
                          <a:latin typeface="Arial" pitchFamily="34" charset="0"/>
                          <a:cs typeface="Arial" pitchFamily="34" charset="0"/>
                        </a:rPr>
                        <a:t>3-4 балла</a:t>
                      </a:r>
                    </a:p>
                    <a:p>
                      <a:r>
                        <a:rPr lang="ru-RU" sz="1100" b="0" i="0" dirty="0" smtClean="0">
                          <a:solidFill>
                            <a:srgbClr val="000000"/>
                          </a:solidFill>
                          <a:latin typeface="Arial" pitchFamily="34" charset="0"/>
                          <a:cs typeface="Arial" pitchFamily="34" charset="0"/>
                        </a:rPr>
                        <a:t> </a:t>
                      </a:r>
                      <a:r>
                        <a:rPr lang="ru-RU" sz="1200" b="0" i="0" dirty="0">
                          <a:solidFill>
                            <a:srgbClr val="000000"/>
                          </a:solidFill>
                          <a:latin typeface="Arial" pitchFamily="34" charset="0"/>
                          <a:cs typeface="Arial" pitchFamily="34" charset="0"/>
                        </a:rPr>
                        <a:t>Ограниченное понимание грамматических </a:t>
                      </a:r>
                      <a:r>
                        <a:rPr lang="ru-RU" sz="1200" b="0" i="0" dirty="0" smtClean="0">
                          <a:solidFill>
                            <a:srgbClr val="000000"/>
                          </a:solidFill>
                          <a:latin typeface="Arial" pitchFamily="34" charset="0"/>
                          <a:cs typeface="Arial" pitchFamily="34" charset="0"/>
                        </a:rPr>
                        <a:t>и</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лексических </a:t>
                      </a:r>
                      <a:r>
                        <a:rPr lang="ru-RU" sz="1200" b="0" i="0" dirty="0">
                          <a:solidFill>
                            <a:srgbClr val="000000"/>
                          </a:solidFill>
                          <a:latin typeface="Arial" pitchFamily="34" charset="0"/>
                          <a:cs typeface="Arial" pitchFamily="34" charset="0"/>
                        </a:rPr>
                        <a:t>норм; изложение </a:t>
                      </a:r>
                      <a:r>
                        <a:rPr lang="ru-RU" sz="1200" b="0" i="0" dirty="0" smtClean="0">
                          <a:solidFill>
                            <a:srgbClr val="000000"/>
                          </a:solidFill>
                          <a:latin typeface="Arial" pitchFamily="34" charset="0"/>
                          <a:cs typeface="Arial" pitchFamily="34" charset="0"/>
                        </a:rPr>
                        <a:t>часто</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бессвязно</a:t>
                      </a:r>
                      <a:r>
                        <a:rPr lang="ru-RU" sz="1200" b="0" i="0" dirty="0">
                          <a:solidFill>
                            <a:srgbClr val="000000"/>
                          </a:solidFill>
                          <a:latin typeface="Arial" pitchFamily="34" charset="0"/>
                          <a:cs typeface="Arial" pitchFamily="34" charset="0"/>
                        </a:rPr>
                        <a:t>.</a:t>
                      </a:r>
                      <a:br>
                        <a:rPr lang="ru-RU" sz="1200" b="0" i="0" dirty="0">
                          <a:solidFill>
                            <a:srgbClr val="000000"/>
                          </a:solidFill>
                          <a:latin typeface="Arial" pitchFamily="34" charset="0"/>
                          <a:cs typeface="Arial" pitchFamily="34" charset="0"/>
                        </a:rPr>
                      </a:br>
                      <a:r>
                        <a:rPr lang="ru-RU" sz="1100" b="0" i="0" dirty="0">
                          <a:solidFill>
                            <a:srgbClr val="000000"/>
                          </a:solidFill>
                          <a:latin typeface="Arial" pitchFamily="34" charset="0"/>
                          <a:cs typeface="Arial" pitchFamily="34" charset="0"/>
                        </a:rPr>
                        <a:t> </a:t>
                      </a:r>
                      <a:r>
                        <a:rPr lang="ru-RU" sz="1200" b="0" i="0" dirty="0">
                          <a:solidFill>
                            <a:srgbClr val="000000"/>
                          </a:solidFill>
                          <a:latin typeface="Arial" pitchFamily="34" charset="0"/>
                          <a:cs typeface="Arial" pitchFamily="34" charset="0"/>
                        </a:rPr>
                        <a:t>Очень частые, повторяющиеся </a:t>
                      </a:r>
                      <a:r>
                        <a:rPr lang="ru-RU" sz="1200" b="0" i="0" dirty="0" err="1" smtClean="0">
                          <a:solidFill>
                            <a:srgbClr val="000000"/>
                          </a:solidFill>
                          <a:latin typeface="Arial" pitchFamily="34" charset="0"/>
                          <a:cs typeface="Arial" pitchFamily="34" charset="0"/>
                        </a:rPr>
                        <a:t>ошибки,вызывающие</a:t>
                      </a:r>
                      <a:r>
                        <a:rPr lang="ru-RU" sz="1200" b="0" i="0" dirty="0" smtClean="0">
                          <a:solidFill>
                            <a:srgbClr val="000000"/>
                          </a:solidFill>
                          <a:latin typeface="Arial" pitchFamily="34" charset="0"/>
                          <a:cs typeface="Arial" pitchFamily="34" charset="0"/>
                        </a:rPr>
                        <a:t> </a:t>
                      </a:r>
                      <a:r>
                        <a:rPr lang="ru-RU" sz="1200" b="0" i="0" dirty="0">
                          <a:solidFill>
                            <a:srgbClr val="000000"/>
                          </a:solidFill>
                          <a:latin typeface="Arial" pitchFamily="34" charset="0"/>
                          <a:cs typeface="Arial" pitchFamily="34" charset="0"/>
                        </a:rPr>
                        <a:t>непонимание</a:t>
                      </a:r>
                      <a:endParaRPr lang="ru-RU"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8943">
                <a:tc>
                  <a:txBody>
                    <a:bodyPr/>
                    <a:lstStyle/>
                    <a:p>
                      <a:r>
                        <a:rPr lang="ru-RU" sz="1200" b="1" i="0" dirty="0">
                          <a:solidFill>
                            <a:srgbClr val="000000"/>
                          </a:solidFill>
                          <a:latin typeface="Arial" pitchFamily="34" charset="0"/>
                          <a:cs typeface="Arial" pitchFamily="34" charset="0"/>
                        </a:rPr>
                        <a:t>1-2 балла</a:t>
                      </a:r>
                      <a:br>
                        <a:rPr lang="ru-RU" sz="1200" b="1" i="0" dirty="0">
                          <a:solidFill>
                            <a:srgbClr val="000000"/>
                          </a:solidFill>
                          <a:latin typeface="Arial" pitchFamily="34" charset="0"/>
                          <a:cs typeface="Arial" pitchFamily="34" charset="0"/>
                        </a:rPr>
                      </a:br>
                      <a:r>
                        <a:rPr lang="ru-RU" sz="1100" b="0" i="0" dirty="0">
                          <a:solidFill>
                            <a:srgbClr val="000000"/>
                          </a:solidFill>
                          <a:latin typeface="Arial" pitchFamily="34" charset="0"/>
                          <a:cs typeface="Arial" pitchFamily="34" charset="0"/>
                        </a:rPr>
                        <a:t> </a:t>
                      </a:r>
                      <a:r>
                        <a:rPr lang="ru-RU" sz="1200" b="0" i="0" dirty="0">
                          <a:solidFill>
                            <a:srgbClr val="000000"/>
                          </a:solidFill>
                          <a:latin typeface="Arial" pitchFamily="34" charset="0"/>
                          <a:cs typeface="Arial" pitchFamily="34" charset="0"/>
                        </a:rPr>
                        <a:t>Полностью неприемлемое </a:t>
                      </a:r>
                      <a:r>
                        <a:rPr lang="ru-RU" sz="1200" b="0" i="0" dirty="0" smtClean="0">
                          <a:solidFill>
                            <a:srgbClr val="000000"/>
                          </a:solidFill>
                          <a:latin typeface="Arial" pitchFamily="34" charset="0"/>
                          <a:cs typeface="Arial" pitchFamily="34" charset="0"/>
                        </a:rPr>
                        <a:t>понимание</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аудитории</a:t>
                      </a:r>
                      <a:r>
                        <a:rPr lang="ru-RU" sz="1200" b="0" i="0" dirty="0">
                          <a:solidFill>
                            <a:srgbClr val="000000"/>
                          </a:solidFill>
                          <a:latin typeface="Arial" pitchFamily="34" charset="0"/>
                          <a:cs typeface="Arial" pitchFamily="34" charset="0"/>
                        </a:rPr>
                        <a:t>, цели, формы, особенностей</a:t>
                      </a:r>
                      <a:br>
                        <a:rPr lang="ru-RU" sz="1200" b="0" i="0" dirty="0">
                          <a:solidFill>
                            <a:srgbClr val="000000"/>
                          </a:solidFill>
                          <a:latin typeface="Arial" pitchFamily="34" charset="0"/>
                          <a:cs typeface="Arial" pitchFamily="34" charset="0"/>
                        </a:rPr>
                      </a:br>
                      <a:r>
                        <a:rPr lang="ru-RU" sz="1200" b="0" i="0" dirty="0">
                          <a:solidFill>
                            <a:srgbClr val="000000"/>
                          </a:solidFill>
                          <a:latin typeface="Arial" pitchFamily="34" charset="0"/>
                          <a:cs typeface="Arial" pitchFamily="34" charset="0"/>
                        </a:rPr>
                        <a:t>текста и производимых ими эффектов.</a:t>
                      </a:r>
                      <a:br>
                        <a:rPr lang="ru-RU" sz="1200" b="0" i="0" dirty="0">
                          <a:solidFill>
                            <a:srgbClr val="000000"/>
                          </a:solidFill>
                          <a:latin typeface="Arial" pitchFamily="34" charset="0"/>
                          <a:cs typeface="Arial" pitchFamily="34" charset="0"/>
                        </a:rPr>
                      </a:br>
                      <a:r>
                        <a:rPr lang="ru-RU" sz="1200" b="0" i="0" dirty="0">
                          <a:solidFill>
                            <a:srgbClr val="000000"/>
                          </a:solidFill>
                          <a:latin typeface="Arial" pitchFamily="34" charset="0"/>
                          <a:cs typeface="Arial" pitchFamily="34" charset="0"/>
                        </a:rPr>
                        <a:t> Недостаточная по объему </a:t>
                      </a:r>
                      <a:r>
                        <a:rPr lang="ru-RU" sz="1200" b="0" i="0" dirty="0" smtClean="0">
                          <a:solidFill>
                            <a:srgbClr val="000000"/>
                          </a:solidFill>
                          <a:latin typeface="Arial" pitchFamily="34" charset="0"/>
                          <a:cs typeface="Arial" pitchFamily="34" charset="0"/>
                        </a:rPr>
                        <a:t>или бессвязная </a:t>
                      </a:r>
                      <a:r>
                        <a:rPr lang="ru-RU" sz="1200" b="0" i="0" dirty="0">
                          <a:solidFill>
                            <a:srgbClr val="000000"/>
                          </a:solidFill>
                          <a:latin typeface="Arial" pitchFamily="34" charset="0"/>
                          <a:cs typeface="Arial" pitchFamily="34" charset="0"/>
                        </a:rPr>
                        <a:t>работа</a:t>
                      </a:r>
                      <a:endParaRPr lang="ru-RU"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200" b="1" i="0" dirty="0">
                          <a:solidFill>
                            <a:srgbClr val="000000"/>
                          </a:solidFill>
                          <a:latin typeface="Arial" pitchFamily="34" charset="0"/>
                          <a:cs typeface="Arial" pitchFamily="34" charset="0"/>
                        </a:rPr>
                        <a:t>1-2 балла</a:t>
                      </a:r>
                      <a:br>
                        <a:rPr lang="ru-RU" sz="1200" b="1" i="0" dirty="0">
                          <a:solidFill>
                            <a:srgbClr val="000000"/>
                          </a:solidFill>
                          <a:latin typeface="Arial" pitchFamily="34" charset="0"/>
                          <a:cs typeface="Arial" pitchFamily="34" charset="0"/>
                        </a:rPr>
                      </a:br>
                      <a:r>
                        <a:rPr lang="ru-RU" sz="1200" b="0" i="0" dirty="0">
                          <a:solidFill>
                            <a:srgbClr val="000000"/>
                          </a:solidFill>
                          <a:latin typeface="Arial" pitchFamily="34" charset="0"/>
                          <a:cs typeface="Arial" pitchFamily="34" charset="0"/>
                        </a:rPr>
                        <a:t> Отсутствует понимание </a:t>
                      </a:r>
                      <a:r>
                        <a:rPr lang="ru-RU" sz="1200" b="0" i="0" dirty="0" smtClean="0">
                          <a:solidFill>
                            <a:srgbClr val="000000"/>
                          </a:solidFill>
                          <a:latin typeface="Arial" pitchFamily="34" charset="0"/>
                          <a:cs typeface="Arial" pitchFamily="34" charset="0"/>
                        </a:rPr>
                        <a:t>использования</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грамматики </a:t>
                      </a:r>
                      <a:r>
                        <a:rPr lang="ru-RU" sz="1200" b="0" i="0" dirty="0">
                          <a:solidFill>
                            <a:srgbClr val="000000"/>
                          </a:solidFill>
                          <a:latin typeface="Arial" pitchFamily="34" charset="0"/>
                          <a:cs typeface="Arial" pitchFamily="34" charset="0"/>
                        </a:rPr>
                        <a:t>и лексики.</a:t>
                      </a:r>
                      <a:br>
                        <a:rPr lang="ru-RU" sz="1200" b="0" i="0" dirty="0">
                          <a:solidFill>
                            <a:srgbClr val="000000"/>
                          </a:solidFill>
                          <a:latin typeface="Arial" pitchFamily="34" charset="0"/>
                          <a:cs typeface="Arial" pitchFamily="34" charset="0"/>
                        </a:rPr>
                      </a:br>
                      <a:r>
                        <a:rPr lang="ru-RU" sz="1200" b="0" i="0" dirty="0">
                          <a:solidFill>
                            <a:srgbClr val="000000"/>
                          </a:solidFill>
                          <a:latin typeface="Arial" pitchFamily="34" charset="0"/>
                          <a:cs typeface="Arial" pitchFamily="34" charset="0"/>
                        </a:rPr>
                        <a:t> Постоянные, повторяющиеся ошибки; </a:t>
                      </a:r>
                      <a:r>
                        <a:rPr lang="ru-RU" sz="1200" b="0" i="0" dirty="0" smtClean="0">
                          <a:solidFill>
                            <a:srgbClr val="000000"/>
                          </a:solidFill>
                          <a:latin typeface="Arial" pitchFamily="34" charset="0"/>
                          <a:cs typeface="Arial" pitchFamily="34" charset="0"/>
                        </a:rPr>
                        <a:t>смысл</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изложенного </a:t>
                      </a:r>
                      <a:r>
                        <a:rPr lang="ru-RU" sz="1200" b="0" i="0" dirty="0">
                          <a:solidFill>
                            <a:srgbClr val="000000"/>
                          </a:solidFill>
                          <a:latin typeface="Arial" pitchFamily="34" charset="0"/>
                          <a:cs typeface="Arial" pitchFamily="34" charset="0"/>
                        </a:rPr>
                        <a:t>неясен</a:t>
                      </a:r>
                      <a:endParaRPr lang="ru-RU"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3731" name="Rectangle 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911424" y="908720"/>
            <a:ext cx="9538889" cy="3160590"/>
          </a:xfrm>
          <a:prstGeom prst="rect">
            <a:avLst/>
          </a:prstGeom>
          <a:noFill/>
          <a:ln w="9525">
            <a:noFill/>
            <a:miter lim="800000"/>
            <a:headEnd/>
            <a:tailEnd/>
          </a:ln>
        </p:spPr>
      </p:pic>
      <p:pic>
        <p:nvPicPr>
          <p:cNvPr id="48131" name="Picture 3"/>
          <p:cNvPicPr>
            <a:picLocks noChangeAspect="1" noChangeArrowheads="1"/>
          </p:cNvPicPr>
          <p:nvPr/>
        </p:nvPicPr>
        <p:blipFill>
          <a:blip r:embed="rId3" cstate="print"/>
          <a:srcRect/>
          <a:stretch>
            <a:fillRect/>
          </a:stretch>
        </p:blipFill>
        <p:spPr bwMode="auto">
          <a:xfrm>
            <a:off x="983432" y="4005064"/>
            <a:ext cx="9361040" cy="2701763"/>
          </a:xfrm>
          <a:prstGeom prst="rect">
            <a:avLst/>
          </a:prstGeom>
          <a:noFill/>
          <a:ln w="9525">
            <a:noFill/>
            <a:miter lim="800000"/>
            <a:headEnd/>
            <a:tailEnd/>
          </a:ln>
        </p:spPr>
      </p:pic>
      <p:sp>
        <p:nvSpPr>
          <p:cNvPr id="6" name="Прямоугольник 5"/>
          <p:cNvSpPr/>
          <p:nvPr/>
        </p:nvSpPr>
        <p:spPr>
          <a:xfrm>
            <a:off x="695400" y="260648"/>
            <a:ext cx="9937104" cy="369332"/>
          </a:xfrm>
          <a:prstGeom prst="rect">
            <a:avLst/>
          </a:prstGeom>
        </p:spPr>
        <p:txBody>
          <a:bodyPr wrap="square">
            <a:spAutoFit/>
          </a:bodyPr>
          <a:lstStyle/>
          <a:p>
            <a:r>
              <a:rPr lang="ru-RU" dirty="0" smtClean="0"/>
              <a:t>Спецификация итоговой аттестации по предмету «Казахский язык» 9 класс</a:t>
            </a:r>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rrowheads="1"/>
          </p:cNvPicPr>
          <p:nvPr/>
        </p:nvPicPr>
        <p:blipFill>
          <a:blip r:embed="rId2" cstate="print"/>
          <a:srcRect/>
          <a:stretch>
            <a:fillRect/>
          </a:stretch>
        </p:blipFill>
        <p:spPr bwMode="auto">
          <a:xfrm>
            <a:off x="407368" y="332656"/>
            <a:ext cx="11521279" cy="633670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rrowheads="1"/>
          </p:cNvPicPr>
          <p:nvPr/>
        </p:nvPicPr>
        <p:blipFill>
          <a:blip r:embed="rId2" cstate="print"/>
          <a:srcRect/>
          <a:stretch>
            <a:fillRect/>
          </a:stretch>
        </p:blipFill>
        <p:spPr bwMode="auto">
          <a:xfrm>
            <a:off x="191344" y="260648"/>
            <a:ext cx="11881320" cy="626469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rrowheads="1"/>
          </p:cNvPicPr>
          <p:nvPr/>
        </p:nvPicPr>
        <p:blipFill>
          <a:blip r:embed="rId2" cstate="print"/>
          <a:srcRect/>
          <a:stretch>
            <a:fillRect/>
          </a:stretch>
        </p:blipFill>
        <p:spPr bwMode="auto">
          <a:xfrm>
            <a:off x="263352" y="404664"/>
            <a:ext cx="11593288" cy="626469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rrowheads="1"/>
          </p:cNvPicPr>
          <p:nvPr/>
        </p:nvPicPr>
        <p:blipFill>
          <a:blip r:embed="rId2" cstate="print"/>
          <a:srcRect/>
          <a:stretch>
            <a:fillRect/>
          </a:stretch>
        </p:blipFill>
        <p:spPr bwMode="auto">
          <a:xfrm>
            <a:off x="1127448" y="908720"/>
            <a:ext cx="10225136" cy="2160240"/>
          </a:xfrm>
          <a:prstGeom prst="rect">
            <a:avLst/>
          </a:prstGeom>
          <a:noFill/>
          <a:ln w="9525">
            <a:noFill/>
            <a:miter lim="800000"/>
            <a:headEnd/>
            <a:tailEnd/>
          </a:ln>
        </p:spPr>
      </p:pic>
      <p:pic>
        <p:nvPicPr>
          <p:cNvPr id="52227" name="Picture 3"/>
          <p:cNvPicPr>
            <a:picLocks noChangeArrowheads="1"/>
          </p:cNvPicPr>
          <p:nvPr/>
        </p:nvPicPr>
        <p:blipFill>
          <a:blip r:embed="rId3" cstate="print"/>
          <a:srcRect/>
          <a:stretch>
            <a:fillRect/>
          </a:stretch>
        </p:blipFill>
        <p:spPr bwMode="auto">
          <a:xfrm>
            <a:off x="1127448" y="3140968"/>
            <a:ext cx="10225136" cy="3312368"/>
          </a:xfrm>
          <a:prstGeom prst="rect">
            <a:avLst/>
          </a:prstGeom>
          <a:noFill/>
          <a:ln w="9525">
            <a:noFill/>
            <a:miter lim="800000"/>
            <a:headEnd/>
            <a:tailEnd/>
          </a:ln>
        </p:spPr>
      </p:pic>
      <p:pic>
        <p:nvPicPr>
          <p:cNvPr id="52228" name="Picture 4"/>
          <p:cNvPicPr>
            <a:picLocks noChangeAspect="1" noChangeArrowheads="1"/>
          </p:cNvPicPr>
          <p:nvPr/>
        </p:nvPicPr>
        <p:blipFill>
          <a:blip r:embed="rId4" cstate="print"/>
          <a:srcRect/>
          <a:stretch>
            <a:fillRect/>
          </a:stretch>
        </p:blipFill>
        <p:spPr bwMode="auto">
          <a:xfrm>
            <a:off x="623392" y="116632"/>
            <a:ext cx="3402310" cy="41290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7368" y="188641"/>
            <a:ext cx="10801200" cy="864096"/>
          </a:xfrm>
        </p:spPr>
        <p:txBody>
          <a:bodyPr>
            <a:normAutofit/>
          </a:bodyPr>
          <a:lstStyle/>
          <a:p>
            <a:r>
              <a:rPr lang="ru-RU" sz="2400" dirty="0" smtClean="0">
                <a:solidFill>
                  <a:srgbClr val="0070C0"/>
                </a:solidFill>
                <a:latin typeface="Arial" pitchFamily="34" charset="0"/>
                <a:cs typeface="Arial" pitchFamily="34" charset="0"/>
              </a:rPr>
              <a:t>АЛГОРИТМ</a:t>
            </a:r>
            <a:br>
              <a:rPr lang="ru-RU" sz="2400" dirty="0" smtClean="0">
                <a:solidFill>
                  <a:srgbClr val="0070C0"/>
                </a:solidFill>
                <a:latin typeface="Arial" pitchFamily="34" charset="0"/>
                <a:cs typeface="Arial" pitchFamily="34" charset="0"/>
              </a:rPr>
            </a:br>
            <a:r>
              <a:rPr lang="ru-RU" sz="2400" dirty="0" smtClean="0">
                <a:solidFill>
                  <a:srgbClr val="0070C0"/>
                </a:solidFill>
                <a:latin typeface="Arial" pitchFamily="34" charset="0"/>
                <a:cs typeface="Arial" pitchFamily="34" charset="0"/>
              </a:rPr>
              <a:t>подготовки к итоговой аттестации  учащихся</a:t>
            </a:r>
            <a:endParaRPr lang="ru-RU" sz="2400" dirty="0"/>
          </a:p>
        </p:txBody>
      </p:sp>
      <p:sp>
        <p:nvSpPr>
          <p:cNvPr id="3" name="Содержимое 2"/>
          <p:cNvSpPr>
            <a:spLocks noGrp="1"/>
          </p:cNvSpPr>
          <p:nvPr>
            <p:ph idx="1"/>
          </p:nvPr>
        </p:nvSpPr>
        <p:spPr>
          <a:xfrm>
            <a:off x="335360" y="1196752"/>
            <a:ext cx="11377264" cy="4680520"/>
          </a:xfrm>
        </p:spPr>
        <p:txBody>
          <a:bodyPr>
            <a:noAutofit/>
          </a:bodyPr>
          <a:lstStyle/>
          <a:p>
            <a:r>
              <a:rPr lang="kk-KZ" sz="2400" dirty="0" smtClean="0">
                <a:latin typeface="Arial" pitchFamily="34" charset="0"/>
                <a:cs typeface="Arial" pitchFamily="34" charset="0"/>
              </a:rPr>
              <a:t>М</a:t>
            </a:r>
            <a:r>
              <a:rPr lang="ru-RU" sz="2400" dirty="0" err="1" smtClean="0">
                <a:latin typeface="Arial" pitchFamily="34" charset="0"/>
                <a:cs typeface="Arial" pitchFamily="34" charset="0"/>
              </a:rPr>
              <a:t>атериалы</a:t>
            </a:r>
            <a:r>
              <a:rPr lang="ru-RU" sz="2400" dirty="0" smtClean="0">
                <a:latin typeface="Arial" pitchFamily="34" charset="0"/>
                <a:cs typeface="Arial" pitchFamily="34" charset="0"/>
              </a:rPr>
              <a:t> экзаменационных работ для обучающихся 9 ,11 класса готовятся </a:t>
            </a:r>
            <a:r>
              <a:rPr lang="ru-RU" sz="2400" b="1" dirty="0" smtClean="0">
                <a:solidFill>
                  <a:srgbClr val="FF0000"/>
                </a:solidFill>
                <a:latin typeface="Arial" pitchFamily="34" charset="0"/>
                <a:cs typeface="Arial" pitchFamily="34" charset="0"/>
              </a:rPr>
              <a:t>управлениями образования</a:t>
            </a:r>
            <a:r>
              <a:rPr lang="kk-KZ" sz="2400" b="1" dirty="0" smtClean="0">
                <a:solidFill>
                  <a:srgbClr val="FF0000"/>
                </a:solidFill>
                <a:latin typeface="Arial" pitchFamily="34" charset="0"/>
                <a:cs typeface="Arial" pitchFamily="34" charset="0"/>
              </a:rPr>
              <a:t>. </a:t>
            </a:r>
            <a:endParaRPr lang="ru-RU" sz="2400" b="1" dirty="0" smtClean="0">
              <a:solidFill>
                <a:srgbClr val="FF0000"/>
              </a:solidFill>
              <a:latin typeface="Arial" pitchFamily="34" charset="0"/>
              <a:cs typeface="Arial" pitchFamily="34" charset="0"/>
            </a:endParaRPr>
          </a:p>
          <a:p>
            <a:r>
              <a:rPr lang="ru-RU" sz="2400" dirty="0" smtClean="0">
                <a:latin typeface="Arial" pitchFamily="34" charset="0"/>
                <a:cs typeface="Arial" pitchFamily="34" charset="0"/>
              </a:rPr>
              <a:t>Содержание итоговой аттестации и ожидаемые результаты </a:t>
            </a:r>
            <a:r>
              <a:rPr lang="ru-RU" sz="2400" b="1" dirty="0" smtClean="0">
                <a:solidFill>
                  <a:srgbClr val="FF0000"/>
                </a:solidFill>
                <a:latin typeface="Arial" pitchFamily="34" charset="0"/>
                <a:cs typeface="Arial" pitchFamily="34" charset="0"/>
              </a:rPr>
              <a:t>регламентируются спецификацией в разрезе каждого предмета и языка обучения.</a:t>
            </a:r>
          </a:p>
          <a:p>
            <a:r>
              <a:rPr lang="ru-RU" sz="2400" dirty="0" smtClean="0">
                <a:latin typeface="Arial" pitchFamily="34" charset="0"/>
                <a:cs typeface="Arial" pitchFamily="34" charset="0"/>
              </a:rPr>
              <a:t>Руководители </a:t>
            </a:r>
            <a:r>
              <a:rPr lang="kk-KZ" sz="2400" dirty="0" smtClean="0">
                <a:latin typeface="Arial" pitchFamily="34" charset="0"/>
                <a:cs typeface="Arial" pitchFamily="34" charset="0"/>
              </a:rPr>
              <a:t>отделов</a:t>
            </a:r>
            <a:r>
              <a:rPr lang="ru-RU" sz="2400" dirty="0" smtClean="0">
                <a:latin typeface="Arial" pitchFamily="34" charset="0"/>
                <a:cs typeface="Arial" pitchFamily="34" charset="0"/>
              </a:rPr>
              <a:t> образования несут ответственность за сохранность и конфиденциальность материалов экзаменационных работ</a:t>
            </a:r>
            <a:r>
              <a:rPr lang="kk-KZ" sz="2400" dirty="0" smtClean="0">
                <a:latin typeface="Arial" pitchFamily="34" charset="0"/>
                <a:cs typeface="Arial" pitchFamily="34" charset="0"/>
              </a:rPr>
              <a:t> и подписывает с</a:t>
            </a:r>
            <a:r>
              <a:rPr lang="ru-RU" sz="2400" dirty="0" smtClean="0">
                <a:latin typeface="Arial" pitchFamily="34" charset="0"/>
                <a:cs typeface="Arial" pitchFamily="34" charset="0"/>
              </a:rPr>
              <a:t>оглашение о неразглашении конфиденциальной информации</a:t>
            </a:r>
            <a:r>
              <a:rPr lang="kk-KZ" sz="2400" dirty="0" smtClean="0">
                <a:latin typeface="Arial" pitchFamily="34" charset="0"/>
                <a:cs typeface="Arial" pitchFamily="34" charset="0"/>
              </a:rPr>
              <a:t> с поставщиками экзаменационных материалов до организаций образования </a:t>
            </a:r>
            <a:r>
              <a:rPr lang="kk-KZ" sz="2400" i="1" dirty="0" smtClean="0">
                <a:latin typeface="Arial" pitchFamily="34" charset="0"/>
                <a:cs typeface="Arial" pitchFamily="34" charset="0"/>
              </a:rPr>
              <a:t>(форма с</a:t>
            </a:r>
            <a:r>
              <a:rPr lang="ru-RU" sz="2400" i="1" dirty="0" err="1" smtClean="0">
                <a:latin typeface="Arial" pitchFamily="34" charset="0"/>
                <a:cs typeface="Arial" pitchFamily="34" charset="0"/>
              </a:rPr>
              <a:t>оглашени</a:t>
            </a:r>
            <a:r>
              <a:rPr lang="kk-KZ" sz="2400" i="1" dirty="0" smtClean="0">
                <a:latin typeface="Arial" pitchFamily="34" charset="0"/>
                <a:cs typeface="Arial" pitchFamily="34" charset="0"/>
              </a:rPr>
              <a:t>я</a:t>
            </a:r>
            <a:r>
              <a:rPr lang="ru-RU" sz="2400" i="1" dirty="0" smtClean="0">
                <a:latin typeface="Arial" pitchFamily="34" charset="0"/>
                <a:cs typeface="Arial" pitchFamily="34" charset="0"/>
              </a:rPr>
              <a:t> о неразглашении конфиденциальной информации</a:t>
            </a:r>
            <a:r>
              <a:rPr lang="kk-KZ" sz="2400" i="1" dirty="0" smtClean="0">
                <a:latin typeface="Arial" pitchFamily="34" charset="0"/>
                <a:cs typeface="Arial" pitchFamily="34" charset="0"/>
              </a:rPr>
              <a:t> прилагается).</a:t>
            </a:r>
            <a:endParaRPr lang="ru-RU" sz="2400" dirty="0" smtClean="0">
              <a:latin typeface="Arial" pitchFamily="34" charset="0"/>
              <a:cs typeface="Arial" pitchFamily="34" charset="0"/>
            </a:endParaRPr>
          </a:p>
          <a:p>
            <a:r>
              <a:rPr lang="ru-RU" sz="2400" dirty="0" smtClean="0">
                <a:latin typeface="Arial" pitchFamily="34" charset="0"/>
                <a:cs typeface="Arial" pitchFamily="34" charset="0"/>
              </a:rPr>
              <a:t>Руководители организаций образования несут ответственность за сохранность и конфиденциальность материалов экзаменационных работ</a:t>
            </a:r>
            <a:r>
              <a:rPr lang="kk-KZ" sz="2400" dirty="0" smtClean="0">
                <a:latin typeface="Arial" pitchFamily="34" charset="0"/>
                <a:cs typeface="Arial" pitchFamily="34" charset="0"/>
              </a:rPr>
              <a:t>.</a:t>
            </a:r>
            <a:endParaRPr lang="ru-RU" sz="2400" dirty="0" smtClean="0">
              <a:latin typeface="Arial" pitchFamily="34" charset="0"/>
              <a:cs typeface="Arial" pitchFamily="34" charset="0"/>
            </a:endParaRPr>
          </a:p>
          <a:p>
            <a:r>
              <a:rPr lang="ru-RU" sz="2400" dirty="0" smtClean="0">
                <a:latin typeface="Arial" pitchFamily="34" charset="0"/>
                <a:cs typeface="Arial" pitchFamily="34" charset="0"/>
              </a:rPr>
              <a:t>1</a:t>
            </a:r>
            <a:r>
              <a:rPr lang="kk-KZ" sz="2400" dirty="0" smtClean="0">
                <a:latin typeface="Arial" pitchFamily="34" charset="0"/>
                <a:cs typeface="Arial" pitchFamily="34" charset="0"/>
              </a:rPr>
              <a:t>6</a:t>
            </a:r>
            <a:r>
              <a:rPr lang="ru-RU" sz="2400" dirty="0" smtClean="0">
                <a:latin typeface="Arial" pitchFamily="34" charset="0"/>
                <a:cs typeface="Arial" pitchFamily="34" charset="0"/>
              </a:rPr>
              <a:t>. </a:t>
            </a:r>
            <a:r>
              <a:rPr lang="kk-KZ" sz="2400" b="1" dirty="0" smtClean="0">
                <a:solidFill>
                  <a:srgbClr val="FF0000"/>
                </a:solidFill>
                <a:latin typeface="Arial" pitchFamily="34" charset="0"/>
                <a:cs typeface="Arial" pitchFamily="34" charset="0"/>
              </a:rPr>
              <a:t>Сроки п</a:t>
            </a:r>
            <a:r>
              <a:rPr lang="ru-RU" sz="2400" b="1" dirty="0" err="1" smtClean="0">
                <a:solidFill>
                  <a:srgbClr val="FF0000"/>
                </a:solidFill>
                <a:latin typeface="Arial" pitchFamily="34" charset="0"/>
                <a:cs typeface="Arial" pitchFamily="34" charset="0"/>
              </a:rPr>
              <a:t>роведение</a:t>
            </a:r>
            <a:r>
              <a:rPr lang="ru-RU" sz="2400" b="1" dirty="0" smtClean="0">
                <a:solidFill>
                  <a:srgbClr val="FF0000"/>
                </a:solidFill>
                <a:latin typeface="Arial" pitchFamily="34" charset="0"/>
                <a:cs typeface="Arial" pitchFamily="34" charset="0"/>
              </a:rPr>
              <a:t> итоговой аттестации </a:t>
            </a:r>
            <a:r>
              <a:rPr lang="ru-RU" sz="2400" dirty="0" smtClean="0">
                <a:latin typeface="Arial" pitchFamily="34" charset="0"/>
                <a:cs typeface="Arial" pitchFamily="34" charset="0"/>
              </a:rPr>
              <a:t>обучающихся 9,11класса в организациях образования осуществляется </a:t>
            </a:r>
            <a:r>
              <a:rPr lang="ru-RU" sz="2400" b="1" dirty="0" smtClean="0">
                <a:solidFill>
                  <a:srgbClr val="FF0000"/>
                </a:solidFill>
                <a:latin typeface="Arial" pitchFamily="34" charset="0"/>
                <a:cs typeface="Arial" pitchFamily="34" charset="0"/>
              </a:rPr>
              <a:t>согласно приказу МОН РК. </a:t>
            </a:r>
          </a:p>
          <a:p>
            <a:r>
              <a:rPr lang="ru-RU" sz="2400" dirty="0" smtClean="0">
                <a:latin typeface="Arial" pitchFamily="34" charset="0"/>
                <a:cs typeface="Arial" pitchFamily="34" charset="0"/>
              </a:rPr>
              <a:t> </a:t>
            </a:r>
          </a:p>
          <a:p>
            <a:r>
              <a:rPr lang="ru-RU" sz="2400" dirty="0" smtClean="0"/>
              <a:t> </a:t>
            </a:r>
          </a:p>
          <a:p>
            <a:endParaRPr lang="ru-RU"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srcRect/>
          <a:stretch>
            <a:fillRect/>
          </a:stretch>
        </p:blipFill>
        <p:spPr bwMode="auto">
          <a:xfrm>
            <a:off x="1271463" y="908720"/>
            <a:ext cx="9540489" cy="4896544"/>
          </a:xfrm>
          <a:prstGeom prst="rect">
            <a:avLst/>
          </a:prstGeom>
          <a:noFill/>
          <a:ln w="9525">
            <a:noFill/>
            <a:miter lim="800000"/>
            <a:headEnd/>
            <a:tailEnd/>
          </a:ln>
        </p:spPr>
      </p:pic>
      <p:pic>
        <p:nvPicPr>
          <p:cNvPr id="53251" name="Picture 3"/>
          <p:cNvPicPr>
            <a:picLocks noChangeArrowheads="1"/>
          </p:cNvPicPr>
          <p:nvPr/>
        </p:nvPicPr>
        <p:blipFill>
          <a:blip r:embed="rId3" cstate="print"/>
          <a:srcRect/>
          <a:stretch>
            <a:fillRect/>
          </a:stretch>
        </p:blipFill>
        <p:spPr bwMode="auto">
          <a:xfrm>
            <a:off x="119336" y="0"/>
            <a:ext cx="2232248" cy="908720"/>
          </a:xfrm>
          <a:prstGeom prst="rect">
            <a:avLst/>
          </a:prstGeom>
          <a:noFill/>
          <a:ln w="9525">
            <a:noFill/>
            <a:miter lim="800000"/>
            <a:headEnd/>
            <a:tailEnd/>
          </a:ln>
        </p:spPr>
      </p:pic>
      <p:pic>
        <p:nvPicPr>
          <p:cNvPr id="53252" name="Picture 4"/>
          <p:cNvPicPr>
            <a:picLocks noChangeAspect="1" noChangeArrowheads="1"/>
          </p:cNvPicPr>
          <p:nvPr/>
        </p:nvPicPr>
        <p:blipFill>
          <a:blip r:embed="rId4" cstate="print"/>
          <a:srcRect/>
          <a:stretch>
            <a:fillRect/>
          </a:stretch>
        </p:blipFill>
        <p:spPr bwMode="auto">
          <a:xfrm>
            <a:off x="1271465" y="5733256"/>
            <a:ext cx="8928991" cy="74712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srcRect/>
          <a:stretch>
            <a:fillRect/>
          </a:stretch>
        </p:blipFill>
        <p:spPr bwMode="auto">
          <a:xfrm>
            <a:off x="911424" y="620688"/>
            <a:ext cx="10514801" cy="478740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srcRect/>
          <a:stretch>
            <a:fillRect/>
          </a:stretch>
        </p:blipFill>
        <p:spPr bwMode="auto">
          <a:xfrm>
            <a:off x="263352" y="332656"/>
            <a:ext cx="11596420" cy="576064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1384" y="365125"/>
            <a:ext cx="10802416" cy="399579"/>
          </a:xfrm>
        </p:spPr>
        <p:txBody>
          <a:bodyPr>
            <a:normAutofit fontScale="90000"/>
          </a:bodyPr>
          <a:lstStyle/>
          <a:p>
            <a:r>
              <a:rPr lang="ru-RU" sz="2700" dirty="0" smtClean="0">
                <a:solidFill>
                  <a:srgbClr val="0070C0"/>
                </a:solidFill>
                <a:latin typeface="Arial" pitchFamily="34" charset="0"/>
                <a:cs typeface="Arial" pitchFamily="34" charset="0"/>
              </a:rPr>
              <a:t>ФОРМАТ ИТОГОВОЙ АТТЕСТАЦИИ  ВЫПУСКНИКОВ ЗА КУРС ОБЩЕГО СРЕДНЕГО ОБРАЗОВАНИЯ 2020-2021</a:t>
            </a:r>
            <a:endParaRPr lang="ru-RU" sz="2700" dirty="0"/>
          </a:p>
        </p:txBody>
      </p:sp>
      <p:graphicFrame>
        <p:nvGraphicFramePr>
          <p:cNvPr id="5" name="Таблица 4"/>
          <p:cNvGraphicFramePr>
            <a:graphicFrameLocks noGrp="1"/>
          </p:cNvGraphicFramePr>
          <p:nvPr/>
        </p:nvGraphicFramePr>
        <p:xfrm>
          <a:off x="310681" y="980728"/>
          <a:ext cx="11881319" cy="5717066"/>
        </p:xfrm>
        <a:graphic>
          <a:graphicData uri="http://schemas.openxmlformats.org/drawingml/2006/table">
            <a:tbl>
              <a:tblPr/>
              <a:tblGrid>
                <a:gridCol w="853407"/>
                <a:gridCol w="1769741"/>
                <a:gridCol w="2777451"/>
                <a:gridCol w="1157272"/>
                <a:gridCol w="5323448"/>
              </a:tblGrid>
              <a:tr h="234133">
                <a:tc>
                  <a:txBody>
                    <a:bodyPr/>
                    <a:lstStyle/>
                    <a:p>
                      <a:pPr algn="ctr">
                        <a:lnSpc>
                          <a:spcPct val="115000"/>
                        </a:lnSpc>
                        <a:spcAft>
                          <a:spcPts val="0"/>
                        </a:spcAft>
                      </a:pPr>
                      <a:r>
                        <a:rPr lang="ru-RU" sz="1200" b="1" dirty="0">
                          <a:solidFill>
                            <a:srgbClr val="000000"/>
                          </a:solidFill>
                          <a:latin typeface="Arial" pitchFamily="34" charset="0"/>
                          <a:ea typeface="Times New Roman"/>
                          <a:cs typeface="Arial" pitchFamily="34" charset="0"/>
                        </a:rPr>
                        <a:t>№</a:t>
                      </a:r>
                      <a:endParaRPr lang="ru-RU" sz="1200" dirty="0">
                        <a:solidFill>
                          <a:srgbClr val="000000"/>
                        </a:solidFill>
                        <a:latin typeface="Arial" pitchFamily="34" charset="0"/>
                        <a:ea typeface="Calibri"/>
                        <a:cs typeface="Arial" pitchFamily="34" charset="0"/>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ru-RU" sz="1200" dirty="0">
                          <a:solidFill>
                            <a:srgbClr val="000000"/>
                          </a:solidFill>
                          <a:latin typeface="Arial" pitchFamily="34" charset="0"/>
                          <a:ea typeface="Times New Roman"/>
                          <a:cs typeface="Arial" pitchFamily="34" charset="0"/>
                        </a:rPr>
                        <a:t>Предметы</a:t>
                      </a:r>
                      <a:endParaRPr lang="ru-RU" sz="1200" dirty="0">
                        <a:solidFill>
                          <a:srgbClr val="000000"/>
                        </a:solidFill>
                        <a:latin typeface="Arial" pitchFamily="34" charset="0"/>
                        <a:ea typeface="Calibri"/>
                        <a:cs typeface="Arial" pitchFamily="34" charset="0"/>
                      </a:endParaRPr>
                    </a:p>
                  </a:txBody>
                  <a:tcPr marL="68580" marR="68580" marT="0" marB="0">
                    <a:lnL w="12700" cmpd="sng">
                      <a:noFill/>
                      <a:prstDash val="solid"/>
                    </a:lnL>
                  </a:tcPr>
                </a:tc>
                <a:tc>
                  <a:txBody>
                    <a:bodyPr/>
                    <a:lstStyle/>
                    <a:p>
                      <a:pPr algn="ctr">
                        <a:lnSpc>
                          <a:spcPct val="115000"/>
                        </a:lnSpc>
                        <a:spcAft>
                          <a:spcPts val="0"/>
                        </a:spcAft>
                      </a:pPr>
                      <a:r>
                        <a:rPr lang="ru-RU" sz="1200" dirty="0">
                          <a:solidFill>
                            <a:srgbClr val="000000"/>
                          </a:solidFill>
                          <a:latin typeface="Arial" pitchFamily="34" charset="0"/>
                          <a:ea typeface="Times New Roman"/>
                          <a:cs typeface="Arial" pitchFamily="34" charset="0"/>
                        </a:rPr>
                        <a:t>Форма проведения</a:t>
                      </a:r>
                      <a:endParaRPr lang="ru-RU" sz="1200" dirty="0">
                        <a:solidFill>
                          <a:srgbClr val="000000"/>
                        </a:solidFill>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ru-RU" sz="1200" dirty="0">
                          <a:solidFill>
                            <a:srgbClr val="000000"/>
                          </a:solidFill>
                          <a:latin typeface="Arial" pitchFamily="34" charset="0"/>
                          <a:ea typeface="Times New Roman"/>
                          <a:cs typeface="Arial" pitchFamily="34" charset="0"/>
                        </a:rPr>
                        <a:t>Время</a:t>
                      </a:r>
                      <a:endParaRPr lang="ru-RU" sz="1200" dirty="0">
                        <a:solidFill>
                          <a:srgbClr val="000000"/>
                        </a:solidFill>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ru-RU" sz="1200" dirty="0" smtClean="0">
                          <a:solidFill>
                            <a:srgbClr val="000000"/>
                          </a:solidFill>
                          <a:latin typeface="Arial" pitchFamily="34" charset="0"/>
                          <a:ea typeface="Calibri"/>
                          <a:cs typeface="Arial" pitchFamily="34" charset="0"/>
                        </a:rPr>
                        <a:t>Спецификация</a:t>
                      </a:r>
                      <a:endParaRPr lang="ru-RU" sz="1200" dirty="0">
                        <a:solidFill>
                          <a:srgbClr val="000000"/>
                        </a:solidFill>
                        <a:latin typeface="Arial" pitchFamily="34" charset="0"/>
                        <a:ea typeface="Calibri"/>
                        <a:cs typeface="Arial" pitchFamily="34" charset="0"/>
                      </a:endParaRPr>
                    </a:p>
                  </a:txBody>
                  <a:tcPr marL="68580" marR="68580" marT="0" marB="0">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234133">
                <a:tc gridSpan="4">
                  <a:txBody>
                    <a:bodyPr/>
                    <a:lstStyle/>
                    <a:p>
                      <a:pPr algn="ctr">
                        <a:lnSpc>
                          <a:spcPct val="115000"/>
                        </a:lnSpc>
                        <a:spcAft>
                          <a:spcPts val="0"/>
                        </a:spcAft>
                      </a:pPr>
                      <a:r>
                        <a:rPr lang="ru-RU" sz="1200" b="1" dirty="0">
                          <a:solidFill>
                            <a:srgbClr val="000000"/>
                          </a:solidFill>
                          <a:latin typeface="Arial" pitchFamily="34" charset="0"/>
                          <a:ea typeface="Times New Roman"/>
                          <a:cs typeface="Arial" pitchFamily="34" charset="0"/>
                        </a:rPr>
                        <a:t>Обязательный</a:t>
                      </a:r>
                      <a:endParaRPr lang="ru-RU" sz="1200" dirty="0">
                        <a:solidFill>
                          <a:srgbClr val="000000"/>
                        </a:solidFill>
                        <a:latin typeface="Arial" pitchFamily="34" charset="0"/>
                        <a:ea typeface="Calibri"/>
                        <a:cs typeface="Arial" pitchFamily="34" charset="0"/>
                      </a:endParaRPr>
                    </a:p>
                  </a:txBody>
                  <a:tcPr marL="68580" marR="68580" marT="0" marB="0">
                    <a:lnL>
                      <a:noFill/>
                    </a:lnL>
                    <a:lnR>
                      <a:noFill/>
                    </a:lnR>
                    <a:lnT w="12700" cap="flat" cmpd="sng" algn="ctr">
                      <a:solidFill>
                        <a:srgbClr val="4BACC6"/>
                      </a:solidFill>
                      <a:prstDash val="solid"/>
                      <a:round/>
                      <a:headEnd type="none" w="med" len="med"/>
                      <a:tailEnd type="none" w="med" len="med"/>
                    </a:lnT>
                    <a:lnB>
                      <a:noFill/>
                    </a:lnB>
                    <a:solidFill>
                      <a:srgbClr val="D2EAF1"/>
                    </a:solidFill>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a:lnSpc>
                          <a:spcPct val="115000"/>
                        </a:lnSpc>
                        <a:spcAft>
                          <a:spcPts val="0"/>
                        </a:spcAft>
                      </a:pPr>
                      <a:endParaRPr lang="ru-RU" sz="1200" dirty="0">
                        <a:solidFill>
                          <a:srgbClr val="000000"/>
                        </a:solidFill>
                        <a:latin typeface="Arial" pitchFamily="34" charset="0"/>
                        <a:ea typeface="Calibri"/>
                        <a:cs typeface="Arial" pitchFamily="34" charset="0"/>
                      </a:endParaRPr>
                    </a:p>
                  </a:txBody>
                  <a:tcPr marL="68580" marR="68580" marT="0" marB="0">
                    <a:lnL>
                      <a:noFill/>
                    </a:lnL>
                    <a:lnR>
                      <a:noFill/>
                    </a:lnR>
                    <a:lnT w="12700" cap="flat" cmpd="sng" algn="ctr">
                      <a:solidFill>
                        <a:srgbClr val="4BACC6"/>
                      </a:solidFill>
                      <a:prstDash val="solid"/>
                      <a:round/>
                      <a:headEnd type="none" w="med" len="med"/>
                      <a:tailEnd type="none" w="med" len="med"/>
                    </a:lnT>
                    <a:lnB>
                      <a:noFill/>
                    </a:lnB>
                    <a:solidFill>
                      <a:srgbClr val="D2EAF1"/>
                    </a:solidFill>
                  </a:tcPr>
                </a:tc>
              </a:tr>
              <a:tr h="1334241">
                <a:tc>
                  <a:txBody>
                    <a:bodyPr/>
                    <a:lstStyle/>
                    <a:p>
                      <a:pPr algn="ctr">
                        <a:lnSpc>
                          <a:spcPct val="115000"/>
                        </a:lnSpc>
                        <a:spcAft>
                          <a:spcPts val="0"/>
                        </a:spcAft>
                      </a:pPr>
                      <a:r>
                        <a:rPr lang="ru-RU" sz="1200" b="1" dirty="0">
                          <a:solidFill>
                            <a:srgbClr val="000000"/>
                          </a:solidFill>
                          <a:latin typeface="Arial" pitchFamily="34" charset="0"/>
                          <a:ea typeface="Times New Roman"/>
                          <a:cs typeface="Arial" pitchFamily="34" charset="0"/>
                        </a:rPr>
                        <a:t>1</a:t>
                      </a:r>
                      <a:endParaRPr lang="ru-RU" sz="1200" dirty="0">
                        <a:solidFill>
                          <a:srgbClr val="000000"/>
                        </a:solidFill>
                        <a:latin typeface="Arial" pitchFamily="34" charset="0"/>
                        <a:ea typeface="Calibri"/>
                        <a:cs typeface="Arial" pitchFamily="34" charset="0"/>
                      </a:endParaRPr>
                    </a:p>
                  </a:txBody>
                  <a:tcPr marL="68580" marR="68580" marT="0" marB="0">
                    <a:lnL>
                      <a:noFill/>
                    </a:lnL>
                    <a:lnR>
                      <a:noFill/>
                    </a:lnR>
                    <a:lnT>
                      <a:noFill/>
                    </a:lnT>
                    <a:lnB>
                      <a:noFill/>
                    </a:lnB>
                  </a:tcPr>
                </a:tc>
                <a:tc>
                  <a:txBody>
                    <a:bodyPr/>
                    <a:lstStyle/>
                    <a:p>
                      <a:pPr algn="ctr">
                        <a:lnSpc>
                          <a:spcPct val="115000"/>
                        </a:lnSpc>
                        <a:spcAft>
                          <a:spcPts val="0"/>
                        </a:spcAft>
                      </a:pPr>
                      <a:r>
                        <a:rPr lang="ru-RU" sz="1200" dirty="0">
                          <a:solidFill>
                            <a:srgbClr val="333333"/>
                          </a:solidFill>
                          <a:latin typeface="Arial" pitchFamily="34" charset="0"/>
                          <a:ea typeface="Times New Roman"/>
                          <a:cs typeface="Arial" pitchFamily="34" charset="0"/>
                        </a:rPr>
                        <a:t>Родной язык (</a:t>
                      </a:r>
                      <a:r>
                        <a:rPr lang="ru-RU" sz="1200" dirty="0" err="1">
                          <a:solidFill>
                            <a:srgbClr val="333333"/>
                          </a:solidFill>
                          <a:latin typeface="Arial" pitchFamily="34" charset="0"/>
                          <a:ea typeface="Times New Roman"/>
                          <a:cs typeface="Arial" pitchFamily="34" charset="0"/>
                        </a:rPr>
                        <a:t>язык</a:t>
                      </a:r>
                      <a:r>
                        <a:rPr lang="ru-RU" sz="1200" dirty="0">
                          <a:solidFill>
                            <a:srgbClr val="333333"/>
                          </a:solidFill>
                          <a:latin typeface="Arial" pitchFamily="34" charset="0"/>
                          <a:ea typeface="Times New Roman"/>
                          <a:cs typeface="Arial" pitchFamily="34" charset="0"/>
                        </a:rPr>
                        <a:t> обучения) </a:t>
                      </a:r>
                      <a:endParaRPr lang="ru-RU" sz="1200" dirty="0">
                        <a:solidFill>
                          <a:srgbClr val="000000"/>
                        </a:solidFill>
                        <a:latin typeface="Arial" pitchFamily="34" charset="0"/>
                        <a:ea typeface="Calibri"/>
                        <a:cs typeface="Arial" pitchFamily="34" charset="0"/>
                      </a:endParaRPr>
                    </a:p>
                  </a:txBody>
                  <a:tcPr marL="68580" marR="68580" marT="0" marB="0">
                    <a:lnL>
                      <a:noFill/>
                    </a:lnL>
                    <a:lnR>
                      <a:noFill/>
                    </a:lnR>
                    <a:lnT>
                      <a:noFill/>
                    </a:lnT>
                    <a:lnB>
                      <a:noFill/>
                    </a:lnB>
                  </a:tcPr>
                </a:tc>
                <a:tc>
                  <a:txBody>
                    <a:bodyPr/>
                    <a:lstStyle/>
                    <a:p>
                      <a:pPr algn="ctr">
                        <a:lnSpc>
                          <a:spcPct val="115000"/>
                        </a:lnSpc>
                        <a:spcAft>
                          <a:spcPts val="0"/>
                        </a:spcAft>
                      </a:pPr>
                      <a:r>
                        <a:rPr lang="ru-RU" sz="1200" dirty="0">
                          <a:solidFill>
                            <a:srgbClr val="333333"/>
                          </a:solidFill>
                          <a:latin typeface="Arial" pitchFamily="34" charset="0"/>
                          <a:ea typeface="Times New Roman"/>
                          <a:cs typeface="Arial" pitchFamily="34" charset="0"/>
                        </a:rPr>
                        <a:t>Письменный(эссе)</a:t>
                      </a:r>
                      <a:endParaRPr lang="ru-RU" sz="1200" dirty="0">
                        <a:solidFill>
                          <a:srgbClr val="000000"/>
                        </a:solidFill>
                        <a:latin typeface="Arial" pitchFamily="34" charset="0"/>
                        <a:ea typeface="Calibri"/>
                        <a:cs typeface="Arial" pitchFamily="34" charset="0"/>
                      </a:endParaRPr>
                    </a:p>
                  </a:txBody>
                  <a:tcPr marL="68580" marR="68580" marT="0" marB="0">
                    <a:lnL>
                      <a:noFill/>
                    </a:lnL>
                    <a:lnR>
                      <a:noFill/>
                    </a:lnR>
                    <a:lnT>
                      <a:noFill/>
                    </a:lnT>
                    <a:lnB>
                      <a:noFill/>
                    </a:lnB>
                  </a:tcPr>
                </a:tc>
                <a:tc>
                  <a:txBody>
                    <a:bodyPr/>
                    <a:lstStyle/>
                    <a:p>
                      <a:pPr algn="ctr">
                        <a:lnSpc>
                          <a:spcPct val="115000"/>
                        </a:lnSpc>
                        <a:spcAft>
                          <a:spcPts val="0"/>
                        </a:spcAft>
                      </a:pPr>
                      <a:r>
                        <a:rPr lang="ru-RU" sz="1200" dirty="0">
                          <a:solidFill>
                            <a:srgbClr val="000000"/>
                          </a:solidFill>
                          <a:latin typeface="Arial" pitchFamily="34" charset="0"/>
                          <a:ea typeface="Times New Roman"/>
                          <a:cs typeface="Arial" pitchFamily="34" charset="0"/>
                        </a:rPr>
                        <a:t>3 часа</a:t>
                      </a:r>
                      <a:endParaRPr lang="ru-RU" sz="1200" dirty="0">
                        <a:solidFill>
                          <a:srgbClr val="000000"/>
                        </a:solidFill>
                        <a:latin typeface="Arial" pitchFamily="34" charset="0"/>
                        <a:ea typeface="Calibri"/>
                        <a:cs typeface="Arial" pitchFamily="34" charset="0"/>
                      </a:endParaRPr>
                    </a:p>
                  </a:txBody>
                  <a:tcPr marL="68580" marR="68580" marT="0" marB="0">
                    <a:lnL>
                      <a:noFill/>
                    </a:lnL>
                    <a:lnR>
                      <a:noFill/>
                    </a:lnR>
                    <a:lnT>
                      <a:noFill/>
                    </a:lnT>
                    <a:lnB>
                      <a:noFill/>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1200" dirty="0" smtClean="0">
                          <a:solidFill>
                            <a:srgbClr val="333333"/>
                          </a:solidFill>
                          <a:latin typeface="Arial" pitchFamily="34" charset="0"/>
                          <a:ea typeface="Times New Roman"/>
                          <a:cs typeface="Arial" pitchFamily="34" charset="0"/>
                        </a:rPr>
                        <a:t>Для написания эссе выпускникам предлагается выбрать одну тему. Содержание эссе должно содержать 250-300 слов. В эссе необходимо определить главную мысль, сформулировать проблему, написать аргументы, использовать языковые средства и приемы языка, сформулировать общий вывод и сделать резюме</a:t>
                      </a:r>
                      <a:endParaRPr lang="ru-RU" sz="1200" dirty="0" smtClean="0">
                        <a:solidFill>
                          <a:srgbClr val="365F91"/>
                        </a:solidFill>
                        <a:latin typeface="Arial" pitchFamily="34" charset="0"/>
                        <a:ea typeface="Calibri"/>
                        <a:cs typeface="Arial" pitchFamily="34" charset="0"/>
                      </a:endParaRPr>
                    </a:p>
                  </a:txBody>
                  <a:tcPr marL="68580" marR="68580" marT="0" marB="0">
                    <a:lnL>
                      <a:noFill/>
                    </a:lnL>
                    <a:lnR>
                      <a:noFill/>
                    </a:lnR>
                    <a:lnT>
                      <a:noFill/>
                    </a:lnT>
                    <a:lnB>
                      <a:noFill/>
                    </a:lnB>
                  </a:tcPr>
                </a:tc>
              </a:tr>
              <a:tr h="1238680">
                <a:tc>
                  <a:txBody>
                    <a:bodyPr/>
                    <a:lstStyle/>
                    <a:p>
                      <a:pPr algn="ctr">
                        <a:lnSpc>
                          <a:spcPct val="115000"/>
                        </a:lnSpc>
                        <a:spcAft>
                          <a:spcPts val="0"/>
                        </a:spcAft>
                      </a:pPr>
                      <a:r>
                        <a:rPr lang="ru-RU" sz="1200" b="1">
                          <a:solidFill>
                            <a:srgbClr val="000000"/>
                          </a:solidFill>
                          <a:latin typeface="Arial" pitchFamily="34" charset="0"/>
                          <a:ea typeface="Times New Roman"/>
                          <a:cs typeface="Arial" pitchFamily="34" charset="0"/>
                        </a:rPr>
                        <a:t>2</a:t>
                      </a:r>
                      <a:endParaRPr lang="ru-RU" sz="1200">
                        <a:solidFill>
                          <a:srgbClr val="000000"/>
                        </a:solidFill>
                        <a:latin typeface="Arial" pitchFamily="34" charset="0"/>
                        <a:ea typeface="Calibri"/>
                        <a:cs typeface="Arial" pitchFamily="34" charset="0"/>
                      </a:endParaRPr>
                    </a:p>
                  </a:txBody>
                  <a:tcPr marL="68580" marR="68580" marT="0" marB="0">
                    <a:lnL>
                      <a:noFill/>
                    </a:lnL>
                    <a:lnR>
                      <a:noFill/>
                    </a:lnR>
                    <a:lnT>
                      <a:noFill/>
                    </a:lnT>
                    <a:lnB>
                      <a:noFill/>
                    </a:lnB>
                    <a:solidFill>
                      <a:srgbClr val="D2EAF1"/>
                    </a:solidFill>
                  </a:tcPr>
                </a:tc>
                <a:tc>
                  <a:txBody>
                    <a:bodyPr/>
                    <a:lstStyle/>
                    <a:p>
                      <a:pPr algn="ctr">
                        <a:lnSpc>
                          <a:spcPct val="115000"/>
                        </a:lnSpc>
                        <a:spcAft>
                          <a:spcPts val="0"/>
                        </a:spcAft>
                      </a:pPr>
                      <a:r>
                        <a:rPr lang="ru-RU" sz="1200" dirty="0">
                          <a:solidFill>
                            <a:srgbClr val="333333"/>
                          </a:solidFill>
                          <a:latin typeface="Arial" pitchFamily="34" charset="0"/>
                          <a:ea typeface="Times New Roman"/>
                          <a:cs typeface="Arial" pitchFamily="34" charset="0"/>
                        </a:rPr>
                        <a:t>Алгебра и начала анализа</a:t>
                      </a:r>
                      <a:endParaRPr lang="ru-RU" sz="1200" dirty="0">
                        <a:solidFill>
                          <a:srgbClr val="000000"/>
                        </a:solidFill>
                        <a:latin typeface="Arial" pitchFamily="34" charset="0"/>
                        <a:ea typeface="Calibri"/>
                        <a:cs typeface="Arial" pitchFamily="34" charset="0"/>
                      </a:endParaRPr>
                    </a:p>
                  </a:txBody>
                  <a:tcPr marL="68580" marR="68580" marT="0" marB="0">
                    <a:lnL>
                      <a:noFill/>
                    </a:lnL>
                    <a:lnR>
                      <a:noFill/>
                    </a:lnR>
                    <a:lnT>
                      <a:noFill/>
                    </a:lnT>
                    <a:lnB>
                      <a:noFill/>
                    </a:lnB>
                    <a:solidFill>
                      <a:srgbClr val="D2EAF1"/>
                    </a:solidFill>
                  </a:tcPr>
                </a:tc>
                <a:tc>
                  <a:txBody>
                    <a:bodyPr/>
                    <a:lstStyle/>
                    <a:p>
                      <a:pPr algn="ctr">
                        <a:lnSpc>
                          <a:spcPct val="115000"/>
                        </a:lnSpc>
                        <a:spcAft>
                          <a:spcPts val="0"/>
                        </a:spcAft>
                      </a:pPr>
                      <a:r>
                        <a:rPr lang="ru-RU" sz="1200" dirty="0">
                          <a:solidFill>
                            <a:srgbClr val="333333"/>
                          </a:solidFill>
                          <a:latin typeface="Arial" pitchFamily="34" charset="0"/>
                          <a:ea typeface="Times New Roman"/>
                          <a:cs typeface="Arial" pitchFamily="34" charset="0"/>
                        </a:rPr>
                        <a:t>письменный (контрольная работа)</a:t>
                      </a:r>
                      <a:endParaRPr lang="ru-RU" sz="1200" dirty="0">
                        <a:solidFill>
                          <a:srgbClr val="000000"/>
                        </a:solidFill>
                        <a:latin typeface="Arial" pitchFamily="34" charset="0"/>
                        <a:ea typeface="Calibri"/>
                        <a:cs typeface="Arial" pitchFamily="34" charset="0"/>
                      </a:endParaRPr>
                    </a:p>
                  </a:txBody>
                  <a:tcPr marL="68580" marR="68580" marT="0" marB="0">
                    <a:lnL>
                      <a:noFill/>
                    </a:lnL>
                    <a:lnR>
                      <a:noFill/>
                    </a:lnR>
                    <a:lnT>
                      <a:noFill/>
                    </a:lnT>
                    <a:lnB>
                      <a:noFill/>
                    </a:lnB>
                    <a:solidFill>
                      <a:srgbClr val="D2EAF1"/>
                    </a:solidFill>
                  </a:tcPr>
                </a:tc>
                <a:tc>
                  <a:txBody>
                    <a:bodyPr/>
                    <a:lstStyle/>
                    <a:p>
                      <a:pPr algn="ctr">
                        <a:lnSpc>
                          <a:spcPct val="115000"/>
                        </a:lnSpc>
                        <a:spcAft>
                          <a:spcPts val="0"/>
                        </a:spcAft>
                      </a:pPr>
                      <a:r>
                        <a:rPr lang="ru-RU" sz="1200" dirty="0">
                          <a:solidFill>
                            <a:srgbClr val="000000"/>
                          </a:solidFill>
                          <a:latin typeface="Arial" pitchFamily="34" charset="0"/>
                          <a:ea typeface="Times New Roman"/>
                          <a:cs typeface="Arial" pitchFamily="34" charset="0"/>
                        </a:rPr>
                        <a:t>5 часов</a:t>
                      </a:r>
                      <a:endParaRPr lang="ru-RU" sz="1200" dirty="0">
                        <a:solidFill>
                          <a:srgbClr val="000000"/>
                        </a:solidFill>
                        <a:latin typeface="Arial" pitchFamily="34" charset="0"/>
                        <a:ea typeface="Calibri"/>
                        <a:cs typeface="Arial" pitchFamily="34" charset="0"/>
                      </a:endParaRPr>
                    </a:p>
                  </a:txBody>
                  <a:tcPr marL="68580" marR="68580" marT="0" marB="0">
                    <a:lnL>
                      <a:noFill/>
                    </a:lnL>
                    <a:lnR>
                      <a:noFill/>
                    </a:lnR>
                    <a:lnT>
                      <a:noFill/>
                    </a:lnT>
                    <a:lnB>
                      <a:noFill/>
                    </a:lnB>
                    <a:solidFill>
                      <a:srgbClr val="D2EAF1"/>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1200" dirty="0" smtClean="0">
                          <a:solidFill>
                            <a:srgbClr val="333333"/>
                          </a:solidFill>
                          <a:latin typeface="Arial" pitchFamily="34" charset="0"/>
                          <a:ea typeface="Times New Roman"/>
                          <a:cs typeface="Arial" pitchFamily="34" charset="0"/>
                        </a:rPr>
                        <a:t>Контрольная работа состоит из 5 заданий для общественно-гуманитарного направления, 6 заданий для естественно-математического направления и для школ с углубленным изучением математики, направленных на выявление степени усвоения математических фактов, понятий и приемов, умение решать прикладные и логические задачи</a:t>
                      </a:r>
                      <a:endParaRPr lang="ru-RU" sz="1200" dirty="0" smtClean="0">
                        <a:solidFill>
                          <a:srgbClr val="365F91"/>
                        </a:solidFill>
                        <a:latin typeface="Arial" pitchFamily="34" charset="0"/>
                        <a:ea typeface="Calibri"/>
                        <a:cs typeface="Arial" pitchFamily="34" charset="0"/>
                      </a:endParaRPr>
                    </a:p>
                  </a:txBody>
                  <a:tcPr marL="68580" marR="68580" marT="0" marB="0">
                    <a:lnL>
                      <a:noFill/>
                    </a:lnL>
                    <a:lnR>
                      <a:noFill/>
                    </a:lnR>
                    <a:lnT>
                      <a:noFill/>
                    </a:lnT>
                    <a:lnB>
                      <a:noFill/>
                    </a:lnB>
                    <a:solidFill>
                      <a:srgbClr val="D2EAF1"/>
                    </a:solidFill>
                  </a:tcPr>
                </a:tc>
              </a:tr>
              <a:tr h="869551">
                <a:tc>
                  <a:txBody>
                    <a:bodyPr/>
                    <a:lstStyle/>
                    <a:p>
                      <a:pPr algn="ctr">
                        <a:lnSpc>
                          <a:spcPct val="115000"/>
                        </a:lnSpc>
                        <a:spcAft>
                          <a:spcPts val="0"/>
                        </a:spcAft>
                      </a:pPr>
                      <a:r>
                        <a:rPr lang="ru-RU" sz="1200" b="1">
                          <a:solidFill>
                            <a:srgbClr val="000000"/>
                          </a:solidFill>
                          <a:latin typeface="Arial" pitchFamily="34" charset="0"/>
                          <a:ea typeface="Times New Roman"/>
                          <a:cs typeface="Arial" pitchFamily="34" charset="0"/>
                        </a:rPr>
                        <a:t>3</a:t>
                      </a:r>
                      <a:endParaRPr lang="ru-RU" sz="1200">
                        <a:solidFill>
                          <a:srgbClr val="000000"/>
                        </a:solidFill>
                        <a:latin typeface="Arial" pitchFamily="34" charset="0"/>
                        <a:ea typeface="Calibri"/>
                        <a:cs typeface="Arial" pitchFamily="34" charset="0"/>
                      </a:endParaRPr>
                    </a:p>
                  </a:txBody>
                  <a:tcPr marL="68580" marR="68580" marT="0" marB="0">
                    <a:lnL>
                      <a:noFill/>
                    </a:lnL>
                    <a:lnR>
                      <a:noFill/>
                    </a:lnR>
                    <a:lnT>
                      <a:noFill/>
                    </a:lnT>
                    <a:lnB>
                      <a:noFill/>
                    </a:lnB>
                  </a:tcPr>
                </a:tc>
                <a:tc>
                  <a:txBody>
                    <a:bodyPr/>
                    <a:lstStyle/>
                    <a:p>
                      <a:pPr algn="ctr">
                        <a:lnSpc>
                          <a:spcPct val="115000"/>
                        </a:lnSpc>
                        <a:spcAft>
                          <a:spcPts val="0"/>
                        </a:spcAft>
                      </a:pPr>
                      <a:r>
                        <a:rPr lang="ru-RU" sz="1200">
                          <a:solidFill>
                            <a:srgbClr val="333333"/>
                          </a:solidFill>
                          <a:latin typeface="Arial" pitchFamily="34" charset="0"/>
                          <a:ea typeface="Times New Roman"/>
                          <a:cs typeface="Arial" pitchFamily="34" charset="0"/>
                        </a:rPr>
                        <a:t>История Казахстана</a:t>
                      </a:r>
                      <a:endParaRPr lang="ru-RU" sz="1200">
                        <a:solidFill>
                          <a:srgbClr val="000000"/>
                        </a:solidFill>
                        <a:latin typeface="Arial" pitchFamily="34" charset="0"/>
                        <a:ea typeface="Calibri"/>
                        <a:cs typeface="Arial" pitchFamily="34" charset="0"/>
                      </a:endParaRPr>
                    </a:p>
                  </a:txBody>
                  <a:tcPr marL="68580" marR="68580" marT="0" marB="0">
                    <a:lnL>
                      <a:noFill/>
                    </a:lnL>
                    <a:lnR>
                      <a:noFill/>
                    </a:lnR>
                    <a:lnT>
                      <a:noFill/>
                    </a:lnT>
                    <a:lnB>
                      <a:noFill/>
                    </a:lnB>
                  </a:tcPr>
                </a:tc>
                <a:tc>
                  <a:txBody>
                    <a:bodyPr/>
                    <a:lstStyle/>
                    <a:p>
                      <a:pPr algn="ctr">
                        <a:lnSpc>
                          <a:spcPct val="115000"/>
                        </a:lnSpc>
                        <a:spcAft>
                          <a:spcPts val="0"/>
                        </a:spcAft>
                      </a:pPr>
                      <a:r>
                        <a:rPr lang="ru-RU" sz="1200">
                          <a:solidFill>
                            <a:srgbClr val="333333"/>
                          </a:solidFill>
                          <a:latin typeface="Arial" pitchFamily="34" charset="0"/>
                          <a:ea typeface="Times New Roman"/>
                          <a:cs typeface="Arial" pitchFamily="34" charset="0"/>
                        </a:rPr>
                        <a:t>тестирование </a:t>
                      </a:r>
                      <a:endParaRPr lang="ru-RU" sz="1200">
                        <a:solidFill>
                          <a:srgbClr val="000000"/>
                        </a:solidFill>
                        <a:latin typeface="Arial" pitchFamily="34" charset="0"/>
                        <a:ea typeface="Calibri"/>
                        <a:cs typeface="Arial" pitchFamily="34" charset="0"/>
                      </a:endParaRPr>
                    </a:p>
                  </a:txBody>
                  <a:tcPr marL="68580" marR="68580" marT="0" marB="0">
                    <a:lnL>
                      <a:noFill/>
                    </a:lnL>
                    <a:lnR>
                      <a:noFill/>
                    </a:lnR>
                    <a:lnT>
                      <a:noFill/>
                    </a:lnT>
                    <a:lnB>
                      <a:noFill/>
                    </a:lnB>
                  </a:tcPr>
                </a:tc>
                <a:tc>
                  <a:txBody>
                    <a:bodyPr/>
                    <a:lstStyle/>
                    <a:p>
                      <a:pPr algn="ctr">
                        <a:lnSpc>
                          <a:spcPct val="115000"/>
                        </a:lnSpc>
                        <a:spcAft>
                          <a:spcPts val="0"/>
                        </a:spcAft>
                      </a:pPr>
                      <a:r>
                        <a:rPr lang="ru-RU" sz="1200">
                          <a:solidFill>
                            <a:srgbClr val="333333"/>
                          </a:solidFill>
                          <a:latin typeface="Arial" pitchFamily="34" charset="0"/>
                          <a:ea typeface="Times New Roman"/>
                          <a:cs typeface="Arial" pitchFamily="34" charset="0"/>
                        </a:rPr>
                        <a:t>80 минут</a:t>
                      </a:r>
                      <a:endParaRPr lang="ru-RU" sz="1200">
                        <a:solidFill>
                          <a:srgbClr val="000000"/>
                        </a:solidFill>
                        <a:latin typeface="Arial" pitchFamily="34" charset="0"/>
                        <a:ea typeface="Calibri"/>
                        <a:cs typeface="Arial" pitchFamily="34" charset="0"/>
                      </a:endParaRPr>
                    </a:p>
                  </a:txBody>
                  <a:tcPr marL="68580" marR="68580" marT="0" marB="0">
                    <a:lnL>
                      <a:noFill/>
                    </a:lnL>
                    <a:lnR>
                      <a:noFill/>
                    </a:lnR>
                    <a:lnT>
                      <a:noFill/>
                    </a:lnT>
                    <a:lnB>
                      <a:noFill/>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1200" dirty="0" smtClean="0">
                          <a:solidFill>
                            <a:srgbClr val="333333"/>
                          </a:solidFill>
                          <a:latin typeface="Arial" pitchFamily="34" charset="0"/>
                          <a:ea typeface="Times New Roman"/>
                          <a:cs typeface="Arial" pitchFamily="34" charset="0"/>
                        </a:rPr>
                        <a:t>Тест состоит из 18 заданий: 10 тестовых заданий с выбором одного правильного ответа, 5 тестовых заданий с выбором одного правильного ответа к одному контексту, 3 тестовых заданий открытой формы.</a:t>
                      </a:r>
                      <a:endParaRPr lang="ru-RU" sz="1200" dirty="0" smtClean="0">
                        <a:solidFill>
                          <a:srgbClr val="365F91"/>
                        </a:solidFill>
                        <a:latin typeface="Arial" pitchFamily="34" charset="0"/>
                        <a:ea typeface="Calibri"/>
                        <a:cs typeface="Arial" pitchFamily="34" charset="0"/>
                      </a:endParaRPr>
                    </a:p>
                  </a:txBody>
                  <a:tcPr marL="68580" marR="68580" marT="0" marB="0">
                    <a:lnL>
                      <a:noFill/>
                    </a:lnL>
                    <a:lnR>
                      <a:noFill/>
                    </a:lnR>
                    <a:lnT>
                      <a:noFill/>
                    </a:lnT>
                    <a:lnB>
                      <a:noFill/>
                    </a:lnB>
                  </a:tcPr>
                </a:tc>
              </a:tr>
              <a:tr h="1783136">
                <a:tc>
                  <a:txBody>
                    <a:bodyPr/>
                    <a:lstStyle/>
                    <a:p>
                      <a:pPr algn="ctr">
                        <a:lnSpc>
                          <a:spcPct val="115000"/>
                        </a:lnSpc>
                        <a:spcAft>
                          <a:spcPts val="0"/>
                        </a:spcAft>
                      </a:pPr>
                      <a:r>
                        <a:rPr lang="ru-RU" sz="1200" b="1">
                          <a:solidFill>
                            <a:srgbClr val="000000"/>
                          </a:solidFill>
                          <a:latin typeface="Arial" pitchFamily="34" charset="0"/>
                          <a:ea typeface="Times New Roman"/>
                          <a:cs typeface="Arial" pitchFamily="34" charset="0"/>
                        </a:rPr>
                        <a:t>4</a:t>
                      </a:r>
                      <a:endParaRPr lang="ru-RU" sz="1200">
                        <a:solidFill>
                          <a:srgbClr val="000000"/>
                        </a:solidFill>
                        <a:latin typeface="Arial" pitchFamily="34" charset="0"/>
                        <a:ea typeface="Calibri"/>
                        <a:cs typeface="Arial" pitchFamily="34" charset="0"/>
                      </a:endParaRPr>
                    </a:p>
                  </a:txBody>
                  <a:tcPr marL="68580" marR="68580" marT="0" marB="0">
                    <a:lnL>
                      <a:noFill/>
                    </a:lnL>
                    <a:lnR>
                      <a:noFill/>
                    </a:lnR>
                    <a:lnT>
                      <a:noFill/>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ru-RU" sz="1200" dirty="0">
                          <a:solidFill>
                            <a:srgbClr val="333333"/>
                          </a:solidFill>
                          <a:latin typeface="Arial" pitchFamily="34" charset="0"/>
                          <a:ea typeface="Times New Roman"/>
                          <a:cs typeface="Arial" pitchFamily="34" charset="0"/>
                        </a:rPr>
                        <a:t>Казахский язык для школ с русским, </a:t>
                      </a:r>
                      <a:r>
                        <a:rPr lang="ru-RU" sz="1200" dirty="0" smtClean="0">
                          <a:solidFill>
                            <a:srgbClr val="333333"/>
                          </a:solidFill>
                          <a:latin typeface="Arial" pitchFamily="34" charset="0"/>
                          <a:ea typeface="Times New Roman"/>
                          <a:cs typeface="Arial" pitchFamily="34" charset="0"/>
                        </a:rPr>
                        <a:t>языком </a:t>
                      </a:r>
                      <a:r>
                        <a:rPr lang="ru-RU" sz="1200" dirty="0">
                          <a:solidFill>
                            <a:srgbClr val="333333"/>
                          </a:solidFill>
                          <a:latin typeface="Arial" pitchFamily="34" charset="0"/>
                          <a:ea typeface="Times New Roman"/>
                          <a:cs typeface="Arial" pitchFamily="34" charset="0"/>
                        </a:rPr>
                        <a:t>обучения, русский язык для школ с казахским языком обучения</a:t>
                      </a:r>
                      <a:endParaRPr lang="ru-RU" sz="1200" dirty="0">
                        <a:solidFill>
                          <a:srgbClr val="000000"/>
                        </a:solidFill>
                        <a:latin typeface="Arial" pitchFamily="34" charset="0"/>
                        <a:ea typeface="Calibri"/>
                        <a:cs typeface="Arial" pitchFamily="34" charset="0"/>
                      </a:endParaRPr>
                    </a:p>
                  </a:txBody>
                  <a:tcPr marL="68580" marR="68580" marT="0" marB="0">
                    <a:lnL>
                      <a:noFill/>
                    </a:lnL>
                    <a:lnR>
                      <a:noFill/>
                    </a:lnR>
                    <a:lnT>
                      <a:noFill/>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ru-RU" sz="1200" dirty="0">
                          <a:solidFill>
                            <a:srgbClr val="333333"/>
                          </a:solidFill>
                          <a:latin typeface="Arial" pitchFamily="34" charset="0"/>
                          <a:ea typeface="Times New Roman"/>
                          <a:cs typeface="Arial" pitchFamily="34" charset="0"/>
                        </a:rPr>
                        <a:t>тестирование </a:t>
                      </a:r>
                      <a:endParaRPr lang="ru-RU" sz="1200" dirty="0">
                        <a:solidFill>
                          <a:srgbClr val="000000"/>
                        </a:solidFill>
                        <a:latin typeface="Arial" pitchFamily="34" charset="0"/>
                        <a:ea typeface="Calibri"/>
                        <a:cs typeface="Arial" pitchFamily="34" charset="0"/>
                      </a:endParaRPr>
                    </a:p>
                  </a:txBody>
                  <a:tcPr marL="68580" marR="68580" marT="0" marB="0">
                    <a:lnL>
                      <a:noFill/>
                    </a:lnL>
                    <a:lnR>
                      <a:noFill/>
                    </a:lnR>
                    <a:lnT>
                      <a:noFill/>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ru-RU" sz="1200" dirty="0">
                          <a:solidFill>
                            <a:srgbClr val="333333"/>
                          </a:solidFill>
                          <a:latin typeface="Arial" pitchFamily="34" charset="0"/>
                          <a:ea typeface="Times New Roman"/>
                          <a:cs typeface="Arial" pitchFamily="34" charset="0"/>
                        </a:rPr>
                        <a:t>80 минут</a:t>
                      </a:r>
                      <a:endParaRPr lang="ru-RU" sz="1200" dirty="0">
                        <a:solidFill>
                          <a:srgbClr val="000000"/>
                        </a:solidFill>
                        <a:latin typeface="Arial" pitchFamily="34" charset="0"/>
                        <a:ea typeface="Calibri"/>
                        <a:cs typeface="Arial" pitchFamily="34" charset="0"/>
                      </a:endParaRPr>
                    </a:p>
                  </a:txBody>
                  <a:tcPr marL="68580" marR="68580" marT="0" marB="0">
                    <a:lnL>
                      <a:noFill/>
                    </a:lnL>
                    <a:lnR>
                      <a:noFill/>
                    </a:lnR>
                    <a:lnT>
                      <a:noFill/>
                    </a:lnT>
                    <a:lnB w="12700" cap="flat" cmpd="sng" algn="ctr">
                      <a:solidFill>
                        <a:srgbClr val="4BACC6"/>
                      </a:solidFill>
                      <a:prstDash val="solid"/>
                      <a:round/>
                      <a:headEnd type="none" w="med" len="med"/>
                      <a:tailEnd type="none" w="med" len="med"/>
                    </a:lnB>
                    <a:solidFill>
                      <a:srgbClr val="D2EAF1"/>
                    </a:solidFill>
                  </a:tcPr>
                </a:tc>
                <a:tc>
                  <a:txBody>
                    <a:bodyPr/>
                    <a:lstStyle/>
                    <a:p>
                      <a:pPr algn="l">
                        <a:lnSpc>
                          <a:spcPct val="115000"/>
                        </a:lnSpc>
                        <a:spcAft>
                          <a:spcPts val="0"/>
                        </a:spcAft>
                      </a:pPr>
                      <a:r>
                        <a:rPr lang="ru-RU" sz="1200" dirty="0" smtClean="0">
                          <a:solidFill>
                            <a:srgbClr val="333333"/>
                          </a:solidFill>
                          <a:latin typeface="Arial" pitchFamily="34" charset="0"/>
                          <a:ea typeface="Times New Roman"/>
                          <a:cs typeface="Arial" pitchFamily="34" charset="0"/>
                        </a:rPr>
                        <a:t>Тест состоит из 18 тестовых заданий по двум блокам: </a:t>
                      </a:r>
                      <a:endParaRPr lang="ru-RU" sz="1200" dirty="0" smtClean="0">
                        <a:solidFill>
                          <a:srgbClr val="365F91"/>
                        </a:solidFill>
                        <a:latin typeface="Arial" pitchFamily="34" charset="0"/>
                        <a:ea typeface="Calibri"/>
                        <a:cs typeface="Arial" pitchFamily="34" charset="0"/>
                      </a:endParaRPr>
                    </a:p>
                    <a:p>
                      <a:pPr algn="l">
                        <a:lnSpc>
                          <a:spcPct val="115000"/>
                        </a:lnSpc>
                        <a:spcAft>
                          <a:spcPts val="0"/>
                        </a:spcAft>
                      </a:pPr>
                      <a:r>
                        <a:rPr lang="ru-RU" sz="1200" dirty="0" err="1" smtClean="0">
                          <a:solidFill>
                            <a:srgbClr val="333333"/>
                          </a:solidFill>
                          <a:latin typeface="Arial" pitchFamily="34" charset="0"/>
                          <a:ea typeface="Times New Roman"/>
                          <a:cs typeface="Arial" pitchFamily="34" charset="0"/>
                        </a:rPr>
                        <a:t>Аудирование</a:t>
                      </a:r>
                      <a:r>
                        <a:rPr lang="ru-RU" sz="1200" dirty="0" smtClean="0">
                          <a:solidFill>
                            <a:srgbClr val="333333"/>
                          </a:solidFill>
                          <a:latin typeface="Arial" pitchFamily="34" charset="0"/>
                          <a:ea typeface="Times New Roman"/>
                          <a:cs typeface="Arial" pitchFamily="34" charset="0"/>
                        </a:rPr>
                        <a:t> (2 текста: 5 тестовых заданий к каждому тексту с выбором одного правильного ответа); </a:t>
                      </a:r>
                      <a:endParaRPr lang="ru-RU" sz="1200" dirty="0" smtClean="0">
                        <a:solidFill>
                          <a:srgbClr val="365F91"/>
                        </a:solidFill>
                        <a:latin typeface="Arial" pitchFamily="34" charset="0"/>
                        <a:ea typeface="Calibri"/>
                        <a:cs typeface="Arial" pitchFamily="34" charset="0"/>
                      </a:endParaRPr>
                    </a:p>
                    <a:p>
                      <a:pPr algn="l">
                        <a:lnSpc>
                          <a:spcPct val="115000"/>
                        </a:lnSpc>
                        <a:spcAft>
                          <a:spcPts val="0"/>
                        </a:spcAft>
                      </a:pPr>
                      <a:r>
                        <a:rPr lang="ru-RU" sz="1200" dirty="0" smtClean="0">
                          <a:solidFill>
                            <a:srgbClr val="333333"/>
                          </a:solidFill>
                          <a:latin typeface="Arial" pitchFamily="34" charset="0"/>
                          <a:ea typeface="Times New Roman"/>
                          <a:cs typeface="Arial" pitchFamily="34" charset="0"/>
                        </a:rPr>
                        <a:t>Чтение (2 текста: 1 текст с 5 тестовыми заданиями с выбором одного правильного ответа, </a:t>
                      </a:r>
                      <a:endParaRPr lang="ru-RU" sz="1200" dirty="0" smtClean="0">
                        <a:solidFill>
                          <a:srgbClr val="365F91"/>
                        </a:solidFill>
                        <a:latin typeface="Arial" pitchFamily="34" charset="0"/>
                        <a:ea typeface="Calibri"/>
                        <a:cs typeface="Arial" pitchFamily="34" charset="0"/>
                      </a:endParaRPr>
                    </a:p>
                    <a:p>
                      <a:pPr algn="l">
                        <a:lnSpc>
                          <a:spcPct val="115000"/>
                        </a:lnSpc>
                        <a:spcAft>
                          <a:spcPts val="0"/>
                        </a:spcAft>
                      </a:pPr>
                      <a:r>
                        <a:rPr lang="ru-RU" sz="1200" dirty="0" smtClean="0">
                          <a:solidFill>
                            <a:srgbClr val="333333"/>
                          </a:solidFill>
                          <a:latin typeface="Arial" pitchFamily="34" charset="0"/>
                          <a:ea typeface="Times New Roman"/>
                          <a:cs typeface="Arial" pitchFamily="34" charset="0"/>
                        </a:rPr>
                        <a:t>1 текст с 3 тестовыми заданиями открытой формы).</a:t>
                      </a:r>
                      <a:endParaRPr lang="ru-RU" sz="1200" dirty="0">
                        <a:solidFill>
                          <a:srgbClr val="000000"/>
                        </a:solidFill>
                        <a:latin typeface="Arial" pitchFamily="34" charset="0"/>
                        <a:ea typeface="Calibri"/>
                        <a:cs typeface="Arial" pitchFamily="34" charset="0"/>
                      </a:endParaRPr>
                    </a:p>
                  </a:txBody>
                  <a:tcPr marL="68580" marR="68580" marT="0" marB="0">
                    <a:lnL>
                      <a:noFill/>
                    </a:lnL>
                    <a:lnR>
                      <a:noFill/>
                    </a:lnR>
                    <a:lnT>
                      <a:noFill/>
                    </a:lnT>
                    <a:lnB w="12700" cap="flat" cmpd="sng" algn="ctr">
                      <a:solidFill>
                        <a:srgbClr val="4BACC6"/>
                      </a:solidFill>
                      <a:prstDash val="solid"/>
                      <a:round/>
                      <a:headEnd type="none" w="med" len="med"/>
                      <a:tailEnd type="none" w="med" len="med"/>
                    </a:lnB>
                    <a:solidFill>
                      <a:srgbClr val="D2EAF1"/>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rrowheads="1"/>
          </p:cNvPicPr>
          <p:nvPr/>
        </p:nvPicPr>
        <p:blipFill>
          <a:blip r:embed="rId2" cstate="print"/>
          <a:srcRect/>
          <a:stretch>
            <a:fillRect/>
          </a:stretch>
        </p:blipFill>
        <p:spPr bwMode="auto">
          <a:xfrm>
            <a:off x="479376" y="476673"/>
            <a:ext cx="10801200" cy="1800200"/>
          </a:xfrm>
          <a:prstGeom prst="rect">
            <a:avLst/>
          </a:prstGeom>
          <a:noFill/>
          <a:ln w="9525">
            <a:noFill/>
            <a:miter lim="800000"/>
            <a:headEnd/>
            <a:tailEnd/>
          </a:ln>
        </p:spPr>
      </p:pic>
      <p:pic>
        <p:nvPicPr>
          <p:cNvPr id="56323" name="Picture 3"/>
          <p:cNvPicPr>
            <a:picLocks noChangeArrowheads="1"/>
          </p:cNvPicPr>
          <p:nvPr/>
        </p:nvPicPr>
        <p:blipFill>
          <a:blip r:embed="rId3" cstate="print"/>
          <a:srcRect/>
          <a:stretch>
            <a:fillRect/>
          </a:stretch>
        </p:blipFill>
        <p:spPr bwMode="auto">
          <a:xfrm>
            <a:off x="911424" y="2564904"/>
            <a:ext cx="5040560" cy="3816424"/>
          </a:xfrm>
          <a:prstGeom prst="rect">
            <a:avLst/>
          </a:prstGeom>
          <a:noFill/>
          <a:ln w="9525">
            <a:noFill/>
            <a:miter lim="800000"/>
            <a:headEnd/>
            <a:tailEnd/>
          </a:ln>
        </p:spPr>
      </p:pic>
      <p:pic>
        <p:nvPicPr>
          <p:cNvPr id="56324" name="Picture 4"/>
          <p:cNvPicPr>
            <a:picLocks noChangeArrowheads="1"/>
          </p:cNvPicPr>
          <p:nvPr/>
        </p:nvPicPr>
        <p:blipFill>
          <a:blip r:embed="rId4" cstate="print"/>
          <a:srcRect/>
          <a:stretch>
            <a:fillRect/>
          </a:stretch>
        </p:blipFill>
        <p:spPr bwMode="auto">
          <a:xfrm>
            <a:off x="6672064" y="2348880"/>
            <a:ext cx="5040560" cy="374441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print"/>
          <a:srcRect/>
          <a:stretch>
            <a:fillRect/>
          </a:stretch>
        </p:blipFill>
        <p:spPr bwMode="auto">
          <a:xfrm>
            <a:off x="767408" y="404664"/>
            <a:ext cx="10502461" cy="561662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rrowheads="1"/>
          </p:cNvPicPr>
          <p:nvPr/>
        </p:nvPicPr>
        <p:blipFill>
          <a:blip r:embed="rId2" cstate="print"/>
          <a:srcRect/>
          <a:stretch>
            <a:fillRect/>
          </a:stretch>
        </p:blipFill>
        <p:spPr bwMode="auto">
          <a:xfrm>
            <a:off x="1775520" y="0"/>
            <a:ext cx="7200800" cy="1512168"/>
          </a:xfrm>
          <a:prstGeom prst="rect">
            <a:avLst/>
          </a:prstGeom>
          <a:noFill/>
          <a:ln w="9525">
            <a:noFill/>
            <a:miter lim="800000"/>
            <a:headEnd/>
            <a:tailEnd/>
          </a:ln>
        </p:spPr>
      </p:pic>
      <p:pic>
        <p:nvPicPr>
          <p:cNvPr id="58371" name="Picture 3"/>
          <p:cNvPicPr>
            <a:picLocks noChangeArrowheads="1"/>
          </p:cNvPicPr>
          <p:nvPr/>
        </p:nvPicPr>
        <p:blipFill>
          <a:blip r:embed="rId3" cstate="print"/>
          <a:srcRect/>
          <a:stretch>
            <a:fillRect/>
          </a:stretch>
        </p:blipFill>
        <p:spPr bwMode="auto">
          <a:xfrm>
            <a:off x="839416" y="1916832"/>
            <a:ext cx="9793087" cy="438050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print"/>
          <a:srcRect/>
          <a:stretch>
            <a:fillRect/>
          </a:stretch>
        </p:blipFill>
        <p:spPr bwMode="auto">
          <a:xfrm>
            <a:off x="695400" y="764704"/>
            <a:ext cx="10815472" cy="460851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rrowheads="1"/>
          </p:cNvPicPr>
          <p:nvPr/>
        </p:nvPicPr>
        <p:blipFill>
          <a:blip r:embed="rId2" cstate="print"/>
          <a:srcRect/>
          <a:stretch>
            <a:fillRect/>
          </a:stretch>
        </p:blipFill>
        <p:spPr bwMode="auto">
          <a:xfrm>
            <a:off x="2999656" y="260648"/>
            <a:ext cx="6120903" cy="1514276"/>
          </a:xfrm>
          <a:prstGeom prst="rect">
            <a:avLst/>
          </a:prstGeom>
          <a:noFill/>
          <a:ln w="9525">
            <a:noFill/>
            <a:miter lim="800000"/>
            <a:headEnd/>
            <a:tailEnd/>
          </a:ln>
        </p:spPr>
      </p:pic>
      <p:pic>
        <p:nvPicPr>
          <p:cNvPr id="60419" name="Picture 3"/>
          <p:cNvPicPr>
            <a:picLocks noChangeArrowheads="1"/>
          </p:cNvPicPr>
          <p:nvPr/>
        </p:nvPicPr>
        <p:blipFill>
          <a:blip r:embed="rId3" cstate="print"/>
          <a:srcRect/>
          <a:stretch>
            <a:fillRect/>
          </a:stretch>
        </p:blipFill>
        <p:spPr bwMode="auto">
          <a:xfrm>
            <a:off x="839416" y="1844824"/>
            <a:ext cx="10585176" cy="1440160"/>
          </a:xfrm>
          <a:prstGeom prst="rect">
            <a:avLst/>
          </a:prstGeom>
          <a:noFill/>
          <a:ln w="9525">
            <a:noFill/>
            <a:miter lim="800000"/>
            <a:headEnd/>
            <a:tailEnd/>
          </a:ln>
        </p:spPr>
      </p:pic>
      <p:pic>
        <p:nvPicPr>
          <p:cNvPr id="60420" name="Picture 4"/>
          <p:cNvPicPr>
            <a:picLocks noChangeArrowheads="1"/>
          </p:cNvPicPr>
          <p:nvPr/>
        </p:nvPicPr>
        <p:blipFill>
          <a:blip r:embed="rId4" cstate="print"/>
          <a:srcRect/>
          <a:stretch>
            <a:fillRect/>
          </a:stretch>
        </p:blipFill>
        <p:spPr bwMode="auto">
          <a:xfrm>
            <a:off x="1127448" y="3356992"/>
            <a:ext cx="10657184" cy="304951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одержимое 11"/>
          <p:cNvSpPr>
            <a:spLocks noGrp="1"/>
          </p:cNvSpPr>
          <p:nvPr>
            <p:ph sz="half" idx="4294967295"/>
          </p:nvPr>
        </p:nvSpPr>
        <p:spPr>
          <a:xfrm>
            <a:off x="0" y="260350"/>
            <a:ext cx="5400675" cy="6337300"/>
          </a:xfrm>
        </p:spPr>
        <p:txBody>
          <a:bodyPr>
            <a:normAutofit fontScale="55000" lnSpcReduction="20000"/>
          </a:bodyPr>
          <a:lstStyle/>
          <a:p>
            <a:pPr algn="r">
              <a:buNone/>
            </a:pPr>
            <a:r>
              <a:rPr lang="kk-KZ" b="1" dirty="0" smtClean="0">
                <a:latin typeface="Arial" pitchFamily="34" charset="0"/>
                <a:cs typeface="Arial" pitchFamily="34" charset="0"/>
              </a:rPr>
              <a:t>Облыстардың, Нұр-Сұлтан, Алматы және Шымкент қалаларының білім басқармаларына</a:t>
            </a:r>
            <a:endParaRPr lang="ru-RU" dirty="0" smtClean="0">
              <a:latin typeface="Arial" pitchFamily="34" charset="0"/>
              <a:cs typeface="Arial" pitchFamily="34" charset="0"/>
            </a:endParaRPr>
          </a:p>
          <a:p>
            <a:pPr algn="r">
              <a:buNone/>
            </a:pPr>
            <a:r>
              <a:rPr lang="kk-KZ" b="1" dirty="0" smtClean="0">
                <a:latin typeface="Arial" pitchFamily="34" charset="0"/>
                <a:cs typeface="Arial" pitchFamily="34" charset="0"/>
              </a:rPr>
              <a:t>Республикалық білім беру ұйымдарына</a:t>
            </a:r>
            <a:endParaRPr lang="ru-RU" dirty="0" smtClean="0">
              <a:latin typeface="Arial" pitchFamily="34" charset="0"/>
              <a:cs typeface="Arial" pitchFamily="34" charset="0"/>
            </a:endParaRPr>
          </a:p>
          <a:p>
            <a:pPr>
              <a:buNone/>
            </a:pPr>
            <a:endParaRPr lang="ru-RU" dirty="0" smtClean="0">
              <a:latin typeface="Arial" pitchFamily="34" charset="0"/>
              <a:cs typeface="Arial" pitchFamily="34" charset="0"/>
            </a:endParaRPr>
          </a:p>
          <a:p>
            <a:pPr algn="just" fontAlgn="base">
              <a:buNone/>
            </a:pPr>
            <a:r>
              <a:rPr lang="kk-KZ" dirty="0" smtClean="0">
                <a:latin typeface="Arial" pitchFamily="34" charset="0"/>
                <a:cs typeface="Arial" pitchFamily="34" charset="0"/>
              </a:rPr>
              <a:t>	</a:t>
            </a:r>
            <a:r>
              <a:rPr lang="kk-KZ" sz="2500" dirty="0" smtClean="0">
                <a:latin typeface="Arial" pitchFamily="34" charset="0"/>
                <a:cs typeface="Arial" pitchFamily="34" charset="0"/>
              </a:rPr>
              <a:t>Қазақстан Республикасы Білім және ғылым министрлігі (бұдан әрі - Министрлік) 2021 жылы 9 (10) және 11 (12) сыныптарды бітірушілерге қорытынды аттестаттауды ұйымдастыру туралы төмендегіні хабарлайды.</a:t>
            </a:r>
            <a:endParaRPr lang="ru-RU" sz="2500" dirty="0" smtClean="0">
              <a:latin typeface="Arial" pitchFamily="34" charset="0"/>
              <a:cs typeface="Arial" pitchFamily="34" charset="0"/>
            </a:endParaRPr>
          </a:p>
          <a:p>
            <a:pPr algn="just" fontAlgn="base">
              <a:buNone/>
            </a:pPr>
            <a:r>
              <a:rPr lang="kk-KZ" sz="2500" dirty="0" smtClean="0">
                <a:latin typeface="Arial" pitchFamily="34" charset="0"/>
                <a:cs typeface="Arial" pitchFamily="34" charset="0"/>
              </a:rPr>
              <a:t>	9 (10) және 11 (12)-сыныптарды бітірушілер 2021 жылы бірінші рет жаңартылған білім беру мазмұны бойынша қорытынды аттестаттаудан өтеді деп күтілуде </a:t>
            </a:r>
            <a:r>
              <a:rPr lang="kk-KZ" sz="2500" i="1" dirty="0" smtClean="0">
                <a:latin typeface="Arial" pitchFamily="34" charset="0"/>
                <a:cs typeface="Arial" pitchFamily="34" charset="0"/>
              </a:rPr>
              <a:t>(карантиндік шектеулерге байланысты Қорытынды аттестаттау 2020 жылы өткізілмеді).</a:t>
            </a:r>
            <a:endParaRPr lang="ru-RU" sz="2500" dirty="0" smtClean="0">
              <a:latin typeface="Arial" pitchFamily="34" charset="0"/>
              <a:cs typeface="Arial" pitchFamily="34" charset="0"/>
            </a:endParaRPr>
          </a:p>
          <a:p>
            <a:pPr algn="just">
              <a:buNone/>
            </a:pPr>
            <a:r>
              <a:rPr lang="kk-KZ" sz="2500" dirty="0" smtClean="0">
                <a:latin typeface="Arial" pitchFamily="34" charset="0"/>
                <a:cs typeface="Arial" pitchFamily="34" charset="0"/>
              </a:rPr>
              <a:t>Қорытынды аттестаттау «Орта, техникалық және кәсіптік, орта білімнен кейінгі білім беру ұйымдары үшін білім алушылардың үлгеріміне ағымдағы бақылауды, оларды аралық және қорытынды аттестаттауды өткізудің үлгілік қағидаларын бекіту туралы» Қазақстан Республикасы Білім және ғылым министрінің 2008 жылғы 18 наурыздағы № 125 бұйрығына (бұдан әрі - № 125 бұйрық) сәйкес жүргізіледі </a:t>
            </a:r>
            <a:r>
              <a:rPr lang="kk-KZ" sz="2500" i="1" dirty="0" smtClean="0">
                <a:latin typeface="Arial" pitchFamily="34" charset="0"/>
                <a:cs typeface="Arial" pitchFamily="34" charset="0"/>
              </a:rPr>
              <a:t>(2019 жылғы 26 қарашадағы № 509 бұйрықпен өзгерістер енгізілген)</a:t>
            </a:r>
            <a:r>
              <a:rPr lang="kk-KZ" sz="2500" dirty="0" smtClean="0">
                <a:latin typeface="Arial" pitchFamily="34" charset="0"/>
                <a:cs typeface="Arial" pitchFamily="34" charset="0"/>
              </a:rPr>
              <a:t>.</a:t>
            </a:r>
            <a:endParaRPr lang="ru-RU" sz="2500" dirty="0" smtClean="0">
              <a:latin typeface="Arial" pitchFamily="34" charset="0"/>
              <a:cs typeface="Arial" pitchFamily="34" charset="0"/>
            </a:endParaRPr>
          </a:p>
          <a:p>
            <a:pPr algn="just">
              <a:buNone/>
            </a:pPr>
            <a:r>
              <a:rPr lang="kk-KZ" sz="2500" dirty="0" smtClean="0">
                <a:latin typeface="Arial" pitchFamily="34" charset="0"/>
                <a:cs typeface="Arial" pitchFamily="34" charset="0"/>
              </a:rPr>
              <a:t>№ 125 бұйрықтың 75-тармағына сәйкес жылсайын </a:t>
            </a:r>
            <a:r>
              <a:rPr lang="kk-KZ" sz="2500" b="1" u="sng" dirty="0" smtClean="0">
                <a:latin typeface="Arial" pitchFamily="34" charset="0"/>
                <a:cs typeface="Arial" pitchFamily="34" charset="0"/>
              </a:rPr>
              <a:t>1 ақпанға дейін білім беру ұйымдарының, білім бөлімдерінің және білім басқармаларының жанынан Қорытынды аттестаттауды ұйымдастыру жөніндегі Комиссиялар  (бұдан әрі - комиссия) құрылуы қажет. </a:t>
            </a:r>
            <a:r>
              <a:rPr lang="kk-KZ" sz="2500" dirty="0" smtClean="0">
                <a:latin typeface="Arial" pitchFamily="34" charset="0"/>
                <a:cs typeface="Arial" pitchFamily="34" charset="0"/>
              </a:rPr>
              <a:t>Комиссия мүшелері білім алушылар, педагогтер мен ата-аналар үшін қорытынды аттестаттау өткізу мәселелері бойынша түсіндіру жұмыстарын жүргізеді. </a:t>
            </a:r>
            <a:endParaRPr lang="ru-RU" sz="2500" dirty="0" smtClean="0">
              <a:latin typeface="Arial" pitchFamily="34" charset="0"/>
              <a:cs typeface="Arial" pitchFamily="34" charset="0"/>
            </a:endParaRPr>
          </a:p>
          <a:p>
            <a:pPr algn="just">
              <a:buNone/>
            </a:pPr>
            <a:endParaRPr lang="ru-RU" dirty="0">
              <a:latin typeface="Arial" pitchFamily="34" charset="0"/>
              <a:cs typeface="Arial" pitchFamily="34" charset="0"/>
            </a:endParaRPr>
          </a:p>
        </p:txBody>
      </p:sp>
      <p:sp>
        <p:nvSpPr>
          <p:cNvPr id="14" name="Содержимое 13"/>
          <p:cNvSpPr>
            <a:spLocks noGrp="1"/>
          </p:cNvSpPr>
          <p:nvPr>
            <p:ph sz="quarter" idx="4294967295"/>
          </p:nvPr>
        </p:nvSpPr>
        <p:spPr>
          <a:xfrm>
            <a:off x="7008813" y="333375"/>
            <a:ext cx="5183187" cy="5832475"/>
          </a:xfrm>
        </p:spPr>
        <p:txBody>
          <a:bodyPr>
            <a:noAutofit/>
          </a:bodyPr>
          <a:lstStyle/>
          <a:p>
            <a:pPr algn="just">
              <a:buNone/>
            </a:pPr>
            <a:r>
              <a:rPr lang="kk-KZ" sz="1400" dirty="0" smtClean="0">
                <a:latin typeface="Arial" pitchFamily="34" charset="0"/>
                <a:cs typeface="Arial" pitchFamily="34" charset="0"/>
              </a:rPr>
              <a:t>9 (10) сынып білім алушылары үшін емтихан жұмыстарының материалдарын облыстардың, Нұр-Сұлтан, Алматы және Шымкент қалаларының білім басқармалары (бұдан әрі – білім басқармалары), республикалық мектептердің 9 (10) сынып білім алушылары және мектептердің 11 (12) сынып білім алушылары үшін емтихан жұмыстарының материалдарын Министрлік дайындайды және жеткізеді.</a:t>
            </a:r>
            <a:endParaRPr lang="ru-RU" sz="1400" dirty="0" smtClean="0">
              <a:latin typeface="Arial" pitchFamily="34" charset="0"/>
              <a:cs typeface="Arial" pitchFamily="34" charset="0"/>
            </a:endParaRPr>
          </a:p>
          <a:p>
            <a:pPr algn="just">
              <a:buNone/>
            </a:pPr>
            <a:r>
              <a:rPr lang="kk-KZ" sz="1400" dirty="0" smtClean="0">
                <a:latin typeface="Arial" pitchFamily="34" charset="0"/>
                <a:cs typeface="Arial" pitchFamily="34" charset="0"/>
              </a:rPr>
              <a:t>«Алтын белгі» белгісіне үміткерлердің жазбаша емтихан жұмыстарын облыстық білім басқармасы, республикалық мектептердікін Министрлік жанынан құрылған комиссия тексереді.</a:t>
            </a:r>
            <a:endParaRPr lang="ru-RU" sz="1400" dirty="0" smtClean="0">
              <a:latin typeface="Arial" pitchFamily="34" charset="0"/>
              <a:cs typeface="Arial" pitchFamily="34" charset="0"/>
            </a:endParaRPr>
          </a:p>
          <a:p>
            <a:pPr algn="just">
              <a:buNone/>
            </a:pPr>
            <a:r>
              <a:rPr lang="kk-KZ" sz="1400" dirty="0" smtClean="0">
                <a:latin typeface="Arial" pitchFamily="34" charset="0"/>
                <a:cs typeface="Arial" pitchFamily="34" charset="0"/>
              </a:rPr>
              <a:t>9 сыныптарда қорытынды аттестаттауды ұйымдастыру алгоритімін және «Алтын белгі» белгісіне үміткерлердің жазбаша емтихан жұмыстарын тексеру бойынша нұсқаулықты, сонымен қатар емтихан материалдарын дайындаған және жеткізетін мамандармен Құпия ақпаратты таратпау туралы келісім жасау нысанын жұмыс барысында пайдалану үшін жолдаймыз.</a:t>
            </a:r>
            <a:endParaRPr lang="ru-RU" sz="1400" dirty="0" smtClean="0">
              <a:latin typeface="Arial" pitchFamily="34" charset="0"/>
              <a:cs typeface="Arial" pitchFamily="34" charset="0"/>
            </a:endParaRPr>
          </a:p>
          <a:p>
            <a:pPr algn="just">
              <a:buNone/>
            </a:pPr>
            <a:r>
              <a:rPr lang="kk-KZ" sz="1400" dirty="0" smtClean="0">
                <a:latin typeface="Arial" pitchFamily="34" charset="0"/>
                <a:cs typeface="Arial" pitchFamily="34" charset="0"/>
              </a:rPr>
              <a:t>Білім басқармалары қоса берілген материалдарды және осы хабарламаны барлық орта білім беру ұйымдарына жеткізуді және Қорытынды аттестаттауды өткізу жұмыстарын сапалы ұйымдастыруды қатаң бақылауға алуды сұраймыз.</a:t>
            </a:r>
            <a:endParaRPr lang="ru-RU" sz="1400" dirty="0" smtClean="0">
              <a:latin typeface="Arial" pitchFamily="34" charset="0"/>
              <a:cs typeface="Arial" pitchFamily="34" charset="0"/>
            </a:endParaRPr>
          </a:p>
          <a:p>
            <a:pPr algn="just">
              <a:buNone/>
            </a:pPr>
            <a:r>
              <a:rPr lang="kk-KZ" sz="1400" dirty="0" smtClean="0">
                <a:latin typeface="Arial" pitchFamily="34" charset="0"/>
                <a:cs typeface="Arial" pitchFamily="34" charset="0"/>
              </a:rPr>
              <a:t>Қосымша: 17 бет.</a:t>
            </a:r>
            <a:endParaRPr lang="ru-RU" sz="1400" dirty="0" smtClean="0">
              <a:latin typeface="Arial" pitchFamily="34" charset="0"/>
              <a:cs typeface="Arial" pitchFamily="34" charset="0"/>
            </a:endParaRPr>
          </a:p>
          <a:p>
            <a:pPr algn="just">
              <a:buNone/>
            </a:pPr>
            <a:r>
              <a:rPr lang="kk-KZ" sz="1400" dirty="0" smtClean="0">
                <a:latin typeface="Arial" pitchFamily="34" charset="0"/>
                <a:cs typeface="Arial" pitchFamily="34" charset="0"/>
              </a:rPr>
              <a:t> </a:t>
            </a:r>
            <a:r>
              <a:rPr lang="kk-KZ" sz="1400" b="1" dirty="0" smtClean="0"/>
              <a:t>Вице-министр                                                                     Ш. Каринова</a:t>
            </a:r>
            <a:endParaRPr lang="ru-RU" sz="1400" dirty="0" smtClean="0">
              <a:latin typeface="Arial" pitchFamily="34" charset="0"/>
              <a:cs typeface="Arial" pitchFamily="34" charset="0"/>
            </a:endParaRPr>
          </a:p>
          <a:p>
            <a:pPr>
              <a:buNone/>
            </a:pPr>
            <a:r>
              <a:rPr lang="kk-KZ" sz="1400" dirty="0" smtClean="0"/>
              <a:t> </a:t>
            </a:r>
            <a:endParaRPr lang="ru-RU" sz="1400" dirty="0" smtClean="0"/>
          </a:p>
          <a:p>
            <a:pPr>
              <a:buNone/>
            </a:pPr>
            <a:r>
              <a:rPr lang="kk-KZ" sz="1400" b="1" dirty="0" smtClean="0"/>
              <a:t>							</a:t>
            </a:r>
            <a:endParaRPr lang="ru-RU" sz="1400" dirty="0" smtClean="0"/>
          </a:p>
          <a:p>
            <a:endParaRPr lang="ru-RU" sz="1400" dirty="0"/>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66C918D1-2D94-40F1-8E9F-D2107DB63268}"/>
              </a:ext>
            </a:extLst>
          </p:cNvPr>
          <p:cNvSpPr>
            <a:spLocks noGrp="1"/>
          </p:cNvSpPr>
          <p:nvPr>
            <p:ph idx="1"/>
          </p:nvPr>
        </p:nvSpPr>
        <p:spPr>
          <a:xfrm>
            <a:off x="471000" y="1449000"/>
            <a:ext cx="11430000" cy="4351338"/>
          </a:xfrm>
        </p:spPr>
        <p:txBody>
          <a:bodyPr>
            <a:normAutofit fontScale="77500" lnSpcReduction="20000"/>
          </a:bodyPr>
          <a:lstStyle/>
          <a:p>
            <a:pPr fontAlgn="base"/>
            <a:r>
              <a:rPr lang="ru-RU" sz="3200" dirty="0" smtClean="0"/>
              <a:t>1) письменный экзамен по родному языку (по языку обучения) – письменная работа (эссе), для обучающихся школ с углубленным изучением предметов гуманитарного цикла - письменная работа (статья, рассказ, эссе);</a:t>
            </a:r>
          </a:p>
          <a:p>
            <a:pPr fontAlgn="base"/>
            <a:r>
              <a:rPr lang="ru-RU" sz="3200" dirty="0" smtClean="0"/>
              <a:t>2) письменный экзамен по математике (алгебре); </a:t>
            </a:r>
          </a:p>
          <a:p>
            <a:pPr fontAlgn="base"/>
            <a:r>
              <a:rPr lang="ru-RU" sz="3200" dirty="0" smtClean="0"/>
              <a:t>3) письменный экзамен по казахскому языку и литературе в классах с русским, языком обучения и письменного экзамена по русскому языку и литературе в классах с казахским языком обучения</a:t>
            </a:r>
            <a:r>
              <a:rPr lang="kk-KZ" sz="3200" dirty="0" smtClean="0"/>
              <a:t>;</a:t>
            </a:r>
            <a:endParaRPr lang="ru-RU" sz="3200" dirty="0" smtClean="0"/>
          </a:p>
          <a:p>
            <a:pPr marL="0" indent="457200" algn="just">
              <a:lnSpc>
                <a:spcPct val="110000"/>
              </a:lnSpc>
              <a:spcBef>
                <a:spcPts val="0"/>
              </a:spcBef>
              <a:buNone/>
            </a:pPr>
            <a:r>
              <a:rPr lang="ru-RU" dirty="0">
                <a:solidFill>
                  <a:srgbClr val="002060"/>
                </a:solidFill>
                <a:latin typeface="Times New Roman" panose="02020603050405020304" pitchFamily="18" charset="0"/>
                <a:cs typeface="Times New Roman" panose="02020603050405020304" pitchFamily="18" charset="0"/>
              </a:rPr>
              <a:t/>
            </a:r>
            <a:br>
              <a:rPr lang="ru-RU" dirty="0">
                <a:solidFill>
                  <a:srgbClr val="002060"/>
                </a:solidFill>
                <a:latin typeface="Times New Roman" panose="02020603050405020304" pitchFamily="18" charset="0"/>
                <a:cs typeface="Times New Roman" panose="02020603050405020304" pitchFamily="18" charset="0"/>
              </a:rPr>
            </a:br>
            <a:r>
              <a:rPr lang="ru-RU" dirty="0" smtClean="0">
                <a:solidFill>
                  <a:srgbClr val="FF0000"/>
                </a:solidFill>
                <a:latin typeface="Arial" pitchFamily="34" charset="0"/>
                <a:cs typeface="Arial" pitchFamily="34" charset="0"/>
              </a:rPr>
              <a:t>ОСНОВАНИЕ</a:t>
            </a:r>
            <a:r>
              <a:rPr lang="ru-RU" dirty="0" smtClean="0">
                <a:solidFill>
                  <a:srgbClr val="002060"/>
                </a:solidFill>
                <a:latin typeface="Times New Roman" panose="02020603050405020304" pitchFamily="18" charset="0"/>
                <a:cs typeface="Times New Roman" panose="02020603050405020304" pitchFamily="18" charset="0"/>
              </a:rPr>
              <a:t>: </a:t>
            </a:r>
            <a:r>
              <a:rPr lang="kk-KZ" dirty="0" smtClean="0"/>
              <a:t>приказ Министра образования и науки Республики Казахстан от 18 марта 2008 года № 125 «Об утверждении Типовых правил проведения  текущего контроля успеваемости, промежуточной и итоговой аттестации обучающихся для организаций среднего, технического и профессионального, послесреднего образования»  с изменениями и дополнениями по состоянию  на 21 октября 2020 года </a:t>
            </a:r>
            <a:r>
              <a:rPr lang="kk-KZ" b="1" dirty="0" smtClean="0">
                <a:solidFill>
                  <a:srgbClr val="FF0000"/>
                </a:solidFill>
              </a:rPr>
              <a:t>(П37)</a:t>
            </a:r>
            <a:endParaRPr lang="x-none"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BFFD7006-81D9-4CD3-BE22-01E9C88F79E4}"/>
              </a:ext>
            </a:extLst>
          </p:cNvPr>
          <p:cNvSpPr txBox="1"/>
          <p:nvPr/>
        </p:nvSpPr>
        <p:spPr>
          <a:xfrm>
            <a:off x="191344" y="260648"/>
            <a:ext cx="9180600" cy="830997"/>
          </a:xfrm>
          <a:prstGeom prst="rect">
            <a:avLst/>
          </a:prstGeom>
          <a:noFill/>
        </p:spPr>
        <p:txBody>
          <a:bodyPr wrap="square">
            <a:spAutoFit/>
          </a:bodyPr>
          <a:lstStyle/>
          <a:p>
            <a:pPr algn="ctr"/>
            <a:r>
              <a:rPr lang="ru-RU" sz="2400" b="1" i="0" dirty="0" smtClean="0">
                <a:solidFill>
                  <a:srgbClr val="0070C0"/>
                </a:solidFill>
                <a:effectLst/>
                <a:latin typeface="Arial" pitchFamily="34" charset="0"/>
                <a:cs typeface="Arial" pitchFamily="34" charset="0"/>
              </a:rPr>
              <a:t>ФОРМАТ ИТОГОВОЙ АТТЕСТАЦИИ  ВЫПУСКНИКОВ ЗА КУРС ОСНОВНОГО СРЕДНЕГО ОБРАЗОВАНИЯ 2020-2021</a:t>
            </a:r>
            <a:r>
              <a:rPr lang="ru-RU" sz="2400" b="0" i="0" dirty="0">
                <a:solidFill>
                  <a:srgbClr val="0070C0"/>
                </a:solidFill>
                <a:effectLst/>
                <a:latin typeface="Arial" pitchFamily="34" charset="0"/>
                <a:cs typeface="Arial" pitchFamily="34" charset="0"/>
              </a:rPr>
              <a:t> </a:t>
            </a:r>
            <a:endParaRPr lang="x-none" sz="2400"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120084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983432" y="478414"/>
            <a:ext cx="10272464"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kk-KZ" sz="32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Инструкция </a:t>
            </a:r>
            <a:endParaRPr kumimoji="0" lang="ru-RU" sz="3200" b="0" i="0" u="none" strike="noStrike" cap="none" normalizeH="0" baseline="0" dirty="0" smtClean="0">
              <a:ln>
                <a:noFill/>
              </a:ln>
              <a:solidFill>
                <a:srgbClr val="0070C0"/>
              </a:solidFill>
              <a:effectLst/>
              <a:latin typeface="Arial" pitchFamily="34" charset="0"/>
              <a:cs typeface="Arial"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kk-KZ" sz="32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по проверке письменных экзаменционных работ претендентов на аттестат об общем среднем образовании </a:t>
            </a:r>
            <a:r>
              <a:rPr kumimoji="0" lang="kk-KZ" sz="3200" b="1" i="0" u="none" strike="noStrike" cap="none" normalizeH="0" baseline="0" dirty="0" smtClean="0">
                <a:ln>
                  <a:noFill/>
                </a:ln>
                <a:solidFill>
                  <a:srgbClr val="0070C0"/>
                </a:solidFill>
                <a:effectLst/>
                <a:latin typeface="Calibri"/>
                <a:ea typeface="Times New Roman" pitchFamily="18" charset="0"/>
                <a:cs typeface="Arial" pitchFamily="34" charset="0"/>
              </a:rPr>
              <a:t>«</a:t>
            </a:r>
            <a:r>
              <a:rPr kumimoji="0" lang="kk-KZ" sz="32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Алтын белгі</a:t>
            </a:r>
            <a:r>
              <a:rPr kumimoji="0" lang="kk-KZ" sz="3200" b="1" i="0" u="none" strike="noStrike" cap="none" normalizeH="0" baseline="0" dirty="0" smtClean="0">
                <a:ln>
                  <a:noFill/>
                </a:ln>
                <a:solidFill>
                  <a:srgbClr val="0070C0"/>
                </a:solidFill>
                <a:effectLst/>
                <a:latin typeface="Calibri"/>
                <a:ea typeface="Times New Roman" pitchFamily="18" charset="0"/>
                <a:cs typeface="Arial" pitchFamily="34" charset="0"/>
              </a:rPr>
              <a:t>»</a:t>
            </a:r>
            <a:r>
              <a:rPr kumimoji="0" lang="kk-KZ" sz="32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и Знака </a:t>
            </a:r>
            <a:r>
              <a:rPr kumimoji="0" lang="kk-KZ" sz="3200" b="1" i="0" u="none" strike="noStrike" cap="none" normalizeH="0" baseline="0" dirty="0" smtClean="0">
                <a:ln>
                  <a:noFill/>
                </a:ln>
                <a:solidFill>
                  <a:srgbClr val="0070C0"/>
                </a:solidFill>
                <a:effectLst/>
                <a:latin typeface="Calibri"/>
                <a:ea typeface="Times New Roman" pitchFamily="18" charset="0"/>
                <a:cs typeface="Arial" pitchFamily="34" charset="0"/>
              </a:rPr>
              <a:t>«</a:t>
            </a:r>
            <a:r>
              <a:rPr kumimoji="0" lang="kk-KZ" sz="32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Алтын белгі</a:t>
            </a:r>
            <a:r>
              <a:rPr kumimoji="0" lang="kk-KZ" sz="3200" b="1" i="0" u="none" strike="noStrike" cap="none" normalizeH="0" baseline="0" dirty="0" smtClean="0">
                <a:ln>
                  <a:noFill/>
                </a:ln>
                <a:solidFill>
                  <a:srgbClr val="0070C0"/>
                </a:solidFill>
                <a:effectLst/>
                <a:latin typeface="Calibri"/>
                <a:ea typeface="Times New Roman" pitchFamily="18" charset="0"/>
                <a:cs typeface="Arial" pitchFamily="34" charset="0"/>
              </a:rPr>
              <a:t>»</a:t>
            </a:r>
          </a:p>
          <a:p>
            <a:pPr indent="450850" algn="ctr" eaLnBrk="0" fontAlgn="base" hangingPunct="0">
              <a:spcBef>
                <a:spcPct val="0"/>
              </a:spcBef>
              <a:spcAft>
                <a:spcPct val="0"/>
              </a:spcAft>
            </a:pPr>
            <a:endParaRPr lang="ru-RU" sz="1400" dirty="0" smtClean="0"/>
          </a:p>
          <a:p>
            <a:pPr indent="450850" algn="ctr" eaLnBrk="0" fontAlgn="base" hangingPunct="0">
              <a:spcBef>
                <a:spcPct val="0"/>
              </a:spcBef>
              <a:spcAft>
                <a:spcPct val="0"/>
              </a:spcAft>
            </a:pPr>
            <a:endParaRPr lang="ru-RU" sz="1400" dirty="0" smtClean="0"/>
          </a:p>
          <a:p>
            <a:pPr indent="450850" algn="ctr" eaLnBrk="0" fontAlgn="base" hangingPunct="0">
              <a:spcBef>
                <a:spcPct val="0"/>
              </a:spcBef>
              <a:spcAft>
                <a:spcPct val="0"/>
              </a:spcAft>
            </a:pPr>
            <a:endParaRPr lang="ru-RU" sz="1400" dirty="0" smtClean="0"/>
          </a:p>
          <a:p>
            <a:pPr indent="450850" algn="ctr" eaLnBrk="0" fontAlgn="base" hangingPunct="0">
              <a:spcBef>
                <a:spcPct val="0"/>
              </a:spcBef>
              <a:spcAft>
                <a:spcPct val="0"/>
              </a:spcAft>
            </a:pPr>
            <a:endParaRPr lang="ru-RU" sz="1400" dirty="0" smtClean="0"/>
          </a:p>
          <a:p>
            <a:pPr indent="450850" algn="ctr" eaLnBrk="0" fontAlgn="base" hangingPunct="0">
              <a:spcBef>
                <a:spcPct val="0"/>
              </a:spcBef>
              <a:spcAft>
                <a:spcPct val="0"/>
              </a:spcAft>
            </a:pPr>
            <a:endParaRPr lang="ru-RU" sz="1400" dirty="0" smtClean="0"/>
          </a:p>
          <a:p>
            <a:pPr indent="450850" algn="just" eaLnBrk="0" fontAlgn="base" hangingPunct="0">
              <a:spcBef>
                <a:spcPct val="0"/>
              </a:spcBef>
              <a:spcAft>
                <a:spcPct val="0"/>
              </a:spcAft>
            </a:pPr>
            <a:r>
              <a:rPr lang="ru-RU" sz="1400" i="1" dirty="0" smtClean="0">
                <a:latin typeface="Arial" pitchFamily="34" charset="0"/>
                <a:cs typeface="Arial" pitchFamily="34" charset="0"/>
              </a:rPr>
              <a:t>На основании </a:t>
            </a:r>
            <a:r>
              <a:rPr lang="ru-RU" sz="1400" i="1" u="sng" dirty="0" smtClean="0">
                <a:latin typeface="Arial" pitchFamily="34" charset="0"/>
                <a:cs typeface="Arial" pitchFamily="34" charset="0"/>
              </a:rPr>
              <a:t>приказа Министра образования и науки Республики Казахстан от 18 марта 2008 года № 125 «Об утверждении Типовых правил проведения текущего контроля успеваемости, промежуточной и итоговой аттестации обучающихся для организаций среднего, технического и профессионального, </a:t>
            </a:r>
            <a:r>
              <a:rPr lang="ru-RU" sz="1400" i="1" u="sng" dirty="0" err="1" smtClean="0">
                <a:latin typeface="Arial" pitchFamily="34" charset="0"/>
                <a:cs typeface="Arial" pitchFamily="34" charset="0"/>
              </a:rPr>
              <a:t>послесреднего</a:t>
            </a:r>
            <a:r>
              <a:rPr lang="ru-RU" sz="1400" i="1" u="sng" dirty="0" smtClean="0">
                <a:latin typeface="Arial" pitchFamily="34" charset="0"/>
                <a:cs typeface="Arial" pitchFamily="34" charset="0"/>
              </a:rPr>
              <a:t> образования» </a:t>
            </a:r>
            <a:r>
              <a:rPr lang="kk-KZ" sz="1400" i="1" u="sng" dirty="0" smtClean="0">
                <a:latin typeface="Arial" pitchFamily="34" charset="0"/>
                <a:cs typeface="Arial" pitchFamily="34" charset="0"/>
              </a:rPr>
              <a:t>(</a:t>
            </a:r>
            <a:r>
              <a:rPr lang="ru-RU" sz="1400" i="1" u="sng" dirty="0" smtClean="0">
                <a:latin typeface="Arial" pitchFamily="34" charset="0"/>
                <a:cs typeface="Arial" pitchFamily="34" charset="0"/>
              </a:rPr>
              <a:t>внесены изменения</a:t>
            </a:r>
            <a:r>
              <a:rPr lang="kk-KZ" sz="1400" i="1" u="sng" dirty="0" smtClean="0">
                <a:latin typeface="Arial" pitchFamily="34" charset="0"/>
                <a:cs typeface="Arial" pitchFamily="34" charset="0"/>
              </a:rPr>
              <a:t> приказом </a:t>
            </a:r>
            <a:r>
              <a:rPr lang="ru-RU" sz="1400" i="1" u="sng" dirty="0" smtClean="0">
                <a:latin typeface="Arial" pitchFamily="34" charset="0"/>
                <a:cs typeface="Arial" pitchFamily="34" charset="0"/>
              </a:rPr>
              <a:t>№ 509 от 26 ноября 2019 года</a:t>
            </a:r>
            <a:r>
              <a:rPr lang="kk-KZ" sz="1400" i="1" u="sng" dirty="0" smtClean="0">
                <a:latin typeface="Arial" pitchFamily="34" charset="0"/>
                <a:cs typeface="Arial" pitchFamily="34" charset="0"/>
              </a:rPr>
              <a:t>)</a:t>
            </a:r>
            <a:r>
              <a:rPr lang="kk-KZ" sz="1400" i="1" dirty="0" smtClean="0">
                <a:latin typeface="Arial" pitchFamily="34" charset="0"/>
                <a:cs typeface="Arial" pitchFamily="34" charset="0"/>
              </a:rPr>
              <a:t> в каждой организации образования, при отделах  образования и управлениях образования до 1 февраля создается </a:t>
            </a:r>
            <a:r>
              <a:rPr lang="kk-KZ" sz="1400" i="1" u="sng" dirty="0" smtClean="0">
                <a:latin typeface="Arial" pitchFamily="34" charset="0"/>
                <a:cs typeface="Arial" pitchFamily="34" charset="0"/>
              </a:rPr>
              <a:t>специальные Комиисия по проведению итоговой аттестации (далее - Комиссия).</a:t>
            </a:r>
            <a:endParaRPr lang="ru-RU" sz="1400" i="1" u="sng" dirty="0" smtClean="0">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kk-KZ" sz="1400" b="0" i="1" u="none" strike="noStrike" cap="none" normalizeH="0" baseline="0" dirty="0" smtClean="0">
              <a:ln>
                <a:noFill/>
              </a:ln>
              <a:solidFill>
                <a:srgbClr val="0070C0"/>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sz="2700" dirty="0" smtClean="0">
                <a:latin typeface="Arial" pitchFamily="34" charset="0"/>
                <a:cs typeface="Arial" pitchFamily="34" charset="0"/>
              </a:rPr>
              <a:t>Инструкция по проверке письменных экзаменционных работ претендентов на аттестат об общем среднем образовании «Алтын белгі» и Знака «Алтын белгі»</a:t>
            </a:r>
            <a:r>
              <a:rPr lang="ru-RU" dirty="0" smtClean="0"/>
              <a:t/>
            </a:r>
            <a:br>
              <a:rPr lang="ru-RU" dirty="0" smtClean="0"/>
            </a:br>
            <a:endParaRPr lang="ru-RU" dirty="0"/>
          </a:p>
        </p:txBody>
      </p:sp>
      <p:sp>
        <p:nvSpPr>
          <p:cNvPr id="3" name="Содержимое 2"/>
          <p:cNvSpPr>
            <a:spLocks noGrp="1"/>
          </p:cNvSpPr>
          <p:nvPr>
            <p:ph idx="1"/>
          </p:nvPr>
        </p:nvSpPr>
        <p:spPr/>
        <p:txBody>
          <a:bodyPr/>
          <a:lstStyle/>
          <a:p>
            <a:pPr>
              <a:buNone/>
            </a:pPr>
            <a:r>
              <a:rPr lang="kk-KZ" b="1" dirty="0" smtClean="0">
                <a:solidFill>
                  <a:srgbClr val="FF0000"/>
                </a:solidFill>
                <a:latin typeface="Arial" pitchFamily="34" charset="0"/>
                <a:cs typeface="Arial" pitchFamily="34" charset="0"/>
              </a:rPr>
              <a:t>ФУНКЦИИ секретаря Комиссии, созданной при организации образования</a:t>
            </a:r>
          </a:p>
          <a:p>
            <a:r>
              <a:rPr lang="kk-KZ" dirty="0" smtClean="0">
                <a:latin typeface="Arial" pitchFamily="34" charset="0"/>
                <a:cs typeface="Arial" pitchFamily="34" charset="0"/>
              </a:rPr>
              <a:t>после экзамена</a:t>
            </a:r>
            <a:r>
              <a:rPr lang="ru-RU" dirty="0" smtClean="0">
                <a:latin typeface="Arial" pitchFamily="34" charset="0"/>
                <a:cs typeface="Arial" pitchFamily="34" charset="0"/>
              </a:rPr>
              <a:t> собирает </a:t>
            </a:r>
            <a:r>
              <a:rPr lang="kk-KZ" dirty="0" smtClean="0">
                <a:latin typeface="Arial" pitchFamily="34" charset="0"/>
                <a:cs typeface="Arial" pitchFamily="34" charset="0"/>
              </a:rPr>
              <a:t>письменные работы претендентов на Знак «Алтын белгі» </a:t>
            </a:r>
          </a:p>
          <a:p>
            <a:r>
              <a:rPr lang="kk-KZ" dirty="0" smtClean="0">
                <a:latin typeface="Arial" pitchFamily="34" charset="0"/>
                <a:cs typeface="Arial" pitchFamily="34" charset="0"/>
              </a:rPr>
              <a:t>вкладывает их в конверты, подписанные членами Комиссии</a:t>
            </a:r>
          </a:p>
          <a:p>
            <a:r>
              <a:rPr lang="kk-KZ" dirty="0" smtClean="0">
                <a:latin typeface="Arial" pitchFamily="34" charset="0"/>
                <a:cs typeface="Arial" pitchFamily="34" charset="0"/>
              </a:rPr>
              <a:t> подшивает </a:t>
            </a:r>
          </a:p>
          <a:p>
            <a:r>
              <a:rPr lang="kk-KZ" dirty="0" smtClean="0">
                <a:latin typeface="Arial" pitchFamily="34" charset="0"/>
                <a:cs typeface="Arial" pitchFamily="34" charset="0"/>
              </a:rPr>
              <a:t>в тот же день доставляет председателю Комиссии, созданной при отделе образования</a:t>
            </a:r>
          </a:p>
          <a:p>
            <a:r>
              <a:rPr lang="kk-KZ" dirty="0" smtClean="0">
                <a:latin typeface="Arial" pitchFamily="34" charset="0"/>
                <a:cs typeface="Arial" pitchFamily="34" charset="0"/>
              </a:rPr>
              <a:t> передает по акту приема-передачи. </a:t>
            </a:r>
            <a:endParaRPr lang="ru-RU" dirty="0" smtClean="0">
              <a:latin typeface="Arial" pitchFamily="34" charset="0"/>
              <a:cs typeface="Arial" pitchFamily="34" charset="0"/>
            </a:endParaRPr>
          </a:p>
          <a:p>
            <a:endParaRPr lang="ru-RU"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dirty="0" smtClean="0">
                <a:solidFill>
                  <a:srgbClr val="0070C0"/>
                </a:solidFill>
              </a:rPr>
              <a:t>ФУНКЦИИ секретаря Комиссии, созданной при отделе  образования:</a:t>
            </a:r>
            <a:r>
              <a:rPr lang="kk-KZ" dirty="0" smtClean="0">
                <a:solidFill>
                  <a:srgbClr val="FF0000"/>
                </a:solidFill>
              </a:rPr>
              <a:t/>
            </a:r>
            <a:br>
              <a:rPr lang="kk-KZ" dirty="0" smtClean="0">
                <a:solidFill>
                  <a:srgbClr val="FF0000"/>
                </a:solidFill>
              </a:rPr>
            </a:br>
            <a:endParaRPr lang="ru-RU" dirty="0"/>
          </a:p>
        </p:txBody>
      </p:sp>
      <p:sp>
        <p:nvSpPr>
          <p:cNvPr id="3" name="Содержимое 2"/>
          <p:cNvSpPr>
            <a:spLocks noGrp="1"/>
          </p:cNvSpPr>
          <p:nvPr>
            <p:ph idx="1"/>
          </p:nvPr>
        </p:nvSpPr>
        <p:spPr/>
        <p:txBody>
          <a:bodyPr/>
          <a:lstStyle/>
          <a:p>
            <a:pPr marL="514350" indent="-514350">
              <a:buFont typeface="+mj-lt"/>
              <a:buAutoNum type="arabicPeriod"/>
            </a:pPr>
            <a:r>
              <a:rPr lang="kk-KZ" dirty="0" smtClean="0">
                <a:latin typeface="Arial" pitchFamily="34" charset="0"/>
                <a:cs typeface="Arial" pitchFamily="34" charset="0"/>
              </a:rPr>
              <a:t>собирает работы всех претендентов </a:t>
            </a:r>
            <a:r>
              <a:rPr lang="kk-KZ" i="1" dirty="0" smtClean="0">
                <a:latin typeface="Arial" pitchFamily="34" charset="0"/>
                <a:cs typeface="Arial" pitchFamily="34" charset="0"/>
              </a:rPr>
              <a:t>(</a:t>
            </a:r>
            <a:r>
              <a:rPr lang="kk-KZ" i="1" dirty="0" smtClean="0">
                <a:solidFill>
                  <a:srgbClr val="FF0000"/>
                </a:solidFill>
                <a:latin typeface="Arial" pitchFamily="34" charset="0"/>
                <a:cs typeface="Arial" pitchFamily="34" charset="0"/>
              </a:rPr>
              <a:t>без вскрытия конвертов</a:t>
            </a:r>
            <a:r>
              <a:rPr lang="kk-KZ" i="1" dirty="0" smtClean="0">
                <a:latin typeface="Arial" pitchFamily="34" charset="0"/>
                <a:cs typeface="Arial" pitchFamily="34" charset="0"/>
              </a:rPr>
              <a:t>)</a:t>
            </a:r>
            <a:r>
              <a:rPr lang="kk-KZ" dirty="0" smtClean="0">
                <a:latin typeface="Arial" pitchFamily="34" charset="0"/>
                <a:cs typeface="Arial" pitchFamily="34" charset="0"/>
              </a:rPr>
              <a:t>, </a:t>
            </a:r>
          </a:p>
          <a:p>
            <a:pPr marL="514350" indent="-514350">
              <a:buFont typeface="+mj-lt"/>
              <a:buAutoNum type="arabicPeriod"/>
            </a:pPr>
            <a:r>
              <a:rPr lang="kk-KZ" dirty="0" smtClean="0">
                <a:latin typeface="Arial" pitchFamily="34" charset="0"/>
                <a:cs typeface="Arial" pitchFamily="34" charset="0"/>
              </a:rPr>
              <a:t>помещает их в ящики, подписанные членами Комиссии </a:t>
            </a:r>
          </a:p>
          <a:p>
            <a:pPr marL="514350" indent="-514350">
              <a:buFont typeface="+mj-lt"/>
              <a:buAutoNum type="arabicPeriod"/>
            </a:pPr>
            <a:r>
              <a:rPr lang="kk-KZ" dirty="0" smtClean="0">
                <a:latin typeface="Arial" pitchFamily="34" charset="0"/>
                <a:cs typeface="Arial" pitchFamily="34" charset="0"/>
              </a:rPr>
              <a:t>упаковывает и доставляет в день проведения экзамена или на следующий день до 13.00 часов </a:t>
            </a:r>
            <a:r>
              <a:rPr lang="kk-KZ" i="1" dirty="0" smtClean="0">
                <a:latin typeface="Arial" pitchFamily="34" charset="0"/>
                <a:cs typeface="Arial" pitchFamily="34" charset="0"/>
              </a:rPr>
              <a:t>(в зависимости от расстояния до областного центра)</a:t>
            </a:r>
            <a:r>
              <a:rPr lang="kk-KZ" dirty="0" smtClean="0">
                <a:latin typeface="Arial" pitchFamily="34" charset="0"/>
                <a:cs typeface="Arial" pitchFamily="34" charset="0"/>
              </a:rPr>
              <a:t> председателю Комиссии, созданной при управлении образования </a:t>
            </a:r>
          </a:p>
          <a:p>
            <a:pPr marL="514350" indent="-514350">
              <a:buFont typeface="+mj-lt"/>
              <a:buAutoNum type="arabicPeriod"/>
            </a:pPr>
            <a:r>
              <a:rPr lang="kk-KZ" dirty="0" smtClean="0">
                <a:latin typeface="Arial" pitchFamily="34" charset="0"/>
                <a:cs typeface="Arial" pitchFamily="34" charset="0"/>
              </a:rPr>
              <a:t>передает по акту приема-передачи</a:t>
            </a:r>
            <a:endParaRPr lang="ru-RU" dirty="0" smtClean="0">
              <a:latin typeface="Arial" pitchFamily="34" charset="0"/>
              <a:cs typeface="Arial" pitchFamily="34" charset="0"/>
            </a:endParaRPr>
          </a:p>
          <a:p>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dirty="0" smtClean="0">
                <a:solidFill>
                  <a:srgbClr val="0070C0"/>
                </a:solidFill>
              </a:rPr>
              <a:t>ФУНКЦИИ областной комиссии </a:t>
            </a:r>
            <a:br>
              <a:rPr lang="kk-KZ" dirty="0" smtClean="0">
                <a:solidFill>
                  <a:srgbClr val="0070C0"/>
                </a:solidFill>
              </a:rPr>
            </a:br>
            <a:endParaRPr lang="ru-RU" dirty="0">
              <a:solidFill>
                <a:srgbClr val="0070C0"/>
              </a:solidFill>
            </a:endParaRPr>
          </a:p>
        </p:txBody>
      </p:sp>
      <p:sp>
        <p:nvSpPr>
          <p:cNvPr id="3" name="Содержимое 2"/>
          <p:cNvSpPr>
            <a:spLocks noGrp="1"/>
          </p:cNvSpPr>
          <p:nvPr>
            <p:ph idx="1"/>
          </p:nvPr>
        </p:nvSpPr>
        <p:spPr/>
        <p:txBody>
          <a:bodyPr>
            <a:normAutofit fontScale="85000" lnSpcReduction="10000"/>
          </a:bodyPr>
          <a:lstStyle/>
          <a:p>
            <a:pPr marL="514350" indent="-514350">
              <a:buFont typeface="+mj-lt"/>
              <a:buAutoNum type="arabicPeriod"/>
            </a:pPr>
            <a:r>
              <a:rPr lang="kk-KZ" dirty="0" smtClean="0"/>
              <a:t>Письменные работы претендентов проверяются Комиссией, созданной при управлении образования, </a:t>
            </a:r>
            <a:r>
              <a:rPr lang="kk-KZ" b="1" dirty="0" smtClean="0"/>
              <a:t>в день получения работ </a:t>
            </a:r>
            <a:r>
              <a:rPr lang="kk-KZ" i="1" dirty="0" smtClean="0"/>
              <a:t>(экзаменационные работы претендентов, принятых из близлежащих городов/районов)</a:t>
            </a:r>
            <a:r>
              <a:rPr lang="kk-KZ" dirty="0" smtClean="0"/>
              <a:t> </a:t>
            </a:r>
            <a:r>
              <a:rPr lang="kk-KZ" b="1" dirty="0" smtClean="0"/>
              <a:t>или на следующий день</a:t>
            </a:r>
            <a:r>
              <a:rPr lang="kk-KZ" dirty="0" smtClean="0"/>
              <a:t>.</a:t>
            </a:r>
            <a:endParaRPr lang="ru-RU" dirty="0" smtClean="0"/>
          </a:p>
          <a:p>
            <a:pPr marL="514350" indent="-514350">
              <a:buFont typeface="+mj-lt"/>
              <a:buAutoNum type="arabicPeriod"/>
            </a:pPr>
            <a:r>
              <a:rPr lang="kk-KZ" dirty="0" smtClean="0"/>
              <a:t>В состав Комиссии, созданной при управлении образования, входят:</a:t>
            </a:r>
          </a:p>
          <a:p>
            <a:r>
              <a:rPr lang="kk-KZ" dirty="0" smtClean="0"/>
              <a:t> квалифицированные, опытные педагоги-предметники </a:t>
            </a:r>
            <a:r>
              <a:rPr lang="kk-KZ" i="1" dirty="0" smtClean="0"/>
              <a:t>(за исключением других членов)</a:t>
            </a:r>
            <a:r>
              <a:rPr lang="kk-KZ" dirty="0" smtClean="0"/>
              <a:t>, по которым проводятся письменные экзамены </a:t>
            </a:r>
          </a:p>
          <a:p>
            <a:r>
              <a:rPr lang="kk-KZ" dirty="0" smtClean="0"/>
              <a:t>число педагогов-предметников в составе комиссии зависит от количества всех претендентов </a:t>
            </a:r>
            <a:r>
              <a:rPr lang="kk-KZ" i="1" dirty="0" smtClean="0"/>
              <a:t>(на 10-15 претендентов один учитель-предметник)</a:t>
            </a:r>
          </a:p>
          <a:p>
            <a:r>
              <a:rPr lang="kk-KZ" dirty="0" smtClean="0"/>
              <a:t>о дате, месте и времени проведения проверки работ претендентов члены Комиссии оповещаются заранее.</a:t>
            </a:r>
            <a:endParaRPr lang="ru-RU" dirty="0" smtClean="0"/>
          </a:p>
          <a:p>
            <a:r>
              <a:rPr lang="kk-KZ" i="1" dirty="0" smtClean="0"/>
              <a:t> </a:t>
            </a:r>
            <a:endParaRPr lang="ru-RU" dirty="0" smtClean="0"/>
          </a:p>
          <a:p>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Требования к проверке</a:t>
            </a:r>
            <a:endParaRPr lang="ru-RU" dirty="0"/>
          </a:p>
        </p:txBody>
      </p:sp>
      <p:sp>
        <p:nvSpPr>
          <p:cNvPr id="3" name="Содержимое 2"/>
          <p:cNvSpPr>
            <a:spLocks noGrp="1"/>
          </p:cNvSpPr>
          <p:nvPr>
            <p:ph idx="1"/>
          </p:nvPr>
        </p:nvSpPr>
        <p:spPr/>
        <p:txBody>
          <a:bodyPr>
            <a:normAutofit fontScale="77500" lnSpcReduction="20000"/>
          </a:bodyPr>
          <a:lstStyle/>
          <a:p>
            <a:r>
              <a:rPr lang="kk-KZ" dirty="0" smtClean="0"/>
              <a:t>Педагогу-предметнику не разрешается участвовать в проверке работ претендентов своей школы,  своего района.</a:t>
            </a:r>
            <a:endParaRPr lang="ru-RU" dirty="0" smtClean="0"/>
          </a:p>
          <a:p>
            <a:r>
              <a:rPr lang="kk-KZ" dirty="0" smtClean="0"/>
              <a:t>Для обеспечения качественной, эффективной и безопасной работы членов Комиссии в школе предоставляется необходимое количество кабинетов, организуется дежурство в рекреациях. Работа Комиссии проходит в одном здании </a:t>
            </a:r>
            <a:r>
              <a:rPr lang="kk-KZ" i="1" dirty="0" smtClean="0"/>
              <a:t>(</a:t>
            </a:r>
            <a:r>
              <a:rPr lang="kk-KZ" b="1" i="1" dirty="0" smtClean="0">
                <a:solidFill>
                  <a:srgbClr val="FF0000"/>
                </a:solidFill>
              </a:rPr>
              <a:t>в одной школе</a:t>
            </a:r>
            <a:r>
              <a:rPr lang="kk-KZ" i="1" dirty="0" smtClean="0"/>
              <a:t>).</a:t>
            </a:r>
            <a:endParaRPr lang="ru-RU" dirty="0" smtClean="0"/>
          </a:p>
          <a:p>
            <a:r>
              <a:rPr lang="kk-KZ" dirty="0" smtClean="0"/>
              <a:t>Педагог, проверяющий работу претендента, оценивает письменную экзаменационную работу и пишет рецензию к ней.</a:t>
            </a:r>
            <a:endParaRPr lang="ru-RU" dirty="0" smtClean="0"/>
          </a:p>
          <a:p>
            <a:r>
              <a:rPr lang="kk-KZ" dirty="0" smtClean="0"/>
              <a:t>Работы претендентов рассматривается на общем заседании членов Комиссии в тот же день после проверки. Письменные работы претендентов каждой школы помещаются в один конверт и прошиваются, составляются протоколы. Письменные работы кандидатов каждого района/города помещаются в один ящик, упаковываются.</a:t>
            </a:r>
            <a:endParaRPr lang="ru-RU" dirty="0" smtClean="0"/>
          </a:p>
          <a:p>
            <a:r>
              <a:rPr lang="kk-KZ" dirty="0" smtClean="0"/>
              <a:t>Работы претендентов в течение двух дней после проверки доставляются до организаций образования.</a:t>
            </a:r>
            <a:endParaRPr lang="ru-RU" dirty="0" smtClean="0"/>
          </a:p>
          <a:p>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416" y="620688"/>
            <a:ext cx="10515600" cy="1325563"/>
          </a:xfrm>
        </p:spPr>
        <p:txBody>
          <a:bodyPr>
            <a:normAutofit fontScale="90000"/>
          </a:bodyPr>
          <a:lstStyle/>
          <a:p>
            <a:r>
              <a:rPr lang="kk-KZ" dirty="0" smtClean="0"/>
              <a:t>Отчет об итогах проверок письменных работ претендентов в Министерство образования и науки РК </a:t>
            </a:r>
            <a:r>
              <a:rPr lang="ru-RU" dirty="0" smtClean="0"/>
              <a:t/>
            </a:r>
            <a:br>
              <a:rPr lang="ru-RU" dirty="0" smtClean="0"/>
            </a:br>
            <a:endParaRPr lang="ru-RU" dirty="0"/>
          </a:p>
        </p:txBody>
      </p:sp>
      <p:graphicFrame>
        <p:nvGraphicFramePr>
          <p:cNvPr id="4" name="Таблица 3"/>
          <p:cNvGraphicFramePr>
            <a:graphicFrameLocks noGrp="1"/>
          </p:cNvGraphicFramePr>
          <p:nvPr/>
        </p:nvGraphicFramePr>
        <p:xfrm>
          <a:off x="407368" y="2852937"/>
          <a:ext cx="10801200" cy="3024335"/>
        </p:xfrm>
        <a:graphic>
          <a:graphicData uri="http://schemas.openxmlformats.org/drawingml/2006/table">
            <a:tbl>
              <a:tblPr/>
              <a:tblGrid>
                <a:gridCol w="1747633"/>
                <a:gridCol w="775526"/>
                <a:gridCol w="779847"/>
                <a:gridCol w="779847"/>
                <a:gridCol w="777687"/>
                <a:gridCol w="777687"/>
                <a:gridCol w="797128"/>
                <a:gridCol w="797128"/>
                <a:gridCol w="740963"/>
                <a:gridCol w="773366"/>
                <a:gridCol w="773366"/>
                <a:gridCol w="736642"/>
                <a:gridCol w="544380"/>
              </a:tblGrid>
              <a:tr h="1523091">
                <a:tc rowSpan="2">
                  <a:txBody>
                    <a:bodyPr/>
                    <a:lstStyle/>
                    <a:p>
                      <a:pPr algn="just">
                        <a:lnSpc>
                          <a:spcPct val="115000"/>
                        </a:lnSpc>
                        <a:spcAft>
                          <a:spcPts val="0"/>
                        </a:spcAft>
                        <a:tabLst>
                          <a:tab pos="630555" algn="l"/>
                        </a:tabLst>
                      </a:pPr>
                      <a:r>
                        <a:rPr lang="kk-KZ" sz="1200" dirty="0">
                          <a:latin typeface="Arial" pitchFamily="34" charset="0"/>
                          <a:ea typeface="Times New Roman"/>
                          <a:cs typeface="Arial" pitchFamily="34" charset="0"/>
                        </a:rPr>
                        <a:t>Наименования района/города</a:t>
                      </a:r>
                      <a:endParaRPr lang="ru-RU"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lnSpc>
                          <a:spcPct val="115000"/>
                        </a:lnSpc>
                        <a:spcAft>
                          <a:spcPts val="0"/>
                        </a:spcAft>
                        <a:tabLst>
                          <a:tab pos="630555" algn="l"/>
                        </a:tabLst>
                      </a:pPr>
                      <a:r>
                        <a:rPr lang="kk-KZ" sz="1200" dirty="0">
                          <a:latin typeface="Arial" pitchFamily="34" charset="0"/>
                          <a:ea typeface="Times New Roman"/>
                          <a:cs typeface="Arial" pitchFamily="34" charset="0"/>
                        </a:rPr>
                        <a:t>Всего количество претендентов,  в том числе по языкам обучения</a:t>
                      </a:r>
                      <a:endParaRPr lang="ru-RU"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just">
                        <a:lnSpc>
                          <a:spcPct val="115000"/>
                        </a:lnSpc>
                        <a:spcAft>
                          <a:spcPts val="0"/>
                        </a:spcAft>
                        <a:tabLst>
                          <a:tab pos="630555" algn="l"/>
                        </a:tabLst>
                      </a:pPr>
                      <a:r>
                        <a:rPr lang="kk-KZ" sz="1200">
                          <a:latin typeface="Arial" pitchFamily="34" charset="0"/>
                          <a:ea typeface="Times New Roman"/>
                          <a:cs typeface="Arial" pitchFamily="34" charset="0"/>
                        </a:rPr>
                        <a:t>Количество претендентов, получивших оценку </a:t>
                      </a:r>
                      <a:r>
                        <a:rPr lang="kk-KZ" sz="1200" b="1">
                          <a:latin typeface="Arial" pitchFamily="34" charset="0"/>
                          <a:ea typeface="Times New Roman"/>
                          <a:cs typeface="Arial" pitchFamily="34" charset="0"/>
                        </a:rPr>
                        <a:t>«5»,</a:t>
                      </a:r>
                      <a:r>
                        <a:rPr lang="kk-KZ" sz="1200">
                          <a:latin typeface="Arial" pitchFamily="34" charset="0"/>
                          <a:ea typeface="Times New Roman"/>
                          <a:cs typeface="Arial" pitchFamily="34" charset="0"/>
                        </a:rPr>
                        <a:t>  в том числе по языкам обучения</a:t>
                      </a:r>
                      <a:endParaRPr lang="ru-RU"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just">
                        <a:lnSpc>
                          <a:spcPct val="115000"/>
                        </a:lnSpc>
                        <a:spcAft>
                          <a:spcPts val="0"/>
                        </a:spcAft>
                        <a:tabLst>
                          <a:tab pos="630555" algn="l"/>
                        </a:tabLst>
                      </a:pPr>
                      <a:r>
                        <a:rPr lang="kk-KZ" sz="1200">
                          <a:latin typeface="Arial" pitchFamily="34" charset="0"/>
                          <a:ea typeface="Times New Roman"/>
                          <a:cs typeface="Arial" pitchFamily="34" charset="0"/>
                        </a:rPr>
                        <a:t> Количество претендентов, получивших оценку </a:t>
                      </a:r>
                      <a:r>
                        <a:rPr lang="kk-KZ" sz="1200" b="1">
                          <a:latin typeface="Arial" pitchFamily="34" charset="0"/>
                          <a:ea typeface="Times New Roman"/>
                          <a:cs typeface="Arial" pitchFamily="34" charset="0"/>
                        </a:rPr>
                        <a:t>«4»,</a:t>
                      </a:r>
                      <a:r>
                        <a:rPr lang="kk-KZ" sz="1200">
                          <a:latin typeface="Arial" pitchFamily="34" charset="0"/>
                          <a:ea typeface="Times New Roman"/>
                          <a:cs typeface="Arial" pitchFamily="34" charset="0"/>
                        </a:rPr>
                        <a:t>  в том числе по языкам обучения</a:t>
                      </a:r>
                      <a:endParaRPr lang="ru-RU"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just">
                        <a:lnSpc>
                          <a:spcPct val="115000"/>
                        </a:lnSpc>
                        <a:spcAft>
                          <a:spcPts val="0"/>
                        </a:spcAft>
                        <a:tabLst>
                          <a:tab pos="630555" algn="l"/>
                        </a:tabLst>
                      </a:pPr>
                      <a:r>
                        <a:rPr lang="kk-KZ" sz="1200">
                          <a:latin typeface="Arial" pitchFamily="34" charset="0"/>
                          <a:ea typeface="Times New Roman"/>
                          <a:cs typeface="Arial" pitchFamily="34" charset="0"/>
                        </a:rPr>
                        <a:t> Количество претендентов получивших оценку </a:t>
                      </a:r>
                      <a:r>
                        <a:rPr lang="kk-KZ" sz="1200" b="1">
                          <a:latin typeface="Arial" pitchFamily="34" charset="0"/>
                          <a:ea typeface="Times New Roman"/>
                          <a:cs typeface="Arial" pitchFamily="34" charset="0"/>
                        </a:rPr>
                        <a:t>«3»,</a:t>
                      </a:r>
                      <a:r>
                        <a:rPr lang="kk-KZ" sz="1200">
                          <a:latin typeface="Arial" pitchFamily="34" charset="0"/>
                          <a:ea typeface="Times New Roman"/>
                          <a:cs typeface="Arial" pitchFamily="34" charset="0"/>
                        </a:rPr>
                        <a:t>  в том числе по языкам обучения</a:t>
                      </a:r>
                      <a:endParaRPr lang="ru-RU"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493133">
                <a:tc vMerge="1">
                  <a:txBody>
                    <a:bodyPr/>
                    <a:lstStyle/>
                    <a:p>
                      <a:endParaRPr lang="ru-RU"/>
                    </a:p>
                  </a:txBody>
                  <a:tcPr/>
                </a:tc>
                <a:tc>
                  <a:txBody>
                    <a:bodyPr/>
                    <a:lstStyle/>
                    <a:p>
                      <a:pPr algn="just">
                        <a:lnSpc>
                          <a:spcPct val="115000"/>
                        </a:lnSpc>
                        <a:spcAft>
                          <a:spcPts val="0"/>
                        </a:spcAft>
                        <a:tabLst>
                          <a:tab pos="630555" algn="l"/>
                        </a:tabLst>
                      </a:pPr>
                      <a:r>
                        <a:rPr lang="kk-KZ" sz="1200">
                          <a:latin typeface="Arial" pitchFamily="34" charset="0"/>
                          <a:ea typeface="Times New Roman"/>
                          <a:cs typeface="Arial" pitchFamily="34" charset="0"/>
                        </a:rPr>
                        <a:t>каз.</a:t>
                      </a:r>
                      <a:endParaRPr lang="ru-RU"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r>
                        <a:rPr lang="kk-KZ" sz="1200">
                          <a:latin typeface="Arial" pitchFamily="34" charset="0"/>
                          <a:ea typeface="Times New Roman"/>
                          <a:cs typeface="Arial" pitchFamily="34" charset="0"/>
                        </a:rPr>
                        <a:t>рус.</a:t>
                      </a:r>
                      <a:endParaRPr lang="ru-RU"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r>
                        <a:rPr lang="kk-KZ" sz="1200">
                          <a:latin typeface="Arial" pitchFamily="34" charset="0"/>
                          <a:ea typeface="Times New Roman"/>
                          <a:cs typeface="Arial" pitchFamily="34" charset="0"/>
                        </a:rPr>
                        <a:t>другие</a:t>
                      </a:r>
                      <a:endParaRPr lang="ru-RU"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r>
                        <a:rPr lang="kk-KZ" sz="1200" dirty="0">
                          <a:latin typeface="Arial" pitchFamily="34" charset="0"/>
                          <a:ea typeface="Times New Roman"/>
                          <a:cs typeface="Arial" pitchFamily="34" charset="0"/>
                        </a:rPr>
                        <a:t>каз.</a:t>
                      </a:r>
                      <a:endParaRPr lang="ru-RU"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r>
                        <a:rPr lang="kk-KZ" sz="1200">
                          <a:latin typeface="Arial" pitchFamily="34" charset="0"/>
                          <a:ea typeface="Times New Roman"/>
                          <a:cs typeface="Arial" pitchFamily="34" charset="0"/>
                        </a:rPr>
                        <a:t>рус.</a:t>
                      </a:r>
                      <a:endParaRPr lang="ru-RU"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r>
                        <a:rPr lang="kk-KZ" sz="1200">
                          <a:latin typeface="Arial" pitchFamily="34" charset="0"/>
                          <a:ea typeface="Times New Roman"/>
                          <a:cs typeface="Arial" pitchFamily="34" charset="0"/>
                        </a:rPr>
                        <a:t>другие</a:t>
                      </a:r>
                      <a:endParaRPr lang="ru-RU"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r>
                        <a:rPr lang="kk-KZ" sz="1200">
                          <a:latin typeface="Arial" pitchFamily="34" charset="0"/>
                          <a:ea typeface="Times New Roman"/>
                          <a:cs typeface="Arial" pitchFamily="34" charset="0"/>
                        </a:rPr>
                        <a:t>каз.</a:t>
                      </a:r>
                      <a:endParaRPr lang="ru-RU"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r>
                        <a:rPr lang="kk-KZ" sz="1200">
                          <a:latin typeface="Arial" pitchFamily="34" charset="0"/>
                          <a:ea typeface="Times New Roman"/>
                          <a:cs typeface="Arial" pitchFamily="34" charset="0"/>
                        </a:rPr>
                        <a:t>рус.</a:t>
                      </a:r>
                      <a:endParaRPr lang="ru-RU"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r>
                        <a:rPr lang="kk-KZ" sz="1200">
                          <a:latin typeface="Arial" pitchFamily="34" charset="0"/>
                          <a:ea typeface="Times New Roman"/>
                          <a:cs typeface="Arial" pitchFamily="34" charset="0"/>
                        </a:rPr>
                        <a:t>другие</a:t>
                      </a:r>
                      <a:endParaRPr lang="ru-RU"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r>
                        <a:rPr lang="kk-KZ" sz="1200">
                          <a:latin typeface="Arial" pitchFamily="34" charset="0"/>
                          <a:ea typeface="Times New Roman"/>
                          <a:cs typeface="Arial" pitchFamily="34" charset="0"/>
                        </a:rPr>
                        <a:t>каз.</a:t>
                      </a:r>
                      <a:endParaRPr lang="ru-RU"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r>
                        <a:rPr lang="kk-KZ" sz="1200">
                          <a:latin typeface="Arial" pitchFamily="34" charset="0"/>
                          <a:ea typeface="Times New Roman"/>
                          <a:cs typeface="Arial" pitchFamily="34" charset="0"/>
                        </a:rPr>
                        <a:t>рус.</a:t>
                      </a:r>
                      <a:endParaRPr lang="ru-RU"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r>
                        <a:rPr lang="kk-KZ" sz="1200">
                          <a:latin typeface="Arial" pitchFamily="34" charset="0"/>
                          <a:ea typeface="Times New Roman"/>
                          <a:cs typeface="Arial" pitchFamily="34" charset="0"/>
                        </a:rPr>
                        <a:t>другие</a:t>
                      </a:r>
                      <a:endParaRPr lang="ru-RU"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489">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489">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3133">
                <a:tc>
                  <a:txBody>
                    <a:bodyPr/>
                    <a:lstStyle/>
                    <a:p>
                      <a:pPr algn="just">
                        <a:lnSpc>
                          <a:spcPct val="115000"/>
                        </a:lnSpc>
                        <a:spcAft>
                          <a:spcPts val="0"/>
                        </a:spcAft>
                        <a:tabLst>
                          <a:tab pos="630555" algn="l"/>
                        </a:tabLst>
                      </a:pPr>
                      <a:r>
                        <a:rPr lang="kk-KZ" sz="1200">
                          <a:latin typeface="Arial" pitchFamily="34" charset="0"/>
                          <a:ea typeface="Times New Roman"/>
                          <a:cs typeface="Arial" pitchFamily="34" charset="0"/>
                        </a:rPr>
                        <a:t>ИТОГО по области</a:t>
                      </a:r>
                      <a:endParaRPr lang="ru-RU"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0555" algn="l"/>
                        </a:tabLst>
                      </a:pPr>
                      <a:endParaRPr lang="kk-KZ"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337" name="Rectangle 1"/>
          <p:cNvSpPr>
            <a:spLocks noChangeArrowheads="1"/>
          </p:cNvSpPr>
          <p:nvPr/>
        </p:nvSpPr>
        <p:spPr bwMode="auto">
          <a:xfrm>
            <a:off x="119336" y="2103239"/>
            <a:ext cx="1101722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tab pos="630238" algn="l"/>
              </a:tabLst>
            </a:pPr>
            <a:r>
              <a:rPr kumimoji="0" lang="kk-KZ"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Итоги проверки письменных экзаменационных работ претендентов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tab pos="630238" algn="l"/>
              </a:tabLst>
            </a:pPr>
            <a:r>
              <a:rPr kumimoji="0" lang="kk-KZ"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Знак </a:t>
            </a:r>
            <a:r>
              <a:rPr kumimoji="0" lang="kk-KZ" sz="1200" b="1" i="0" u="none" strike="noStrike" cap="none" normalizeH="0" baseline="0" dirty="0" smtClean="0">
                <a:ln>
                  <a:noFill/>
                </a:ln>
                <a:solidFill>
                  <a:schemeClr val="tx1"/>
                </a:solidFill>
                <a:effectLst/>
                <a:latin typeface="Calibri"/>
                <a:ea typeface="Times New Roman" pitchFamily="18" charset="0"/>
                <a:cs typeface="Arial" pitchFamily="34" charset="0"/>
              </a:rPr>
              <a:t>«</a:t>
            </a:r>
            <a:r>
              <a:rPr kumimoji="0" lang="kk-KZ"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Алтын белгі</a:t>
            </a:r>
            <a:r>
              <a:rPr kumimoji="0" lang="kk-KZ" sz="1200" b="1" i="0" u="none" strike="noStrike" cap="none" normalizeH="0" baseline="0" dirty="0" smtClean="0">
                <a:ln>
                  <a:noFill/>
                </a:ln>
                <a:solidFill>
                  <a:schemeClr val="tx1"/>
                </a:solidFill>
                <a:effectLst/>
                <a:latin typeface="Calibri"/>
                <a:ea typeface="Times New Roman" pitchFamily="18" charset="0"/>
                <a:cs typeface="Arial" pitchFamily="34" charset="0"/>
              </a:rPr>
              <a:t>»</a:t>
            </a:r>
            <a:r>
              <a:rPr kumimoji="0" lang="kk-KZ"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по предмету </a:t>
            </a:r>
            <a:r>
              <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________________</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tab pos="630238" algn="l"/>
              </a:tabLst>
            </a:pPr>
            <a:r>
              <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по _____________ области/города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tab pos="630238"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C6E0518-179E-4A31-89E1-39296B8DD21C}"/>
              </a:ext>
            </a:extLst>
          </p:cNvPr>
          <p:cNvSpPr>
            <a:spLocks noGrp="1"/>
          </p:cNvSpPr>
          <p:nvPr>
            <p:ph type="title"/>
          </p:nvPr>
        </p:nvSpPr>
        <p:spPr/>
        <p:txBody>
          <a:bodyPr/>
          <a:lstStyle/>
          <a:p>
            <a:endParaRPr lang="ru-RU"/>
          </a:p>
        </p:txBody>
      </p:sp>
      <p:graphicFrame>
        <p:nvGraphicFramePr>
          <p:cNvPr id="7" name="Объект 6">
            <a:extLst>
              <a:ext uri="{FF2B5EF4-FFF2-40B4-BE49-F238E27FC236}">
                <a16:creationId xmlns:a16="http://schemas.microsoft.com/office/drawing/2014/main" xmlns="" id="{33F38766-995F-4C9E-A357-519443D2FF78}"/>
              </a:ext>
            </a:extLst>
          </p:cNvPr>
          <p:cNvGraphicFramePr>
            <a:graphicFrameLocks noGrp="1"/>
          </p:cNvGraphicFramePr>
          <p:nvPr>
            <p:ph idx="1"/>
          </p:nvPr>
        </p:nvGraphicFramePr>
        <p:xfrm>
          <a:off x="686179" y="1600200"/>
          <a:ext cx="10819643" cy="4525965"/>
        </p:xfrm>
        <a:graphic>
          <a:graphicData uri="http://schemas.openxmlformats.org/drawingml/2006/table">
            <a:tbl>
              <a:tblPr firstRow="1" firstCol="1" bandRow="1">
                <a:tableStyleId>{5C22544A-7EE6-4342-B048-85BDC9FD1C3A}</a:tableStyleId>
              </a:tblPr>
              <a:tblGrid>
                <a:gridCol w="2231652">
                  <a:extLst>
                    <a:ext uri="{9D8B030D-6E8A-4147-A177-3AD203B41FA5}">
                      <a16:colId xmlns:a16="http://schemas.microsoft.com/office/drawing/2014/main" xmlns="" val="1346995686"/>
                    </a:ext>
                  </a:extLst>
                </a:gridCol>
                <a:gridCol w="2118779">
                  <a:extLst>
                    <a:ext uri="{9D8B030D-6E8A-4147-A177-3AD203B41FA5}">
                      <a16:colId xmlns:a16="http://schemas.microsoft.com/office/drawing/2014/main" xmlns="" val="3611101433"/>
                    </a:ext>
                  </a:extLst>
                </a:gridCol>
                <a:gridCol w="2234877">
                  <a:extLst>
                    <a:ext uri="{9D8B030D-6E8A-4147-A177-3AD203B41FA5}">
                      <a16:colId xmlns:a16="http://schemas.microsoft.com/office/drawing/2014/main" xmlns="" val="2944625522"/>
                    </a:ext>
                  </a:extLst>
                </a:gridCol>
                <a:gridCol w="619187">
                  <a:extLst>
                    <a:ext uri="{9D8B030D-6E8A-4147-A177-3AD203B41FA5}">
                      <a16:colId xmlns:a16="http://schemas.microsoft.com/office/drawing/2014/main" xmlns="" val="4167305826"/>
                    </a:ext>
                  </a:extLst>
                </a:gridCol>
                <a:gridCol w="1805961">
                  <a:extLst>
                    <a:ext uri="{9D8B030D-6E8A-4147-A177-3AD203B41FA5}">
                      <a16:colId xmlns:a16="http://schemas.microsoft.com/office/drawing/2014/main" xmlns="" val="508336259"/>
                    </a:ext>
                  </a:extLst>
                </a:gridCol>
                <a:gridCol w="1809187">
                  <a:extLst>
                    <a:ext uri="{9D8B030D-6E8A-4147-A177-3AD203B41FA5}">
                      <a16:colId xmlns:a16="http://schemas.microsoft.com/office/drawing/2014/main" xmlns="" val="4158136925"/>
                    </a:ext>
                  </a:extLst>
                </a:gridCol>
              </a:tblGrid>
              <a:tr h="1551514">
                <a:tc rowSpan="2">
                  <a:txBody>
                    <a:bodyPr/>
                    <a:lstStyle/>
                    <a:p>
                      <a:pPr algn="l" rtl="0" fontAlgn="ctr"/>
                      <a:r>
                        <a:rPr lang="ru-RU" sz="1600" u="none" strike="noStrike">
                          <a:effectLst/>
                        </a:rPr>
                        <a:t>Наименование района города</a:t>
                      </a:r>
                      <a:endParaRPr lang="ru-RU" sz="1600" b="1" i="0" u="none" strike="noStrike">
                        <a:solidFill>
                          <a:srgbClr val="002060"/>
                        </a:solidFill>
                        <a:effectLst/>
                        <a:latin typeface="Times New Roman" panose="02020603050405020304" pitchFamily="18" charset="0"/>
                      </a:endParaRPr>
                    </a:p>
                  </a:txBody>
                  <a:tcPr marL="11429" marR="11429" marT="8572" marB="0" anchor="ctr"/>
                </a:tc>
                <a:tc rowSpan="2">
                  <a:txBody>
                    <a:bodyPr/>
                    <a:lstStyle/>
                    <a:p>
                      <a:pPr algn="l" rtl="0" fontAlgn="ctr"/>
                      <a:r>
                        <a:rPr lang="ru-RU" sz="1600" u="none" strike="noStrike">
                          <a:effectLst/>
                        </a:rPr>
                        <a:t>Количество педагогов,  нарушивших НКТ </a:t>
                      </a:r>
                      <a:endParaRPr lang="ru-RU" sz="1600" b="1" i="0" u="none" strike="noStrike">
                        <a:solidFill>
                          <a:srgbClr val="002060"/>
                        </a:solidFill>
                        <a:effectLst/>
                        <a:latin typeface="Times New Roman" panose="02020603050405020304" pitchFamily="18" charset="0"/>
                      </a:endParaRPr>
                    </a:p>
                  </a:txBody>
                  <a:tcPr marL="11429" marR="11429" marT="8572" marB="0" anchor="ctr"/>
                </a:tc>
                <a:tc>
                  <a:txBody>
                    <a:bodyPr/>
                    <a:lstStyle/>
                    <a:p>
                      <a:pPr algn="l" rtl="0" fontAlgn="ctr"/>
                      <a:r>
                        <a:rPr lang="ru-RU" sz="1600" u="none" strike="noStrike">
                          <a:effectLst/>
                        </a:rPr>
                        <a:t>Количество педагогов, </a:t>
                      </a:r>
                      <a:endParaRPr lang="ru-RU" sz="1600" b="1" i="0" u="none" strike="noStrike">
                        <a:solidFill>
                          <a:srgbClr val="002060"/>
                        </a:solidFill>
                        <a:effectLst/>
                        <a:latin typeface="Times New Roman" panose="02020603050405020304" pitchFamily="18" charset="0"/>
                      </a:endParaRPr>
                    </a:p>
                  </a:txBody>
                  <a:tcPr marL="11429" marR="11429" marT="8572" marB="0" anchor="ctr"/>
                </a:tc>
                <a:tc gridSpan="3">
                  <a:txBody>
                    <a:bodyPr/>
                    <a:lstStyle/>
                    <a:p>
                      <a:pPr algn="ctr" rtl="0" fontAlgn="ctr"/>
                      <a:r>
                        <a:rPr lang="ru-RU" sz="1600" u="none" strike="noStrike">
                          <a:effectLst/>
                        </a:rPr>
                        <a:t>Принятые меры</a:t>
                      </a:r>
                      <a:endParaRPr lang="ru-RU" sz="1600" b="1" i="0" u="none" strike="noStrike">
                        <a:solidFill>
                          <a:srgbClr val="002060"/>
                        </a:solidFill>
                        <a:effectLst/>
                        <a:latin typeface="Times New Roman" panose="02020603050405020304" pitchFamily="18" charset="0"/>
                      </a:endParaRPr>
                    </a:p>
                  </a:txBody>
                  <a:tcPr marL="11429" marR="11429" marT="8572" marB="0"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912848639"/>
                  </a:ext>
                </a:extLst>
              </a:tr>
              <a:tr h="780043">
                <a:tc vMerge="1">
                  <a:txBody>
                    <a:bodyPr/>
                    <a:lstStyle/>
                    <a:p>
                      <a:endParaRPr lang="ru-RU"/>
                    </a:p>
                  </a:txBody>
                  <a:tcPr/>
                </a:tc>
                <a:tc vMerge="1">
                  <a:txBody>
                    <a:bodyPr/>
                    <a:lstStyle/>
                    <a:p>
                      <a:endParaRPr lang="ru-RU"/>
                    </a:p>
                  </a:txBody>
                  <a:tcPr/>
                </a:tc>
                <a:tc>
                  <a:txBody>
                    <a:bodyPr/>
                    <a:lstStyle/>
                    <a:p>
                      <a:pPr algn="l" rtl="0" fontAlgn="ctr"/>
                      <a:r>
                        <a:rPr lang="ru-RU" sz="1600" u="none" strike="noStrike">
                          <a:effectLst/>
                        </a:rPr>
                        <a:t>к которым приняты меры</a:t>
                      </a:r>
                      <a:endParaRPr lang="ru-RU" sz="1600" b="1" i="0" u="none" strike="noStrike">
                        <a:solidFill>
                          <a:srgbClr val="002060"/>
                        </a:solidFill>
                        <a:effectLst/>
                        <a:latin typeface="Times New Roman" panose="02020603050405020304" pitchFamily="18" charset="0"/>
                      </a:endParaRPr>
                    </a:p>
                  </a:txBody>
                  <a:tcPr marL="11429" marR="11429" marT="8572" marB="0" anchor="ctr"/>
                </a:tc>
                <a:tc>
                  <a:txBody>
                    <a:bodyPr/>
                    <a:lstStyle/>
                    <a:p>
                      <a:pPr algn="l" rtl="0" fontAlgn="ctr"/>
                      <a:r>
                        <a:rPr lang="ru-RU" sz="1600" u="none" strike="noStrike">
                          <a:effectLst/>
                        </a:rPr>
                        <a:t>замечания</a:t>
                      </a:r>
                      <a:endParaRPr lang="ru-RU" sz="1600" b="1" i="0" u="none" strike="noStrike">
                        <a:solidFill>
                          <a:srgbClr val="002060"/>
                        </a:solidFill>
                        <a:effectLst/>
                        <a:latin typeface="Times New Roman" panose="02020603050405020304" pitchFamily="18" charset="0"/>
                      </a:endParaRPr>
                    </a:p>
                  </a:txBody>
                  <a:tcPr marL="11429" marR="11429" marT="8572" marB="0" anchor="ctr"/>
                </a:tc>
                <a:tc>
                  <a:txBody>
                    <a:bodyPr/>
                    <a:lstStyle/>
                    <a:p>
                      <a:pPr algn="l" rtl="0" fontAlgn="ctr"/>
                      <a:r>
                        <a:rPr lang="ru-RU" sz="1600" u="none" strike="noStrike">
                          <a:effectLst/>
                        </a:rPr>
                        <a:t>выговор</a:t>
                      </a:r>
                      <a:endParaRPr lang="ru-RU" sz="1600" b="1" i="0" u="none" strike="noStrike">
                        <a:solidFill>
                          <a:srgbClr val="002060"/>
                        </a:solidFill>
                        <a:effectLst/>
                        <a:latin typeface="Times New Roman" panose="02020603050405020304" pitchFamily="18" charset="0"/>
                      </a:endParaRPr>
                    </a:p>
                  </a:txBody>
                  <a:tcPr marL="11429" marR="11429" marT="8572" marB="0" anchor="ctr"/>
                </a:tc>
                <a:tc>
                  <a:txBody>
                    <a:bodyPr/>
                    <a:lstStyle/>
                    <a:p>
                      <a:pPr algn="l" rtl="0" fontAlgn="ctr"/>
                      <a:r>
                        <a:rPr lang="ru-RU" sz="1600" u="none" strike="noStrike">
                          <a:effectLst/>
                        </a:rPr>
                        <a:t>строгий выговор</a:t>
                      </a:r>
                      <a:endParaRPr lang="ru-RU" sz="1600" b="1" i="0" u="none" strike="noStrike">
                        <a:solidFill>
                          <a:srgbClr val="002060"/>
                        </a:solidFill>
                        <a:effectLst/>
                        <a:latin typeface="Times New Roman" panose="02020603050405020304" pitchFamily="18" charset="0"/>
                      </a:endParaRPr>
                    </a:p>
                  </a:txBody>
                  <a:tcPr marL="11429" marR="11429" marT="8572" marB="0" anchor="ctr"/>
                </a:tc>
                <a:extLst>
                  <a:ext uri="{0D108BD9-81ED-4DB2-BD59-A6C34878D82A}">
                    <a16:rowId xmlns:a16="http://schemas.microsoft.com/office/drawing/2014/main" xmlns="" val="887044074"/>
                  </a:ext>
                </a:extLst>
              </a:tr>
              <a:tr h="274301">
                <a:tc>
                  <a:txBody>
                    <a:bodyPr/>
                    <a:lstStyle/>
                    <a:p>
                      <a:pPr algn="l" rtl="0" fontAlgn="ctr"/>
                      <a:r>
                        <a:rPr lang="ru-RU" sz="1600" u="none" strike="noStrike">
                          <a:effectLst/>
                        </a:rPr>
                        <a:t>Аксу</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2</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2</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2</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l" rtl="0" fontAlgn="ctr"/>
                      <a:r>
                        <a:rPr lang="ru-RU" sz="1600" u="none" strike="noStrike">
                          <a:effectLst/>
                        </a:rPr>
                        <a:t> </a:t>
                      </a:r>
                      <a:endParaRPr lang="ru-RU" sz="1600" b="1" i="0" u="none" strike="noStrike">
                        <a:solidFill>
                          <a:srgbClr val="002060"/>
                        </a:solidFill>
                        <a:effectLst/>
                        <a:latin typeface="Times New Roman" panose="02020603050405020304" pitchFamily="18" charset="0"/>
                      </a:endParaRPr>
                    </a:p>
                  </a:txBody>
                  <a:tcPr marL="11429" marR="11429" marT="8572" marB="0" anchor="ctr"/>
                </a:tc>
                <a:tc>
                  <a:txBody>
                    <a:bodyPr/>
                    <a:lstStyle/>
                    <a:p>
                      <a:pPr algn="l" rtl="0" fontAlgn="ctr"/>
                      <a:r>
                        <a:rPr lang="ru-RU" sz="1600" u="none" strike="noStrike">
                          <a:effectLst/>
                        </a:rPr>
                        <a:t> </a:t>
                      </a:r>
                      <a:endParaRPr lang="ru-RU" sz="1600" b="1" i="0" u="none" strike="noStrike">
                        <a:solidFill>
                          <a:srgbClr val="002060"/>
                        </a:solidFill>
                        <a:effectLst/>
                        <a:latin typeface="Times New Roman" panose="02020603050405020304" pitchFamily="18" charset="0"/>
                      </a:endParaRPr>
                    </a:p>
                  </a:txBody>
                  <a:tcPr marL="11429" marR="11429" marT="8572" marB="0" anchor="ctr"/>
                </a:tc>
                <a:extLst>
                  <a:ext uri="{0D108BD9-81ED-4DB2-BD59-A6C34878D82A}">
                    <a16:rowId xmlns:a16="http://schemas.microsoft.com/office/drawing/2014/main" xmlns="" val="1009378209"/>
                  </a:ext>
                </a:extLst>
              </a:tr>
              <a:tr h="274301">
                <a:tc>
                  <a:txBody>
                    <a:bodyPr/>
                    <a:lstStyle/>
                    <a:p>
                      <a:pPr algn="l" rtl="0" fontAlgn="ctr"/>
                      <a:r>
                        <a:rPr lang="ru-RU" sz="1600" u="none" strike="noStrike">
                          <a:effectLst/>
                        </a:rPr>
                        <a:t>Павлодар</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10</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10</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10</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 </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 </a:t>
                      </a:r>
                      <a:endParaRPr lang="ru-RU" sz="1600" b="0" i="0" u="none" strike="noStrike">
                        <a:solidFill>
                          <a:srgbClr val="002060"/>
                        </a:solidFill>
                        <a:effectLst/>
                        <a:latin typeface="Times New Roman" panose="02020603050405020304" pitchFamily="18" charset="0"/>
                      </a:endParaRPr>
                    </a:p>
                  </a:txBody>
                  <a:tcPr marL="11429" marR="11429" marT="8572" marB="0" anchor="ctr"/>
                </a:tc>
                <a:extLst>
                  <a:ext uri="{0D108BD9-81ED-4DB2-BD59-A6C34878D82A}">
                    <a16:rowId xmlns:a16="http://schemas.microsoft.com/office/drawing/2014/main" xmlns="" val="1643671338"/>
                  </a:ext>
                </a:extLst>
              </a:tr>
              <a:tr h="274301">
                <a:tc>
                  <a:txBody>
                    <a:bodyPr/>
                    <a:lstStyle/>
                    <a:p>
                      <a:pPr algn="l" rtl="0" fontAlgn="ctr"/>
                      <a:r>
                        <a:rPr lang="ru-RU" sz="1600" u="none" strike="noStrike">
                          <a:effectLst/>
                        </a:rPr>
                        <a:t>Экибастуз</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2</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2</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2</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 </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 </a:t>
                      </a:r>
                      <a:endParaRPr lang="ru-RU" sz="1600" b="0" i="0" u="none" strike="noStrike">
                        <a:solidFill>
                          <a:srgbClr val="002060"/>
                        </a:solidFill>
                        <a:effectLst/>
                        <a:latin typeface="Times New Roman" panose="02020603050405020304" pitchFamily="18" charset="0"/>
                      </a:endParaRPr>
                    </a:p>
                  </a:txBody>
                  <a:tcPr marL="11429" marR="11429" marT="8572" marB="0" anchor="ctr"/>
                </a:tc>
                <a:extLst>
                  <a:ext uri="{0D108BD9-81ED-4DB2-BD59-A6C34878D82A}">
                    <a16:rowId xmlns:a16="http://schemas.microsoft.com/office/drawing/2014/main" xmlns="" val="3790814939"/>
                  </a:ext>
                </a:extLst>
              </a:tr>
              <a:tr h="274301">
                <a:tc>
                  <a:txBody>
                    <a:bodyPr/>
                    <a:lstStyle/>
                    <a:p>
                      <a:pPr algn="l" rtl="0" fontAlgn="ctr"/>
                      <a:r>
                        <a:rPr lang="ru-RU" sz="1600" u="none" strike="noStrike">
                          <a:effectLst/>
                        </a:rPr>
                        <a:t>Баянаульский</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2</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2</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2</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 </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 </a:t>
                      </a:r>
                      <a:endParaRPr lang="ru-RU" sz="1600" b="0" i="0" u="none" strike="noStrike">
                        <a:solidFill>
                          <a:srgbClr val="002060"/>
                        </a:solidFill>
                        <a:effectLst/>
                        <a:latin typeface="Times New Roman" panose="02020603050405020304" pitchFamily="18" charset="0"/>
                      </a:endParaRPr>
                    </a:p>
                  </a:txBody>
                  <a:tcPr marL="11429" marR="11429" marT="8572" marB="0" anchor="ctr"/>
                </a:tc>
                <a:extLst>
                  <a:ext uri="{0D108BD9-81ED-4DB2-BD59-A6C34878D82A}">
                    <a16:rowId xmlns:a16="http://schemas.microsoft.com/office/drawing/2014/main" xmlns="" val="3199838080"/>
                  </a:ext>
                </a:extLst>
              </a:tr>
              <a:tr h="274301">
                <a:tc>
                  <a:txBody>
                    <a:bodyPr/>
                    <a:lstStyle/>
                    <a:p>
                      <a:pPr algn="l" rtl="0" fontAlgn="ctr"/>
                      <a:r>
                        <a:rPr lang="ru-RU" sz="1600" u="none" strike="noStrike">
                          <a:effectLst/>
                        </a:rPr>
                        <a:t>Железинский</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1</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1</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 </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 </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1</a:t>
                      </a:r>
                      <a:endParaRPr lang="ru-RU" sz="1600" b="0" i="0" u="none" strike="noStrike">
                        <a:solidFill>
                          <a:srgbClr val="002060"/>
                        </a:solidFill>
                        <a:effectLst/>
                        <a:latin typeface="Times New Roman" panose="02020603050405020304" pitchFamily="18" charset="0"/>
                      </a:endParaRPr>
                    </a:p>
                  </a:txBody>
                  <a:tcPr marL="11429" marR="11429" marT="8572" marB="0" anchor="ctr"/>
                </a:tc>
                <a:extLst>
                  <a:ext uri="{0D108BD9-81ED-4DB2-BD59-A6C34878D82A}">
                    <a16:rowId xmlns:a16="http://schemas.microsoft.com/office/drawing/2014/main" xmlns="" val="3040943979"/>
                  </a:ext>
                </a:extLst>
              </a:tr>
              <a:tr h="274301">
                <a:tc>
                  <a:txBody>
                    <a:bodyPr/>
                    <a:lstStyle/>
                    <a:p>
                      <a:pPr algn="l" rtl="0" fontAlgn="ctr"/>
                      <a:r>
                        <a:rPr lang="ru-RU" sz="1600" u="none" strike="noStrike">
                          <a:effectLst/>
                        </a:rPr>
                        <a:t>Павлодарский</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1</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1</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 </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1</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 </a:t>
                      </a:r>
                      <a:endParaRPr lang="ru-RU" sz="1600" b="0" i="0" u="none" strike="noStrike">
                        <a:solidFill>
                          <a:srgbClr val="002060"/>
                        </a:solidFill>
                        <a:effectLst/>
                        <a:latin typeface="Times New Roman" panose="02020603050405020304" pitchFamily="18" charset="0"/>
                      </a:endParaRPr>
                    </a:p>
                  </a:txBody>
                  <a:tcPr marL="11429" marR="11429" marT="8572" marB="0" anchor="ctr"/>
                </a:tc>
                <a:extLst>
                  <a:ext uri="{0D108BD9-81ED-4DB2-BD59-A6C34878D82A}">
                    <a16:rowId xmlns:a16="http://schemas.microsoft.com/office/drawing/2014/main" xmlns="" val="493655698"/>
                  </a:ext>
                </a:extLst>
              </a:tr>
              <a:tr h="274301">
                <a:tc>
                  <a:txBody>
                    <a:bodyPr/>
                    <a:lstStyle/>
                    <a:p>
                      <a:pPr algn="l" rtl="0" fontAlgn="ctr"/>
                      <a:r>
                        <a:rPr lang="ru-RU" sz="1600" u="none" strike="noStrike">
                          <a:effectLst/>
                        </a:rPr>
                        <a:t>Теренкольский</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1</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1</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1</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 </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 </a:t>
                      </a:r>
                      <a:endParaRPr lang="ru-RU" sz="1600" b="0" i="0" u="none" strike="noStrike">
                        <a:solidFill>
                          <a:srgbClr val="002060"/>
                        </a:solidFill>
                        <a:effectLst/>
                        <a:latin typeface="Times New Roman" panose="02020603050405020304" pitchFamily="18" charset="0"/>
                      </a:endParaRPr>
                    </a:p>
                  </a:txBody>
                  <a:tcPr marL="11429" marR="11429" marT="8572" marB="0" anchor="ctr"/>
                </a:tc>
                <a:extLst>
                  <a:ext uri="{0D108BD9-81ED-4DB2-BD59-A6C34878D82A}">
                    <a16:rowId xmlns:a16="http://schemas.microsoft.com/office/drawing/2014/main" xmlns="" val="2840630395"/>
                  </a:ext>
                </a:extLst>
              </a:tr>
              <a:tr h="274301">
                <a:tc>
                  <a:txBody>
                    <a:bodyPr/>
                    <a:lstStyle/>
                    <a:p>
                      <a:pPr algn="l" rtl="0" fontAlgn="ctr"/>
                      <a:r>
                        <a:rPr lang="ru-RU" sz="1600" u="none" strike="noStrike">
                          <a:effectLst/>
                        </a:rPr>
                        <a:t>Щербактинский</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1</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1</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1</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a:effectLst/>
                        </a:rPr>
                        <a:t> </a:t>
                      </a:r>
                      <a:endParaRPr lang="ru-RU" sz="1600" b="0" i="0" u="none" strike="noStrike">
                        <a:solidFill>
                          <a:srgbClr val="002060"/>
                        </a:solidFill>
                        <a:effectLst/>
                        <a:latin typeface="Times New Roman" panose="02020603050405020304" pitchFamily="18" charset="0"/>
                      </a:endParaRPr>
                    </a:p>
                  </a:txBody>
                  <a:tcPr marL="11429" marR="11429" marT="8572" marB="0" anchor="ctr"/>
                </a:tc>
                <a:tc>
                  <a:txBody>
                    <a:bodyPr/>
                    <a:lstStyle/>
                    <a:p>
                      <a:pPr algn="ctr" rtl="0" fontAlgn="ctr"/>
                      <a:r>
                        <a:rPr lang="ru-RU" sz="1600" u="none" strike="noStrike" dirty="0">
                          <a:effectLst/>
                        </a:rPr>
                        <a:t> </a:t>
                      </a:r>
                      <a:endParaRPr lang="ru-RU" sz="1600" b="0" i="0" u="none" strike="noStrike" dirty="0">
                        <a:solidFill>
                          <a:srgbClr val="002060"/>
                        </a:solidFill>
                        <a:effectLst/>
                        <a:latin typeface="Times New Roman" panose="02020603050405020304" pitchFamily="18" charset="0"/>
                      </a:endParaRPr>
                    </a:p>
                  </a:txBody>
                  <a:tcPr marL="11429" marR="11429" marT="8572" marB="0" anchor="ctr"/>
                </a:tc>
                <a:extLst>
                  <a:ext uri="{0D108BD9-81ED-4DB2-BD59-A6C34878D82A}">
                    <a16:rowId xmlns:a16="http://schemas.microsoft.com/office/drawing/2014/main" xmlns="" val="2639693370"/>
                  </a:ext>
                </a:extLst>
              </a:tr>
            </a:tbl>
          </a:graphicData>
        </a:graphic>
      </p:graphicFrame>
      <p:pic>
        <p:nvPicPr>
          <p:cNvPr id="4" name="Рисунок 3">
            <a:extLst>
              <a:ext uri="{FF2B5EF4-FFF2-40B4-BE49-F238E27FC236}">
                <a16:creationId xmlns:a16="http://schemas.microsoft.com/office/drawing/2014/main" xmlns="" id="{991C3A9E-5D5B-4671-BFD3-C0A718CB3F68}"/>
              </a:ext>
            </a:extLst>
          </p:cNvPr>
          <p:cNvPicPr>
            <a:picLocks noChangeAspect="1"/>
          </p:cNvPicPr>
          <p:nvPr/>
        </p:nvPicPr>
        <p:blipFill rotWithShape="1">
          <a:blip r:embed="rId2" cstate="print"/>
          <a:srcRect l="1963" t="20586" r="61812" b="41596"/>
          <a:stretch/>
        </p:blipFill>
        <p:spPr>
          <a:xfrm>
            <a:off x="-105573" y="-99392"/>
            <a:ext cx="12336693" cy="6957392"/>
          </a:xfrm>
          <a:prstGeom prst="rect">
            <a:avLst/>
          </a:prstGeom>
        </p:spPr>
      </p:pic>
      <p:sp>
        <p:nvSpPr>
          <p:cNvPr id="5" name="Прямоугольник 4">
            <a:extLst>
              <a:ext uri="{FF2B5EF4-FFF2-40B4-BE49-F238E27FC236}">
                <a16:creationId xmlns:a16="http://schemas.microsoft.com/office/drawing/2014/main" xmlns="" id="{20FE9486-5506-4584-849E-807115B64506}"/>
              </a:ext>
            </a:extLst>
          </p:cNvPr>
          <p:cNvSpPr/>
          <p:nvPr/>
        </p:nvSpPr>
        <p:spPr>
          <a:xfrm>
            <a:off x="321568" y="222032"/>
            <a:ext cx="11631083" cy="646331"/>
          </a:xfrm>
          <a:prstGeom prst="rect">
            <a:avLst/>
          </a:prstGeom>
        </p:spPr>
        <p:txBody>
          <a:bodyPr wrap="square">
            <a:spAutoFit/>
          </a:bodyPr>
          <a:lstStyle/>
          <a:p>
            <a:pPr algn="ctr"/>
            <a:r>
              <a:rPr lang="kk-KZ" b="1" dirty="0">
                <a:solidFill>
                  <a:schemeClr val="bg1"/>
                </a:solidFill>
                <a:latin typeface="Arial Narrow" panose="020B0606020202030204" pitchFamily="34" charset="0"/>
                <a:cs typeface="Arial" panose="020B0604020202020204" pitchFamily="34" charset="0"/>
              </a:rPr>
              <a:t>НАРУШЕНИЯ ПРАВИЛ ПРОВЕДЕНИЯ НКТ</a:t>
            </a:r>
            <a:r>
              <a:rPr lang="en-US" b="1" dirty="0">
                <a:solidFill>
                  <a:schemeClr val="bg1"/>
                </a:solidFill>
                <a:latin typeface="Arial Narrow" panose="020B0606020202030204" pitchFamily="34" charset="0"/>
                <a:cs typeface="Arial" panose="020B0604020202020204" pitchFamily="34" charset="0"/>
              </a:rPr>
              <a:t> </a:t>
            </a:r>
            <a:r>
              <a:rPr lang="kk-KZ" b="1" dirty="0">
                <a:solidFill>
                  <a:schemeClr val="bg1"/>
                </a:solidFill>
                <a:latin typeface="Arial Narrow" panose="020B0606020202030204" pitchFamily="34" charset="0"/>
                <a:cs typeface="Arial" panose="020B0604020202020204" pitchFamily="34" charset="0"/>
              </a:rPr>
              <a:t/>
            </a:r>
            <a:br>
              <a:rPr lang="kk-KZ" b="1" dirty="0">
                <a:solidFill>
                  <a:schemeClr val="bg1"/>
                </a:solidFill>
                <a:latin typeface="Arial Narrow" panose="020B0606020202030204" pitchFamily="34" charset="0"/>
                <a:cs typeface="Arial" panose="020B0604020202020204" pitchFamily="34" charset="0"/>
              </a:rPr>
            </a:br>
            <a:r>
              <a:rPr lang="kk-KZ" b="1" dirty="0">
                <a:solidFill>
                  <a:schemeClr val="bg1"/>
                </a:solidFill>
                <a:latin typeface="Arial" panose="020B0604020202020204" pitchFamily="34" charset="0"/>
                <a:cs typeface="Arial" panose="020B0604020202020204" pitchFamily="34" charset="0"/>
              </a:rPr>
              <a:t>                                                                       (</a:t>
            </a:r>
            <a:r>
              <a:rPr lang="kk-KZ" i="1" spc="-100" dirty="0">
                <a:solidFill>
                  <a:schemeClr val="bg1"/>
                </a:solidFill>
                <a:latin typeface="Arial" panose="020B0604020202020204" pitchFamily="34" charset="0"/>
                <a:cs typeface="Arial" panose="020B0604020202020204" pitchFamily="34" charset="0"/>
              </a:rPr>
              <a:t>за период с </a:t>
            </a:r>
            <a:r>
              <a:rPr lang="ru-RU" i="1" spc="-100" dirty="0">
                <a:solidFill>
                  <a:schemeClr val="bg1"/>
                </a:solidFill>
                <a:latin typeface="Arial" panose="020B0604020202020204" pitchFamily="34" charset="0"/>
                <a:cs typeface="Arial" panose="020B0604020202020204" pitchFamily="34" charset="0"/>
              </a:rPr>
              <a:t> 1 по 23 февраля 2021 г.)</a:t>
            </a:r>
            <a:endParaRPr lang="ru-RU" dirty="0">
              <a:solidFill>
                <a:schemeClr val="bg1"/>
              </a:solidFill>
            </a:endParaRPr>
          </a:p>
        </p:txBody>
      </p:sp>
      <p:graphicFrame>
        <p:nvGraphicFramePr>
          <p:cNvPr id="8" name="Таблица 7">
            <a:extLst>
              <a:ext uri="{FF2B5EF4-FFF2-40B4-BE49-F238E27FC236}">
                <a16:creationId xmlns:a16="http://schemas.microsoft.com/office/drawing/2014/main" xmlns="" id="{57E2665E-DE7A-4C92-B349-28E0242175A0}"/>
              </a:ext>
            </a:extLst>
          </p:cNvPr>
          <p:cNvGraphicFramePr>
            <a:graphicFrameLocks noGrp="1"/>
          </p:cNvGraphicFramePr>
          <p:nvPr>
            <p:extLst>
              <p:ext uri="{D42A27DB-BD31-4B8C-83A1-F6EECF244321}">
                <p14:modId xmlns:p14="http://schemas.microsoft.com/office/powerpoint/2010/main" val="36695126"/>
              </p:ext>
            </p:extLst>
          </p:nvPr>
        </p:nvGraphicFramePr>
        <p:xfrm>
          <a:off x="1" y="920968"/>
          <a:ext cx="12192000" cy="5662392"/>
        </p:xfrm>
        <a:graphic>
          <a:graphicData uri="http://schemas.openxmlformats.org/drawingml/2006/table">
            <a:tbl>
              <a:tblPr firstRow="1" firstCol="1" bandRow="1">
                <a:tableStyleId>{5940675A-B579-460E-94D1-54222C63F5DA}</a:tableStyleId>
              </a:tblPr>
              <a:tblGrid>
                <a:gridCol w="2594539">
                  <a:extLst>
                    <a:ext uri="{9D8B030D-6E8A-4147-A177-3AD203B41FA5}">
                      <a16:colId xmlns:a16="http://schemas.microsoft.com/office/drawing/2014/main" xmlns="" val="2929802273"/>
                    </a:ext>
                  </a:extLst>
                </a:gridCol>
                <a:gridCol w="2061301">
                  <a:extLst>
                    <a:ext uri="{9D8B030D-6E8A-4147-A177-3AD203B41FA5}">
                      <a16:colId xmlns:a16="http://schemas.microsoft.com/office/drawing/2014/main" xmlns="" val="3233659270"/>
                    </a:ext>
                  </a:extLst>
                </a:gridCol>
                <a:gridCol w="2112235">
                  <a:extLst>
                    <a:ext uri="{9D8B030D-6E8A-4147-A177-3AD203B41FA5}">
                      <a16:colId xmlns:a16="http://schemas.microsoft.com/office/drawing/2014/main" xmlns="" val="2899613479"/>
                    </a:ext>
                  </a:extLst>
                </a:gridCol>
                <a:gridCol w="2112235">
                  <a:extLst>
                    <a:ext uri="{9D8B030D-6E8A-4147-A177-3AD203B41FA5}">
                      <a16:colId xmlns:a16="http://schemas.microsoft.com/office/drawing/2014/main" xmlns="" val="4183466380"/>
                    </a:ext>
                  </a:extLst>
                </a:gridCol>
                <a:gridCol w="1512871">
                  <a:extLst>
                    <a:ext uri="{9D8B030D-6E8A-4147-A177-3AD203B41FA5}">
                      <a16:colId xmlns:a16="http://schemas.microsoft.com/office/drawing/2014/main" xmlns="" val="3318741108"/>
                    </a:ext>
                  </a:extLst>
                </a:gridCol>
                <a:gridCol w="1798819">
                  <a:extLst>
                    <a:ext uri="{9D8B030D-6E8A-4147-A177-3AD203B41FA5}">
                      <a16:colId xmlns:a16="http://schemas.microsoft.com/office/drawing/2014/main" xmlns="" val="4292864289"/>
                    </a:ext>
                  </a:extLst>
                </a:gridCol>
              </a:tblGrid>
              <a:tr h="842627">
                <a:tc rowSpan="2">
                  <a:txBody>
                    <a:bodyPr/>
                    <a:lstStyle/>
                    <a:p>
                      <a:pPr algn="ctr" rtl="0" fontAlgn="ctr"/>
                      <a:r>
                        <a:rPr lang="ru-RU" sz="2000" b="1" u="none" strike="noStrike" dirty="0">
                          <a:solidFill>
                            <a:srgbClr val="002060"/>
                          </a:solidFill>
                          <a:effectLst/>
                          <a:latin typeface="Arial" panose="020B0604020202020204" pitchFamily="34" charset="0"/>
                          <a:cs typeface="Arial" panose="020B0604020202020204" pitchFamily="34" charset="0"/>
                        </a:rPr>
                        <a:t>Наименование района города</a:t>
                      </a:r>
                      <a:endParaRPr lang="ru-RU" sz="2000" b="1"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tc rowSpan="2">
                  <a:txBody>
                    <a:bodyPr/>
                    <a:lstStyle/>
                    <a:p>
                      <a:pPr algn="ctr" rtl="0" fontAlgn="ctr"/>
                      <a:r>
                        <a:rPr lang="ru-RU" sz="2000" b="1" u="none" strike="noStrike" dirty="0">
                          <a:solidFill>
                            <a:srgbClr val="002060"/>
                          </a:solidFill>
                          <a:effectLst/>
                          <a:latin typeface="Arial" panose="020B0604020202020204" pitchFamily="34" charset="0"/>
                          <a:cs typeface="Arial" panose="020B0604020202020204" pitchFamily="34" charset="0"/>
                        </a:rPr>
                        <a:t>Количество педагогов,  нарушивших НКТ </a:t>
                      </a:r>
                      <a:endParaRPr lang="ru-RU" sz="2000" b="1"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2000" b="1" u="none" strike="noStrike" dirty="0">
                          <a:solidFill>
                            <a:srgbClr val="002060"/>
                          </a:solidFill>
                          <a:effectLst/>
                          <a:latin typeface="Arial" panose="020B0604020202020204" pitchFamily="34" charset="0"/>
                          <a:cs typeface="Arial" panose="020B0604020202020204" pitchFamily="34" charset="0"/>
                        </a:rPr>
                        <a:t>Количество педагогов, </a:t>
                      </a:r>
                    </a:p>
                    <a:p>
                      <a:pPr marL="0" marR="0" lvl="0" indent="0" algn="ctr" defTabSz="914400" rtl="0" eaLnBrk="1" fontAlgn="ctr" latinLnBrk="0" hangingPunct="1">
                        <a:lnSpc>
                          <a:spcPct val="100000"/>
                        </a:lnSpc>
                        <a:spcBef>
                          <a:spcPts val="0"/>
                        </a:spcBef>
                        <a:spcAft>
                          <a:spcPts val="0"/>
                        </a:spcAft>
                        <a:buClrTx/>
                        <a:buSzTx/>
                        <a:buFontTx/>
                        <a:buNone/>
                        <a:tabLst/>
                        <a:defRPr/>
                      </a:pPr>
                      <a:r>
                        <a:rPr lang="ru-RU" sz="2000" b="1" u="none" strike="noStrike" dirty="0">
                          <a:solidFill>
                            <a:srgbClr val="002060"/>
                          </a:solidFill>
                          <a:effectLst/>
                          <a:latin typeface="Arial" panose="020B0604020202020204" pitchFamily="34" charset="0"/>
                          <a:cs typeface="Arial" panose="020B0604020202020204" pitchFamily="34" charset="0"/>
                        </a:rPr>
                        <a:t>к которым приняты меры</a:t>
                      </a:r>
                      <a:endParaRPr lang="ru-RU" sz="2000" b="1" i="0" u="none" strike="noStrike" dirty="0">
                        <a:solidFill>
                          <a:srgbClr val="002060"/>
                        </a:solidFill>
                        <a:effectLst/>
                        <a:latin typeface="Arial" panose="020B0604020202020204" pitchFamily="34" charset="0"/>
                        <a:cs typeface="Arial" panose="020B0604020202020204" pitchFamily="34" charset="0"/>
                      </a:endParaRPr>
                    </a:p>
                    <a:p>
                      <a:pPr algn="ctr" rtl="0" fontAlgn="ctr"/>
                      <a:endParaRPr lang="ru-RU" sz="2000" b="1"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tc gridSpan="3">
                  <a:txBody>
                    <a:bodyPr/>
                    <a:lstStyle/>
                    <a:p>
                      <a:pPr algn="ctr" rtl="0" fontAlgn="ctr"/>
                      <a:r>
                        <a:rPr lang="ru-RU" sz="2000" b="1" u="none" strike="noStrike" dirty="0">
                          <a:solidFill>
                            <a:srgbClr val="002060"/>
                          </a:solidFill>
                          <a:effectLst/>
                          <a:latin typeface="Arial" panose="020B0604020202020204" pitchFamily="34" charset="0"/>
                          <a:cs typeface="Arial" panose="020B0604020202020204" pitchFamily="34" charset="0"/>
                        </a:rPr>
                        <a:t>Принятые меры</a:t>
                      </a:r>
                      <a:endParaRPr lang="ru-RU" sz="2000" b="1"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2544027885"/>
                  </a:ext>
                </a:extLst>
              </a:tr>
              <a:tr h="1398675">
                <a:tc vMerge="1">
                  <a:txBody>
                    <a:bodyPr/>
                    <a:lstStyle/>
                    <a:p>
                      <a:endParaRPr lang="ru-RU"/>
                    </a:p>
                  </a:txBody>
                  <a:tcPr/>
                </a:tc>
                <a:tc vMerge="1">
                  <a:txBody>
                    <a:bodyPr/>
                    <a:lstStyle/>
                    <a:p>
                      <a:endParaRPr lang="ru-RU"/>
                    </a:p>
                  </a:txBody>
                  <a:tcPr/>
                </a:tc>
                <a:tc vMerge="1">
                  <a:txBody>
                    <a:bodyPr/>
                    <a:lstStyle/>
                    <a:p>
                      <a:pPr algn="l" rtl="0" fontAlgn="ctr"/>
                      <a:endParaRPr lang="ru-RU" sz="16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8572" marR="8572" marT="8572" marB="0" anchor="ctr"/>
                </a:tc>
                <a:tc>
                  <a:txBody>
                    <a:bodyPr/>
                    <a:lstStyle/>
                    <a:p>
                      <a:pPr algn="ctr" rtl="0" fontAlgn="ctr"/>
                      <a:r>
                        <a:rPr lang="ru-RU" sz="2000" b="1" u="none" strike="noStrike" dirty="0">
                          <a:solidFill>
                            <a:srgbClr val="002060"/>
                          </a:solidFill>
                          <a:effectLst/>
                          <a:latin typeface="Arial" panose="020B0604020202020204" pitchFamily="34" charset="0"/>
                          <a:cs typeface="Arial" panose="020B0604020202020204" pitchFamily="34" charset="0"/>
                        </a:rPr>
                        <a:t>замечания</a:t>
                      </a:r>
                      <a:endParaRPr lang="ru-RU" sz="2000" b="1"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b="1" u="none" strike="noStrike" dirty="0">
                          <a:solidFill>
                            <a:srgbClr val="002060"/>
                          </a:solidFill>
                          <a:effectLst/>
                          <a:latin typeface="Arial" panose="020B0604020202020204" pitchFamily="34" charset="0"/>
                          <a:cs typeface="Arial" panose="020B0604020202020204" pitchFamily="34" charset="0"/>
                        </a:rPr>
                        <a:t>выговор</a:t>
                      </a:r>
                      <a:endParaRPr lang="ru-RU" sz="2000" b="1"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b="1" u="none" strike="noStrike" dirty="0">
                          <a:solidFill>
                            <a:srgbClr val="002060"/>
                          </a:solidFill>
                          <a:effectLst/>
                          <a:latin typeface="Arial" panose="020B0604020202020204" pitchFamily="34" charset="0"/>
                          <a:cs typeface="Arial" panose="020B0604020202020204" pitchFamily="34" charset="0"/>
                        </a:rPr>
                        <a:t>строгий выговор</a:t>
                      </a:r>
                      <a:endParaRPr lang="ru-RU" sz="2000" b="1"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extLst>
                  <a:ext uri="{0D108BD9-81ED-4DB2-BD59-A6C34878D82A}">
                    <a16:rowId xmlns:a16="http://schemas.microsoft.com/office/drawing/2014/main" xmlns="" val="2417388015"/>
                  </a:ext>
                </a:extLst>
              </a:tr>
              <a:tr h="381132">
                <a:tc>
                  <a:txBody>
                    <a:bodyPr/>
                    <a:lstStyle/>
                    <a:p>
                      <a:pPr algn="ctr" rtl="0" fontAlgn="ctr"/>
                      <a:r>
                        <a:rPr lang="ru-RU" sz="2000" u="none" strike="noStrike" dirty="0" err="1">
                          <a:solidFill>
                            <a:srgbClr val="002060"/>
                          </a:solidFill>
                          <a:effectLst/>
                          <a:latin typeface="Arial" panose="020B0604020202020204" pitchFamily="34" charset="0"/>
                          <a:cs typeface="Arial" panose="020B0604020202020204" pitchFamily="34" charset="0"/>
                        </a:rPr>
                        <a:t>г.Аксу</a:t>
                      </a:r>
                      <a:endParaRPr lang="ru-RU" sz="2000" b="0"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a:solidFill>
                            <a:srgbClr val="002060"/>
                          </a:solidFill>
                          <a:effectLst/>
                          <a:latin typeface="Arial" panose="020B0604020202020204" pitchFamily="34" charset="0"/>
                          <a:cs typeface="Arial" panose="020B0604020202020204" pitchFamily="34" charset="0"/>
                        </a:rPr>
                        <a:t>2</a:t>
                      </a:r>
                      <a:endParaRPr lang="ru-RU" sz="2000" b="0" i="0" u="none" strike="noStrike">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dirty="0">
                          <a:solidFill>
                            <a:srgbClr val="002060"/>
                          </a:solidFill>
                          <a:effectLst/>
                          <a:latin typeface="Arial" panose="020B0604020202020204" pitchFamily="34" charset="0"/>
                          <a:cs typeface="Arial" panose="020B0604020202020204" pitchFamily="34" charset="0"/>
                        </a:rPr>
                        <a:t>2</a:t>
                      </a:r>
                      <a:endParaRPr lang="ru-RU" sz="2000" b="0"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dirty="0">
                          <a:solidFill>
                            <a:srgbClr val="002060"/>
                          </a:solidFill>
                          <a:effectLst/>
                          <a:latin typeface="Arial" panose="020B0604020202020204" pitchFamily="34" charset="0"/>
                          <a:cs typeface="Arial" panose="020B0604020202020204" pitchFamily="34" charset="0"/>
                        </a:rPr>
                        <a:t>2</a:t>
                      </a:r>
                      <a:endParaRPr lang="ru-RU" sz="2000" b="0"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dirty="0">
                          <a:solidFill>
                            <a:srgbClr val="002060"/>
                          </a:solidFill>
                          <a:effectLst/>
                          <a:latin typeface="Arial" panose="020B0604020202020204" pitchFamily="34" charset="0"/>
                          <a:cs typeface="Arial" panose="020B0604020202020204" pitchFamily="34" charset="0"/>
                        </a:rPr>
                        <a:t> </a:t>
                      </a:r>
                      <a:endParaRPr lang="ru-RU" sz="2000" b="1"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a:solidFill>
                            <a:srgbClr val="002060"/>
                          </a:solidFill>
                          <a:effectLst/>
                          <a:latin typeface="Arial" panose="020B0604020202020204" pitchFamily="34" charset="0"/>
                          <a:cs typeface="Arial" panose="020B0604020202020204" pitchFamily="34" charset="0"/>
                        </a:rPr>
                        <a:t> </a:t>
                      </a:r>
                      <a:endParaRPr lang="ru-RU" sz="2000" b="1" i="0" u="none" strike="noStrike">
                        <a:solidFill>
                          <a:srgbClr val="002060"/>
                        </a:solidFill>
                        <a:effectLst/>
                        <a:latin typeface="Arial" panose="020B0604020202020204" pitchFamily="34" charset="0"/>
                        <a:cs typeface="Arial" panose="020B0604020202020204" pitchFamily="34" charset="0"/>
                      </a:endParaRPr>
                    </a:p>
                  </a:txBody>
                  <a:tcPr marL="11429" marR="11429" marT="8572" marB="0" anchor="ctr"/>
                </a:tc>
                <a:extLst>
                  <a:ext uri="{0D108BD9-81ED-4DB2-BD59-A6C34878D82A}">
                    <a16:rowId xmlns:a16="http://schemas.microsoft.com/office/drawing/2014/main" xmlns="" val="3224566687"/>
                  </a:ext>
                </a:extLst>
              </a:tr>
              <a:tr h="381132">
                <a:tc>
                  <a:txBody>
                    <a:bodyPr/>
                    <a:lstStyle/>
                    <a:p>
                      <a:pPr algn="ctr" rtl="0" fontAlgn="ctr"/>
                      <a:r>
                        <a:rPr lang="ru-RU" sz="2000" u="none" strike="noStrike" dirty="0" err="1">
                          <a:solidFill>
                            <a:srgbClr val="002060"/>
                          </a:solidFill>
                          <a:effectLst/>
                          <a:latin typeface="Arial" panose="020B0604020202020204" pitchFamily="34" charset="0"/>
                          <a:cs typeface="Arial" panose="020B0604020202020204" pitchFamily="34" charset="0"/>
                        </a:rPr>
                        <a:t>г.Павлодар</a:t>
                      </a:r>
                      <a:endParaRPr lang="ru-RU" sz="2000" b="0"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dirty="0">
                          <a:solidFill>
                            <a:srgbClr val="002060"/>
                          </a:solidFill>
                          <a:effectLst/>
                          <a:latin typeface="Arial" panose="020B0604020202020204" pitchFamily="34" charset="0"/>
                          <a:cs typeface="Arial" panose="020B0604020202020204" pitchFamily="34" charset="0"/>
                        </a:rPr>
                        <a:t>10</a:t>
                      </a:r>
                      <a:endParaRPr lang="ru-RU" sz="2000" b="0"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a:solidFill>
                            <a:srgbClr val="002060"/>
                          </a:solidFill>
                          <a:effectLst/>
                          <a:latin typeface="Arial" panose="020B0604020202020204" pitchFamily="34" charset="0"/>
                          <a:cs typeface="Arial" panose="020B0604020202020204" pitchFamily="34" charset="0"/>
                        </a:rPr>
                        <a:t>10</a:t>
                      </a:r>
                      <a:endParaRPr lang="ru-RU" sz="2000" b="0" i="0" u="none" strike="noStrike">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dirty="0">
                          <a:solidFill>
                            <a:srgbClr val="002060"/>
                          </a:solidFill>
                          <a:effectLst/>
                          <a:latin typeface="Arial" panose="020B0604020202020204" pitchFamily="34" charset="0"/>
                          <a:cs typeface="Arial" panose="020B0604020202020204" pitchFamily="34" charset="0"/>
                        </a:rPr>
                        <a:t>10</a:t>
                      </a:r>
                      <a:endParaRPr lang="ru-RU" sz="2000" b="0"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dirty="0">
                          <a:solidFill>
                            <a:srgbClr val="002060"/>
                          </a:solidFill>
                          <a:effectLst/>
                          <a:latin typeface="Arial" panose="020B0604020202020204" pitchFamily="34" charset="0"/>
                          <a:cs typeface="Arial" panose="020B0604020202020204" pitchFamily="34" charset="0"/>
                        </a:rPr>
                        <a:t> </a:t>
                      </a:r>
                      <a:endParaRPr lang="ru-RU" sz="2000" b="0"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a:solidFill>
                            <a:srgbClr val="002060"/>
                          </a:solidFill>
                          <a:effectLst/>
                          <a:latin typeface="Arial" panose="020B0604020202020204" pitchFamily="34" charset="0"/>
                          <a:cs typeface="Arial" panose="020B0604020202020204" pitchFamily="34" charset="0"/>
                        </a:rPr>
                        <a:t> </a:t>
                      </a:r>
                      <a:endParaRPr lang="ru-RU" sz="2000" b="0" i="0" u="none" strike="noStrike">
                        <a:solidFill>
                          <a:srgbClr val="002060"/>
                        </a:solidFill>
                        <a:effectLst/>
                        <a:latin typeface="Arial" panose="020B0604020202020204" pitchFamily="34" charset="0"/>
                        <a:cs typeface="Arial" panose="020B0604020202020204" pitchFamily="34" charset="0"/>
                      </a:endParaRPr>
                    </a:p>
                  </a:txBody>
                  <a:tcPr marL="11429" marR="11429" marT="8572" marB="0" anchor="ctr"/>
                </a:tc>
                <a:extLst>
                  <a:ext uri="{0D108BD9-81ED-4DB2-BD59-A6C34878D82A}">
                    <a16:rowId xmlns:a16="http://schemas.microsoft.com/office/drawing/2014/main" xmlns="" val="3326099888"/>
                  </a:ext>
                </a:extLst>
              </a:tr>
              <a:tr h="381132">
                <a:tc>
                  <a:txBody>
                    <a:bodyPr/>
                    <a:lstStyle/>
                    <a:p>
                      <a:pPr algn="ctr" rtl="0" fontAlgn="ctr"/>
                      <a:r>
                        <a:rPr lang="ru-RU" sz="2000" u="none" strike="noStrike" dirty="0" err="1">
                          <a:solidFill>
                            <a:srgbClr val="002060"/>
                          </a:solidFill>
                          <a:effectLst/>
                          <a:latin typeface="Arial" panose="020B0604020202020204" pitchFamily="34" charset="0"/>
                          <a:cs typeface="Arial" panose="020B0604020202020204" pitchFamily="34" charset="0"/>
                        </a:rPr>
                        <a:t>г.Экибастуз</a:t>
                      </a:r>
                      <a:endParaRPr lang="ru-RU" sz="2000" b="0"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a:solidFill>
                            <a:srgbClr val="002060"/>
                          </a:solidFill>
                          <a:effectLst/>
                          <a:latin typeface="Arial" panose="020B0604020202020204" pitchFamily="34" charset="0"/>
                          <a:cs typeface="Arial" panose="020B0604020202020204" pitchFamily="34" charset="0"/>
                        </a:rPr>
                        <a:t>2</a:t>
                      </a:r>
                      <a:endParaRPr lang="ru-RU" sz="2000" b="0" i="0" u="none" strike="noStrike">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a:solidFill>
                            <a:srgbClr val="002060"/>
                          </a:solidFill>
                          <a:effectLst/>
                          <a:latin typeface="Arial" panose="020B0604020202020204" pitchFamily="34" charset="0"/>
                          <a:cs typeface="Arial" panose="020B0604020202020204" pitchFamily="34" charset="0"/>
                        </a:rPr>
                        <a:t>2</a:t>
                      </a:r>
                      <a:endParaRPr lang="ru-RU" sz="2000" b="0" i="0" u="none" strike="noStrike">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dirty="0">
                          <a:solidFill>
                            <a:srgbClr val="002060"/>
                          </a:solidFill>
                          <a:effectLst/>
                          <a:latin typeface="Arial" panose="020B0604020202020204" pitchFamily="34" charset="0"/>
                          <a:cs typeface="Arial" panose="020B0604020202020204" pitchFamily="34" charset="0"/>
                        </a:rPr>
                        <a:t>2</a:t>
                      </a:r>
                      <a:endParaRPr lang="ru-RU" sz="2000" b="0"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dirty="0">
                          <a:solidFill>
                            <a:srgbClr val="002060"/>
                          </a:solidFill>
                          <a:effectLst/>
                          <a:latin typeface="Arial" panose="020B0604020202020204" pitchFamily="34" charset="0"/>
                          <a:cs typeface="Arial" panose="020B0604020202020204" pitchFamily="34" charset="0"/>
                        </a:rPr>
                        <a:t> </a:t>
                      </a:r>
                      <a:endParaRPr lang="ru-RU" sz="2000" b="0"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dirty="0">
                          <a:solidFill>
                            <a:srgbClr val="002060"/>
                          </a:solidFill>
                          <a:effectLst/>
                          <a:latin typeface="Arial" panose="020B0604020202020204" pitchFamily="34" charset="0"/>
                          <a:cs typeface="Arial" panose="020B0604020202020204" pitchFamily="34" charset="0"/>
                        </a:rPr>
                        <a:t> </a:t>
                      </a:r>
                      <a:endParaRPr lang="ru-RU" sz="2000" b="0"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extLst>
                  <a:ext uri="{0D108BD9-81ED-4DB2-BD59-A6C34878D82A}">
                    <a16:rowId xmlns:a16="http://schemas.microsoft.com/office/drawing/2014/main" xmlns="" val="153101512"/>
                  </a:ext>
                </a:extLst>
              </a:tr>
              <a:tr h="381132">
                <a:tc>
                  <a:txBody>
                    <a:bodyPr/>
                    <a:lstStyle/>
                    <a:p>
                      <a:pPr algn="ctr" rtl="0" fontAlgn="ctr"/>
                      <a:r>
                        <a:rPr lang="ru-RU" sz="2000" u="none" strike="noStrike">
                          <a:solidFill>
                            <a:srgbClr val="002060"/>
                          </a:solidFill>
                          <a:effectLst/>
                          <a:latin typeface="Arial" panose="020B0604020202020204" pitchFamily="34" charset="0"/>
                          <a:cs typeface="Arial" panose="020B0604020202020204" pitchFamily="34" charset="0"/>
                        </a:rPr>
                        <a:t>Баянаульский</a:t>
                      </a:r>
                      <a:endParaRPr lang="ru-RU" sz="2000" b="0" i="0" u="none" strike="noStrike">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a:solidFill>
                            <a:srgbClr val="002060"/>
                          </a:solidFill>
                          <a:effectLst/>
                          <a:latin typeface="Arial" panose="020B0604020202020204" pitchFamily="34" charset="0"/>
                          <a:cs typeface="Arial" panose="020B0604020202020204" pitchFamily="34" charset="0"/>
                        </a:rPr>
                        <a:t>2</a:t>
                      </a:r>
                      <a:endParaRPr lang="ru-RU" sz="2000" b="0" i="0" u="none" strike="noStrike">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a:solidFill>
                            <a:srgbClr val="002060"/>
                          </a:solidFill>
                          <a:effectLst/>
                          <a:latin typeface="Arial" panose="020B0604020202020204" pitchFamily="34" charset="0"/>
                          <a:cs typeface="Arial" panose="020B0604020202020204" pitchFamily="34" charset="0"/>
                        </a:rPr>
                        <a:t>2</a:t>
                      </a:r>
                      <a:endParaRPr lang="ru-RU" sz="2000" b="0" i="0" u="none" strike="noStrike">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dirty="0">
                          <a:solidFill>
                            <a:srgbClr val="002060"/>
                          </a:solidFill>
                          <a:effectLst/>
                          <a:latin typeface="Arial" panose="020B0604020202020204" pitchFamily="34" charset="0"/>
                          <a:cs typeface="Arial" panose="020B0604020202020204" pitchFamily="34" charset="0"/>
                        </a:rPr>
                        <a:t>2</a:t>
                      </a:r>
                      <a:endParaRPr lang="ru-RU" sz="2000" b="0"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dirty="0">
                          <a:solidFill>
                            <a:srgbClr val="002060"/>
                          </a:solidFill>
                          <a:effectLst/>
                          <a:latin typeface="Arial" panose="020B0604020202020204" pitchFamily="34" charset="0"/>
                          <a:cs typeface="Arial" panose="020B0604020202020204" pitchFamily="34" charset="0"/>
                        </a:rPr>
                        <a:t> </a:t>
                      </a:r>
                      <a:endParaRPr lang="ru-RU" sz="2000" b="0"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dirty="0">
                          <a:solidFill>
                            <a:srgbClr val="002060"/>
                          </a:solidFill>
                          <a:effectLst/>
                          <a:latin typeface="Arial" panose="020B0604020202020204" pitchFamily="34" charset="0"/>
                          <a:cs typeface="Arial" panose="020B0604020202020204" pitchFamily="34" charset="0"/>
                        </a:rPr>
                        <a:t> </a:t>
                      </a:r>
                      <a:endParaRPr lang="ru-RU" sz="2000" b="0"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extLst>
                  <a:ext uri="{0D108BD9-81ED-4DB2-BD59-A6C34878D82A}">
                    <a16:rowId xmlns:a16="http://schemas.microsoft.com/office/drawing/2014/main" xmlns="" val="3976984076"/>
                  </a:ext>
                </a:extLst>
              </a:tr>
              <a:tr h="381132">
                <a:tc>
                  <a:txBody>
                    <a:bodyPr/>
                    <a:lstStyle/>
                    <a:p>
                      <a:pPr algn="ctr" rtl="0" fontAlgn="ctr"/>
                      <a:r>
                        <a:rPr lang="ru-RU" sz="2000" u="none" strike="noStrike">
                          <a:solidFill>
                            <a:srgbClr val="002060"/>
                          </a:solidFill>
                          <a:effectLst/>
                          <a:latin typeface="Arial" panose="020B0604020202020204" pitchFamily="34" charset="0"/>
                          <a:cs typeface="Arial" panose="020B0604020202020204" pitchFamily="34" charset="0"/>
                        </a:rPr>
                        <a:t>Железинский</a:t>
                      </a:r>
                      <a:endParaRPr lang="ru-RU" sz="2000" b="0" i="0" u="none" strike="noStrike">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a:solidFill>
                            <a:srgbClr val="002060"/>
                          </a:solidFill>
                          <a:effectLst/>
                          <a:latin typeface="Arial" panose="020B0604020202020204" pitchFamily="34" charset="0"/>
                          <a:cs typeface="Arial" panose="020B0604020202020204" pitchFamily="34" charset="0"/>
                        </a:rPr>
                        <a:t>1</a:t>
                      </a:r>
                      <a:endParaRPr lang="ru-RU" sz="2000" b="0" i="0" u="none" strike="noStrike">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a:solidFill>
                            <a:srgbClr val="002060"/>
                          </a:solidFill>
                          <a:effectLst/>
                          <a:latin typeface="Arial" panose="020B0604020202020204" pitchFamily="34" charset="0"/>
                          <a:cs typeface="Arial" panose="020B0604020202020204" pitchFamily="34" charset="0"/>
                        </a:rPr>
                        <a:t>1</a:t>
                      </a:r>
                      <a:endParaRPr lang="ru-RU" sz="2000" b="0" i="0" u="none" strike="noStrike">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dirty="0">
                          <a:solidFill>
                            <a:srgbClr val="002060"/>
                          </a:solidFill>
                          <a:effectLst/>
                          <a:latin typeface="Arial" panose="020B0604020202020204" pitchFamily="34" charset="0"/>
                          <a:cs typeface="Arial" panose="020B0604020202020204" pitchFamily="34" charset="0"/>
                        </a:rPr>
                        <a:t> </a:t>
                      </a:r>
                      <a:endParaRPr lang="ru-RU" sz="2000" b="0"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dirty="0">
                          <a:solidFill>
                            <a:srgbClr val="002060"/>
                          </a:solidFill>
                          <a:effectLst/>
                          <a:latin typeface="Arial" panose="020B0604020202020204" pitchFamily="34" charset="0"/>
                          <a:cs typeface="Arial" panose="020B0604020202020204" pitchFamily="34" charset="0"/>
                        </a:rPr>
                        <a:t> </a:t>
                      </a:r>
                      <a:endParaRPr lang="ru-RU" sz="2000" b="0"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dirty="0">
                          <a:solidFill>
                            <a:srgbClr val="002060"/>
                          </a:solidFill>
                          <a:effectLst/>
                          <a:latin typeface="Arial" panose="020B0604020202020204" pitchFamily="34" charset="0"/>
                          <a:cs typeface="Arial" panose="020B0604020202020204" pitchFamily="34" charset="0"/>
                        </a:rPr>
                        <a:t>1</a:t>
                      </a:r>
                      <a:endParaRPr lang="ru-RU" sz="2000" b="0"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extLst>
                  <a:ext uri="{0D108BD9-81ED-4DB2-BD59-A6C34878D82A}">
                    <a16:rowId xmlns:a16="http://schemas.microsoft.com/office/drawing/2014/main" xmlns="" val="3554430646"/>
                  </a:ext>
                </a:extLst>
              </a:tr>
              <a:tr h="381132">
                <a:tc>
                  <a:txBody>
                    <a:bodyPr/>
                    <a:lstStyle/>
                    <a:p>
                      <a:pPr algn="ctr" rtl="0" fontAlgn="ctr"/>
                      <a:r>
                        <a:rPr lang="ru-RU" sz="2000" u="none" strike="noStrike">
                          <a:solidFill>
                            <a:srgbClr val="002060"/>
                          </a:solidFill>
                          <a:effectLst/>
                          <a:latin typeface="Arial" panose="020B0604020202020204" pitchFamily="34" charset="0"/>
                          <a:cs typeface="Arial" panose="020B0604020202020204" pitchFamily="34" charset="0"/>
                        </a:rPr>
                        <a:t>Павлодарский</a:t>
                      </a:r>
                      <a:endParaRPr lang="ru-RU" sz="2000" b="0" i="0" u="none" strike="noStrike">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a:solidFill>
                            <a:srgbClr val="002060"/>
                          </a:solidFill>
                          <a:effectLst/>
                          <a:latin typeface="Arial" panose="020B0604020202020204" pitchFamily="34" charset="0"/>
                          <a:cs typeface="Arial" panose="020B0604020202020204" pitchFamily="34" charset="0"/>
                        </a:rPr>
                        <a:t>1</a:t>
                      </a:r>
                      <a:endParaRPr lang="ru-RU" sz="2000" b="0" i="0" u="none" strike="noStrike">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a:solidFill>
                            <a:srgbClr val="002060"/>
                          </a:solidFill>
                          <a:effectLst/>
                          <a:latin typeface="Arial" panose="020B0604020202020204" pitchFamily="34" charset="0"/>
                          <a:cs typeface="Arial" panose="020B0604020202020204" pitchFamily="34" charset="0"/>
                        </a:rPr>
                        <a:t>1</a:t>
                      </a:r>
                      <a:endParaRPr lang="ru-RU" sz="2000" b="0" i="0" u="none" strike="noStrike">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dirty="0">
                          <a:solidFill>
                            <a:srgbClr val="002060"/>
                          </a:solidFill>
                          <a:effectLst/>
                          <a:latin typeface="Arial" panose="020B0604020202020204" pitchFamily="34" charset="0"/>
                          <a:cs typeface="Arial" panose="020B0604020202020204" pitchFamily="34" charset="0"/>
                        </a:rPr>
                        <a:t> </a:t>
                      </a:r>
                      <a:endParaRPr lang="ru-RU" sz="2000" b="0"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dirty="0">
                          <a:solidFill>
                            <a:srgbClr val="002060"/>
                          </a:solidFill>
                          <a:effectLst/>
                          <a:latin typeface="Arial" panose="020B0604020202020204" pitchFamily="34" charset="0"/>
                          <a:cs typeface="Arial" panose="020B0604020202020204" pitchFamily="34" charset="0"/>
                        </a:rPr>
                        <a:t>1</a:t>
                      </a:r>
                      <a:endParaRPr lang="ru-RU" sz="2000" b="0"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dirty="0">
                          <a:solidFill>
                            <a:srgbClr val="002060"/>
                          </a:solidFill>
                          <a:effectLst/>
                          <a:latin typeface="Arial" panose="020B0604020202020204" pitchFamily="34" charset="0"/>
                          <a:cs typeface="Arial" panose="020B0604020202020204" pitchFamily="34" charset="0"/>
                        </a:rPr>
                        <a:t> </a:t>
                      </a:r>
                      <a:endParaRPr lang="ru-RU" sz="2000" b="0"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extLst>
                  <a:ext uri="{0D108BD9-81ED-4DB2-BD59-A6C34878D82A}">
                    <a16:rowId xmlns:a16="http://schemas.microsoft.com/office/drawing/2014/main" xmlns="" val="4173330133"/>
                  </a:ext>
                </a:extLst>
              </a:tr>
              <a:tr h="381132">
                <a:tc>
                  <a:txBody>
                    <a:bodyPr/>
                    <a:lstStyle/>
                    <a:p>
                      <a:pPr algn="ctr" rtl="0" fontAlgn="ctr"/>
                      <a:r>
                        <a:rPr lang="ru-RU" sz="2000" u="none" strike="noStrike">
                          <a:solidFill>
                            <a:srgbClr val="002060"/>
                          </a:solidFill>
                          <a:effectLst/>
                          <a:latin typeface="Arial" panose="020B0604020202020204" pitchFamily="34" charset="0"/>
                          <a:cs typeface="Arial" panose="020B0604020202020204" pitchFamily="34" charset="0"/>
                        </a:rPr>
                        <a:t>Теренкольский</a:t>
                      </a:r>
                      <a:endParaRPr lang="ru-RU" sz="2000" b="0" i="0" u="none" strike="noStrike">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a:solidFill>
                            <a:srgbClr val="002060"/>
                          </a:solidFill>
                          <a:effectLst/>
                          <a:latin typeface="Arial" panose="020B0604020202020204" pitchFamily="34" charset="0"/>
                          <a:cs typeface="Arial" panose="020B0604020202020204" pitchFamily="34" charset="0"/>
                        </a:rPr>
                        <a:t>1</a:t>
                      </a:r>
                      <a:endParaRPr lang="ru-RU" sz="2000" b="0" i="0" u="none" strike="noStrike">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a:solidFill>
                            <a:srgbClr val="002060"/>
                          </a:solidFill>
                          <a:effectLst/>
                          <a:latin typeface="Arial" panose="020B0604020202020204" pitchFamily="34" charset="0"/>
                          <a:cs typeface="Arial" panose="020B0604020202020204" pitchFamily="34" charset="0"/>
                        </a:rPr>
                        <a:t>1</a:t>
                      </a:r>
                      <a:endParaRPr lang="ru-RU" sz="2000" b="0" i="0" u="none" strike="noStrike">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dirty="0">
                          <a:solidFill>
                            <a:srgbClr val="002060"/>
                          </a:solidFill>
                          <a:effectLst/>
                          <a:latin typeface="Arial" panose="020B0604020202020204" pitchFamily="34" charset="0"/>
                          <a:cs typeface="Arial" panose="020B0604020202020204" pitchFamily="34" charset="0"/>
                        </a:rPr>
                        <a:t>1</a:t>
                      </a:r>
                      <a:endParaRPr lang="ru-RU" sz="2000" b="0"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dirty="0">
                          <a:solidFill>
                            <a:srgbClr val="002060"/>
                          </a:solidFill>
                          <a:effectLst/>
                          <a:latin typeface="Arial" panose="020B0604020202020204" pitchFamily="34" charset="0"/>
                          <a:cs typeface="Arial" panose="020B0604020202020204" pitchFamily="34" charset="0"/>
                        </a:rPr>
                        <a:t> </a:t>
                      </a:r>
                      <a:endParaRPr lang="ru-RU" sz="2000" b="0"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dirty="0">
                          <a:solidFill>
                            <a:srgbClr val="002060"/>
                          </a:solidFill>
                          <a:effectLst/>
                          <a:latin typeface="Arial" panose="020B0604020202020204" pitchFamily="34" charset="0"/>
                          <a:cs typeface="Arial" panose="020B0604020202020204" pitchFamily="34" charset="0"/>
                        </a:rPr>
                        <a:t> </a:t>
                      </a:r>
                      <a:endParaRPr lang="ru-RU" sz="2000" b="0"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extLst>
                  <a:ext uri="{0D108BD9-81ED-4DB2-BD59-A6C34878D82A}">
                    <a16:rowId xmlns:a16="http://schemas.microsoft.com/office/drawing/2014/main" xmlns="" val="2981913639"/>
                  </a:ext>
                </a:extLst>
              </a:tr>
              <a:tr h="753166">
                <a:tc>
                  <a:txBody>
                    <a:bodyPr/>
                    <a:lstStyle/>
                    <a:p>
                      <a:pPr algn="ctr" rtl="0" fontAlgn="ctr"/>
                      <a:r>
                        <a:rPr lang="ru-RU" sz="2000" u="none" strike="noStrike">
                          <a:solidFill>
                            <a:srgbClr val="002060"/>
                          </a:solidFill>
                          <a:effectLst/>
                          <a:latin typeface="Arial" panose="020B0604020202020204" pitchFamily="34" charset="0"/>
                          <a:cs typeface="Arial" panose="020B0604020202020204" pitchFamily="34" charset="0"/>
                        </a:rPr>
                        <a:t>Щербактинский</a:t>
                      </a:r>
                      <a:endParaRPr lang="ru-RU" sz="2000" b="0" i="0" u="none" strike="noStrike">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a:solidFill>
                            <a:srgbClr val="002060"/>
                          </a:solidFill>
                          <a:effectLst/>
                          <a:latin typeface="Arial" panose="020B0604020202020204" pitchFamily="34" charset="0"/>
                          <a:cs typeface="Arial" panose="020B0604020202020204" pitchFamily="34" charset="0"/>
                        </a:rPr>
                        <a:t>1</a:t>
                      </a:r>
                      <a:endParaRPr lang="ru-RU" sz="2000" b="0" i="0" u="none" strike="noStrike">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a:solidFill>
                            <a:srgbClr val="002060"/>
                          </a:solidFill>
                          <a:effectLst/>
                          <a:latin typeface="Arial" panose="020B0604020202020204" pitchFamily="34" charset="0"/>
                          <a:cs typeface="Arial" panose="020B0604020202020204" pitchFamily="34" charset="0"/>
                        </a:rPr>
                        <a:t>1</a:t>
                      </a:r>
                      <a:endParaRPr lang="ru-RU" sz="2000" b="0" i="0" u="none" strike="noStrike">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a:solidFill>
                            <a:srgbClr val="002060"/>
                          </a:solidFill>
                          <a:effectLst/>
                          <a:latin typeface="Arial" panose="020B0604020202020204" pitchFamily="34" charset="0"/>
                          <a:cs typeface="Arial" panose="020B0604020202020204" pitchFamily="34" charset="0"/>
                        </a:rPr>
                        <a:t>1</a:t>
                      </a:r>
                      <a:endParaRPr lang="ru-RU" sz="2000" b="0" i="0" u="none" strike="noStrike">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dirty="0">
                          <a:solidFill>
                            <a:srgbClr val="002060"/>
                          </a:solidFill>
                          <a:effectLst/>
                          <a:latin typeface="Arial" panose="020B0604020202020204" pitchFamily="34" charset="0"/>
                          <a:cs typeface="Arial" panose="020B0604020202020204" pitchFamily="34" charset="0"/>
                        </a:rPr>
                        <a:t> </a:t>
                      </a:r>
                      <a:endParaRPr lang="ru-RU" sz="2000" b="0"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tc>
                  <a:txBody>
                    <a:bodyPr/>
                    <a:lstStyle/>
                    <a:p>
                      <a:pPr algn="ctr" rtl="0" fontAlgn="ctr"/>
                      <a:r>
                        <a:rPr lang="ru-RU" sz="2000" u="none" strike="noStrike" dirty="0">
                          <a:solidFill>
                            <a:srgbClr val="002060"/>
                          </a:solidFill>
                          <a:effectLst/>
                          <a:latin typeface="Arial" panose="020B0604020202020204" pitchFamily="34" charset="0"/>
                          <a:cs typeface="Arial" panose="020B0604020202020204" pitchFamily="34" charset="0"/>
                        </a:rPr>
                        <a:t> </a:t>
                      </a:r>
                      <a:endParaRPr lang="ru-RU" sz="2000" b="0" i="0" u="none" strike="noStrike" dirty="0">
                        <a:solidFill>
                          <a:srgbClr val="002060"/>
                        </a:solidFill>
                        <a:effectLst/>
                        <a:latin typeface="Arial" panose="020B0604020202020204" pitchFamily="34" charset="0"/>
                        <a:cs typeface="Arial" panose="020B0604020202020204" pitchFamily="34" charset="0"/>
                      </a:endParaRPr>
                    </a:p>
                  </a:txBody>
                  <a:tcPr marL="11429" marR="11429" marT="8572" marB="0" anchor="ctr"/>
                </a:tc>
                <a:extLst>
                  <a:ext uri="{0D108BD9-81ED-4DB2-BD59-A6C34878D82A}">
                    <a16:rowId xmlns:a16="http://schemas.microsoft.com/office/drawing/2014/main" xmlns="" val="2859836219"/>
                  </a:ext>
                </a:extLst>
              </a:tr>
            </a:tbl>
          </a:graphicData>
        </a:graphic>
      </p:graphicFrame>
    </p:spTree>
    <p:extLst>
      <p:ext uri="{BB962C8B-B14F-4D97-AF65-F5344CB8AC3E}">
        <p14:creationId xmlns:p14="http://schemas.microsoft.com/office/powerpoint/2010/main" val="19685864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xmlns="" id="{71786BC2-7745-46C9-BE2D-D7499E825837}"/>
              </a:ext>
            </a:extLst>
          </p:cNvPr>
          <p:cNvSpPr/>
          <p:nvPr/>
        </p:nvSpPr>
        <p:spPr>
          <a:xfrm>
            <a:off x="0" y="0"/>
            <a:ext cx="546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a:solidFill>
                  <a:schemeClr val="bg1"/>
                </a:solidFill>
                <a:latin typeface="Times New Roman" panose="02020603050405020304" pitchFamily="18" charset="0"/>
                <a:cs typeface="Times New Roman" panose="02020603050405020304" pitchFamily="18" charset="0"/>
              </a:rPr>
              <a:t>СПАСИБО </a:t>
            </a:r>
          </a:p>
          <a:p>
            <a:pPr algn="ctr"/>
            <a:r>
              <a:rPr lang="ru-RU" sz="4800" b="1" dirty="0">
                <a:solidFill>
                  <a:schemeClr val="bg1"/>
                </a:solidFill>
                <a:latin typeface="Times New Roman" panose="02020603050405020304" pitchFamily="18" charset="0"/>
                <a:cs typeface="Times New Roman" panose="02020603050405020304" pitchFamily="18" charset="0"/>
              </a:rPr>
              <a:t>ЗА ВНИМАНИЕ!</a:t>
            </a:r>
            <a:endParaRPr lang="ru-RU" sz="4800" dirty="0"/>
          </a:p>
        </p:txBody>
      </p:sp>
      <p:pic>
        <p:nvPicPr>
          <p:cNvPr id="2050" name="Picture 2">
            <a:extLst>
              <a:ext uri="{FF2B5EF4-FFF2-40B4-BE49-F238E27FC236}">
                <a16:creationId xmlns:a16="http://schemas.microsoft.com/office/drawing/2014/main" xmlns="" id="{2F58937A-61E5-41F4-90FD-004A63F6CB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9976" y="764704"/>
            <a:ext cx="5612404" cy="532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19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66C918D1-2D94-40F1-8E9F-D2107DB63268}"/>
              </a:ext>
            </a:extLst>
          </p:cNvPr>
          <p:cNvSpPr>
            <a:spLocks noGrp="1"/>
          </p:cNvSpPr>
          <p:nvPr>
            <p:ph idx="1"/>
          </p:nvPr>
        </p:nvSpPr>
        <p:spPr>
          <a:xfrm>
            <a:off x="479376" y="1449000"/>
            <a:ext cx="11421624" cy="4716304"/>
          </a:xfrm>
        </p:spPr>
        <p:txBody>
          <a:bodyPr>
            <a:normAutofit fontScale="77500" lnSpcReduction="20000"/>
          </a:bodyPr>
          <a:lstStyle/>
          <a:p>
            <a:pPr fontAlgn="base"/>
            <a:r>
              <a:rPr lang="ru-RU" sz="3200" dirty="0" smtClean="0"/>
              <a:t>1) письменный экзамен по родному языку (по языку обучения) – письменная работа (эссе), для обучающихся школ с углубленным изучением предметов гуманитарного цикла - письменная работа (статья, рассказ, эссе);</a:t>
            </a:r>
          </a:p>
          <a:p>
            <a:pPr fontAlgn="base"/>
            <a:r>
              <a:rPr lang="ru-RU" sz="3200" dirty="0" smtClean="0"/>
              <a:t>2) письменный экзамен по математике (алгебре); </a:t>
            </a:r>
          </a:p>
          <a:p>
            <a:pPr fontAlgn="base"/>
            <a:r>
              <a:rPr lang="ru-RU" sz="3200" dirty="0" smtClean="0"/>
              <a:t>3) тестирование по истории Казахстана;</a:t>
            </a:r>
          </a:p>
          <a:p>
            <a:pPr fontAlgn="base">
              <a:buNone/>
            </a:pPr>
            <a:r>
              <a:rPr lang="ru-RU" sz="3200" dirty="0" smtClean="0"/>
              <a:t>    4) письменный экзамен по казахскому языку и литературе в классах с русским, узбекским, уйгурским и таджикским языками обучения и письменного экзамена по русскому языку и литературе в классах с казахским языком обучения</a:t>
            </a:r>
            <a:r>
              <a:rPr lang="kk-KZ" sz="3200" dirty="0" smtClean="0"/>
              <a:t>;</a:t>
            </a:r>
            <a:endParaRPr lang="ru-RU" sz="3200" dirty="0" smtClean="0"/>
          </a:p>
          <a:p>
            <a:pPr marL="0" indent="457200" algn="just">
              <a:lnSpc>
                <a:spcPct val="110000"/>
              </a:lnSpc>
              <a:spcBef>
                <a:spcPts val="0"/>
              </a:spcBef>
              <a:buNone/>
            </a:pPr>
            <a:r>
              <a:rPr lang="ru-RU" dirty="0">
                <a:solidFill>
                  <a:srgbClr val="002060"/>
                </a:solidFill>
                <a:latin typeface="Times New Roman" panose="02020603050405020304" pitchFamily="18" charset="0"/>
                <a:cs typeface="Times New Roman" panose="02020603050405020304" pitchFamily="18" charset="0"/>
              </a:rPr>
              <a:t/>
            </a:r>
            <a:br>
              <a:rPr lang="ru-RU" dirty="0">
                <a:solidFill>
                  <a:srgbClr val="002060"/>
                </a:solidFill>
                <a:latin typeface="Times New Roman" panose="02020603050405020304" pitchFamily="18" charset="0"/>
                <a:cs typeface="Times New Roman" panose="02020603050405020304" pitchFamily="18" charset="0"/>
              </a:rPr>
            </a:br>
            <a:r>
              <a:rPr lang="ru-RU" dirty="0" smtClean="0">
                <a:solidFill>
                  <a:srgbClr val="FF0000"/>
                </a:solidFill>
                <a:latin typeface="Arial" pitchFamily="34" charset="0"/>
                <a:cs typeface="Arial" pitchFamily="34" charset="0"/>
              </a:rPr>
              <a:t>ОСНОВАНИЕ</a:t>
            </a:r>
            <a:r>
              <a:rPr lang="ru-RU" dirty="0" smtClean="0">
                <a:solidFill>
                  <a:srgbClr val="002060"/>
                </a:solidFill>
                <a:latin typeface="Times New Roman" panose="02020603050405020304" pitchFamily="18" charset="0"/>
                <a:cs typeface="Times New Roman" panose="02020603050405020304" pitchFamily="18" charset="0"/>
              </a:rPr>
              <a:t>: </a:t>
            </a:r>
            <a:r>
              <a:rPr lang="kk-KZ" dirty="0" smtClean="0"/>
              <a:t>приказ Министра образования и науки Республики Казахстан от 18 марта 2008 года № 125 «Об утверждении Типовых правил проведения  текущего контроля успеваемости, промежуточной и итоговой аттестации обучающихся для организаций среднего, технического и профессионального, послесреднего образования»  с изменениями и дополнениями по состоянию  на 21 октября 2020 года </a:t>
            </a:r>
            <a:r>
              <a:rPr lang="kk-KZ" b="1" dirty="0" smtClean="0">
                <a:solidFill>
                  <a:srgbClr val="FF0000"/>
                </a:solidFill>
              </a:rPr>
              <a:t>(П37)</a:t>
            </a:r>
            <a:endParaRPr lang="x-none"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BFFD7006-81D9-4CD3-BE22-01E9C88F79E4}"/>
              </a:ext>
            </a:extLst>
          </p:cNvPr>
          <p:cNvSpPr txBox="1"/>
          <p:nvPr/>
        </p:nvSpPr>
        <p:spPr>
          <a:xfrm>
            <a:off x="191344" y="260648"/>
            <a:ext cx="9180600" cy="830997"/>
          </a:xfrm>
          <a:prstGeom prst="rect">
            <a:avLst/>
          </a:prstGeom>
          <a:noFill/>
        </p:spPr>
        <p:txBody>
          <a:bodyPr wrap="square">
            <a:spAutoFit/>
          </a:bodyPr>
          <a:lstStyle/>
          <a:p>
            <a:pPr algn="ctr"/>
            <a:r>
              <a:rPr lang="ru-RU" sz="2400" b="1" i="0" dirty="0" smtClean="0">
                <a:solidFill>
                  <a:srgbClr val="0070C0"/>
                </a:solidFill>
                <a:effectLst/>
                <a:latin typeface="Arial" pitchFamily="34" charset="0"/>
                <a:cs typeface="Arial" pitchFamily="34" charset="0"/>
              </a:rPr>
              <a:t>ФОРМАТ ИТОГОВОЙ АТТЕСТАЦИИ  ВЫПУСКНИКОВ ЗА КУРС О</a:t>
            </a:r>
            <a:r>
              <a:rPr lang="ru-RU" sz="2400" b="1" dirty="0" smtClean="0">
                <a:solidFill>
                  <a:srgbClr val="0070C0"/>
                </a:solidFill>
                <a:latin typeface="Arial" pitchFamily="34" charset="0"/>
                <a:cs typeface="Arial" pitchFamily="34" charset="0"/>
              </a:rPr>
              <a:t>БЩЕГО </a:t>
            </a:r>
            <a:r>
              <a:rPr lang="ru-RU" sz="2400" b="1" i="0" dirty="0" smtClean="0">
                <a:solidFill>
                  <a:srgbClr val="0070C0"/>
                </a:solidFill>
                <a:effectLst/>
                <a:latin typeface="Arial" pitchFamily="34" charset="0"/>
                <a:cs typeface="Arial" pitchFamily="34" charset="0"/>
              </a:rPr>
              <a:t> СРЕДНЕГО ОБРАЗОВАНИЯ 2020-2021</a:t>
            </a:r>
            <a:r>
              <a:rPr lang="ru-RU" sz="2400" b="0" i="0" dirty="0">
                <a:solidFill>
                  <a:srgbClr val="0070C0"/>
                </a:solidFill>
                <a:effectLst/>
                <a:latin typeface="Arial" pitchFamily="34" charset="0"/>
                <a:cs typeface="Arial" pitchFamily="34" charset="0"/>
              </a:rPr>
              <a:t> </a:t>
            </a:r>
            <a:endParaRPr lang="x-none" sz="2400"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120084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ru-RU" dirty="0" smtClean="0"/>
              <a:t>Спецификация итоговой аттестации по предмету «Алгебра» 9 класс</a:t>
            </a:r>
            <a:endParaRPr lang="ru-RU" dirty="0"/>
          </a:p>
        </p:txBody>
      </p:sp>
      <p:graphicFrame>
        <p:nvGraphicFramePr>
          <p:cNvPr id="10" name="Таблица 9"/>
          <p:cNvGraphicFramePr>
            <a:graphicFrameLocks noGrp="1"/>
          </p:cNvGraphicFramePr>
          <p:nvPr/>
        </p:nvGraphicFramePr>
        <p:xfrm>
          <a:off x="479376" y="1752599"/>
          <a:ext cx="11089232" cy="1859280"/>
        </p:xfrm>
        <a:graphic>
          <a:graphicData uri="http://schemas.openxmlformats.org/drawingml/2006/table">
            <a:tbl>
              <a:tblPr/>
              <a:tblGrid>
                <a:gridCol w="5544616"/>
                <a:gridCol w="5544616"/>
              </a:tblGrid>
              <a:tr h="285851">
                <a:tc>
                  <a:txBody>
                    <a:bodyPr/>
                    <a:lstStyle/>
                    <a:p>
                      <a:pPr algn="ctr"/>
                      <a:r>
                        <a:rPr lang="ru-RU" sz="1400" b="1" i="0" dirty="0">
                          <a:solidFill>
                            <a:srgbClr val="000000"/>
                          </a:solidFill>
                          <a:latin typeface="Arial" pitchFamily="34" charset="0"/>
                          <a:cs typeface="Arial" pitchFamily="34" charset="0"/>
                        </a:rPr>
                        <a:t>Время выполнения </a:t>
                      </a:r>
                      <a:endParaRPr lang="ru-RU" sz="14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400" b="1" i="0" dirty="0">
                          <a:solidFill>
                            <a:srgbClr val="000000"/>
                          </a:solidFill>
                          <a:latin typeface="Arial" pitchFamily="34" charset="0"/>
                          <a:cs typeface="Arial" pitchFamily="34" charset="0"/>
                        </a:rPr>
                        <a:t>3 часа</a:t>
                      </a:r>
                      <a:endParaRPr lang="ru-RU" sz="14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45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i="0" dirty="0" smtClean="0">
                          <a:solidFill>
                            <a:srgbClr val="000000"/>
                          </a:solidFill>
                          <a:latin typeface="Arial" pitchFamily="34" charset="0"/>
                          <a:cs typeface="Arial" pitchFamily="34" charset="0"/>
                        </a:rPr>
                        <a:t>Экзаменационная работа состоит из 2 частей.</a:t>
                      </a:r>
                      <a:br>
                        <a:rPr lang="ru-RU" sz="1600" b="0" i="0" dirty="0" smtClean="0">
                          <a:solidFill>
                            <a:srgbClr val="000000"/>
                          </a:solidFill>
                          <a:latin typeface="Arial" pitchFamily="34" charset="0"/>
                          <a:cs typeface="Arial" pitchFamily="34" charset="0"/>
                        </a:rPr>
                      </a:br>
                      <a:r>
                        <a:rPr lang="ru-RU" sz="1600" b="1" i="0" dirty="0" smtClean="0">
                          <a:solidFill>
                            <a:srgbClr val="000000"/>
                          </a:solidFill>
                          <a:latin typeface="Arial" pitchFamily="34" charset="0"/>
                          <a:cs typeface="Arial" pitchFamily="34" charset="0"/>
                        </a:rPr>
                        <a:t>Часть А </a:t>
                      </a:r>
                      <a:r>
                        <a:rPr lang="ru-RU" sz="1600" b="0" i="0" dirty="0" smtClean="0">
                          <a:solidFill>
                            <a:srgbClr val="000000"/>
                          </a:solidFill>
                          <a:latin typeface="Arial" pitchFamily="34" charset="0"/>
                          <a:cs typeface="Arial" pitchFamily="34" charset="0"/>
                        </a:rPr>
                        <a:t>содержит 10 заданий с выбором одного правильного ответа из пяти</a:t>
                      </a:r>
                      <a:br>
                        <a:rPr lang="ru-RU" sz="1600" b="0" i="0" dirty="0" smtClean="0">
                          <a:solidFill>
                            <a:srgbClr val="000000"/>
                          </a:solidFill>
                          <a:latin typeface="Arial" pitchFamily="34" charset="0"/>
                          <a:cs typeface="Arial" pitchFamily="34" charset="0"/>
                        </a:rPr>
                      </a:br>
                      <a:r>
                        <a:rPr lang="ru-RU" sz="1600" b="0" i="0" dirty="0" smtClean="0">
                          <a:solidFill>
                            <a:srgbClr val="000000"/>
                          </a:solidFill>
                          <a:latin typeface="Arial" pitchFamily="34" charset="0"/>
                          <a:cs typeface="Arial" pitchFamily="34" charset="0"/>
                        </a:rPr>
                        <a:t>предложенных. Задания оцениваются в 1 балл.</a:t>
                      </a:r>
                      <a:br>
                        <a:rPr lang="ru-RU" sz="1600" b="0" i="0" dirty="0" smtClean="0">
                          <a:solidFill>
                            <a:srgbClr val="000000"/>
                          </a:solidFill>
                          <a:latin typeface="Arial" pitchFamily="34" charset="0"/>
                          <a:cs typeface="Arial" pitchFamily="34" charset="0"/>
                        </a:rPr>
                      </a:br>
                      <a:endParaRPr lang="ru-RU" sz="1600" dirty="0" smtClean="0">
                        <a:latin typeface="Arial" pitchFamily="34" charset="0"/>
                        <a:cs typeface="Arial" pitchFamily="34" charset="0"/>
                      </a:endParaRPr>
                    </a:p>
                    <a:p>
                      <a:pPr algn="ctr"/>
                      <a:endParaRPr lang="ru-RU" sz="16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600" b="1" i="0" dirty="0" smtClean="0">
                          <a:solidFill>
                            <a:srgbClr val="000000"/>
                          </a:solidFill>
                          <a:latin typeface="Arial" pitchFamily="34" charset="0"/>
                          <a:cs typeface="Arial" pitchFamily="34" charset="0"/>
                        </a:rPr>
                        <a:t>Часть В </a:t>
                      </a:r>
                      <a:r>
                        <a:rPr lang="ru-RU" sz="1600" b="0" i="0" dirty="0" smtClean="0">
                          <a:solidFill>
                            <a:srgbClr val="000000"/>
                          </a:solidFill>
                          <a:latin typeface="Arial" pitchFamily="34" charset="0"/>
                          <a:cs typeface="Arial" pitchFamily="34" charset="0"/>
                        </a:rPr>
                        <a:t>содержит 8-10 заданий, требующих краткого или развернутого ответов.</a:t>
                      </a:r>
                      <a:br>
                        <a:rPr lang="ru-RU" sz="1600" b="0" i="0" dirty="0" smtClean="0">
                          <a:solidFill>
                            <a:srgbClr val="000000"/>
                          </a:solidFill>
                          <a:latin typeface="Arial" pitchFamily="34" charset="0"/>
                          <a:cs typeface="Arial" pitchFamily="34" charset="0"/>
                        </a:rPr>
                      </a:br>
                      <a:r>
                        <a:rPr lang="ru-RU" sz="1600" b="0" i="0" dirty="0" smtClean="0">
                          <a:solidFill>
                            <a:srgbClr val="000000"/>
                          </a:solidFill>
                          <a:latin typeface="Arial" pitchFamily="34" charset="0"/>
                          <a:cs typeface="Arial" pitchFamily="34" charset="0"/>
                        </a:rPr>
                        <a:t>Задания оцениваются в 2-8 баллов.</a:t>
                      </a:r>
                      <a:endParaRPr lang="ru-RU" sz="1600" dirty="0">
                        <a:latin typeface="Arial" pitchFamily="34" charset="0"/>
                        <a:cs typeface="Arial" pitchFamily="34" charset="0"/>
                      </a:endParaRPr>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r>
            </a:tbl>
          </a:graphicData>
        </a:graphic>
      </p:graphicFrame>
      <p:sp>
        <p:nvSpPr>
          <p:cNvPr id="82945" name="Rectangle 1"/>
          <p:cNvSpPr>
            <a:spLocks noChangeArrowheads="1"/>
          </p:cNvSpPr>
          <p:nvPr/>
        </p:nvSpPr>
        <p:spPr bwMode="auto">
          <a:xfrm>
            <a:off x="1775520" y="5733256"/>
            <a:ext cx="9289032"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1" i="0" u="none" strike="noStrike" cap="none" normalizeH="0" baseline="0" dirty="0" smtClean="0">
                <a:ln>
                  <a:noFill/>
                </a:ln>
                <a:solidFill>
                  <a:srgbClr val="000000"/>
                </a:solidFill>
                <a:effectLst/>
                <a:latin typeface="Times New Roman" pitchFamily="18" charset="0"/>
                <a:cs typeface="Times New Roman" pitchFamily="18" charset="0"/>
              </a:rPr>
              <a:t>Описание экзаменационной работы</a:t>
            </a:r>
            <a:br>
              <a:rPr kumimoji="0" lang="ru-RU" sz="1300" b="1" i="0" u="none" strike="noStrike" cap="none" normalizeH="0" baseline="0" dirty="0" smtClean="0">
                <a:ln>
                  <a:noFill/>
                </a:ln>
                <a:solidFill>
                  <a:srgbClr val="000000"/>
                </a:solidFill>
                <a:effectLst/>
                <a:latin typeface="Times New Roman" pitchFamily="18" charset="0"/>
                <a:cs typeface="Times New Roman" pitchFamily="18" charset="0"/>
              </a:rPr>
            </a:br>
            <a:r>
              <a:rPr kumimoji="0" lang="ru-RU" sz="1300" b="0" i="0" u="none" strike="noStrike" cap="none" normalizeH="0" baseline="0" dirty="0" smtClean="0">
                <a:ln>
                  <a:noFill/>
                </a:ln>
                <a:solidFill>
                  <a:srgbClr val="000000"/>
                </a:solidFill>
                <a:effectLst/>
                <a:latin typeface="Times New Roman" pitchFamily="18" charset="0"/>
                <a:cs typeface="Times New Roman" pitchFamily="18" charset="0"/>
              </a:rPr>
              <a:t>Экзаменационная работа состоит из двух частей:</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rgbClr val="000000"/>
                </a:solidFill>
                <a:effectLst/>
                <a:latin typeface="Times New Roman" pitchFamily="18" charset="0"/>
                <a:cs typeface="Times New Roman" pitchFamily="18" charset="0"/>
              </a:rPr>
              <a:t> часть А включает вопросы с множественным выбором ответа</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rgbClr val="000000"/>
                </a:solidFill>
                <a:effectLst/>
                <a:latin typeface="Times New Roman" pitchFamily="18" charset="0"/>
                <a:cs typeface="Times New Roman" pitchFamily="18" charset="0"/>
              </a:rPr>
              <a:t> часть В включает вопросы с кратким и развернутым</a:t>
            </a:r>
            <a:r>
              <a:rPr kumimoji="0" lang="ru-RU" sz="1300" b="0" i="0" u="none" strike="noStrike" cap="none" normalizeH="0" dirty="0" smtClean="0">
                <a:ln>
                  <a:noFill/>
                </a:ln>
                <a:solidFill>
                  <a:srgbClr val="000000"/>
                </a:solidFill>
                <a:effectLst/>
                <a:latin typeface="Times New Roman" pitchFamily="18" charset="0"/>
                <a:cs typeface="Times New Roman" pitchFamily="18" charset="0"/>
              </a:rPr>
              <a:t> </a:t>
            </a:r>
            <a:r>
              <a:rPr kumimoji="0" lang="ru-RU" sz="1300" b="0" i="0" u="none" strike="noStrike" cap="none" normalizeH="0" baseline="0" dirty="0" smtClean="0">
                <a:ln>
                  <a:noFill/>
                </a:ln>
                <a:solidFill>
                  <a:srgbClr val="000000"/>
                </a:solidFill>
                <a:effectLst/>
                <a:latin typeface="Times New Roman" pitchFamily="18" charset="0"/>
                <a:cs typeface="Times New Roman" pitchFamily="18" charset="0"/>
              </a:rPr>
              <a:t>ответами.</a:t>
            </a:r>
            <a:br>
              <a:rPr kumimoji="0" lang="ru-RU" sz="1300" b="0" i="0" u="none" strike="noStrike" cap="none" normalizeH="0" baseline="0" dirty="0" smtClean="0">
                <a:ln>
                  <a:noFill/>
                </a:ln>
                <a:solidFill>
                  <a:srgbClr val="000000"/>
                </a:solidFill>
                <a:effectLst/>
                <a:latin typeface="Times New Roman" pitchFamily="18" charset="0"/>
                <a:cs typeface="Times New Roman" pitchFamily="18" charset="0"/>
              </a:rPr>
            </a:br>
            <a:r>
              <a:rPr kumimoji="0" lang="ru-RU" sz="800" b="0" i="0" u="none" strike="noStrike" cap="none" normalizeH="0" baseline="0" dirty="0" smtClean="0">
                <a:ln>
                  <a:noFill/>
                </a:ln>
                <a:solidFill>
                  <a:schemeClr val="tx1"/>
                </a:solidFill>
                <a:effectLst/>
                <a:latin typeface="Arial" pitchFamily="34" charset="0"/>
                <a:cs typeface="Arial" pitchFamily="34" charset="0"/>
              </a:rPr>
              <a:t/>
            </a:r>
            <a:br>
              <a:rPr kumimoji="0" lang="ru-RU" sz="800" b="0" i="0" u="none" strike="noStrike" cap="none" normalizeH="0" baseline="0" dirty="0" smtClean="0">
                <a:ln>
                  <a:noFill/>
                </a:ln>
                <a:solidFill>
                  <a:schemeClr val="tx1"/>
                </a:solidFill>
                <a:effectLst/>
                <a:latin typeface="Arial" pitchFamily="34" charset="0"/>
                <a:cs typeface="Arial" pitchFamily="34" charset="0"/>
              </a:rPr>
            </a:b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2" name="Таблица 11"/>
          <p:cNvGraphicFramePr>
            <a:graphicFrameLocks noGrp="1"/>
          </p:cNvGraphicFramePr>
          <p:nvPr/>
        </p:nvGraphicFramePr>
        <p:xfrm>
          <a:off x="479376" y="3573016"/>
          <a:ext cx="11089232" cy="2016224"/>
        </p:xfrm>
        <a:graphic>
          <a:graphicData uri="http://schemas.openxmlformats.org/drawingml/2006/table">
            <a:tbl>
              <a:tblPr/>
              <a:tblGrid>
                <a:gridCol w="5544616"/>
                <a:gridCol w="5544616"/>
              </a:tblGrid>
              <a:tr h="1587304">
                <a:tc gridSpan="2">
                  <a:txBody>
                    <a:bodyPr/>
                    <a:lstStyle/>
                    <a:p>
                      <a:pPr algn="ctr"/>
                      <a:r>
                        <a:rPr lang="ru-RU" sz="2000" b="0" i="0" dirty="0">
                          <a:solidFill>
                            <a:srgbClr val="000000"/>
                          </a:solidFill>
                          <a:latin typeface="Arial" pitchFamily="34" charset="0"/>
                          <a:cs typeface="Arial" pitchFamily="34" charset="0"/>
                        </a:rPr>
                        <a:t>Обучающиеся могут использовать математические инструменты: линейка и</a:t>
                      </a:r>
                      <a:br>
                        <a:rPr lang="ru-RU" sz="2000" b="0" i="0" dirty="0">
                          <a:solidFill>
                            <a:srgbClr val="000000"/>
                          </a:solidFill>
                          <a:latin typeface="Arial" pitchFamily="34" charset="0"/>
                          <a:cs typeface="Arial" pitchFamily="34" charset="0"/>
                        </a:rPr>
                      </a:br>
                      <a:r>
                        <a:rPr lang="ru-RU" sz="2000" b="0" i="0" dirty="0">
                          <a:solidFill>
                            <a:srgbClr val="000000"/>
                          </a:solidFill>
                          <a:latin typeface="Arial" pitchFamily="34" charset="0"/>
                          <a:cs typeface="Arial" pitchFamily="34" charset="0"/>
                        </a:rPr>
                        <a:t>циркуль.</a:t>
                      </a:r>
                      <a:br>
                        <a:rPr lang="ru-RU" sz="2000" b="0" i="0" dirty="0">
                          <a:solidFill>
                            <a:srgbClr val="000000"/>
                          </a:solidFill>
                          <a:latin typeface="Arial" pitchFamily="34" charset="0"/>
                          <a:cs typeface="Arial" pitchFamily="34" charset="0"/>
                        </a:rPr>
                      </a:br>
                      <a:r>
                        <a:rPr lang="ru-RU" sz="2000" b="0" i="0" dirty="0">
                          <a:solidFill>
                            <a:srgbClr val="000000"/>
                          </a:solidFill>
                          <a:latin typeface="Arial" pitchFamily="34" charset="0"/>
                          <a:cs typeface="Arial" pitchFamily="34" charset="0"/>
                        </a:rPr>
                        <a:t>Не разрешается пользоваться калькулятором.</a:t>
                      </a:r>
                      <a:endParaRPr lang="ru-RU" sz="20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sz="2000" dirty="0">
                        <a:latin typeface="Arial" pitchFamily="34" charset="0"/>
                        <a:cs typeface="Arial" pitchFamily="34" charset="0"/>
                      </a:endParaRPr>
                    </a:p>
                  </a:txBody>
                  <a:tcPr>
                    <a:lnL w="6350" cap="flat" cmpd="sng" algn="ctr">
                      <a:solidFill>
                        <a:srgbClr val="000000"/>
                      </a:solidFill>
                      <a:prstDash val="solid"/>
                      <a:round/>
                      <a:headEnd type="none" w="med" len="med"/>
                      <a:tailEnd type="none" w="med" len="med"/>
                    </a:lnL>
                    <a:lnB w="6350" cap="flat" cmpd="sng" algn="ctr">
                      <a:solidFill>
                        <a:srgbClr val="000000"/>
                      </a:solidFill>
                      <a:prstDash val="solid"/>
                      <a:round/>
                      <a:headEnd type="none" w="med" len="med"/>
                      <a:tailEnd type="none" w="med" len="med"/>
                    </a:lnB>
                  </a:tcPr>
                </a:tc>
              </a:tr>
              <a:tr h="428920">
                <a:tc>
                  <a:txBody>
                    <a:bodyPr/>
                    <a:lstStyle/>
                    <a:p>
                      <a:r>
                        <a:rPr lang="ru-RU" sz="2000" b="1" i="0" dirty="0">
                          <a:solidFill>
                            <a:srgbClr val="000000"/>
                          </a:solidFill>
                          <a:latin typeface="Arial" pitchFamily="34" charset="0"/>
                          <a:cs typeface="Arial" pitchFamily="34" charset="0"/>
                        </a:rPr>
                        <a:t>Максимальный балл </a:t>
                      </a:r>
                      <a:endParaRPr lang="ru-RU" sz="20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2000" b="1" i="0" dirty="0">
                          <a:solidFill>
                            <a:srgbClr val="000000"/>
                          </a:solidFill>
                          <a:latin typeface="Arial" pitchFamily="34" charset="0"/>
                          <a:cs typeface="Arial" pitchFamily="34" charset="0"/>
                        </a:rPr>
                        <a:t>50 баллов</a:t>
                      </a:r>
                      <a:endParaRPr lang="ru-RU" sz="20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294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ru-RU" dirty="0" smtClean="0"/>
              <a:t>Задачи оценивания </a:t>
            </a:r>
            <a:br>
              <a:rPr lang="ru-RU" dirty="0" smtClean="0"/>
            </a:br>
            <a:endParaRPr lang="ru-RU" dirty="0"/>
          </a:p>
        </p:txBody>
      </p:sp>
      <p:graphicFrame>
        <p:nvGraphicFramePr>
          <p:cNvPr id="9" name="Таблица 8"/>
          <p:cNvGraphicFramePr>
            <a:graphicFrameLocks noGrp="1"/>
          </p:cNvGraphicFramePr>
          <p:nvPr/>
        </p:nvGraphicFramePr>
        <p:xfrm>
          <a:off x="335360" y="1196752"/>
          <a:ext cx="11089231" cy="5184576"/>
        </p:xfrm>
        <a:graphic>
          <a:graphicData uri="http://schemas.openxmlformats.org/drawingml/2006/table">
            <a:tbl>
              <a:tblPr/>
              <a:tblGrid>
                <a:gridCol w="589185"/>
                <a:gridCol w="10500046"/>
              </a:tblGrid>
              <a:tr h="1180270">
                <a:tc>
                  <a:txBody>
                    <a:bodyPr/>
                    <a:lstStyle/>
                    <a:p>
                      <a:r>
                        <a:rPr lang="ru-RU" sz="1800" b="0" i="0" dirty="0" smtClean="0">
                          <a:solidFill>
                            <a:srgbClr val="000000"/>
                          </a:solidFill>
                          <a:latin typeface="Arial" pitchFamily="34" charset="0"/>
                          <a:cs typeface="Arial" pitchFamily="34" charset="0"/>
                        </a:rPr>
                        <a:t>ЗО1 </a:t>
                      </a:r>
                      <a:endParaRPr lang="ru-RU" sz="1800" dirty="0">
                        <a:latin typeface="Arial" pitchFamily="34" charset="0"/>
                        <a:cs typeface="Arial" pitchFamily="34" charset="0"/>
                      </a:endParaRPr>
                    </a:p>
                  </a:txBody>
                  <a:tcPr marL="55671" marR="55671" marT="27836" marB="2783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800" b="1" i="0" dirty="0">
                          <a:solidFill>
                            <a:srgbClr val="000000"/>
                          </a:solidFill>
                          <a:latin typeface="Arial" pitchFamily="34" charset="0"/>
                          <a:cs typeface="Arial" pitchFamily="34" charset="0"/>
                        </a:rPr>
                        <a:t>Математические приемы</a:t>
                      </a:r>
                      <a:br>
                        <a:rPr lang="ru-RU" sz="1800" b="1" i="0" dirty="0">
                          <a:solidFill>
                            <a:srgbClr val="000000"/>
                          </a:solidFill>
                          <a:latin typeface="Arial" pitchFamily="34" charset="0"/>
                          <a:cs typeface="Arial" pitchFamily="34" charset="0"/>
                        </a:rPr>
                      </a:br>
                      <a:r>
                        <a:rPr lang="ru-RU" sz="1800" b="0" i="0" dirty="0">
                          <a:solidFill>
                            <a:srgbClr val="000000"/>
                          </a:solidFill>
                          <a:latin typeface="Arial" pitchFamily="34" charset="0"/>
                          <a:cs typeface="Arial" pitchFamily="34" charset="0"/>
                        </a:rPr>
                        <a:t>Обучающиеся должны уметь воспроизводить, выбирать и использовать</a:t>
                      </a:r>
                      <a:br>
                        <a:rPr lang="ru-RU" sz="1800" b="0" i="0" dirty="0">
                          <a:solidFill>
                            <a:srgbClr val="000000"/>
                          </a:solidFill>
                          <a:latin typeface="Arial" pitchFamily="34" charset="0"/>
                          <a:cs typeface="Arial" pitchFamily="34" charset="0"/>
                        </a:rPr>
                      </a:br>
                      <a:r>
                        <a:rPr lang="ru-RU" sz="1800" b="0" i="0" dirty="0">
                          <a:solidFill>
                            <a:srgbClr val="000000"/>
                          </a:solidFill>
                          <a:latin typeface="Arial" pitchFamily="34" charset="0"/>
                          <a:cs typeface="Arial" pitchFamily="34" charset="0"/>
                        </a:rPr>
                        <a:t>математические факты, понятия и приемы.</a:t>
                      </a:r>
                      <a:endParaRPr lang="ru-RU" sz="1800" dirty="0">
                        <a:latin typeface="Arial" pitchFamily="34" charset="0"/>
                        <a:cs typeface="Arial" pitchFamily="34" charset="0"/>
                      </a:endParaRPr>
                    </a:p>
                  </a:txBody>
                  <a:tcPr marL="55671" marR="55671" marT="27836" marB="2783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04306">
                <a:tc>
                  <a:txBody>
                    <a:bodyPr/>
                    <a:lstStyle/>
                    <a:p>
                      <a:r>
                        <a:rPr lang="ru-RU" sz="1800" b="0" i="0" dirty="0">
                          <a:solidFill>
                            <a:srgbClr val="000000"/>
                          </a:solidFill>
                          <a:latin typeface="Arial" pitchFamily="34" charset="0"/>
                          <a:cs typeface="Arial" pitchFamily="34" charset="0"/>
                        </a:rPr>
                        <a:t>З</a:t>
                      </a:r>
                      <a:r>
                        <a:rPr lang="en-US" sz="1800" b="0" i="0" dirty="0">
                          <a:solidFill>
                            <a:srgbClr val="000000"/>
                          </a:solidFill>
                          <a:latin typeface="Arial" pitchFamily="34" charset="0"/>
                          <a:cs typeface="Arial" pitchFamily="34" charset="0"/>
                        </a:rPr>
                        <a:t>O2 </a:t>
                      </a:r>
                      <a:endParaRPr lang="en-US" sz="1800" dirty="0">
                        <a:latin typeface="Arial" pitchFamily="34" charset="0"/>
                        <a:cs typeface="Arial" pitchFamily="34" charset="0"/>
                      </a:endParaRPr>
                    </a:p>
                  </a:txBody>
                  <a:tcPr marL="55671" marR="55671" marT="27836" marB="2783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800" b="1" i="0" dirty="0">
                          <a:solidFill>
                            <a:srgbClr val="000000"/>
                          </a:solidFill>
                          <a:latin typeface="Arial" pitchFamily="34" charset="0"/>
                          <a:cs typeface="Arial" pitchFamily="34" charset="0"/>
                        </a:rPr>
                        <a:t>Применение математики</a:t>
                      </a:r>
                      <a:br>
                        <a:rPr lang="ru-RU" sz="1800" b="1" i="0" dirty="0">
                          <a:solidFill>
                            <a:srgbClr val="000000"/>
                          </a:solidFill>
                          <a:latin typeface="Arial" pitchFamily="34" charset="0"/>
                          <a:cs typeface="Arial" pitchFamily="34" charset="0"/>
                        </a:rPr>
                      </a:br>
                      <a:r>
                        <a:rPr lang="ru-RU" sz="1800" b="0" i="0" dirty="0">
                          <a:solidFill>
                            <a:srgbClr val="000000"/>
                          </a:solidFill>
                          <a:latin typeface="Arial" pitchFamily="34" charset="0"/>
                          <a:cs typeface="Arial" pitchFamily="34" charset="0"/>
                        </a:rPr>
                        <a:t>Обучающиеся должны уметь:</a:t>
                      </a:r>
                      <a:br>
                        <a:rPr lang="ru-RU" sz="1800" b="0" i="0" dirty="0">
                          <a:solidFill>
                            <a:srgbClr val="000000"/>
                          </a:solidFill>
                          <a:latin typeface="Arial" pitchFamily="34" charset="0"/>
                          <a:cs typeface="Arial" pitchFamily="34" charset="0"/>
                        </a:rPr>
                      </a:br>
                      <a:r>
                        <a:rPr lang="ru-RU" sz="1800" b="0" i="0" dirty="0">
                          <a:solidFill>
                            <a:srgbClr val="000000"/>
                          </a:solidFill>
                          <a:latin typeface="Arial" pitchFamily="34" charset="0"/>
                          <a:cs typeface="Arial" pitchFamily="34" charset="0"/>
                        </a:rPr>
                        <a:t> выбирать рациональный подход и применять соответствующий </a:t>
                      </a:r>
                      <a:r>
                        <a:rPr lang="ru-RU" sz="1800" b="0" i="0" dirty="0" smtClean="0">
                          <a:solidFill>
                            <a:srgbClr val="000000"/>
                          </a:solidFill>
                          <a:latin typeface="Arial" pitchFamily="34" charset="0"/>
                          <a:cs typeface="Arial" pitchFamily="34" charset="0"/>
                        </a:rPr>
                        <a:t>прием при </a:t>
                      </a:r>
                      <a:r>
                        <a:rPr lang="ru-RU" sz="1800" b="0" i="0" dirty="0">
                          <a:solidFill>
                            <a:srgbClr val="000000"/>
                          </a:solidFill>
                          <a:latin typeface="Arial" pitchFamily="34" charset="0"/>
                          <a:cs typeface="Arial" pitchFamily="34" charset="0"/>
                        </a:rPr>
                        <a:t>решении задач, в том числе многоэтапных;</a:t>
                      </a:r>
                      <a:br>
                        <a:rPr lang="ru-RU" sz="1800" b="0" i="0" dirty="0">
                          <a:solidFill>
                            <a:srgbClr val="000000"/>
                          </a:solidFill>
                          <a:latin typeface="Arial" pitchFamily="34" charset="0"/>
                          <a:cs typeface="Arial" pitchFamily="34" charset="0"/>
                        </a:rPr>
                      </a:br>
                      <a:r>
                        <a:rPr lang="ru-RU" sz="1800" b="0" i="0" dirty="0">
                          <a:solidFill>
                            <a:srgbClr val="000000"/>
                          </a:solidFill>
                          <a:latin typeface="Arial" pitchFamily="34" charset="0"/>
                          <a:cs typeface="Arial" pitchFamily="34" charset="0"/>
                        </a:rPr>
                        <a:t> моделировать ситуации, в том числе связанные с реальными </a:t>
                      </a:r>
                      <a:r>
                        <a:rPr lang="ru-RU" sz="1800" b="0" i="0" dirty="0" smtClean="0">
                          <a:solidFill>
                            <a:srgbClr val="000000"/>
                          </a:solidFill>
                          <a:latin typeface="Arial" pitchFamily="34" charset="0"/>
                          <a:cs typeface="Arial" pitchFamily="34" charset="0"/>
                        </a:rPr>
                        <a:t>событиями, используя </a:t>
                      </a:r>
                      <a:r>
                        <a:rPr lang="ru-RU" sz="1800" b="0" i="0" dirty="0">
                          <a:solidFill>
                            <a:srgbClr val="000000"/>
                          </a:solidFill>
                          <a:latin typeface="Arial" pitchFamily="34" charset="0"/>
                          <a:cs typeface="Arial" pitchFamily="34" charset="0"/>
                        </a:rPr>
                        <a:t>математические приемы и методы, и интерпретировать решения </a:t>
                      </a:r>
                      <a:r>
                        <a:rPr lang="ru-RU" sz="1800" b="0" i="0" dirty="0" smtClean="0">
                          <a:solidFill>
                            <a:srgbClr val="000000"/>
                          </a:solidFill>
                          <a:latin typeface="Arial" pitchFamily="34" charset="0"/>
                          <a:cs typeface="Arial" pitchFamily="34" charset="0"/>
                        </a:rPr>
                        <a:t>в контексте </a:t>
                      </a:r>
                      <a:r>
                        <a:rPr lang="ru-RU" sz="1800" b="0" i="0" dirty="0">
                          <a:solidFill>
                            <a:srgbClr val="000000"/>
                          </a:solidFill>
                          <a:latin typeface="Arial" pitchFamily="34" charset="0"/>
                          <a:cs typeface="Arial" pitchFamily="34" charset="0"/>
                        </a:rPr>
                        <a:t>задач;</a:t>
                      </a:r>
                      <a:br>
                        <a:rPr lang="ru-RU" sz="1800" b="0" i="0" dirty="0">
                          <a:solidFill>
                            <a:srgbClr val="000000"/>
                          </a:solidFill>
                          <a:latin typeface="Arial" pitchFamily="34" charset="0"/>
                          <a:cs typeface="Arial" pitchFamily="34" charset="0"/>
                        </a:rPr>
                      </a:br>
                      <a:r>
                        <a:rPr lang="ru-RU" sz="1800" b="0" i="0" dirty="0">
                          <a:solidFill>
                            <a:srgbClr val="000000"/>
                          </a:solidFill>
                          <a:latin typeface="Arial" pitchFamily="34" charset="0"/>
                          <a:cs typeface="Arial" pitchFamily="34" charset="0"/>
                        </a:rPr>
                        <a:t> использовать логические аргументы для представления </a:t>
                      </a:r>
                      <a:r>
                        <a:rPr lang="ru-RU" sz="1800" b="0" i="0" dirty="0" smtClean="0">
                          <a:solidFill>
                            <a:srgbClr val="000000"/>
                          </a:solidFill>
                          <a:latin typeface="Arial" pitchFamily="34" charset="0"/>
                          <a:cs typeface="Arial" pitchFamily="34" charset="0"/>
                        </a:rPr>
                        <a:t>результатов решения </a:t>
                      </a:r>
                      <a:r>
                        <a:rPr lang="ru-RU" sz="1800" b="0" i="0" dirty="0">
                          <a:solidFill>
                            <a:srgbClr val="000000"/>
                          </a:solidFill>
                          <a:latin typeface="Arial" pitchFamily="34" charset="0"/>
                          <a:cs typeface="Arial" pitchFamily="34" charset="0"/>
                        </a:rPr>
                        <a:t>или для доказательств математических высказываний;</a:t>
                      </a:r>
                      <a:br>
                        <a:rPr lang="ru-RU" sz="1800" b="0" i="0" dirty="0">
                          <a:solidFill>
                            <a:srgbClr val="000000"/>
                          </a:solidFill>
                          <a:latin typeface="Arial" pitchFamily="34" charset="0"/>
                          <a:cs typeface="Arial" pitchFamily="34" charset="0"/>
                        </a:rPr>
                      </a:br>
                      <a:r>
                        <a:rPr lang="ru-RU" sz="1800" b="0" i="0" dirty="0">
                          <a:solidFill>
                            <a:srgbClr val="000000"/>
                          </a:solidFill>
                          <a:latin typeface="Arial" pitchFamily="34" charset="0"/>
                          <a:cs typeface="Arial" pitchFamily="34" charset="0"/>
                        </a:rPr>
                        <a:t> представлять решения и приводить аргументы, используя </a:t>
                      </a:r>
                      <a:r>
                        <a:rPr lang="ru-RU" sz="1800" b="0" i="0" dirty="0" smtClean="0">
                          <a:solidFill>
                            <a:srgbClr val="000000"/>
                          </a:solidFill>
                          <a:latin typeface="Arial" pitchFamily="34" charset="0"/>
                          <a:cs typeface="Arial" pitchFamily="34" charset="0"/>
                        </a:rPr>
                        <a:t>подходящие математические </a:t>
                      </a:r>
                      <a:r>
                        <a:rPr lang="ru-RU" sz="1800" b="0" i="0" dirty="0">
                          <a:solidFill>
                            <a:srgbClr val="000000"/>
                          </a:solidFill>
                          <a:latin typeface="Arial" pitchFamily="34" charset="0"/>
                          <a:cs typeface="Arial" pitchFamily="34" charset="0"/>
                        </a:rPr>
                        <a:t>обозначения и форму записи.</a:t>
                      </a:r>
                      <a:endParaRPr lang="ru-RU" sz="1800" dirty="0">
                        <a:latin typeface="Arial" pitchFamily="34" charset="0"/>
                        <a:cs typeface="Arial" pitchFamily="34" charset="0"/>
                      </a:endParaRPr>
                    </a:p>
                  </a:txBody>
                  <a:tcPr marL="55671" marR="55671" marT="27836" marB="2783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1921" name="Rectangle 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fontScale="90000"/>
          </a:bodyPr>
          <a:lstStyle/>
          <a:p>
            <a:r>
              <a:rPr lang="ru-RU" dirty="0" smtClean="0"/>
              <a:t>Распределение баллов по задачам оценивания </a:t>
            </a:r>
            <a:br>
              <a:rPr lang="ru-RU" dirty="0" smtClean="0"/>
            </a:br>
            <a:endParaRPr lang="ru-RU" dirty="0"/>
          </a:p>
        </p:txBody>
      </p:sp>
      <p:graphicFrame>
        <p:nvGraphicFramePr>
          <p:cNvPr id="9" name="Таблица 8"/>
          <p:cNvGraphicFramePr>
            <a:graphicFrameLocks noGrp="1"/>
          </p:cNvGraphicFramePr>
          <p:nvPr/>
        </p:nvGraphicFramePr>
        <p:xfrm>
          <a:off x="623392" y="1412777"/>
          <a:ext cx="10801200" cy="1512168"/>
        </p:xfrm>
        <a:graphic>
          <a:graphicData uri="http://schemas.openxmlformats.org/drawingml/2006/table">
            <a:tbl>
              <a:tblPr/>
              <a:tblGrid>
                <a:gridCol w="5400600"/>
                <a:gridCol w="5400600"/>
              </a:tblGrid>
              <a:tr h="364174">
                <a:tc>
                  <a:txBody>
                    <a:bodyPr/>
                    <a:lstStyle/>
                    <a:p>
                      <a:r>
                        <a:rPr lang="ru-RU" sz="1600" b="1" i="0" dirty="0">
                          <a:solidFill>
                            <a:srgbClr val="000000"/>
                          </a:solidFill>
                          <a:latin typeface="Arial" pitchFamily="34" charset="0"/>
                          <a:cs typeface="Arial" pitchFamily="34" charset="0"/>
                        </a:rPr>
                        <a:t>Задачи оценивания </a:t>
                      </a:r>
                      <a:endParaRPr lang="ru-RU" sz="16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600" b="1" i="0">
                          <a:solidFill>
                            <a:srgbClr val="000000"/>
                          </a:solidFill>
                          <a:latin typeface="Arial" pitchFamily="34" charset="0"/>
                          <a:cs typeface="Arial" pitchFamily="34" charset="0"/>
                        </a:rPr>
                        <a:t>Всего</a:t>
                      </a:r>
                      <a:endParaRPr lang="ru-RU" sz="160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1910">
                <a:tc>
                  <a:txBody>
                    <a:bodyPr/>
                    <a:lstStyle/>
                    <a:p>
                      <a:r>
                        <a:rPr lang="ru-RU" sz="1600" b="0" i="0" dirty="0">
                          <a:solidFill>
                            <a:srgbClr val="000000"/>
                          </a:solidFill>
                          <a:latin typeface="Arial" pitchFamily="34" charset="0"/>
                          <a:cs typeface="Arial" pitchFamily="34" charset="0"/>
                        </a:rPr>
                        <a:t>З</a:t>
                      </a:r>
                      <a:r>
                        <a:rPr lang="en-US" sz="1600" b="0" i="0" dirty="0">
                          <a:solidFill>
                            <a:srgbClr val="000000"/>
                          </a:solidFill>
                          <a:latin typeface="Arial" pitchFamily="34" charset="0"/>
                          <a:cs typeface="Arial" pitchFamily="34" charset="0"/>
                        </a:rPr>
                        <a:t>O1 </a:t>
                      </a:r>
                      <a:r>
                        <a:rPr lang="ru-RU" sz="1600" b="0" i="0" dirty="0">
                          <a:solidFill>
                            <a:srgbClr val="000000"/>
                          </a:solidFill>
                          <a:latin typeface="Arial" pitchFamily="34" charset="0"/>
                          <a:cs typeface="Arial" pitchFamily="34" charset="0"/>
                        </a:rPr>
                        <a:t>Математические приемы </a:t>
                      </a:r>
                      <a:endParaRPr lang="ru-RU" sz="16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600" b="1" i="0">
                          <a:solidFill>
                            <a:srgbClr val="000000"/>
                          </a:solidFill>
                          <a:latin typeface="Arial" pitchFamily="34" charset="0"/>
                          <a:cs typeface="Arial" pitchFamily="34" charset="0"/>
                        </a:rPr>
                        <a:t>25</a:t>
                      </a:r>
                      <a:endParaRPr lang="ru-RU" sz="160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1910">
                <a:tc>
                  <a:txBody>
                    <a:bodyPr/>
                    <a:lstStyle/>
                    <a:p>
                      <a:r>
                        <a:rPr lang="ru-RU" sz="1600" b="0" i="0" dirty="0">
                          <a:solidFill>
                            <a:srgbClr val="000000"/>
                          </a:solidFill>
                          <a:latin typeface="Arial" pitchFamily="34" charset="0"/>
                          <a:cs typeface="Arial" pitchFamily="34" charset="0"/>
                        </a:rPr>
                        <a:t>З</a:t>
                      </a:r>
                      <a:r>
                        <a:rPr lang="en-US" sz="1600" b="0" i="0" dirty="0">
                          <a:solidFill>
                            <a:srgbClr val="000000"/>
                          </a:solidFill>
                          <a:latin typeface="Arial" pitchFamily="34" charset="0"/>
                          <a:cs typeface="Arial" pitchFamily="34" charset="0"/>
                        </a:rPr>
                        <a:t>O2 </a:t>
                      </a:r>
                      <a:r>
                        <a:rPr lang="ru-RU" sz="1600" b="0" i="0" dirty="0">
                          <a:solidFill>
                            <a:srgbClr val="000000"/>
                          </a:solidFill>
                          <a:latin typeface="Arial" pitchFamily="34" charset="0"/>
                          <a:cs typeface="Arial" pitchFamily="34" charset="0"/>
                        </a:rPr>
                        <a:t>Применение математики </a:t>
                      </a:r>
                      <a:endParaRPr lang="ru-RU" sz="16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600" b="1" i="0" dirty="0">
                          <a:solidFill>
                            <a:srgbClr val="000000"/>
                          </a:solidFill>
                          <a:latin typeface="Arial" pitchFamily="34" charset="0"/>
                          <a:cs typeface="Arial" pitchFamily="34" charset="0"/>
                        </a:rPr>
                        <a:t>25</a:t>
                      </a:r>
                      <a:endParaRPr lang="ru-RU" sz="16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4174">
                <a:tc>
                  <a:txBody>
                    <a:bodyPr/>
                    <a:lstStyle/>
                    <a:p>
                      <a:r>
                        <a:rPr lang="ru-RU" sz="1600" b="1" i="0">
                          <a:solidFill>
                            <a:srgbClr val="000000"/>
                          </a:solidFill>
                          <a:latin typeface="Arial" pitchFamily="34" charset="0"/>
                          <a:cs typeface="Arial" pitchFamily="34" charset="0"/>
                        </a:rPr>
                        <a:t>Итого: </a:t>
                      </a:r>
                      <a:endParaRPr lang="ru-RU" sz="160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600" b="1" i="0" dirty="0">
                          <a:solidFill>
                            <a:srgbClr val="000000"/>
                          </a:solidFill>
                          <a:latin typeface="Arial" pitchFamily="34" charset="0"/>
                          <a:cs typeface="Arial" pitchFamily="34" charset="0"/>
                        </a:rPr>
                        <a:t>50</a:t>
                      </a:r>
                      <a:endParaRPr lang="ru-RU" sz="16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0897" name="Rectangle 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1" name="Таблица 10"/>
          <p:cNvGraphicFramePr>
            <a:graphicFrameLocks noGrp="1"/>
          </p:cNvGraphicFramePr>
          <p:nvPr/>
        </p:nvGraphicFramePr>
        <p:xfrm>
          <a:off x="551384" y="4365104"/>
          <a:ext cx="10801200" cy="1728192"/>
        </p:xfrm>
        <a:graphic>
          <a:graphicData uri="http://schemas.openxmlformats.org/drawingml/2006/table">
            <a:tbl>
              <a:tblPr/>
              <a:tblGrid>
                <a:gridCol w="2700300"/>
                <a:gridCol w="2700300"/>
                <a:gridCol w="2700300"/>
                <a:gridCol w="2700300"/>
              </a:tblGrid>
              <a:tr h="1009983">
                <a:tc>
                  <a:txBody>
                    <a:bodyPr/>
                    <a:lstStyle/>
                    <a:p>
                      <a:r>
                        <a:rPr lang="ru-RU" sz="1600" b="1" i="0" dirty="0">
                          <a:solidFill>
                            <a:srgbClr val="000000"/>
                          </a:solidFill>
                          <a:latin typeface="Arial" pitchFamily="34" charset="0"/>
                          <a:cs typeface="Arial" pitchFamily="34" charset="0"/>
                        </a:rPr>
                        <a:t>Числа </a:t>
                      </a:r>
                      <a:endParaRPr lang="ru-RU" sz="16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600" b="1" i="0" dirty="0">
                          <a:solidFill>
                            <a:srgbClr val="000000"/>
                          </a:solidFill>
                          <a:latin typeface="Arial" pitchFamily="34" charset="0"/>
                          <a:cs typeface="Arial" pitchFamily="34" charset="0"/>
                        </a:rPr>
                        <a:t>Алгебра</a:t>
                      </a:r>
                      <a:endParaRPr lang="ru-RU" sz="16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600" b="1" i="0" dirty="0">
                          <a:solidFill>
                            <a:srgbClr val="000000"/>
                          </a:solidFill>
                          <a:latin typeface="Arial" pitchFamily="34" charset="0"/>
                          <a:cs typeface="Arial" pitchFamily="34" charset="0"/>
                        </a:rPr>
                        <a:t>Статистика и</a:t>
                      </a:r>
                      <a:br>
                        <a:rPr lang="ru-RU" sz="1600" b="1" i="0" dirty="0">
                          <a:solidFill>
                            <a:srgbClr val="000000"/>
                          </a:solidFill>
                          <a:latin typeface="Arial" pitchFamily="34" charset="0"/>
                          <a:cs typeface="Arial" pitchFamily="34" charset="0"/>
                        </a:rPr>
                      </a:br>
                      <a:r>
                        <a:rPr lang="ru-RU" sz="1600" b="1" i="0" dirty="0">
                          <a:solidFill>
                            <a:srgbClr val="000000"/>
                          </a:solidFill>
                          <a:latin typeface="Arial" pitchFamily="34" charset="0"/>
                          <a:cs typeface="Arial" pitchFamily="34" charset="0"/>
                        </a:rPr>
                        <a:t>теория</a:t>
                      </a:r>
                      <a:br>
                        <a:rPr lang="ru-RU" sz="1600" b="1" i="0" dirty="0">
                          <a:solidFill>
                            <a:srgbClr val="000000"/>
                          </a:solidFill>
                          <a:latin typeface="Arial" pitchFamily="34" charset="0"/>
                          <a:cs typeface="Arial" pitchFamily="34" charset="0"/>
                        </a:rPr>
                      </a:br>
                      <a:r>
                        <a:rPr lang="ru-RU" sz="1600" b="1" i="0" dirty="0">
                          <a:solidFill>
                            <a:srgbClr val="000000"/>
                          </a:solidFill>
                          <a:latin typeface="Arial" pitchFamily="34" charset="0"/>
                          <a:cs typeface="Arial" pitchFamily="34" charset="0"/>
                        </a:rPr>
                        <a:t>вероятностей</a:t>
                      </a:r>
                      <a:endParaRPr lang="ru-RU" sz="16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600" b="1" i="0" dirty="0">
                          <a:solidFill>
                            <a:srgbClr val="000000"/>
                          </a:solidFill>
                          <a:latin typeface="Arial" pitchFamily="34" charset="0"/>
                          <a:cs typeface="Arial" pitchFamily="34" charset="0"/>
                        </a:rPr>
                        <a:t>Математическое</a:t>
                      </a:r>
                      <a:br>
                        <a:rPr lang="ru-RU" sz="1600" b="1" i="0" dirty="0">
                          <a:solidFill>
                            <a:srgbClr val="000000"/>
                          </a:solidFill>
                          <a:latin typeface="Arial" pitchFamily="34" charset="0"/>
                          <a:cs typeface="Arial" pitchFamily="34" charset="0"/>
                        </a:rPr>
                      </a:br>
                      <a:r>
                        <a:rPr lang="ru-RU" sz="1600" b="1" i="0" dirty="0">
                          <a:solidFill>
                            <a:srgbClr val="000000"/>
                          </a:solidFill>
                          <a:latin typeface="Arial" pitchFamily="34" charset="0"/>
                          <a:cs typeface="Arial" pitchFamily="34" charset="0"/>
                        </a:rPr>
                        <a:t>моделирование и</a:t>
                      </a:r>
                      <a:br>
                        <a:rPr lang="ru-RU" sz="1600" b="1" i="0" dirty="0">
                          <a:solidFill>
                            <a:srgbClr val="000000"/>
                          </a:solidFill>
                          <a:latin typeface="Arial" pitchFamily="34" charset="0"/>
                          <a:cs typeface="Arial" pitchFamily="34" charset="0"/>
                        </a:rPr>
                      </a:br>
                      <a:r>
                        <a:rPr lang="ru-RU" sz="1600" b="1" i="0" dirty="0">
                          <a:solidFill>
                            <a:srgbClr val="000000"/>
                          </a:solidFill>
                          <a:latin typeface="Arial" pitchFamily="34" charset="0"/>
                          <a:cs typeface="Arial" pitchFamily="34" charset="0"/>
                        </a:rPr>
                        <a:t>анализ</a:t>
                      </a:r>
                      <a:endParaRPr lang="ru-RU" sz="16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18209">
                <a:tc>
                  <a:txBody>
                    <a:bodyPr/>
                    <a:lstStyle/>
                    <a:p>
                      <a:r>
                        <a:rPr lang="ru-RU" sz="1600" b="0" i="0" dirty="0">
                          <a:solidFill>
                            <a:srgbClr val="000000"/>
                          </a:solidFill>
                          <a:latin typeface="Arial" pitchFamily="34" charset="0"/>
                          <a:cs typeface="Arial" pitchFamily="34" charset="0"/>
                        </a:rPr>
                        <a:t>16% - 24%</a:t>
                      </a:r>
                      <a:br>
                        <a:rPr lang="ru-RU" sz="1600" b="0" i="0" dirty="0">
                          <a:solidFill>
                            <a:srgbClr val="000000"/>
                          </a:solidFill>
                          <a:latin typeface="Arial" pitchFamily="34" charset="0"/>
                          <a:cs typeface="Arial" pitchFamily="34" charset="0"/>
                        </a:rPr>
                      </a:br>
                      <a:r>
                        <a:rPr lang="ru-RU" sz="1600" b="0" i="0" dirty="0">
                          <a:solidFill>
                            <a:srgbClr val="000000"/>
                          </a:solidFill>
                          <a:latin typeface="Arial" pitchFamily="34" charset="0"/>
                          <a:cs typeface="Arial" pitchFamily="34" charset="0"/>
                        </a:rPr>
                        <a:t>(8-12 баллов)</a:t>
                      </a:r>
                      <a:endParaRPr lang="ru-RU" sz="16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600" b="0" i="0">
                          <a:solidFill>
                            <a:srgbClr val="000000"/>
                          </a:solidFill>
                          <a:latin typeface="Arial" pitchFamily="34" charset="0"/>
                          <a:cs typeface="Arial" pitchFamily="34" charset="0"/>
                        </a:rPr>
                        <a:t>42% - 50%</a:t>
                      </a:r>
                      <a:br>
                        <a:rPr lang="ru-RU" sz="1600" b="0" i="0">
                          <a:solidFill>
                            <a:srgbClr val="000000"/>
                          </a:solidFill>
                          <a:latin typeface="Arial" pitchFamily="34" charset="0"/>
                          <a:cs typeface="Arial" pitchFamily="34" charset="0"/>
                        </a:rPr>
                      </a:br>
                      <a:r>
                        <a:rPr lang="ru-RU" sz="1600" b="0" i="0">
                          <a:solidFill>
                            <a:srgbClr val="000000"/>
                          </a:solidFill>
                          <a:latin typeface="Arial" pitchFamily="34" charset="0"/>
                          <a:cs typeface="Arial" pitchFamily="34" charset="0"/>
                        </a:rPr>
                        <a:t>(21-25 баллов)</a:t>
                      </a:r>
                      <a:endParaRPr lang="ru-RU" sz="160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600" b="0" i="0" dirty="0">
                          <a:solidFill>
                            <a:srgbClr val="000000"/>
                          </a:solidFill>
                          <a:latin typeface="Arial" pitchFamily="34" charset="0"/>
                          <a:cs typeface="Arial" pitchFamily="34" charset="0"/>
                        </a:rPr>
                        <a:t>12% - 20%</a:t>
                      </a:r>
                      <a:br>
                        <a:rPr lang="ru-RU" sz="1600" b="0" i="0" dirty="0">
                          <a:solidFill>
                            <a:srgbClr val="000000"/>
                          </a:solidFill>
                          <a:latin typeface="Arial" pitchFamily="34" charset="0"/>
                          <a:cs typeface="Arial" pitchFamily="34" charset="0"/>
                        </a:rPr>
                      </a:br>
                      <a:r>
                        <a:rPr lang="ru-RU" sz="1600" b="0" i="0" dirty="0">
                          <a:solidFill>
                            <a:srgbClr val="000000"/>
                          </a:solidFill>
                          <a:latin typeface="Arial" pitchFamily="34" charset="0"/>
                          <a:cs typeface="Arial" pitchFamily="34" charset="0"/>
                        </a:rPr>
                        <a:t>(6-10 баллов)</a:t>
                      </a:r>
                      <a:endParaRPr lang="ru-RU" sz="16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600" b="0" i="0" dirty="0">
                          <a:solidFill>
                            <a:srgbClr val="000000"/>
                          </a:solidFill>
                          <a:latin typeface="Arial" pitchFamily="34" charset="0"/>
                          <a:cs typeface="Arial" pitchFamily="34" charset="0"/>
                        </a:rPr>
                        <a:t>16% - 24%</a:t>
                      </a:r>
                      <a:br>
                        <a:rPr lang="ru-RU" sz="1600" b="0" i="0" dirty="0">
                          <a:solidFill>
                            <a:srgbClr val="000000"/>
                          </a:solidFill>
                          <a:latin typeface="Arial" pitchFamily="34" charset="0"/>
                          <a:cs typeface="Arial" pitchFamily="34" charset="0"/>
                        </a:rPr>
                      </a:br>
                      <a:r>
                        <a:rPr lang="ru-RU" sz="1600" b="0" i="0" dirty="0">
                          <a:solidFill>
                            <a:srgbClr val="000000"/>
                          </a:solidFill>
                          <a:latin typeface="Arial" pitchFamily="34" charset="0"/>
                          <a:cs typeface="Arial" pitchFamily="34" charset="0"/>
                        </a:rPr>
                        <a:t>(8-12 баллов</a:t>
                      </a:r>
                      <a:endParaRPr lang="ru-RU" sz="16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Заголовок 6"/>
          <p:cNvSpPr txBox="1">
            <a:spLocks/>
          </p:cNvSpPr>
          <p:nvPr/>
        </p:nvSpPr>
        <p:spPr>
          <a:xfrm>
            <a:off x="911424" y="3284984"/>
            <a:ext cx="10515600" cy="1325563"/>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ru-RU" sz="4400" b="1" i="0" u="none" strike="noStrike" kern="1200" cap="none" spc="0" normalizeH="0" baseline="0" noProof="0" dirty="0" smtClean="0">
                <a:ln>
                  <a:noFill/>
                </a:ln>
                <a:solidFill>
                  <a:schemeClr val="accent2"/>
                </a:solidFill>
                <a:effectLst/>
                <a:uLnTx/>
                <a:uFillTx/>
                <a:latin typeface="+mj-lt"/>
                <a:ea typeface="+mj-ea"/>
                <a:cs typeface="+mj-cs"/>
              </a:rPr>
              <a:t>Распределение баллов по разделам учебной программы</a:t>
            </a:r>
            <a:br>
              <a:rPr kumimoji="0" lang="ru-RU" sz="4400" b="1" i="0" u="none" strike="noStrike" kern="1200" cap="none" spc="0" normalizeH="0" baseline="0" noProof="0" dirty="0" smtClean="0">
                <a:ln>
                  <a:noFill/>
                </a:ln>
                <a:solidFill>
                  <a:schemeClr val="accent2"/>
                </a:solidFill>
                <a:effectLst/>
                <a:uLnTx/>
                <a:uFillTx/>
                <a:latin typeface="+mj-lt"/>
                <a:ea typeface="+mj-ea"/>
                <a:cs typeface="+mj-cs"/>
              </a:rPr>
            </a:br>
            <a:endParaRPr kumimoji="0" lang="ru-RU" sz="4400" b="1" i="0" u="none" strike="noStrike" kern="1200" cap="none" spc="0" normalizeH="0" baseline="0" noProof="0" dirty="0">
              <a:ln>
                <a:noFill/>
              </a:ln>
              <a:solidFill>
                <a:schemeClr val="accent2"/>
              </a:solidFill>
              <a:effectLst/>
              <a:uLnTx/>
              <a:uFillTx/>
              <a:latin typeface="+mj-lt"/>
              <a:ea typeface="+mj-ea"/>
              <a:cs typeface="+mj-cs"/>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fontScale="90000"/>
          </a:bodyPr>
          <a:lstStyle/>
          <a:p>
            <a:r>
              <a:rPr lang="ru-RU" dirty="0" smtClean="0"/>
              <a:t>Процесс выставления баллов и оценки за экзаменационную работу </a:t>
            </a:r>
            <a:br>
              <a:rPr lang="ru-RU" dirty="0" smtClean="0"/>
            </a:br>
            <a:endParaRPr lang="ru-RU" dirty="0"/>
          </a:p>
        </p:txBody>
      </p:sp>
      <p:graphicFrame>
        <p:nvGraphicFramePr>
          <p:cNvPr id="9" name="Таблица 8"/>
          <p:cNvGraphicFramePr>
            <a:graphicFrameLocks noGrp="1"/>
          </p:cNvGraphicFramePr>
          <p:nvPr/>
        </p:nvGraphicFramePr>
        <p:xfrm>
          <a:off x="407367" y="2708920"/>
          <a:ext cx="11233248" cy="3376384"/>
        </p:xfrm>
        <a:graphic>
          <a:graphicData uri="http://schemas.openxmlformats.org/drawingml/2006/table">
            <a:tbl>
              <a:tblPr/>
              <a:tblGrid>
                <a:gridCol w="3744416"/>
                <a:gridCol w="3744416"/>
                <a:gridCol w="3744416"/>
              </a:tblGrid>
              <a:tr h="504056">
                <a:tc>
                  <a:txBody>
                    <a:bodyPr/>
                    <a:lstStyle/>
                    <a:p>
                      <a:r>
                        <a:rPr lang="ru-RU" sz="1800" b="1" i="0" dirty="0">
                          <a:solidFill>
                            <a:srgbClr val="000000"/>
                          </a:solidFill>
                          <a:latin typeface="Arial" pitchFamily="34" charset="0"/>
                          <a:cs typeface="Arial" pitchFamily="34" charset="0"/>
                        </a:rPr>
                        <a:t>Баллы </a:t>
                      </a:r>
                      <a:endParaRPr lang="ru-RU" sz="18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800" b="1" i="0" dirty="0">
                          <a:solidFill>
                            <a:srgbClr val="000000"/>
                          </a:solidFill>
                          <a:latin typeface="Arial" pitchFamily="34" charset="0"/>
                          <a:cs typeface="Arial" pitchFamily="34" charset="0"/>
                        </a:rPr>
                        <a:t>Процентное содержание</a:t>
                      </a:r>
                      <a:br>
                        <a:rPr lang="ru-RU" sz="1800" b="1" i="0" dirty="0">
                          <a:solidFill>
                            <a:srgbClr val="000000"/>
                          </a:solidFill>
                          <a:latin typeface="Arial" pitchFamily="34" charset="0"/>
                          <a:cs typeface="Arial" pitchFamily="34" charset="0"/>
                        </a:rPr>
                      </a:br>
                      <a:r>
                        <a:rPr lang="ru-RU" sz="1800" b="1" i="0" dirty="0">
                          <a:solidFill>
                            <a:srgbClr val="000000"/>
                          </a:solidFill>
                          <a:latin typeface="Arial" pitchFamily="34" charset="0"/>
                          <a:cs typeface="Arial" pitchFamily="34" charset="0"/>
                        </a:rPr>
                        <a:t>баллов, %</a:t>
                      </a:r>
                      <a:endParaRPr lang="ru-RU" sz="18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800" b="1" i="0">
                          <a:solidFill>
                            <a:srgbClr val="000000"/>
                          </a:solidFill>
                          <a:latin typeface="Arial" pitchFamily="34" charset="0"/>
                          <a:cs typeface="Arial" pitchFamily="34" charset="0"/>
                        </a:rPr>
                        <a:t>Оценка</a:t>
                      </a:r>
                      <a:endParaRPr lang="ru-RU" sz="180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4076">
                <a:tc>
                  <a:txBody>
                    <a:bodyPr/>
                    <a:lstStyle/>
                    <a:p>
                      <a:r>
                        <a:rPr lang="ru-RU" sz="1800" b="0" i="0" dirty="0">
                          <a:solidFill>
                            <a:srgbClr val="000000"/>
                          </a:solidFill>
                          <a:latin typeface="Arial" pitchFamily="34" charset="0"/>
                          <a:cs typeface="Arial" pitchFamily="34" charset="0"/>
                        </a:rPr>
                        <a:t>0 – 19 </a:t>
                      </a:r>
                      <a:endParaRPr lang="ru-RU" sz="18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800" b="0" i="0" dirty="0">
                          <a:solidFill>
                            <a:srgbClr val="000000"/>
                          </a:solidFill>
                          <a:latin typeface="Arial" pitchFamily="34" charset="0"/>
                          <a:cs typeface="Arial" pitchFamily="34" charset="0"/>
                        </a:rPr>
                        <a:t>0 – 39 </a:t>
                      </a:r>
                      <a:endParaRPr lang="ru-RU" sz="18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800" b="0" i="0">
                          <a:solidFill>
                            <a:srgbClr val="000000"/>
                          </a:solidFill>
                          <a:latin typeface="Arial" pitchFamily="34" charset="0"/>
                          <a:cs typeface="Arial" pitchFamily="34" charset="0"/>
                        </a:rPr>
                        <a:t>2 (неудовлетворительно)</a:t>
                      </a:r>
                      <a:endParaRPr lang="ru-RU" sz="180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4076">
                <a:tc>
                  <a:txBody>
                    <a:bodyPr/>
                    <a:lstStyle/>
                    <a:p>
                      <a:r>
                        <a:rPr lang="ru-RU" sz="1800" b="0" i="0">
                          <a:solidFill>
                            <a:srgbClr val="000000"/>
                          </a:solidFill>
                          <a:latin typeface="Arial" pitchFamily="34" charset="0"/>
                          <a:cs typeface="Arial" pitchFamily="34" charset="0"/>
                        </a:rPr>
                        <a:t>20 – 32 </a:t>
                      </a:r>
                      <a:endParaRPr lang="ru-RU" sz="180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800" b="0" i="0" dirty="0">
                          <a:solidFill>
                            <a:srgbClr val="000000"/>
                          </a:solidFill>
                          <a:latin typeface="Arial" pitchFamily="34" charset="0"/>
                          <a:cs typeface="Arial" pitchFamily="34" charset="0"/>
                        </a:rPr>
                        <a:t>40 – 64 </a:t>
                      </a:r>
                      <a:endParaRPr lang="ru-RU" sz="18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800" b="0" i="0">
                          <a:solidFill>
                            <a:srgbClr val="000000"/>
                          </a:solidFill>
                          <a:latin typeface="Arial" pitchFamily="34" charset="0"/>
                          <a:cs typeface="Arial" pitchFamily="34" charset="0"/>
                        </a:rPr>
                        <a:t>3 (удовлетворительно)</a:t>
                      </a:r>
                      <a:endParaRPr lang="ru-RU" sz="180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4076">
                <a:tc>
                  <a:txBody>
                    <a:bodyPr/>
                    <a:lstStyle/>
                    <a:p>
                      <a:r>
                        <a:rPr lang="ru-RU" sz="1800" b="0" i="0" dirty="0">
                          <a:solidFill>
                            <a:srgbClr val="000000"/>
                          </a:solidFill>
                          <a:latin typeface="Arial" pitchFamily="34" charset="0"/>
                          <a:cs typeface="Arial" pitchFamily="34" charset="0"/>
                        </a:rPr>
                        <a:t>33 – 42 </a:t>
                      </a:r>
                      <a:endParaRPr lang="ru-RU" sz="18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800" b="0" i="0" dirty="0">
                          <a:solidFill>
                            <a:srgbClr val="000000"/>
                          </a:solidFill>
                          <a:latin typeface="Arial" pitchFamily="34" charset="0"/>
                          <a:cs typeface="Arial" pitchFamily="34" charset="0"/>
                        </a:rPr>
                        <a:t>65 – 84 </a:t>
                      </a:r>
                      <a:endParaRPr lang="ru-RU" sz="18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800" b="0" i="0">
                          <a:solidFill>
                            <a:srgbClr val="000000"/>
                          </a:solidFill>
                          <a:latin typeface="Arial" pitchFamily="34" charset="0"/>
                          <a:cs typeface="Arial" pitchFamily="34" charset="0"/>
                        </a:rPr>
                        <a:t>4 (хорошо)</a:t>
                      </a:r>
                      <a:endParaRPr lang="ru-RU" sz="180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4076">
                <a:tc>
                  <a:txBody>
                    <a:bodyPr/>
                    <a:lstStyle/>
                    <a:p>
                      <a:r>
                        <a:rPr lang="ru-RU" sz="1800" b="0" i="0" dirty="0">
                          <a:solidFill>
                            <a:srgbClr val="000000"/>
                          </a:solidFill>
                          <a:latin typeface="Arial" pitchFamily="34" charset="0"/>
                          <a:cs typeface="Arial" pitchFamily="34" charset="0"/>
                        </a:rPr>
                        <a:t>43 – 50 </a:t>
                      </a:r>
                      <a:endParaRPr lang="ru-RU" sz="18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800" b="0" i="0" dirty="0">
                          <a:solidFill>
                            <a:srgbClr val="000000"/>
                          </a:solidFill>
                          <a:latin typeface="Arial" pitchFamily="34" charset="0"/>
                          <a:cs typeface="Arial" pitchFamily="34" charset="0"/>
                        </a:rPr>
                        <a:t>85 – 100 </a:t>
                      </a:r>
                      <a:endParaRPr lang="ru-RU" sz="18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800" b="0" i="0" dirty="0">
                          <a:solidFill>
                            <a:srgbClr val="000000"/>
                          </a:solidFill>
                          <a:latin typeface="Arial" pitchFamily="34" charset="0"/>
                          <a:cs typeface="Arial" pitchFamily="34" charset="0"/>
                        </a:rPr>
                        <a:t>5 (отлично)</a:t>
                      </a:r>
                      <a:endParaRPr lang="ru-RU" sz="18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9873" name="Rectangle 1"/>
          <p:cNvSpPr>
            <a:spLocks noChangeArrowheads="1"/>
          </p:cNvSpPr>
          <p:nvPr/>
        </p:nvSpPr>
        <p:spPr bwMode="auto">
          <a:xfrm>
            <a:off x="407368" y="1412776"/>
            <a:ext cx="10458248" cy="113877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1400" b="0" i="1" u="none" strike="noStrike" cap="none" normalizeH="0" baseline="0" dirty="0" smtClean="0">
                <a:ln>
                  <a:noFill/>
                </a:ln>
                <a:solidFill>
                  <a:srgbClr val="000000"/>
                </a:solidFill>
                <a:effectLst/>
                <a:latin typeface="Arial" pitchFamily="34" charset="0"/>
                <a:cs typeface="Arial" pitchFamily="34" charset="0"/>
              </a:rPr>
              <a:t>Процесс выставления баллов за экзаменационную работу осуществляется</a:t>
            </a:r>
            <a:r>
              <a:rPr kumimoji="0" lang="ru-RU" sz="1400" b="0" i="1" u="none" strike="noStrike" cap="none" normalizeH="0" dirty="0" smtClean="0">
                <a:ln>
                  <a:noFill/>
                </a:ln>
                <a:solidFill>
                  <a:srgbClr val="000000"/>
                </a:solidFill>
                <a:effectLst/>
                <a:latin typeface="Arial" pitchFamily="34" charset="0"/>
                <a:cs typeface="Arial" pitchFamily="34" charset="0"/>
              </a:rPr>
              <a:t> </a:t>
            </a:r>
            <a:r>
              <a:rPr kumimoji="0" lang="ru-RU" sz="1400" b="0" i="1" u="none" strike="noStrike" cap="none" normalizeH="0" baseline="0" dirty="0" smtClean="0">
                <a:ln>
                  <a:noFill/>
                </a:ln>
                <a:solidFill>
                  <a:srgbClr val="000000"/>
                </a:solidFill>
                <a:effectLst/>
                <a:latin typeface="Arial" pitchFamily="34" charset="0"/>
                <a:cs typeface="Arial" pitchFamily="34" charset="0"/>
              </a:rPr>
              <a:t>аттестационной комиссией на основании </a:t>
            </a:r>
          </a:p>
          <a:p>
            <a:pPr marL="0" marR="0" lvl="0" indent="0" algn="l" defTabSz="914400" rtl="0" eaLnBrk="1" fontAlgn="base" latinLnBrk="0" hangingPunct="1">
              <a:lnSpc>
                <a:spcPct val="100000"/>
              </a:lnSpc>
              <a:spcBef>
                <a:spcPct val="0"/>
              </a:spcBef>
              <a:spcAft>
                <a:spcPct val="0"/>
              </a:spcAft>
              <a:buClrTx/>
              <a:buSzTx/>
              <a:tabLst/>
            </a:pPr>
            <a:r>
              <a:rPr kumimoji="0" lang="ru-RU" sz="1400" b="0" i="1" u="none" strike="noStrike" cap="none" normalizeH="0" baseline="0" dirty="0" smtClean="0">
                <a:ln>
                  <a:noFill/>
                </a:ln>
                <a:solidFill>
                  <a:srgbClr val="000000"/>
                </a:solidFill>
                <a:effectLst/>
                <a:latin typeface="Arial" pitchFamily="34" charset="0"/>
                <a:cs typeface="Arial" pitchFamily="34" charset="0"/>
              </a:rPr>
              <a:t>предоставленной схемы выставления баллов.</a:t>
            </a:r>
            <a:br>
              <a:rPr kumimoji="0" lang="ru-RU" sz="1400" b="0" i="1" u="none" strike="noStrike" cap="none" normalizeH="0" baseline="0" dirty="0" smtClean="0">
                <a:ln>
                  <a:noFill/>
                </a:ln>
                <a:solidFill>
                  <a:srgbClr val="000000"/>
                </a:solidFill>
                <a:effectLst/>
                <a:latin typeface="Arial" pitchFamily="34" charset="0"/>
                <a:cs typeface="Arial" pitchFamily="34" charset="0"/>
              </a:rPr>
            </a:br>
            <a:r>
              <a:rPr kumimoji="0" lang="ru-RU" sz="1400" b="0" i="1" u="none" strike="noStrike" cap="none" normalizeH="0" baseline="0" dirty="0" smtClean="0">
                <a:ln>
                  <a:noFill/>
                </a:ln>
                <a:solidFill>
                  <a:srgbClr val="000000"/>
                </a:solidFill>
                <a:effectLst/>
                <a:latin typeface="Arial" pitchFamily="34" charset="0"/>
                <a:cs typeface="Arial" pitchFamily="34" charset="0"/>
              </a:rPr>
              <a:t>Выставленные баллы обучающихся переводятся в оценку согласно шкале перевода баллов в оценки.</a:t>
            </a:r>
            <a:br>
              <a:rPr kumimoji="0" lang="ru-RU" sz="1400" b="0" i="1" u="none" strike="noStrike" cap="none" normalizeH="0" baseline="0" dirty="0" smtClean="0">
                <a:ln>
                  <a:noFill/>
                </a:ln>
                <a:solidFill>
                  <a:srgbClr val="000000"/>
                </a:solidFill>
                <a:effectLst/>
                <a:latin typeface="Arial" pitchFamily="34" charset="0"/>
                <a:cs typeface="Arial" pitchFamily="34" charset="0"/>
              </a:rPr>
            </a:br>
            <a:r>
              <a:rPr kumimoji="0" lang="ru-RU" sz="800" b="0" i="0" u="none" strike="noStrike" cap="none" normalizeH="0" baseline="0" dirty="0" smtClean="0">
                <a:ln>
                  <a:noFill/>
                </a:ln>
                <a:solidFill>
                  <a:schemeClr val="tx1"/>
                </a:solidFill>
                <a:effectLst/>
                <a:latin typeface="Arial" pitchFamily="34" charset="0"/>
                <a:cs typeface="Arial" pitchFamily="34" charset="0"/>
              </a:rPr>
              <a:t/>
            </a:r>
            <a:br>
              <a:rPr kumimoji="0" lang="ru-RU" sz="800" b="0" i="0" u="none" strike="noStrike" cap="none" normalizeH="0" baseline="0" dirty="0" smtClean="0">
                <a:ln>
                  <a:noFill/>
                </a:ln>
                <a:solidFill>
                  <a:schemeClr val="tx1"/>
                </a:solidFill>
                <a:effectLst/>
                <a:latin typeface="Arial" pitchFamily="34" charset="0"/>
                <a:cs typeface="Arial" pitchFamily="34" charset="0"/>
              </a:rPr>
            </a:b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fontScale="90000"/>
          </a:bodyPr>
          <a:lstStyle/>
          <a:p>
            <a:r>
              <a:rPr lang="ru-RU" dirty="0" smtClean="0"/>
              <a:t>Описание оценок</a:t>
            </a:r>
            <a:br>
              <a:rPr lang="ru-RU" dirty="0" smtClean="0"/>
            </a:br>
            <a:r>
              <a:rPr lang="ru-RU" dirty="0" smtClean="0"/>
              <a:t/>
            </a:r>
            <a:br>
              <a:rPr lang="ru-RU" dirty="0" smtClean="0"/>
            </a:br>
            <a:endParaRPr lang="ru-RU" dirty="0"/>
          </a:p>
        </p:txBody>
      </p:sp>
      <p:sp>
        <p:nvSpPr>
          <p:cNvPr id="9" name="Прямоугольник 8"/>
          <p:cNvSpPr/>
          <p:nvPr/>
        </p:nvSpPr>
        <p:spPr>
          <a:xfrm>
            <a:off x="479376" y="908720"/>
            <a:ext cx="11377264" cy="923330"/>
          </a:xfrm>
          <a:prstGeom prst="rect">
            <a:avLst/>
          </a:prstGeom>
        </p:spPr>
        <p:txBody>
          <a:bodyPr wrap="square">
            <a:spAutoFit/>
          </a:bodyPr>
          <a:lstStyle/>
          <a:p>
            <a:r>
              <a:rPr lang="ru-RU" i="1" dirty="0" smtClean="0"/>
              <a:t>Описание оценок дается для общего представления стандартов возможных достижений обучающихся, за которые присуждается определенная оценка. На практике присужденная оценка зависит от степени соответствия работ обучающихся  задачам оценивания. </a:t>
            </a:r>
            <a:endParaRPr lang="ru-RU" i="1" dirty="0"/>
          </a:p>
        </p:txBody>
      </p:sp>
      <p:graphicFrame>
        <p:nvGraphicFramePr>
          <p:cNvPr id="10" name="Таблица 9"/>
          <p:cNvGraphicFramePr>
            <a:graphicFrameLocks noGrp="1"/>
          </p:cNvGraphicFramePr>
          <p:nvPr/>
        </p:nvGraphicFramePr>
        <p:xfrm>
          <a:off x="551384" y="1844824"/>
          <a:ext cx="11377264" cy="4921469"/>
        </p:xfrm>
        <a:graphic>
          <a:graphicData uri="http://schemas.openxmlformats.org/drawingml/2006/table">
            <a:tbl>
              <a:tblPr/>
              <a:tblGrid>
                <a:gridCol w="967002"/>
                <a:gridCol w="10410262"/>
              </a:tblGrid>
              <a:tr h="224440">
                <a:tc>
                  <a:txBody>
                    <a:bodyPr/>
                    <a:lstStyle/>
                    <a:p>
                      <a:r>
                        <a:rPr lang="ru-RU" sz="1200" b="1" i="0" dirty="0">
                          <a:solidFill>
                            <a:srgbClr val="000000"/>
                          </a:solidFill>
                          <a:latin typeface="Arial" pitchFamily="34" charset="0"/>
                          <a:cs typeface="Arial" pitchFamily="34" charset="0"/>
                        </a:rPr>
                        <a:t>Оценка </a:t>
                      </a:r>
                      <a:endParaRPr lang="ru-RU" sz="1200" dirty="0">
                        <a:latin typeface="Arial" pitchFamily="34" charset="0"/>
                        <a:cs typeface="Arial" pitchFamily="34" charset="0"/>
                      </a:endParaRPr>
                    </a:p>
                  </a:txBody>
                  <a:tcPr marL="62644" marR="62644" marT="31322" marB="3132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200" b="1" i="0">
                          <a:solidFill>
                            <a:srgbClr val="000000"/>
                          </a:solidFill>
                          <a:latin typeface="Arial" pitchFamily="34" charset="0"/>
                          <a:cs typeface="Arial" pitchFamily="34" charset="0"/>
                        </a:rPr>
                        <a:t>Описание</a:t>
                      </a:r>
                      <a:endParaRPr lang="ru-RU" sz="1200">
                        <a:latin typeface="Arial" pitchFamily="34" charset="0"/>
                        <a:cs typeface="Arial" pitchFamily="34" charset="0"/>
                      </a:endParaRPr>
                    </a:p>
                  </a:txBody>
                  <a:tcPr marL="62644" marR="62644" marT="31322" marB="3132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4667">
                <a:tc>
                  <a:txBody>
                    <a:bodyPr/>
                    <a:lstStyle/>
                    <a:p>
                      <a:r>
                        <a:rPr lang="ru-RU" sz="1200" b="0" i="0" dirty="0">
                          <a:solidFill>
                            <a:srgbClr val="000000"/>
                          </a:solidFill>
                          <a:latin typeface="Arial" pitchFamily="34" charset="0"/>
                          <a:cs typeface="Arial" pitchFamily="34" charset="0"/>
                        </a:rPr>
                        <a:t>5 </a:t>
                      </a:r>
                      <a:endParaRPr lang="ru-RU" sz="1200" dirty="0">
                        <a:latin typeface="Arial" pitchFamily="34" charset="0"/>
                        <a:cs typeface="Arial" pitchFamily="34" charset="0"/>
                      </a:endParaRPr>
                    </a:p>
                  </a:txBody>
                  <a:tcPr marL="62644" marR="62644" marT="31322" marB="3132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200" b="0" i="0" dirty="0">
                          <a:solidFill>
                            <a:srgbClr val="000000"/>
                          </a:solidFill>
                          <a:latin typeface="Arial" pitchFamily="34" charset="0"/>
                          <a:cs typeface="Arial" pitchFamily="34" charset="0"/>
                        </a:rPr>
                        <a:t>Обучающийся демонстрирует глубокое знание и понимание предмета.</a:t>
                      </a:r>
                      <a:br>
                        <a:rPr lang="ru-RU" sz="1200" b="0" i="0" dirty="0">
                          <a:solidFill>
                            <a:srgbClr val="000000"/>
                          </a:solidFill>
                          <a:latin typeface="Arial" pitchFamily="34" charset="0"/>
                          <a:cs typeface="Arial" pitchFamily="34" charset="0"/>
                        </a:rPr>
                      </a:br>
                      <a:r>
                        <a:rPr lang="ru-RU" sz="1200" b="0" i="0" dirty="0">
                          <a:solidFill>
                            <a:srgbClr val="000000"/>
                          </a:solidFill>
                          <a:latin typeface="Arial" pitchFamily="34" charset="0"/>
                          <a:cs typeface="Arial" pitchFamily="34" charset="0"/>
                        </a:rPr>
                        <a:t>Обучающийся является в полной мере компетентным в </a:t>
                      </a:r>
                      <a:r>
                        <a:rPr lang="ru-RU" sz="1200" b="0" i="0" dirty="0" smtClean="0">
                          <a:solidFill>
                            <a:srgbClr val="000000"/>
                          </a:solidFill>
                          <a:latin typeface="Arial" pitchFamily="34" charset="0"/>
                          <a:cs typeface="Arial" pitchFamily="34" charset="0"/>
                        </a:rPr>
                        <a:t>использовании математических </a:t>
                      </a:r>
                      <a:r>
                        <a:rPr lang="ru-RU" sz="1200" b="0" i="0" dirty="0">
                          <a:solidFill>
                            <a:srgbClr val="000000"/>
                          </a:solidFill>
                          <a:latin typeface="Arial" pitchFamily="34" charset="0"/>
                          <a:cs typeface="Arial" pitchFamily="34" charset="0"/>
                        </a:rPr>
                        <a:t>приемов, содержащихся в учебной программе, </a:t>
                      </a:r>
                      <a:r>
                        <a:rPr lang="ru-RU" sz="1200" b="0" i="0" dirty="0" smtClean="0">
                          <a:solidFill>
                            <a:srgbClr val="000000"/>
                          </a:solidFill>
                          <a:latin typeface="Arial" pitchFamily="34" charset="0"/>
                          <a:cs typeface="Arial" pitchFamily="34" charset="0"/>
                        </a:rPr>
                        <a:t>и способен </a:t>
                      </a:r>
                      <a:r>
                        <a:rPr lang="ru-RU" sz="1200" b="0" i="0" dirty="0">
                          <a:solidFill>
                            <a:srgbClr val="000000"/>
                          </a:solidFill>
                          <a:latin typeface="Arial" pitchFamily="34" charset="0"/>
                          <a:cs typeface="Arial" pitchFamily="34" charset="0"/>
                        </a:rPr>
                        <a:t>выбрать метод решения, соответствующий </a:t>
                      </a:r>
                      <a:r>
                        <a:rPr lang="ru-RU" sz="1200" b="0" i="0" dirty="0" smtClean="0">
                          <a:solidFill>
                            <a:srgbClr val="000000"/>
                          </a:solidFill>
                          <a:latin typeface="Arial" pitchFamily="34" charset="0"/>
                          <a:cs typeface="Arial" pitchFamily="34" charset="0"/>
                        </a:rPr>
                        <a:t>конкретной ситуации</a:t>
                      </a:r>
                      <a:r>
                        <a:rPr lang="ru-RU" sz="1200" b="0" i="0" dirty="0">
                          <a:solidFill>
                            <a:srgbClr val="000000"/>
                          </a:solidFill>
                          <a:latin typeface="Arial" pitchFamily="34" charset="0"/>
                          <a:cs typeface="Arial" pitchFamily="34" charset="0"/>
                        </a:rPr>
                        <a:t>. </a:t>
                      </a:r>
                      <a:endParaRPr lang="ru-RU" sz="1200" b="0" i="0" dirty="0" smtClean="0">
                        <a:solidFill>
                          <a:srgbClr val="000000"/>
                        </a:solidFill>
                        <a:latin typeface="Arial" pitchFamily="34" charset="0"/>
                        <a:cs typeface="Arial" pitchFamily="34" charset="0"/>
                      </a:endParaRPr>
                    </a:p>
                    <a:p>
                      <a:r>
                        <a:rPr lang="ru-RU" sz="1200" b="0" i="0" dirty="0" smtClean="0">
                          <a:solidFill>
                            <a:srgbClr val="000000"/>
                          </a:solidFill>
                          <a:latin typeface="Arial" pitchFamily="34" charset="0"/>
                          <a:cs typeface="Arial" pitchFamily="34" charset="0"/>
                        </a:rPr>
                        <a:t>Обучающийся </a:t>
                      </a:r>
                      <a:r>
                        <a:rPr lang="ru-RU" sz="1200" b="0" i="0" dirty="0">
                          <a:solidFill>
                            <a:srgbClr val="000000"/>
                          </a:solidFill>
                          <a:latin typeface="Arial" pitchFamily="34" charset="0"/>
                          <a:cs typeface="Arial" pitchFamily="34" charset="0"/>
                        </a:rPr>
                        <a:t>владеет прочными </a:t>
                      </a:r>
                      <a:r>
                        <a:rPr lang="ru-RU" sz="1200" b="0" i="0" dirty="0" smtClean="0">
                          <a:solidFill>
                            <a:srgbClr val="000000"/>
                          </a:solidFill>
                          <a:latin typeface="Arial" pitchFamily="34" charset="0"/>
                          <a:cs typeface="Arial" pitchFamily="34" charset="0"/>
                        </a:rPr>
                        <a:t>арифметическими навыками </a:t>
                      </a:r>
                      <a:r>
                        <a:rPr lang="ru-RU" sz="1200" b="0" i="0" dirty="0">
                          <a:solidFill>
                            <a:srgbClr val="000000"/>
                          </a:solidFill>
                          <a:latin typeface="Arial" pitchFamily="34" charset="0"/>
                          <a:cs typeface="Arial" pitchFamily="34" charset="0"/>
                        </a:rPr>
                        <a:t>и способен производить точные вычисления. </a:t>
                      </a:r>
                      <a:endParaRPr lang="ru-RU" sz="1200" b="0" i="0" dirty="0" smtClean="0">
                        <a:solidFill>
                          <a:srgbClr val="000000"/>
                        </a:solidFill>
                        <a:latin typeface="Arial" pitchFamily="34" charset="0"/>
                        <a:cs typeface="Arial" pitchFamily="34" charset="0"/>
                      </a:endParaRPr>
                    </a:p>
                    <a:p>
                      <a:r>
                        <a:rPr lang="ru-RU" sz="1200" b="0" i="0" dirty="0" smtClean="0">
                          <a:solidFill>
                            <a:srgbClr val="000000"/>
                          </a:solidFill>
                          <a:latin typeface="Arial" pitchFamily="34" charset="0"/>
                          <a:cs typeface="Arial" pitchFamily="34" charset="0"/>
                        </a:rPr>
                        <a:t>Обучающийся</a:t>
                      </a:r>
                      <a:r>
                        <a:rPr lang="ru-RU" sz="1200" b="0" i="0" baseline="0" dirty="0" smtClean="0">
                          <a:solidFill>
                            <a:srgbClr val="000000"/>
                          </a:solidFill>
                          <a:latin typeface="Arial" pitchFamily="34" charset="0"/>
                          <a:cs typeface="Arial" pitchFamily="34" charset="0"/>
                        </a:rPr>
                        <a:t> с</a:t>
                      </a:r>
                      <a:r>
                        <a:rPr lang="ru-RU" sz="1200" b="0" i="0" dirty="0" smtClean="0">
                          <a:solidFill>
                            <a:srgbClr val="000000"/>
                          </a:solidFill>
                          <a:latin typeface="Arial" pitchFamily="34" charset="0"/>
                          <a:cs typeface="Arial" pitchFamily="34" charset="0"/>
                        </a:rPr>
                        <a:t>пособен </a:t>
                      </a:r>
                      <a:r>
                        <a:rPr lang="ru-RU" sz="1200" b="0" i="0" dirty="0">
                          <a:solidFill>
                            <a:srgbClr val="000000"/>
                          </a:solidFill>
                          <a:latin typeface="Arial" pitchFamily="34" charset="0"/>
                          <a:cs typeface="Arial" pitchFamily="34" charset="0"/>
                        </a:rPr>
                        <a:t>применять математические приемы в различных </a:t>
                      </a:r>
                      <a:r>
                        <a:rPr lang="ru-RU" sz="1200" b="0" i="0" dirty="0" smtClean="0">
                          <a:solidFill>
                            <a:srgbClr val="000000"/>
                          </a:solidFill>
                          <a:latin typeface="Arial" pitchFamily="34" charset="0"/>
                          <a:cs typeface="Arial" pitchFamily="34" charset="0"/>
                        </a:rPr>
                        <a:t>контекстах, знакомых </a:t>
                      </a:r>
                      <a:r>
                        <a:rPr lang="ru-RU" sz="1200" b="0" i="0" dirty="0">
                          <a:solidFill>
                            <a:srgbClr val="000000"/>
                          </a:solidFill>
                          <a:latin typeface="Arial" pitchFamily="34" charset="0"/>
                          <a:cs typeface="Arial" pitchFamily="34" charset="0"/>
                        </a:rPr>
                        <a:t>и незнакомых.</a:t>
                      </a:r>
                      <a:br>
                        <a:rPr lang="ru-RU" sz="1200" b="0" i="0" dirty="0">
                          <a:solidFill>
                            <a:srgbClr val="000000"/>
                          </a:solidFill>
                          <a:latin typeface="Arial" pitchFamily="34" charset="0"/>
                          <a:cs typeface="Arial" pitchFamily="34" charset="0"/>
                        </a:rPr>
                      </a:br>
                      <a:r>
                        <a:rPr lang="ru-RU" sz="1200" b="0" i="0" dirty="0">
                          <a:solidFill>
                            <a:srgbClr val="000000"/>
                          </a:solidFill>
                          <a:latin typeface="Arial" pitchFamily="34" charset="0"/>
                          <a:cs typeface="Arial" pitchFamily="34" charset="0"/>
                        </a:rPr>
                        <a:t>Обучающийся может использовать правильные </a:t>
                      </a:r>
                      <a:r>
                        <a:rPr lang="ru-RU" sz="1200" b="0" i="0" dirty="0" smtClean="0">
                          <a:solidFill>
                            <a:srgbClr val="000000"/>
                          </a:solidFill>
                          <a:latin typeface="Arial" pitchFamily="34" charset="0"/>
                          <a:cs typeface="Arial" pitchFamily="34" charset="0"/>
                        </a:rPr>
                        <a:t>математические суждения </a:t>
                      </a:r>
                      <a:r>
                        <a:rPr lang="ru-RU" sz="1200" b="0" i="0" dirty="0">
                          <a:solidFill>
                            <a:srgbClr val="000000"/>
                          </a:solidFill>
                          <a:latin typeface="Arial" pitchFamily="34" charset="0"/>
                          <a:cs typeface="Arial" pitchFamily="34" charset="0"/>
                        </a:rPr>
                        <a:t>при решении задач, четко обосновывая </a:t>
                      </a:r>
                      <a:r>
                        <a:rPr lang="ru-RU" sz="1200" b="0" i="0" dirty="0" smtClean="0">
                          <a:solidFill>
                            <a:srgbClr val="000000"/>
                          </a:solidFill>
                          <a:latin typeface="Arial" pitchFamily="34" charset="0"/>
                          <a:cs typeface="Arial" pitchFamily="34" charset="0"/>
                        </a:rPr>
                        <a:t>выбор математических </a:t>
                      </a:r>
                      <a:r>
                        <a:rPr lang="ru-RU" sz="1200" b="0" i="0" dirty="0">
                          <a:solidFill>
                            <a:srgbClr val="000000"/>
                          </a:solidFill>
                          <a:latin typeface="Arial" pitchFamily="34" charset="0"/>
                          <a:cs typeface="Arial" pitchFamily="34" charset="0"/>
                        </a:rPr>
                        <a:t>приемов.</a:t>
                      </a:r>
                      <a:endParaRPr lang="ru-RU" sz="1200" dirty="0">
                        <a:latin typeface="Arial" pitchFamily="34" charset="0"/>
                        <a:cs typeface="Arial" pitchFamily="34" charset="0"/>
                      </a:endParaRPr>
                    </a:p>
                  </a:txBody>
                  <a:tcPr marL="62644" marR="62644" marT="31322" marB="3132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3815">
                <a:tc>
                  <a:txBody>
                    <a:bodyPr/>
                    <a:lstStyle/>
                    <a:p>
                      <a:r>
                        <a:rPr lang="ru-RU" sz="1200" dirty="0" smtClean="0">
                          <a:latin typeface="Arial" pitchFamily="34" charset="0"/>
                          <a:cs typeface="Arial" pitchFamily="34" charset="0"/>
                        </a:rPr>
                        <a:t>4</a:t>
                      </a:r>
                      <a:endParaRPr lang="ru-RU" sz="1200" dirty="0">
                        <a:latin typeface="Arial" pitchFamily="34" charset="0"/>
                        <a:cs typeface="Arial" pitchFamily="34" charset="0"/>
                      </a:endParaRPr>
                    </a:p>
                  </a:txBody>
                  <a:tcPr marL="62644" marR="62644" marT="31322" marB="3132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200" b="0" i="0" dirty="0">
                          <a:solidFill>
                            <a:srgbClr val="000000"/>
                          </a:solidFill>
                          <a:latin typeface="Arial" pitchFamily="34" charset="0"/>
                          <a:cs typeface="Arial" pitchFamily="34" charset="0"/>
                        </a:rPr>
                        <a:t>Обучающийся демонстрирует хорошее знание и понимание предмета.</a:t>
                      </a:r>
                      <a:br>
                        <a:rPr lang="ru-RU" sz="1200" b="0" i="0" dirty="0">
                          <a:solidFill>
                            <a:srgbClr val="000000"/>
                          </a:solidFill>
                          <a:latin typeface="Arial" pitchFamily="34" charset="0"/>
                          <a:cs typeface="Arial" pitchFamily="34" charset="0"/>
                        </a:rPr>
                      </a:br>
                      <a:r>
                        <a:rPr lang="ru-RU" sz="1200" b="0" i="0" dirty="0">
                          <a:solidFill>
                            <a:srgbClr val="000000"/>
                          </a:solidFill>
                          <a:latin typeface="Arial" pitchFamily="34" charset="0"/>
                          <a:cs typeface="Arial" pitchFamily="34" charset="0"/>
                        </a:rPr>
                        <a:t>Обучающийся является компетентным в </a:t>
                      </a:r>
                      <a:r>
                        <a:rPr lang="ru-RU" sz="1200" b="0" i="0" dirty="0" smtClean="0">
                          <a:solidFill>
                            <a:srgbClr val="000000"/>
                          </a:solidFill>
                          <a:latin typeface="Arial" pitchFamily="34" charset="0"/>
                          <a:cs typeface="Arial" pitchFamily="34" charset="0"/>
                        </a:rPr>
                        <a:t>использовании математических </a:t>
                      </a:r>
                      <a:r>
                        <a:rPr lang="ru-RU" sz="1200" b="0" i="0" dirty="0">
                          <a:solidFill>
                            <a:srgbClr val="000000"/>
                          </a:solidFill>
                          <a:latin typeface="Arial" pitchFamily="34" charset="0"/>
                          <a:cs typeface="Arial" pitchFamily="34" charset="0"/>
                        </a:rPr>
                        <a:t>приемов, содержащихся в учебной программе, </a:t>
                      </a:r>
                      <a:r>
                        <a:rPr lang="ru-RU" sz="1200" b="0" i="0" dirty="0" smtClean="0">
                          <a:solidFill>
                            <a:srgbClr val="000000"/>
                          </a:solidFill>
                          <a:latin typeface="Arial" pitchFamily="34" charset="0"/>
                          <a:cs typeface="Arial" pitchFamily="34" charset="0"/>
                        </a:rPr>
                        <a:t>и способен </a:t>
                      </a:r>
                      <a:r>
                        <a:rPr lang="ru-RU" sz="1200" b="0" i="0" dirty="0">
                          <a:solidFill>
                            <a:srgbClr val="000000"/>
                          </a:solidFill>
                          <a:latin typeface="Arial" pitchFamily="34" charset="0"/>
                          <a:cs typeface="Arial" pitchFamily="34" charset="0"/>
                        </a:rPr>
                        <a:t>выбрать метод решения, соответствующий </a:t>
                      </a:r>
                      <a:r>
                        <a:rPr lang="ru-RU" sz="1200" b="0" i="0" dirty="0" smtClean="0">
                          <a:solidFill>
                            <a:srgbClr val="000000"/>
                          </a:solidFill>
                          <a:latin typeface="Arial" pitchFamily="34" charset="0"/>
                          <a:cs typeface="Arial" pitchFamily="34" charset="0"/>
                        </a:rPr>
                        <a:t>конкретной</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ситуации</a:t>
                      </a:r>
                      <a:r>
                        <a:rPr lang="ru-RU" sz="1200" b="0" i="0" dirty="0">
                          <a:solidFill>
                            <a:srgbClr val="000000"/>
                          </a:solidFill>
                          <a:latin typeface="Arial" pitchFamily="34" charset="0"/>
                          <a:cs typeface="Arial" pitchFamily="34" charset="0"/>
                        </a:rPr>
                        <a:t>. </a:t>
                      </a:r>
                      <a:endParaRPr lang="ru-RU" sz="1200" b="0" i="0" dirty="0" smtClean="0">
                        <a:solidFill>
                          <a:srgbClr val="000000"/>
                        </a:solidFill>
                        <a:latin typeface="Arial" pitchFamily="34" charset="0"/>
                        <a:cs typeface="Arial" pitchFamily="34" charset="0"/>
                      </a:endParaRPr>
                    </a:p>
                    <a:p>
                      <a:r>
                        <a:rPr lang="ru-RU" sz="1200" b="0" i="0" dirty="0" smtClean="0">
                          <a:solidFill>
                            <a:srgbClr val="000000"/>
                          </a:solidFill>
                          <a:latin typeface="Arial" pitchFamily="34" charset="0"/>
                          <a:cs typeface="Arial" pitchFamily="34" charset="0"/>
                        </a:rPr>
                        <a:t>Обучающийся </a:t>
                      </a:r>
                      <a:r>
                        <a:rPr lang="ru-RU" sz="1200" b="0" i="0" dirty="0">
                          <a:solidFill>
                            <a:srgbClr val="000000"/>
                          </a:solidFill>
                          <a:latin typeface="Arial" pitchFamily="34" charset="0"/>
                          <a:cs typeface="Arial" pitchFamily="34" charset="0"/>
                        </a:rPr>
                        <a:t>владеет хорошими </a:t>
                      </a:r>
                      <a:r>
                        <a:rPr lang="ru-RU" sz="1200" b="0" i="0" dirty="0" smtClean="0">
                          <a:solidFill>
                            <a:srgbClr val="000000"/>
                          </a:solidFill>
                          <a:latin typeface="Arial" pitchFamily="34" charset="0"/>
                          <a:cs typeface="Arial" pitchFamily="34" charset="0"/>
                        </a:rPr>
                        <a:t>арифметическими навыками</a:t>
                      </a:r>
                      <a:r>
                        <a:rPr lang="ru-RU" sz="1200" b="0" i="0" dirty="0">
                          <a:solidFill>
                            <a:srgbClr val="000000"/>
                          </a:solidFill>
                          <a:latin typeface="Arial" pitchFamily="34" charset="0"/>
                          <a:cs typeface="Arial" pitchFamily="34" charset="0"/>
                        </a:rPr>
                        <a:t>. </a:t>
                      </a:r>
                      <a:endParaRPr lang="ru-RU" sz="1200" b="0" i="0" dirty="0" smtClean="0">
                        <a:solidFill>
                          <a:srgbClr val="000000"/>
                        </a:solidFill>
                        <a:latin typeface="Arial" pitchFamily="34" charset="0"/>
                        <a:cs typeface="Arial" pitchFamily="34" charset="0"/>
                      </a:endParaRPr>
                    </a:p>
                    <a:p>
                      <a:r>
                        <a:rPr lang="ru-RU" sz="1200" b="0" i="0" dirty="0" smtClean="0">
                          <a:solidFill>
                            <a:srgbClr val="000000"/>
                          </a:solidFill>
                          <a:latin typeface="Arial" pitchFamily="34" charset="0"/>
                          <a:cs typeface="Arial" pitchFamily="34" charset="0"/>
                        </a:rPr>
                        <a:t>Обучающийся </a:t>
                      </a:r>
                      <a:r>
                        <a:rPr lang="ru-RU" sz="1200" b="0" i="0" dirty="0">
                          <a:solidFill>
                            <a:srgbClr val="000000"/>
                          </a:solidFill>
                          <a:latin typeface="Arial" pitchFamily="34" charset="0"/>
                          <a:cs typeface="Arial" pitchFamily="34" charset="0"/>
                        </a:rPr>
                        <a:t>применяет свои знания для решения </a:t>
                      </a:r>
                      <a:r>
                        <a:rPr lang="ru-RU" sz="1200" b="0" i="0" dirty="0" smtClean="0">
                          <a:solidFill>
                            <a:srgbClr val="000000"/>
                          </a:solidFill>
                          <a:latin typeface="Arial" pitchFamily="34" charset="0"/>
                          <a:cs typeface="Arial" pitchFamily="34" charset="0"/>
                        </a:rPr>
                        <a:t>задач, представленных </a:t>
                      </a:r>
                      <a:r>
                        <a:rPr lang="ru-RU" sz="1200" b="0" i="0" dirty="0">
                          <a:solidFill>
                            <a:srgbClr val="000000"/>
                          </a:solidFill>
                          <a:latin typeface="Arial" pitchFamily="34" charset="0"/>
                          <a:cs typeface="Arial" pitchFamily="34" charset="0"/>
                        </a:rPr>
                        <a:t>в известных контекстах, в том </a:t>
                      </a:r>
                      <a:r>
                        <a:rPr lang="ru-RU" sz="1200" b="0" i="0" dirty="0" smtClean="0">
                          <a:solidFill>
                            <a:srgbClr val="000000"/>
                          </a:solidFill>
                          <a:latin typeface="Arial" pitchFamily="34" charset="0"/>
                          <a:cs typeface="Arial" pitchFamily="34" charset="0"/>
                        </a:rPr>
                        <a:t>числе многоступенчатых </a:t>
                      </a:r>
                      <a:r>
                        <a:rPr lang="ru-RU" sz="1200" b="0" i="0" dirty="0">
                          <a:solidFill>
                            <a:srgbClr val="000000"/>
                          </a:solidFill>
                          <a:latin typeface="Arial" pitchFamily="34" charset="0"/>
                          <a:cs typeface="Arial" pitchFamily="34" charset="0"/>
                        </a:rPr>
                        <a:t>задач. В своих решениях обучающийся </a:t>
                      </a:r>
                      <a:r>
                        <a:rPr lang="ru-RU" sz="1200" b="0" i="0" dirty="0" smtClean="0">
                          <a:solidFill>
                            <a:srgbClr val="000000"/>
                          </a:solidFill>
                          <a:latin typeface="Arial" pitchFamily="34" charset="0"/>
                          <a:cs typeface="Arial" pitchFamily="34" charset="0"/>
                        </a:rPr>
                        <a:t>использует математические </a:t>
                      </a:r>
                      <a:r>
                        <a:rPr lang="ru-RU" sz="1200" b="0" i="0" dirty="0">
                          <a:solidFill>
                            <a:srgbClr val="000000"/>
                          </a:solidFill>
                          <a:latin typeface="Arial" pitchFamily="34" charset="0"/>
                          <a:cs typeface="Arial" pitchFamily="34" charset="0"/>
                        </a:rPr>
                        <a:t>суждения. </a:t>
                      </a:r>
                      <a:endParaRPr lang="ru-RU" sz="1200" b="0" i="0" dirty="0" smtClean="0">
                        <a:solidFill>
                          <a:srgbClr val="000000"/>
                        </a:solidFill>
                        <a:latin typeface="Arial" pitchFamily="34" charset="0"/>
                        <a:cs typeface="Arial" pitchFamily="34" charset="0"/>
                      </a:endParaRPr>
                    </a:p>
                    <a:p>
                      <a:r>
                        <a:rPr lang="ru-RU" sz="1200" b="0" i="0" dirty="0" smtClean="0">
                          <a:solidFill>
                            <a:srgbClr val="000000"/>
                          </a:solidFill>
                          <a:latin typeface="Arial" pitchFamily="34" charset="0"/>
                          <a:cs typeface="Arial" pitchFamily="34" charset="0"/>
                        </a:rPr>
                        <a:t>Обучающийся </a:t>
                      </a:r>
                      <a:r>
                        <a:rPr lang="ru-RU" sz="1200" b="0" i="0" dirty="0">
                          <a:solidFill>
                            <a:srgbClr val="000000"/>
                          </a:solidFill>
                          <a:latin typeface="Arial" pitchFamily="34" charset="0"/>
                          <a:cs typeface="Arial" pitchFamily="34" charset="0"/>
                        </a:rPr>
                        <a:t>выбирает </a:t>
                      </a:r>
                      <a:r>
                        <a:rPr lang="ru-RU" sz="1200" b="0" i="0" dirty="0" smtClean="0">
                          <a:solidFill>
                            <a:srgbClr val="000000"/>
                          </a:solidFill>
                          <a:latin typeface="Arial" pitchFamily="34" charset="0"/>
                          <a:cs typeface="Arial" pitchFamily="34" charset="0"/>
                        </a:rPr>
                        <a:t>эффективные</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методы </a:t>
                      </a:r>
                      <a:r>
                        <a:rPr lang="ru-RU" sz="1200" b="0" i="0" dirty="0">
                          <a:solidFill>
                            <a:srgbClr val="000000"/>
                          </a:solidFill>
                          <a:latin typeface="Arial" pitchFamily="34" charset="0"/>
                          <a:cs typeface="Arial" pitchFamily="34" charset="0"/>
                        </a:rPr>
                        <a:t>для поиска решений, проверяя, насколько правдоподобны </a:t>
                      </a:r>
                      <a:r>
                        <a:rPr lang="ru-RU" sz="1200" b="0" i="0" dirty="0" smtClean="0">
                          <a:solidFill>
                            <a:srgbClr val="000000"/>
                          </a:solidFill>
                          <a:latin typeface="Arial" pitchFamily="34" charset="0"/>
                          <a:cs typeface="Arial" pitchFamily="34" charset="0"/>
                        </a:rPr>
                        <a:t>эти решения</a:t>
                      </a:r>
                      <a:r>
                        <a:rPr lang="ru-RU" sz="1200" b="0" i="0" dirty="0">
                          <a:solidFill>
                            <a:srgbClr val="000000"/>
                          </a:solidFill>
                          <a:latin typeface="Arial" pitchFamily="34" charset="0"/>
                          <a:cs typeface="Arial" pitchFamily="34" charset="0"/>
                        </a:rPr>
                        <a:t>.</a:t>
                      </a:r>
                      <a:endParaRPr lang="ru-RU" sz="12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6640">
                <a:tc>
                  <a:txBody>
                    <a:bodyPr/>
                    <a:lstStyle/>
                    <a:p>
                      <a:r>
                        <a:rPr lang="ru-RU" sz="1200" dirty="0" smtClean="0">
                          <a:latin typeface="Arial" pitchFamily="34" charset="0"/>
                          <a:cs typeface="Arial" pitchFamily="34" charset="0"/>
                        </a:rPr>
                        <a:t>3</a:t>
                      </a:r>
                      <a:endParaRPr lang="ru-RU" sz="1200" dirty="0">
                        <a:latin typeface="Arial" pitchFamily="34" charset="0"/>
                        <a:cs typeface="Arial" pitchFamily="34" charset="0"/>
                      </a:endParaRPr>
                    </a:p>
                  </a:txBody>
                  <a:tcPr marL="62644" marR="62644" marT="31322" marB="3132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200" b="0" i="0" dirty="0" smtClean="0">
                          <a:solidFill>
                            <a:srgbClr val="000000"/>
                          </a:solidFill>
                          <a:latin typeface="Arial" pitchFamily="34" charset="0"/>
                          <a:cs typeface="Arial" pitchFamily="34" charset="0"/>
                        </a:rPr>
                        <a:t>Обучающийся демонстрирует базовые знания по предмету.</a:t>
                      </a:r>
                      <a:br>
                        <a:rPr lang="ru-RU" sz="1200" b="0" i="0" dirty="0" smtClean="0">
                          <a:solidFill>
                            <a:srgbClr val="000000"/>
                          </a:solidFill>
                          <a:latin typeface="Arial" pitchFamily="34" charset="0"/>
                          <a:cs typeface="Arial" pitchFamily="34" charset="0"/>
                        </a:rPr>
                      </a:br>
                      <a:r>
                        <a:rPr lang="ru-RU" sz="1200" b="0" i="0" dirty="0" smtClean="0">
                          <a:solidFill>
                            <a:srgbClr val="000000"/>
                          </a:solidFill>
                          <a:latin typeface="Arial" pitchFamily="34" charset="0"/>
                          <a:cs typeface="Arial" pitchFamily="34" charset="0"/>
                        </a:rPr>
                        <a:t>Обучающийся является компетентным в использовании некоторых</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математических приемов, содержащихся в учебной программе.</a:t>
                      </a:r>
                      <a:br>
                        <a:rPr lang="ru-RU" sz="1200" b="0" i="0" dirty="0" smtClean="0">
                          <a:solidFill>
                            <a:srgbClr val="000000"/>
                          </a:solidFill>
                          <a:latin typeface="Arial" pitchFamily="34" charset="0"/>
                          <a:cs typeface="Arial" pitchFamily="34" charset="0"/>
                        </a:rPr>
                      </a:br>
                      <a:r>
                        <a:rPr lang="ru-RU" sz="1200" b="0" i="0" dirty="0" smtClean="0">
                          <a:solidFill>
                            <a:srgbClr val="000000"/>
                          </a:solidFill>
                          <a:latin typeface="Arial" pitchFamily="34" charset="0"/>
                          <a:cs typeface="Arial" pitchFamily="34" charset="0"/>
                        </a:rPr>
                        <a:t>Обучающийся может выполнять стандартные арифметические</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вычисления, алгебраические преобразования. </a:t>
                      </a:r>
                    </a:p>
                    <a:p>
                      <a:r>
                        <a:rPr lang="ru-RU" sz="1200" b="0" i="0" dirty="0" smtClean="0">
                          <a:solidFill>
                            <a:srgbClr val="000000"/>
                          </a:solidFill>
                          <a:latin typeface="Arial" pitchFamily="34" charset="0"/>
                          <a:cs typeface="Arial" pitchFamily="34" charset="0"/>
                        </a:rPr>
                        <a:t>Обучающийся умеет применять свои знания при решении типовых задач. Иногда при решении несложных задач обучающийся может определить</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соответствующие математические приемы и применить их для поиска</a:t>
                      </a:r>
                      <a:r>
                        <a:rPr lang="ru-RU" sz="1200" b="0" i="0" baseline="0" dirty="0" smtClean="0">
                          <a:solidFill>
                            <a:srgbClr val="000000"/>
                          </a:solidFill>
                          <a:latin typeface="Arial" pitchFamily="34" charset="0"/>
                          <a:cs typeface="Arial" pitchFamily="34" charset="0"/>
                        </a:rPr>
                        <a:t> </a:t>
                      </a:r>
                      <a:r>
                        <a:rPr lang="ru-RU" sz="1200" b="0" i="0" dirty="0" smtClean="0">
                          <a:solidFill>
                            <a:srgbClr val="000000"/>
                          </a:solidFill>
                          <a:latin typeface="Arial" pitchFamily="34" charset="0"/>
                          <a:cs typeface="Arial" pitchFamily="34" charset="0"/>
                        </a:rPr>
                        <a:t>решения. В некоторых случаях обучающийся может интерпретировать результаты решения в заданном контексте.</a:t>
                      </a:r>
                      <a:endParaRPr lang="ru-RU" sz="1200" dirty="0" smtClean="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958">
                <a:tc>
                  <a:txBody>
                    <a:bodyPr/>
                    <a:lstStyle/>
                    <a:p>
                      <a:r>
                        <a:rPr lang="ru-RU" sz="1200" dirty="0" smtClean="0">
                          <a:latin typeface="Arial" pitchFamily="34" charset="0"/>
                          <a:cs typeface="Arial" pitchFamily="34" charset="0"/>
                        </a:rPr>
                        <a:t>2</a:t>
                      </a:r>
                      <a:endParaRPr lang="ru-RU" sz="1200" dirty="0">
                        <a:latin typeface="Arial" pitchFamily="34" charset="0"/>
                        <a:cs typeface="Arial" pitchFamily="34" charset="0"/>
                      </a:endParaRPr>
                    </a:p>
                  </a:txBody>
                  <a:tcPr marL="62644" marR="62644" marT="31322" marB="3132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200" b="0" i="0" dirty="0">
                          <a:solidFill>
                            <a:srgbClr val="000000"/>
                          </a:solidFill>
                          <a:latin typeface="Arial" pitchFamily="34" charset="0"/>
                          <a:cs typeface="Arial" pitchFamily="34" charset="0"/>
                        </a:rPr>
                        <a:t>У обучающегося отсутствуют базовые знания по предмету.</a:t>
                      </a:r>
                      <a:endParaRPr lang="ru-RU" sz="1200" dirty="0">
                        <a:latin typeface="Arial" pitchFamily="34" charset="0"/>
                        <a:cs typeface="Arial"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8849" name="Rectangle 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med">
    <p:fade/>
  </p:transition>
</p:sld>
</file>

<file path=ppt/theme/theme1.xml><?xml version="1.0" encoding="utf-8"?>
<a:theme xmlns:a="http://schemas.openxmlformats.org/drawingml/2006/main" name="Тема Office">
  <a:themeElements>
    <a:clrScheme name="Офтальмология">
      <a:dk1>
        <a:sysClr val="windowText" lastClr="000000"/>
      </a:dk1>
      <a:lt1>
        <a:sysClr val="window" lastClr="FFFFFF"/>
      </a:lt1>
      <a:dk2>
        <a:srgbClr val="44546A"/>
      </a:dk2>
      <a:lt2>
        <a:srgbClr val="E7E6E6"/>
      </a:lt2>
      <a:accent1>
        <a:srgbClr val="1A80D9"/>
      </a:accent1>
      <a:accent2>
        <a:srgbClr val="2393D9"/>
      </a:accent2>
      <a:accent3>
        <a:srgbClr val="6BBEF2"/>
      </a:accent3>
      <a:accent4>
        <a:srgbClr val="88D4F2"/>
      </a:accent4>
      <a:accent5>
        <a:srgbClr val="C5F0FC"/>
      </a:accent5>
      <a:accent6>
        <a:srgbClr val="F2F2F2"/>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1499</TotalTime>
  <Words>1861</Words>
  <Application>Microsoft Office PowerPoint</Application>
  <PresentationFormat>Произвольный</PresentationFormat>
  <Paragraphs>384</Paragraphs>
  <Slides>38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Тема Office</vt:lpstr>
      <vt:lpstr>АЛГОРИТМ подготовки к итоговой аттестации  учащихся  9 ,11 класса  в 2020-2021 учебном году  </vt:lpstr>
      <vt:lpstr>АЛГОРИТМ подготовки к итоговой аттестации  учащихся</vt:lpstr>
      <vt:lpstr>Презентация PowerPoint</vt:lpstr>
      <vt:lpstr>Презентация PowerPoint</vt:lpstr>
      <vt:lpstr>Спецификация итоговой аттестации по предмету «Алгебра» 9 класс</vt:lpstr>
      <vt:lpstr>Задачи оценивания  </vt:lpstr>
      <vt:lpstr>Распределение баллов по задачам оценивания  </vt:lpstr>
      <vt:lpstr>Процесс выставления баллов и оценки за экзаменационную работу  </vt:lpstr>
      <vt:lpstr>Описание оценок  </vt:lpstr>
      <vt:lpstr>Спецификация итоговой аттестации по предмету «Русский язык» (с русским языком обучения) 9 класс</vt:lpstr>
      <vt:lpstr>Распределение баллов  </vt:lpstr>
      <vt:lpstr>Задачи оценивания  </vt:lpstr>
      <vt:lpstr>Описание оценок  </vt:lpstr>
      <vt:lpstr>Схема выставления баллов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ФОРМАТ ИТОГОВОЙ АТТЕСТАЦИИ  ВЫПУСКНИКОВ ЗА КУРС ОБЩЕГО СРЕДНЕГО ОБРАЗОВАНИЯ 2020-2021</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Инструкция по проверке письменных экзаменционных работ претендентов на аттестат об общем среднем образовании «Алтын белгі» и Знака «Алтын белгі» </vt:lpstr>
      <vt:lpstr>ФУНКЦИИ секретаря Комиссии, созданной при отделе  образования: </vt:lpstr>
      <vt:lpstr>ФУНКЦИИ областной комиссии  </vt:lpstr>
      <vt:lpstr>Требования к проверке</vt:lpstr>
      <vt:lpstr>Отчет об итогах проверок письменных работ претендентов в Министерство образования и науки РК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Юрий Козырев</dc:creator>
  <cp:lastModifiedBy>Ерыгина</cp:lastModifiedBy>
  <cp:revision>208</cp:revision>
  <dcterms:created xsi:type="dcterms:W3CDTF">2020-08-15T11:04:58Z</dcterms:created>
  <dcterms:modified xsi:type="dcterms:W3CDTF">2021-04-13T09:46:37Z</dcterms:modified>
</cp:coreProperties>
</file>