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BEC4B-6943-4B50-9893-3E0F16EA1F88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D10BF-E19C-46D1-ACE0-FB4E8FA1EC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33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182880"/>
            <a:r>
              <a:rPr lang="ru-RU" dirty="0"/>
              <a:t>Приветствуем</a:t>
            </a:r>
            <a:r>
              <a:rPr lang="ru-RU" baseline="0" dirty="0"/>
              <a:t> участников нашей встречи. Сегодня мы будем говорить о психическом здоровье детей и подростков- очень важной и очень актуальной на сегодняшней день теме.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D89DE-0395-44D4-95E6-3BF34187DA9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94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046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83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24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82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51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60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37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64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1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73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1000">
              <a:schemeClr val="accent1">
                <a:lumMod val="45000"/>
                <a:lumOff val="55000"/>
              </a:schemeClr>
            </a:gs>
            <a:gs pos="65000">
              <a:srgbClr val="FABCEE"/>
            </a:gs>
            <a:gs pos="100000">
              <a:srgbClr val="FABCE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32FE-FF40-47F3-82DE-082D046AEDFE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448EB-1C15-45AD-B6FE-8691C7A90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36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fif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/>
          <p:nvPr/>
        </p:nvSpPr>
        <p:spPr>
          <a:xfrm>
            <a:off x="5323633" y="2748791"/>
            <a:ext cx="1371807" cy="1369737"/>
          </a:xfrm>
          <a:prstGeom prst="rect">
            <a:avLst/>
          </a:prstGeom>
          <a:solidFill>
            <a:srgbClr val="62A25D"/>
          </a:solidFill>
        </p:spPr>
      </p:sp>
      <p:sp>
        <p:nvSpPr>
          <p:cNvPr id="5" name="AutoShape 5"/>
          <p:cNvSpPr/>
          <p:nvPr/>
        </p:nvSpPr>
        <p:spPr>
          <a:xfrm>
            <a:off x="3951826" y="4118528"/>
            <a:ext cx="1371807" cy="1369737"/>
          </a:xfrm>
          <a:prstGeom prst="rect">
            <a:avLst/>
          </a:prstGeom>
          <a:solidFill>
            <a:srgbClr val="FFC924"/>
          </a:solidFill>
        </p:spPr>
      </p:sp>
      <p:sp>
        <p:nvSpPr>
          <p:cNvPr id="10" name="AutoShape 10"/>
          <p:cNvSpPr/>
          <p:nvPr/>
        </p:nvSpPr>
        <p:spPr>
          <a:xfrm>
            <a:off x="9439054" y="2748791"/>
            <a:ext cx="2743614" cy="1369737"/>
          </a:xfrm>
          <a:prstGeom prst="rect">
            <a:avLst/>
          </a:prstGeom>
          <a:solidFill>
            <a:srgbClr val="FDCBDF"/>
          </a:solidFill>
        </p:spPr>
      </p:sp>
      <p:sp>
        <p:nvSpPr>
          <p:cNvPr id="11" name="AutoShape 11"/>
          <p:cNvSpPr/>
          <p:nvPr/>
        </p:nvSpPr>
        <p:spPr>
          <a:xfrm>
            <a:off x="8067247" y="5488264"/>
            <a:ext cx="1371807" cy="1369737"/>
          </a:xfrm>
          <a:prstGeom prst="rect">
            <a:avLst/>
          </a:prstGeom>
          <a:solidFill>
            <a:srgbClr val="29285D"/>
          </a:solidFill>
        </p:spPr>
      </p:sp>
      <p:sp>
        <p:nvSpPr>
          <p:cNvPr id="13" name="AutoShape 13"/>
          <p:cNvSpPr/>
          <p:nvPr/>
        </p:nvSpPr>
        <p:spPr>
          <a:xfrm>
            <a:off x="8067247" y="0"/>
            <a:ext cx="1371807" cy="1379055"/>
          </a:xfrm>
          <a:prstGeom prst="rect">
            <a:avLst/>
          </a:prstGeom>
          <a:solidFill>
            <a:srgbClr val="469BD8"/>
          </a:solidFill>
        </p:spPr>
      </p:sp>
      <p:pic>
        <p:nvPicPr>
          <p:cNvPr id="16" name="Picture 15" descr="A person looking at the camera&#10;&#10;Description automatically generated">
            <a:extLst>
              <a:ext uri="{FF2B5EF4-FFF2-40B4-BE49-F238E27FC236}">
                <a16:creationId xmlns:a16="http://schemas.microsoft.com/office/drawing/2014/main" id="{F57BEFE9-6F67-42FE-AACB-75467E8828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100" y="1379054"/>
            <a:ext cx="3187700" cy="1790016"/>
          </a:xfrm>
          <a:prstGeom prst="rect">
            <a:avLst/>
          </a:prstGeom>
        </p:spPr>
      </p:pic>
      <p:pic>
        <p:nvPicPr>
          <p:cNvPr id="18" name="Picture 17" descr="A young girl sitting on a table&#10;&#10;Description automatically generated">
            <a:extLst>
              <a:ext uri="{FF2B5EF4-FFF2-40B4-BE49-F238E27FC236}">
                <a16:creationId xmlns:a16="http://schemas.microsoft.com/office/drawing/2014/main" id="{C2E1CF64-AD23-4A29-BC1A-ABBBE4502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922" y="4910097"/>
            <a:ext cx="2946400" cy="1964267"/>
          </a:xfrm>
          <a:prstGeom prst="rect">
            <a:avLst/>
          </a:prstGeom>
        </p:spPr>
      </p:pic>
      <p:pic>
        <p:nvPicPr>
          <p:cNvPr id="20" name="Picture 19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0B110B87-B4EE-4AD9-8278-C2E27EF717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010" y="4926461"/>
            <a:ext cx="2921855" cy="1947903"/>
          </a:xfrm>
          <a:prstGeom prst="rect">
            <a:avLst/>
          </a:prstGeom>
        </p:spPr>
      </p:pic>
      <p:pic>
        <p:nvPicPr>
          <p:cNvPr id="22" name="Picture 21" descr="A person standing in front of a body of water&#10;&#10;Description automatically generated">
            <a:extLst>
              <a:ext uri="{FF2B5EF4-FFF2-40B4-BE49-F238E27FC236}">
                <a16:creationId xmlns:a16="http://schemas.microsoft.com/office/drawing/2014/main" id="{D5972893-E4B5-48C3-8BF7-94F4BEC3A7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976" y="0"/>
            <a:ext cx="2731268" cy="2731268"/>
          </a:xfrm>
          <a:prstGeom prst="rect">
            <a:avLst/>
          </a:prstGeom>
        </p:spPr>
      </p:pic>
      <p:pic>
        <p:nvPicPr>
          <p:cNvPr id="24" name="Picture 23" descr="A picture containing outdoor, grass, person, field&#10;&#10;Description automatically generated">
            <a:extLst>
              <a:ext uri="{FF2B5EF4-FFF2-40B4-BE49-F238E27FC236}">
                <a16:creationId xmlns:a16="http://schemas.microsoft.com/office/drawing/2014/main" id="{E2DA7B8F-3BF5-4FE7-ADB9-B329D633FF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440" y="3092563"/>
            <a:ext cx="2731268" cy="1817535"/>
          </a:xfrm>
          <a:prstGeom prst="rect">
            <a:avLst/>
          </a:prstGeom>
        </p:spPr>
      </p:pic>
      <p:pic>
        <p:nvPicPr>
          <p:cNvPr id="26" name="Picture 25" descr="A person in a blue shirt&#10;&#10;Description automatically generated">
            <a:extLst>
              <a:ext uri="{FF2B5EF4-FFF2-40B4-BE49-F238E27FC236}">
                <a16:creationId xmlns:a16="http://schemas.microsoft.com/office/drawing/2014/main" id="{B542675F-DC22-4AB0-B4E6-825F4A3014F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6844" y="3042732"/>
            <a:ext cx="1835539" cy="14372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8786" y="981400"/>
            <a:ext cx="48188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Уважаемые </a:t>
            </a: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родители</a:t>
            </a: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!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24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9" y="293893"/>
            <a:ext cx="1157330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Мы живём сейчас в непростое время. Мир вокруг нас меняется стремительно и глобально. Особенно уязвимы перед социальными трудностями и противоречиями, конечно, дети и подростки. 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современных детей обрушивается огромный поток информации. Интернет пространство стало неотъемлемой частью их жизни. Помимо пользы, оно несёт явные и скрытые угрозы. Навязываются новые стили поведения и общения, порой опасные для жизни и здоровья. Внушаются новые идеалы и способы самоутверждения.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Подростки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с их несформировавшейся системой ценностей и уязвимой психикой, - «лёгкая добыча» для разного рода манипуляторов.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Часто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и это весьма закономерно для данного возраста,  возникают  проблемы в межличностном общении: с вами, родителями, с друзьями, одноклассниками, педагогами.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Кто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первым должен заметить,  что происходит с ребёнком? Понять, что его беспокоит и тревожит, с кем он общается? Кто должен первым прийти  на помощь?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Конечно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самые близкие и родные люди, родители. Ведь если это будете не вы, то ребёнок будет искать поддержки и одобрения на стороне. Кто знает, чем он заполнит пустоту от недостатка тёплых семейных отношений? Кто подскажет выход из болезненной для него ситуации? </a:t>
            </a:r>
            <a:endParaRPr lang="en-US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Да, идеальных семей не бывает.  Но нельзя допустить, чтобы семейные  трудности, чрезмерная занятость работой  или какие-либо  другие сложные ситуации отодвинули на второй план проблему, с которой столкнулся  самый  дорогой  для вас человек, ваш ребёнок.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5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7" y="343640"/>
            <a:ext cx="11955439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Как ни странно, но большая часть попыток суицида  совершена детьми, которые воспитывались в полных, благополучных семьях, где оба родителя очень много  времени посвящают работе, а внимания  на семью и ребёнка, к сожалению, остаётся мало. Никакие подарки, сладости, развлечения не заменят доверительной беседы, совместного досуга, родительской заботы и тепла</a:t>
            </a: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Суицид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протест против невнимания  взрослых и  жестокости мира, в котором ребёнок остался один.  Это крик  ребенка о помощи. И если вовремя мы, взрослые, не услышим, не придём на помощь, может случиться непоправимое. </a:t>
            </a:r>
            <a:endParaRPr lang="ru-RU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2015  по 2020 год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в целом по стране  уровень  суицида среди несовершеннолетних  снизился. Но и это - не причина успокаиваться.  К сожалению, показатели статистики  по суициду среди несовершеннолетних  в Павлодарской области неутешительны.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материалов уголовных дел показывает, что более половины  всех случаев совершено несовершеннолетними детьми  </a:t>
            </a:r>
            <a:r>
              <a:rPr lang="kk-KZ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 результате конфликтных отношений с родителями, чувства одиночества, отверженности, отсутствия внимания со стороны взрослых. </a:t>
            </a:r>
            <a:endParaRPr lang="kk-KZ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kk-KZ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Подросткам, опять же в силу возраста, любые сложные жизненные ситуации  могут казаться безвыходными и неразрешимыми. И даже такие вполне закономерные для детей проблемы, как недовольство своим внешним  видом или отношения  со сверстниками,  могут чересчур драматизироваться. И если мы, взрослые, не сформируем в детях понимание того, что жизнь – это величайшая  ценность, а все трудности  преодолимы, то страшной «подсказкой» к разрешению всех проблем может стать  добровольный уход из жизни. И в  интернете найдётся, к сожалению, вся информация, как это сделать.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144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57" y="230203"/>
            <a:ext cx="11928143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Так, например, учащаяся школы, поссорившись с матерью,  совершила попытку суицида. Девочка нанесла себе резаные раны на руки.  </a:t>
            </a:r>
            <a:endParaRPr lang="ru-RU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Студентка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колледжа,  решив напугать бабушку,  выпила   большое количество таблеток.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Другая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студентка покончила жизнь самоубийством по причине конфликта с молодым человеком.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Участились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факты, когда дети страдают из-за развода родителей, конфликтных и трудных отношений в семье. Мамы и папы часто  не замечают, как глубоко  переживает ребёнок  разлад между родными для него  людьми. Подобных фактов  достаточно много. 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Бывает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что родители и не предполагали, что с их детьми может произойти такая ситуация. Ведь кажется, что ребёнок обеспечен всем.  «Чего тебе ещё не хватает?» - часто удивляются взрослые. А ребёнок отдаляется всё больше и больше. Протестует явно или скрыто, уходит в свой, не понятный им мир. Многих из нас, родителей,  в этой ситуации заставляет молчать и не говорить о проблеме боязнь огласки, осуждения и непонимания со стороны общества. Но замалчивая болезненную ситуацию, с ней не справиться! Может быть слишком поздно</a:t>
            </a: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…</a:t>
            </a: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Наш 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совет вам, уважаемые мамы и папы! Если вы чувствуете, что ваших сил и знаний недостаточно, не пренебрегайте помощью специалистов: психологов, педагогов, врачей. Не опускайте руки, ищите совета, поддержки, действуйте! Будьте внимательны к своим детям и, что особенно важно в переходном для них возрасте,  деликатны  и чутки. </a:t>
            </a:r>
            <a:endParaRPr lang="ru-RU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Помните,  самое ценное, что вы можете дать своему ребёнку, - это не модные гаджеты или дорогая одежда, а ваши любовь, внимание и терпение!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17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376" y="836769"/>
            <a:ext cx="1143682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Будьте особенно </a:t>
            </a:r>
            <a:r>
              <a:rPr lang="ru-RU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внимательны!</a:t>
            </a:r>
            <a:endParaRPr lang="ru-RU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у ребёнка появилось нарушение сна;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у него изменился аппетит;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он отказывается от привычных занятий, которые раньше  доставляли ему радость;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ребёнок стал молчаливым и замкнутым, старается побыть один;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у него появились странные статусы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соцсетях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страшные  картинки и увлечение грустной музыкой (особенно у девочек);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ребёнок отказывается покидать свой дом или, наоборот, отказывается возвращаться домой;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совершает несвойственные его характеру поступки.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5600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Это должно стать для вас сигналом к действию! </a:t>
            </a:r>
            <a:r>
              <a:rPr lang="ru-RU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Ребёнок 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нуждается в помощи!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386796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913</Words>
  <Application>Microsoft Office PowerPoint</Application>
  <PresentationFormat>Широкоэкранный</PresentationFormat>
  <Paragraphs>45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User-work</dc:creator>
  <cp:lastModifiedBy>User-work</cp:lastModifiedBy>
  <cp:revision>3</cp:revision>
  <dcterms:created xsi:type="dcterms:W3CDTF">2021-04-14T01:33:22Z</dcterms:created>
  <dcterms:modified xsi:type="dcterms:W3CDTF">2021-04-14T01:44:32Z</dcterms:modified>
</cp:coreProperties>
</file>