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8" r:id="rId3"/>
    <p:sldId id="309" r:id="rId4"/>
    <p:sldId id="319" r:id="rId5"/>
    <p:sldId id="303" r:id="rId6"/>
    <p:sldId id="304" r:id="rId7"/>
    <p:sldId id="305" r:id="rId8"/>
    <p:sldId id="307" r:id="rId9"/>
    <p:sldId id="259" r:id="rId10"/>
  </p:sldIdLst>
  <p:sldSz cx="12190413" cy="6859588"/>
  <p:notesSz cx="6858000" cy="9144000"/>
  <p:defaultTextStyle>
    <a:defPPr>
      <a:defRPr lang="ru-RU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1A042"/>
    <a:srgbClr val="91B44A"/>
    <a:srgbClr val="8FAFD5"/>
    <a:srgbClr val="5B89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94" autoAdjust="0"/>
  </p:normalViewPr>
  <p:slideViewPr>
    <p:cSldViewPr>
      <p:cViewPr varScale="1">
        <p:scale>
          <a:sx n="110" d="100"/>
          <a:sy n="110" d="100"/>
        </p:scale>
        <p:origin x="-558" y="-78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4CAFA-8A31-43C1-A471-C0E16017591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CDFD7-DD7B-4CD9-A168-E377D80E0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20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75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75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26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0413" cy="99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119E31C-4778-49B4-88E9-494EF71DCCA4}"/>
              </a:ext>
            </a:extLst>
          </p:cNvPr>
          <p:cNvSpPr/>
          <p:nvPr userDrawn="1"/>
        </p:nvSpPr>
        <p:spPr>
          <a:xfrm>
            <a:off x="0" y="6760565"/>
            <a:ext cx="12190413" cy="99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AB8690DA-5449-464D-80A9-DCC9C148D31F}"/>
              </a:ext>
            </a:extLst>
          </p:cNvPr>
          <p:cNvGrpSpPr/>
          <p:nvPr userDrawn="1"/>
        </p:nvGrpSpPr>
        <p:grpSpPr>
          <a:xfrm>
            <a:off x="9346033" y="37989"/>
            <a:ext cx="2844380" cy="286086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xmlns="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7BCAD506-BA00-4E33-B68C-E5911E34BEAB}"/>
              </a:ext>
            </a:extLst>
          </p:cNvPr>
          <p:cNvGrpSpPr/>
          <p:nvPr userDrawn="1"/>
        </p:nvGrpSpPr>
        <p:grpSpPr>
          <a:xfrm>
            <a:off x="-35246" y="6585024"/>
            <a:ext cx="2844380" cy="274564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xmlns="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6826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8" y="1535469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8" y="2175378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4" y="273112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1"/>
            <a:ext cx="6814779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8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9" y="6357824"/>
            <a:ext cx="3860297" cy="36521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03512" y="404664"/>
            <a:ext cx="9216230" cy="5862555"/>
            <a:chOff x="1698431" y="399439"/>
            <a:chExt cx="9216230" cy="5862554"/>
          </a:xfrm>
        </p:grpSpPr>
        <p:sp>
          <p:nvSpPr>
            <p:cNvPr id="6" name="TextBox 5"/>
            <p:cNvSpPr txBox="1"/>
            <p:nvPr/>
          </p:nvSpPr>
          <p:spPr>
            <a:xfrm>
              <a:off x="1698431" y="399439"/>
              <a:ext cx="9216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 И НАУКИ РЕСПУБЛИКИ КАЗАХСТАН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8431" y="2522802"/>
              <a:ext cx="91450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ЕДИНОЕ </a:t>
              </a:r>
            </a:p>
            <a:p>
              <a:pPr algn="ctr"/>
              <a:r>
                <a:rPr lang="ru-RU" sz="3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НАЦИОНАЛЬНОЕ ТЕСТИРОВАНИЕ-2021 </a:t>
              </a:r>
            </a:p>
            <a:p>
              <a:pPr algn="ctr"/>
              <a:r>
                <a:rPr lang="ru-RU" sz="32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ЭЛЕКТРОННОМ ФОРМАТЕ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34535" y="5877272"/>
              <a:ext cx="727280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</a:t>
              </a:r>
              <a:r>
                <a:rPr lang="ru-RU" b="1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Нур</a:t>
              </a:r>
              <a:r>
                <a:rPr lang="ru-RU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-Султан, 2021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03512" y="804774"/>
            <a:ext cx="921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ЦЕНТР ТЕСТИРОВАНИЯ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5E6E304-EB0A-4122-9A41-3D6E9899240B}"/>
              </a:ext>
            </a:extLst>
          </p:cNvPr>
          <p:cNvSpPr/>
          <p:nvPr/>
        </p:nvSpPr>
        <p:spPr>
          <a:xfrm>
            <a:off x="1" y="-1"/>
            <a:ext cx="12190413" cy="8369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05AD07A-B113-474B-B149-564E377BA06A}"/>
              </a:ext>
            </a:extLst>
          </p:cNvPr>
          <p:cNvSpPr/>
          <p:nvPr/>
        </p:nvSpPr>
        <p:spPr>
          <a:xfrm>
            <a:off x="2566814" y="993316"/>
            <a:ext cx="3297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СРОКИ ПРИЕМА </a:t>
            </a:r>
          </a:p>
          <a:p>
            <a:pPr algn="ctr"/>
            <a:r>
              <a:rPr lang="kk-KZ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ЗАЯВЛЕНИЙ</a:t>
            </a:r>
            <a:endParaRPr lang="ru-RU" sz="20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72DAF0C-90EC-43C8-9807-B92937EBA311}"/>
              </a:ext>
            </a:extLst>
          </p:cNvPr>
          <p:cNvSpPr/>
          <p:nvPr/>
        </p:nvSpPr>
        <p:spPr>
          <a:xfrm>
            <a:off x="334566" y="1701202"/>
            <a:ext cx="1944216" cy="4704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F65CAB3-8DED-41AD-AF86-26CA05225718}"/>
              </a:ext>
            </a:extLst>
          </p:cNvPr>
          <p:cNvSpPr/>
          <p:nvPr/>
        </p:nvSpPr>
        <p:spPr>
          <a:xfrm>
            <a:off x="838622" y="1989634"/>
            <a:ext cx="990977" cy="584775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k-KZ" sz="32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март</a:t>
            </a:r>
            <a:endParaRPr lang="ru-RU" sz="32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658D335-412A-48D8-9989-5CC30EF5BFEB}"/>
              </a:ext>
            </a:extLst>
          </p:cNvPr>
          <p:cNvSpPr/>
          <p:nvPr/>
        </p:nvSpPr>
        <p:spPr>
          <a:xfrm>
            <a:off x="550590" y="3651995"/>
            <a:ext cx="1500732" cy="1077218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k-KZ" sz="32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апрель-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kk-KZ" sz="3200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июнь</a:t>
            </a:r>
            <a:endParaRPr lang="ru-RU" sz="32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89957" y="3429794"/>
            <a:ext cx="88318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EECF816-4953-44B7-A5A5-BCB52861BFA3}"/>
              </a:ext>
            </a:extLst>
          </p:cNvPr>
          <p:cNvSpPr/>
          <p:nvPr/>
        </p:nvSpPr>
        <p:spPr>
          <a:xfrm>
            <a:off x="2661449" y="1905446"/>
            <a:ext cx="3167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 5 марта </a:t>
            </a:r>
            <a:endParaRPr lang="ru-RU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2021 года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E2E0840-9350-41C3-823F-96A82D1B31BF}"/>
              </a:ext>
            </a:extLst>
          </p:cNvPr>
          <p:cNvSpPr/>
          <p:nvPr/>
        </p:nvSpPr>
        <p:spPr>
          <a:xfrm>
            <a:off x="7116953" y="993316"/>
            <a:ext cx="1952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СРОКИ ПРОВЕДЕНИЯ</a:t>
            </a:r>
            <a:endParaRPr lang="ru-RU" sz="20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EECF816-4953-44B7-A5A5-BCB52861BFA3}"/>
              </a:ext>
            </a:extLst>
          </p:cNvPr>
          <p:cNvSpPr/>
          <p:nvPr/>
        </p:nvSpPr>
        <p:spPr>
          <a:xfrm>
            <a:off x="2759793" y="3842305"/>
            <a:ext cx="3129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1B4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26 марта – 10 июня </a:t>
            </a:r>
          </a:p>
          <a:p>
            <a:pPr algn="ctr"/>
            <a:r>
              <a:rPr lang="ru-RU" sz="2400" b="1" dirty="0">
                <a:solidFill>
                  <a:srgbClr val="91B4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2021 года 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EECF816-4953-44B7-A5A5-BCB52861BFA3}"/>
              </a:ext>
            </a:extLst>
          </p:cNvPr>
          <p:cNvSpPr/>
          <p:nvPr/>
        </p:nvSpPr>
        <p:spPr>
          <a:xfrm>
            <a:off x="6502753" y="1905446"/>
            <a:ext cx="2975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10 марта – 10 апреля 2021 года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EECF816-4953-44B7-A5A5-BCB52861BFA3}"/>
              </a:ext>
            </a:extLst>
          </p:cNvPr>
          <p:cNvSpPr/>
          <p:nvPr/>
        </p:nvSpPr>
        <p:spPr>
          <a:xfrm>
            <a:off x="6497266" y="3861842"/>
            <a:ext cx="2736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1B4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11 апреля - 30 июня 2021 года 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59567" y="221965"/>
            <a:ext cx="11471281" cy="432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СРОКИ ПРОВЕДЕНИЯ ЕНТ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889957" y="5446018"/>
            <a:ext cx="88318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2E0840-9350-41C3-823F-96A82D1B31BF}"/>
              </a:ext>
            </a:extLst>
          </p:cNvPr>
          <p:cNvSpPr/>
          <p:nvPr/>
        </p:nvSpPr>
        <p:spPr>
          <a:xfrm>
            <a:off x="9907461" y="976355"/>
            <a:ext cx="1952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КОЛ-ВО ПОПЫТОК</a:t>
            </a:r>
            <a:endParaRPr lang="ru-RU" sz="20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EECF816-4953-44B7-A5A5-BCB52861BFA3}"/>
              </a:ext>
            </a:extLst>
          </p:cNvPr>
          <p:cNvSpPr/>
          <p:nvPr/>
        </p:nvSpPr>
        <p:spPr>
          <a:xfrm>
            <a:off x="10188000" y="1866522"/>
            <a:ext cx="1391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попытка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EECF816-4953-44B7-A5A5-BCB52861BFA3}"/>
              </a:ext>
            </a:extLst>
          </p:cNvPr>
          <p:cNvSpPr/>
          <p:nvPr/>
        </p:nvSpPr>
        <p:spPr>
          <a:xfrm>
            <a:off x="10188000" y="3775105"/>
            <a:ext cx="1368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1B4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 попытки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*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30910" y="5882703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i="1" dirty="0">
                <a:solidFill>
                  <a:srgbClr val="FF0000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*</a:t>
            </a:r>
            <a:r>
              <a:rPr lang="kk-KZ" sz="1400" b="1" i="1" dirty="0">
                <a:solidFill>
                  <a:srgbClr val="81A04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 </a:t>
            </a:r>
            <a:r>
              <a:rPr lang="kk-KZ" sz="1400" b="1" i="1" dirty="0">
                <a:solidFill>
                  <a:schemeClr val="tx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С наилучшим результатом ЕНТ из двух тестирований можно участвовать в конкурсе на присуждение образовательных грантов</a:t>
            </a:r>
            <a:endParaRPr lang="ru-RU" sz="1400" b="1" i="1" dirty="0">
              <a:solidFill>
                <a:schemeClr val="tx2"/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40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" y="5"/>
            <a:ext cx="12190413" cy="8849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</a:p>
        </p:txBody>
      </p:sp>
      <p:grpSp>
        <p:nvGrpSpPr>
          <p:cNvPr id="2" name="Группа 37"/>
          <p:cNvGrpSpPr/>
          <p:nvPr/>
        </p:nvGrpSpPr>
        <p:grpSpPr>
          <a:xfrm>
            <a:off x="1055303" y="1635372"/>
            <a:ext cx="10079808" cy="4690678"/>
            <a:chOff x="1055440" y="1634990"/>
            <a:chExt cx="10081120" cy="4689593"/>
          </a:xfrm>
        </p:grpSpPr>
        <p:sp>
          <p:nvSpPr>
            <p:cNvPr id="5" name="Oval 1">
              <a:extLst>
                <a:ext uri="{FF2B5EF4-FFF2-40B4-BE49-F238E27FC236}">
                  <a16:creationId xmlns:a16="http://schemas.microsoft.com/office/drawing/2014/main" xmlns="" id="{5F390D66-A7E3-4334-B267-9DEE2AB5FCE4}"/>
                </a:ext>
              </a:extLst>
            </p:cNvPr>
            <p:cNvSpPr/>
            <p:nvPr/>
          </p:nvSpPr>
          <p:spPr>
            <a:xfrm>
              <a:off x="4844839" y="2092848"/>
              <a:ext cx="2532087" cy="2532087"/>
            </a:xfrm>
            <a:prstGeom prst="ellipse">
              <a:avLst/>
            </a:prstGeom>
            <a:solidFill>
              <a:schemeClr val="tx2"/>
            </a:solidFill>
            <a:ln w="444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6" name="Isosceles Triangle 9">
              <a:extLst>
                <a:ext uri="{FF2B5EF4-FFF2-40B4-BE49-F238E27FC236}">
                  <a16:creationId xmlns:a16="http://schemas.microsoft.com/office/drawing/2014/main" xmlns="" id="{5B8689E3-AE4A-4C9E-AC96-5FBCC753EFD9}"/>
                </a:ext>
              </a:extLst>
            </p:cNvPr>
            <p:cNvSpPr/>
            <p:nvPr/>
          </p:nvSpPr>
          <p:spPr>
            <a:xfrm rot="16200000">
              <a:off x="3495322" y="3057824"/>
              <a:ext cx="698477" cy="602135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7" name="Isosceles Triangle 10">
              <a:extLst>
                <a:ext uri="{FF2B5EF4-FFF2-40B4-BE49-F238E27FC236}">
                  <a16:creationId xmlns:a16="http://schemas.microsoft.com/office/drawing/2014/main" xmlns="" id="{C7672754-CF5F-40C4-8606-EC57DCC1A1CE}"/>
                </a:ext>
              </a:extLst>
            </p:cNvPr>
            <p:cNvSpPr/>
            <p:nvPr/>
          </p:nvSpPr>
          <p:spPr>
            <a:xfrm rot="5400000">
              <a:off x="8027966" y="3057824"/>
              <a:ext cx="698476" cy="602135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95958DA-62EF-4D96-8DDB-872D8223EDE3}"/>
                </a:ext>
              </a:extLst>
            </p:cNvPr>
            <p:cNvSpPr txBox="1"/>
            <p:nvPr/>
          </p:nvSpPr>
          <p:spPr>
            <a:xfrm>
              <a:off x="1082977" y="1668671"/>
              <a:ext cx="3572863" cy="738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Обучающиеся выпускных </a:t>
              </a:r>
            </a:p>
            <a:p>
              <a:r>
                <a:rPr lang="ru-RU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11 (12) классов организаций среднего образования</a:t>
              </a:r>
              <a:endParaRPr lang="ko-KR" alt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그룹 9">
              <a:extLst>
                <a:ext uri="{FF2B5EF4-FFF2-40B4-BE49-F238E27FC236}">
                  <a16:creationId xmlns:a16="http://schemas.microsoft.com/office/drawing/2014/main" xmlns="" id="{C8D14D8A-C2ED-420C-87A2-BBDAA825675C}"/>
                </a:ext>
              </a:extLst>
            </p:cNvPr>
            <p:cNvGrpSpPr/>
            <p:nvPr/>
          </p:nvGrpSpPr>
          <p:grpSpPr>
            <a:xfrm>
              <a:off x="1491824" y="2926842"/>
              <a:ext cx="1352458" cy="846516"/>
              <a:chOff x="676746" y="2780928"/>
              <a:chExt cx="1352458" cy="846516"/>
            </a:xfrm>
            <a:solidFill>
              <a:schemeClr val="tx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Rectangle 14">
                <a:extLst>
                  <a:ext uri="{FF2B5EF4-FFF2-40B4-BE49-F238E27FC236}">
                    <a16:creationId xmlns:a16="http://schemas.microsoft.com/office/drawing/2014/main" xmlns="" id="{6CBC7DF2-E55F-46D1-830B-103806951D9A}"/>
                  </a:ext>
                </a:extLst>
              </p:cNvPr>
              <p:cNvSpPr/>
              <p:nvPr/>
            </p:nvSpPr>
            <p:spPr>
              <a:xfrm>
                <a:off x="683568" y="3079762"/>
                <a:ext cx="1345636" cy="2596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13" name="Isosceles Triangle 15">
                <a:extLst>
                  <a:ext uri="{FF2B5EF4-FFF2-40B4-BE49-F238E27FC236}">
                    <a16:creationId xmlns:a16="http://schemas.microsoft.com/office/drawing/2014/main" xmlns="" id="{EBC0FFF7-9EA1-477C-9E0E-EC84708FB969}"/>
                  </a:ext>
                </a:extLst>
              </p:cNvPr>
              <p:cNvSpPr/>
              <p:nvPr/>
            </p:nvSpPr>
            <p:spPr>
              <a:xfrm>
                <a:off x="676746" y="2780928"/>
                <a:ext cx="1352457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14" name="Isosceles Triangle 16">
                <a:extLst>
                  <a:ext uri="{FF2B5EF4-FFF2-40B4-BE49-F238E27FC236}">
                    <a16:creationId xmlns:a16="http://schemas.microsoft.com/office/drawing/2014/main" xmlns="" id="{F0D5A127-FB58-4CD8-A30D-8163806BD2E0}"/>
                  </a:ext>
                </a:extLst>
              </p:cNvPr>
              <p:cNvSpPr/>
              <p:nvPr/>
            </p:nvSpPr>
            <p:spPr>
              <a:xfrm rot="10800000">
                <a:off x="676746" y="3411420"/>
                <a:ext cx="1352457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18B62FB-4AFA-4D43-A7C0-50A2E5BF55A7}"/>
                </a:ext>
              </a:extLst>
            </p:cNvPr>
            <p:cNvSpPr txBox="1"/>
            <p:nvPr/>
          </p:nvSpPr>
          <p:spPr>
            <a:xfrm>
              <a:off x="1055440" y="4493438"/>
              <a:ext cx="3960440" cy="1384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Выпускники организаций среднего образования, обучавшихся за рубежом, а также лица казахской национальности, не являющиеся гражданами Республики Казахстан, окончившие учебные заведения </a:t>
              </a:r>
              <a:r>
                <a:rPr lang="ru-RU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зарубежом</a:t>
              </a:r>
              <a:endParaRPr lang="ko-KR" alt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A72E6CE-0EC7-4DAF-A318-538BF6139188}"/>
                </a:ext>
              </a:extLst>
            </p:cNvPr>
            <p:cNvSpPr txBox="1"/>
            <p:nvPr/>
          </p:nvSpPr>
          <p:spPr>
            <a:xfrm>
              <a:off x="7032104" y="1634990"/>
              <a:ext cx="4076919" cy="95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Выпускники организаций среднего образования прошлых лет, технического и профессионального или </a:t>
              </a:r>
              <a:r>
                <a:rPr lang="ru-RU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послесреднего</a:t>
              </a:r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образования</a:t>
              </a:r>
              <a:endParaRPr lang="ko-KR" alt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9C54FC5-92F2-4908-B1EA-0259421ED681}"/>
                </a:ext>
              </a:extLst>
            </p:cNvPr>
            <p:cNvSpPr txBox="1"/>
            <p:nvPr/>
          </p:nvSpPr>
          <p:spPr>
            <a:xfrm>
              <a:off x="6816080" y="4509121"/>
              <a:ext cx="4320480" cy="1815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Лица, зачисленные в ОВПО по очной форме обучения на платной основе, не набравшие пороговый балл по результатам ЕНТ, с результатами ЕНТ с несоответствующими комбинациями профильных предметов, с аннулированными результатами ЕНТ для дальнейшего зачисления в ОВПО на платной основе в календарном году</a:t>
              </a:r>
              <a:endParaRPr lang="ko-KR" alt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F944A2E-41C0-4A94-BC87-F73915762F2F}"/>
                </a:ext>
              </a:extLst>
            </p:cNvPr>
            <p:cNvSpPr txBox="1"/>
            <p:nvPr/>
          </p:nvSpPr>
          <p:spPr>
            <a:xfrm>
              <a:off x="4871864" y="2758435"/>
              <a:ext cx="2448272" cy="13846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altLang="ko-KR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УЧАСТНИКИ ЕНТ</a:t>
              </a:r>
            </a:p>
            <a:p>
              <a:pPr algn="ctr"/>
              <a:r>
                <a:rPr lang="kk-KZ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(март)</a:t>
              </a:r>
              <a:r>
                <a:rPr lang="en-US" altLang="ko-KR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그룹 9">
              <a:extLst>
                <a:ext uri="{FF2B5EF4-FFF2-40B4-BE49-F238E27FC236}">
                  <a16:creationId xmlns:a16="http://schemas.microsoft.com/office/drawing/2014/main" xmlns="" id="{C8D14D8A-C2ED-420C-87A2-BBDAA825675C}"/>
                </a:ext>
              </a:extLst>
            </p:cNvPr>
            <p:cNvGrpSpPr/>
            <p:nvPr/>
          </p:nvGrpSpPr>
          <p:grpSpPr>
            <a:xfrm>
              <a:off x="9480376" y="2909262"/>
              <a:ext cx="1352458" cy="846516"/>
              <a:chOff x="676746" y="2780928"/>
              <a:chExt cx="1352458" cy="846516"/>
            </a:xfrm>
            <a:solidFill>
              <a:schemeClr val="tx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Rectangle 14">
                <a:extLst>
                  <a:ext uri="{FF2B5EF4-FFF2-40B4-BE49-F238E27FC236}">
                    <a16:creationId xmlns:a16="http://schemas.microsoft.com/office/drawing/2014/main" xmlns="" id="{6CBC7DF2-E55F-46D1-830B-103806951D9A}"/>
                  </a:ext>
                </a:extLst>
              </p:cNvPr>
              <p:cNvSpPr/>
              <p:nvPr/>
            </p:nvSpPr>
            <p:spPr>
              <a:xfrm>
                <a:off x="683568" y="3079762"/>
                <a:ext cx="1345636" cy="25964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36" name="Isosceles Triangle 15">
                <a:extLst>
                  <a:ext uri="{FF2B5EF4-FFF2-40B4-BE49-F238E27FC236}">
                    <a16:creationId xmlns:a16="http://schemas.microsoft.com/office/drawing/2014/main" xmlns="" id="{EBC0FFF7-9EA1-477C-9E0E-EC84708FB969}"/>
                  </a:ext>
                </a:extLst>
              </p:cNvPr>
              <p:cNvSpPr/>
              <p:nvPr/>
            </p:nvSpPr>
            <p:spPr>
              <a:xfrm>
                <a:off x="676746" y="2780928"/>
                <a:ext cx="1352457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37" name="Isosceles Triangle 16">
                <a:extLst>
                  <a:ext uri="{FF2B5EF4-FFF2-40B4-BE49-F238E27FC236}">
                    <a16:creationId xmlns:a16="http://schemas.microsoft.com/office/drawing/2014/main" xmlns="" id="{F0D5A127-FB58-4CD8-A30D-8163806BD2E0}"/>
                  </a:ext>
                </a:extLst>
              </p:cNvPr>
              <p:cNvSpPr/>
              <p:nvPr/>
            </p:nvSpPr>
            <p:spPr>
              <a:xfrm rot="10800000">
                <a:off x="676746" y="3411420"/>
                <a:ext cx="1352457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</p:grp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EECF816-4953-44B7-A5A5-BCB52861BFA3}"/>
              </a:ext>
            </a:extLst>
          </p:cNvPr>
          <p:cNvSpPr/>
          <p:nvPr/>
        </p:nvSpPr>
        <p:spPr>
          <a:xfrm>
            <a:off x="1247299" y="1003416"/>
            <a:ext cx="9647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ЕНТ (10 марта - 10 апреля) для зачисления в вуз на платной основе</a:t>
            </a:r>
            <a:endParaRPr lang="ru-RU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21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" y="5"/>
            <a:ext cx="12190413" cy="8849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EECF816-4953-44B7-A5A5-BCB52861BFA3}"/>
              </a:ext>
            </a:extLst>
          </p:cNvPr>
          <p:cNvSpPr/>
          <p:nvPr/>
        </p:nvSpPr>
        <p:spPr>
          <a:xfrm>
            <a:off x="910630" y="909514"/>
            <a:ext cx="10441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ЕНТ (11 апреля – 30 июня) для участия в конкурсе на присуждение образовательного гранта, а также для зачисления в вуз на платной основе</a:t>
            </a:r>
            <a:endParaRPr lang="ru-RU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695310" y="1721082"/>
            <a:ext cx="11108254" cy="5021080"/>
            <a:chOff x="521550" y="1431816"/>
            <a:chExt cx="8332275" cy="3764938"/>
          </a:xfrm>
        </p:grpSpPr>
        <p:sp>
          <p:nvSpPr>
            <p:cNvPr id="5" name="Oval 1">
              <a:extLst>
                <a:ext uri="{FF2B5EF4-FFF2-40B4-BE49-F238E27FC236}">
                  <a16:creationId xmlns:a16="http://schemas.microsoft.com/office/drawing/2014/main" xmlns="" id="{5F390D66-A7E3-4334-B267-9DEE2AB5FCE4}"/>
                </a:ext>
              </a:extLst>
            </p:cNvPr>
            <p:cNvSpPr/>
            <p:nvPr/>
          </p:nvSpPr>
          <p:spPr>
            <a:xfrm>
              <a:off x="3633629" y="1563638"/>
              <a:ext cx="1899065" cy="1899065"/>
            </a:xfrm>
            <a:prstGeom prst="ellipse">
              <a:avLst/>
            </a:prstGeom>
            <a:solidFill>
              <a:schemeClr val="tx2"/>
            </a:solidFill>
            <a:ln w="444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6" name="Isosceles Triangle 9">
              <a:extLst>
                <a:ext uri="{FF2B5EF4-FFF2-40B4-BE49-F238E27FC236}">
                  <a16:creationId xmlns:a16="http://schemas.microsoft.com/office/drawing/2014/main" xmlns="" id="{5B8689E3-AE4A-4C9E-AC96-5FBCC753EFD9}"/>
                </a:ext>
              </a:extLst>
            </p:cNvPr>
            <p:cNvSpPr/>
            <p:nvPr/>
          </p:nvSpPr>
          <p:spPr>
            <a:xfrm rot="16200000">
              <a:off x="2621492" y="2294778"/>
              <a:ext cx="523858" cy="45160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7" name="Isosceles Triangle 10">
              <a:extLst>
                <a:ext uri="{FF2B5EF4-FFF2-40B4-BE49-F238E27FC236}">
                  <a16:creationId xmlns:a16="http://schemas.microsoft.com/office/drawing/2014/main" xmlns="" id="{C7672754-CF5F-40C4-8606-EC57DCC1A1CE}"/>
                </a:ext>
              </a:extLst>
            </p:cNvPr>
            <p:cNvSpPr/>
            <p:nvPr/>
          </p:nvSpPr>
          <p:spPr>
            <a:xfrm rot="5400000">
              <a:off x="6020975" y="2294778"/>
              <a:ext cx="523857" cy="45160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95958DA-62EF-4D96-8DDB-872D8223EDE3}"/>
                </a:ext>
              </a:extLst>
            </p:cNvPr>
            <p:cNvSpPr txBox="1"/>
            <p:nvPr/>
          </p:nvSpPr>
          <p:spPr>
            <a:xfrm>
              <a:off x="539552" y="1451560"/>
              <a:ext cx="2679647" cy="392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Выпускники организаций среднего образования текущего года</a:t>
              </a:r>
              <a:endParaRPr lang="ko-KR" alt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그룹 9">
              <a:extLst>
                <a:ext uri="{FF2B5EF4-FFF2-40B4-BE49-F238E27FC236}">
                  <a16:creationId xmlns:a16="http://schemas.microsoft.com/office/drawing/2014/main" xmlns="" id="{C8D14D8A-C2ED-420C-87A2-BBDAA825675C}"/>
                </a:ext>
              </a:extLst>
            </p:cNvPr>
            <p:cNvGrpSpPr/>
            <p:nvPr/>
          </p:nvGrpSpPr>
          <p:grpSpPr>
            <a:xfrm>
              <a:off x="1118868" y="2196541"/>
              <a:ext cx="1014344" cy="634888"/>
              <a:chOff x="676746" y="2310751"/>
              <a:chExt cx="1352458" cy="846518"/>
            </a:xfrm>
            <a:solidFill>
              <a:schemeClr val="tx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Rectangle 14">
                <a:extLst>
                  <a:ext uri="{FF2B5EF4-FFF2-40B4-BE49-F238E27FC236}">
                    <a16:creationId xmlns:a16="http://schemas.microsoft.com/office/drawing/2014/main" xmlns="" id="{6CBC7DF2-E55F-46D1-830B-103806951D9A}"/>
                  </a:ext>
                </a:extLst>
              </p:cNvPr>
              <p:cNvSpPr/>
              <p:nvPr/>
            </p:nvSpPr>
            <p:spPr>
              <a:xfrm>
                <a:off x="683569" y="2609587"/>
                <a:ext cx="1345635" cy="2596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13" name="Isosceles Triangle 15">
                <a:extLst>
                  <a:ext uri="{FF2B5EF4-FFF2-40B4-BE49-F238E27FC236}">
                    <a16:creationId xmlns:a16="http://schemas.microsoft.com/office/drawing/2014/main" xmlns="" id="{EBC0FFF7-9EA1-477C-9E0E-EC84708FB969}"/>
                  </a:ext>
                </a:extLst>
              </p:cNvPr>
              <p:cNvSpPr/>
              <p:nvPr/>
            </p:nvSpPr>
            <p:spPr>
              <a:xfrm>
                <a:off x="676746" y="2310751"/>
                <a:ext cx="1352457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14" name="Isosceles Triangle 16">
                <a:extLst>
                  <a:ext uri="{FF2B5EF4-FFF2-40B4-BE49-F238E27FC236}">
                    <a16:creationId xmlns:a16="http://schemas.microsoft.com/office/drawing/2014/main" xmlns="" id="{F0D5A127-FB58-4CD8-A30D-8163806BD2E0}"/>
                  </a:ext>
                </a:extLst>
              </p:cNvPr>
              <p:cNvSpPr/>
              <p:nvPr/>
            </p:nvSpPr>
            <p:spPr>
              <a:xfrm rot="10800000">
                <a:off x="676746" y="2941245"/>
                <a:ext cx="1352457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18B62FB-4AFA-4D43-A7C0-50A2E5BF55A7}"/>
                </a:ext>
              </a:extLst>
            </p:cNvPr>
            <p:cNvSpPr txBox="1"/>
            <p:nvPr/>
          </p:nvSpPr>
          <p:spPr>
            <a:xfrm>
              <a:off x="521550" y="2931790"/>
              <a:ext cx="2970330" cy="1038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Выпускники организаций среднего образования, обучавшихся за рубежом, а также лица казахской национальности, не являющиеся гражданами Республики Казахстан, окончившие учебные заведения </a:t>
              </a:r>
              <a:r>
                <a:rPr lang="ru-RU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зарубежом</a:t>
              </a:r>
              <a:endParaRPr lang="ko-KR" alt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A72E6CE-0EC7-4DAF-A318-538BF6139188}"/>
                </a:ext>
              </a:extLst>
            </p:cNvPr>
            <p:cNvSpPr txBox="1"/>
            <p:nvPr/>
          </p:nvSpPr>
          <p:spPr>
            <a:xfrm>
              <a:off x="5796136" y="1431816"/>
              <a:ext cx="3057689" cy="715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Выпускники организаций среднего образования прошлых лет, технического и профессионального или </a:t>
              </a:r>
              <a:r>
                <a:rPr lang="ru-RU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послесреднего</a:t>
              </a:r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образования</a:t>
              </a:r>
              <a:endParaRPr lang="ko-KR" alt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9C54FC5-92F2-4908-B1EA-0259421ED681}"/>
                </a:ext>
              </a:extLst>
            </p:cNvPr>
            <p:cNvSpPr txBox="1"/>
            <p:nvPr/>
          </p:nvSpPr>
          <p:spPr>
            <a:xfrm>
              <a:off x="5580112" y="2931790"/>
              <a:ext cx="3240360" cy="13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Лица, зачисленные в ОВПО по очной форме обучения на платной основе, не набравшие пороговый балл по результатам ЕНТ, с результатами ЕНТ с несоответствующими комбинациями профильных предметов, с аннулированными результатами ЕНТ для дальнейшего зачисления в ОВПО на платной основе в календарном году</a:t>
              </a:r>
              <a:endParaRPr lang="ko-KR" alt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F944A2E-41C0-4A94-BC87-F73915762F2F}"/>
                </a:ext>
              </a:extLst>
            </p:cNvPr>
            <p:cNvSpPr txBox="1"/>
            <p:nvPr/>
          </p:nvSpPr>
          <p:spPr>
            <a:xfrm>
              <a:off x="3653898" y="2103726"/>
              <a:ext cx="1836204" cy="9231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kk-KZ" altLang="ko-KR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УЧАСТНИКИ ЕНТ</a:t>
              </a:r>
            </a:p>
            <a:p>
              <a:pPr algn="ctr"/>
              <a:r>
                <a:rPr lang="kk-KZ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(апрель-июнь)</a:t>
              </a:r>
              <a:endParaRPr lang="ko-KR" alt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그룹 9">
              <a:extLst>
                <a:ext uri="{FF2B5EF4-FFF2-40B4-BE49-F238E27FC236}">
                  <a16:creationId xmlns:a16="http://schemas.microsoft.com/office/drawing/2014/main" xmlns="" id="{C8D14D8A-C2ED-420C-87A2-BBDAA825675C}"/>
                </a:ext>
              </a:extLst>
            </p:cNvPr>
            <p:cNvGrpSpPr/>
            <p:nvPr/>
          </p:nvGrpSpPr>
          <p:grpSpPr>
            <a:xfrm>
              <a:off x="7110282" y="2183356"/>
              <a:ext cx="1014344" cy="634888"/>
              <a:chOff x="676746" y="2310751"/>
              <a:chExt cx="1352458" cy="846518"/>
            </a:xfrm>
            <a:solidFill>
              <a:schemeClr val="tx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Rectangle 14">
                <a:extLst>
                  <a:ext uri="{FF2B5EF4-FFF2-40B4-BE49-F238E27FC236}">
                    <a16:creationId xmlns:a16="http://schemas.microsoft.com/office/drawing/2014/main" xmlns="" id="{6CBC7DF2-E55F-46D1-830B-103806951D9A}"/>
                  </a:ext>
                </a:extLst>
              </p:cNvPr>
              <p:cNvSpPr/>
              <p:nvPr/>
            </p:nvSpPr>
            <p:spPr>
              <a:xfrm>
                <a:off x="683569" y="2609587"/>
                <a:ext cx="1345635" cy="2596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36" name="Isosceles Triangle 15">
                <a:extLst>
                  <a:ext uri="{FF2B5EF4-FFF2-40B4-BE49-F238E27FC236}">
                    <a16:creationId xmlns:a16="http://schemas.microsoft.com/office/drawing/2014/main" xmlns="" id="{EBC0FFF7-9EA1-477C-9E0E-EC84708FB969}"/>
                  </a:ext>
                </a:extLst>
              </p:cNvPr>
              <p:cNvSpPr/>
              <p:nvPr/>
            </p:nvSpPr>
            <p:spPr>
              <a:xfrm>
                <a:off x="676746" y="2310751"/>
                <a:ext cx="1352457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  <p:sp>
            <p:nvSpPr>
              <p:cNvPr id="37" name="Isosceles Triangle 16">
                <a:extLst>
                  <a:ext uri="{FF2B5EF4-FFF2-40B4-BE49-F238E27FC236}">
                    <a16:creationId xmlns:a16="http://schemas.microsoft.com/office/drawing/2014/main" xmlns="" id="{F0D5A127-FB58-4CD8-A30D-8163806BD2E0}"/>
                  </a:ext>
                </a:extLst>
              </p:cNvPr>
              <p:cNvSpPr/>
              <p:nvPr/>
            </p:nvSpPr>
            <p:spPr>
              <a:xfrm rot="10800000">
                <a:off x="676746" y="2941245"/>
                <a:ext cx="1352457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A72E6CE-0EC7-4DAF-A318-538BF6139188}"/>
                </a:ext>
              </a:extLst>
            </p:cNvPr>
            <p:cNvSpPr txBox="1"/>
            <p:nvPr/>
          </p:nvSpPr>
          <p:spPr>
            <a:xfrm>
              <a:off x="3098487" y="4158248"/>
              <a:ext cx="3057689" cy="1038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Выпускники технического и профессионального или </a:t>
              </a:r>
              <a:r>
                <a:rPr lang="ru-RU" sz="14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послесреднего</a:t>
              </a:r>
              <a:r>
                <a:rPr lang="ru-RU" sz="1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образования, поступающих по образовательным программам высшего образования, предусматривающим сокращенные сроки обучения</a:t>
              </a:r>
              <a:endParaRPr lang="ko-KR" alt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5" name="Isosceles Triangle 10">
              <a:extLst>
                <a:ext uri="{FF2B5EF4-FFF2-40B4-BE49-F238E27FC236}">
                  <a16:creationId xmlns:a16="http://schemas.microsoft.com/office/drawing/2014/main" xmlns="" id="{C7672754-CF5F-40C4-8606-EC57DCC1A1CE}"/>
                </a:ext>
              </a:extLst>
            </p:cNvPr>
            <p:cNvSpPr/>
            <p:nvPr/>
          </p:nvSpPr>
          <p:spPr>
            <a:xfrm rot="10800000">
              <a:off x="4355976" y="3651870"/>
              <a:ext cx="523857" cy="45160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5287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19173" y="1821128"/>
            <a:ext cx="2783947" cy="12914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19173" y="3069554"/>
            <a:ext cx="2783947" cy="24968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87295" y="1821128"/>
            <a:ext cx="2783947" cy="12914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87295" y="3069554"/>
            <a:ext cx="2783947" cy="24968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55235" y="1821128"/>
            <a:ext cx="2783947" cy="12914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55235" y="3069554"/>
            <a:ext cx="2783947" cy="24968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1702718" y="201228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4871070" y="1989634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8111430" y="1989634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35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2566814" y="213365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ТЕСТОВЫХ  ЗАДАНИЙ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5735166" y="212493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ТЕСТОВЫХ  ЗАДАНИЙ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8975526" y="212493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ТЕСТОВЫХ  ЗАДАНИЙ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1486694" y="335952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- ИСТОРИЯ                                                    КАЗАХСТАНА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1558702" y="415161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МАТЕМАТИЧЕСКАЯ ГРАМОТНОСТЬ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4727054" y="335952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- ГРАМОТНОСТЬ ЧТЕНИЯ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7967414" y="335778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- 1-Й ПРОФИЛЬНЫЙ ПРЕДМЕТ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7967414" y="414987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- 2-Й ПРОФИЛЬНЫЙ ПРЕДМЕТ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1918742" y="5756697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400" b="1" dirty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ВСЕГО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55047" y="5734050"/>
            <a:ext cx="2808311" cy="86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4871070" y="586935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ТЕСТОВЫХ  ЗАДАНИЙ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6239222" y="5734050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120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919771" y="5734050"/>
            <a:ext cx="2783947" cy="864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8111430" y="597156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БАЛЛОВ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7F741B9-3A74-4FBE-8208-E5B13F846967}"/>
              </a:ext>
            </a:extLst>
          </p:cNvPr>
          <p:cNvSpPr txBox="1"/>
          <p:nvPr/>
        </p:nvSpPr>
        <p:spPr>
          <a:xfrm>
            <a:off x="9431939" y="5734050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140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" y="5"/>
            <a:ext cx="12190413" cy="8849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CDABCAB6-FF20-4ABA-8C88-F2DC9EB4F12A}"/>
              </a:ext>
            </a:extLst>
          </p:cNvPr>
          <p:cNvSpPr/>
          <p:nvPr/>
        </p:nvSpPr>
        <p:spPr>
          <a:xfrm>
            <a:off x="1640681" y="1022989"/>
            <a:ext cx="8919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ЕНТ</a:t>
            </a:r>
          </a:p>
        </p:txBody>
      </p:sp>
    </p:spTree>
    <p:extLst>
      <p:ext uri="{BB962C8B-B14F-4D97-AF65-F5344CB8AC3E}">
        <p14:creationId xmlns:p14="http://schemas.microsoft.com/office/powerpoint/2010/main" xmlns="" val="288938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" y="7"/>
            <a:ext cx="12190413" cy="8849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23" y="1629177"/>
            <a:ext cx="3719122" cy="1809763"/>
          </a:xfrm>
          <a:prstGeom prst="rect">
            <a:avLst/>
          </a:prstGeom>
        </p:spPr>
      </p:pic>
      <p:pic>
        <p:nvPicPr>
          <p:cNvPr id="6" name="Рисунок 5" descr="photo_2021-02-19_07-58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16" y="3933966"/>
            <a:ext cx="3711930" cy="2088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3235" y="1629177"/>
            <a:ext cx="7127864" cy="900244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БУДЕТ ПРОВОДИТЬСЯ В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ПУНКТАХ ТОО «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kk-K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ОСНАЩЕННЫХ ПО ПРИНЦИПУ                                       </a:t>
            </a:r>
            <a:r>
              <a:rPr lang="kk-K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“1 ТЕСТИРУЕМЫЙ - 1 КОМПЬЮТЕР – 1 КАМЕРА”.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5235" y="3933967"/>
            <a:ext cx="6767871" cy="1177243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just"/>
            <a:r>
              <a:rPr lang="kk-K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ПУНКТА В ГОРОДАХ РЕСПУБЛИКАНСКОГО ЗНАЧЕНИЯ;</a:t>
            </a:r>
          </a:p>
          <a:p>
            <a:pPr algn="just"/>
            <a:r>
              <a:rPr lang="kk-K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kk-K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ПУНКТОВ В ОБЛАСТНЫХ ЦЕНТРАХ;</a:t>
            </a:r>
          </a:p>
          <a:p>
            <a:pPr algn="just"/>
            <a:r>
              <a:rPr lang="kk-K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k-K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ПУНКТА В МОНОГОРОДАХ;</a:t>
            </a:r>
          </a:p>
          <a:p>
            <a:pPr algn="just"/>
            <a:r>
              <a:rPr lang="kk-K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kk-K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ПУНКТ В РАЙОННЫХ ЦЕНТРАХ.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4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1254"/>
            <a:ext cx="12190413" cy="81826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Понятие задание на основе контекста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0915" y="856616"/>
            <a:ext cx="11248535" cy="5631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Контекст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тематическая область, к которой относится описанная в вопросе (задании) проблемная ситуация.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Контекст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 может быть представлен в виде сплошного текста, рисунка, графика, таблицы, диаграммы, инфографики и т.д.</a:t>
            </a:r>
          </a:p>
          <a:p>
            <a:pPr algn="just"/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Задания на основе контекста оценивают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углубленные знания предмета (продвинутый уровень усвоения), умения и навыки широкого спектра, чтение и понимание контекста, рефлексия на содержание контекста, умение анализировать, сопоставлять и т.д.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41532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7449" y="1550523"/>
            <a:ext cx="4887575" cy="132527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" y="1254"/>
            <a:ext cx="12190413" cy="81826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28" tIns="45714" rIns="91428" bIns="4571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Образец задания на основе контекста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25434"/>
            <a:ext cx="6539648" cy="6730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                               Кубики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 рисунке представлена последовательность геометрических фигур, составленная из кубиков с ребром 2 см.</a:t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27449" y="2702668"/>
            <a:ext cx="5697792" cy="192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Количество кубиков из которых состоит куб находящийся на 6 месте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81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216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289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400</a:t>
            </a: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27449" y="4570609"/>
            <a:ext cx="5697792" cy="192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Последовательность чисел удовлетворяющей заданной последовательности геометрических фигур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1,8,64,512, 4096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1, 8, 27, 64, 125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1,8,27, 64, 216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1, 4,9, 16, 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1, 8,18,32, 100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6552971" y="995845"/>
            <a:ext cx="4530135" cy="192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Площадь боковой поверхности куба находящегося на 8 месте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256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128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1024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512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576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6552971" y="2914518"/>
            <a:ext cx="6095206" cy="166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Площадь полной поверхности куба с ребром равным m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4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6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16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24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6521671" y="4570610"/>
            <a:ext cx="5539779" cy="218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Масса краски, необходимой для покраски куба находящегося на 5 месте полностью в красный цвет (на покраску одного маленького кубика уходит 96 г).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2000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2100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2400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2300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2200 г</a:t>
            </a:r>
          </a:p>
        </p:txBody>
      </p:sp>
    </p:spTree>
    <p:extLst>
      <p:ext uri="{BB962C8B-B14F-4D97-AF65-F5344CB8AC3E}">
        <p14:creationId xmlns:p14="http://schemas.microsoft.com/office/powerpoint/2010/main" xmlns="" val="248072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3C9821-5591-4CF4-89A7-31405354F565}"/>
              </a:ext>
            </a:extLst>
          </p:cNvPr>
          <p:cNvSpPr/>
          <p:nvPr/>
        </p:nvSpPr>
        <p:spPr>
          <a:xfrm>
            <a:off x="0" y="1241"/>
            <a:ext cx="5465288" cy="68571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EC55727-BA37-4438-8ACD-551E0CC2D3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83959" y="374169"/>
            <a:ext cx="6706453" cy="379324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374169"/>
            <a:ext cx="5483958" cy="379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6CAED0"/>
                </a:solidFill>
                <a:latin typeface="Palatino Linotype" pitchFamily="18" charset="0"/>
                <a:cs typeface="Times New Roman" panose="02020603050405020304" pitchFamily="18" charset="0"/>
              </a:rPr>
              <a:t> Интернет-ресурсы по вопросам ЕНТ – 2021  </a:t>
            </a:r>
            <a:endParaRPr lang="ru-RU" dirty="0">
              <a:solidFill>
                <a:srgbClr val="6CAED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2" cstate="print"/>
          <a:srcRect l="1122" t="13105" r="80929" b="70655"/>
          <a:stretch/>
        </p:blipFill>
        <p:spPr bwMode="auto">
          <a:xfrm>
            <a:off x="309643" y="1290403"/>
            <a:ext cx="691950" cy="410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 cstate="print"/>
          <a:srcRect l="63461" t="14246" r="24038" b="63247"/>
          <a:stretch/>
        </p:blipFill>
        <p:spPr bwMode="auto">
          <a:xfrm>
            <a:off x="377048" y="1905745"/>
            <a:ext cx="557140" cy="564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4" cstate="print"/>
          <a:srcRect l="76122" t="14530" r="11378" b="62678"/>
          <a:stretch/>
        </p:blipFill>
        <p:spPr bwMode="auto">
          <a:xfrm>
            <a:off x="361890" y="2632959"/>
            <a:ext cx="557140" cy="5714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5" cstate="print"/>
          <a:srcRect l="55930" t="17379" r="26122" b="50997"/>
          <a:stretch/>
        </p:blipFill>
        <p:spPr bwMode="auto">
          <a:xfrm>
            <a:off x="372162" y="3353129"/>
            <a:ext cx="512949" cy="497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6" cstate="print"/>
          <a:srcRect l="60096" t="20229" r="7692" b="24785"/>
          <a:stretch/>
        </p:blipFill>
        <p:spPr bwMode="auto">
          <a:xfrm>
            <a:off x="305140" y="4070676"/>
            <a:ext cx="626408" cy="589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4539" y="1309381"/>
            <a:ext cx="1947780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http://testcenter.kz/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00857" y="2078460"/>
            <a:ext cx="3900945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https://www.facebook.com/testcenterkz/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00857" y="2741929"/>
            <a:ext cx="4022757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https://www.instagram.com/testcenterkz/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00856" y="3432857"/>
            <a:ext cx="2678589" cy="3692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https://vk.com/testcenterkz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97787" y="4036385"/>
            <a:ext cx="3677521" cy="92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https://www.youtube.com/channel/UCzmZObVJTezesGyIEKw6h-Q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68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670</Words>
  <Application>Microsoft Office PowerPoint</Application>
  <PresentationFormat>Произвольный</PresentationFormat>
  <Paragraphs>109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Акжан Хайдарова</dc:creator>
  <cp:lastModifiedBy>user</cp:lastModifiedBy>
  <cp:revision>86</cp:revision>
  <dcterms:created xsi:type="dcterms:W3CDTF">2021-02-26T04:07:05Z</dcterms:created>
  <dcterms:modified xsi:type="dcterms:W3CDTF">2021-04-20T11:52:44Z</dcterms:modified>
</cp:coreProperties>
</file>