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308" r:id="rId3"/>
    <p:sldId id="309" r:id="rId4"/>
    <p:sldId id="319" r:id="rId5"/>
    <p:sldId id="303" r:id="rId6"/>
    <p:sldId id="304" r:id="rId7"/>
    <p:sldId id="305" r:id="rId8"/>
    <p:sldId id="307" r:id="rId9"/>
    <p:sldId id="259" r:id="rId10"/>
  </p:sldIdLst>
  <p:sldSz cx="12190413" cy="6859588"/>
  <p:notesSz cx="6858000" cy="9144000"/>
  <p:defaultTextStyle>
    <a:defPPr>
      <a:defRPr lang="ru-RU"/>
    </a:defPPr>
    <a:lvl1pPr marL="0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10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64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9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35" algn="l" defTabSz="9143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81A042"/>
    <a:srgbClr val="91B44A"/>
    <a:srgbClr val="8FAFD5"/>
    <a:srgbClr val="5B89C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394" autoAdjust="0"/>
  </p:normalViewPr>
  <p:slideViewPr>
    <p:cSldViewPr>
      <p:cViewPr varScale="1">
        <p:scale>
          <a:sx n="110" d="100"/>
          <a:sy n="110" d="100"/>
        </p:scale>
        <p:origin x="-558" y="-78"/>
      </p:cViewPr>
      <p:guideLst>
        <p:guide orient="horz" pos="2161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34CAFA-8A31-43C1-A471-C0E160175917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FCDFD7-DD7B-4CD9-A168-E377D80E03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920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4622C-EE9A-4303-A128-401DCEE0CAC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27530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4622C-EE9A-4303-A128-401DCEE0CAC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2753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282" y="2130926"/>
            <a:ext cx="10361851" cy="1470366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563" y="3887100"/>
            <a:ext cx="85332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8050" y="274704"/>
            <a:ext cx="2742843" cy="58528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522" y="274704"/>
            <a:ext cx="8025355" cy="58528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24B881EB-1784-473B-8081-FDC8508B7613}"/>
              </a:ext>
            </a:extLst>
          </p:cNvPr>
          <p:cNvSpPr/>
          <p:nvPr userDrawn="1"/>
        </p:nvSpPr>
        <p:spPr>
          <a:xfrm>
            <a:off x="0" y="0"/>
            <a:ext cx="12190413" cy="990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schemeClr val="accent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B119E31C-4778-49B4-88E9-494EF71DCCA4}"/>
              </a:ext>
            </a:extLst>
          </p:cNvPr>
          <p:cNvSpPr/>
          <p:nvPr userDrawn="1"/>
        </p:nvSpPr>
        <p:spPr>
          <a:xfrm>
            <a:off x="0" y="6760565"/>
            <a:ext cx="12190413" cy="990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schemeClr val="accent1"/>
              </a:solidFill>
            </a:endParaRP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xmlns="" id="{AB8690DA-5449-464D-80A9-DCC9C148D31F}"/>
              </a:ext>
            </a:extLst>
          </p:cNvPr>
          <p:cNvGrpSpPr/>
          <p:nvPr userDrawn="1"/>
        </p:nvGrpSpPr>
        <p:grpSpPr>
          <a:xfrm>
            <a:off x="9346033" y="37989"/>
            <a:ext cx="2844380" cy="286086"/>
            <a:chOff x="9347250" y="37980"/>
            <a:chExt cx="2844750" cy="286020"/>
          </a:xfrm>
          <a:solidFill>
            <a:schemeClr val="accent2"/>
          </a:solidFill>
        </p:grpSpPr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xmlns="" id="{315118C4-713A-4AB9-B08B-BD62864C2E6A}"/>
                </a:ext>
              </a:extLst>
            </p:cNvPr>
            <p:cNvSpPr/>
            <p:nvPr userDrawn="1"/>
          </p:nvSpPr>
          <p:spPr>
            <a:xfrm>
              <a:off x="9651000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schemeClr val="accent1"/>
                </a:solidFill>
              </a:endParaRPr>
            </a:p>
          </p:txBody>
        </p:sp>
        <p:sp>
          <p:nvSpPr>
            <p:cNvPr id="13" name="Блок-схема: объединение 12">
              <a:extLst>
                <a:ext uri="{FF2B5EF4-FFF2-40B4-BE49-F238E27FC236}">
                  <a16:creationId xmlns:a16="http://schemas.microsoft.com/office/drawing/2014/main" xmlns="" id="{A0898C5B-FFF0-4624-824E-84E4C17CBB18}"/>
                </a:ext>
              </a:extLst>
            </p:cNvPr>
            <p:cNvSpPr/>
            <p:nvPr userDrawn="1"/>
          </p:nvSpPr>
          <p:spPr>
            <a:xfrm>
              <a:off x="9347250" y="3798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>
                <a:solidFill>
                  <a:schemeClr val="accent1"/>
                </a:solidFill>
              </a:endParaRPr>
            </a:p>
          </p:txBody>
        </p:sp>
      </p:grp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xmlns="" id="{7BCAD506-BA00-4E33-B68C-E5911E34BEAB}"/>
              </a:ext>
            </a:extLst>
          </p:cNvPr>
          <p:cNvGrpSpPr/>
          <p:nvPr userDrawn="1"/>
        </p:nvGrpSpPr>
        <p:grpSpPr>
          <a:xfrm>
            <a:off x="-35246" y="6585024"/>
            <a:ext cx="2844380" cy="274564"/>
            <a:chOff x="-35250" y="6583500"/>
            <a:chExt cx="2844750" cy="274500"/>
          </a:xfrm>
          <a:solidFill>
            <a:schemeClr val="accent2"/>
          </a:solidFill>
        </p:grpSpPr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xmlns="" id="{501341E1-EFB0-48B5-8780-45599BABAF41}"/>
                </a:ext>
              </a:extLst>
            </p:cNvPr>
            <p:cNvSpPr/>
            <p:nvPr userDrawn="1"/>
          </p:nvSpPr>
          <p:spPr>
            <a:xfrm>
              <a:off x="-35250" y="6583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schemeClr val="accent1"/>
                </a:solidFill>
              </a:endParaRPr>
            </a:p>
          </p:txBody>
        </p:sp>
        <p:sp>
          <p:nvSpPr>
            <p:cNvPr id="16" name="Блок-схема: объединение 15">
              <a:extLst>
                <a:ext uri="{FF2B5EF4-FFF2-40B4-BE49-F238E27FC236}">
                  <a16:creationId xmlns:a16="http://schemas.microsoft.com/office/drawing/2014/main" xmlns="" id="{DE8C835F-D205-4D6A-8A82-F0DFE38F02AB}"/>
                </a:ext>
              </a:extLst>
            </p:cNvPr>
            <p:cNvSpPr/>
            <p:nvPr userDrawn="1"/>
          </p:nvSpPr>
          <p:spPr>
            <a:xfrm rot="10800000">
              <a:off x="2202000" y="6583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568267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960" y="4407922"/>
            <a:ext cx="10361851" cy="136239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960" y="2907386"/>
            <a:ext cx="10361851" cy="150053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522" y="1600572"/>
            <a:ext cx="5384099" cy="452701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6794" y="1600572"/>
            <a:ext cx="5384099" cy="452701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535469"/>
            <a:ext cx="5386216" cy="6399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10" indent="0">
              <a:buNone/>
              <a:defRPr sz="1800" b="1"/>
            </a:lvl3pPr>
            <a:lvl4pPr marL="1371464" indent="0">
              <a:buNone/>
              <a:defRPr sz="1600" b="1"/>
            </a:lvl4pPr>
            <a:lvl5pPr marL="1828619" indent="0">
              <a:buNone/>
              <a:defRPr sz="1600" b="1"/>
            </a:lvl5pPr>
            <a:lvl6pPr marL="2285772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521" y="2175378"/>
            <a:ext cx="5386216" cy="395220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568" y="1535469"/>
            <a:ext cx="5388332" cy="6399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10" indent="0">
              <a:buNone/>
              <a:defRPr sz="1800" b="1"/>
            </a:lvl3pPr>
            <a:lvl4pPr marL="1371464" indent="0">
              <a:buNone/>
              <a:defRPr sz="1600" b="1"/>
            </a:lvl4pPr>
            <a:lvl5pPr marL="1828619" indent="0">
              <a:buNone/>
              <a:defRPr sz="1600" b="1"/>
            </a:lvl5pPr>
            <a:lvl6pPr marL="2285772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2568" y="2175378"/>
            <a:ext cx="5388332" cy="395220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4" y="273112"/>
            <a:ext cx="4010562" cy="116232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114" y="273121"/>
            <a:ext cx="6814779" cy="585446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524" y="1435437"/>
            <a:ext cx="4010562" cy="4692149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10" indent="0">
              <a:buNone/>
              <a:defRPr sz="1000"/>
            </a:lvl3pPr>
            <a:lvl4pPr marL="1371464" indent="0">
              <a:buNone/>
              <a:defRPr sz="900"/>
            </a:lvl4pPr>
            <a:lvl5pPr marL="1828619" indent="0">
              <a:buNone/>
              <a:defRPr sz="900"/>
            </a:lvl5pPr>
            <a:lvl6pPr marL="2285772" indent="0">
              <a:buNone/>
              <a:defRPr sz="900"/>
            </a:lvl6pPr>
            <a:lvl7pPr marL="2742926" indent="0">
              <a:buNone/>
              <a:defRPr sz="900"/>
            </a:lvl7pPr>
            <a:lvl8pPr marL="3200080" indent="0">
              <a:buNone/>
              <a:defRPr sz="900"/>
            </a:lvl8pPr>
            <a:lvl9pPr marL="3657235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406" y="4801713"/>
            <a:ext cx="7314248" cy="56687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406" y="612916"/>
            <a:ext cx="7314248" cy="4115753"/>
          </a:xfrm>
        </p:spPr>
        <p:txBody>
          <a:bodyPr/>
          <a:lstStyle>
            <a:lvl1pPr marL="0" indent="0">
              <a:buNone/>
              <a:defRPr sz="3200"/>
            </a:lvl1pPr>
            <a:lvl2pPr marL="457154" indent="0">
              <a:buNone/>
              <a:defRPr sz="2800"/>
            </a:lvl2pPr>
            <a:lvl3pPr marL="914310" indent="0">
              <a:buNone/>
              <a:defRPr sz="2400"/>
            </a:lvl3pPr>
            <a:lvl4pPr marL="1371464" indent="0">
              <a:buNone/>
              <a:defRPr sz="2000"/>
            </a:lvl4pPr>
            <a:lvl5pPr marL="1828619" indent="0">
              <a:buNone/>
              <a:defRPr sz="2000"/>
            </a:lvl5pPr>
            <a:lvl6pPr marL="2285772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5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406" y="5368588"/>
            <a:ext cx="7314248" cy="805049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10" indent="0">
              <a:buNone/>
              <a:defRPr sz="1000"/>
            </a:lvl3pPr>
            <a:lvl4pPr marL="1371464" indent="0">
              <a:buNone/>
              <a:defRPr sz="900"/>
            </a:lvl4pPr>
            <a:lvl5pPr marL="1828619" indent="0">
              <a:buNone/>
              <a:defRPr sz="900"/>
            </a:lvl5pPr>
            <a:lvl6pPr marL="2285772" indent="0">
              <a:buNone/>
              <a:defRPr sz="900"/>
            </a:lvl6pPr>
            <a:lvl7pPr marL="2742926" indent="0">
              <a:buNone/>
              <a:defRPr sz="900"/>
            </a:lvl7pPr>
            <a:lvl8pPr marL="3200080" indent="0">
              <a:buNone/>
              <a:defRPr sz="900"/>
            </a:lvl8pPr>
            <a:lvl9pPr marL="3657235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4702"/>
            <a:ext cx="10971372" cy="1143265"/>
          </a:xfrm>
          <a:prstGeom prst="rect">
            <a:avLst/>
          </a:prstGeom>
        </p:spPr>
        <p:txBody>
          <a:bodyPr vert="horz" lIns="91432" tIns="45716" rIns="91432" bIns="45716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600572"/>
            <a:ext cx="10971372" cy="4527011"/>
          </a:xfrm>
          <a:prstGeom prst="rect">
            <a:avLst/>
          </a:prstGeom>
        </p:spPr>
        <p:txBody>
          <a:bodyPr vert="horz" lIns="91432" tIns="45716" rIns="91432" bIns="45716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521" y="6357824"/>
            <a:ext cx="2844430" cy="365210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059" y="6357824"/>
            <a:ext cx="3860297" cy="365210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6463" y="6357824"/>
            <a:ext cx="2844430" cy="365210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31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6" indent="-342866" algn="l" defTabSz="91431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77" indent="-285722" algn="l" defTabSz="91431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7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0" indent="-228576" algn="l" defTabSz="91431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5" indent="-228576" algn="l" defTabSz="91431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8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4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8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2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4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9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2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5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1703512" y="404664"/>
            <a:ext cx="9216230" cy="5862555"/>
            <a:chOff x="1698431" y="399439"/>
            <a:chExt cx="9216230" cy="5862554"/>
          </a:xfrm>
        </p:grpSpPr>
        <p:sp>
          <p:nvSpPr>
            <p:cNvPr id="6" name="TextBox 5"/>
            <p:cNvSpPr txBox="1"/>
            <p:nvPr/>
          </p:nvSpPr>
          <p:spPr>
            <a:xfrm>
              <a:off x="1698431" y="399439"/>
              <a:ext cx="92162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МИНИСТЕРСТВО ОБРАЗОВАНИЯ И НАУКИ РЕСПУБЛИКИ КАЗАХСТАН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698431" y="2522802"/>
              <a:ext cx="914501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ЕДИНОЕ </a:t>
              </a:r>
            </a:p>
            <a:p>
              <a:pPr algn="ctr"/>
              <a:r>
                <a:rPr lang="ru-RU" sz="32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НАЦИОНАЛЬНОЕ ТЕСТИРОВАНИЕ-2021 </a:t>
              </a:r>
            </a:p>
            <a:p>
              <a:pPr algn="ctr"/>
              <a:r>
                <a:rPr lang="ru-RU" sz="32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 ЭЛЕКТРОННОМ ФОРМАТЕ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634535" y="5877272"/>
              <a:ext cx="7272808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г. </a:t>
              </a:r>
              <a:r>
                <a:rPr lang="ru-RU" b="1" dirty="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Нур</a:t>
              </a:r>
              <a:r>
                <a:rPr lang="ru-RU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-Султан, 2021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703512" y="804774"/>
            <a:ext cx="9216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НАЦИОНАЛЬНЫЙ ЦЕНТР ТЕСТИРОВАНИЯ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25E6E304-EB0A-4122-9A41-3D6E9899240B}"/>
              </a:ext>
            </a:extLst>
          </p:cNvPr>
          <p:cNvSpPr/>
          <p:nvPr/>
        </p:nvSpPr>
        <p:spPr>
          <a:xfrm>
            <a:off x="1" y="-1"/>
            <a:ext cx="12190413" cy="83690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chemeClr val="bg1">
                  <a:lumMod val="9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F05AD07A-B113-474B-B149-564E377BA06A}"/>
              </a:ext>
            </a:extLst>
          </p:cNvPr>
          <p:cNvSpPr/>
          <p:nvPr/>
        </p:nvSpPr>
        <p:spPr>
          <a:xfrm>
            <a:off x="2566814" y="993316"/>
            <a:ext cx="32978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0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СРОКИ ПРИЕМА </a:t>
            </a:r>
          </a:p>
          <a:p>
            <a:pPr algn="ctr"/>
            <a:r>
              <a:rPr lang="kk-KZ" sz="20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ЗАЯВЛЕНИЙ</a:t>
            </a:r>
            <a:endParaRPr lang="ru-RU" sz="2000" b="1" u="sng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F72DAF0C-90EC-43C8-9807-B92937EBA311}"/>
              </a:ext>
            </a:extLst>
          </p:cNvPr>
          <p:cNvSpPr/>
          <p:nvPr/>
        </p:nvSpPr>
        <p:spPr>
          <a:xfrm>
            <a:off x="334566" y="1701202"/>
            <a:ext cx="1944216" cy="470472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chemeClr val="bg1">
                  <a:lumMod val="9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7F65CAB3-8DED-41AD-AF86-26CA05225718}"/>
              </a:ext>
            </a:extLst>
          </p:cNvPr>
          <p:cNvSpPr/>
          <p:nvPr/>
        </p:nvSpPr>
        <p:spPr>
          <a:xfrm>
            <a:off x="838622" y="1989634"/>
            <a:ext cx="990977" cy="584775"/>
          </a:xfrm>
          <a:prstGeom prst="rect">
            <a:avLst/>
          </a:prstGeom>
          <a:solidFill>
            <a:schemeClr val="tx2"/>
          </a:solidFill>
        </p:spPr>
        <p:txBody>
          <a:bodyPr wrap="none">
            <a:spAutoFit/>
          </a:bodyPr>
          <a:lstStyle/>
          <a:p>
            <a:pPr algn="ctr"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kk-KZ" sz="3200" b="1" u="sng" dirty="0">
                <a:solidFill>
                  <a:schemeClr val="bg1"/>
                </a:solidFill>
                <a:latin typeface="Arial Narrow" panose="020B0606020202030204" pitchFamily="34" charset="0"/>
              </a:rPr>
              <a:t>март</a:t>
            </a:r>
            <a:endParaRPr lang="ru-RU" sz="3200" b="1" u="sng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D658D335-412A-48D8-9989-5CC30EF5BFEB}"/>
              </a:ext>
            </a:extLst>
          </p:cNvPr>
          <p:cNvSpPr/>
          <p:nvPr/>
        </p:nvSpPr>
        <p:spPr>
          <a:xfrm>
            <a:off x="550590" y="3651995"/>
            <a:ext cx="1500732" cy="1077218"/>
          </a:xfrm>
          <a:prstGeom prst="rect">
            <a:avLst/>
          </a:prstGeom>
          <a:solidFill>
            <a:schemeClr val="tx2"/>
          </a:solidFill>
        </p:spPr>
        <p:txBody>
          <a:bodyPr wrap="none">
            <a:spAutoFit/>
          </a:bodyPr>
          <a:lstStyle/>
          <a:p>
            <a:pPr algn="ctr"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kk-KZ" sz="3200" b="1" u="sng" dirty="0">
                <a:solidFill>
                  <a:schemeClr val="bg1"/>
                </a:solidFill>
                <a:latin typeface="Arial Narrow" panose="020B0606020202030204" pitchFamily="34" charset="0"/>
              </a:rPr>
              <a:t>апрель-</a:t>
            </a:r>
          </a:p>
          <a:p>
            <a:pPr algn="ctr"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kk-KZ" sz="3200" b="1" u="sng" dirty="0">
                <a:solidFill>
                  <a:schemeClr val="bg1"/>
                </a:solidFill>
                <a:latin typeface="Arial Narrow" panose="020B0606020202030204" pitchFamily="34" charset="0"/>
              </a:rPr>
              <a:t>июнь</a:t>
            </a:r>
            <a:endParaRPr lang="ru-RU" sz="3200" b="1" u="sng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2889957" y="3429794"/>
            <a:ext cx="8831832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4EECF816-4953-44B7-A5A5-BCB52861BFA3}"/>
              </a:ext>
            </a:extLst>
          </p:cNvPr>
          <p:cNvSpPr/>
          <p:nvPr/>
        </p:nvSpPr>
        <p:spPr>
          <a:xfrm>
            <a:off x="2661449" y="1905446"/>
            <a:ext cx="31679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 5 марта </a:t>
            </a:r>
            <a:endParaRPr lang="ru-RU" sz="2400" b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  <a:p>
            <a:pPr algn="ctr"/>
            <a:r>
              <a:rPr lang="ru-RU" sz="24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2021 года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DE2E0840-9350-41C3-823F-96A82D1B31BF}"/>
              </a:ext>
            </a:extLst>
          </p:cNvPr>
          <p:cNvSpPr/>
          <p:nvPr/>
        </p:nvSpPr>
        <p:spPr>
          <a:xfrm>
            <a:off x="7116953" y="993316"/>
            <a:ext cx="19528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0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СРОКИ ПРОВЕДЕНИЯ</a:t>
            </a:r>
            <a:endParaRPr lang="ru-RU" sz="2000" b="1" u="sng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4EECF816-4953-44B7-A5A5-BCB52861BFA3}"/>
              </a:ext>
            </a:extLst>
          </p:cNvPr>
          <p:cNvSpPr/>
          <p:nvPr/>
        </p:nvSpPr>
        <p:spPr>
          <a:xfrm>
            <a:off x="2759793" y="3842305"/>
            <a:ext cx="31290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91B4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26 марта – 10 июня </a:t>
            </a:r>
          </a:p>
          <a:p>
            <a:pPr algn="ctr"/>
            <a:r>
              <a:rPr lang="ru-RU" sz="2400" b="1" dirty="0">
                <a:solidFill>
                  <a:srgbClr val="91B4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2021 года  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4EECF816-4953-44B7-A5A5-BCB52861BFA3}"/>
              </a:ext>
            </a:extLst>
          </p:cNvPr>
          <p:cNvSpPr/>
          <p:nvPr/>
        </p:nvSpPr>
        <p:spPr>
          <a:xfrm>
            <a:off x="6502753" y="1905446"/>
            <a:ext cx="29759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10 марта – 10 апреля 2021 года 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4EECF816-4953-44B7-A5A5-BCB52861BFA3}"/>
              </a:ext>
            </a:extLst>
          </p:cNvPr>
          <p:cNvSpPr/>
          <p:nvPr/>
        </p:nvSpPr>
        <p:spPr>
          <a:xfrm>
            <a:off x="6497266" y="3861842"/>
            <a:ext cx="27363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91B4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11 апреля - 30 июня 2021 года </a:t>
            </a: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359567" y="221965"/>
            <a:ext cx="11471281" cy="4321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СРОКИ ПРОВЕДЕНИЯ ЕНТ</a:t>
            </a: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2889957" y="5446018"/>
            <a:ext cx="8831832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DE2E0840-9350-41C3-823F-96A82D1B31BF}"/>
              </a:ext>
            </a:extLst>
          </p:cNvPr>
          <p:cNvSpPr/>
          <p:nvPr/>
        </p:nvSpPr>
        <p:spPr>
          <a:xfrm>
            <a:off x="9907461" y="976355"/>
            <a:ext cx="19528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0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КОЛ-ВО ПОПЫТОК</a:t>
            </a:r>
            <a:endParaRPr lang="ru-RU" sz="2000" b="1" u="sng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4EECF816-4953-44B7-A5A5-BCB52861BFA3}"/>
              </a:ext>
            </a:extLst>
          </p:cNvPr>
          <p:cNvSpPr/>
          <p:nvPr/>
        </p:nvSpPr>
        <p:spPr>
          <a:xfrm>
            <a:off x="10188000" y="1866522"/>
            <a:ext cx="13917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1 попытка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4EECF816-4953-44B7-A5A5-BCB52861BFA3}"/>
              </a:ext>
            </a:extLst>
          </p:cNvPr>
          <p:cNvSpPr/>
          <p:nvPr/>
        </p:nvSpPr>
        <p:spPr>
          <a:xfrm>
            <a:off x="10188000" y="3775105"/>
            <a:ext cx="13681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91B4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2 попытки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*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430910" y="5882703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i="1" dirty="0">
                <a:solidFill>
                  <a:srgbClr val="FF0000"/>
                </a:solidFill>
                <a:latin typeface="Arial" pitchFamily="34" charset="0"/>
                <a:ea typeface="Segoe UI Black" pitchFamily="34" charset="0"/>
                <a:cs typeface="Arial" pitchFamily="34" charset="0"/>
              </a:rPr>
              <a:t>*</a:t>
            </a:r>
            <a:r>
              <a:rPr lang="kk-KZ" sz="1400" b="1" i="1" dirty="0">
                <a:solidFill>
                  <a:srgbClr val="81A042"/>
                </a:solidFill>
                <a:latin typeface="Arial" pitchFamily="34" charset="0"/>
                <a:ea typeface="Segoe UI Black" pitchFamily="34" charset="0"/>
                <a:cs typeface="Arial" pitchFamily="34" charset="0"/>
              </a:rPr>
              <a:t> </a:t>
            </a:r>
            <a:r>
              <a:rPr lang="kk-KZ" sz="1400" b="1" i="1" dirty="0">
                <a:solidFill>
                  <a:schemeClr val="tx2"/>
                </a:solidFill>
                <a:latin typeface="Arial" pitchFamily="34" charset="0"/>
                <a:ea typeface="Segoe UI Black" pitchFamily="34" charset="0"/>
                <a:cs typeface="Arial" pitchFamily="34" charset="0"/>
              </a:rPr>
              <a:t>С наилучшим результатом ЕНТ из двух тестирований можно участвовать в конкурсе на присуждение образовательных грантов</a:t>
            </a:r>
            <a:endParaRPr lang="ru-RU" sz="1400" b="1" i="1" dirty="0">
              <a:solidFill>
                <a:schemeClr val="tx2"/>
              </a:solidFill>
              <a:latin typeface="Arial" pitchFamily="34" charset="0"/>
              <a:ea typeface="Segoe UI Black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4400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" y="5"/>
            <a:ext cx="12190413" cy="884974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/>
            <a:r>
              <a:rPr lang="ru-RU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ЕДИНОЕ НАЦИОНАЛЬНОЕ ТЕСТИРОВАНИЕ</a:t>
            </a:r>
          </a:p>
        </p:txBody>
      </p:sp>
      <p:grpSp>
        <p:nvGrpSpPr>
          <p:cNvPr id="2" name="Группа 37"/>
          <p:cNvGrpSpPr/>
          <p:nvPr/>
        </p:nvGrpSpPr>
        <p:grpSpPr>
          <a:xfrm>
            <a:off x="1055303" y="1635372"/>
            <a:ext cx="10079808" cy="4690678"/>
            <a:chOff x="1055440" y="1634990"/>
            <a:chExt cx="10081120" cy="4689593"/>
          </a:xfrm>
        </p:grpSpPr>
        <p:sp>
          <p:nvSpPr>
            <p:cNvPr id="5" name="Oval 1">
              <a:extLst>
                <a:ext uri="{FF2B5EF4-FFF2-40B4-BE49-F238E27FC236}">
                  <a16:creationId xmlns:a16="http://schemas.microsoft.com/office/drawing/2014/main" xmlns="" id="{5F390D66-A7E3-4334-B267-9DEE2AB5FCE4}"/>
                </a:ext>
              </a:extLst>
            </p:cNvPr>
            <p:cNvSpPr/>
            <p:nvPr/>
          </p:nvSpPr>
          <p:spPr>
            <a:xfrm>
              <a:off x="4844839" y="2092848"/>
              <a:ext cx="2532087" cy="2532087"/>
            </a:xfrm>
            <a:prstGeom prst="ellipse">
              <a:avLst/>
            </a:prstGeom>
            <a:solidFill>
              <a:schemeClr val="tx2"/>
            </a:solidFill>
            <a:ln w="444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6" name="Isosceles Triangle 9">
              <a:extLst>
                <a:ext uri="{FF2B5EF4-FFF2-40B4-BE49-F238E27FC236}">
                  <a16:creationId xmlns:a16="http://schemas.microsoft.com/office/drawing/2014/main" xmlns="" id="{5B8689E3-AE4A-4C9E-AC96-5FBCC753EFD9}"/>
                </a:ext>
              </a:extLst>
            </p:cNvPr>
            <p:cNvSpPr/>
            <p:nvPr/>
          </p:nvSpPr>
          <p:spPr>
            <a:xfrm rot="16200000">
              <a:off x="3495322" y="3057824"/>
              <a:ext cx="698477" cy="602135"/>
            </a:xfrm>
            <a:prstGeom prst="triangl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7" name="Isosceles Triangle 10">
              <a:extLst>
                <a:ext uri="{FF2B5EF4-FFF2-40B4-BE49-F238E27FC236}">
                  <a16:creationId xmlns:a16="http://schemas.microsoft.com/office/drawing/2014/main" xmlns="" id="{C7672754-CF5F-40C4-8606-EC57DCC1A1CE}"/>
                </a:ext>
              </a:extLst>
            </p:cNvPr>
            <p:cNvSpPr/>
            <p:nvPr/>
          </p:nvSpPr>
          <p:spPr>
            <a:xfrm rot="5400000">
              <a:off x="8027966" y="3057824"/>
              <a:ext cx="698476" cy="602135"/>
            </a:xfrm>
            <a:prstGeom prst="triangl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A95958DA-62EF-4D96-8DDB-872D8223EDE3}"/>
                </a:ext>
              </a:extLst>
            </p:cNvPr>
            <p:cNvSpPr txBox="1"/>
            <p:nvPr/>
          </p:nvSpPr>
          <p:spPr>
            <a:xfrm>
              <a:off x="1082977" y="1668671"/>
              <a:ext cx="3572863" cy="7384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Обучающиеся выпускных </a:t>
              </a:r>
            </a:p>
            <a:p>
              <a:r>
                <a:rPr lang="ru-RU" sz="1400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11 (12) классов организаций среднего образования</a:t>
              </a:r>
              <a:endParaRPr lang="ko-KR" altLang="en-US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3" name="그룹 9">
              <a:extLst>
                <a:ext uri="{FF2B5EF4-FFF2-40B4-BE49-F238E27FC236}">
                  <a16:creationId xmlns:a16="http://schemas.microsoft.com/office/drawing/2014/main" xmlns="" id="{C8D14D8A-C2ED-420C-87A2-BBDAA825675C}"/>
                </a:ext>
              </a:extLst>
            </p:cNvPr>
            <p:cNvGrpSpPr/>
            <p:nvPr/>
          </p:nvGrpSpPr>
          <p:grpSpPr>
            <a:xfrm>
              <a:off x="1491824" y="2926842"/>
              <a:ext cx="1352458" cy="846516"/>
              <a:chOff x="676746" y="2780928"/>
              <a:chExt cx="1352458" cy="846516"/>
            </a:xfrm>
            <a:solidFill>
              <a:schemeClr val="tx2"/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12" name="Rectangle 14">
                <a:extLst>
                  <a:ext uri="{FF2B5EF4-FFF2-40B4-BE49-F238E27FC236}">
                    <a16:creationId xmlns:a16="http://schemas.microsoft.com/office/drawing/2014/main" xmlns="" id="{6CBC7DF2-E55F-46D1-830B-103806951D9A}"/>
                  </a:ext>
                </a:extLst>
              </p:cNvPr>
              <p:cNvSpPr/>
              <p:nvPr/>
            </p:nvSpPr>
            <p:spPr>
              <a:xfrm>
                <a:off x="683568" y="3079762"/>
                <a:ext cx="1345636" cy="25964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  <p:sp>
            <p:nvSpPr>
              <p:cNvPr id="13" name="Isosceles Triangle 15">
                <a:extLst>
                  <a:ext uri="{FF2B5EF4-FFF2-40B4-BE49-F238E27FC236}">
                    <a16:creationId xmlns:a16="http://schemas.microsoft.com/office/drawing/2014/main" xmlns="" id="{EBC0FFF7-9EA1-477C-9E0E-EC84708FB969}"/>
                  </a:ext>
                </a:extLst>
              </p:cNvPr>
              <p:cNvSpPr/>
              <p:nvPr/>
            </p:nvSpPr>
            <p:spPr>
              <a:xfrm>
                <a:off x="676746" y="2780928"/>
                <a:ext cx="1352457" cy="216024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  <p:sp>
            <p:nvSpPr>
              <p:cNvPr id="14" name="Isosceles Triangle 16">
                <a:extLst>
                  <a:ext uri="{FF2B5EF4-FFF2-40B4-BE49-F238E27FC236}">
                    <a16:creationId xmlns:a16="http://schemas.microsoft.com/office/drawing/2014/main" xmlns="" id="{F0D5A127-FB58-4CD8-A30D-8163806BD2E0}"/>
                  </a:ext>
                </a:extLst>
              </p:cNvPr>
              <p:cNvSpPr/>
              <p:nvPr/>
            </p:nvSpPr>
            <p:spPr>
              <a:xfrm rot="10800000">
                <a:off x="676746" y="3411420"/>
                <a:ext cx="1352457" cy="216024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918B62FB-4AFA-4D43-A7C0-50A2E5BF55A7}"/>
                </a:ext>
              </a:extLst>
            </p:cNvPr>
            <p:cNvSpPr txBox="1"/>
            <p:nvPr/>
          </p:nvSpPr>
          <p:spPr>
            <a:xfrm>
              <a:off x="1055440" y="4493438"/>
              <a:ext cx="3960440" cy="13846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Выпускники организаций среднего образования, обучавшихся за рубежом, а также лица казахской национальности, не являющиеся гражданами Республики Казахстан, окончившие учебные заведения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зарубежом</a:t>
              </a:r>
              <a:endParaRPr lang="ko-KR" altLang="en-US" sz="1400" dirty="0">
                <a:solidFill>
                  <a:schemeClr val="tx2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AA72E6CE-0EC7-4DAF-A318-538BF6139188}"/>
                </a:ext>
              </a:extLst>
            </p:cNvPr>
            <p:cNvSpPr txBox="1"/>
            <p:nvPr/>
          </p:nvSpPr>
          <p:spPr>
            <a:xfrm>
              <a:off x="7032104" y="1634990"/>
              <a:ext cx="4076919" cy="953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Выпускники организаций среднего образования прошлых лет, технического и профессионального или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послесреднего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образования</a:t>
              </a:r>
              <a:endParaRPr lang="ko-KR" altLang="en-US" sz="1400" dirty="0">
                <a:solidFill>
                  <a:schemeClr val="tx2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99C54FC5-92F2-4908-B1EA-0259421ED681}"/>
                </a:ext>
              </a:extLst>
            </p:cNvPr>
            <p:cNvSpPr txBox="1"/>
            <p:nvPr/>
          </p:nvSpPr>
          <p:spPr>
            <a:xfrm>
              <a:off x="6816080" y="4509121"/>
              <a:ext cx="4320480" cy="18154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Лица, зачисленные в ОВПО по очной форме обучения на платной основе, не набравшие пороговый балл по результатам ЕНТ, с результатами ЕНТ с несоответствующими комбинациями профильных предметов, с аннулированными результатами ЕНТ для дальнейшего зачисления в ОВПО на платной основе в календарном году</a:t>
              </a:r>
              <a:endParaRPr lang="ko-KR" altLang="en-US" sz="1400" dirty="0">
                <a:solidFill>
                  <a:schemeClr val="tx2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8F944A2E-41C0-4A94-BC87-F73915762F2F}"/>
                </a:ext>
              </a:extLst>
            </p:cNvPr>
            <p:cNvSpPr txBox="1"/>
            <p:nvPr/>
          </p:nvSpPr>
          <p:spPr>
            <a:xfrm>
              <a:off x="4871864" y="2758435"/>
              <a:ext cx="2448272" cy="13846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kk-KZ" altLang="ko-KR" sz="28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УЧАСТНИКИ ЕНТ</a:t>
              </a:r>
            </a:p>
            <a:p>
              <a:pPr algn="ctr"/>
              <a:r>
                <a:rPr lang="kk-KZ" altLang="ko-K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(март)</a:t>
              </a:r>
              <a:r>
                <a:rPr lang="en-US" altLang="ko-KR" sz="28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8" name="그룹 9">
              <a:extLst>
                <a:ext uri="{FF2B5EF4-FFF2-40B4-BE49-F238E27FC236}">
                  <a16:creationId xmlns:a16="http://schemas.microsoft.com/office/drawing/2014/main" xmlns="" id="{C8D14D8A-C2ED-420C-87A2-BBDAA825675C}"/>
                </a:ext>
              </a:extLst>
            </p:cNvPr>
            <p:cNvGrpSpPr/>
            <p:nvPr/>
          </p:nvGrpSpPr>
          <p:grpSpPr>
            <a:xfrm>
              <a:off x="9480376" y="2909262"/>
              <a:ext cx="1352458" cy="846516"/>
              <a:chOff x="676746" y="2780928"/>
              <a:chExt cx="1352458" cy="846516"/>
            </a:xfrm>
            <a:solidFill>
              <a:schemeClr val="tx2"/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35" name="Rectangle 14">
                <a:extLst>
                  <a:ext uri="{FF2B5EF4-FFF2-40B4-BE49-F238E27FC236}">
                    <a16:creationId xmlns:a16="http://schemas.microsoft.com/office/drawing/2014/main" xmlns="" id="{6CBC7DF2-E55F-46D1-830B-103806951D9A}"/>
                  </a:ext>
                </a:extLst>
              </p:cNvPr>
              <p:cNvSpPr/>
              <p:nvPr/>
            </p:nvSpPr>
            <p:spPr>
              <a:xfrm>
                <a:off x="683568" y="3079762"/>
                <a:ext cx="1345636" cy="25964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  <p:sp>
            <p:nvSpPr>
              <p:cNvPr id="36" name="Isosceles Triangle 15">
                <a:extLst>
                  <a:ext uri="{FF2B5EF4-FFF2-40B4-BE49-F238E27FC236}">
                    <a16:creationId xmlns:a16="http://schemas.microsoft.com/office/drawing/2014/main" xmlns="" id="{EBC0FFF7-9EA1-477C-9E0E-EC84708FB969}"/>
                  </a:ext>
                </a:extLst>
              </p:cNvPr>
              <p:cNvSpPr/>
              <p:nvPr/>
            </p:nvSpPr>
            <p:spPr>
              <a:xfrm>
                <a:off x="676746" y="2780928"/>
                <a:ext cx="1352457" cy="216024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  <p:sp>
            <p:nvSpPr>
              <p:cNvPr id="37" name="Isosceles Triangle 16">
                <a:extLst>
                  <a:ext uri="{FF2B5EF4-FFF2-40B4-BE49-F238E27FC236}">
                    <a16:creationId xmlns:a16="http://schemas.microsoft.com/office/drawing/2014/main" xmlns="" id="{F0D5A127-FB58-4CD8-A30D-8163806BD2E0}"/>
                  </a:ext>
                </a:extLst>
              </p:cNvPr>
              <p:cNvSpPr/>
              <p:nvPr/>
            </p:nvSpPr>
            <p:spPr>
              <a:xfrm rot="10800000">
                <a:off x="676746" y="3411420"/>
                <a:ext cx="1352457" cy="216024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</p:grpSp>
      </p:grp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4EECF816-4953-44B7-A5A5-BCB52861BFA3}"/>
              </a:ext>
            </a:extLst>
          </p:cNvPr>
          <p:cNvSpPr/>
          <p:nvPr/>
        </p:nvSpPr>
        <p:spPr>
          <a:xfrm>
            <a:off x="1247299" y="1003416"/>
            <a:ext cx="96478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000" b="1" i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ЕНТ (10 марта - 10 апреля) для зачисления в вуз на платной основе</a:t>
            </a:r>
            <a:endParaRPr lang="ru-RU" sz="16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0217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" y="5"/>
            <a:ext cx="12190413" cy="884974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/>
            <a:r>
              <a:rPr lang="ru-RU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ЕДИНОЕ НАЦИОНАЛЬНОЕ ТЕСТИРОВАНИЕ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4EECF816-4953-44B7-A5A5-BCB52861BFA3}"/>
              </a:ext>
            </a:extLst>
          </p:cNvPr>
          <p:cNvSpPr/>
          <p:nvPr/>
        </p:nvSpPr>
        <p:spPr>
          <a:xfrm>
            <a:off x="910630" y="909514"/>
            <a:ext cx="104411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000" b="1" i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ЕНТ (11 апреля – 30 июня) для участия в конкурсе на присуждение образовательного гранта, а также для зачисления в вуз на платной основе</a:t>
            </a:r>
            <a:endParaRPr lang="ru-RU" sz="20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695310" y="1721082"/>
            <a:ext cx="11108254" cy="5021080"/>
            <a:chOff x="521550" y="1431816"/>
            <a:chExt cx="8332275" cy="3764938"/>
          </a:xfrm>
        </p:grpSpPr>
        <p:sp>
          <p:nvSpPr>
            <p:cNvPr id="5" name="Oval 1">
              <a:extLst>
                <a:ext uri="{FF2B5EF4-FFF2-40B4-BE49-F238E27FC236}">
                  <a16:creationId xmlns:a16="http://schemas.microsoft.com/office/drawing/2014/main" xmlns="" id="{5F390D66-A7E3-4334-B267-9DEE2AB5FCE4}"/>
                </a:ext>
              </a:extLst>
            </p:cNvPr>
            <p:cNvSpPr/>
            <p:nvPr/>
          </p:nvSpPr>
          <p:spPr>
            <a:xfrm>
              <a:off x="3633629" y="1563638"/>
              <a:ext cx="1899065" cy="1899065"/>
            </a:xfrm>
            <a:prstGeom prst="ellipse">
              <a:avLst/>
            </a:prstGeom>
            <a:solidFill>
              <a:schemeClr val="tx2"/>
            </a:solidFill>
            <a:ln w="444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6" name="Isosceles Triangle 9">
              <a:extLst>
                <a:ext uri="{FF2B5EF4-FFF2-40B4-BE49-F238E27FC236}">
                  <a16:creationId xmlns:a16="http://schemas.microsoft.com/office/drawing/2014/main" xmlns="" id="{5B8689E3-AE4A-4C9E-AC96-5FBCC753EFD9}"/>
                </a:ext>
              </a:extLst>
            </p:cNvPr>
            <p:cNvSpPr/>
            <p:nvPr/>
          </p:nvSpPr>
          <p:spPr>
            <a:xfrm rot="16200000">
              <a:off x="2621492" y="2294778"/>
              <a:ext cx="523858" cy="451601"/>
            </a:xfrm>
            <a:prstGeom prst="triangl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7" name="Isosceles Triangle 10">
              <a:extLst>
                <a:ext uri="{FF2B5EF4-FFF2-40B4-BE49-F238E27FC236}">
                  <a16:creationId xmlns:a16="http://schemas.microsoft.com/office/drawing/2014/main" xmlns="" id="{C7672754-CF5F-40C4-8606-EC57DCC1A1CE}"/>
                </a:ext>
              </a:extLst>
            </p:cNvPr>
            <p:cNvSpPr/>
            <p:nvPr/>
          </p:nvSpPr>
          <p:spPr>
            <a:xfrm rot="5400000">
              <a:off x="6020975" y="2294778"/>
              <a:ext cx="523857" cy="451601"/>
            </a:xfrm>
            <a:prstGeom prst="triangl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A95958DA-62EF-4D96-8DDB-872D8223EDE3}"/>
                </a:ext>
              </a:extLst>
            </p:cNvPr>
            <p:cNvSpPr txBox="1"/>
            <p:nvPr/>
          </p:nvSpPr>
          <p:spPr>
            <a:xfrm>
              <a:off x="539552" y="1451560"/>
              <a:ext cx="2679647" cy="392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altLang="ko-KR" sz="1400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Выпускники организаций среднего образования текущего года</a:t>
              </a:r>
              <a:endParaRPr lang="ko-KR" altLang="en-US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3" name="그룹 9">
              <a:extLst>
                <a:ext uri="{FF2B5EF4-FFF2-40B4-BE49-F238E27FC236}">
                  <a16:creationId xmlns:a16="http://schemas.microsoft.com/office/drawing/2014/main" xmlns="" id="{C8D14D8A-C2ED-420C-87A2-BBDAA825675C}"/>
                </a:ext>
              </a:extLst>
            </p:cNvPr>
            <p:cNvGrpSpPr/>
            <p:nvPr/>
          </p:nvGrpSpPr>
          <p:grpSpPr>
            <a:xfrm>
              <a:off x="1118868" y="2196541"/>
              <a:ext cx="1014344" cy="634888"/>
              <a:chOff x="676746" y="2310751"/>
              <a:chExt cx="1352458" cy="846518"/>
            </a:xfrm>
            <a:solidFill>
              <a:schemeClr val="tx2"/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12" name="Rectangle 14">
                <a:extLst>
                  <a:ext uri="{FF2B5EF4-FFF2-40B4-BE49-F238E27FC236}">
                    <a16:creationId xmlns:a16="http://schemas.microsoft.com/office/drawing/2014/main" xmlns="" id="{6CBC7DF2-E55F-46D1-830B-103806951D9A}"/>
                  </a:ext>
                </a:extLst>
              </p:cNvPr>
              <p:cNvSpPr/>
              <p:nvPr/>
            </p:nvSpPr>
            <p:spPr>
              <a:xfrm>
                <a:off x="683569" y="2609587"/>
                <a:ext cx="1345635" cy="25965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  <p:sp>
            <p:nvSpPr>
              <p:cNvPr id="13" name="Isosceles Triangle 15">
                <a:extLst>
                  <a:ext uri="{FF2B5EF4-FFF2-40B4-BE49-F238E27FC236}">
                    <a16:creationId xmlns:a16="http://schemas.microsoft.com/office/drawing/2014/main" xmlns="" id="{EBC0FFF7-9EA1-477C-9E0E-EC84708FB969}"/>
                  </a:ext>
                </a:extLst>
              </p:cNvPr>
              <p:cNvSpPr/>
              <p:nvPr/>
            </p:nvSpPr>
            <p:spPr>
              <a:xfrm>
                <a:off x="676746" y="2310751"/>
                <a:ext cx="1352457" cy="216024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  <p:sp>
            <p:nvSpPr>
              <p:cNvPr id="14" name="Isosceles Triangle 16">
                <a:extLst>
                  <a:ext uri="{FF2B5EF4-FFF2-40B4-BE49-F238E27FC236}">
                    <a16:creationId xmlns:a16="http://schemas.microsoft.com/office/drawing/2014/main" xmlns="" id="{F0D5A127-FB58-4CD8-A30D-8163806BD2E0}"/>
                  </a:ext>
                </a:extLst>
              </p:cNvPr>
              <p:cNvSpPr/>
              <p:nvPr/>
            </p:nvSpPr>
            <p:spPr>
              <a:xfrm rot="10800000">
                <a:off x="676746" y="2941245"/>
                <a:ext cx="1352457" cy="216024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918B62FB-4AFA-4D43-A7C0-50A2E5BF55A7}"/>
                </a:ext>
              </a:extLst>
            </p:cNvPr>
            <p:cNvSpPr txBox="1"/>
            <p:nvPr/>
          </p:nvSpPr>
          <p:spPr>
            <a:xfrm>
              <a:off x="521550" y="2931790"/>
              <a:ext cx="2970330" cy="1038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Выпускники организаций среднего образования, обучавшихся за рубежом, а также лица казахской национальности, не являющиеся гражданами Республики Казахстан, окончившие учебные заведения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зарубежом</a:t>
              </a:r>
              <a:endParaRPr lang="ko-KR" altLang="en-US" sz="1400" dirty="0">
                <a:solidFill>
                  <a:schemeClr val="tx2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AA72E6CE-0EC7-4DAF-A318-538BF6139188}"/>
                </a:ext>
              </a:extLst>
            </p:cNvPr>
            <p:cNvSpPr txBox="1"/>
            <p:nvPr/>
          </p:nvSpPr>
          <p:spPr>
            <a:xfrm>
              <a:off x="5796136" y="1431816"/>
              <a:ext cx="3057689" cy="715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Выпускники организаций среднего образования прошлых лет, технического и профессионального или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послесреднего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образования</a:t>
              </a:r>
              <a:endParaRPr lang="ko-KR" altLang="en-US" sz="1400" dirty="0">
                <a:solidFill>
                  <a:schemeClr val="tx2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99C54FC5-92F2-4908-B1EA-0259421ED681}"/>
                </a:ext>
              </a:extLst>
            </p:cNvPr>
            <p:cNvSpPr txBox="1"/>
            <p:nvPr/>
          </p:nvSpPr>
          <p:spPr>
            <a:xfrm>
              <a:off x="5580112" y="2931790"/>
              <a:ext cx="3240360" cy="13615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Лица, зачисленные в ОВПО по очной форме обучения на платной основе, не набравшие пороговый балл по результатам ЕНТ, с результатами ЕНТ с несоответствующими комбинациями профильных предметов, с аннулированными результатами ЕНТ для дальнейшего зачисления в ОВПО на платной основе в календарном году</a:t>
              </a:r>
              <a:endParaRPr lang="ko-KR" altLang="en-US" sz="1400" dirty="0">
                <a:solidFill>
                  <a:schemeClr val="tx2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8F944A2E-41C0-4A94-BC87-F73915762F2F}"/>
                </a:ext>
              </a:extLst>
            </p:cNvPr>
            <p:cNvSpPr txBox="1"/>
            <p:nvPr/>
          </p:nvSpPr>
          <p:spPr>
            <a:xfrm>
              <a:off x="3653898" y="2103726"/>
              <a:ext cx="1836204" cy="92311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kk-KZ" altLang="ko-KR" sz="28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УЧАСТНИКИ ЕНТ</a:t>
              </a:r>
            </a:p>
            <a:p>
              <a:pPr algn="ctr"/>
              <a:r>
                <a:rPr lang="kk-KZ" altLang="ko-K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(апрель-июнь)</a:t>
              </a:r>
              <a:endParaRPr lang="ko-KR" alt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8" name="그룹 9">
              <a:extLst>
                <a:ext uri="{FF2B5EF4-FFF2-40B4-BE49-F238E27FC236}">
                  <a16:creationId xmlns:a16="http://schemas.microsoft.com/office/drawing/2014/main" xmlns="" id="{C8D14D8A-C2ED-420C-87A2-BBDAA825675C}"/>
                </a:ext>
              </a:extLst>
            </p:cNvPr>
            <p:cNvGrpSpPr/>
            <p:nvPr/>
          </p:nvGrpSpPr>
          <p:grpSpPr>
            <a:xfrm>
              <a:off x="7110282" y="2183356"/>
              <a:ext cx="1014344" cy="634888"/>
              <a:chOff x="676746" y="2310751"/>
              <a:chExt cx="1352458" cy="846518"/>
            </a:xfrm>
            <a:solidFill>
              <a:schemeClr val="tx2"/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35" name="Rectangle 14">
                <a:extLst>
                  <a:ext uri="{FF2B5EF4-FFF2-40B4-BE49-F238E27FC236}">
                    <a16:creationId xmlns:a16="http://schemas.microsoft.com/office/drawing/2014/main" xmlns="" id="{6CBC7DF2-E55F-46D1-830B-103806951D9A}"/>
                  </a:ext>
                </a:extLst>
              </p:cNvPr>
              <p:cNvSpPr/>
              <p:nvPr/>
            </p:nvSpPr>
            <p:spPr>
              <a:xfrm>
                <a:off x="683569" y="2609587"/>
                <a:ext cx="1345635" cy="25965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  <p:sp>
            <p:nvSpPr>
              <p:cNvPr id="36" name="Isosceles Triangle 15">
                <a:extLst>
                  <a:ext uri="{FF2B5EF4-FFF2-40B4-BE49-F238E27FC236}">
                    <a16:creationId xmlns:a16="http://schemas.microsoft.com/office/drawing/2014/main" xmlns="" id="{EBC0FFF7-9EA1-477C-9E0E-EC84708FB969}"/>
                  </a:ext>
                </a:extLst>
              </p:cNvPr>
              <p:cNvSpPr/>
              <p:nvPr/>
            </p:nvSpPr>
            <p:spPr>
              <a:xfrm>
                <a:off x="676746" y="2310751"/>
                <a:ext cx="1352457" cy="216024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  <p:sp>
            <p:nvSpPr>
              <p:cNvPr id="37" name="Isosceles Triangle 16">
                <a:extLst>
                  <a:ext uri="{FF2B5EF4-FFF2-40B4-BE49-F238E27FC236}">
                    <a16:creationId xmlns:a16="http://schemas.microsoft.com/office/drawing/2014/main" xmlns="" id="{F0D5A127-FB58-4CD8-A30D-8163806BD2E0}"/>
                  </a:ext>
                </a:extLst>
              </p:cNvPr>
              <p:cNvSpPr/>
              <p:nvPr/>
            </p:nvSpPr>
            <p:spPr>
              <a:xfrm rot="10800000">
                <a:off x="676746" y="2941245"/>
                <a:ext cx="1352457" cy="216024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AA72E6CE-0EC7-4DAF-A318-538BF6139188}"/>
                </a:ext>
              </a:extLst>
            </p:cNvPr>
            <p:cNvSpPr txBox="1"/>
            <p:nvPr/>
          </p:nvSpPr>
          <p:spPr>
            <a:xfrm>
              <a:off x="3098487" y="4158248"/>
              <a:ext cx="3057689" cy="1038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Выпускники технического и профессионального или </a:t>
              </a:r>
              <a:r>
                <a:rPr lang="ru-RU" sz="1400" dirty="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послесреднего</a:t>
              </a:r>
              <a:r>
                <a:rPr lang="ru-RU" sz="14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образования, поступающих по образовательным программам высшего образования, предусматривающим сокращенные сроки обучения</a:t>
              </a:r>
              <a:endParaRPr lang="ko-KR" altLang="en-US" sz="1400" dirty="0">
                <a:solidFill>
                  <a:schemeClr val="tx2"/>
                </a:solidFill>
              </a:endParaRPr>
            </a:p>
          </p:txBody>
        </p:sp>
        <p:sp>
          <p:nvSpPr>
            <p:cNvPr id="25" name="Isosceles Triangle 10">
              <a:extLst>
                <a:ext uri="{FF2B5EF4-FFF2-40B4-BE49-F238E27FC236}">
                  <a16:creationId xmlns:a16="http://schemas.microsoft.com/office/drawing/2014/main" xmlns="" id="{C7672754-CF5F-40C4-8606-EC57DCC1A1CE}"/>
                </a:ext>
              </a:extLst>
            </p:cNvPr>
            <p:cNvSpPr/>
            <p:nvPr/>
          </p:nvSpPr>
          <p:spPr>
            <a:xfrm rot="10800000">
              <a:off x="4355976" y="3651870"/>
              <a:ext cx="523857" cy="451601"/>
            </a:xfrm>
            <a:prstGeom prst="triangl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2352879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7919173" y="1821128"/>
            <a:ext cx="2783947" cy="129147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919173" y="3069554"/>
            <a:ext cx="2783947" cy="249685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487295" y="1821128"/>
            <a:ext cx="2783947" cy="129147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487295" y="3069554"/>
            <a:ext cx="2783947" cy="249685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655235" y="1821128"/>
            <a:ext cx="2783947" cy="129147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655235" y="3069554"/>
            <a:ext cx="2783947" cy="249685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7F741B9-3A74-4FBE-8208-E5B13F846967}"/>
              </a:ext>
            </a:extLst>
          </p:cNvPr>
          <p:cNvSpPr txBox="1"/>
          <p:nvPr/>
        </p:nvSpPr>
        <p:spPr>
          <a:xfrm>
            <a:off x="1702718" y="2012281"/>
            <a:ext cx="8640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44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15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7F741B9-3A74-4FBE-8208-E5B13F846967}"/>
              </a:ext>
            </a:extLst>
          </p:cNvPr>
          <p:cNvSpPr txBox="1"/>
          <p:nvPr/>
        </p:nvSpPr>
        <p:spPr>
          <a:xfrm>
            <a:off x="4871070" y="1989634"/>
            <a:ext cx="8640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44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20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7F741B9-3A74-4FBE-8208-E5B13F846967}"/>
              </a:ext>
            </a:extLst>
          </p:cNvPr>
          <p:cNvSpPr txBox="1"/>
          <p:nvPr/>
        </p:nvSpPr>
        <p:spPr>
          <a:xfrm>
            <a:off x="8111430" y="1989634"/>
            <a:ext cx="8640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44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35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07F741B9-3A74-4FBE-8208-E5B13F846967}"/>
              </a:ext>
            </a:extLst>
          </p:cNvPr>
          <p:cNvSpPr txBox="1"/>
          <p:nvPr/>
        </p:nvSpPr>
        <p:spPr>
          <a:xfrm>
            <a:off x="2566814" y="2133650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ТЕСТОВЫХ  ЗАДАНИЙ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7F741B9-3A74-4FBE-8208-E5B13F846967}"/>
              </a:ext>
            </a:extLst>
          </p:cNvPr>
          <p:cNvSpPr txBox="1"/>
          <p:nvPr/>
        </p:nvSpPr>
        <p:spPr>
          <a:xfrm>
            <a:off x="5735166" y="2124939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ТЕСТОВЫХ  ЗАДАНИЙ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07F741B9-3A74-4FBE-8208-E5B13F846967}"/>
              </a:ext>
            </a:extLst>
          </p:cNvPr>
          <p:cNvSpPr txBox="1"/>
          <p:nvPr/>
        </p:nvSpPr>
        <p:spPr>
          <a:xfrm>
            <a:off x="8975526" y="2124939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ТЕСТОВЫХ  ЗАДАНИЙ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07F741B9-3A74-4FBE-8208-E5B13F846967}"/>
              </a:ext>
            </a:extLst>
          </p:cNvPr>
          <p:cNvSpPr txBox="1"/>
          <p:nvPr/>
        </p:nvSpPr>
        <p:spPr>
          <a:xfrm>
            <a:off x="1486694" y="3359527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- ИСТОРИЯ                                                    КАЗАХСТАНА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07F741B9-3A74-4FBE-8208-E5B13F846967}"/>
              </a:ext>
            </a:extLst>
          </p:cNvPr>
          <p:cNvSpPr txBox="1"/>
          <p:nvPr/>
        </p:nvSpPr>
        <p:spPr>
          <a:xfrm>
            <a:off x="1558702" y="4151615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- МАТЕМАТИЧЕСКАЯ ГРАМОТНОСТЬ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07F741B9-3A74-4FBE-8208-E5B13F846967}"/>
              </a:ext>
            </a:extLst>
          </p:cNvPr>
          <p:cNvSpPr txBox="1"/>
          <p:nvPr/>
        </p:nvSpPr>
        <p:spPr>
          <a:xfrm>
            <a:off x="4727054" y="3359527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- ГРАМОТНОСТЬ ЧТЕНИЯ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07F741B9-3A74-4FBE-8208-E5B13F846967}"/>
              </a:ext>
            </a:extLst>
          </p:cNvPr>
          <p:cNvSpPr txBox="1"/>
          <p:nvPr/>
        </p:nvSpPr>
        <p:spPr>
          <a:xfrm>
            <a:off x="7967414" y="3357786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- 1-Й ПРОФИЛЬНЫЙ ПРЕДМЕТ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07F741B9-3A74-4FBE-8208-E5B13F846967}"/>
              </a:ext>
            </a:extLst>
          </p:cNvPr>
          <p:cNvSpPr txBox="1"/>
          <p:nvPr/>
        </p:nvSpPr>
        <p:spPr>
          <a:xfrm>
            <a:off x="7967414" y="4149874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- 2-Й ПРОФИЛЬНЫЙ ПРЕДМЕТ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07F741B9-3A74-4FBE-8208-E5B13F846967}"/>
              </a:ext>
            </a:extLst>
          </p:cNvPr>
          <p:cNvSpPr txBox="1"/>
          <p:nvPr/>
        </p:nvSpPr>
        <p:spPr>
          <a:xfrm>
            <a:off x="1918742" y="5756697"/>
            <a:ext cx="20882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4400" b="1" dirty="0">
                <a:solidFill>
                  <a:schemeClr val="tx2"/>
                </a:solidFill>
                <a:latin typeface="Segoe UI" pitchFamily="34" charset="0"/>
                <a:cs typeface="Segoe UI" pitchFamily="34" charset="0"/>
              </a:rPr>
              <a:t>ВСЕГО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655047" y="5734050"/>
            <a:ext cx="2808311" cy="86409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07F741B9-3A74-4FBE-8208-E5B13F846967}"/>
              </a:ext>
            </a:extLst>
          </p:cNvPr>
          <p:cNvSpPr txBox="1"/>
          <p:nvPr/>
        </p:nvSpPr>
        <p:spPr>
          <a:xfrm>
            <a:off x="4871070" y="5869355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ТЕСТОВЫХ  ЗАДАНИЙ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07F741B9-3A74-4FBE-8208-E5B13F846967}"/>
              </a:ext>
            </a:extLst>
          </p:cNvPr>
          <p:cNvSpPr txBox="1"/>
          <p:nvPr/>
        </p:nvSpPr>
        <p:spPr>
          <a:xfrm>
            <a:off x="6239222" y="5734050"/>
            <a:ext cx="11521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44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120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7919771" y="5734050"/>
            <a:ext cx="2783947" cy="86409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07F741B9-3A74-4FBE-8208-E5B13F846967}"/>
              </a:ext>
            </a:extLst>
          </p:cNvPr>
          <p:cNvSpPr txBox="1"/>
          <p:nvPr/>
        </p:nvSpPr>
        <p:spPr>
          <a:xfrm>
            <a:off x="8111430" y="5971560"/>
            <a:ext cx="17281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БАЛЛОВ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07F741B9-3A74-4FBE-8208-E5B13F846967}"/>
              </a:ext>
            </a:extLst>
          </p:cNvPr>
          <p:cNvSpPr txBox="1"/>
          <p:nvPr/>
        </p:nvSpPr>
        <p:spPr>
          <a:xfrm>
            <a:off x="9431939" y="5734050"/>
            <a:ext cx="11521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44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140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2" y="5"/>
            <a:ext cx="12190413" cy="884974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/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ЕДИНОЕ НАЦИОНАЛЬНОЕ ТЕСТИРОВАНИЕ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xmlns="" id="{CDABCAB6-FF20-4ABA-8C88-F2DC9EB4F12A}"/>
              </a:ext>
            </a:extLst>
          </p:cNvPr>
          <p:cNvSpPr/>
          <p:nvPr/>
        </p:nvSpPr>
        <p:spPr>
          <a:xfrm>
            <a:off x="1640681" y="1022989"/>
            <a:ext cx="89198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ФОРМАТ ЕНТ</a:t>
            </a:r>
          </a:p>
        </p:txBody>
      </p:sp>
    </p:spTree>
    <p:extLst>
      <p:ext uri="{BB962C8B-B14F-4D97-AF65-F5344CB8AC3E}">
        <p14:creationId xmlns:p14="http://schemas.microsoft.com/office/powerpoint/2010/main" xmlns="" val="2889389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" y="7"/>
            <a:ext cx="12190413" cy="884974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9" rIns="68574" bIns="34289" rtlCol="0" anchor="ctr"/>
          <a:lstStyle/>
          <a:p>
            <a:pPr algn="ctr"/>
            <a:r>
              <a:rPr lang="ru-RU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ЕДИНОЕ НАЦИОНАЛЬНОЕ ТЕСТИРОВАНИЕ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323" y="1629177"/>
            <a:ext cx="3719122" cy="1809763"/>
          </a:xfrm>
          <a:prstGeom prst="rect">
            <a:avLst/>
          </a:prstGeom>
        </p:spPr>
      </p:pic>
      <p:pic>
        <p:nvPicPr>
          <p:cNvPr id="6" name="Рисунок 5" descr="photo_2021-02-19_07-58-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316" y="3933966"/>
            <a:ext cx="3711930" cy="208871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83235" y="1629177"/>
            <a:ext cx="7127864" cy="900244"/>
          </a:xfrm>
          <a:prstGeom prst="rect">
            <a:avLst/>
          </a:prstGeom>
          <a:noFill/>
        </p:spPr>
        <p:txBody>
          <a:bodyPr wrap="square" lIns="68576" tIns="34289" rIns="68576" bIns="34289" rtlCol="0">
            <a:spAutoFit/>
          </a:bodyPr>
          <a:lstStyle/>
          <a:p>
            <a:pPr algn="just"/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ТЕСТИРОВАНИЕ БУДЕТ ПРОВОДИТЬСЯ В </a:t>
            </a:r>
            <a:r>
              <a:rPr lang="ru-RU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ПУНКТАХ ТОО «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kk-KZ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ОСНАЩЕННЫХ ПО ПРИНЦИПУ                                       </a:t>
            </a:r>
            <a:r>
              <a:rPr lang="kk-KZ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“1 ТЕСТИРУЕМЫЙ - 1 КОМПЬЮТЕР – 1 КАМЕРА”.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55235" y="3933967"/>
            <a:ext cx="6767871" cy="1177243"/>
          </a:xfrm>
          <a:prstGeom prst="rect">
            <a:avLst/>
          </a:prstGeom>
          <a:noFill/>
        </p:spPr>
        <p:txBody>
          <a:bodyPr wrap="square" lIns="68576" tIns="34289" rIns="68576" bIns="34289" rtlCol="0">
            <a:spAutoFit/>
          </a:bodyPr>
          <a:lstStyle/>
          <a:p>
            <a:pPr algn="just"/>
            <a:r>
              <a:rPr lang="kk-KZ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kk-KZ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ПУНКТА В ГОРОДАХ РЕСПУБЛИКАНСКОГО ЗНАЧЕНИЯ;</a:t>
            </a:r>
          </a:p>
          <a:p>
            <a:pPr algn="just"/>
            <a:r>
              <a:rPr lang="kk-KZ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kk-KZ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ПУНКТОВ В ОБЛАСТНЫХ ЦЕНТРАХ;</a:t>
            </a:r>
          </a:p>
          <a:p>
            <a:pPr algn="just"/>
            <a:r>
              <a:rPr lang="kk-KZ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kk-KZ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ПУНКТА В МОНОГОРОДАХ;</a:t>
            </a:r>
          </a:p>
          <a:p>
            <a:pPr algn="just"/>
            <a:r>
              <a:rPr lang="kk-KZ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  <a:r>
              <a:rPr lang="kk-KZ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ПУНКТ В РАЙОННЫХ ЦЕНТРАХ.</a:t>
            </a:r>
            <a:endParaRPr lang="ru-R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7245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-1" y="1254"/>
            <a:ext cx="12190413" cy="81826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lIns="91428" tIns="45714" rIns="91428" bIns="45714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467" b="1" dirty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Понятие задание на основе контекста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50915" y="856616"/>
            <a:ext cx="11248535" cy="5631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i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Контекст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тематическая область, к которой относится описанная в вопросе (задании) проблемная ситуация.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Контекст</a:t>
            </a:r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 может быть представлен в виде сплошного текста, рисунка, графика, таблицы, диаграммы, инфографики и т.д.</a:t>
            </a:r>
          </a:p>
          <a:p>
            <a:pPr algn="just"/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Задания на основе контекста оценивают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углубленные знания предмета (продвинутый уровень усвоения), умения и навыки широкого спектра, чтение и понимание контекста, рефлексия на содержание контекста, умение анализировать, сопоставлять и т.д.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34153269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27449" y="1550523"/>
            <a:ext cx="4887575" cy="1325271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-1" y="1254"/>
            <a:ext cx="12190413" cy="81826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lIns="91428" tIns="45714" rIns="91428" bIns="45714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467" b="1" dirty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Образец задания на основе контекста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825434"/>
            <a:ext cx="6539648" cy="6730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                                                    Кубики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На рисунке представлена последовательность геометрических фигур, составленная из кубиков с ребром 2 см.</a:t>
            </a:r>
            <a:br>
              <a:rPr lang="ru-RU" sz="1700" dirty="0">
                <a:latin typeface="Times New Roman" pitchFamily="18" charset="0"/>
                <a:cs typeface="Times New Roman" pitchFamily="18" charset="0"/>
              </a:rPr>
            </a:b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5"/>
          <p:cNvSpPr>
            <a:spLocks noChangeArrowheads="1"/>
          </p:cNvSpPr>
          <p:nvPr/>
        </p:nvSpPr>
        <p:spPr bwMode="auto">
          <a:xfrm>
            <a:off x="127449" y="2702668"/>
            <a:ext cx="5697792" cy="1923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Количество кубиков из которых состоит куб находящийся на 6 месте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А) 81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В) 125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C) 216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D) 289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E) 400</a:t>
            </a:r>
          </a:p>
        </p:txBody>
      </p:sp>
      <p:sp>
        <p:nvSpPr>
          <p:cNvPr id="8" name="Прямоугольник 6"/>
          <p:cNvSpPr>
            <a:spLocks noChangeArrowheads="1"/>
          </p:cNvSpPr>
          <p:nvPr/>
        </p:nvSpPr>
        <p:spPr bwMode="auto">
          <a:xfrm>
            <a:off x="127449" y="4570609"/>
            <a:ext cx="5697792" cy="1923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Последовательность чисел удовлетворяющей заданной последовательности геометрических фигур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А) 1,8,64,512, 4096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В) 1, 8, 27, 64, 125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C) 1,8,27, 64, 216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D) 1, 4,9, 16, 25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E) 1, 8,18,32, 100</a:t>
            </a:r>
          </a:p>
        </p:txBody>
      </p:sp>
      <p:sp>
        <p:nvSpPr>
          <p:cNvPr id="9" name="Прямоугольник 7"/>
          <p:cNvSpPr>
            <a:spLocks noChangeArrowheads="1"/>
          </p:cNvSpPr>
          <p:nvPr/>
        </p:nvSpPr>
        <p:spPr bwMode="auto">
          <a:xfrm>
            <a:off x="6552971" y="995845"/>
            <a:ext cx="4530135" cy="1923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Площадь боковой поверхности куба находящегося на 8 месте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А) 256 см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В) 128 см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C) 1024 см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D) 512 см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E) 576 см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8"/>
          <p:cNvSpPr>
            <a:spLocks noChangeArrowheads="1"/>
          </p:cNvSpPr>
          <p:nvPr/>
        </p:nvSpPr>
        <p:spPr bwMode="auto">
          <a:xfrm>
            <a:off x="6552971" y="2914518"/>
            <a:ext cx="6095206" cy="1661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Площадь полной поверхности куба с ребром равным m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А) m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В) 4 m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C) 6 m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D) 16 m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E) 24 m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9"/>
          <p:cNvSpPr>
            <a:spLocks noChangeArrowheads="1"/>
          </p:cNvSpPr>
          <p:nvPr/>
        </p:nvSpPr>
        <p:spPr bwMode="auto">
          <a:xfrm>
            <a:off x="6521671" y="4570610"/>
            <a:ext cx="5539779" cy="2184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Масса краски, необходимой для покраски куба находящегося на 5 месте полностью в красный цвет (на покраску одного маленького кубика уходит 96 г).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А) 2000 г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В) 2100 г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C) 2400 г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D) 2300 г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E) 2200 г</a:t>
            </a:r>
          </a:p>
        </p:txBody>
      </p:sp>
    </p:spTree>
    <p:extLst>
      <p:ext uri="{BB962C8B-B14F-4D97-AF65-F5344CB8AC3E}">
        <p14:creationId xmlns:p14="http://schemas.microsoft.com/office/powerpoint/2010/main" xmlns="" val="24807275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E3C9821-5591-4CF4-89A7-31405354F565}"/>
              </a:ext>
            </a:extLst>
          </p:cNvPr>
          <p:cNvSpPr/>
          <p:nvPr/>
        </p:nvSpPr>
        <p:spPr>
          <a:xfrm>
            <a:off x="0" y="1241"/>
            <a:ext cx="5465288" cy="685710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AEC55727-BA37-4438-8ACD-551E0CC2D3B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483959" y="374169"/>
            <a:ext cx="6706453" cy="379324"/>
          </a:xfrm>
          <a:solidFill>
            <a:schemeClr val="tx2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" y="374169"/>
            <a:ext cx="5483958" cy="37932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kk-KZ" b="1" dirty="0">
                <a:solidFill>
                  <a:srgbClr val="6CAED0"/>
                </a:solidFill>
                <a:latin typeface="Palatino Linotype" pitchFamily="18" charset="0"/>
                <a:cs typeface="Times New Roman" panose="02020603050405020304" pitchFamily="18" charset="0"/>
              </a:rPr>
              <a:t> Интернет-ресурсы по вопросам ЕНТ – 2021  </a:t>
            </a:r>
            <a:endParaRPr lang="ru-RU" dirty="0">
              <a:solidFill>
                <a:srgbClr val="6CAED0"/>
              </a:solidFill>
            </a:endParaRPr>
          </a:p>
        </p:txBody>
      </p:sp>
      <p:pic>
        <p:nvPicPr>
          <p:cNvPr id="15" name="Рисунок 14"/>
          <p:cNvPicPr/>
          <p:nvPr/>
        </p:nvPicPr>
        <p:blipFill rotWithShape="1">
          <a:blip r:embed="rId2" cstate="print"/>
          <a:srcRect l="1122" t="13105" r="80929" b="70655"/>
          <a:stretch/>
        </p:blipFill>
        <p:spPr bwMode="auto">
          <a:xfrm>
            <a:off x="309643" y="1290403"/>
            <a:ext cx="691950" cy="41079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6" name="Рисунок 15"/>
          <p:cNvPicPr/>
          <p:nvPr/>
        </p:nvPicPr>
        <p:blipFill rotWithShape="1">
          <a:blip r:embed="rId3" cstate="print"/>
          <a:srcRect l="63461" t="14246" r="24038" b="63247"/>
          <a:stretch/>
        </p:blipFill>
        <p:spPr bwMode="auto">
          <a:xfrm>
            <a:off x="377048" y="1905745"/>
            <a:ext cx="557140" cy="56428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7" name="Рисунок 16"/>
          <p:cNvPicPr/>
          <p:nvPr/>
        </p:nvPicPr>
        <p:blipFill rotWithShape="1">
          <a:blip r:embed="rId4" cstate="print"/>
          <a:srcRect l="76122" t="14530" r="11378" b="62678"/>
          <a:stretch/>
        </p:blipFill>
        <p:spPr bwMode="auto">
          <a:xfrm>
            <a:off x="361890" y="2632959"/>
            <a:ext cx="557140" cy="5714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Рисунок 17"/>
          <p:cNvPicPr/>
          <p:nvPr/>
        </p:nvPicPr>
        <p:blipFill rotWithShape="1">
          <a:blip r:embed="rId5" cstate="print"/>
          <a:srcRect l="55930" t="17379" r="26122" b="50997"/>
          <a:stretch/>
        </p:blipFill>
        <p:spPr bwMode="auto">
          <a:xfrm>
            <a:off x="372162" y="3353129"/>
            <a:ext cx="512949" cy="4973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9" name="Рисунок 18"/>
          <p:cNvPicPr/>
          <p:nvPr/>
        </p:nvPicPr>
        <p:blipFill rotWithShape="1">
          <a:blip r:embed="rId6" cstate="print"/>
          <a:srcRect l="60096" t="20229" r="7692" b="24785"/>
          <a:stretch/>
        </p:blipFill>
        <p:spPr bwMode="auto">
          <a:xfrm>
            <a:off x="305140" y="4070676"/>
            <a:ext cx="626408" cy="5894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34539" y="1309381"/>
            <a:ext cx="1947780" cy="3692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http://testcenter.kz/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100857" y="2078460"/>
            <a:ext cx="3900945" cy="3692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https://www.facebook.com/testcenterkz/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100857" y="2741929"/>
            <a:ext cx="4022757" cy="3692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https://www.instagram.com/testcenterkz/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100856" y="3432857"/>
            <a:ext cx="2678589" cy="3692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https://vk.com/testcenterkz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097787" y="4036385"/>
            <a:ext cx="3677521" cy="923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https://www.youtube.com/channel/UCzmZObVJTezesGyIEKw6h-Q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56884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631</TotalTime>
  <Words>670</Words>
  <Application>Microsoft Office PowerPoint</Application>
  <PresentationFormat>Произвольный</PresentationFormat>
  <Paragraphs>109</Paragraphs>
  <Slides>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СПАСИБО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Акжан Хайдарова</dc:creator>
  <cp:lastModifiedBy>user</cp:lastModifiedBy>
  <cp:revision>86</cp:revision>
  <dcterms:created xsi:type="dcterms:W3CDTF">2021-02-26T04:07:05Z</dcterms:created>
  <dcterms:modified xsi:type="dcterms:W3CDTF">2021-04-20T11:52:44Z</dcterms:modified>
</cp:coreProperties>
</file>