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6" r:id="rId5"/>
    <p:sldId id="267" r:id="rId6"/>
    <p:sldId id="268" r:id="rId7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8" autoAdjust="0"/>
  </p:normalViewPr>
  <p:slideViewPr>
    <p:cSldViewPr>
      <p:cViewPr>
        <p:scale>
          <a:sx n="125" d="100"/>
          <a:sy n="125" d="100"/>
        </p:scale>
        <p:origin x="-1140" y="-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7285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27585" y="289560"/>
            <a:ext cx="8064895" cy="4411653"/>
            <a:chOff x="1698431" y="430729"/>
            <a:chExt cx="9572352" cy="6255753"/>
          </a:xfrm>
        </p:grpSpPr>
        <p:sp>
          <p:nvSpPr>
            <p:cNvPr id="5" name="TextBox 4"/>
            <p:cNvSpPr txBox="1"/>
            <p:nvPr/>
          </p:nvSpPr>
          <p:spPr>
            <a:xfrm>
              <a:off x="1869365" y="430729"/>
              <a:ext cx="9401418" cy="785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МИНИСТЕРСТВО ОБРАЗОВАНИЯ И НАУКИ РЕСПУБЛИКИ </a:t>
              </a:r>
              <a:r>
                <a:rPr lang="ru-RU" sz="15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КАЗАХСТАН</a:t>
              </a:r>
            </a:p>
            <a:p>
              <a:pPr algn="ctr"/>
              <a:r>
                <a:rPr lang="kk-KZ" sz="15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НАЦИОНАЛЬНЫЙ ЦЕНТР ТЕСТИРОВАНИЯ</a:t>
              </a:r>
              <a:endParaRPr lang="ru-RU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98431" y="3054242"/>
              <a:ext cx="9145016" cy="1003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ko-KR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ДОСТАВКА ЭКЗАМЕНАЦИОННЫХ МАТЕРИАЛОВ ИТОГОВОЙ АТТЕСТАЦИИ ОБУЧАЮЩИХСЯ 11(12) КЛАССОВ</a:t>
              </a:r>
              <a:endParaRPr lang="ko-KR" alt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4534" y="6250052"/>
              <a:ext cx="7272808" cy="436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г. </a:t>
              </a:r>
              <a:r>
                <a:rPr lang="ru-RU" sz="1400" dirty="0" err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Нур</a:t>
              </a:r>
              <a:r>
                <a:rPr lang="ru-RU" sz="14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-Султан, </a:t>
              </a:r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98" name="AutoShape 2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1" name="Picture 5" descr="C:\Users\a.khaidarova\Desktop\ЛОГ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7494"/>
            <a:ext cx="1369392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99542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СРОКИ ПРОВЕДЕНИЯ ИТОГОВОЙ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16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 1 ПО 10 ИЮНЯ 2021 ГОДА</a:t>
            </a:r>
            <a:endParaRPr lang="ru-RU" sz="1600" b="1" i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899592" y="2324295"/>
            <a:ext cx="6552728" cy="580553"/>
            <a:chOff x="899592" y="1847117"/>
            <a:chExt cx="6552728" cy="580553"/>
          </a:xfrm>
        </p:grpSpPr>
        <p:sp>
          <p:nvSpPr>
            <p:cNvPr id="8" name="Donut 61">
              <a:extLst>
                <a:ext uri="{FF2B5EF4-FFF2-40B4-BE49-F238E27FC236}">
                  <a16:creationId xmlns=""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85167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75592" y="2139670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=""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2771800" y="1847117"/>
              <a:ext cx="4680520" cy="560098"/>
              <a:chOff x="9711864" y="2990115"/>
              <a:chExt cx="3895030" cy="560098"/>
            </a:xfrm>
          </p:grpSpPr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9711864" y="3296297"/>
                <a:ext cx="389503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050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ПИСЬМЕННЫЙ ЭКЗАМЕН ПО АЛГЕБРЕ И НАЧАЛАМ АНАЛИЗА</a:t>
                </a:r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11090091" y="2990115"/>
                <a:ext cx="249219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b="1" dirty="0" smtClean="0">
                    <a:latin typeface="Arial" pitchFamily="34" charset="0"/>
                    <a:cs typeface="Arial" pitchFamily="34" charset="0"/>
                  </a:rPr>
                  <a:t>4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=""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1907704" y="4406263"/>
            <a:ext cx="37070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899592" y="3714439"/>
            <a:ext cx="7272808" cy="873535"/>
            <a:chOff x="899592" y="3331316"/>
            <a:chExt cx="6552728" cy="873535"/>
          </a:xfrm>
        </p:grpSpPr>
        <p:sp>
          <p:nvSpPr>
            <p:cNvPr id="30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1897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18562" y="3651838"/>
              <a:ext cx="603303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="" xmlns:a16="http://schemas.microsoft.com/office/drawing/2014/main" id="{8A2B2070-B8E5-4888-BD70-98645BE3823A}"/>
                </a:ext>
              </a:extLst>
            </p:cNvPr>
            <p:cNvSpPr txBox="1"/>
            <p:nvPr/>
          </p:nvSpPr>
          <p:spPr>
            <a:xfrm>
              <a:off x="1475656" y="3627770"/>
              <a:ext cx="5976664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050" dirty="0" smtClean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ТЕСТИРОВАНИЕ ПО КАЗАХСКОМУ ЯЗЫКУ В ШКОЛАХ С РУССКИМ/ УЗБЕКСКИМ/ УЙГУРСКИМ / ТАДЖИКСКИМ ЯЗЫКОМ ОБУЧЕНИЯ И ТЕСТИРОВАНИЕ ПО РУССКОМУ ЯЗЫКУ В ШКОЛАХ С КАЗАХСКИМ ЯЗЫКОМ ОБУЧЕНИЯ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31316"/>
              <a:ext cx="31388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10</a:t>
              </a:r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=""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959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899592" y="3017433"/>
            <a:ext cx="6552728" cy="584421"/>
            <a:chOff x="899592" y="2859782"/>
            <a:chExt cx="6552728" cy="584421"/>
          </a:xfrm>
        </p:grpSpPr>
        <p:sp>
          <p:nvSpPr>
            <p:cNvPr id="23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2868203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3156203"/>
              <a:ext cx="5976728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8A2B2070-B8E5-4888-BD70-98645BE3823A}"/>
                </a:ext>
              </a:extLst>
            </p:cNvPr>
            <p:cNvSpPr txBox="1"/>
            <p:nvPr/>
          </p:nvSpPr>
          <p:spPr>
            <a:xfrm>
              <a:off x="3812239" y="3156236"/>
              <a:ext cx="359763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050" dirty="0" smtClean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ТЕСТИРОВАНИЕ ПО ИСТОРИИ КАЗАХСТАНА</a:t>
              </a:r>
              <a:endParaRPr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812239" y="2859782"/>
              <a:ext cx="36076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7</a:t>
              </a:r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ИЮНЯ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xmlns="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2542" y="2958540"/>
              <a:ext cx="199031" cy="395389"/>
              <a:chOff x="4058860" y="987780"/>
              <a:chExt cx="1052368" cy="3696343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xmlns="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7" y="3801172"/>
                <a:ext cx="592195" cy="863018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xmlns="" id="{91FA14DC-BAA1-4B27-93F4-512A9C64EF6C}"/>
                  </a:ext>
                </a:extLst>
              </p:cNvPr>
              <p:cNvSpPr/>
              <p:nvPr/>
            </p:nvSpPr>
            <p:spPr>
              <a:xfrm>
                <a:off x="4468860" y="3793514"/>
                <a:ext cx="200342" cy="872834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xmlns="" id="{C6C7785C-8982-46D8-BD2D-F0082959A035}"/>
                  </a:ext>
                </a:extLst>
              </p:cNvPr>
              <p:cNvSpPr/>
              <p:nvPr/>
            </p:nvSpPr>
            <p:spPr>
              <a:xfrm>
                <a:off x="4291065" y="1891303"/>
                <a:ext cx="196905" cy="201139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xmlns="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98"/>
                <a:ext cx="196905" cy="1950908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xmlns="" id="{8DD3C104-DCA5-4C07-AA7C-5F42944E40F4}"/>
                  </a:ext>
                </a:extLst>
              </p:cNvPr>
              <p:cNvSpPr/>
              <p:nvPr/>
            </p:nvSpPr>
            <p:spPr>
              <a:xfrm>
                <a:off x="4683485" y="1895518"/>
                <a:ext cx="196905" cy="201139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xmlns="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1" y="4423250"/>
                <a:ext cx="196905" cy="26087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xmlns="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4" y="947696"/>
                <a:ext cx="972200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899592" y="1338175"/>
            <a:ext cx="7272807" cy="873535"/>
            <a:chOff x="899592" y="1275606"/>
            <a:chExt cx="7272807" cy="873535"/>
          </a:xfrm>
        </p:grpSpPr>
        <p:grpSp>
          <p:nvGrpSpPr>
            <p:cNvPr id="17" name="그룹 6">
              <a:extLst>
                <a:ext uri="{FF2B5EF4-FFF2-40B4-BE49-F238E27FC236}">
                  <a16:creationId xmlns=""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656" y="1275606"/>
              <a:ext cx="6696743" cy="873535"/>
              <a:chOff x="8228256" y="1865918"/>
              <a:chExt cx="4794879" cy="873535"/>
            </a:xfrm>
          </p:grpSpPr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56" y="2162372"/>
                <a:ext cx="4794879" cy="577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050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ПИСЬМЕННЫЙ ЭКЗАМЕН ПО КАЗАХСКОМУ ЯЗЫКУ /РУССКОМУ ЯЗЫКУ И РОДНОМУ ЯЗЫКУ ДЛЯ ШКОЛ С УЙГУРСКИМ/ ТАДЖИКСКИМ/ УЗБЕКСКИМ ЯЗЫКОМ ОБУЧЕНИЯ (ЯЗЫК ОБУЧЕНИЯ) В ФОРМЕ ЭССЕ</a:t>
                </a:r>
                <a:endParaRPr lang="ko-KR" altLang="en-US" sz="105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b="1" dirty="0" smtClean="0">
                    <a:latin typeface="Arial" pitchFamily="34" charset="0"/>
                    <a:cs typeface="Arial" pitchFamily="34" charset="0"/>
                  </a:rPr>
                  <a:t>1 ИЮНЯ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=""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=""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915798A2-8CE2-42A9-AB16-9EF18862209D}"/>
              </a:ext>
            </a:extLst>
          </p:cNvPr>
          <p:cNvGrpSpPr/>
          <p:nvPr/>
        </p:nvGrpSpPr>
        <p:grpSpPr>
          <a:xfrm>
            <a:off x="1199467" y="4170266"/>
            <a:ext cx="786996" cy="786996"/>
            <a:chOff x="3924417" y="4453570"/>
            <a:chExt cx="754422" cy="754422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3D33CAF3-990D-421B-A840-086649E98778}"/>
                </a:ext>
              </a:extLst>
            </p:cNvPr>
            <p:cNvSpPr/>
            <p:nvPr/>
          </p:nvSpPr>
          <p:spPr>
            <a:xfrm>
              <a:off x="4063248" y="4592401"/>
              <a:ext cx="476761" cy="476761"/>
            </a:xfrm>
            <a:prstGeom prst="ellipse">
              <a:avLst/>
            </a:prstGeom>
            <a:solidFill>
              <a:schemeClr val="bg1"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>
              <a:extLst>
                <a:ext uri="{FF2B5EF4-FFF2-40B4-BE49-F238E27FC236}">
                  <a16:creationId xmlns="" xmlns:a16="http://schemas.microsoft.com/office/drawing/2014/main" id="{07F79442-3FA7-4AFC-BC3B-DC8576FBBCC8}"/>
                </a:ext>
              </a:extLst>
            </p:cNvPr>
            <p:cNvSpPr/>
            <p:nvPr/>
          </p:nvSpPr>
          <p:spPr>
            <a:xfrm>
              <a:off x="3924417" y="4453570"/>
              <a:ext cx="754422" cy="754422"/>
            </a:xfrm>
            <a:prstGeom prst="ellipse">
              <a:avLst/>
            </a:prstGeom>
            <a:noFill/>
            <a:ln w="130175">
              <a:solidFill>
                <a:schemeClr val="bg1">
                  <a:alpha val="2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17848961-64E5-4350-8A7A-81EFB7D070C4}"/>
              </a:ext>
            </a:extLst>
          </p:cNvPr>
          <p:cNvSpPr txBox="1"/>
          <p:nvPr/>
        </p:nvSpPr>
        <p:spPr>
          <a:xfrm>
            <a:off x="2272708" y="1279097"/>
            <a:ext cx="6763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4"/>
              </a:spcBef>
            </a:pPr>
            <a:r>
              <a:rPr lang="ru-RU" sz="1400" spc="56" dirty="0" smtClean="0">
                <a:latin typeface="Arial" pitchFamily="34" charset="0"/>
                <a:cs typeface="Arial" pitchFamily="34" charset="0"/>
              </a:rPr>
              <a:t>НАЦИОНАЛЬНЫЙ</a:t>
            </a:r>
            <a:r>
              <a:rPr lang="ru-RU" sz="1400" spc="1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49" dirty="0" smtClean="0">
                <a:latin typeface="Arial" pitchFamily="34" charset="0"/>
                <a:cs typeface="Arial" pitchFamily="34" charset="0"/>
              </a:rPr>
              <a:t>ЦЕНТР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45" dirty="0" smtClean="0">
                <a:latin typeface="Arial" pitchFamily="34" charset="0"/>
                <a:cs typeface="Arial" pitchFamily="34" charset="0"/>
              </a:rPr>
              <a:t>ТЕСТИРОВАНИЯ</a:t>
            </a:r>
            <a:r>
              <a:rPr lang="en-US" sz="1400" spc="-34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ВЫГРУЖАЕТ  ЭКЗАМЕНАЦИОННЫЕ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11" dirty="0" smtClean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kk-KZ" sz="12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kk-KZ" sz="1200" i="1" dirty="0">
                <a:latin typeface="Arial" pitchFamily="34" charset="0"/>
                <a:cs typeface="Arial" pitchFamily="34" charset="0"/>
              </a:rPr>
              <a:t>ТЕМЫ ЭССЕ, </a:t>
            </a:r>
            <a:r>
              <a:rPr lang="kk-KZ" sz="1200" i="1" dirty="0" smtClean="0">
                <a:latin typeface="Arial" pitchFamily="34" charset="0"/>
                <a:cs typeface="Arial" pitchFamily="34" charset="0"/>
              </a:rPr>
              <a:t>КОНТРОЛЬНЫЕ РАБОТЫ, КНИЖКИ ВОПРОСНИКИ С </a:t>
            </a:r>
            <a:r>
              <a:rPr lang="kk-KZ" sz="1200" i="1" dirty="0">
                <a:latin typeface="Arial" pitchFamily="34" charset="0"/>
                <a:cs typeface="Arial" pitchFamily="34" charset="0"/>
              </a:rPr>
              <a:t>ЛИСТАМИ </a:t>
            </a:r>
            <a:r>
              <a:rPr lang="kk-KZ" sz="1200" i="1" dirty="0" smtClean="0">
                <a:latin typeface="Arial" pitchFamily="34" charset="0"/>
                <a:cs typeface="Arial" pitchFamily="34" charset="0"/>
              </a:rPr>
              <a:t>ОТВЕТОВ, АУДИОМАТЕРИАЛ ДЛЯ </a:t>
            </a:r>
            <a:r>
              <a:rPr lang="kk-KZ" sz="1200" i="1" dirty="0">
                <a:latin typeface="Arial" pitchFamily="34" charset="0"/>
                <a:cs typeface="Arial" pitchFamily="34" charset="0"/>
              </a:rPr>
              <a:t>БЛОКА </a:t>
            </a:r>
            <a:r>
              <a:rPr lang="ru-RU" sz="1200" i="1" dirty="0">
                <a:latin typeface="Arial" pitchFamily="34" charset="0"/>
                <a:cs typeface="Arial" pitchFamily="34" charset="0"/>
              </a:rPr>
              <a:t>«АУДИРОВАНИЕ</a:t>
            </a:r>
            <a:r>
              <a:rPr lang="ru-RU" sz="1200" i="1" dirty="0" smtClean="0">
                <a:latin typeface="Arial" pitchFamily="34" charset="0"/>
                <a:cs typeface="Arial" pitchFamily="34" charset="0"/>
              </a:rPr>
              <a:t>» В ФОРМАТЕ МР3) </a:t>
            </a:r>
            <a:r>
              <a:rPr lang="ru-RU" sz="1400" spc="-79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1400" spc="26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19" dirty="0" smtClean="0">
                <a:latin typeface="Arial" pitchFamily="34" charset="0"/>
                <a:cs typeface="Arial" pitchFamily="34" charset="0"/>
              </a:rPr>
              <a:t>ОБЛАКО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AFD7E776-6FF1-490E-8BA8-02F3FA4724B3}"/>
              </a:ext>
            </a:extLst>
          </p:cNvPr>
          <p:cNvSpPr txBox="1"/>
          <p:nvPr/>
        </p:nvSpPr>
        <p:spPr>
          <a:xfrm>
            <a:off x="3851920" y="2697763"/>
            <a:ext cx="51845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/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ОТВЕТСТВЕННОЕ ЛИЦО  УПРАВЛЕНИЯ ОБРАЗОВАНИЯ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 ПОЛУЧИВ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ССЫЛКУ ОБЛАКА,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РАССЫЛАЕТ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ЕЕ В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ОТДЕЛЫ ОБРАЗОВАНИЯ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400" spc="6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17">
            <a:extLst>
              <a:ext uri="{FF2B5EF4-FFF2-40B4-BE49-F238E27FC236}">
                <a16:creationId xmlns="" xmlns:a16="http://schemas.microsoft.com/office/drawing/2014/main" id="{87BC03FB-7842-4D4B-8F60-AD67E6802EFA}"/>
              </a:ext>
            </a:extLst>
          </p:cNvPr>
          <p:cNvSpPr/>
          <p:nvPr/>
        </p:nvSpPr>
        <p:spPr>
          <a:xfrm>
            <a:off x="179512" y="3619641"/>
            <a:ext cx="2592288" cy="1107706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4FFDFC3A-FE80-40C6-92E4-23B32F45C6D6}"/>
              </a:ext>
            </a:extLst>
          </p:cNvPr>
          <p:cNvSpPr txBox="1"/>
          <p:nvPr/>
        </p:nvSpPr>
        <p:spPr>
          <a:xfrm>
            <a:off x="258148" y="3654772"/>
            <a:ext cx="24416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ОТПРАВКА ЭКЗАМЕНАЦИОННЫХ МАТЕРИАЛОВ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2021 ГОДУ</a:t>
            </a:r>
            <a:endParaRPr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" y="699542"/>
            <a:ext cx="9144000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ПЕРЕДАЧА 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ЭКЗАМЕНАЦИОННЫХ МАТЕРИАЛОВ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ЭЛЕКТРОННОМ ФОРМАТЕ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="" xmlns:a16="http://schemas.microsoft.com/office/drawing/2014/main" id="{97EEC74D-AFED-4B4B-B22D-87C132F66466}"/>
              </a:ext>
            </a:extLst>
          </p:cNvPr>
          <p:cNvGrpSpPr/>
          <p:nvPr/>
        </p:nvGrpSpPr>
        <p:grpSpPr>
          <a:xfrm>
            <a:off x="564633" y="1171539"/>
            <a:ext cx="1277005" cy="1277005"/>
            <a:chOff x="899591" y="1902000"/>
            <a:chExt cx="1250671" cy="1250671"/>
          </a:xfrm>
        </p:grpSpPr>
        <p:sp>
          <p:nvSpPr>
            <p:cNvPr id="6" name="Oval 4">
              <a:extLst>
                <a:ext uri="{FF2B5EF4-FFF2-40B4-BE49-F238E27FC236}">
                  <a16:creationId xmlns="" xmlns:a16="http://schemas.microsoft.com/office/drawing/2014/main" id="{E4A6122D-37ED-4846-A4E3-CFEDD4A0C795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5">
              <a:extLst>
                <a:ext uri="{FF2B5EF4-FFF2-40B4-BE49-F238E27FC236}">
                  <a16:creationId xmlns="" xmlns:a16="http://schemas.microsoft.com/office/drawing/2014/main" id="{53B8814E-949C-455E-8907-2465482F4343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9965350E-9472-4815-9297-2800645B06F1}"/>
              </a:ext>
            </a:extLst>
          </p:cNvPr>
          <p:cNvGrpSpPr/>
          <p:nvPr/>
        </p:nvGrpSpPr>
        <p:grpSpPr>
          <a:xfrm>
            <a:off x="2272709" y="2359685"/>
            <a:ext cx="1277005" cy="1277005"/>
            <a:chOff x="899591" y="1902000"/>
            <a:chExt cx="1250671" cy="1250671"/>
          </a:xfrm>
        </p:grpSpPr>
        <p:sp>
          <p:nvSpPr>
            <p:cNvPr id="12" name="Oval 10">
              <a:extLst>
                <a:ext uri="{FF2B5EF4-FFF2-40B4-BE49-F238E27FC236}">
                  <a16:creationId xmlns="" xmlns:a16="http://schemas.microsoft.com/office/drawing/2014/main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11">
              <a:extLst>
                <a:ext uri="{FF2B5EF4-FFF2-40B4-BE49-F238E27FC236}">
                  <a16:creationId xmlns="" xmlns:a16="http://schemas.microsoft.com/office/drawing/2014/main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4FFDFC3A-FE80-40C6-92E4-23B32F45C6D6}"/>
              </a:ext>
            </a:extLst>
          </p:cNvPr>
          <p:cNvSpPr txBox="1"/>
          <p:nvPr/>
        </p:nvSpPr>
        <p:spPr>
          <a:xfrm>
            <a:off x="627071" y="1448403"/>
            <a:ext cx="115212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С НЦТ </a:t>
            </a:r>
            <a:r>
              <a:rPr lang="kk-KZ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УО </a:t>
            </a:r>
            <a:r>
              <a:rPr lang="ru-RU" sz="8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(управление образования)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15.05.2021 г.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0C89658-710F-4531-9F5D-5946312B65CF}"/>
              </a:ext>
            </a:extLst>
          </p:cNvPr>
          <p:cNvSpPr txBox="1"/>
          <p:nvPr/>
        </p:nvSpPr>
        <p:spPr>
          <a:xfrm>
            <a:off x="2375285" y="2636549"/>
            <a:ext cx="111659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С УО в ОО </a:t>
            </a:r>
            <a:r>
              <a:rPr lang="ru-RU" sz="8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(отдел образования) 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20.05.2021 г.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7">
            <a:extLst>
              <a:ext uri="{FF2B5EF4-FFF2-40B4-BE49-F238E27FC236}">
                <a16:creationId xmlns="" xmlns:a16="http://schemas.microsoft.com/office/drawing/2014/main" id="{87BC03FB-7842-4D4B-8F60-AD67E6802EFA}"/>
              </a:ext>
            </a:extLst>
          </p:cNvPr>
          <p:cNvSpPr/>
          <p:nvPr/>
        </p:nvSpPr>
        <p:spPr>
          <a:xfrm>
            <a:off x="1475656" y="1018395"/>
            <a:ext cx="522312" cy="52231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" name="Oval 19">
            <a:extLst>
              <a:ext uri="{FF2B5EF4-FFF2-40B4-BE49-F238E27FC236}">
                <a16:creationId xmlns="" xmlns:a16="http://schemas.microsoft.com/office/drawing/2014/main" id="{193FECE9-43A2-4B0A-8B67-B9B144D231ED}"/>
              </a:ext>
            </a:extLst>
          </p:cNvPr>
          <p:cNvSpPr/>
          <p:nvPr/>
        </p:nvSpPr>
        <p:spPr>
          <a:xfrm>
            <a:off x="3203848" y="2236845"/>
            <a:ext cx="522312" cy="52231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" name="Rounded Rectangle 5">
            <a:extLst>
              <a:ext uri="{FF2B5EF4-FFF2-40B4-BE49-F238E27FC236}">
                <a16:creationId xmlns="" xmlns:a16="http://schemas.microsoft.com/office/drawing/2014/main" id="{2FB89ECD-8312-4BC5-94D4-212D75FDBF50}"/>
              </a:ext>
            </a:extLst>
          </p:cNvPr>
          <p:cNvSpPr/>
          <p:nvPr/>
        </p:nvSpPr>
        <p:spPr>
          <a:xfrm flipH="1">
            <a:off x="3329471" y="2412937"/>
            <a:ext cx="271065" cy="22361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" name="Rectangle 23">
            <a:extLst>
              <a:ext uri="{FF2B5EF4-FFF2-40B4-BE49-F238E27FC236}">
                <a16:creationId xmlns="" xmlns:a16="http://schemas.microsoft.com/office/drawing/2014/main" id="{411254AD-C704-4DA8-B5ED-2CB7E0E42884}"/>
              </a:ext>
            </a:extLst>
          </p:cNvPr>
          <p:cNvSpPr/>
          <p:nvPr/>
        </p:nvSpPr>
        <p:spPr>
          <a:xfrm>
            <a:off x="1556792" y="1171539"/>
            <a:ext cx="360040" cy="21602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841638" y="2139702"/>
            <a:ext cx="431071" cy="42064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FD7E776-6FF1-490E-8BA8-02F3FA4724B3}"/>
              </a:ext>
            </a:extLst>
          </p:cNvPr>
          <p:cNvSpPr txBox="1"/>
          <p:nvPr/>
        </p:nvSpPr>
        <p:spPr>
          <a:xfrm>
            <a:off x="5076056" y="3970985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/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ОТВЕТСТВЕННОЕ ЛИЦО  ОТДЕЛА ОБРАЗОВАНИЯ</a:t>
            </a:r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РАССЫЛАЕТ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ССЫЛКУ В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spc="60" dirty="0" smtClean="0">
                <a:latin typeface="Arial" pitchFamily="34" charset="0"/>
                <a:cs typeface="Arial" pitchFamily="34" charset="0"/>
              </a:rPr>
              <a:t>ОРГАНИЗАЦИИ ОБРАЗОВАНИЯ</a:t>
            </a:r>
            <a:r>
              <a:rPr lang="en-US" sz="1400" spc="6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400" spc="6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 9">
            <a:extLst>
              <a:ext uri="{FF2B5EF4-FFF2-40B4-BE49-F238E27FC236}">
                <a16:creationId xmlns="" xmlns:a16="http://schemas.microsoft.com/office/drawing/2014/main" id="{9965350E-9472-4815-9297-2800645B06F1}"/>
              </a:ext>
            </a:extLst>
          </p:cNvPr>
          <p:cNvGrpSpPr/>
          <p:nvPr/>
        </p:nvGrpSpPr>
        <p:grpSpPr>
          <a:xfrm>
            <a:off x="3655159" y="3688432"/>
            <a:ext cx="1277005" cy="1277005"/>
            <a:chOff x="899591" y="1902000"/>
            <a:chExt cx="1250671" cy="1250671"/>
          </a:xfrm>
        </p:grpSpPr>
        <p:sp>
          <p:nvSpPr>
            <p:cNvPr id="29" name="Oval 10">
              <a:extLst>
                <a:ext uri="{FF2B5EF4-FFF2-40B4-BE49-F238E27FC236}">
                  <a16:creationId xmlns="" xmlns:a16="http://schemas.microsoft.com/office/drawing/2014/main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tx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" name="Oval 11">
              <a:extLst>
                <a:ext uri="{FF2B5EF4-FFF2-40B4-BE49-F238E27FC236}">
                  <a16:creationId xmlns="" xmlns:a16="http://schemas.microsoft.com/office/drawing/2014/main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0C89658-710F-4531-9F5D-5946312B65CF}"/>
              </a:ext>
            </a:extLst>
          </p:cNvPr>
          <p:cNvSpPr txBox="1"/>
          <p:nvPr/>
        </p:nvSpPr>
        <p:spPr>
          <a:xfrm>
            <a:off x="3779912" y="3957905"/>
            <a:ext cx="1072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С ОО </a:t>
            </a:r>
            <a:r>
              <a:rPr lang="ru-RU" sz="9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(отдел образования)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в ОО до </a:t>
            </a:r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25.05.2021 г.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val 19">
            <a:extLst>
              <a:ext uri="{FF2B5EF4-FFF2-40B4-BE49-F238E27FC236}">
                <a16:creationId xmlns="" xmlns:a16="http://schemas.microsoft.com/office/drawing/2014/main" id="{193FECE9-43A2-4B0A-8B67-B9B144D231ED}"/>
              </a:ext>
            </a:extLst>
          </p:cNvPr>
          <p:cNvSpPr/>
          <p:nvPr/>
        </p:nvSpPr>
        <p:spPr>
          <a:xfrm>
            <a:off x="4553744" y="3569194"/>
            <a:ext cx="522312" cy="52231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4" name="Rectangle 9">
            <a:extLst>
              <a:ext uri="{FF2B5EF4-FFF2-40B4-BE49-F238E27FC236}">
                <a16:creationId xmlns="" xmlns:a16="http://schemas.microsoft.com/office/drawing/2014/main" id="{444E6227-4972-4DE6-BEB0-C3FC42991182}"/>
              </a:ext>
            </a:extLst>
          </p:cNvPr>
          <p:cNvSpPr/>
          <p:nvPr/>
        </p:nvSpPr>
        <p:spPr>
          <a:xfrm>
            <a:off x="4644008" y="3723878"/>
            <a:ext cx="360040" cy="2160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3491880" y="3428295"/>
            <a:ext cx="331029" cy="367591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37"/>
          <p:cNvGrpSpPr/>
          <p:nvPr/>
        </p:nvGrpSpPr>
        <p:grpSpPr>
          <a:xfrm>
            <a:off x="2648480" y="1324839"/>
            <a:ext cx="3765942" cy="3743763"/>
            <a:chOff x="2648480" y="964799"/>
            <a:chExt cx="3765942" cy="3743763"/>
          </a:xfrm>
        </p:grpSpPr>
        <p:sp>
          <p:nvSpPr>
            <p:cNvPr id="11" name="Block Arc 3">
              <a:extLst>
                <a:ext uri="{FF2B5EF4-FFF2-40B4-BE49-F238E27FC236}">
                  <a16:creationId xmlns:a16="http://schemas.microsoft.com/office/drawing/2014/main" xmlns="" id="{318C2E1B-EC3B-4D1F-AD14-B959940C5018}"/>
                </a:ext>
              </a:extLst>
            </p:cNvPr>
            <p:cNvSpPr/>
            <p:nvPr/>
          </p:nvSpPr>
          <p:spPr>
            <a:xfrm>
              <a:off x="2658006" y="970409"/>
              <a:ext cx="3619171" cy="3619170"/>
            </a:xfrm>
            <a:prstGeom prst="blockArc">
              <a:avLst>
                <a:gd name="adj1" fmla="val 11665054"/>
                <a:gd name="adj2" fmla="val 16188267"/>
                <a:gd name="adj3" fmla="val 29857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" name="Block Arc 4">
              <a:extLst>
                <a:ext uri="{FF2B5EF4-FFF2-40B4-BE49-F238E27FC236}">
                  <a16:creationId xmlns:a16="http://schemas.microsoft.com/office/drawing/2014/main" xmlns="" id="{F6358D7B-2B4C-4AA4-8E0A-5D0973949947}"/>
                </a:ext>
              </a:extLst>
            </p:cNvPr>
            <p:cNvSpPr/>
            <p:nvPr/>
          </p:nvSpPr>
          <p:spPr>
            <a:xfrm rot="4500000">
              <a:off x="2761979" y="964798"/>
              <a:ext cx="3619170" cy="3619171"/>
            </a:xfrm>
            <a:prstGeom prst="blockArc">
              <a:avLst>
                <a:gd name="adj1" fmla="val 11684609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" name="Block Arc 5">
              <a:extLst>
                <a:ext uri="{FF2B5EF4-FFF2-40B4-BE49-F238E27FC236}">
                  <a16:creationId xmlns:a16="http://schemas.microsoft.com/office/drawing/2014/main" xmlns="" id="{806655E9-FEA6-4806-99F0-D464E1809E80}"/>
                </a:ext>
              </a:extLst>
            </p:cNvPr>
            <p:cNvSpPr/>
            <p:nvPr/>
          </p:nvSpPr>
          <p:spPr>
            <a:xfrm rot="9180000">
              <a:off x="2795251" y="1059874"/>
              <a:ext cx="3619171" cy="3619170"/>
            </a:xfrm>
            <a:prstGeom prst="blockArc">
              <a:avLst>
                <a:gd name="adj1" fmla="val 11508045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4" name="Block Arc 6">
              <a:extLst>
                <a:ext uri="{FF2B5EF4-FFF2-40B4-BE49-F238E27FC236}">
                  <a16:creationId xmlns:a16="http://schemas.microsoft.com/office/drawing/2014/main" xmlns="" id="{78578029-514C-4001-9A86-AA76B3684E9B}"/>
                </a:ext>
              </a:extLst>
            </p:cNvPr>
            <p:cNvSpPr/>
            <p:nvPr/>
          </p:nvSpPr>
          <p:spPr>
            <a:xfrm rot="17100000">
              <a:off x="2648481" y="1089391"/>
              <a:ext cx="3619170" cy="3619171"/>
            </a:xfrm>
            <a:prstGeom prst="blockArc">
              <a:avLst>
                <a:gd name="adj1" fmla="val 11665054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5" name="Teardrop 7">
            <a:extLst>
              <a:ext uri="{FF2B5EF4-FFF2-40B4-BE49-F238E27FC236}">
                <a16:creationId xmlns:a16="http://schemas.microsoft.com/office/drawing/2014/main" xmlns="" id="{9E216DA0-B739-4BB5-AC55-76518F73D15E}"/>
              </a:ext>
            </a:extLst>
          </p:cNvPr>
          <p:cNvSpPr/>
          <p:nvPr/>
        </p:nvSpPr>
        <p:spPr>
          <a:xfrm rot="8100000">
            <a:off x="3919790" y="2631173"/>
            <a:ext cx="1195410" cy="1195410"/>
          </a:xfrm>
          <a:prstGeom prst="teardrop">
            <a:avLst>
              <a:gd name="adj" fmla="val 182889"/>
            </a:avLst>
          </a:prstGeom>
          <a:solidFill>
            <a:schemeClr val="tx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3983EA5-752F-476E-B71A-1620C5A16D65}"/>
              </a:ext>
            </a:extLst>
          </p:cNvPr>
          <p:cNvSpPr txBox="1"/>
          <p:nvPr/>
        </p:nvSpPr>
        <p:spPr>
          <a:xfrm>
            <a:off x="6301208" y="1700103"/>
            <a:ext cx="2807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19" dirty="0" smtClean="0">
                <a:latin typeface="Arial" pitchFamily="34" charset="0"/>
                <a:cs typeface="Arial" pitchFamily="34" charset="0"/>
              </a:rPr>
              <a:t>ПОСЛЕ </a:t>
            </a:r>
            <a:r>
              <a:rPr lang="ru-RU" sz="1200" spc="26" dirty="0" smtClean="0">
                <a:latin typeface="Arial" pitchFamily="34" charset="0"/>
                <a:cs typeface="Arial" pitchFamily="34" charset="0"/>
              </a:rPr>
              <a:t>РАЗАРХИВИРОВАНИЯ  </a:t>
            </a:r>
            <a:r>
              <a:rPr lang="ru-RU" sz="1200" spc="-45" dirty="0" smtClean="0">
                <a:latin typeface="Arial" pitchFamily="34" charset="0"/>
                <a:cs typeface="Arial" pitchFamily="34" charset="0"/>
              </a:rPr>
              <a:t>ФАЙЛОВ </a:t>
            </a:r>
            <a:r>
              <a:rPr lang="ru-RU" sz="1200" spc="34" dirty="0" smtClean="0">
                <a:latin typeface="Arial" pitchFamily="34" charset="0"/>
                <a:cs typeface="Arial" pitchFamily="34" charset="0"/>
              </a:rPr>
              <a:t>ЭКЗАМЕНАЦИОННЫЕ  </a:t>
            </a:r>
            <a:r>
              <a:rPr lang="ru-RU" sz="1200" spc="-4" dirty="0" smtClean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200" spc="30" dirty="0" smtClean="0">
                <a:latin typeface="Arial" pitchFamily="34" charset="0"/>
                <a:cs typeface="Arial" pitchFamily="34" charset="0"/>
              </a:rPr>
              <a:t>РАСПЕЧАТЫВАЮТСЯ, УПАКОВЫВАЮТСЯ </a:t>
            </a:r>
            <a:r>
              <a:rPr lang="ru-RU" sz="1200" spc="45" dirty="0" smtClean="0">
                <a:latin typeface="Arial" pitchFamily="34" charset="0"/>
                <a:cs typeface="Arial" pitchFamily="34" charset="0"/>
              </a:rPr>
              <a:t>И  </a:t>
            </a:r>
            <a:r>
              <a:rPr lang="ru-RU" sz="1200" spc="-8" dirty="0" smtClean="0">
                <a:latin typeface="Arial" pitchFamily="34" charset="0"/>
                <a:cs typeface="Arial" pitchFamily="34" charset="0"/>
              </a:rPr>
              <a:t>ПЕРЕДАЮТСЯ </a:t>
            </a:r>
            <a:r>
              <a:rPr lang="ru-RU" sz="1200" spc="-53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spc="11" dirty="0" smtClean="0">
                <a:latin typeface="Arial" pitchFamily="34" charset="0"/>
                <a:cs typeface="Arial" pitchFamily="34" charset="0"/>
              </a:rPr>
              <a:t>ПРОВЕДЕНИЯ  </a:t>
            </a:r>
            <a:r>
              <a:rPr lang="ru-RU" sz="1200" spc="30" dirty="0" smtClean="0">
                <a:latin typeface="Arial" pitchFamily="34" charset="0"/>
                <a:cs typeface="Arial" pitchFamily="34" charset="0"/>
              </a:rPr>
              <a:t>ЭКЗАМЕНОВ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65A1A29-52BE-4AC9-AF81-521240F87180}"/>
              </a:ext>
            </a:extLst>
          </p:cNvPr>
          <p:cNvSpPr txBox="1"/>
          <p:nvPr/>
        </p:nvSpPr>
        <p:spPr>
          <a:xfrm>
            <a:off x="6264696" y="3795886"/>
            <a:ext cx="27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8" dirty="0" smtClean="0">
                <a:latin typeface="Arial" pitchFamily="34" charset="0"/>
                <a:cs typeface="Arial" pitchFamily="34" charset="0"/>
              </a:rPr>
              <a:t>ОТВЕТСТВЕННОСТЬ </a:t>
            </a:r>
            <a:r>
              <a:rPr lang="ru-RU" sz="1200" spc="-49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1200" spc="8" dirty="0" smtClean="0">
                <a:latin typeface="Arial" pitchFamily="34" charset="0"/>
                <a:cs typeface="Arial" pitchFamily="34" charset="0"/>
              </a:rPr>
              <a:t>ЭКЗАМЕНАЦИОННЫЕ </a:t>
            </a:r>
            <a:r>
              <a:rPr lang="ru-RU" sz="1200" spc="-4" dirty="0" smtClean="0"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200" spc="8" dirty="0" smtClean="0">
                <a:latin typeface="Arial" pitchFamily="34" charset="0"/>
                <a:cs typeface="Arial" pitchFamily="34" charset="0"/>
              </a:rPr>
              <a:t>НЕСУТ </a:t>
            </a:r>
            <a:r>
              <a:rPr lang="ru-RU" sz="1200" spc="-26" dirty="0" smtClean="0">
                <a:latin typeface="Arial" pitchFamily="34" charset="0"/>
                <a:cs typeface="Arial" pitchFamily="34" charset="0"/>
              </a:rPr>
              <a:t>ОТДЕЛЫ </a:t>
            </a:r>
            <a:r>
              <a:rPr lang="ru-RU" sz="1200" spc="45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1200" spc="49" dirty="0" smtClean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5" dirty="0" smtClean="0">
                <a:latin typeface="Arial" pitchFamily="34" charset="0"/>
                <a:cs typeface="Arial" pitchFamily="34" charset="0"/>
              </a:rPr>
              <a:t>ОБРАЗОВАНИЯ, ПРЕДСТАВЛЕННЫЕ ОТВЕТСТВЕННЫЕ ЛИЦА СТОРОН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324D5F1-228C-4872-A00C-F3DBBF0C0D9E}"/>
              </a:ext>
            </a:extLst>
          </p:cNvPr>
          <p:cNvSpPr txBox="1"/>
          <p:nvPr/>
        </p:nvSpPr>
        <p:spPr>
          <a:xfrm>
            <a:off x="0" y="1668745"/>
            <a:ext cx="3059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spc="-83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sz="1200" spc="-83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8" dirty="0" smtClean="0">
                <a:latin typeface="Arial" pitchFamily="34" charset="0"/>
                <a:cs typeface="Arial" pitchFamily="34" charset="0"/>
              </a:rPr>
              <a:t>УСТАНОВЛЕННЫЕ </a:t>
            </a:r>
            <a:r>
              <a:rPr lang="ru-RU" sz="1200" spc="23" dirty="0" smtClean="0">
                <a:latin typeface="Arial" pitchFamily="34" charset="0"/>
                <a:cs typeface="Arial" pitchFamily="34" charset="0"/>
              </a:rPr>
              <a:t>МОН </a:t>
            </a:r>
            <a:r>
              <a:rPr lang="ru-RU" sz="1200" spc="30" dirty="0" smtClean="0">
                <a:latin typeface="Arial" pitchFamily="34" charset="0"/>
                <a:cs typeface="Arial" pitchFamily="34" charset="0"/>
              </a:rPr>
              <a:t>РК </a:t>
            </a:r>
            <a:r>
              <a:rPr lang="ru-RU" sz="1200" spc="49" dirty="0" smtClean="0">
                <a:latin typeface="Arial" pitchFamily="34" charset="0"/>
                <a:cs typeface="Arial" pitchFamily="34" charset="0"/>
              </a:rPr>
              <a:t>СРОКИ</a:t>
            </a:r>
            <a:r>
              <a:rPr lang="ru-RU" sz="1200" spc="3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200" spc="49" dirty="0" smtClean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1" dirty="0" smtClean="0"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en-US" sz="1200" spc="1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15" dirty="0" smtClean="0">
                <a:latin typeface="Arial" pitchFamily="34" charset="0"/>
                <a:cs typeface="Arial" pitchFamily="34" charset="0"/>
              </a:rPr>
              <a:t>ПОЛУЧАЮТ </a:t>
            </a:r>
            <a:r>
              <a:rPr lang="ru-RU" sz="1200" spc="-8" dirty="0" smtClean="0">
                <a:latin typeface="Arial" pitchFamily="34" charset="0"/>
                <a:cs typeface="Arial" pitchFamily="34" charset="0"/>
              </a:rPr>
              <a:t>ОТ </a:t>
            </a:r>
            <a:r>
              <a:rPr lang="ru-RU" sz="1200" spc="26" dirty="0" smtClean="0">
                <a:latin typeface="Arial" pitchFamily="34" charset="0"/>
                <a:cs typeface="Arial" pitchFamily="34" charset="0"/>
              </a:rPr>
              <a:t>НЦТ </a:t>
            </a:r>
            <a:r>
              <a:rPr lang="ru-RU" sz="1200" spc="-11" dirty="0" smtClean="0">
                <a:latin typeface="Arial" pitchFamily="34" charset="0"/>
                <a:cs typeface="Arial" pitchFamily="34" charset="0"/>
              </a:rPr>
              <a:t>ПАРОЛЬ </a:t>
            </a:r>
            <a:r>
              <a:rPr lang="ru-RU" sz="1200" spc="-53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spc="26" dirty="0" smtClean="0">
                <a:latin typeface="Arial" pitchFamily="34" charset="0"/>
                <a:cs typeface="Arial" pitchFamily="34" charset="0"/>
              </a:rPr>
              <a:t>РАЗАРХИВИРОВАНИЯ </a:t>
            </a:r>
            <a:r>
              <a:rPr lang="ru-RU" sz="1200" spc="-30" dirty="0" smtClean="0">
                <a:latin typeface="Arial" pitchFamily="34" charset="0"/>
                <a:cs typeface="Arial" pitchFamily="34" charset="0"/>
              </a:rPr>
              <a:t>ФАЙЛОВ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508484C-5B6D-4ACE-B90F-625F32E35582}"/>
              </a:ext>
            </a:extLst>
          </p:cNvPr>
          <p:cNvSpPr txBox="1"/>
          <p:nvPr/>
        </p:nvSpPr>
        <p:spPr>
          <a:xfrm>
            <a:off x="179512" y="3756977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45" dirty="0" smtClean="0"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200" spc="11" dirty="0" smtClean="0">
                <a:latin typeface="Arial" pitchFamily="34" charset="0"/>
                <a:cs typeface="Arial" pitchFamily="34" charset="0"/>
              </a:rPr>
              <a:t>ОБРАЗОВАНИЯ </a:t>
            </a:r>
            <a:r>
              <a:rPr lang="ru-RU" sz="1200" spc="15" dirty="0" smtClean="0">
                <a:latin typeface="Arial" pitchFamily="34" charset="0"/>
                <a:cs typeface="Arial" pitchFamily="34" charset="0"/>
              </a:rPr>
              <a:t>ПОЛУЧАЮТ </a:t>
            </a:r>
            <a:r>
              <a:rPr lang="ru-RU" sz="1200" spc="11" dirty="0" smtClean="0">
                <a:latin typeface="Arial" pitchFamily="34" charset="0"/>
                <a:cs typeface="Arial" pitchFamily="34" charset="0"/>
              </a:rPr>
              <a:t>ССЫЛКУ</a:t>
            </a:r>
            <a:r>
              <a:rPr lang="ru-RU" sz="1200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spc="-53" dirty="0" smtClean="0">
                <a:latin typeface="Arial" pitchFamily="34" charset="0"/>
                <a:cs typeface="Arial" pitchFamily="34" charset="0"/>
              </a:rPr>
              <a:t>ДЛЯ  </a:t>
            </a:r>
            <a:r>
              <a:rPr lang="ru-RU" sz="1200" spc="38" dirty="0" smtClean="0">
                <a:latin typeface="Arial" pitchFamily="34" charset="0"/>
                <a:cs typeface="Arial" pitchFamily="34" charset="0"/>
              </a:rPr>
              <a:t>СКАЧИВАНИЯ АРХИВИРОВАННОГО  </a:t>
            </a:r>
            <a:r>
              <a:rPr lang="ru-RU" sz="1200" spc="-41" dirty="0" smtClean="0">
                <a:latin typeface="Arial" pitchFamily="34" charset="0"/>
                <a:cs typeface="Arial" pitchFamily="34" charset="0"/>
              </a:rPr>
              <a:t>ФАЙЛА </a:t>
            </a:r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xmlns="" id="{24BEE717-A09F-4978-9ECA-470B331686BA}"/>
              </a:ext>
            </a:extLst>
          </p:cNvPr>
          <p:cNvSpPr/>
          <p:nvPr/>
        </p:nvSpPr>
        <p:spPr>
          <a:xfrm>
            <a:off x="5108204" y="1905245"/>
            <a:ext cx="493148" cy="50137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xmlns="" id="{41454D26-A65D-42D2-89C1-34372A47F8E8}"/>
              </a:ext>
            </a:extLst>
          </p:cNvPr>
          <p:cNvSpPr/>
          <p:nvPr/>
        </p:nvSpPr>
        <p:spPr>
          <a:xfrm flipH="1">
            <a:off x="4139952" y="2859782"/>
            <a:ext cx="792088" cy="6480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" name="Oval 6">
            <a:extLst>
              <a:ext uri="{FF2B5EF4-FFF2-40B4-BE49-F238E27FC236}">
                <a16:creationId xmlns:a16="http://schemas.microsoft.com/office/drawing/2014/main" xmlns="" id="{319E467E-1F19-4CBB-A070-3B6CE4078D17}"/>
              </a:ext>
            </a:extLst>
          </p:cNvPr>
          <p:cNvSpPr/>
          <p:nvPr/>
        </p:nvSpPr>
        <p:spPr>
          <a:xfrm>
            <a:off x="3419872" y="1851670"/>
            <a:ext cx="576064" cy="648072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19460" name="Picture 4" descr="Folder Zip Icon - Unified Icons - SoftIcons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435846"/>
            <a:ext cx="576064" cy="576064"/>
          </a:xfrm>
          <a:prstGeom prst="rect">
            <a:avLst/>
          </a:prstGeom>
          <a:noFill/>
        </p:spPr>
      </p:pic>
      <p:sp>
        <p:nvSpPr>
          <p:cNvPr id="45" name="Frame 17">
            <a:extLst>
              <a:ext uri="{FF2B5EF4-FFF2-40B4-BE49-F238E27FC236}">
                <a16:creationId xmlns:a16="http://schemas.microsoft.com/office/drawing/2014/main" xmlns="" id="{1278BF84-DDF3-43F8-88E4-A0F28E4079EF}"/>
              </a:ext>
            </a:extLst>
          </p:cNvPr>
          <p:cNvSpPr/>
          <p:nvPr/>
        </p:nvSpPr>
        <p:spPr>
          <a:xfrm>
            <a:off x="5508104" y="3435846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6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1216196" y="3180913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1187624" y="1131590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7408884" y="1160162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7408884" y="3219822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" y="699542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ПОРЯДОК ПОЛУЧЕНИЯ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ЭКЗАМЕНАЦИОННЫХ МАТЕРИАЛОВ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defTabSz="685800">
              <a:defRPr/>
            </a:pP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ЭЛЕКТРОННОМ ФОРМАТЕ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699542"/>
            <a:ext cx="8640961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РАСПЕЧАТКА И УПАКОВКА ЭКЗАМЕНАЦИОННЫХ МАТЕРИАЛОВ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EDF784E-0911-4B10-8876-889803C61D1E}"/>
              </a:ext>
            </a:extLst>
          </p:cNvPr>
          <p:cNvSpPr txBox="1"/>
          <p:nvPr/>
        </p:nvSpPr>
        <p:spPr>
          <a:xfrm>
            <a:off x="1403648" y="1082229"/>
            <a:ext cx="86409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B4CBF7E-7F68-450C-9FEC-617CDF1521A6}"/>
              </a:ext>
            </a:extLst>
          </p:cNvPr>
          <p:cNvSpPr txBox="1"/>
          <p:nvPr/>
        </p:nvSpPr>
        <p:spPr>
          <a:xfrm>
            <a:off x="2051720" y="1203598"/>
            <a:ext cx="684076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АРХИВИРОВАННЫЙ ФАЙЛ ВСКРЫВАЕТСЯ В ОРГАНИЗАЦИИ ОБРАЗОВАНИЯ С ПОМОЩЬЮ ПАРОЛЯ, ПОЛУЧЕННОГО ОТ НЦТ. ЭКЗАМЕНАЦИОННЫЕ МАТЕРИАЛЫ ИЗ ФАЙЛА РАСПЕЧАТЫВАЮТСЯ В ОРГАНИЗАЦИИ ОБРАЗОВАНИЯ СОГЛАСНО КОЛИЧЕСТВУ ВЫПУСКНИКОВ ЗА ОДИН ДЕНЬ ДО ЭКЗАМЕНА.</a:t>
            </a:r>
          </a:p>
          <a:p>
            <a:endParaRPr lang="kk-KZ" altLang="ko-KR" sz="7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altLang="ko-KR" sz="13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СРОКИ ПОЛУЧЕНИЯ ПАРОЛЯ И РАСПЕЧАТКА МАТЕРИАЛОВ: </a:t>
            </a:r>
          </a:p>
          <a:p>
            <a:r>
              <a:rPr lang="kk-KZ" altLang="ko-KR" sz="1100" b="1" i="1" dirty="0" smtClean="0">
                <a:latin typeface="Arial" pitchFamily="34" charset="0"/>
                <a:cs typeface="Arial" pitchFamily="34" charset="0"/>
              </a:rPr>
              <a:t>(от НЦТ в УО – с 9:00 до 10:00, от УО в ОО (отделы образования) – с 10:00 до 13:00, </a:t>
            </a:r>
          </a:p>
          <a:p>
            <a:r>
              <a:rPr lang="kk-KZ" altLang="ko-KR" sz="1100" b="1" i="1" dirty="0" smtClean="0">
                <a:latin typeface="Arial" pitchFamily="34" charset="0"/>
                <a:cs typeface="Arial" pitchFamily="34" charset="0"/>
              </a:rPr>
              <a:t>от ОО в организации образования – с 16:00 до 17:00):</a:t>
            </a:r>
            <a:endParaRPr lang="kk-KZ" altLang="ko-KR" sz="1400" b="1" i="1" dirty="0" smtClean="0">
              <a:latin typeface="Arial" pitchFamily="34" charset="0"/>
              <a:cs typeface="Arial" pitchFamily="34" charset="0"/>
            </a:endParaRPr>
          </a:p>
          <a:p>
            <a:endParaRPr lang="kk-KZ" altLang="ko-KR" sz="7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ТЕМЫ ЭССЕ ПО ЯЗЫКУ ОБУЧЕНИЯ –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31 МАЯ 2021 г.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ПИСЬМЕННЫЙ ЭКЗАМЕН </a:t>
            </a: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ПО АЛГЕБРЕ И НАЧАЛАМ АНАЛИЗА 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3 ИЮНЯ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г.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КНИЖКИ ВОПРОСНИКИ </a:t>
            </a: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ПО ИСТОРИИ КАЗАХСТАНА 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6 ИЮНЯ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г.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КНИЖКИ ВОПРОСНИКИ С АУДИОМАТЕРИАЛАМИ </a:t>
            </a: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ПО КАЗАХСКОМУ/РУССКОМУ ЯЗЫКУ 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9 ИЮНЯ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altLang="ko-K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EDF784E-0911-4B10-8876-889803C61D1E}"/>
              </a:ext>
            </a:extLst>
          </p:cNvPr>
          <p:cNvSpPr txBox="1"/>
          <p:nvPr/>
        </p:nvSpPr>
        <p:spPr>
          <a:xfrm>
            <a:off x="1478320" y="3386485"/>
            <a:ext cx="71741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B4CBF7E-7F68-450C-9FEC-617CDF1521A6}"/>
              </a:ext>
            </a:extLst>
          </p:cNvPr>
          <p:cNvSpPr txBox="1"/>
          <p:nvPr/>
        </p:nvSpPr>
        <p:spPr>
          <a:xfrm>
            <a:off x="2051720" y="3507854"/>
            <a:ext cx="684076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ТЕМЫ ЭССЕ, КОНТРОЛЬНАЯ РАБОТА УПАКОВЫВАЮТСЯ В КОНВЕРТЫ, КНИЖКИ ВОПРОСНИКИ </a:t>
            </a:r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ЛИСТЫ ОТВЕТОВ В КОРОБКУ ПО КАЖДОМУ КЛАССУ ОТДЕЛЬНО. </a:t>
            </a:r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АУДИОМАТЕРИАЛЫ ЗАГРУЖАЮТСЯ НА ЭЛЕКТРОННЫЙ НОСИТЕЛЬ И УПАКОВЫВАЮТСЯ В КОРОБКУ ВМЕСТЕ С КНИЖКАМИ ВОПРОСНИКАМИ И ЛИСТАМИ ОТВЕТОВ.</a:t>
            </a:r>
            <a:endParaRPr lang="kk-KZ" altLang="ko-KR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УПАКОВАННЫЕ МАТЕРИАЛЫ ОПЕЧАТЫВАЮТСЯ ДАТОЙ И ПЕЧАТЬЮ ОРГАНИЗАЦИИ ОБРАЗОВАНИЯ.</a:t>
            </a:r>
            <a:endParaRPr lang="en-US" altLang="ko-KR" sz="13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323528" y="1563638"/>
            <a:ext cx="1224136" cy="2304256"/>
            <a:chOff x="341172" y="1438149"/>
            <a:chExt cx="2880463" cy="3276228"/>
          </a:xfrm>
        </p:grpSpPr>
        <p:sp>
          <p:nvSpPr>
            <p:cNvPr id="26" name="Freeform 15">
              <a:extLst>
                <a:ext uri="{FF2B5EF4-FFF2-40B4-BE49-F238E27FC236}">
                  <a16:creationId xmlns="" xmlns:a16="http://schemas.microsoft.com/office/drawing/2014/main" id="{EF968E12-8FFC-4934-B4D8-6DEAA88C7CA8}"/>
                </a:ext>
              </a:extLst>
            </p:cNvPr>
            <p:cNvSpPr/>
            <p:nvPr/>
          </p:nvSpPr>
          <p:spPr>
            <a:xfrm rot="16200000">
              <a:off x="1201414" y="2694156"/>
              <a:ext cx="3163158" cy="877284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2985"/>
                <a:gd name="connsiteY0" fmla="*/ 0 h 714375"/>
                <a:gd name="connsiteX1" fmla="*/ 6350 w 2572985"/>
                <a:gd name="connsiteY1" fmla="*/ 177800 h 714375"/>
                <a:gd name="connsiteX2" fmla="*/ 9525 w 2572985"/>
                <a:gd name="connsiteY2" fmla="*/ 266700 h 714375"/>
                <a:gd name="connsiteX3" fmla="*/ 2460625 w 2572985"/>
                <a:gd name="connsiteY3" fmla="*/ 273050 h 714375"/>
                <a:gd name="connsiteX4" fmla="*/ 2457450 w 2572985"/>
                <a:gd name="connsiteY4" fmla="*/ 587375 h 714375"/>
                <a:gd name="connsiteX5" fmla="*/ 66675 w 2572985"/>
                <a:gd name="connsiteY5" fmla="*/ 590550 h 714375"/>
                <a:gd name="connsiteX6" fmla="*/ 88900 w 2572985"/>
                <a:gd name="connsiteY6" fmla="*/ 593725 h 714375"/>
                <a:gd name="connsiteX7" fmla="*/ 92075 w 2572985"/>
                <a:gd name="connsiteY7" fmla="*/ 546100 h 714375"/>
                <a:gd name="connsiteX8" fmla="*/ 0 w 2572985"/>
                <a:gd name="connsiteY8" fmla="*/ 619125 h 714375"/>
                <a:gd name="connsiteX9" fmla="*/ 6350 w 2572985"/>
                <a:gd name="connsiteY9" fmla="*/ 714375 h 714375"/>
                <a:gd name="connsiteX10" fmla="*/ 2565400 w 2572985"/>
                <a:gd name="connsiteY10" fmla="*/ 714375 h 714375"/>
                <a:gd name="connsiteX11" fmla="*/ 2565567 w 2572985"/>
                <a:gd name="connsiteY11" fmla="*/ 205427 h 714375"/>
                <a:gd name="connsiteX12" fmla="*/ 2295525 w 2572985"/>
                <a:gd name="connsiteY12" fmla="*/ 0 h 714375"/>
                <a:gd name="connsiteX13" fmla="*/ 225425 w 2572985"/>
                <a:gd name="connsiteY13" fmla="*/ 0 h 714375"/>
                <a:gd name="connsiteX0" fmla="*/ 225425 w 2575763"/>
                <a:gd name="connsiteY0" fmla="*/ 0 h 714375"/>
                <a:gd name="connsiteX1" fmla="*/ 6350 w 2575763"/>
                <a:gd name="connsiteY1" fmla="*/ 177800 h 714375"/>
                <a:gd name="connsiteX2" fmla="*/ 9525 w 2575763"/>
                <a:gd name="connsiteY2" fmla="*/ 266700 h 714375"/>
                <a:gd name="connsiteX3" fmla="*/ 2460625 w 2575763"/>
                <a:gd name="connsiteY3" fmla="*/ 273050 h 714375"/>
                <a:gd name="connsiteX4" fmla="*/ 2457450 w 2575763"/>
                <a:gd name="connsiteY4" fmla="*/ 587375 h 714375"/>
                <a:gd name="connsiteX5" fmla="*/ 66675 w 2575763"/>
                <a:gd name="connsiteY5" fmla="*/ 590550 h 714375"/>
                <a:gd name="connsiteX6" fmla="*/ 88900 w 2575763"/>
                <a:gd name="connsiteY6" fmla="*/ 593725 h 714375"/>
                <a:gd name="connsiteX7" fmla="*/ 92075 w 2575763"/>
                <a:gd name="connsiteY7" fmla="*/ 546100 h 714375"/>
                <a:gd name="connsiteX8" fmla="*/ 0 w 2575763"/>
                <a:gd name="connsiteY8" fmla="*/ 619125 h 714375"/>
                <a:gd name="connsiteX9" fmla="*/ 6350 w 2575763"/>
                <a:gd name="connsiteY9" fmla="*/ 714375 h 714375"/>
                <a:gd name="connsiteX10" fmla="*/ 2565400 w 2575763"/>
                <a:gd name="connsiteY10" fmla="*/ 714375 h 714375"/>
                <a:gd name="connsiteX11" fmla="*/ 2574145 w 2575763"/>
                <a:gd name="connsiteY11" fmla="*/ 205427 h 714375"/>
                <a:gd name="connsiteX12" fmla="*/ 2295525 w 2575763"/>
                <a:gd name="connsiteY12" fmla="*/ 0 h 714375"/>
                <a:gd name="connsiteX13" fmla="*/ 225425 w 2575763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763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2028" y="381110"/>
                    <a:pt x="2574145" y="205427"/>
                  </a:cubicBezTo>
                  <a:cubicBezTo>
                    <a:pt x="2488420" y="123935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7" name="Rectangle 22">
              <a:extLst>
                <a:ext uri="{FF2B5EF4-FFF2-40B4-BE49-F238E27FC236}">
                  <a16:creationId xmlns="" xmlns:a16="http://schemas.microsoft.com/office/drawing/2014/main" id="{18AB6CFE-27EC-43E9-B610-E6B88331E39E}"/>
                </a:ext>
              </a:extLst>
            </p:cNvPr>
            <p:cNvSpPr/>
            <p:nvPr/>
          </p:nvSpPr>
          <p:spPr>
            <a:xfrm rot="16200000">
              <a:off x="1414123" y="2953197"/>
              <a:ext cx="2918164" cy="394869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8" name="Freeform 18">
              <a:extLst>
                <a:ext uri="{FF2B5EF4-FFF2-40B4-BE49-F238E27FC236}">
                  <a16:creationId xmlns="" xmlns:a16="http://schemas.microsoft.com/office/drawing/2014/main" id="{C1A0F8C6-CF31-4482-B785-4563BB047E6F}"/>
                </a:ext>
              </a:extLst>
            </p:cNvPr>
            <p:cNvSpPr/>
            <p:nvPr/>
          </p:nvSpPr>
          <p:spPr>
            <a:xfrm rot="16200000">
              <a:off x="661600" y="2695495"/>
              <a:ext cx="3197023" cy="682332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9" name="Freeform 19">
              <a:extLst>
                <a:ext uri="{FF2B5EF4-FFF2-40B4-BE49-F238E27FC236}">
                  <a16:creationId xmlns="" xmlns:a16="http://schemas.microsoft.com/office/drawing/2014/main" id="{4E7F7774-18EB-447E-93BF-39E751E692F5}"/>
                </a:ext>
              </a:extLst>
            </p:cNvPr>
            <p:cNvSpPr/>
            <p:nvPr/>
          </p:nvSpPr>
          <p:spPr>
            <a:xfrm rot="16200000">
              <a:off x="771381" y="2826716"/>
              <a:ext cx="3019379" cy="470810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" name="Freeform 21">
              <a:extLst>
                <a:ext uri="{FF2B5EF4-FFF2-40B4-BE49-F238E27FC236}">
                  <a16:creationId xmlns="" xmlns:a16="http://schemas.microsoft.com/office/drawing/2014/main" id="{73F01B0D-720E-4F54-B7C0-4AA7C538B813}"/>
                </a:ext>
              </a:extLst>
            </p:cNvPr>
            <p:cNvSpPr/>
            <p:nvPr/>
          </p:nvSpPr>
          <p:spPr>
            <a:xfrm rot="16200000" flipH="1">
              <a:off x="367170" y="2720924"/>
              <a:ext cx="2706778" cy="750881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3535"/>
                <a:gd name="connsiteY0" fmla="*/ 0 h 714375"/>
                <a:gd name="connsiteX1" fmla="*/ 6350 w 2573535"/>
                <a:gd name="connsiteY1" fmla="*/ 177800 h 714375"/>
                <a:gd name="connsiteX2" fmla="*/ 9525 w 2573535"/>
                <a:gd name="connsiteY2" fmla="*/ 266700 h 714375"/>
                <a:gd name="connsiteX3" fmla="*/ 2460625 w 2573535"/>
                <a:gd name="connsiteY3" fmla="*/ 273050 h 714375"/>
                <a:gd name="connsiteX4" fmla="*/ 2457450 w 2573535"/>
                <a:gd name="connsiteY4" fmla="*/ 587375 h 714375"/>
                <a:gd name="connsiteX5" fmla="*/ 66675 w 2573535"/>
                <a:gd name="connsiteY5" fmla="*/ 590550 h 714375"/>
                <a:gd name="connsiteX6" fmla="*/ 88900 w 2573535"/>
                <a:gd name="connsiteY6" fmla="*/ 593725 h 714375"/>
                <a:gd name="connsiteX7" fmla="*/ 92075 w 2573535"/>
                <a:gd name="connsiteY7" fmla="*/ 546100 h 714375"/>
                <a:gd name="connsiteX8" fmla="*/ 0 w 2573535"/>
                <a:gd name="connsiteY8" fmla="*/ 619125 h 714375"/>
                <a:gd name="connsiteX9" fmla="*/ 6350 w 2573535"/>
                <a:gd name="connsiteY9" fmla="*/ 714375 h 714375"/>
                <a:gd name="connsiteX10" fmla="*/ 2565400 w 2573535"/>
                <a:gd name="connsiteY10" fmla="*/ 714375 h 714375"/>
                <a:gd name="connsiteX11" fmla="*/ 2567732 w 2573535"/>
                <a:gd name="connsiteY11" fmla="*/ 201861 h 714375"/>
                <a:gd name="connsiteX12" fmla="*/ 2295525 w 2573535"/>
                <a:gd name="connsiteY12" fmla="*/ 0 h 714375"/>
                <a:gd name="connsiteX13" fmla="*/ 225425 w 2573535"/>
                <a:gd name="connsiteY13" fmla="*/ 0 h 714375"/>
                <a:gd name="connsiteX0" fmla="*/ 225425 w 2575177"/>
                <a:gd name="connsiteY0" fmla="*/ 0 h 714375"/>
                <a:gd name="connsiteX1" fmla="*/ 6350 w 2575177"/>
                <a:gd name="connsiteY1" fmla="*/ 177800 h 714375"/>
                <a:gd name="connsiteX2" fmla="*/ 9525 w 2575177"/>
                <a:gd name="connsiteY2" fmla="*/ 266700 h 714375"/>
                <a:gd name="connsiteX3" fmla="*/ 2460625 w 2575177"/>
                <a:gd name="connsiteY3" fmla="*/ 273050 h 714375"/>
                <a:gd name="connsiteX4" fmla="*/ 2457450 w 2575177"/>
                <a:gd name="connsiteY4" fmla="*/ 587375 h 714375"/>
                <a:gd name="connsiteX5" fmla="*/ 66675 w 2575177"/>
                <a:gd name="connsiteY5" fmla="*/ 590550 h 714375"/>
                <a:gd name="connsiteX6" fmla="*/ 88900 w 2575177"/>
                <a:gd name="connsiteY6" fmla="*/ 593725 h 714375"/>
                <a:gd name="connsiteX7" fmla="*/ 92075 w 2575177"/>
                <a:gd name="connsiteY7" fmla="*/ 546100 h 714375"/>
                <a:gd name="connsiteX8" fmla="*/ 0 w 2575177"/>
                <a:gd name="connsiteY8" fmla="*/ 619125 h 714375"/>
                <a:gd name="connsiteX9" fmla="*/ 6350 w 2575177"/>
                <a:gd name="connsiteY9" fmla="*/ 714375 h 714375"/>
                <a:gd name="connsiteX10" fmla="*/ 2565400 w 2575177"/>
                <a:gd name="connsiteY10" fmla="*/ 714375 h 714375"/>
                <a:gd name="connsiteX11" fmla="*/ 2572743 w 2575177"/>
                <a:gd name="connsiteY11" fmla="*/ 201861 h 714375"/>
                <a:gd name="connsiteX12" fmla="*/ 2295525 w 2575177"/>
                <a:gd name="connsiteY12" fmla="*/ 0 h 714375"/>
                <a:gd name="connsiteX13" fmla="*/ 225425 w 2575177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177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0626" y="377544"/>
                    <a:pt x="2572743" y="201861"/>
                  </a:cubicBezTo>
                  <a:cubicBezTo>
                    <a:pt x="2487018" y="120369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1" name="Rectangle 22">
              <a:extLst>
                <a:ext uri="{FF2B5EF4-FFF2-40B4-BE49-F238E27FC236}">
                  <a16:creationId xmlns="" xmlns:a16="http://schemas.microsoft.com/office/drawing/2014/main" id="{4A8D80FA-390B-492A-A00B-48D4E04D4271}"/>
                </a:ext>
              </a:extLst>
            </p:cNvPr>
            <p:cNvSpPr/>
            <p:nvPr/>
          </p:nvSpPr>
          <p:spPr>
            <a:xfrm rot="16200000" flipH="1">
              <a:off x="548923" y="2912422"/>
              <a:ext cx="2497700" cy="337974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" name="Freeform 24">
              <a:extLst>
                <a:ext uri="{FF2B5EF4-FFF2-40B4-BE49-F238E27FC236}">
                  <a16:creationId xmlns="" xmlns:a16="http://schemas.microsoft.com/office/drawing/2014/main" id="{24A183D3-ACF1-4D5D-B1D5-C56460E6A387}"/>
                </a:ext>
              </a:extLst>
            </p:cNvPr>
            <p:cNvSpPr/>
            <p:nvPr/>
          </p:nvSpPr>
          <p:spPr>
            <a:xfrm rot="16200000">
              <a:off x="-182643" y="2717881"/>
              <a:ext cx="2595388" cy="718950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8868"/>
                <a:gd name="connsiteY0" fmla="*/ 0 h 714375"/>
                <a:gd name="connsiteX1" fmla="*/ 6350 w 2578868"/>
                <a:gd name="connsiteY1" fmla="*/ 177800 h 714375"/>
                <a:gd name="connsiteX2" fmla="*/ 9525 w 2578868"/>
                <a:gd name="connsiteY2" fmla="*/ 266700 h 714375"/>
                <a:gd name="connsiteX3" fmla="*/ 2460625 w 2578868"/>
                <a:gd name="connsiteY3" fmla="*/ 273050 h 714375"/>
                <a:gd name="connsiteX4" fmla="*/ 2457450 w 2578868"/>
                <a:gd name="connsiteY4" fmla="*/ 587375 h 714375"/>
                <a:gd name="connsiteX5" fmla="*/ 66675 w 2578868"/>
                <a:gd name="connsiteY5" fmla="*/ 590550 h 714375"/>
                <a:gd name="connsiteX6" fmla="*/ 88900 w 2578868"/>
                <a:gd name="connsiteY6" fmla="*/ 593725 h 714375"/>
                <a:gd name="connsiteX7" fmla="*/ 92075 w 2578868"/>
                <a:gd name="connsiteY7" fmla="*/ 546100 h 714375"/>
                <a:gd name="connsiteX8" fmla="*/ 0 w 2578868"/>
                <a:gd name="connsiteY8" fmla="*/ 619125 h 714375"/>
                <a:gd name="connsiteX9" fmla="*/ 6350 w 2578868"/>
                <a:gd name="connsiteY9" fmla="*/ 714375 h 714375"/>
                <a:gd name="connsiteX10" fmla="*/ 2565400 w 2578868"/>
                <a:gd name="connsiteY10" fmla="*/ 714375 h 714375"/>
                <a:gd name="connsiteX11" fmla="*/ 2578868 w 2578868"/>
                <a:gd name="connsiteY11" fmla="*/ 202083 h 714375"/>
                <a:gd name="connsiteX12" fmla="*/ 2295525 w 2578868"/>
                <a:gd name="connsiteY12" fmla="*/ 0 h 714375"/>
                <a:gd name="connsiteX13" fmla="*/ 225425 w 2578868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8868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6751" y="377766"/>
                    <a:pt x="2578868" y="202083"/>
                  </a:cubicBezTo>
                  <a:cubicBezTo>
                    <a:pt x="2493143" y="120591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3" name="Rectangle 22">
              <a:extLst>
                <a:ext uri="{FF2B5EF4-FFF2-40B4-BE49-F238E27FC236}">
                  <a16:creationId xmlns="" xmlns:a16="http://schemas.microsoft.com/office/drawing/2014/main" id="{1D24E767-D611-40C5-B644-E6EB55DF7AA1}"/>
                </a:ext>
              </a:extLst>
            </p:cNvPr>
            <p:cNvSpPr/>
            <p:nvPr/>
          </p:nvSpPr>
          <p:spPr>
            <a:xfrm rot="16200000">
              <a:off x="-6762" y="2931732"/>
              <a:ext cx="2391486" cy="323602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4" name="Freeform 27">
              <a:extLst>
                <a:ext uri="{FF2B5EF4-FFF2-40B4-BE49-F238E27FC236}">
                  <a16:creationId xmlns="" xmlns:a16="http://schemas.microsoft.com/office/drawing/2014/main" id="{6EDD2001-D144-47CE-8573-EE4FCDC67E2B}"/>
                </a:ext>
              </a:extLst>
            </p:cNvPr>
            <p:cNvSpPr/>
            <p:nvPr/>
          </p:nvSpPr>
          <p:spPr>
            <a:xfrm rot="16200000">
              <a:off x="-771305" y="2791676"/>
              <a:ext cx="2828672" cy="603717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5" name="Freeform 28">
              <a:extLst>
                <a:ext uri="{FF2B5EF4-FFF2-40B4-BE49-F238E27FC236}">
                  <a16:creationId xmlns="" xmlns:a16="http://schemas.microsoft.com/office/drawing/2014/main" id="{60F2AC0C-150C-4232-8AAB-ED889D137390}"/>
                </a:ext>
              </a:extLst>
            </p:cNvPr>
            <p:cNvSpPr/>
            <p:nvPr/>
          </p:nvSpPr>
          <p:spPr>
            <a:xfrm rot="16200000">
              <a:off x="-674173" y="2907778"/>
              <a:ext cx="2671495" cy="416566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ИТОГОВАЯ АТТЕСТАЦИЯ ОБУЧАЮЩИХСЯ 11(12) КЛАССОВ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699542"/>
            <a:ext cx="8640961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ХРАНЕНИЕ И ВСКРЫТИЕ 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ЭКЗАМЕНАЦИОННЫХ МАТЕРИАЛОВ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EDF784E-0911-4B10-8876-889803C61D1E}"/>
              </a:ext>
            </a:extLst>
          </p:cNvPr>
          <p:cNvSpPr txBox="1"/>
          <p:nvPr/>
        </p:nvSpPr>
        <p:spPr>
          <a:xfrm>
            <a:off x="323528" y="1473046"/>
            <a:ext cx="64807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B4CBF7E-7F68-450C-9FEC-617CDF1521A6}"/>
              </a:ext>
            </a:extLst>
          </p:cNvPr>
          <p:cNvSpPr txBox="1"/>
          <p:nvPr/>
        </p:nvSpPr>
        <p:spPr>
          <a:xfrm>
            <a:off x="1043608" y="1546795"/>
            <a:ext cx="48965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ЭКЗАМЕНАЦИОННЫЕ МАТЕРИАЛЫ ХРАНЯТСЯ ДО ПРОВЕДЕНИЯ ЭКЗАМЕНОВ С СОБЛЮДЕНИЕМ МЕР СЕКРЕТНОСТИ </a:t>
            </a:r>
            <a:r>
              <a:rPr lang="kk-KZ" altLang="ko-KR" sz="1200" i="1" dirty="0" smtClean="0">
                <a:latin typeface="Arial" pitchFamily="34" charset="0"/>
                <a:cs typeface="Arial" pitchFamily="34" charset="0"/>
              </a:rPr>
              <a:t>(ХРАНЕНИЕ В СЕЙФЕ)</a:t>
            </a:r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kk-KZ" altLang="ko-KR" sz="1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400" b="1" spc="8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ОТВЕТСТВЕННОСТЬ </a:t>
            </a:r>
            <a:r>
              <a:rPr lang="ru-RU" sz="1400" b="1" spc="-49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1400" b="1" spc="8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ЭКЗАМЕНАЦИОННЫЕ </a:t>
            </a:r>
            <a:r>
              <a:rPr lang="ru-RU" sz="1400" b="1" spc="-4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МАТЕРИАЛЫ </a:t>
            </a:r>
            <a:r>
              <a:rPr lang="ru-RU" sz="1400" b="1" spc="8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НЕСУТ </a:t>
            </a:r>
            <a:r>
              <a:rPr lang="ru-RU" sz="1400" b="1" spc="-26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ОТДЕЛЫ  </a:t>
            </a:r>
            <a:r>
              <a:rPr lang="ru-RU" sz="1400" b="1" spc="45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400" b="1" spc="49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sz="1400" b="1" spc="15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ОБРАЗОВАНИЯ, ПРЕДСТАВЛЕННЫЕ ОТВЕТСТВЕННЫЕ ЛИЦА СТОРОН.</a:t>
            </a:r>
            <a:r>
              <a:rPr lang="kk-KZ" altLang="ko-KR" sz="14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altLang="ko-KR" sz="14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EDF784E-0911-4B10-8876-889803C61D1E}"/>
              </a:ext>
            </a:extLst>
          </p:cNvPr>
          <p:cNvSpPr txBox="1"/>
          <p:nvPr/>
        </p:nvSpPr>
        <p:spPr>
          <a:xfrm>
            <a:off x="323528" y="3489270"/>
            <a:ext cx="72008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6228184" y="1275606"/>
            <a:ext cx="2304256" cy="3312368"/>
            <a:chOff x="341172" y="1438149"/>
            <a:chExt cx="2880463" cy="3276228"/>
          </a:xfrm>
        </p:grpSpPr>
        <p:sp>
          <p:nvSpPr>
            <p:cNvPr id="26" name="Freeform 15">
              <a:extLst>
                <a:ext uri="{FF2B5EF4-FFF2-40B4-BE49-F238E27FC236}">
                  <a16:creationId xmlns="" xmlns:a16="http://schemas.microsoft.com/office/drawing/2014/main" id="{EF968E12-8FFC-4934-B4D8-6DEAA88C7CA8}"/>
                </a:ext>
              </a:extLst>
            </p:cNvPr>
            <p:cNvSpPr/>
            <p:nvPr/>
          </p:nvSpPr>
          <p:spPr>
            <a:xfrm rot="16200000">
              <a:off x="1201414" y="2694156"/>
              <a:ext cx="3163158" cy="877284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2985"/>
                <a:gd name="connsiteY0" fmla="*/ 0 h 714375"/>
                <a:gd name="connsiteX1" fmla="*/ 6350 w 2572985"/>
                <a:gd name="connsiteY1" fmla="*/ 177800 h 714375"/>
                <a:gd name="connsiteX2" fmla="*/ 9525 w 2572985"/>
                <a:gd name="connsiteY2" fmla="*/ 266700 h 714375"/>
                <a:gd name="connsiteX3" fmla="*/ 2460625 w 2572985"/>
                <a:gd name="connsiteY3" fmla="*/ 273050 h 714375"/>
                <a:gd name="connsiteX4" fmla="*/ 2457450 w 2572985"/>
                <a:gd name="connsiteY4" fmla="*/ 587375 h 714375"/>
                <a:gd name="connsiteX5" fmla="*/ 66675 w 2572985"/>
                <a:gd name="connsiteY5" fmla="*/ 590550 h 714375"/>
                <a:gd name="connsiteX6" fmla="*/ 88900 w 2572985"/>
                <a:gd name="connsiteY6" fmla="*/ 593725 h 714375"/>
                <a:gd name="connsiteX7" fmla="*/ 92075 w 2572985"/>
                <a:gd name="connsiteY7" fmla="*/ 546100 h 714375"/>
                <a:gd name="connsiteX8" fmla="*/ 0 w 2572985"/>
                <a:gd name="connsiteY8" fmla="*/ 619125 h 714375"/>
                <a:gd name="connsiteX9" fmla="*/ 6350 w 2572985"/>
                <a:gd name="connsiteY9" fmla="*/ 714375 h 714375"/>
                <a:gd name="connsiteX10" fmla="*/ 2565400 w 2572985"/>
                <a:gd name="connsiteY10" fmla="*/ 714375 h 714375"/>
                <a:gd name="connsiteX11" fmla="*/ 2565567 w 2572985"/>
                <a:gd name="connsiteY11" fmla="*/ 205427 h 714375"/>
                <a:gd name="connsiteX12" fmla="*/ 2295525 w 2572985"/>
                <a:gd name="connsiteY12" fmla="*/ 0 h 714375"/>
                <a:gd name="connsiteX13" fmla="*/ 225425 w 2572985"/>
                <a:gd name="connsiteY13" fmla="*/ 0 h 714375"/>
                <a:gd name="connsiteX0" fmla="*/ 225425 w 2575763"/>
                <a:gd name="connsiteY0" fmla="*/ 0 h 714375"/>
                <a:gd name="connsiteX1" fmla="*/ 6350 w 2575763"/>
                <a:gd name="connsiteY1" fmla="*/ 177800 h 714375"/>
                <a:gd name="connsiteX2" fmla="*/ 9525 w 2575763"/>
                <a:gd name="connsiteY2" fmla="*/ 266700 h 714375"/>
                <a:gd name="connsiteX3" fmla="*/ 2460625 w 2575763"/>
                <a:gd name="connsiteY3" fmla="*/ 273050 h 714375"/>
                <a:gd name="connsiteX4" fmla="*/ 2457450 w 2575763"/>
                <a:gd name="connsiteY4" fmla="*/ 587375 h 714375"/>
                <a:gd name="connsiteX5" fmla="*/ 66675 w 2575763"/>
                <a:gd name="connsiteY5" fmla="*/ 590550 h 714375"/>
                <a:gd name="connsiteX6" fmla="*/ 88900 w 2575763"/>
                <a:gd name="connsiteY6" fmla="*/ 593725 h 714375"/>
                <a:gd name="connsiteX7" fmla="*/ 92075 w 2575763"/>
                <a:gd name="connsiteY7" fmla="*/ 546100 h 714375"/>
                <a:gd name="connsiteX8" fmla="*/ 0 w 2575763"/>
                <a:gd name="connsiteY8" fmla="*/ 619125 h 714375"/>
                <a:gd name="connsiteX9" fmla="*/ 6350 w 2575763"/>
                <a:gd name="connsiteY9" fmla="*/ 714375 h 714375"/>
                <a:gd name="connsiteX10" fmla="*/ 2565400 w 2575763"/>
                <a:gd name="connsiteY10" fmla="*/ 714375 h 714375"/>
                <a:gd name="connsiteX11" fmla="*/ 2574145 w 2575763"/>
                <a:gd name="connsiteY11" fmla="*/ 205427 h 714375"/>
                <a:gd name="connsiteX12" fmla="*/ 2295525 w 2575763"/>
                <a:gd name="connsiteY12" fmla="*/ 0 h 714375"/>
                <a:gd name="connsiteX13" fmla="*/ 225425 w 2575763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763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2028" y="381110"/>
                    <a:pt x="2574145" y="205427"/>
                  </a:cubicBezTo>
                  <a:cubicBezTo>
                    <a:pt x="2488420" y="123935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7" name="Rectangle 22">
              <a:extLst>
                <a:ext uri="{FF2B5EF4-FFF2-40B4-BE49-F238E27FC236}">
                  <a16:creationId xmlns="" xmlns:a16="http://schemas.microsoft.com/office/drawing/2014/main" id="{18AB6CFE-27EC-43E9-B610-E6B88331E39E}"/>
                </a:ext>
              </a:extLst>
            </p:cNvPr>
            <p:cNvSpPr/>
            <p:nvPr/>
          </p:nvSpPr>
          <p:spPr>
            <a:xfrm rot="16200000">
              <a:off x="1414123" y="2953197"/>
              <a:ext cx="2918164" cy="394869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8" name="Freeform 18">
              <a:extLst>
                <a:ext uri="{FF2B5EF4-FFF2-40B4-BE49-F238E27FC236}">
                  <a16:creationId xmlns="" xmlns:a16="http://schemas.microsoft.com/office/drawing/2014/main" id="{C1A0F8C6-CF31-4482-B785-4563BB047E6F}"/>
                </a:ext>
              </a:extLst>
            </p:cNvPr>
            <p:cNvSpPr/>
            <p:nvPr/>
          </p:nvSpPr>
          <p:spPr>
            <a:xfrm rot="16200000">
              <a:off x="661600" y="2695495"/>
              <a:ext cx="3197023" cy="682332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9" name="Freeform 19">
              <a:extLst>
                <a:ext uri="{FF2B5EF4-FFF2-40B4-BE49-F238E27FC236}">
                  <a16:creationId xmlns="" xmlns:a16="http://schemas.microsoft.com/office/drawing/2014/main" id="{4E7F7774-18EB-447E-93BF-39E751E692F5}"/>
                </a:ext>
              </a:extLst>
            </p:cNvPr>
            <p:cNvSpPr/>
            <p:nvPr/>
          </p:nvSpPr>
          <p:spPr>
            <a:xfrm rot="16200000">
              <a:off x="771381" y="2826716"/>
              <a:ext cx="3019379" cy="470810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" name="Freeform 21">
              <a:extLst>
                <a:ext uri="{FF2B5EF4-FFF2-40B4-BE49-F238E27FC236}">
                  <a16:creationId xmlns="" xmlns:a16="http://schemas.microsoft.com/office/drawing/2014/main" id="{73F01B0D-720E-4F54-B7C0-4AA7C538B813}"/>
                </a:ext>
              </a:extLst>
            </p:cNvPr>
            <p:cNvSpPr/>
            <p:nvPr/>
          </p:nvSpPr>
          <p:spPr>
            <a:xfrm rot="16200000" flipH="1">
              <a:off x="367170" y="2720924"/>
              <a:ext cx="2706778" cy="750881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3535"/>
                <a:gd name="connsiteY0" fmla="*/ 0 h 714375"/>
                <a:gd name="connsiteX1" fmla="*/ 6350 w 2573535"/>
                <a:gd name="connsiteY1" fmla="*/ 177800 h 714375"/>
                <a:gd name="connsiteX2" fmla="*/ 9525 w 2573535"/>
                <a:gd name="connsiteY2" fmla="*/ 266700 h 714375"/>
                <a:gd name="connsiteX3" fmla="*/ 2460625 w 2573535"/>
                <a:gd name="connsiteY3" fmla="*/ 273050 h 714375"/>
                <a:gd name="connsiteX4" fmla="*/ 2457450 w 2573535"/>
                <a:gd name="connsiteY4" fmla="*/ 587375 h 714375"/>
                <a:gd name="connsiteX5" fmla="*/ 66675 w 2573535"/>
                <a:gd name="connsiteY5" fmla="*/ 590550 h 714375"/>
                <a:gd name="connsiteX6" fmla="*/ 88900 w 2573535"/>
                <a:gd name="connsiteY6" fmla="*/ 593725 h 714375"/>
                <a:gd name="connsiteX7" fmla="*/ 92075 w 2573535"/>
                <a:gd name="connsiteY7" fmla="*/ 546100 h 714375"/>
                <a:gd name="connsiteX8" fmla="*/ 0 w 2573535"/>
                <a:gd name="connsiteY8" fmla="*/ 619125 h 714375"/>
                <a:gd name="connsiteX9" fmla="*/ 6350 w 2573535"/>
                <a:gd name="connsiteY9" fmla="*/ 714375 h 714375"/>
                <a:gd name="connsiteX10" fmla="*/ 2565400 w 2573535"/>
                <a:gd name="connsiteY10" fmla="*/ 714375 h 714375"/>
                <a:gd name="connsiteX11" fmla="*/ 2567732 w 2573535"/>
                <a:gd name="connsiteY11" fmla="*/ 201861 h 714375"/>
                <a:gd name="connsiteX12" fmla="*/ 2295525 w 2573535"/>
                <a:gd name="connsiteY12" fmla="*/ 0 h 714375"/>
                <a:gd name="connsiteX13" fmla="*/ 225425 w 2573535"/>
                <a:gd name="connsiteY13" fmla="*/ 0 h 714375"/>
                <a:gd name="connsiteX0" fmla="*/ 225425 w 2575177"/>
                <a:gd name="connsiteY0" fmla="*/ 0 h 714375"/>
                <a:gd name="connsiteX1" fmla="*/ 6350 w 2575177"/>
                <a:gd name="connsiteY1" fmla="*/ 177800 h 714375"/>
                <a:gd name="connsiteX2" fmla="*/ 9525 w 2575177"/>
                <a:gd name="connsiteY2" fmla="*/ 266700 h 714375"/>
                <a:gd name="connsiteX3" fmla="*/ 2460625 w 2575177"/>
                <a:gd name="connsiteY3" fmla="*/ 273050 h 714375"/>
                <a:gd name="connsiteX4" fmla="*/ 2457450 w 2575177"/>
                <a:gd name="connsiteY4" fmla="*/ 587375 h 714375"/>
                <a:gd name="connsiteX5" fmla="*/ 66675 w 2575177"/>
                <a:gd name="connsiteY5" fmla="*/ 590550 h 714375"/>
                <a:gd name="connsiteX6" fmla="*/ 88900 w 2575177"/>
                <a:gd name="connsiteY6" fmla="*/ 593725 h 714375"/>
                <a:gd name="connsiteX7" fmla="*/ 92075 w 2575177"/>
                <a:gd name="connsiteY7" fmla="*/ 546100 h 714375"/>
                <a:gd name="connsiteX8" fmla="*/ 0 w 2575177"/>
                <a:gd name="connsiteY8" fmla="*/ 619125 h 714375"/>
                <a:gd name="connsiteX9" fmla="*/ 6350 w 2575177"/>
                <a:gd name="connsiteY9" fmla="*/ 714375 h 714375"/>
                <a:gd name="connsiteX10" fmla="*/ 2565400 w 2575177"/>
                <a:gd name="connsiteY10" fmla="*/ 714375 h 714375"/>
                <a:gd name="connsiteX11" fmla="*/ 2572743 w 2575177"/>
                <a:gd name="connsiteY11" fmla="*/ 201861 h 714375"/>
                <a:gd name="connsiteX12" fmla="*/ 2295525 w 2575177"/>
                <a:gd name="connsiteY12" fmla="*/ 0 h 714375"/>
                <a:gd name="connsiteX13" fmla="*/ 225425 w 2575177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177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0626" y="377544"/>
                    <a:pt x="2572743" y="201861"/>
                  </a:cubicBezTo>
                  <a:cubicBezTo>
                    <a:pt x="2487018" y="120369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1" name="Rectangle 22">
              <a:extLst>
                <a:ext uri="{FF2B5EF4-FFF2-40B4-BE49-F238E27FC236}">
                  <a16:creationId xmlns="" xmlns:a16="http://schemas.microsoft.com/office/drawing/2014/main" id="{4A8D80FA-390B-492A-A00B-48D4E04D4271}"/>
                </a:ext>
              </a:extLst>
            </p:cNvPr>
            <p:cNvSpPr/>
            <p:nvPr/>
          </p:nvSpPr>
          <p:spPr>
            <a:xfrm rot="16200000" flipH="1">
              <a:off x="548923" y="2912422"/>
              <a:ext cx="2497700" cy="337974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" name="Freeform 24">
              <a:extLst>
                <a:ext uri="{FF2B5EF4-FFF2-40B4-BE49-F238E27FC236}">
                  <a16:creationId xmlns="" xmlns:a16="http://schemas.microsoft.com/office/drawing/2014/main" id="{24A183D3-ACF1-4D5D-B1D5-C56460E6A387}"/>
                </a:ext>
              </a:extLst>
            </p:cNvPr>
            <p:cNvSpPr/>
            <p:nvPr/>
          </p:nvSpPr>
          <p:spPr>
            <a:xfrm rot="16200000">
              <a:off x="-182643" y="2717881"/>
              <a:ext cx="2595388" cy="718950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8868"/>
                <a:gd name="connsiteY0" fmla="*/ 0 h 714375"/>
                <a:gd name="connsiteX1" fmla="*/ 6350 w 2578868"/>
                <a:gd name="connsiteY1" fmla="*/ 177800 h 714375"/>
                <a:gd name="connsiteX2" fmla="*/ 9525 w 2578868"/>
                <a:gd name="connsiteY2" fmla="*/ 266700 h 714375"/>
                <a:gd name="connsiteX3" fmla="*/ 2460625 w 2578868"/>
                <a:gd name="connsiteY3" fmla="*/ 273050 h 714375"/>
                <a:gd name="connsiteX4" fmla="*/ 2457450 w 2578868"/>
                <a:gd name="connsiteY4" fmla="*/ 587375 h 714375"/>
                <a:gd name="connsiteX5" fmla="*/ 66675 w 2578868"/>
                <a:gd name="connsiteY5" fmla="*/ 590550 h 714375"/>
                <a:gd name="connsiteX6" fmla="*/ 88900 w 2578868"/>
                <a:gd name="connsiteY6" fmla="*/ 593725 h 714375"/>
                <a:gd name="connsiteX7" fmla="*/ 92075 w 2578868"/>
                <a:gd name="connsiteY7" fmla="*/ 546100 h 714375"/>
                <a:gd name="connsiteX8" fmla="*/ 0 w 2578868"/>
                <a:gd name="connsiteY8" fmla="*/ 619125 h 714375"/>
                <a:gd name="connsiteX9" fmla="*/ 6350 w 2578868"/>
                <a:gd name="connsiteY9" fmla="*/ 714375 h 714375"/>
                <a:gd name="connsiteX10" fmla="*/ 2565400 w 2578868"/>
                <a:gd name="connsiteY10" fmla="*/ 714375 h 714375"/>
                <a:gd name="connsiteX11" fmla="*/ 2578868 w 2578868"/>
                <a:gd name="connsiteY11" fmla="*/ 202083 h 714375"/>
                <a:gd name="connsiteX12" fmla="*/ 2295525 w 2578868"/>
                <a:gd name="connsiteY12" fmla="*/ 0 h 714375"/>
                <a:gd name="connsiteX13" fmla="*/ 225425 w 2578868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8868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6751" y="377766"/>
                    <a:pt x="2578868" y="202083"/>
                  </a:cubicBezTo>
                  <a:cubicBezTo>
                    <a:pt x="2493143" y="120591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3" name="Rectangle 22">
              <a:extLst>
                <a:ext uri="{FF2B5EF4-FFF2-40B4-BE49-F238E27FC236}">
                  <a16:creationId xmlns="" xmlns:a16="http://schemas.microsoft.com/office/drawing/2014/main" id="{1D24E767-D611-40C5-B644-E6EB55DF7AA1}"/>
                </a:ext>
              </a:extLst>
            </p:cNvPr>
            <p:cNvSpPr/>
            <p:nvPr/>
          </p:nvSpPr>
          <p:spPr>
            <a:xfrm rot="16200000">
              <a:off x="-6762" y="2931732"/>
              <a:ext cx="2391486" cy="323602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4" name="Freeform 27">
              <a:extLst>
                <a:ext uri="{FF2B5EF4-FFF2-40B4-BE49-F238E27FC236}">
                  <a16:creationId xmlns="" xmlns:a16="http://schemas.microsoft.com/office/drawing/2014/main" id="{6EDD2001-D144-47CE-8573-EE4FCDC67E2B}"/>
                </a:ext>
              </a:extLst>
            </p:cNvPr>
            <p:cNvSpPr/>
            <p:nvPr/>
          </p:nvSpPr>
          <p:spPr>
            <a:xfrm rot="16200000">
              <a:off x="-771305" y="2791676"/>
              <a:ext cx="2828672" cy="603717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5" name="Freeform 28">
              <a:extLst>
                <a:ext uri="{FF2B5EF4-FFF2-40B4-BE49-F238E27FC236}">
                  <a16:creationId xmlns="" xmlns:a16="http://schemas.microsoft.com/office/drawing/2014/main" id="{60F2AC0C-150C-4232-8AAB-ED889D137390}"/>
                </a:ext>
              </a:extLst>
            </p:cNvPr>
            <p:cNvSpPr/>
            <p:nvPr/>
          </p:nvSpPr>
          <p:spPr>
            <a:xfrm rot="16200000">
              <a:off x="-674173" y="2907778"/>
              <a:ext cx="2671495" cy="416566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B4CBF7E-7F68-450C-9FEC-617CDF1521A6}"/>
              </a:ext>
            </a:extLst>
          </p:cNvPr>
          <p:cNvSpPr txBox="1"/>
          <p:nvPr/>
        </p:nvSpPr>
        <p:spPr>
          <a:xfrm>
            <a:off x="1043608" y="3561278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ЭКЗАМЕНАЦИОННЫЕ МАТЕРИАЛЫ ВСКРЫВАЮТСЯ ЗА 1 ЧАС ДО НАЧАЛА ЭКЗАМЕНА В ПРИСУТСТВИИ НЕ МЕНЕЕ 5 УЧИТЕЛЕЙ. </a:t>
            </a:r>
            <a:endParaRPr lang="en-US" altLang="ko-K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530</Words>
  <Application>Microsoft Office PowerPoint</Application>
  <PresentationFormat>Экран (16:9)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Акжан Хайдарова</cp:lastModifiedBy>
  <cp:revision>126</cp:revision>
  <cp:lastPrinted>2021-04-20T11:25:27Z</cp:lastPrinted>
  <dcterms:created xsi:type="dcterms:W3CDTF">2021-03-12T04:33:46Z</dcterms:created>
  <dcterms:modified xsi:type="dcterms:W3CDTF">2021-04-21T05:16:58Z</dcterms:modified>
</cp:coreProperties>
</file>