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879" r:id="rId3"/>
    <p:sldId id="905" r:id="rId4"/>
    <p:sldId id="798" r:id="rId5"/>
    <p:sldId id="821" r:id="rId6"/>
    <p:sldId id="906" r:id="rId7"/>
    <p:sldId id="783" r:id="rId8"/>
    <p:sldId id="908" r:id="rId9"/>
    <p:sldId id="885" r:id="rId10"/>
    <p:sldId id="886" r:id="rId11"/>
    <p:sldId id="830" r:id="rId12"/>
    <p:sldId id="859" r:id="rId13"/>
    <p:sldId id="860" r:id="rId14"/>
    <p:sldId id="861" r:id="rId15"/>
    <p:sldId id="862" r:id="rId16"/>
    <p:sldId id="833" r:id="rId17"/>
    <p:sldId id="881" r:id="rId18"/>
  </p:sldIdLst>
  <p:sldSz cx="12192000" cy="6858000"/>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6" autoAdjust="0"/>
    <p:restoredTop sz="93910" autoAdjust="0"/>
  </p:normalViewPr>
  <p:slideViewPr>
    <p:cSldViewPr snapToGrid="0">
      <p:cViewPr varScale="1">
        <p:scale>
          <a:sx n="69" d="100"/>
          <a:sy n="69" d="100"/>
        </p:scale>
        <p:origin x="10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67D6159F-0F56-49C8-8947-B15493208128}" type="datetimeFigureOut">
              <a:rPr lang="ru-RU" smtClean="0"/>
              <a:pPr/>
              <a:t>28.04.2021</a:t>
            </a:fld>
            <a:endParaRPr lang="ru-RU"/>
          </a:p>
        </p:txBody>
      </p:sp>
      <p:sp>
        <p:nvSpPr>
          <p:cNvPr id="4" name="Нижний колонтитул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DFF93183-F243-40F7-A8FD-2C58BC45257E}"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A9DCF449-AF71-4CAA-A703-1875FA9BB137}" type="datetimeFigureOut">
              <a:rPr lang="ru-RU" smtClean="0"/>
              <a:pPr/>
              <a:t>28.04.2021</a:t>
            </a:fld>
            <a:endParaRPr lang="ru-RU" dirty="0"/>
          </a:p>
        </p:txBody>
      </p:sp>
      <p:sp>
        <p:nvSpPr>
          <p:cNvPr id="4" name="Образ слайда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38ED047-D194-411B-B097-1BE4E50C0D6D}"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38ED047-D194-411B-B097-1BE4E50C0D6D}" type="slidenum">
              <a:rPr lang="ru-RU" smtClean="0"/>
              <a:pPr/>
              <a:t>5</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p:sp>
      <p:sp>
        <p:nvSpPr>
          <p:cNvPr id="3584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a:latin typeface="Times New Roman" panose="02020603050405020304" pitchFamily="18" charset="0"/>
                <a:cs typeface="Times New Roman" panose="02020603050405020304" pitchFamily="18" charset="0"/>
              </a:rPr>
              <a:t>15 минут</a:t>
            </a:r>
          </a:p>
        </p:txBody>
      </p:sp>
      <p:sp>
        <p:nvSpPr>
          <p:cNvPr id="35844"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3BDAD9-9168-41E1-BFB1-477E398CD064}" type="slidenum">
              <a:rPr lang="en-US" altLang="en-US" smtClean="0">
                <a:solidFill>
                  <a:srgbClr val="000000"/>
                </a:solidFill>
              </a:rPr>
              <a:pPr/>
              <a:t>17</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C6F9A19-0C1E-4CBD-BED7-93E23F80DF98}" type="datetimeFigureOut">
              <a:rPr lang="ru-RU" smtClean="0"/>
              <a:pPr/>
              <a:t>28.04.2021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F992E2-23B4-45DE-BCA0-D59DA45C3F74}"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9A19-0C1E-4CBD-BED7-93E23F80DF98}" type="datetimeFigureOut">
              <a:rPr lang="ru-RU" smtClean="0"/>
              <a:pPr/>
              <a:t>28.04.2021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992E2-23B4-45DE-BCA0-D59DA45C3F7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15596" y="2081397"/>
            <a:ext cx="9706271" cy="1285000"/>
          </a:xfrm>
        </p:spPr>
        <p:txBody>
          <a:bodyPr>
            <a:normAutofit fontScale="87500" lnSpcReduction="20000"/>
          </a:bodyPr>
          <a:lstStyle/>
          <a:p>
            <a:r>
              <a:rPr lang="ru-RU" sz="3000" b="1" dirty="0">
                <a:solidFill>
                  <a:srgbClr val="0070C0"/>
                </a:solidFill>
                <a:latin typeface="Arial" panose="020B0604020202020204" pitchFamily="34" charset="0"/>
                <a:cs typeface="Arial" panose="020B0604020202020204" pitchFamily="34" charset="0"/>
              </a:rPr>
              <a:t>«</a:t>
            </a:r>
            <a:r>
              <a:rPr lang="ru-RU" sz="3000" b="1" dirty="0" err="1">
                <a:solidFill>
                  <a:srgbClr val="0070C0"/>
                </a:solidFill>
                <a:latin typeface="Arial" panose="020B0604020202020204" pitchFamily="34" charset="0"/>
                <a:cs typeface="Arial" panose="020B0604020202020204" pitchFamily="34" charset="0"/>
              </a:rPr>
              <a:t>Қазақ</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тілі</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Қазақ</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әдебиеті</a:t>
            </a:r>
            <a:r>
              <a:rPr lang="ru-RU" sz="3000" b="1" dirty="0">
                <a:solidFill>
                  <a:srgbClr val="0070C0"/>
                </a:solidFill>
                <a:latin typeface="Arial" panose="020B0604020202020204" pitchFamily="34" charset="0"/>
                <a:cs typeface="Arial" panose="020B0604020202020204" pitchFamily="34" charset="0"/>
              </a:rPr>
              <a:t>»</a:t>
            </a:r>
          </a:p>
          <a:p>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пәндері</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бойынша</a:t>
            </a:r>
            <a:r>
              <a:rPr lang="ru-RU" sz="3000" b="1" dirty="0">
                <a:solidFill>
                  <a:srgbClr val="0070C0"/>
                </a:solidFill>
                <a:latin typeface="Arial" panose="020B0604020202020204" pitchFamily="34" charset="0"/>
                <a:cs typeface="Arial" panose="020B0604020202020204" pitchFamily="34" charset="0"/>
              </a:rPr>
              <a:t>  </a:t>
            </a:r>
          </a:p>
          <a:p>
            <a:r>
              <a:rPr lang="ru-RU" sz="3000" b="1" dirty="0">
                <a:solidFill>
                  <a:srgbClr val="0070C0"/>
                </a:solidFill>
                <a:latin typeface="Arial" panose="020B0604020202020204" pitchFamily="34" charset="0"/>
                <a:cs typeface="Arial" panose="020B0604020202020204" pitchFamily="34" charset="0"/>
              </a:rPr>
              <a:t>9-сыныптарды </a:t>
            </a:r>
            <a:r>
              <a:rPr lang="ru-RU" sz="3000" b="1" dirty="0" err="1">
                <a:solidFill>
                  <a:srgbClr val="0070C0"/>
                </a:solidFill>
                <a:latin typeface="Arial" panose="020B0604020202020204" pitchFamily="34" charset="0"/>
                <a:cs typeface="Arial" panose="020B0604020202020204" pitchFamily="34" charset="0"/>
              </a:rPr>
              <a:t>қорытынды</a:t>
            </a:r>
            <a:r>
              <a:rPr lang="ru-RU" sz="3000" b="1" dirty="0">
                <a:solidFill>
                  <a:srgbClr val="0070C0"/>
                </a:solidFill>
                <a:latin typeface="Arial" panose="020B0604020202020204" pitchFamily="34" charset="0"/>
                <a:cs typeface="Arial" panose="020B0604020202020204" pitchFamily="34" charset="0"/>
              </a:rPr>
              <a:t> </a:t>
            </a:r>
            <a:r>
              <a:rPr lang="ru-RU" sz="3000" b="1" dirty="0" err="1">
                <a:solidFill>
                  <a:srgbClr val="0070C0"/>
                </a:solidFill>
                <a:latin typeface="Arial" panose="020B0604020202020204" pitchFamily="34" charset="0"/>
                <a:cs typeface="Arial" panose="020B0604020202020204" pitchFamily="34" charset="0"/>
              </a:rPr>
              <a:t>аттестаттау</a:t>
            </a:r>
            <a:r>
              <a:rPr lang="ru-RU" sz="3000" b="1" dirty="0">
                <a:solidFill>
                  <a:srgbClr val="0070C0"/>
                </a:solidFill>
                <a:latin typeface="Arial" panose="020B0604020202020204" pitchFamily="34" charset="0"/>
                <a:cs typeface="Arial" panose="020B0604020202020204" pitchFamily="34" charset="0"/>
              </a:rPr>
              <a:t> </a:t>
            </a:r>
          </a:p>
        </p:txBody>
      </p:sp>
      <p:pic>
        <p:nvPicPr>
          <p:cNvPr id="4" name="Рисунок 3"/>
          <p:cNvPicPr>
            <a:picLocks noChangeAspect="1"/>
          </p:cNvPicPr>
          <p:nvPr/>
        </p:nvPicPr>
        <p:blipFill>
          <a:blip r:embed="rId3"/>
          <a:stretch>
            <a:fillRect/>
          </a:stretch>
        </p:blipFill>
        <p:spPr>
          <a:xfrm>
            <a:off x="5038428" y="3664383"/>
            <a:ext cx="2245932" cy="1888416"/>
          </a:xfrm>
          <a:prstGeom prst="rect">
            <a:avLst/>
          </a:prstGeom>
        </p:spPr>
      </p:pic>
      <p:sp>
        <p:nvSpPr>
          <p:cNvPr id="5" name="Подзаголовок 2"/>
          <p:cNvSpPr txBox="1"/>
          <p:nvPr/>
        </p:nvSpPr>
        <p:spPr>
          <a:xfrm>
            <a:off x="1315596" y="350412"/>
            <a:ext cx="9144000" cy="723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0070C0"/>
                </a:solidFill>
                <a:latin typeface="+mj-lt"/>
              </a:rPr>
              <a:t>«НАЗАРБАЕВ ЗИЯТКЕРЛІК МЕКТЕПТЕРІ» ДББҰ </a:t>
            </a:r>
          </a:p>
          <a:p>
            <a:r>
              <a:rPr lang="en-US" sz="1600" dirty="0">
                <a:solidFill>
                  <a:srgbClr val="0070C0"/>
                </a:solidFill>
                <a:latin typeface="+mj-lt"/>
              </a:rPr>
              <a:t>«ПЕДАГОГИКАЛЫҚ ӨЛШЕУЛЕР ОРТАЛЫҒЫ» ФИЛИАЛЫ</a:t>
            </a:r>
          </a:p>
          <a:p>
            <a:endParaRPr lang="ru-RU" sz="1600" dirty="0">
              <a:solidFill>
                <a:srgbClr val="FF0000"/>
              </a:solidFill>
              <a:latin typeface="+mj-lt"/>
            </a:endParaRPr>
          </a:p>
          <a:p>
            <a:endParaRPr lang="ru-RU" sz="1600" dirty="0"/>
          </a:p>
        </p:txBody>
      </p:sp>
      <p:sp>
        <p:nvSpPr>
          <p:cNvPr id="7" name="Подзаголовок 2"/>
          <p:cNvSpPr txBox="1"/>
          <p:nvPr/>
        </p:nvSpPr>
        <p:spPr>
          <a:xfrm>
            <a:off x="5014678" y="6112044"/>
            <a:ext cx="2425451" cy="3024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rgbClr val="0070C0"/>
                </a:solidFill>
                <a:latin typeface="+mj-lt"/>
              </a:rPr>
              <a:t>НҰР-СҰЛТАН, 2020 </a:t>
            </a:r>
            <a:endParaRPr lang="ru-RU" sz="1600" dirty="0">
              <a:solidFill>
                <a:srgbClr val="FF0000"/>
              </a:solidFill>
              <a:latin typeface="+mj-lt"/>
            </a:endParaRPr>
          </a:p>
          <a:p>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advTm="869"/>
    </mc:Choice>
    <mc:Fallback xmlns="">
      <p:transition spd="slow" advTm="8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83235" y="793115"/>
            <a:ext cx="114890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Төменде берілген екі мәтінді оқып, тапсырманы орындаңыз.</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483235" y="1471295"/>
            <a:ext cx="11410315" cy="533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r>
              <a:rPr lang="en-US" sz="2000" b="1" dirty="0">
                <a:latin typeface="Times New Roman" panose="02020603050405020304" pitchFamily="18" charset="0"/>
                <a:cs typeface="Times New Roman" panose="02020603050405020304" pitchFamily="18" charset="0"/>
              </a:rPr>
              <a:t>Тапсырма</a:t>
            </a:r>
            <a:endParaRPr lang="ru-RU"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Эссе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Екі мәтіндегі ақпарат пен өз пікіріңізді пайдаланып «Қазіргі қазақ театрлары көрермендердің сұранысына сай ма?» деген тақырыпта эссе жазыңыз. Эсседегі сөз көлемі 200-250 сөз болуы қажет.</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[20]</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Мақала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27 наурыз – бүкіләлемдік театр күні. Сізге сол айтулы күнге орай мектепішілік газетке «Қазіргі қазақ театры: бүгіні және болашағы» деген тақырыпта мақала жазу тапсырылды. Екі мәтіндегі ақпарат пен өз пікіріңізді пайдаланып мақала мәтінін жазыңыз. Сөз көлемі 200-250 сөз болуы қажет.</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[20]</a:t>
            </a:r>
            <a:endParaRPr lang="ru-RU"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a:solidFill>
                  <a:srgbClr val="0070C0"/>
                </a:solidFill>
                <a:latin typeface="Times New Roman" panose="02020603050405020304" pitchFamily="18" charset="0"/>
                <a:cs typeface="Times New Roman" panose="02020603050405020304" pitchFamily="18" charset="0"/>
              </a:rPr>
              <a:t>Әңгіме үшін тапсырма үлгісі</a:t>
            </a:r>
            <a:endParaRPr lang="ru-RU" sz="2000" dirty="0">
              <a:solidFill>
                <a:srgbClr val="0070C0"/>
              </a:solidFill>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Театрда </a:t>
            </a:r>
            <a:r>
              <a:rPr lang="en-US" sz="2000" dirty="0">
                <a:latin typeface="Times New Roman" panose="02020603050405020304" pitchFamily="18" charset="0"/>
                <a:cs typeface="Times New Roman" panose="02020603050405020304" pitchFamily="18" charset="0"/>
              </a:rPr>
              <a:t>көреремендердің кешігіп келуі, киім кию мәдениеті, ұялы телефонмен сөйлесу және сол сияқты қарапайым мәдениет нормаларын сақтамау жиі кездесіп тұрады. Аталған мәселені негізге алып, театрда болған оқиға туралы әңгіме жазыңыз. Сөз көлемі 200-250 сөз болуы қажет.</a:t>
            </a:r>
            <a:endParaRPr lang="ru-RU" sz="2000" dirty="0">
              <a:latin typeface="Times New Roman" panose="02020603050405020304" pitchFamily="18" charset="0"/>
              <a:cs typeface="Times New Roman" panose="02020603050405020304" pitchFamily="18" charset="0"/>
            </a:endParaRPr>
          </a:p>
          <a:p>
            <a:pPr algn="just">
              <a:spcBef>
                <a:spcPct val="0"/>
              </a:spcBef>
              <a:buClrTx/>
              <a:buFontTx/>
              <a:buNone/>
            </a:pPr>
            <a:endParaRPr lang="ru-RU" altLang="ru-RU" sz="2800" dirty="0" err="1">
              <a:latin typeface="Times New Roman" panose="02020603050405020304" pitchFamily="18" charset="0"/>
              <a:cs typeface="Times New Roman" panose="02020603050405020304" pitchFamily="18" charset="0"/>
            </a:endParaRPr>
          </a:p>
        </p:txBody>
      </p:sp>
      <p:sp>
        <p:nvSpPr>
          <p:cNvPr id="3" name="Text Box 2"/>
          <p:cNvSpPr txBox="1"/>
          <p:nvPr/>
        </p:nvSpPr>
        <p:spPr>
          <a:xfrm>
            <a:off x="605155" y="147955"/>
            <a:ext cx="11136630" cy="706755"/>
          </a:xfrm>
          <a:prstGeom prst="rect">
            <a:avLst/>
          </a:prstGeom>
          <a:noFill/>
        </p:spPr>
        <p:txBody>
          <a:bodyPr wrap="square" rtlCol="0" anchor="t">
            <a:spAutoFit/>
          </a:bodyPr>
          <a:lstStyle/>
          <a:p>
            <a:pPr algn="ctr"/>
            <a:r>
              <a:rPr lang="en-US" sz="2000" b="1">
                <a:solidFill>
                  <a:srgbClr val="002060"/>
                </a:solidFill>
                <a:latin typeface="Times New Roman" panose="02020603050405020304" pitchFamily="18" charset="0"/>
                <a:cs typeface="Times New Roman" panose="02020603050405020304" pitchFamily="18" charset="0"/>
                <a:sym typeface="+mn-ea"/>
              </a:rPr>
              <a:t>Гуманитарлық циклдағы пәндерді тереңдетіп оқытатын мектептің білім алушылары үшін емтихан жұмысы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185510"/>
            <a:ext cx="10515600" cy="1325563"/>
          </a:xfrm>
        </p:spPr>
        <p:txBody>
          <a:bodyPr/>
          <a:lstStyle/>
          <a:p>
            <a:pPr algn="ctr"/>
            <a:r>
              <a:rPr lang="en-US" b="1" dirty="0">
                <a:latin typeface="Times New Roman" panose="02020603050405020304" pitchFamily="18" charset="0"/>
                <a:cs typeface="Times New Roman" panose="02020603050405020304" pitchFamily="18" charset="0"/>
              </a:rPr>
              <a:t>Бағалау міндеттері (БМ)</a:t>
            </a:r>
            <a:endParaRPr lang="ru-RU"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840"/>
          <a:stretch>
            <a:fillRect/>
          </a:stretch>
        </p:blipFill>
        <p:spPr bwMode="auto">
          <a:xfrm>
            <a:off x="655094" y="1379764"/>
            <a:ext cx="10904560" cy="517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9630"/>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Бағалау міндеттері бойынша балдарды бөлу</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38547" y="3030158"/>
            <a:ext cx="1121935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Емтихан жұмысы үшін балдар мен бағаларды қою үдерісі</a:t>
            </a:r>
            <a:endParaRPr lang="ru-RU"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156" y="1052421"/>
            <a:ext cx="7439437" cy="200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431"/>
          <a:stretch>
            <a:fillRect/>
          </a:stretch>
        </p:blipFill>
        <p:spPr bwMode="auto">
          <a:xfrm>
            <a:off x="2099191" y="3771900"/>
            <a:ext cx="7889365" cy="243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Прямоугольник 5"/>
          <p:cNvSpPr/>
          <p:nvPr/>
        </p:nvSpPr>
        <p:spPr>
          <a:xfrm>
            <a:off x="1091821" y="376283"/>
            <a:ext cx="10249469" cy="954107"/>
          </a:xfrm>
          <a:prstGeom prst="rect">
            <a:avLst/>
          </a:prstGeom>
        </p:spPr>
        <p:txBody>
          <a:bodyPr wrap="square">
            <a:spAutoFit/>
          </a:bodyPr>
          <a:lstStyle/>
          <a:p>
            <a:pPr algn="ctr"/>
            <a:r>
              <a:rPr lang="en-US" sz="2800" b="1" dirty="0">
                <a:solidFill>
                  <a:schemeClr val="accent1"/>
                </a:solidFill>
              </a:rPr>
              <a:t>«Қазақ әдебиеті» пәнінен қорытынды аттестаттау спецификациясына шолу</a:t>
            </a:r>
          </a:p>
        </p:txBody>
      </p:sp>
      <p:pic>
        <p:nvPicPr>
          <p:cNvPr id="2" name="Рисунок 1"/>
          <p:cNvPicPr>
            <a:picLocks noChangeAspect="1"/>
          </p:cNvPicPr>
          <p:nvPr/>
        </p:nvPicPr>
        <p:blipFill>
          <a:blip r:embed="rId2"/>
          <a:stretch>
            <a:fillRect/>
          </a:stretch>
        </p:blipFill>
        <p:spPr>
          <a:xfrm>
            <a:off x="177705" y="1447300"/>
            <a:ext cx="4800600" cy="4676775"/>
          </a:xfrm>
          <a:prstGeom prst="rect">
            <a:avLst/>
          </a:prstGeom>
        </p:spPr>
      </p:pic>
      <p:sp>
        <p:nvSpPr>
          <p:cNvPr id="8" name="Рисунок 3"/>
          <p:cNvSpPr/>
          <p:nvPr/>
        </p:nvSpPr>
        <p:spPr>
          <a:xfrm>
            <a:off x="3124835" y="2359025"/>
            <a:ext cx="6930390" cy="2139950"/>
          </a:xfrm>
        </p:spPr>
      </p:sp>
      <p:sp>
        <p:nvSpPr>
          <p:cNvPr id="9" name="Рисунок 3"/>
          <p:cNvSpPr/>
          <p:nvPr/>
        </p:nvSpPr>
        <p:spPr>
          <a:xfrm>
            <a:off x="3124950" y="2358957"/>
            <a:ext cx="5942101" cy="2140086"/>
          </a:xfrm>
        </p:spPr>
      </p:sp>
      <p:sp>
        <p:nvSpPr>
          <p:cNvPr id="10" name="Рисунок 3"/>
          <p:cNvSpPr/>
          <p:nvPr/>
        </p:nvSpPr>
        <p:spPr>
          <a:xfrm>
            <a:off x="4783455" y="2498090"/>
            <a:ext cx="4410710" cy="2139950"/>
          </a:xfrm>
        </p:spPr>
      </p:sp>
      <p:sp>
        <p:nvSpPr>
          <p:cNvPr id="11" name="Рисунок 3"/>
          <p:cNvSpPr/>
          <p:nvPr/>
        </p:nvSpPr>
        <p:spPr>
          <a:xfrm>
            <a:off x="5663565" y="1955800"/>
            <a:ext cx="5435600" cy="2670175"/>
          </a:xfrm>
        </p:spPr>
      </p:sp>
      <p:sp>
        <p:nvSpPr>
          <p:cNvPr id="12" name="Text Box 11"/>
          <p:cNvSpPr txBox="1"/>
          <p:nvPr/>
        </p:nvSpPr>
        <p:spPr>
          <a:xfrm>
            <a:off x="4978400" y="1583055"/>
            <a:ext cx="6805295" cy="4246245"/>
          </a:xfrm>
          <a:prstGeom prst="rect">
            <a:avLst/>
          </a:prstGeom>
          <a:noFill/>
        </p:spPr>
        <p:txBody>
          <a:bodyPr wrap="square" rtlCol="0" anchor="t">
            <a:spAutoFit/>
          </a:bodyPr>
          <a:lstStyle/>
          <a:p>
            <a:pPr algn="ctr"/>
            <a:r>
              <a:rPr lang="en-US" b="1" u="sng">
                <a:solidFill>
                  <a:srgbClr val="C00000"/>
                </a:solidFill>
                <a:latin typeface="Times New Roman" panose="02020603050405020304" pitchFamily="18" charset="0"/>
                <a:cs typeface="Times New Roman" panose="02020603050405020304" pitchFamily="18" charset="0"/>
              </a:rPr>
              <a:t>Емтихан жұмысы                     2 сағат </a:t>
            </a:r>
          </a:p>
          <a:p>
            <a:r>
              <a:rPr lang="en-US">
                <a:solidFill>
                  <a:srgbClr val="002060"/>
                </a:solidFill>
                <a:latin typeface="Times New Roman" panose="02020603050405020304" pitchFamily="18" charset="0"/>
                <a:cs typeface="Times New Roman" panose="02020603050405020304" pitchFamily="18" charset="0"/>
              </a:rPr>
              <a:t>Емтихан жұмысы барлығы 30 балмен бағаланатын екі бөлімнен тұрады:</a:t>
            </a:r>
          </a:p>
          <a:p>
            <a:r>
              <a:rPr lang="en-US">
                <a:solidFill>
                  <a:srgbClr val="002060"/>
                </a:solidFill>
                <a:latin typeface="Times New Roman" panose="02020603050405020304" pitchFamily="18" charset="0"/>
                <a:cs typeface="Times New Roman" panose="02020603050405020304" pitchFamily="18" charset="0"/>
              </a:rPr>
              <a:t> А бөлімі бірнеше таңдауы бар, ал В бөлімі толық жауапты қажет ететін сұрақтарды қамтиды. </a:t>
            </a:r>
          </a:p>
          <a:p>
            <a:r>
              <a:rPr lang="en-US" b="1">
                <a:solidFill>
                  <a:srgbClr val="002060"/>
                </a:solidFill>
                <a:latin typeface="Times New Roman" panose="02020603050405020304" pitchFamily="18" charset="0"/>
                <a:cs typeface="Times New Roman" panose="02020603050405020304" pitchFamily="18" charset="0"/>
              </a:rPr>
              <a:t>А бөлімі </a:t>
            </a:r>
          </a:p>
          <a:p>
            <a:r>
              <a:rPr lang="en-US">
                <a:solidFill>
                  <a:srgbClr val="002060"/>
                </a:solidFill>
                <a:latin typeface="Times New Roman" panose="02020603050405020304" pitchFamily="18" charset="0"/>
                <a:cs typeface="Times New Roman" panose="02020603050405020304" pitchFamily="18" charset="0"/>
              </a:rPr>
              <a:t>Білім алушылар 4 бір және бірнеше таңдауы бар, сондай-ақ сәйкестендіру тапсырмаларын  орындайды. Тапсырмалар 1 балмен бағаланады.</a:t>
            </a:r>
          </a:p>
          <a:p>
            <a:r>
              <a:rPr lang="en-US" b="1">
                <a:solidFill>
                  <a:srgbClr val="002060"/>
                </a:solidFill>
                <a:latin typeface="Times New Roman" panose="02020603050405020304" pitchFamily="18" charset="0"/>
                <a:cs typeface="Times New Roman" panose="02020603050405020304" pitchFamily="18" charset="0"/>
              </a:rPr>
              <a:t>В бөлімі </a:t>
            </a:r>
            <a:endParaRPr lang="en-US">
              <a:solidFill>
                <a:srgbClr val="002060"/>
              </a:solidFill>
              <a:latin typeface="Times New Roman" panose="02020603050405020304" pitchFamily="18" charset="0"/>
              <a:cs typeface="Times New Roman" panose="02020603050405020304" pitchFamily="18" charset="0"/>
            </a:endParaRPr>
          </a:p>
          <a:p>
            <a:r>
              <a:rPr lang="en-US">
                <a:solidFill>
                  <a:srgbClr val="002060"/>
                </a:solidFill>
                <a:latin typeface="Times New Roman" panose="02020603050405020304" pitchFamily="18" charset="0"/>
                <a:cs typeface="Times New Roman" panose="02020603050405020304" pitchFamily="18" charset="0"/>
              </a:rPr>
              <a:t>Білім алушылар толық жауапты қажет ететін 4 тапсырма орындайды.</a:t>
            </a:r>
          </a:p>
          <a:p>
            <a:r>
              <a:rPr lang="en-US">
                <a:solidFill>
                  <a:srgbClr val="002060"/>
                </a:solidFill>
                <a:latin typeface="Times New Roman" panose="02020603050405020304" pitchFamily="18" charset="0"/>
                <a:cs typeface="Times New Roman" panose="02020603050405020304" pitchFamily="18" charset="0"/>
              </a:rPr>
              <a:t> 5,6,7- ші тапсырмаларды орындау үшін білім алушыға көлемі 200-250 сөзден тұратын көркем шығарма үзіндісі беріледі. Тапсырмалар 3-9 балмен бағаланады.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350" y="185510"/>
            <a:ext cx="10515600" cy="1325563"/>
          </a:xfrm>
        </p:spPr>
        <p:txBody>
          <a:bodyPr/>
          <a:lstStyle/>
          <a:p>
            <a:pPr algn="ctr"/>
            <a:r>
              <a:rPr lang="en-US" b="1" dirty="0">
                <a:latin typeface="Times New Roman" panose="02020603050405020304" pitchFamily="18" charset="0"/>
                <a:cs typeface="Times New Roman" panose="02020603050405020304" pitchFamily="18" charset="0"/>
              </a:rPr>
              <a:t>Бағалау міндеттері (БМ)</a:t>
            </a:r>
            <a:endParaRPr lang="ru-RU" b="1"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922" y="1120468"/>
            <a:ext cx="10809027" cy="555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365" y="-208777"/>
            <a:ext cx="10515600" cy="1325563"/>
          </a:xfrm>
        </p:spPr>
        <p:txBody>
          <a:bodyPr>
            <a:normAutofit/>
          </a:bodyPr>
          <a:lstStyle/>
          <a:p>
            <a:pPr algn="ctr"/>
            <a:r>
              <a:rPr lang="en-US" sz="3200" b="1" dirty="0">
                <a:latin typeface="Times New Roman" panose="02020603050405020304" pitchFamily="18" charset="0"/>
                <a:cs typeface="Times New Roman" panose="02020603050405020304" pitchFamily="18" charset="0"/>
              </a:rPr>
              <a:t>Бағалау міндеттері бойынша балдарды бөлу</a:t>
            </a:r>
            <a:endParaRPr lang="ru-RU"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36518" y="3373740"/>
            <a:ext cx="11219353"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Емтихан жұмысы үшін балдар мен бағаларды қою үдерісі</a:t>
            </a:r>
            <a:endParaRPr lang="ru-RU" b="1"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159" y="902834"/>
            <a:ext cx="8892127" cy="2379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6" y="3942187"/>
            <a:ext cx="8019691" cy="2637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54547" y="872834"/>
            <a:ext cx="10284655" cy="5473578"/>
          </a:xfrm>
        </p:spPr>
        <p:txBody>
          <a:bodyPr>
            <a:normAutofit/>
          </a:bodyPr>
          <a:lstStyle/>
          <a:p>
            <a:pPr>
              <a:lnSpc>
                <a:spcPct val="110000"/>
              </a:lnSpc>
            </a:pPr>
            <a:r>
              <a:rPr lang="ru-RU" sz="2600" dirty="0" err="1">
                <a:latin typeface="Times New Roman" panose="02020603050405020304" pitchFamily="18" charset="0"/>
                <a:cs typeface="Times New Roman" panose="02020603050405020304" pitchFamily="18" charset="0"/>
              </a:rPr>
              <a:t>Саяси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діни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сипаттағы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мәселелер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дүлей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апаттар</a:t>
            </a:r>
            <a:r>
              <a:rPr lang="ru-RU" sz="2600" dirty="0">
                <a:latin typeface="Times New Roman" panose="02020603050405020304" pitchFamily="18" charset="0"/>
                <a:cs typeface="Times New Roman" panose="02020603050405020304" pitchFamily="18" charset="0"/>
              </a:rPr>
              <a:t> мен </a:t>
            </a:r>
            <a:r>
              <a:rPr lang="ru-RU" sz="2600" dirty="0" err="1">
                <a:latin typeface="Times New Roman" panose="02020603050405020304" pitchFamily="18" charset="0"/>
                <a:cs typeface="Times New Roman" panose="02020603050405020304" pitchFamily="18" charset="0"/>
              </a:rPr>
              <a:t>зілзала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өлім</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отбасылық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қайғылы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оқиғаларға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тоқталмау</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Қауіпті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тіршілік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иелерімен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байланысты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мысалы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жылан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өрмекші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және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с.с</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қолайсыз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немесе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жағымсыз</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сезімдер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тудыратын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тақырыптардан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аулақ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болған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жөн</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Оқу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жылында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қарастырылған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сұрақтар</a:t>
            </a:r>
            <a:r>
              <a:rPr lang="ru-RU" sz="2600" dirty="0">
                <a:latin typeface="Times New Roman" panose="02020603050405020304" pitchFamily="18" charset="0"/>
                <a:cs typeface="Times New Roman" panose="02020603050405020304" pitchFamily="18" charset="0"/>
              </a:rPr>
              <a:t> мен </a:t>
            </a:r>
            <a:r>
              <a:rPr lang="ru-RU" sz="2600" dirty="0" err="1">
                <a:latin typeface="Times New Roman" panose="02020603050405020304" pitchFamily="18" charset="0"/>
                <a:cs typeface="Times New Roman" panose="02020603050405020304" pitchFamily="18" charset="0"/>
              </a:rPr>
              <a:t>тапсырмалар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емтихан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материалдары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ретінде</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қолданылмауы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керек</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Емтихан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материалдарында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алкогольдік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маскүнемдік</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нашақорлық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құмар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ойындар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тақырыбы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көтерілмеуі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керек</a:t>
            </a:r>
            <a:r>
              <a:rPr lang="ru-RU" sz="2600" dirty="0">
                <a:latin typeface="Times New Roman" panose="02020603050405020304" pitchFamily="18" charset="0"/>
                <a:cs typeface="Times New Roman" panose="02020603050405020304" pitchFamily="18" charset="0"/>
              </a:rPr>
              <a:t>. </a:t>
            </a:r>
          </a:p>
          <a:p>
            <a:pPr>
              <a:lnSpc>
                <a:spcPct val="110000"/>
              </a:lnSpc>
            </a:pPr>
            <a:r>
              <a:rPr lang="ru-RU" sz="2600" dirty="0" err="1">
                <a:latin typeface="Times New Roman" panose="02020603050405020304" pitchFamily="18" charset="0"/>
                <a:cs typeface="Times New Roman" panose="02020603050405020304" pitchFamily="18" charset="0"/>
              </a:rPr>
              <a:t>Мектеп</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зертханасында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жоқ</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қымбат</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құрал-жабдықтарды</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талап</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ететін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тапсырмалар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құрастырмаған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жөн</a:t>
            </a:r>
            <a:r>
              <a:rPr lang="ru-RU" sz="2600" dirty="0">
                <a:latin typeface="Times New Roman" panose="02020603050405020304" pitchFamily="18" charset="0"/>
                <a:cs typeface="Times New Roman" panose="02020603050405020304" pitchFamily="18" charset="0"/>
              </a:rPr>
              <a:t>. </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485" y="5788900"/>
            <a:ext cx="1031421" cy="856828"/>
          </a:xfrm>
          <a:prstGeom prst="rect">
            <a:avLst/>
          </a:prstGeom>
        </p:spPr>
      </p:pic>
      <p:sp>
        <p:nvSpPr>
          <p:cNvPr id="6" name="Пятиугольник 5"/>
          <p:cNvSpPr/>
          <p:nvPr/>
        </p:nvSpPr>
        <p:spPr>
          <a:xfrm>
            <a:off x="168812" y="365760"/>
            <a:ext cx="1767564" cy="647114"/>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latin typeface="Arial" panose="020B0604020202020204" pitchFamily="34" charset="0"/>
                <a:cs typeface="Arial" panose="020B0604020202020204" pitchFamily="34" charset="0"/>
              </a:rPr>
              <a:t>Құрастыру</a:t>
            </a:r>
            <a:endParaRPr lang="en-US" dirty="0"/>
          </a:p>
        </p:txBody>
      </p:sp>
      <p:sp>
        <p:nvSpPr>
          <p:cNvPr id="2" name="TextBox 1"/>
          <p:cNvSpPr txBox="1"/>
          <p:nvPr/>
        </p:nvSpPr>
        <p:spPr>
          <a:xfrm>
            <a:off x="1936376" y="72615"/>
            <a:ext cx="9060109" cy="830997"/>
          </a:xfrm>
          <a:prstGeom prst="rect">
            <a:avLst/>
          </a:prstGeom>
          <a:noFill/>
        </p:spPr>
        <p:txBody>
          <a:bodyPr wrap="none" rtlCol="0">
            <a:spAutoFit/>
          </a:bodyPr>
          <a:lstStyle/>
          <a:p>
            <a:r>
              <a:rPr lang="ru-RU" sz="2400" b="1" dirty="0" err="1">
                <a:latin typeface="Times New Roman" panose="02020603050405020304" pitchFamily="18" charset="0"/>
                <a:cs typeface="Times New Roman" panose="02020603050405020304" pitchFamily="18" charset="0"/>
              </a:rPr>
              <a:t>Емтихан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материалдарының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мазмұнына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қойылатын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талаптар</a:t>
            </a:r>
            <a:r>
              <a:rPr lang="en-US" sz="2400" b="1" dirty="0">
                <a:latin typeface="Times New Roman" panose="02020603050405020304" pitchFamily="18" charset="0"/>
                <a:cs typeface="Times New Roman" panose="02020603050405020304" pitchFamily="18" charset="0"/>
              </a:rPr>
              <a:t>:</a:t>
            </a:r>
            <a:r>
              <a:rPr lang="en-US" sz="2400" b="1" dirty="0">
                <a:solidFill>
                  <a:srgbClr val="C00000"/>
                </a:solidFill>
                <a:latin typeface="Times New Roman" panose="02020603050405020304" pitchFamily="18" charset="0"/>
                <a:cs typeface="Times New Roman" panose="02020603050405020304" pitchFamily="18" charset="0"/>
              </a:rPr>
              <a:t> </a:t>
            </a:r>
            <a:endParaRPr lang="ru-RU" sz="2400" b="1" dirty="0">
              <a:solidFill>
                <a:srgbClr val="C00000"/>
              </a:solidFill>
              <a:latin typeface="Times New Roman" panose="02020603050405020304" pitchFamily="18" charset="0"/>
              <a:cs typeface="Times New Roman" panose="02020603050405020304" pitchFamily="18" charset="0"/>
            </a:endParaRPr>
          </a:p>
          <a:p>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26573" y="312738"/>
            <a:ext cx="5265964" cy="406880"/>
          </a:xfrm>
        </p:spPr>
        <p:txBody>
          <a:bodyPr>
            <a:normAutofit/>
          </a:bodyPr>
          <a:lstStyle/>
          <a:p>
            <a:r>
              <a:rPr lang="ru-RU" altLang="ru-RU" sz="2000" b="1" dirty="0" err="1">
                <a:solidFill>
                  <a:srgbClr val="0070C0"/>
                </a:solidFill>
                <a:latin typeface="Times New Roman" panose="02020603050405020304" pitchFamily="18" charset="0"/>
                <a:cs typeface="Times New Roman" panose="02020603050405020304" pitchFamily="18" charset="0"/>
              </a:rPr>
              <a:t>Нақты</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және</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жалпы</a:t>
            </a:r>
            <a:r>
              <a:rPr lang="ru-RU" altLang="ru-RU" sz="2000" b="1" dirty="0">
                <a:solidFill>
                  <a:srgbClr val="0070C0"/>
                </a:solidFill>
                <a:latin typeface="Times New Roman" panose="02020603050405020304" pitchFamily="18" charset="0"/>
                <a:cs typeface="Times New Roman" panose="02020603050405020304" pitchFamily="18" charset="0"/>
              </a:rPr>
              <a:t> балл </a:t>
            </a:r>
            <a:r>
              <a:rPr lang="ru-RU" altLang="ru-RU" sz="2000" b="1" dirty="0" err="1">
                <a:solidFill>
                  <a:srgbClr val="0070C0"/>
                </a:solidFill>
                <a:latin typeface="Times New Roman" panose="02020603050405020304" pitchFamily="18" charset="0"/>
                <a:cs typeface="Times New Roman" panose="02020603050405020304" pitchFamily="18" charset="0"/>
              </a:rPr>
              <a:t>қою</a:t>
            </a:r>
            <a:r>
              <a:rPr lang="ru-RU" altLang="ru-RU" sz="2000" b="1" dirty="0">
                <a:solidFill>
                  <a:srgbClr val="0070C0"/>
                </a:solidFill>
                <a:latin typeface="Times New Roman" panose="02020603050405020304" pitchFamily="18" charset="0"/>
                <a:cs typeface="Times New Roman" panose="02020603050405020304" pitchFamily="18" charset="0"/>
              </a:rPr>
              <a:t> </a:t>
            </a:r>
            <a:r>
              <a:rPr lang="ru-RU" altLang="ru-RU" sz="2000" b="1" dirty="0" err="1">
                <a:solidFill>
                  <a:srgbClr val="0070C0"/>
                </a:solidFill>
                <a:latin typeface="Times New Roman" panose="02020603050405020304" pitchFamily="18" charset="0"/>
                <a:cs typeface="Times New Roman" panose="02020603050405020304" pitchFamily="18" charset="0"/>
              </a:rPr>
              <a:t>кестесі</a:t>
            </a:r>
            <a:endParaRPr lang="en-US" altLang="ru-RU" sz="2000" b="1" dirty="0">
              <a:solidFill>
                <a:srgbClr val="0070C0"/>
              </a:solidFill>
              <a:latin typeface="Times New Roman" panose="02020603050405020304" pitchFamily="18" charset="0"/>
              <a:cs typeface="Times New Roman" panose="02020603050405020304" pitchFamily="18" charset="0"/>
            </a:endParaRPr>
          </a:p>
        </p:txBody>
      </p:sp>
      <p:sp>
        <p:nvSpPr>
          <p:cNvPr id="34823" name="Номер слайда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spcBef>
                <a:spcPct val="0"/>
              </a:spcBef>
              <a:buClrTx/>
              <a:buFontTx/>
              <a:buNone/>
            </a:pPr>
            <a:fld id="{A7C3A810-DD7D-4F67-82F9-68D0597EFE69}" type="slidenum">
              <a:rPr lang="en-US" altLang="en-US" sz="1000">
                <a:solidFill>
                  <a:srgbClr val="FF3300"/>
                </a:solidFill>
                <a:latin typeface="Verdana" panose="020B0604030504040204" pitchFamily="34" charset="0"/>
              </a:rPr>
              <a:pPr>
                <a:spcBef>
                  <a:spcPct val="0"/>
                </a:spcBef>
                <a:buClrTx/>
                <a:buFontTx/>
                <a:buNone/>
              </a:pPr>
              <a:t>17</a:t>
            </a:fld>
            <a:endParaRPr lang="en-US" altLang="en-US" sz="1000">
              <a:solidFill>
                <a:srgbClr val="FF3300"/>
              </a:solidFill>
              <a:latin typeface="Verdana" panose="020B0604030504040204" pitchFamily="34" charset="0"/>
            </a:endParaRPr>
          </a:p>
        </p:txBody>
      </p:sp>
      <p:sp>
        <p:nvSpPr>
          <p:cNvPr id="34819" name="AutoShape 2" descr="Картинки по запросу home wor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4820" name="AutoShape 4" descr="Картинки по запросу home work"/>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sp>
        <p:nvSpPr>
          <p:cNvPr id="34821" name="AutoShape 6" descr="Картинки по запросу home work"/>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endParaRPr lang="ru-RU" altLang="ru-RU" sz="1800">
              <a:solidFill>
                <a:srgbClr val="000000"/>
              </a:solidFill>
            </a:endParaRPr>
          </a:p>
        </p:txBody>
      </p:sp>
      <p:pic>
        <p:nvPicPr>
          <p:cNvPr id="2" name="Рисунок 1"/>
          <p:cNvPicPr>
            <a:picLocks noChangeAspect="1"/>
          </p:cNvPicPr>
          <p:nvPr/>
        </p:nvPicPr>
        <p:blipFill>
          <a:blip r:embed="rId3"/>
          <a:stretch>
            <a:fillRect/>
          </a:stretch>
        </p:blipFill>
        <p:spPr>
          <a:xfrm>
            <a:off x="477800" y="1453180"/>
            <a:ext cx="5906355" cy="3268183"/>
          </a:xfrm>
          <a:prstGeom prst="rect">
            <a:avLst/>
          </a:prstGeom>
        </p:spPr>
      </p:pic>
      <p:pic>
        <p:nvPicPr>
          <p:cNvPr id="3" name="Рисунок 2"/>
          <p:cNvPicPr>
            <a:picLocks noChangeAspect="1"/>
          </p:cNvPicPr>
          <p:nvPr/>
        </p:nvPicPr>
        <p:blipFill>
          <a:blip r:embed="rId4"/>
          <a:stretch>
            <a:fillRect/>
          </a:stretch>
        </p:blipFill>
        <p:spPr>
          <a:xfrm>
            <a:off x="6865181" y="160338"/>
            <a:ext cx="4979157" cy="64342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22663" y="208547"/>
            <a:ext cx="116693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spcBef>
                <a:spcPct val="0"/>
              </a:spcBef>
              <a:buClrTx/>
              <a:buFontTx/>
              <a:buNone/>
            </a:pPr>
            <a:r>
              <a:rPr lang="en-US" altLang="ru-RU" sz="2800" b="1" dirty="0">
                <a:solidFill>
                  <a:schemeClr val="accent5"/>
                </a:solidFill>
                <a:latin typeface="Times New Roman" panose="02020603050405020304" pitchFamily="18" charset="0"/>
                <a:cs typeface="Times New Roman" panose="02020603050405020304" pitchFamily="18" charset="0"/>
              </a:rPr>
              <a:t>Критериалды бағалау бойынша нормативтік құжаттардағы </a:t>
            </a:r>
          </a:p>
          <a:p>
            <a:pPr algn="ctr">
              <a:spcBef>
                <a:spcPct val="0"/>
              </a:spcBef>
              <a:buClrTx/>
              <a:buFontTx/>
              <a:buNone/>
            </a:pPr>
            <a:r>
              <a:rPr lang="en-US" altLang="ru-RU" sz="2800" b="1" dirty="0">
                <a:solidFill>
                  <a:schemeClr val="accent5"/>
                </a:solidFill>
                <a:latin typeface="Times New Roman" panose="02020603050405020304" pitchFamily="18" charset="0"/>
                <a:cs typeface="Times New Roman" panose="02020603050405020304" pitchFamily="18" charset="0"/>
              </a:rPr>
              <a:t>өзгерістер мен толықтырулар</a:t>
            </a:r>
            <a:endParaRPr lang="ru-RU" altLang="ru-RU" sz="2800" b="1" dirty="0">
              <a:solidFill>
                <a:schemeClr val="accent5"/>
              </a:solidFill>
            </a:endParaRPr>
          </a:p>
        </p:txBody>
      </p:sp>
      <p:sp>
        <p:nvSpPr>
          <p:cNvPr id="4" name="TextBox 3"/>
          <p:cNvSpPr txBox="1">
            <a:spLocks noChangeArrowheads="1"/>
          </p:cNvSpPr>
          <p:nvPr/>
        </p:nvSpPr>
        <p:spPr bwMode="auto">
          <a:xfrm>
            <a:off x="4550432" y="1787340"/>
            <a:ext cx="7382421" cy="268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a:spcBef>
                <a:spcPct val="0"/>
              </a:spcBef>
              <a:buClrTx/>
              <a:buFontTx/>
              <a:buNone/>
            </a:pPr>
            <a:r>
              <a:rPr lang="ru-RU" altLang="ru-RU" sz="2400" dirty="0" err="1">
                <a:latin typeface="Times New Roman" panose="02020603050405020304" pitchFamily="18" charset="0"/>
                <a:cs typeface="Times New Roman" panose="02020603050405020304" pitchFamily="18" charset="0"/>
              </a:rPr>
              <a:t>Қазақстан</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Республикасы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Білім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және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ғылым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министрлігінің</a:t>
            </a:r>
            <a:r>
              <a:rPr lang="ru-RU" altLang="ru-RU" sz="2400" dirty="0">
                <a:latin typeface="Times New Roman" panose="02020603050405020304" pitchFamily="18" charset="0"/>
                <a:cs typeface="Times New Roman" panose="02020603050405020304" pitchFamily="18" charset="0"/>
              </a:rPr>
              <a:t> 2008 </a:t>
            </a:r>
            <a:r>
              <a:rPr lang="ru-RU" altLang="ru-RU" sz="2400" dirty="0" err="1">
                <a:latin typeface="Times New Roman" panose="02020603050405020304" pitchFamily="18" charset="0"/>
                <a:cs typeface="Times New Roman" panose="02020603050405020304" pitchFamily="18" charset="0"/>
              </a:rPr>
              <a:t>жылғы</a:t>
            </a:r>
            <a:r>
              <a:rPr lang="ru-RU" altLang="ru-RU" sz="2400" dirty="0">
                <a:latin typeface="Times New Roman" panose="02020603050405020304" pitchFamily="18" charset="0"/>
                <a:cs typeface="Times New Roman" panose="02020603050405020304" pitchFamily="18" charset="0"/>
              </a:rPr>
              <a:t> 18 </a:t>
            </a:r>
            <a:r>
              <a:rPr lang="ru-RU" altLang="ru-RU" sz="2400" dirty="0" err="1">
                <a:latin typeface="Times New Roman" panose="02020603050405020304" pitchFamily="18" charset="0"/>
                <a:cs typeface="Times New Roman" panose="02020603050405020304" pitchFamily="18" charset="0"/>
              </a:rPr>
              <a:t>наурыздағы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Білім</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алушылардың</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үлгеріміне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ағымдық</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бақылау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аралық</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және</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қорытынды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аттестаттау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өткізудің</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үлгілік</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қағидаларын</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бекіту</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туралы</a:t>
            </a:r>
            <a:r>
              <a:rPr lang="ru-RU" altLang="ru-RU" sz="2400" dirty="0">
                <a:latin typeface="Times New Roman" panose="02020603050405020304" pitchFamily="18" charset="0"/>
                <a:cs typeface="Times New Roman" panose="02020603050405020304" pitchFamily="18" charset="0"/>
              </a:rPr>
              <a:t>» </a:t>
            </a:r>
            <a:r>
              <a:rPr lang="en-US" altLang="ru-RU" sz="2400" dirty="0">
                <a:latin typeface="Times New Roman" panose="02020603050405020304" pitchFamily="18" charset="0"/>
                <a:cs typeface="Times New Roman" panose="02020603050405020304" pitchFamily="18" charset="0"/>
              </a:rPr>
              <a:t>N 125 </a:t>
            </a:r>
            <a:r>
              <a:rPr lang="ru-RU" altLang="ru-RU" sz="2400" dirty="0" err="1">
                <a:latin typeface="Times New Roman" panose="02020603050405020304" pitchFamily="18" charset="0"/>
                <a:cs typeface="Times New Roman" panose="02020603050405020304" pitchFamily="18" charset="0"/>
              </a:rPr>
              <a:t>Бұйрығына </a:t>
            </a:r>
            <a:r>
              <a:rPr lang="ru-RU" altLang="ru-RU" sz="2400" dirty="0">
                <a:latin typeface="Times New Roman" panose="02020603050405020304" pitchFamily="18" charset="0"/>
                <a:cs typeface="Times New Roman" panose="02020603050405020304" pitchFamily="18" charset="0"/>
              </a:rPr>
              <a:t> (</a:t>
            </a:r>
            <a:r>
              <a:rPr lang="ru-RU" altLang="ru-RU" sz="2400" dirty="0">
                <a:solidFill>
                  <a:srgbClr val="FF0000"/>
                </a:solidFill>
                <a:latin typeface="Times New Roman" panose="02020603050405020304" pitchFamily="18" charset="0"/>
                <a:cs typeface="Times New Roman" panose="02020603050405020304" pitchFamily="18" charset="0"/>
              </a:rPr>
              <a:t>2019 </a:t>
            </a:r>
            <a:r>
              <a:rPr lang="ru-RU" altLang="ru-RU" sz="2400" dirty="0" err="1">
                <a:solidFill>
                  <a:srgbClr val="FF0000"/>
                </a:solidFill>
                <a:latin typeface="Times New Roman" panose="02020603050405020304" pitchFamily="18" charset="0"/>
                <a:cs typeface="Times New Roman" panose="02020603050405020304" pitchFamily="18" charset="0"/>
              </a:rPr>
              <a:t>жылдың</a:t>
            </a:r>
            <a:r>
              <a:rPr lang="ru-RU" altLang="ru-RU" sz="2400" dirty="0">
                <a:solidFill>
                  <a:srgbClr val="FF0000"/>
                </a:solidFill>
                <a:latin typeface="Times New Roman" panose="02020603050405020304" pitchFamily="18" charset="0"/>
                <a:cs typeface="Times New Roman" panose="02020603050405020304" pitchFamily="18" charset="0"/>
              </a:rPr>
              <a:t> 26 </a:t>
            </a:r>
            <a:r>
              <a:rPr lang="ru-RU" altLang="ru-RU" sz="2400" dirty="0" err="1">
                <a:solidFill>
                  <a:srgbClr val="FF0000"/>
                </a:solidFill>
                <a:latin typeface="Times New Roman" panose="02020603050405020304" pitchFamily="18" charset="0"/>
                <a:cs typeface="Times New Roman" panose="02020603050405020304" pitchFamily="18" charset="0"/>
              </a:rPr>
              <a:t>қарашасындағы</a:t>
            </a:r>
            <a:r>
              <a:rPr lang="ru-RU" altLang="ru-RU" sz="2400" dirty="0">
                <a:solidFill>
                  <a:srgbClr val="FF0000"/>
                </a:solidFill>
                <a:latin typeface="Times New Roman" panose="02020603050405020304" pitchFamily="18" charset="0"/>
                <a:cs typeface="Times New Roman" panose="02020603050405020304" pitchFamily="18" charset="0"/>
              </a:rPr>
              <a:t> №509 </a:t>
            </a:r>
            <a:r>
              <a:rPr lang="ru-RU" altLang="ru-RU" sz="2400" dirty="0" err="1">
                <a:solidFill>
                  <a:srgbClr val="FF0000"/>
                </a:solidFill>
                <a:latin typeface="Times New Roman" panose="02020603050405020304" pitchFamily="18" charset="0"/>
                <a:cs typeface="Times New Roman" panose="02020603050405020304" pitchFamily="18" charset="0"/>
              </a:rPr>
              <a:t>өзгерістермен</a:t>
            </a:r>
            <a:r>
              <a:rPr lang="ru-RU" altLang="ru-RU" sz="2400" dirty="0">
                <a:latin typeface="Times New Roman" panose="02020603050405020304" pitchFamily="18" charset="0"/>
                <a:cs typeface="Times New Roman" panose="02020603050405020304" pitchFamily="18" charset="0"/>
              </a:rPr>
              <a:t>)  </a:t>
            </a:r>
            <a:r>
              <a:rPr lang="" altLang="ru-RU" sz="2400" dirty="0">
                <a:latin typeface="Times New Roman" panose="02020603050405020304" pitchFamily="18" charset="0"/>
                <a:cs typeface="Times New Roman" panose="02020603050405020304" pitchFamily="18" charset="0"/>
              </a:rPr>
              <a:t>Осы бұйрыққа сәйкес өткізіледі</a:t>
            </a:r>
          </a:p>
        </p:txBody>
      </p:sp>
      <p:pic>
        <p:nvPicPr>
          <p:cNvPr id="6" name="Рисунок 5"/>
          <p:cNvPicPr>
            <a:picLocks noChangeAspect="1"/>
          </p:cNvPicPr>
          <p:nvPr/>
        </p:nvPicPr>
        <p:blipFill rotWithShape="1">
          <a:blip r:embed="rId2">
            <a:extLst>
              <a:ext uri="{28A0092B-C50C-407E-A947-70E740481C1C}">
                <a14:useLocalDpi xmlns:a14="http://schemas.microsoft.com/office/drawing/2010/main" val="0"/>
              </a:ext>
            </a:extLst>
          </a:blip>
          <a:srcRect l="6627" r="6744"/>
          <a:stretch>
            <a:fillRect/>
          </a:stretch>
        </p:blipFill>
        <p:spPr>
          <a:xfrm>
            <a:off x="259147" y="2502499"/>
            <a:ext cx="3893128" cy="25341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solidFill>
                  <a:srgbClr val="002060"/>
                </a:solidFill>
                <a:latin typeface="Times New Roman" panose="02020603050405020304" pitchFamily="18" charset="0"/>
                <a:cs typeface="Times New Roman" panose="02020603050405020304" pitchFamily="18" charset="0"/>
              </a:rPr>
              <a:t>Білім алушыларды қорытынды </a:t>
            </a:r>
            <a:br>
              <a:rPr lang="en-US" sz="2400" b="1" dirty="0">
                <a:solidFill>
                  <a:srgbClr val="002060"/>
                </a:solidFill>
                <a:latin typeface="Times New Roman" panose="02020603050405020304" pitchFamily="18" charset="0"/>
                <a:cs typeface="Times New Roman" panose="02020603050405020304" pitchFamily="18" charset="0"/>
              </a:rPr>
            </a:br>
            <a:r>
              <a:rPr lang="en-US" sz="2400" b="1" dirty="0">
                <a:solidFill>
                  <a:srgbClr val="002060"/>
                </a:solidFill>
                <a:latin typeface="Times New Roman" panose="02020603050405020304" pitchFamily="18" charset="0"/>
                <a:cs typeface="Times New Roman" panose="02020603050405020304" pitchFamily="18" charset="0"/>
              </a:rPr>
              <a:t>аттестаттау </a:t>
            </a:r>
          </a:p>
        </p:txBody>
      </p:sp>
      <p:sp>
        <p:nvSpPr>
          <p:cNvPr id="3" name="Объект 2"/>
          <p:cNvSpPr>
            <a:spLocks noGrp="1"/>
          </p:cNvSpPr>
          <p:nvPr>
            <p:ph sz="half" idx="1"/>
          </p:nvPr>
        </p:nvSpPr>
        <p:spPr/>
        <p:txBody>
          <a:bodyPr>
            <a:normAutofit lnSpcReduction="10000"/>
          </a:bodyPr>
          <a:lstStyle/>
          <a:p>
            <a:pPr algn="just">
              <a:buFont typeface="Wingdings" panose="05000000000000000000" pitchFamily="2" charset="2"/>
              <a:buChar char="Ø"/>
            </a:pPr>
            <a:r>
              <a:rPr lang="ru-RU" sz="2000" dirty="0">
                <a:latin typeface="Arial" panose="020B0604020202020204" pitchFamily="34" charset="0"/>
                <a:cs typeface="Arial" panose="020B0604020202020204" pitchFamily="34" charset="0"/>
              </a:rPr>
              <a:t> </a:t>
            </a:r>
            <a:r>
              <a:rPr lang="en-US" sz="2000" dirty="0">
                <a:solidFill>
                  <a:srgbClr val="002060"/>
                </a:solidFill>
                <a:latin typeface="Times New Roman" panose="02020603050405020304" pitchFamily="18" charset="0"/>
                <a:cs typeface="Times New Roman" panose="02020603050405020304" pitchFamily="18" charset="0"/>
              </a:rPr>
              <a:t>мемлекеттік жалпыға міндетті білім беру стандартында қарастырылған білім деңгейіне сәйкес білім алушылардың оқу пәндерінің көлемін меңгеру деңгейін анықтау үшін өткізілетін шара.</a:t>
            </a:r>
          </a:p>
          <a:p>
            <a:pPr algn="just">
              <a:buFont typeface="Wingdings" panose="05000000000000000000" pitchFamily="2" charset="2"/>
              <a:buChar char="Ø"/>
            </a:pPr>
            <a:r>
              <a:rPr lang="" altLang="en-US" sz="2000" dirty="0">
                <a:solidFill>
                  <a:srgbClr val="002060"/>
                </a:solidFill>
                <a:latin typeface="Times New Roman" panose="02020603050405020304" pitchFamily="18" charset="0"/>
                <a:cs typeface="Times New Roman" panose="02020603050405020304" pitchFamily="18" charset="0"/>
              </a:rPr>
              <a:t>білім алушыларды қорытынды аттестаттау жаңартылған білім мазмұны бойынша негізгі орта білім беру деңгейінің 8-9-сыныптарына арналған “Қазақ тілі” пәні бойынша үлгілік оқуағдарламасының мазмұнын қамтиды. Білім алушылардың білімі,білігі, сондай-ақ дағдылары мемлекеттік жалпыға міндетті білім беру стандартында күтілетін нәтижелермен анықталады.</a:t>
            </a:r>
          </a:p>
          <a:p>
            <a:pPr algn="just">
              <a:buFont typeface="Wingdings" panose="05000000000000000000" pitchFamily="2" charset="2"/>
              <a:buChar char="Ø"/>
            </a:pPr>
            <a:r>
              <a:rPr lang="en-US" sz="2000" dirty="0">
                <a:solidFill>
                  <a:srgbClr val="002060"/>
                </a:solidFill>
                <a:latin typeface="Times New Roman" panose="02020603050405020304" pitchFamily="18" charset="0"/>
                <a:cs typeface="Times New Roman" panose="02020603050405020304" pitchFamily="18" charset="0"/>
              </a:rPr>
              <a:t>қорытынды аттестация тапсырмалары пән бойынша тест спецификациясына сүйеніп жасалады. </a:t>
            </a:r>
          </a:p>
          <a:p>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cstate="print"/>
          <a:srcRect l="57001" t="6477" r="3857" b="8063"/>
          <a:stretch>
            <a:fillRect/>
          </a:stretch>
        </p:blipFill>
        <p:spPr>
          <a:xfrm>
            <a:off x="7080069" y="0"/>
            <a:ext cx="5111931" cy="6858000"/>
          </a:xfrm>
          <a:prstGeom prst="rect">
            <a:avLst/>
          </a:prstGeom>
        </p:spPr>
      </p:pic>
      <p:pic>
        <p:nvPicPr>
          <p:cNvPr id="5" name="Picture 2" descr="http://almaty.torginform.kz/content/2015/20151214/u24782/images/201512/14/p20151214055425-135b934d6b83336982e710ba7ab58542.jpg"/>
          <p:cNvPicPr>
            <a:picLocks noChangeAspect="1" noChangeArrowheads="1"/>
          </p:cNvPicPr>
          <p:nvPr/>
        </p:nvPicPr>
        <p:blipFill>
          <a:blip r:embed="rId3" cstate="print"/>
          <a:srcRect t="7830" r="6237" b="16618"/>
          <a:stretch>
            <a:fillRect/>
          </a:stretch>
        </p:blipFill>
        <p:spPr bwMode="auto">
          <a:xfrm>
            <a:off x="225915" y="178837"/>
            <a:ext cx="1054245" cy="643488"/>
          </a:xfrm>
          <a:prstGeom prst="rect">
            <a:avLst/>
          </a:prstGeom>
          <a:noFill/>
        </p:spPr>
      </p:pic>
      <p:sp>
        <p:nvSpPr>
          <p:cNvPr id="7" name="Content Placeholder 6"/>
          <p:cNvSpPr>
            <a:spLocks noGrp="1"/>
          </p:cNvSpPr>
          <p:nvPr>
            <p:ph sz="half"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rotWithShape="1">
          <a:blip r:embed="rId2" cstate="print"/>
          <a:srcRect l="31" t="922" r="8571" b="6477"/>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8430712" y="2778244"/>
            <a:ext cx="2639705"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dirty="0" err="1">
                <a:latin typeface="Arial Narrow" panose="020B0606020202030204" pitchFamily="34" charset="0"/>
              </a:rPr>
              <a:t>Емтихан</a:t>
            </a:r>
            <a:r>
              <a:rPr lang="ru-RU" dirty="0">
                <a:latin typeface="Arial Narrow" panose="020B0606020202030204" pitchFamily="34" charset="0"/>
              </a:rPr>
              <a:t> </a:t>
            </a:r>
            <a:r>
              <a:rPr lang="ru-RU" dirty="0" err="1">
                <a:latin typeface="Arial Narrow" panose="020B0606020202030204" pitchFamily="34" charset="0"/>
              </a:rPr>
              <a:t>жұмыстарын</a:t>
            </a:r>
            <a:r>
              <a:rPr lang="ru-RU" dirty="0">
                <a:latin typeface="Arial Narrow" panose="020B0606020202030204" pitchFamily="34" charset="0"/>
              </a:rPr>
              <a:t> </a:t>
            </a:r>
            <a:r>
              <a:rPr lang="ru-RU" dirty="0" err="1">
                <a:latin typeface="Arial Narrow" panose="020B0606020202030204" pitchFamily="34" charset="0"/>
              </a:rPr>
              <a:t>бағалау</a:t>
            </a:r>
            <a:r>
              <a:rPr lang="ru-RU" dirty="0">
                <a:latin typeface="Arial Narrow" panose="020B0606020202030204" pitchFamily="34" charset="0"/>
              </a:rPr>
              <a:t> </a:t>
            </a:r>
            <a:r>
              <a:rPr lang="ru-RU" dirty="0" err="1">
                <a:latin typeface="Arial Narrow" panose="020B0606020202030204" pitchFamily="34" charset="0"/>
              </a:rPr>
              <a:t>балдық</a:t>
            </a:r>
            <a:r>
              <a:rPr lang="ru-RU" dirty="0">
                <a:latin typeface="Arial Narrow" panose="020B0606020202030204" pitchFamily="34" charset="0"/>
              </a:rPr>
              <a:t> </a:t>
            </a:r>
            <a:r>
              <a:rPr lang="ru-RU" dirty="0" err="1">
                <a:latin typeface="Arial Narrow" panose="020B0606020202030204" pitchFamily="34" charset="0"/>
              </a:rPr>
              <a:t>жүйе</a:t>
            </a:r>
            <a:r>
              <a:rPr lang="ru-RU" dirty="0">
                <a:latin typeface="Arial Narrow" panose="020B0606020202030204" pitchFamily="34" charset="0"/>
              </a:rPr>
              <a:t> </a:t>
            </a:r>
            <a:r>
              <a:rPr lang="ru-RU" dirty="0" err="1">
                <a:latin typeface="Arial Narrow" panose="020B0606020202030204" pitchFamily="34" charset="0"/>
              </a:rPr>
              <a:t>бойынша</a:t>
            </a:r>
            <a:r>
              <a:rPr lang="ru-RU" dirty="0">
                <a:latin typeface="Arial Narrow" panose="020B0606020202030204" pitchFamily="34" charset="0"/>
              </a:rPr>
              <a:t> </a:t>
            </a:r>
            <a:r>
              <a:rPr lang="ru-RU" dirty="0" err="1">
                <a:latin typeface="Arial Narrow" panose="020B0606020202030204" pitchFamily="34" charset="0"/>
              </a:rPr>
              <a:t>жүзеге</a:t>
            </a:r>
            <a:r>
              <a:rPr lang="ru-RU" dirty="0">
                <a:latin typeface="Arial Narrow" panose="020B0606020202030204" pitchFamily="34" charset="0"/>
              </a:rPr>
              <a:t> </a:t>
            </a:r>
            <a:r>
              <a:rPr lang="ru-RU" dirty="0" err="1">
                <a:latin typeface="Arial Narrow" panose="020B0606020202030204" pitchFamily="34" charset="0"/>
              </a:rPr>
              <a:t>асырылады</a:t>
            </a:r>
            <a:r>
              <a:rPr lang="ru-RU" dirty="0">
                <a:latin typeface="Arial Narrow" panose="020B0606020202030204" pitchFamily="34" charset="0"/>
              </a:rPr>
              <a:t> </a:t>
            </a:r>
            <a:r>
              <a:rPr lang="ru-RU" dirty="0" err="1">
                <a:latin typeface="Arial Narrow" panose="020B0606020202030204" pitchFamily="34" charset="0"/>
              </a:rPr>
              <a:t>және</a:t>
            </a:r>
            <a:r>
              <a:rPr lang="ru-RU" dirty="0">
                <a:latin typeface="Arial Narrow" panose="020B0606020202030204" pitchFamily="34" charset="0"/>
              </a:rPr>
              <a:t> </a:t>
            </a:r>
            <a:r>
              <a:rPr lang="ru-RU" dirty="0" err="1">
                <a:latin typeface="Arial Narrow" panose="020B0606020202030204" pitchFamily="34" charset="0"/>
              </a:rPr>
              <a:t>балға</a:t>
            </a:r>
            <a:r>
              <a:rPr lang="ru-RU" dirty="0">
                <a:latin typeface="Arial Narrow" panose="020B0606020202030204" pitchFamily="34" charset="0"/>
              </a:rPr>
              <a:t> </a:t>
            </a:r>
            <a:r>
              <a:rPr lang="ru-RU" dirty="0" err="1">
                <a:latin typeface="Arial Narrow" panose="020B0606020202030204" pitchFamily="34" charset="0"/>
              </a:rPr>
              <a:t>пайыздық</a:t>
            </a:r>
            <a:r>
              <a:rPr lang="ru-RU" dirty="0">
                <a:latin typeface="Arial Narrow" panose="020B0606020202030204" pitchFamily="34" charset="0"/>
              </a:rPr>
              <a:t> </a:t>
            </a:r>
            <a:r>
              <a:rPr lang="ru-RU" dirty="0" err="1">
                <a:latin typeface="Arial Narrow" panose="020B0606020202030204" pitchFamily="34" charset="0"/>
              </a:rPr>
              <a:t>қатынасты</a:t>
            </a:r>
            <a:r>
              <a:rPr lang="ru-RU" dirty="0">
                <a:latin typeface="Arial Narrow" panose="020B0606020202030204" pitchFamily="34" charset="0"/>
              </a:rPr>
              <a:t> </a:t>
            </a:r>
            <a:r>
              <a:rPr lang="ru-RU" dirty="0" err="1">
                <a:latin typeface="Arial Narrow" panose="020B0606020202030204" pitchFamily="34" charset="0"/>
              </a:rPr>
              <a:t>анықтау</a:t>
            </a:r>
            <a:r>
              <a:rPr lang="ru-RU" dirty="0">
                <a:latin typeface="Arial Narrow" panose="020B0606020202030204" pitchFamily="34" charset="0"/>
              </a:rPr>
              <a:t> </a:t>
            </a:r>
            <a:r>
              <a:rPr lang="ru-RU" dirty="0" err="1">
                <a:latin typeface="Arial Narrow" panose="020B0606020202030204" pitchFamily="34" charset="0"/>
              </a:rPr>
              <a:t>арқылы</a:t>
            </a:r>
            <a:r>
              <a:rPr lang="ru-RU" dirty="0">
                <a:latin typeface="Arial Narrow" panose="020B0606020202030204" pitchFamily="34" charset="0"/>
              </a:rPr>
              <a:t> </a:t>
            </a:r>
            <a:r>
              <a:rPr lang="ru-RU" dirty="0" err="1">
                <a:latin typeface="Arial Narrow" panose="020B0606020202030204" pitchFamily="34" charset="0"/>
              </a:rPr>
              <a:t>тиісті</a:t>
            </a:r>
            <a:r>
              <a:rPr lang="ru-RU" dirty="0">
                <a:latin typeface="Arial Narrow" panose="020B0606020202030204" pitchFamily="34" charset="0"/>
              </a:rPr>
              <a:t> </a:t>
            </a:r>
            <a:r>
              <a:rPr lang="ru-RU" dirty="0" err="1">
                <a:latin typeface="Arial Narrow" panose="020B0606020202030204" pitchFamily="34" charset="0"/>
              </a:rPr>
              <a:t>баға</a:t>
            </a:r>
            <a:r>
              <a:rPr lang="ru-RU" dirty="0">
                <a:latin typeface="Arial Narrow" panose="020B0606020202030204" pitchFamily="34" charset="0"/>
              </a:rPr>
              <a:t> </a:t>
            </a:r>
            <a:r>
              <a:rPr lang="ru-RU" dirty="0" err="1">
                <a:latin typeface="Arial Narrow" panose="020B0606020202030204" pitchFamily="34" charset="0"/>
              </a:rPr>
              <a:t>қойылады</a:t>
            </a:r>
            <a:endParaRPr lang="ru-RU" dirty="0">
              <a:latin typeface="Arial Narrow" panose="020B0606020202030204" pitchFamily="34" charset="0"/>
            </a:endParaRPr>
          </a:p>
        </p:txBody>
      </p:sp>
      <p:sp>
        <p:nvSpPr>
          <p:cNvPr id="18" name="Овал 17"/>
          <p:cNvSpPr/>
          <p:nvPr/>
        </p:nvSpPr>
        <p:spPr>
          <a:xfrm>
            <a:off x="7552550" y="2305577"/>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10" name="Скругленный прямоугольник 9"/>
          <p:cNvSpPr/>
          <p:nvPr/>
        </p:nvSpPr>
        <p:spPr>
          <a:xfrm>
            <a:off x="4908330" y="2848583"/>
            <a:ext cx="2606723"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Arial Narrow" panose="020B0606020202030204" pitchFamily="34" charset="0"/>
              </a:rPr>
              <a:t>Емтихан жұмыстарының мазмұны пән бойынша оқу бағдарламасының күтілетін нәтижелеріне қол жеткізуге бағытталған және білім алушы меңгеруі тиіс дағдыларды қамтиды.</a:t>
            </a:r>
          </a:p>
        </p:txBody>
      </p:sp>
      <p:sp>
        <p:nvSpPr>
          <p:cNvPr id="17" name="Овал 16"/>
          <p:cNvSpPr/>
          <p:nvPr/>
        </p:nvSpPr>
        <p:spPr>
          <a:xfrm>
            <a:off x="4104728" y="2256205"/>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5" name="Скругленный прямоугольник 4"/>
          <p:cNvSpPr/>
          <p:nvPr/>
        </p:nvSpPr>
        <p:spPr>
          <a:xfrm>
            <a:off x="2363729" y="1226177"/>
            <a:ext cx="8841473" cy="102699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55600" algn="just">
              <a:tabLst>
                <a:tab pos="534670" algn="l"/>
              </a:tabLst>
            </a:pPr>
            <a:r>
              <a:rPr lang="ru-RU" dirty="0"/>
              <a:t> </a:t>
            </a:r>
            <a:r>
              <a:rPr lang="ru-RU" sz="2000" dirty="0"/>
              <a:t>Тест </a:t>
            </a:r>
            <a:r>
              <a:rPr lang="ru-RU" sz="2000" dirty="0" err="1"/>
              <a:t>спецификациясы</a:t>
            </a:r>
            <a:r>
              <a:rPr lang="ru-RU" sz="2000" dirty="0"/>
              <a:t> </a:t>
            </a:r>
            <a:r>
              <a:rPr lang="ru-RU" sz="2000" dirty="0" err="1"/>
              <a:t>қорытынды</a:t>
            </a:r>
            <a:r>
              <a:rPr lang="ru-RU" sz="2000" dirty="0"/>
              <a:t> </a:t>
            </a:r>
            <a:r>
              <a:rPr lang="ru-RU" sz="2000" dirty="0" err="1"/>
              <a:t>аттестацияның</a:t>
            </a:r>
            <a:r>
              <a:rPr lang="ru-RU" sz="2000" dirty="0"/>
              <a:t> </a:t>
            </a:r>
            <a:r>
              <a:rPr lang="ru-RU" sz="2000" dirty="0" err="1"/>
              <a:t>мазмұнына</a:t>
            </a:r>
            <a:r>
              <a:rPr lang="ru-RU" sz="2000" dirty="0"/>
              <a:t>, </a:t>
            </a:r>
            <a:r>
              <a:rPr lang="ru-RU" sz="2000" dirty="0" err="1"/>
              <a:t>құрылымына</a:t>
            </a:r>
            <a:r>
              <a:rPr lang="ru-RU" sz="2000" dirty="0"/>
              <a:t> </a:t>
            </a:r>
            <a:r>
              <a:rPr lang="ru-RU" sz="2000" dirty="0" err="1"/>
              <a:t>және</a:t>
            </a:r>
            <a:r>
              <a:rPr lang="ru-RU" sz="2000" dirty="0"/>
              <a:t> </a:t>
            </a:r>
            <a:r>
              <a:rPr lang="ru-RU" sz="2000" dirty="0" err="1"/>
              <a:t>өткізілуіне</a:t>
            </a:r>
            <a:r>
              <a:rPr lang="ru-RU" sz="2000" dirty="0"/>
              <a:t> </a:t>
            </a:r>
            <a:r>
              <a:rPr lang="ru-RU" sz="2000" dirty="0" err="1"/>
              <a:t>қойылатын</a:t>
            </a:r>
            <a:r>
              <a:rPr lang="ru-RU" sz="2000" dirty="0"/>
              <a:t> </a:t>
            </a:r>
            <a:r>
              <a:rPr lang="ru-RU" sz="2000" dirty="0" err="1"/>
              <a:t>талаптарды</a:t>
            </a:r>
            <a:r>
              <a:rPr lang="ru-RU" sz="2000" dirty="0"/>
              <a:t> </a:t>
            </a:r>
            <a:r>
              <a:rPr lang="ru-RU" sz="2000" dirty="0" err="1"/>
              <a:t>қамтиды</a:t>
            </a:r>
            <a:r>
              <a:rPr lang="ru-RU" sz="2000" dirty="0"/>
              <a:t>. </a:t>
            </a:r>
            <a:endParaRPr lang="ru-RU" dirty="0">
              <a:latin typeface="Arial Narrow" panose="020B0606020202030204" pitchFamily="34" charset="0"/>
            </a:endParaRPr>
          </a:p>
        </p:txBody>
      </p:sp>
      <p:sp>
        <p:nvSpPr>
          <p:cNvPr id="4" name="Овал 3"/>
          <p:cNvSpPr/>
          <p:nvPr/>
        </p:nvSpPr>
        <p:spPr>
          <a:xfrm>
            <a:off x="1016203" y="857612"/>
            <a:ext cx="1678676" cy="16234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2" name="Заголовок 1"/>
          <p:cNvSpPr>
            <a:spLocks noGrp="1"/>
          </p:cNvSpPr>
          <p:nvPr>
            <p:ph type="title"/>
          </p:nvPr>
        </p:nvSpPr>
        <p:spPr>
          <a:xfrm>
            <a:off x="1350498" y="279598"/>
            <a:ext cx="10841502" cy="818866"/>
          </a:xfrm>
        </p:spPr>
        <p:txBody>
          <a:bodyPr>
            <a:normAutofit fontScale="90000"/>
          </a:bodyPr>
          <a:lstStyle/>
          <a:p>
            <a:pPr algn="ctr"/>
            <a:r>
              <a:rPr lang="en-US" sz="3600" dirty="0">
                <a:solidFill>
                  <a:srgbClr val="0070C0"/>
                </a:solidFill>
                <a:latin typeface="Arial Narrow" panose="020B0606020202030204" pitchFamily="34" charset="0"/>
              </a:rPr>
              <a:t/>
            </a:r>
            <a:br>
              <a:rPr lang="en-US" sz="3600" dirty="0">
                <a:solidFill>
                  <a:srgbClr val="0070C0"/>
                </a:solidFill>
                <a:latin typeface="Arial Narrow" panose="020B0606020202030204" pitchFamily="34" charset="0"/>
              </a:rPr>
            </a:br>
            <a:r>
              <a:rPr lang="en-US" sz="3600" b="1" dirty="0">
                <a:solidFill>
                  <a:srgbClr val="0070C0"/>
                </a:solidFill>
                <a:latin typeface="Arial Narrow" panose="020B0606020202030204" pitchFamily="34" charset="0"/>
              </a:rPr>
              <a:t>9-сыныпқа арналған қорытынды аттестаттау спецификациясы</a:t>
            </a:r>
            <a:r>
              <a:rPr lang="en-US" dirty="0">
                <a:solidFill>
                  <a:srgbClr val="002060"/>
                </a:solidFill>
                <a:latin typeface="Arial Narrow" panose="020B0606020202030204" pitchFamily="34" charset="0"/>
              </a:rPr>
              <a:t/>
            </a:r>
            <a:br>
              <a:rPr lang="en-US" dirty="0">
                <a:solidFill>
                  <a:srgbClr val="002060"/>
                </a:solidFill>
                <a:latin typeface="Arial Narrow" panose="020B0606020202030204" pitchFamily="34" charset="0"/>
              </a:rPr>
            </a:br>
            <a:endParaRPr lang="ru-RU" dirty="0">
              <a:latin typeface="Arial Narrow" panose="020B0606020202030204" pitchFamily="34" charset="0"/>
            </a:endParaRPr>
          </a:p>
        </p:txBody>
      </p:sp>
      <p:pic>
        <p:nvPicPr>
          <p:cNvPr id="1026" name="Picture 2" descr="ÐÐ°ÑÑÐ¸Ð½ÐºÐ¸ Ð¿Ð¾ Ð·Ð°Ð¿ÑÐ¾ÑÑ Ð¾Ð±ÑÐ°Ð·Ñ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51" t="6228" r="15245" b="7663"/>
          <a:stretch>
            <a:fillRect/>
          </a:stretch>
        </p:blipFill>
        <p:spPr bwMode="auto">
          <a:xfrm>
            <a:off x="1445426" y="1116074"/>
            <a:ext cx="883694" cy="1080826"/>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5"/>
          <p:cNvSpPr/>
          <p:nvPr/>
        </p:nvSpPr>
        <p:spPr>
          <a:xfrm>
            <a:off x="1408028" y="2820447"/>
            <a:ext cx="2606723" cy="35091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Arial Narrow" panose="020B0606020202030204" pitchFamily="34" charset="0"/>
            </a:endParaRPr>
          </a:p>
          <a:p>
            <a:pPr algn="ctr"/>
            <a:r>
              <a:rPr lang="en-US" dirty="0">
                <a:latin typeface="Arial Narrow" panose="020B0606020202030204" pitchFamily="34" charset="0"/>
              </a:rPr>
              <a:t>Қорытынды аттестация спецификациясы жаңартылған білім мазмұнының оқу бағдарламалары  мен  критериалды бағалау жүйесінің арасындағы тығыз байланысқа негізделіп құрастырылған.  </a:t>
            </a:r>
            <a:endParaRPr lang="ru-RU" dirty="0">
              <a:latin typeface="Arial Narrow" panose="020B0606020202030204" pitchFamily="34" charset="0"/>
            </a:endParaRPr>
          </a:p>
        </p:txBody>
      </p:sp>
      <p:sp>
        <p:nvSpPr>
          <p:cNvPr id="7" name="Овал 6"/>
          <p:cNvSpPr/>
          <p:nvPr/>
        </p:nvSpPr>
        <p:spPr>
          <a:xfrm>
            <a:off x="379829" y="2227202"/>
            <a:ext cx="1402552" cy="143617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pic>
        <p:nvPicPr>
          <p:cNvPr id="8" name="Рисунок 7"/>
          <p:cNvPicPr>
            <a:picLocks noChangeAspect="1"/>
          </p:cNvPicPr>
          <p:nvPr/>
        </p:nvPicPr>
        <p:blipFill rotWithShape="1">
          <a:blip r:embed="rId4" cstate="print"/>
          <a:srcRect l="26955" t="15214" r="30060" b="9005"/>
          <a:stretch>
            <a:fillRect/>
          </a:stretch>
        </p:blipFill>
        <p:spPr>
          <a:xfrm>
            <a:off x="596010" y="2379950"/>
            <a:ext cx="998323" cy="990003"/>
          </a:xfrm>
          <a:prstGeom prst="rect">
            <a:avLst/>
          </a:prstGeom>
        </p:spPr>
      </p:pic>
      <p:pic>
        <p:nvPicPr>
          <p:cNvPr id="14" name="Picture 2" descr="ÐÐ¾ÑÐ¾Ð¶ÐµÐµ Ð¸Ð·Ð¾Ð±ÑÐ°Ð¶ÐµÐ½Ð¸Ðµ"/>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28" t="5131" r="14488" b="9703"/>
          <a:stretch>
            <a:fillRect/>
          </a:stretch>
        </p:blipFill>
        <p:spPr bwMode="auto">
          <a:xfrm>
            <a:off x="4343073" y="2500531"/>
            <a:ext cx="849157" cy="10494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ÐÐ°ÑÑÐ¸Ð½ÐºÐ¸ Ð¿Ð¾ Ð·Ð°Ð¿ÑÐ¾ÑÑ ÑÑÐ¾Ð²ÐµÐ½Ñ Ð·Ð½Ð°Ð½Ð¸Ð¹ ÑÐ¸Ð»ÑÑÑ"/>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65" t="9245" r="14623"/>
          <a:stretch>
            <a:fillRect/>
          </a:stretch>
        </p:blipFill>
        <p:spPr bwMode="auto">
          <a:xfrm>
            <a:off x="7683202" y="2542734"/>
            <a:ext cx="1056839" cy="9900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almaty.torginform.kz/content/2015/20151214/u24782/images/201512/14/p20151214055425-135b934d6b83336982e710ba7ab58542.jpg"/>
          <p:cNvPicPr>
            <a:picLocks noChangeAspect="1" noChangeArrowheads="1"/>
          </p:cNvPicPr>
          <p:nvPr/>
        </p:nvPicPr>
        <p:blipFill>
          <a:blip r:embed="rId7" cstate="print"/>
          <a:srcRect t="7830" r="6237" b="16618"/>
          <a:stretch>
            <a:fillRect/>
          </a:stretch>
        </p:blipFill>
        <p:spPr bwMode="auto">
          <a:xfrm>
            <a:off x="168812" y="196948"/>
            <a:ext cx="1251193" cy="7637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a:solidFill>
                  <a:srgbClr val="002060"/>
                </a:solidFill>
                <a:latin typeface="Times New Roman" panose="02020603050405020304" pitchFamily="18" charset="0"/>
                <a:cs typeface="Times New Roman" panose="02020603050405020304" pitchFamily="18" charset="0"/>
              </a:rPr>
              <a:t>Критериалды бағалау жүйесімен байланысы</a:t>
            </a:r>
            <a:br>
              <a:rPr lang="en-US" sz="2800">
                <a:solidFill>
                  <a:srgbClr val="002060"/>
                </a:solidFill>
                <a:latin typeface="Times New Roman" panose="02020603050405020304" pitchFamily="18" charset="0"/>
                <a:cs typeface="Times New Roman" panose="02020603050405020304" pitchFamily="18" charset="0"/>
              </a:rPr>
            </a:br>
            <a:r>
              <a:rPr lang="en-US" sz="2800">
                <a:solidFill>
                  <a:srgbClr val="002060"/>
                </a:solidFill>
                <a:latin typeface="Times New Roman" panose="02020603050405020304" pitchFamily="18" charset="0"/>
                <a:cs typeface="Times New Roman" panose="02020603050405020304" pitchFamily="18" charset="0"/>
              </a:rPr>
              <a:t>Білім алушыларды қорытынды аттестаттау қалыптастырушы және жиынтық бағалауды қамтитын критериалды бағалау жүйесінің бөлігі болып табылады.</a:t>
            </a:r>
          </a:p>
        </p:txBody>
      </p:sp>
      <p:pic>
        <p:nvPicPr>
          <p:cNvPr id="5" name="Рисунок 5"/>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10959" t="4576" r="12166" b="5832"/>
          <a:stretch>
            <a:fillRect/>
          </a:stretch>
        </p:blipFill>
        <p:spPr>
          <a:xfrm>
            <a:off x="985520" y="1781175"/>
            <a:ext cx="10243820" cy="464566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39644" y="2409371"/>
          <a:ext cx="10404127" cy="2621845"/>
        </p:xfrm>
        <a:graphic>
          <a:graphicData uri="http://schemas.openxmlformats.org/drawingml/2006/table">
            <a:tbl>
              <a:tblPr firstRow="1" bandRow="1">
                <a:tableStyleId>{5C22544A-7EE6-4342-B048-85BDC9FD1C3A}</a:tableStyleId>
              </a:tblPr>
              <a:tblGrid>
                <a:gridCol w="10404127">
                  <a:extLst>
                    <a:ext uri="{9D8B030D-6E8A-4147-A177-3AD203B41FA5}">
                      <a16:colId xmlns:a16="http://schemas.microsoft.com/office/drawing/2014/main" val="20000"/>
                    </a:ext>
                  </a:extLst>
                </a:gridCol>
              </a:tblGrid>
              <a:tr h="602545">
                <a:tc>
                  <a:txBody>
                    <a:bodyPr/>
                    <a:lstStyle/>
                    <a:p>
                      <a:pPr algn="ctr"/>
                      <a:r>
                        <a:rPr lang="ru-RU" sz="2800" baseline="0" dirty="0">
                          <a:solidFill>
                            <a:schemeClr val="accent5">
                              <a:lumMod val="75000"/>
                            </a:schemeClr>
                          </a:solidFill>
                          <a:latin typeface="Arial" panose="020B0604020202020204" pitchFamily="34" charset="0"/>
                          <a:cs typeface="Arial" panose="020B0604020202020204" pitchFamily="34" charset="0"/>
                        </a:rPr>
                        <a:t>№125 </a:t>
                      </a:r>
                      <a:r>
                        <a:rPr lang="ru-RU" sz="2800" baseline="0" dirty="0" err="1">
                          <a:solidFill>
                            <a:schemeClr val="accent5">
                              <a:lumMod val="75000"/>
                            </a:schemeClr>
                          </a:solidFill>
                          <a:latin typeface="Arial" panose="020B0604020202020204" pitchFamily="34" charset="0"/>
                          <a:cs typeface="Arial" panose="020B0604020202020204" pitchFamily="34" charset="0"/>
                        </a:rPr>
                        <a:t>бұйрық</a:t>
                      </a:r>
                      <a:r>
                        <a:rPr lang="ru-RU" sz="2800" baseline="0" dirty="0">
                          <a:solidFill>
                            <a:schemeClr val="accent5">
                              <a:lumMod val="75000"/>
                            </a:schemeClr>
                          </a:solidFill>
                          <a:latin typeface="Arial" panose="020B0604020202020204" pitchFamily="34" charset="0"/>
                          <a:cs typeface="Arial" panose="020B0604020202020204" pitchFamily="34" charset="0"/>
                        </a:rPr>
                        <a:t> </a:t>
                      </a:r>
                      <a:r>
                        <a:rPr lang="ru-RU" sz="2800" baseline="0" dirty="0" err="1">
                          <a:solidFill>
                            <a:schemeClr val="accent5">
                              <a:lumMod val="75000"/>
                            </a:schemeClr>
                          </a:solidFill>
                          <a:latin typeface="Arial" panose="020B0604020202020204" pitchFamily="34" charset="0"/>
                          <a:cs typeface="Arial" panose="020B0604020202020204" pitchFamily="34" charset="0"/>
                        </a:rPr>
                        <a:t>өзгерістермен</a:t>
                      </a:r>
                      <a:r>
                        <a:rPr lang="ru-RU" sz="2800" baseline="0" dirty="0">
                          <a:solidFill>
                            <a:schemeClr val="accent5">
                              <a:lumMod val="75000"/>
                            </a:schemeClr>
                          </a:solidFill>
                          <a:latin typeface="Arial" panose="020B0604020202020204" pitchFamily="34" charset="0"/>
                          <a:cs typeface="Arial" panose="020B0604020202020204" pitchFamily="34" charset="0"/>
                        </a:rPr>
                        <a:t> (№509 26.11.2019 ж.)</a:t>
                      </a:r>
                    </a:p>
                  </a:txBody>
                  <a:tcPr marL="68580" marR="68580" marT="34290" marB="34290">
                    <a:solidFill>
                      <a:schemeClr val="tx2">
                        <a:lumMod val="20000"/>
                        <a:lumOff val="80000"/>
                      </a:schemeClr>
                    </a:solidFill>
                  </a:tcPr>
                </a:tc>
                <a:extLst>
                  <a:ext uri="{0D108BD9-81ED-4DB2-BD59-A6C34878D82A}">
                    <a16:rowId xmlns:a16="http://schemas.microsoft.com/office/drawing/2014/main" val="10000"/>
                  </a:ext>
                </a:extLst>
              </a:tr>
              <a:tr h="1215612">
                <a:tc>
                  <a:txBody>
                    <a:bodyPr/>
                    <a:lstStyle/>
                    <a:p>
                      <a:pPr fontAlgn="base" hangingPunct="0"/>
                      <a:r>
                        <a:rPr lang="en-US" sz="3200" kern="1200" dirty="0">
                          <a:solidFill>
                            <a:schemeClr val="dk1"/>
                          </a:solidFill>
                          <a:latin typeface="Times New Roman" panose="02020603050405020304" pitchFamily="18" charset="0"/>
                          <a:ea typeface="+mn-ea"/>
                          <a:cs typeface="Times New Roman" panose="02020603050405020304" pitchFamily="18" charset="0"/>
                        </a:rPr>
                        <a:t>Ана тілі бойынша жазбаша емтихан (оқыту тілі бойынша) – </a:t>
                      </a:r>
                      <a:r>
                        <a:rPr lang="en-US" sz="3200" b="1" kern="1200" dirty="0">
                          <a:solidFill>
                            <a:schemeClr val="dk1"/>
                          </a:solidFill>
                          <a:latin typeface="Times New Roman" panose="02020603050405020304" pitchFamily="18" charset="0"/>
                          <a:ea typeface="+mn-ea"/>
                          <a:cs typeface="Times New Roman" panose="02020603050405020304" pitchFamily="18" charset="0"/>
                        </a:rPr>
                        <a:t>жазбаша жұмыс (эссе), </a:t>
                      </a:r>
                      <a:r>
                        <a:rPr lang="en-US" sz="3200" kern="1200" dirty="0">
                          <a:solidFill>
                            <a:schemeClr val="dk1"/>
                          </a:solidFill>
                          <a:latin typeface="Times New Roman" panose="02020603050405020304" pitchFamily="18" charset="0"/>
                          <a:ea typeface="+mn-ea"/>
                          <a:cs typeface="Times New Roman" panose="02020603050405020304" pitchFamily="18" charset="0"/>
                        </a:rPr>
                        <a:t>гуманитарлық цикл пәндерін тереңдетіп оқытатын мектеп оқушылары үшін </a:t>
                      </a:r>
                      <a:r>
                        <a:rPr lang="en-US" sz="3200" b="1" kern="1200" dirty="0">
                          <a:solidFill>
                            <a:schemeClr val="dk1"/>
                          </a:solidFill>
                          <a:latin typeface="Times New Roman" panose="02020603050405020304" pitchFamily="18" charset="0"/>
                          <a:ea typeface="+mn-ea"/>
                          <a:cs typeface="Times New Roman" panose="02020603050405020304" pitchFamily="18" charset="0"/>
                        </a:rPr>
                        <a:t>жазбаша жұмыс (мақала, әңгіме, эссе).</a:t>
                      </a:r>
                      <a:endParaRPr lang="ru-RU" sz="3200" b="1" kern="1200" dirty="0">
                        <a:solidFill>
                          <a:schemeClr val="dk1"/>
                        </a:solidFill>
                        <a:latin typeface="Times New Roman" panose="02020603050405020304" pitchFamily="18" charset="0"/>
                        <a:ea typeface="+mn-ea"/>
                        <a:cs typeface="Times New Roman" panose="02020603050405020304" pitchFamily="18" charset="0"/>
                      </a:endParaRPr>
                    </a:p>
                  </a:txBody>
                  <a:tcPr marL="68580" marR="68580" marT="34290" marB="34290">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6" name="Прямоугольник 5"/>
          <p:cNvSpPr/>
          <p:nvPr/>
        </p:nvSpPr>
        <p:spPr>
          <a:xfrm>
            <a:off x="539645" y="31762"/>
            <a:ext cx="11272603" cy="1323439"/>
          </a:xfrm>
          <a:prstGeom prst="rect">
            <a:avLst/>
          </a:prstGeom>
        </p:spPr>
        <p:txBody>
          <a:bodyPr wrap="square">
            <a:spAutoFit/>
          </a:bodyPr>
          <a:lstStyle/>
          <a:p>
            <a:pPr algn="ctr"/>
            <a:r>
              <a:rPr lang="ru-RU" sz="4000" b="1" dirty="0">
                <a:solidFill>
                  <a:srgbClr val="0070C0"/>
                </a:solidFill>
                <a:latin typeface="Arial Narrow" panose="020B0606020202030204" pitchFamily="34" charset="0"/>
              </a:rPr>
              <a:t>9  – </a:t>
            </a:r>
            <a:r>
              <a:rPr lang="ru-RU" sz="4000" b="1" dirty="0" err="1">
                <a:solidFill>
                  <a:srgbClr val="0070C0"/>
                </a:solidFill>
                <a:latin typeface="Arial Narrow" panose="020B0606020202030204" pitchFamily="34" charset="0"/>
              </a:rPr>
              <a:t>сынып</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білім</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алушыларын</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қорытынды</a:t>
            </a:r>
            <a:r>
              <a:rPr lang="ru-RU" sz="4000" b="1" dirty="0">
                <a:solidFill>
                  <a:srgbClr val="0070C0"/>
                </a:solidFill>
                <a:latin typeface="Arial Narrow" panose="020B0606020202030204" pitchFamily="34" charset="0"/>
              </a:rPr>
              <a:t> </a:t>
            </a:r>
            <a:r>
              <a:rPr lang="ru-RU" sz="4000" b="1" dirty="0" err="1">
                <a:solidFill>
                  <a:srgbClr val="0070C0"/>
                </a:solidFill>
                <a:latin typeface="Arial Narrow" panose="020B0606020202030204" pitchFamily="34" charset="0"/>
              </a:rPr>
              <a:t>аттестаттау</a:t>
            </a:r>
            <a:r>
              <a:rPr lang="ru-RU" sz="4000" b="1" dirty="0">
                <a:solidFill>
                  <a:srgbClr val="0070C0"/>
                </a:solidFill>
                <a:latin typeface="Arial Narrow" panose="020B0606020202030204" pitchFamily="34" charset="0"/>
              </a:rPr>
              <a:t> </a:t>
            </a:r>
            <a:endParaRPr lang="en-US" sz="4000" b="1" dirty="0">
              <a:solidFill>
                <a:srgbClr val="0070C0"/>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741045" y="1402080"/>
          <a:ext cx="10951210" cy="4826635"/>
        </p:xfrm>
        <a:graphic>
          <a:graphicData uri="http://schemas.openxmlformats.org/drawingml/2006/table">
            <a:tbl>
              <a:tblPr bandRow="1">
                <a:tableStyleId>{FABFCF23-3B69-468F-B69F-88F6DE6A72F2}</a:tableStyleId>
              </a:tblPr>
              <a:tblGrid>
                <a:gridCol w="5475605">
                  <a:extLst>
                    <a:ext uri="{9D8B030D-6E8A-4147-A177-3AD203B41FA5}">
                      <a16:colId xmlns:a16="http://schemas.microsoft.com/office/drawing/2014/main" val="20000"/>
                    </a:ext>
                  </a:extLst>
                </a:gridCol>
                <a:gridCol w="5475605">
                  <a:extLst>
                    <a:ext uri="{9D8B030D-6E8A-4147-A177-3AD203B41FA5}">
                      <a16:colId xmlns:a16="http://schemas.microsoft.com/office/drawing/2014/main" val="20001"/>
                    </a:ext>
                  </a:extLst>
                </a:gridCol>
              </a:tblGrid>
              <a:tr h="414655">
                <a:tc>
                  <a:txBody>
                    <a:bodyPr/>
                    <a:lstStyle/>
                    <a:p>
                      <a:pPr indent="0" algn="ctr">
                        <a:buNone/>
                      </a:pPr>
                      <a:r>
                        <a:rPr lang="en-US" sz="1800">
                          <a:latin typeface="Times New Roman" panose="02020603050405020304" pitchFamily="18" charset="0"/>
                          <a:cs typeface="Times New Roman" panose="02020603050405020304" pitchFamily="18" charset="0"/>
                        </a:rPr>
                        <a:t>Оқылым және жазылым 	</a:t>
                      </a:r>
                    </a:p>
                  </a:txBody>
                  <a:tcPr marL="68580" marR="68580" marT="0" marB="0"/>
                </a:tc>
                <a:tc>
                  <a:txBody>
                    <a:bodyPr/>
                    <a:lstStyle/>
                    <a:p>
                      <a:pPr indent="0" algn="ctr">
                        <a:buNone/>
                      </a:pPr>
                      <a:r>
                        <a:rPr lang="en-US" sz="1800">
                          <a:latin typeface="Times New Roman" panose="02020603050405020304" pitchFamily="18" charset="0"/>
                          <a:cs typeface="Times New Roman" panose="02020603050405020304" pitchFamily="18" charset="0"/>
                        </a:rPr>
                        <a:t>	2 сағат</a:t>
                      </a:r>
                    </a:p>
                  </a:txBody>
                  <a:tcPr marL="68580" marR="68580" marT="0" marB="0"/>
                </a:tc>
                <a:extLst>
                  <a:ext uri="{0D108BD9-81ED-4DB2-BD59-A6C34878D82A}">
                    <a16:rowId xmlns:a16="http://schemas.microsoft.com/office/drawing/2014/main" val="10000"/>
                  </a:ext>
                </a:extLst>
              </a:tr>
              <a:tr h="3993515">
                <a:tc gridSpan="2">
                  <a:txBody>
                    <a:bodyPr/>
                    <a:lstStyle/>
                    <a:p>
                      <a:pPr>
                        <a:buNone/>
                      </a:pPr>
                      <a:r>
                        <a:rPr lang="en-US">
                          <a:latin typeface="Times New Roman" panose="02020603050405020304" pitchFamily="18" charset="0"/>
                          <a:cs typeface="Times New Roman" panose="02020603050405020304" pitchFamily="18" charset="0"/>
                        </a:rPr>
                        <a:t>Емтихан жұмысы өтілген тақырыптарға сәйкес келетін екі мәтін үзінділерімен жұмысқа негізделеді (мәтіндердің жалпы көлемі – 400-450 сөз).</a:t>
                      </a:r>
                    </a:p>
                    <a:p>
                      <a:pPr>
                        <a:buNone/>
                      </a:pPr>
                      <a:r>
                        <a:rPr lang="en-US">
                          <a:latin typeface="Times New Roman" panose="02020603050405020304" pitchFamily="18" charset="0"/>
                          <a:cs typeface="Times New Roman" panose="02020603050405020304" pitchFamily="18" charset="0"/>
                        </a:rPr>
                        <a:t>Білім алушылар мәтін үзінділері негізінде екі мәтіндегі ақпараттарды өңдей отырып, 170-200 сөзден тұратын жазба жұмысын (эссе) орындайды. </a:t>
                      </a:r>
                    </a:p>
                    <a:p>
                      <a:pPr>
                        <a:buNone/>
                      </a:pPr>
                      <a:endParaRPr lang="en-US">
                        <a:latin typeface="Times New Roman" panose="02020603050405020304" pitchFamily="18" charset="0"/>
                        <a:cs typeface="Times New Roman" panose="02020603050405020304" pitchFamily="18" charset="0"/>
                      </a:endParaRPr>
                    </a:p>
                    <a:p>
                      <a:pPr>
                        <a:buNone/>
                      </a:pPr>
                      <a:r>
                        <a:rPr lang="en-US">
                          <a:latin typeface="Times New Roman" panose="02020603050405020304" pitchFamily="18" charset="0"/>
                          <a:cs typeface="Times New Roman" panose="02020603050405020304" pitchFamily="18" charset="0"/>
                        </a:rPr>
                        <a:t>Гуманитарлық циклдағы пәндерді тереңдетіп оқытатын мектептің білім алушылары үшін емтихан жұмысы өтілген тақырыптарға сәйкес келетін екі мәтін үзінділерімен жұмысқа негізделеді (мәтіндердің жалпы көлемі – 450-500 сөз). Білім алушылар мәтін үзінділері негізінде екі мәтіндегі ақпараттарды өңдей отырып,  200-250 сөзден тұратын жазба жұмысының 1-еуін (мақала, эссе, әңгіме және т.б.) орындайды.</a:t>
                      </a:r>
                    </a:p>
                    <a:p>
                      <a:pPr>
                        <a:buNone/>
                      </a:pPr>
                      <a:r>
                        <a:rPr lang="en-US">
                          <a:latin typeface="Times New Roman" panose="02020603050405020304" pitchFamily="18" charset="0"/>
                          <a:cs typeface="Times New Roman" panose="02020603050405020304" pitchFamily="18" charset="0"/>
                        </a:rPr>
                        <a:t>Тапсырмада білім алушылардың мәтін ақпаратын өңдей отырып тиімді пайдалануы, стильдік және жанрлық ерекшелікті сақтап, аргументтер келтіре отырып, жүйелі және сенімді жаза алуы, өз ойларын дәлелді жеткізуі, сонымен бірге сөздік қор мен орфографиялық, грамматикалық норманы сауатты қолдану қабілеттері бағаланады.</a:t>
                      </a:r>
                    </a:p>
                    <a:p>
                      <a:pPr>
                        <a:buNone/>
                      </a:pPr>
                      <a:r>
                        <a:rPr lang="en-US">
                          <a:latin typeface="Times New Roman" panose="02020603050405020304" pitchFamily="18" charset="0"/>
                          <a:cs typeface="Times New Roman" panose="02020603050405020304" pitchFamily="18" charset="0"/>
                        </a:rPr>
                        <a:t>Сөздіктерді қолдануға тыйым салынады.</a:t>
                      </a:r>
                    </a:p>
                  </a:txBody>
                  <a:tcPr/>
                </a:tc>
                <a:tc hMerge="1">
                  <a:txBody>
                    <a:bodyPr/>
                    <a:lstStyle/>
                    <a:p>
                      <a:endParaRPr lang="ru-RU"/>
                    </a:p>
                  </a:txBody>
                  <a:tcPr/>
                </a:tc>
                <a:extLst>
                  <a:ext uri="{0D108BD9-81ED-4DB2-BD59-A6C34878D82A}">
                    <a16:rowId xmlns:a16="http://schemas.microsoft.com/office/drawing/2014/main" val="10001"/>
                  </a:ext>
                </a:extLst>
              </a:tr>
              <a:tr h="418465">
                <a:tc>
                  <a:txBody>
                    <a:bodyPr/>
                    <a:lstStyle/>
                    <a:p>
                      <a:pPr>
                        <a:buNone/>
                      </a:pPr>
                      <a:r>
                        <a:rPr lang="en-US">
                          <a:latin typeface="Times New Roman" panose="02020603050405020304" pitchFamily="18" charset="0"/>
                          <a:cs typeface="Times New Roman" panose="02020603050405020304" pitchFamily="18" charset="0"/>
                        </a:rPr>
                        <a:t>Максималды балл	20 балл</a:t>
                      </a:r>
                    </a:p>
                  </a:txBody>
                  <a:tcPr/>
                </a:tc>
                <a:tc>
                  <a:txBody>
                    <a:bodyPr/>
                    <a:lstStyle/>
                    <a:p>
                      <a:pPr>
                        <a:buNone/>
                      </a:pPr>
                      <a:r>
                        <a:rPr lang="en-US">
                          <a:latin typeface="Times New Roman" panose="02020603050405020304" pitchFamily="18" charset="0"/>
                          <a:cs typeface="Times New Roman" panose="02020603050405020304" pitchFamily="18" charset="0"/>
                        </a:rPr>
                        <a:t>Максималды балл	20 балл</a:t>
                      </a:r>
                    </a:p>
                  </a:txBody>
                  <a:tcPr/>
                </a:tc>
                <a:extLst>
                  <a:ext uri="{0D108BD9-81ED-4DB2-BD59-A6C34878D82A}">
                    <a16:rowId xmlns:a16="http://schemas.microsoft.com/office/drawing/2014/main" val="10002"/>
                  </a:ext>
                </a:extLst>
              </a:tr>
            </a:tbl>
          </a:graphicData>
        </a:graphic>
      </p:graphicFrame>
      <p:sp>
        <p:nvSpPr>
          <p:cNvPr id="11" name="Прямоугольник 5"/>
          <p:cNvSpPr/>
          <p:nvPr/>
        </p:nvSpPr>
        <p:spPr>
          <a:xfrm>
            <a:off x="1091821" y="376283"/>
            <a:ext cx="10249469" cy="953135"/>
          </a:xfrm>
          <a:prstGeom prst="rect">
            <a:avLst/>
          </a:prstGeom>
        </p:spPr>
        <p:txBody>
          <a:bodyPr wrap="square">
            <a:spAutoFit/>
          </a:bodyPr>
          <a:lstStyle/>
          <a:p>
            <a:pPr algn="ctr"/>
            <a:r>
              <a:rPr lang="en-US" sz="2800" b="1" dirty="0">
                <a:solidFill>
                  <a:schemeClr val="accent1"/>
                </a:solidFill>
                <a:latin typeface="Times New Roman" panose="02020603050405020304" pitchFamily="18" charset="0"/>
                <a:cs typeface="Times New Roman" panose="02020603050405020304" pitchFamily="18" charset="0"/>
              </a:rPr>
              <a:t>«Қазақ тілі» пәнінен (оқыту қазақ тілінде) қорытынды аттестаттау спецификациясына шолу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22663" y="208547"/>
            <a:ext cx="11669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Төменде берілген екі мәтінді оқып, тапсырманы орындаңыз.</a:t>
            </a: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522663" y="731767"/>
            <a:ext cx="11410191" cy="5611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420" tIns="50710" rIns="101420" bIns="50710">
            <a:spAutoFit/>
          </a:bodyPr>
          <a:lstStyle>
            <a:lvl1pPr>
              <a:spcBef>
                <a:spcPct val="20000"/>
              </a:spcBef>
              <a:buClr>
                <a:srgbClr val="FF3300"/>
              </a:buClr>
              <a:buChar char="•"/>
              <a:defRPr sz="3200">
                <a:solidFill>
                  <a:schemeClr val="tx1"/>
                </a:solidFill>
                <a:latin typeface="Arial" panose="020B0604020202020204" pitchFamily="34" charset="0"/>
              </a:defRPr>
            </a:lvl1pPr>
            <a:lvl2pPr marL="742950" indent="-285750">
              <a:spcBef>
                <a:spcPct val="20000"/>
              </a:spcBef>
              <a:buClr>
                <a:srgbClr val="FF3300"/>
              </a:buClr>
              <a:buChar char="–"/>
              <a:defRPr sz="2800">
                <a:solidFill>
                  <a:schemeClr val="tx1"/>
                </a:solidFill>
                <a:latin typeface="Arial" panose="020B0604020202020204" pitchFamily="34" charset="0"/>
              </a:defRPr>
            </a:lvl2pPr>
            <a:lvl3pPr marL="1143000" indent="-228600">
              <a:spcBef>
                <a:spcPct val="20000"/>
              </a:spcBef>
              <a:buClr>
                <a:srgbClr val="FF3300"/>
              </a:buClr>
              <a:buChar char="•"/>
              <a:defRPr sz="2400">
                <a:solidFill>
                  <a:schemeClr val="tx1"/>
                </a:solidFill>
                <a:latin typeface="Arial" panose="020B0604020202020204" pitchFamily="34" charset="0"/>
              </a:defRPr>
            </a:lvl3pPr>
            <a:lvl4pPr marL="1600200" indent="-228600">
              <a:spcBef>
                <a:spcPct val="20000"/>
              </a:spcBef>
              <a:buClr>
                <a:srgbClr val="FF3300"/>
              </a:buClr>
              <a:buChar char="–"/>
              <a:defRPr sz="2000">
                <a:solidFill>
                  <a:schemeClr val="tx1"/>
                </a:solidFill>
                <a:latin typeface="Arial" panose="020B0604020202020204" pitchFamily="34" charset="0"/>
              </a:defRPr>
            </a:lvl4pPr>
            <a:lvl5pPr marL="2057400" indent="-228600">
              <a:spcBef>
                <a:spcPct val="20000"/>
              </a:spcBef>
              <a:buClr>
                <a:srgbClr val="FF330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3300"/>
              </a:buClr>
              <a:buChar char="»"/>
              <a:defRPr sz="2000">
                <a:solidFill>
                  <a:schemeClr val="tx1"/>
                </a:solidFill>
                <a:latin typeface="Arial" panose="020B0604020202020204" pitchFamily="34" charset="0"/>
              </a:defRPr>
            </a:lvl9pPr>
          </a:lstStyle>
          <a:p>
            <a:pPr algn="just">
              <a:spcBef>
                <a:spcPct val="0"/>
              </a:spcBef>
              <a:buClrTx/>
              <a:buFontTx/>
              <a:buNone/>
            </a:pPr>
            <a:r>
              <a:rPr lang="ru-RU" altLang="ru-RU" sz="1100" dirty="0">
                <a:solidFill>
                  <a:srgbClr val="0070C0"/>
                </a:solidFill>
                <a:latin typeface="Times New Roman" panose="02020603050405020304" pitchFamily="18" charset="0"/>
                <a:cs typeface="Times New Roman" panose="02020603050405020304" pitchFamily="18" charset="0"/>
              </a:rPr>
              <a:t>А </a:t>
            </a:r>
            <a:r>
              <a:rPr lang="ru-RU" altLang="ru-RU" sz="1100" dirty="0" err="1">
                <a:solidFill>
                  <a:srgbClr val="0070C0"/>
                </a:solidFill>
                <a:latin typeface="Times New Roman" panose="02020603050405020304" pitchFamily="18" charset="0"/>
                <a:cs typeface="Times New Roman" panose="02020603050405020304" pitchFamily="18" charset="0"/>
              </a:rPr>
              <a:t>мәтіні</a:t>
            </a:r>
            <a:r>
              <a:rPr lang="ru-RU" altLang="ru-RU" sz="1100" dirty="0">
                <a:solidFill>
                  <a:srgbClr val="0070C0"/>
                </a:solidFill>
                <a:latin typeface="Times New Roman" panose="02020603050405020304" pitchFamily="18" charset="0"/>
                <a:cs typeface="Times New Roman" panose="02020603050405020304" pitchFamily="18" charset="0"/>
              </a:rPr>
              <a:t>: газет </a:t>
            </a:r>
            <a:r>
              <a:rPr lang="ru-RU" altLang="ru-RU" sz="1100" dirty="0" err="1">
                <a:solidFill>
                  <a:srgbClr val="0070C0"/>
                </a:solidFill>
                <a:latin typeface="Times New Roman" panose="02020603050405020304" pitchFamily="18" charset="0"/>
                <a:cs typeface="Times New Roman" panose="02020603050405020304" pitchFamily="18" charset="0"/>
              </a:rPr>
              <a:t>мақаласынан</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үзінді</a:t>
            </a: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маңызды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мәселе</a:t>
            </a:r>
            <a:endParaRPr lang="ru-RU" altLang="ru-RU" sz="1100" dirty="0">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Мектеп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түлектеріне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бағыт-бағдар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беретін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нұсқаулық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себептен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бүгінде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екенінен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бейхабар</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Олар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қажетсіз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танылғанын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жойылып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кеткенін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заман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талабына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жатқанын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білмейді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деуге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Енді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бұл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мәселе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шешіледі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Алдағы</a:t>
            </a:r>
            <a:r>
              <a:rPr lang="ru-RU" altLang="ru-RU" sz="1100" dirty="0">
                <a:latin typeface="Times New Roman" panose="02020603050405020304" pitchFamily="18" charset="0"/>
                <a:cs typeface="Times New Roman" panose="02020603050405020304" pitchFamily="18" charset="0"/>
              </a:rPr>
              <a:t> бес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болатын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100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жайлы</a:t>
            </a:r>
            <a:r>
              <a:rPr lang="ru-RU" altLang="ru-RU" sz="1100" dirty="0">
                <a:latin typeface="Times New Roman" panose="02020603050405020304" pitchFamily="18" charset="0"/>
                <a:cs typeface="Times New Roman" panose="02020603050405020304" pitchFamily="18" charset="0"/>
              </a:rPr>
              <a:t> энциклопедия </a:t>
            </a:r>
            <a:r>
              <a:rPr lang="ru-RU" altLang="ru-RU" sz="1100" dirty="0" err="1">
                <a:latin typeface="Times New Roman" panose="02020603050405020304" pitchFamily="18" charset="0"/>
                <a:cs typeface="Times New Roman" panose="02020603050405020304" pitchFamily="18" charset="0"/>
              </a:rPr>
              <a:t>жарық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көреді</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Салтанат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жылдан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орнын</a:t>
            </a:r>
            <a:r>
              <a:rPr lang="ru-RU" altLang="ru-RU" sz="1100" dirty="0">
                <a:latin typeface="Times New Roman" panose="02020603050405020304" pitchFamily="18" charset="0"/>
                <a:cs typeface="Times New Roman" panose="02020603050405020304" pitchFamily="18" charset="0"/>
              </a:rPr>
              <a:t> биология </a:t>
            </a:r>
            <a:r>
              <a:rPr lang="ru-RU" altLang="ru-RU" sz="1100" dirty="0" err="1">
                <a:latin typeface="Times New Roman" panose="02020603050405020304" pitchFamily="18" charset="0"/>
                <a:cs typeface="Times New Roman" panose="02020603050405020304" pitchFamily="18" charset="0"/>
              </a:rPr>
              <a:t>пәнінің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мұғалімі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тәмамдаған</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таңдадым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жақсы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көремін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бола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па, оны </a:t>
            </a:r>
            <a:r>
              <a:rPr lang="ru-RU" altLang="ru-RU" sz="1100" dirty="0" err="1">
                <a:latin typeface="Times New Roman" panose="02020603050405020304" pitchFamily="18" charset="0"/>
                <a:cs typeface="Times New Roman" panose="02020603050405020304" pitchFamily="18" charset="0"/>
              </a:rPr>
              <a:t>ойламаппын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Ауыл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мектебін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бітіргендіктен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шығар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түрлері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барын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білмеппін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кезде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тез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табамын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ойлағанмын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жұмыссызбын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Енді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саладан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іздестіруді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отырмын</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дейді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Салтанат</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түлектердің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тегін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қалайтын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түспейді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Қалаған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меңгермеген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істеуге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құлқы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a:t>
            </a:r>
            <a:r>
              <a:rPr lang="ru-RU" altLang="ru-RU" sz="1100" dirty="0" err="1">
                <a:latin typeface="Times New Roman" panose="02020603050405020304" pitchFamily="18" charset="0"/>
                <a:cs typeface="Times New Roman" panose="02020603050405020304" pitchFamily="18" charset="0"/>
              </a:rPr>
              <a:t>Ұрпақ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тағдыры</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қозғалысының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жетекшісі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Ерсайынның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есебінше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бітірушілердің</a:t>
            </a:r>
            <a:r>
              <a:rPr lang="ru-RU" altLang="ru-RU" sz="1100" dirty="0">
                <a:latin typeface="Times New Roman" panose="02020603050405020304" pitchFamily="18" charset="0"/>
                <a:cs typeface="Times New Roman" panose="02020603050405020304" pitchFamily="18" charset="0"/>
              </a:rPr>
              <a:t> 20-30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ғана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дұрыс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таңдайды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Қазақстанда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талдау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жасалмайды</a:t>
            </a:r>
            <a:r>
              <a:rPr lang="ru-RU" altLang="ru-RU" sz="1100" dirty="0">
                <a:latin typeface="Times New Roman" panose="02020603050405020304" pitchFamily="18" charset="0"/>
                <a:cs typeface="Times New Roman" panose="02020603050405020304" pitchFamily="18" charset="0"/>
              </a:rPr>
              <a:t>. Ал </a:t>
            </a:r>
            <a:r>
              <a:rPr lang="ru-RU" altLang="ru-RU" sz="1100" dirty="0" err="1">
                <a:latin typeface="Times New Roman" panose="02020603050405020304" pitchFamily="18" charset="0"/>
                <a:cs typeface="Times New Roman" panose="02020603050405020304" pitchFamily="18" charset="0"/>
              </a:rPr>
              <a:t>түлектер</a:t>
            </a:r>
            <a:r>
              <a:rPr lang="ru-RU" altLang="ru-RU" sz="1100" dirty="0">
                <a:latin typeface="Times New Roman" panose="02020603050405020304" pitchFamily="18" charset="0"/>
                <a:cs typeface="Times New Roman" panose="02020603050405020304" pitchFamily="18" charset="0"/>
              </a:rPr>
              <a:t> тек </a:t>
            </a:r>
            <a:r>
              <a:rPr lang="ru-RU" altLang="ru-RU" sz="1100" dirty="0" err="1">
                <a:latin typeface="Times New Roman" panose="02020603050405020304" pitchFamily="18" charset="0"/>
                <a:cs typeface="Times New Roman" panose="02020603050405020304" pitchFamily="18" charset="0"/>
              </a:rPr>
              <a:t>грантқа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ие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болуды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ойлайды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Ол</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a:t>
            </a:r>
            <a:r>
              <a:rPr lang="ru-RU" altLang="ru-RU" sz="1100" dirty="0">
                <a:latin typeface="Times New Roman" panose="02020603050405020304" pitchFamily="18" charset="0"/>
                <a:cs typeface="Times New Roman" panose="02020603050405020304" pitchFamily="18" charset="0"/>
              </a:rPr>
              <a:t> бар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бітірген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соң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таба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оны </a:t>
            </a:r>
            <a:r>
              <a:rPr lang="ru-RU" altLang="ru-RU" sz="1100" dirty="0" err="1">
                <a:latin typeface="Times New Roman" panose="02020603050405020304" pitchFamily="18" charset="0"/>
                <a:cs typeface="Times New Roman" panose="02020603050405020304" pitchFamily="18" charset="0"/>
              </a:rPr>
              <a:t>ойламайды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Мектептерде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кәсіптік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a:t>
            </a:r>
            <a:r>
              <a:rPr lang="ru-RU" altLang="ru-RU" sz="1100" dirty="0">
                <a:latin typeface="Times New Roman" panose="02020603050405020304" pitchFamily="18" charset="0"/>
                <a:cs typeface="Times New Roman" panose="02020603050405020304" pitchFamily="18" charset="0"/>
              </a:rPr>
              <a:t> беру </a:t>
            </a:r>
            <a:r>
              <a:rPr lang="ru-RU" altLang="ru-RU" sz="1100" dirty="0" err="1">
                <a:latin typeface="Times New Roman" panose="02020603050405020304" pitchFamily="18" charset="0"/>
                <a:cs typeface="Times New Roman" panose="02020603050405020304" pitchFamily="18" charset="0"/>
              </a:rPr>
              <a:t>жағы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қарастырылмағандықтан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оқушылардың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қолында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туралы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ақпарат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хабарсыз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Арнайы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жүргізбедік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бірақ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жастардың</a:t>
            </a:r>
            <a:r>
              <a:rPr lang="ru-RU" altLang="ru-RU" sz="1100" dirty="0">
                <a:latin typeface="Times New Roman" panose="02020603050405020304" pitchFamily="18" charset="0"/>
                <a:cs typeface="Times New Roman" panose="02020603050405020304" pitchFamily="18" charset="0"/>
              </a:rPr>
              <a:t> 10-20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ғана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мамандығымен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тұратыны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шындық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Қалғаны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ақша</a:t>
            </a:r>
            <a:r>
              <a:rPr lang="ru-RU" altLang="ru-RU" sz="1100" dirty="0">
                <a:latin typeface="Times New Roman" panose="02020603050405020304" pitchFamily="18" charset="0"/>
                <a:cs typeface="Times New Roman" panose="02020603050405020304" pitchFamily="18" charset="0"/>
              </a:rPr>
              <a:t> табу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құрылысқа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күзетке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орналасады</a:t>
            </a:r>
            <a:r>
              <a:rPr lang="ru-RU" altLang="ru-RU" sz="1100" dirty="0">
                <a:latin typeface="Times New Roman" panose="02020603050405020304" pitchFamily="18" charset="0"/>
                <a:cs typeface="Times New Roman" panose="02020603050405020304" pitchFamily="18" charset="0"/>
              </a:rPr>
              <a:t>, – </a:t>
            </a:r>
            <a:r>
              <a:rPr lang="ru-RU" altLang="ru-RU" sz="1100" dirty="0" err="1">
                <a:latin typeface="Times New Roman" panose="02020603050405020304" pitchFamily="18" charset="0"/>
                <a:cs typeface="Times New Roman" panose="02020603050405020304" pitchFamily="18" charset="0"/>
              </a:rPr>
              <a:t>дейді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Ерсайын</a:t>
            </a:r>
            <a:r>
              <a:rPr lang="ru-RU" altLang="ru-RU" sz="1100" dirty="0">
                <a:latin typeface="Times New Roman" panose="02020603050405020304" pitchFamily="18" charset="0"/>
                <a:cs typeface="Times New Roman" panose="02020603050405020304" pitchFamily="18" charset="0"/>
              </a:rPr>
              <a:t>. (234 </a:t>
            </a:r>
            <a:r>
              <a:rPr lang="ru-RU" altLang="ru-RU" sz="1100" dirty="0" err="1">
                <a:latin typeface="Times New Roman" panose="02020603050405020304" pitchFamily="18" charset="0"/>
                <a:cs typeface="Times New Roman" panose="02020603050405020304" pitchFamily="18" charset="0"/>
              </a:rPr>
              <a:t>сөз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a:solidFill>
                  <a:srgbClr val="0070C0"/>
                </a:solidFill>
                <a:latin typeface="Times New Roman" panose="02020603050405020304" pitchFamily="18" charset="0"/>
                <a:cs typeface="Times New Roman" panose="02020603050405020304" pitchFamily="18" charset="0"/>
              </a:rPr>
              <a:t>Ә </a:t>
            </a:r>
            <a:r>
              <a:rPr lang="ru-RU" altLang="ru-RU" sz="1100" dirty="0" err="1">
                <a:solidFill>
                  <a:srgbClr val="0070C0"/>
                </a:solidFill>
                <a:latin typeface="Times New Roman" panose="02020603050405020304" pitchFamily="18" charset="0"/>
                <a:cs typeface="Times New Roman" panose="02020603050405020304" pitchFamily="18" charset="0"/>
              </a:rPr>
              <a:t>мәтіні</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ғаламтор</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мақаласынан</a:t>
            </a:r>
            <a:r>
              <a:rPr lang="ru-RU" altLang="ru-RU" sz="1100" dirty="0">
                <a:solidFill>
                  <a:srgbClr val="0070C0"/>
                </a:solidFill>
                <a:latin typeface="Times New Roman" panose="02020603050405020304" pitchFamily="18" charset="0"/>
                <a:cs typeface="Times New Roman" panose="02020603050405020304" pitchFamily="18" charset="0"/>
              </a:rPr>
              <a:t> </a:t>
            </a:r>
            <a:r>
              <a:rPr lang="ru-RU" altLang="ru-RU" sz="1100" dirty="0" err="1">
                <a:solidFill>
                  <a:srgbClr val="0070C0"/>
                </a:solidFill>
                <a:latin typeface="Times New Roman" panose="02020603050405020304" pitchFamily="18" charset="0"/>
                <a:cs typeface="Times New Roman" panose="02020603050405020304" pitchFamily="18" charset="0"/>
              </a:rPr>
              <a:t>үзінді</a:t>
            </a:r>
            <a:endParaRPr lang="ru-RU" altLang="ru-RU" sz="1100" dirty="0">
              <a:solidFill>
                <a:srgbClr val="0070C0"/>
              </a:solidFill>
              <a:latin typeface="Times New Roman" panose="02020603050405020304" pitchFamily="18" charset="0"/>
              <a:cs typeface="Times New Roman" panose="02020603050405020304" pitchFamily="18" charset="0"/>
            </a:endParaRP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қандай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пайда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err="1">
                <a:latin typeface="Times New Roman" panose="02020603050405020304" pitchFamily="18" charset="0"/>
                <a:cs typeface="Times New Roman" panose="02020603050405020304" pitchFamily="18" charset="0"/>
              </a:rPr>
              <a:t>Соңғы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жүргізілген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нәтижелері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қауіп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төніп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тұрғанын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көрсетті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Яғни</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бізге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таныс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әбден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2020 </a:t>
            </a:r>
            <a:r>
              <a:rPr lang="ru-RU" altLang="ru-RU" sz="1100" dirty="0" err="1">
                <a:latin typeface="Times New Roman" panose="02020603050405020304" pitchFamily="18" charset="0"/>
                <a:cs typeface="Times New Roman" panose="02020603050405020304" pitchFamily="18" charset="0"/>
              </a:rPr>
              <a:t>жылға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қарай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әлем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бойынша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еңбек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нарығында</a:t>
            </a:r>
            <a:r>
              <a:rPr lang="ru-RU" altLang="ru-RU" sz="1100" dirty="0">
                <a:latin typeface="Times New Roman" panose="02020603050405020304" pitchFamily="18" charset="0"/>
                <a:cs typeface="Times New Roman" panose="02020603050405020304" pitchFamily="18" charset="0"/>
              </a:rPr>
              <a:t> 40 </a:t>
            </a:r>
            <a:r>
              <a:rPr lang="ru-RU" altLang="ru-RU" sz="1100" dirty="0" err="1">
                <a:latin typeface="Times New Roman" panose="02020603050405020304" pitchFamily="18" charset="0"/>
                <a:cs typeface="Times New Roman" panose="02020603050405020304" pitchFamily="18" charset="0"/>
              </a:rPr>
              <a:t>миллионнан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қажеттілік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болжам</a:t>
            </a:r>
            <a:r>
              <a:rPr lang="ru-RU" altLang="ru-RU" sz="1100" dirty="0">
                <a:latin typeface="Times New Roman" panose="02020603050405020304" pitchFamily="18" charset="0"/>
                <a:cs typeface="Times New Roman" panose="02020603050405020304" pitchFamily="18" charset="0"/>
              </a:rPr>
              <a:t> бар. </a:t>
            </a:r>
            <a:r>
              <a:rPr lang="ru-RU" altLang="ru-RU" sz="1100" dirty="0" err="1">
                <a:latin typeface="Times New Roman" panose="02020603050405020304" pitchFamily="18" charset="0"/>
                <a:cs typeface="Times New Roman" panose="02020603050405020304" pitchFamily="18" charset="0"/>
              </a:rPr>
              <a:t>Дегенмен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ірі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мемлекеттердің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тұрғындарында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саламыз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сұранысқа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деген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күдік</a:t>
            </a:r>
            <a:r>
              <a:rPr lang="ru-RU" altLang="ru-RU" sz="1100" dirty="0">
                <a:latin typeface="Times New Roman" panose="02020603050405020304" pitchFamily="18" charset="0"/>
                <a:cs typeface="Times New Roman" panose="02020603050405020304" pitchFamily="18" charset="0"/>
              </a:rPr>
              <a:t> пен </a:t>
            </a:r>
            <a:r>
              <a:rPr lang="ru-RU" altLang="ru-RU" sz="1100" dirty="0" err="1">
                <a:latin typeface="Times New Roman" panose="02020603050405020304" pitchFamily="18" charset="0"/>
                <a:cs typeface="Times New Roman" panose="02020603050405020304" pitchFamily="18" charset="0"/>
              </a:rPr>
              <a:t>үрей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басым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a:t>
            </a:r>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Pew Research Center» </a:t>
            </a:r>
            <a:r>
              <a:rPr lang="ru-RU" altLang="ru-RU" sz="1100" dirty="0" err="1">
                <a:latin typeface="Times New Roman" panose="02020603050405020304" pitchFamily="18" charset="0"/>
                <a:cs typeface="Times New Roman" panose="02020603050405020304" pitchFamily="18" charset="0"/>
              </a:rPr>
              <a:t>жүргізген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зерттеу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нәтижесіне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сенсек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америкалықтардың</a:t>
            </a:r>
            <a:r>
              <a:rPr lang="ru-RU" altLang="ru-RU" sz="1100" dirty="0">
                <a:latin typeface="Times New Roman" panose="02020603050405020304" pitchFamily="18" charset="0"/>
                <a:cs typeface="Times New Roman" panose="02020603050405020304" pitchFamily="18" charset="0"/>
              </a:rPr>
              <a:t> 87 </a:t>
            </a:r>
            <a:r>
              <a:rPr lang="ru-RU" altLang="ru-RU" sz="1100" dirty="0" err="1">
                <a:latin typeface="Times New Roman" panose="02020603050405020304" pitchFamily="18" charset="0"/>
                <a:cs typeface="Times New Roman" panose="02020603050405020304" pitchFamily="18" charset="0"/>
              </a:rPr>
              <a:t>пайызы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орындарын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сақтап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қосымша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білім</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алуға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дайын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екендіктерін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айтыпты</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r>
              <a:rPr lang="ru-RU" altLang="ru-RU" sz="1100" dirty="0">
                <a:latin typeface="Times New Roman" panose="02020603050405020304" pitchFamily="18" charset="0"/>
                <a:cs typeface="Times New Roman" panose="02020603050405020304" pitchFamily="18" charset="0"/>
              </a:rPr>
              <a:t>2015 </a:t>
            </a:r>
            <a:r>
              <a:rPr lang="ru-RU" altLang="ru-RU" sz="1100" dirty="0" err="1">
                <a:latin typeface="Times New Roman" panose="02020603050405020304" pitchFamily="18" charset="0"/>
                <a:cs typeface="Times New Roman" panose="02020603050405020304" pitchFamily="18" charset="0"/>
              </a:rPr>
              <a:t>жылы</a:t>
            </a:r>
            <a:r>
              <a:rPr lang="ru-RU" altLang="ru-RU" sz="1100" dirty="0">
                <a:latin typeface="Times New Roman" panose="02020603050405020304" pitchFamily="18" charset="0"/>
                <a:cs typeface="Times New Roman" panose="02020603050405020304" pitchFamily="18" charset="0"/>
              </a:rPr>
              <a:t> Оксфорд </a:t>
            </a:r>
            <a:r>
              <a:rPr lang="ru-RU" altLang="ru-RU" sz="1100" dirty="0" err="1">
                <a:latin typeface="Times New Roman" panose="02020603050405020304" pitchFamily="18" charset="0"/>
                <a:cs typeface="Times New Roman" panose="02020603050405020304" pitchFamily="18" charset="0"/>
              </a:rPr>
              <a:t>университетінің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баспасынан</a:t>
            </a:r>
            <a:r>
              <a:rPr lang="ru-RU" altLang="ru-RU" sz="1100" dirty="0">
                <a:latin typeface="Times New Roman" panose="02020603050405020304" pitchFamily="18" charset="0"/>
                <a:cs typeface="Times New Roman" panose="02020603050405020304" pitchFamily="18" charset="0"/>
              </a:rPr>
              <a:t> Ричард </a:t>
            </a:r>
            <a:r>
              <a:rPr lang="ru-RU" altLang="ru-RU" sz="1100" dirty="0" err="1">
                <a:latin typeface="Times New Roman" panose="02020603050405020304" pitchFamily="18" charset="0"/>
                <a:cs typeface="Times New Roman" panose="02020603050405020304" pitchFamily="18" charset="0"/>
              </a:rPr>
              <a:t>Сасскинд</a:t>
            </a:r>
            <a:r>
              <a:rPr lang="ru-RU" altLang="ru-RU" sz="1100" dirty="0">
                <a:latin typeface="Times New Roman" panose="02020603050405020304" pitchFamily="18" charset="0"/>
                <a:cs typeface="Times New Roman" panose="02020603050405020304" pitchFamily="18" charset="0"/>
              </a:rPr>
              <a:t> пен </a:t>
            </a:r>
            <a:r>
              <a:rPr lang="ru-RU" altLang="ru-RU" sz="1100" dirty="0" err="1">
                <a:latin typeface="Times New Roman" panose="02020603050405020304" pitchFamily="18" charset="0"/>
                <a:cs typeface="Times New Roman" panose="02020603050405020304" pitchFamily="18" charset="0"/>
              </a:rPr>
              <a:t>Дэниель</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Сасскиндтің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болашағы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атты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кітабы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жарық</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көрген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Онда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болашақта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өзгеріс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күтіп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тұрғаны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Біріншіден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дәстүрлі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түрін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жеңілдетуі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Мысалы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дәрігер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емделушімен</a:t>
            </a:r>
            <a:r>
              <a:rPr lang="ru-RU" altLang="ru-RU" sz="1100" dirty="0">
                <a:latin typeface="Times New Roman" panose="02020603050405020304" pitchFamily="18" charset="0"/>
                <a:cs typeface="Times New Roman" panose="02020603050405020304" pitchFamily="18" charset="0"/>
              </a:rPr>
              <a:t> «</a:t>
            </a:r>
            <a:r>
              <a:rPr lang="en-US" altLang="ru-RU" sz="1100" dirty="0">
                <a:latin typeface="Times New Roman" panose="02020603050405020304" pitchFamily="18" charset="0"/>
                <a:cs typeface="Times New Roman" panose="02020603050405020304" pitchFamily="18" charset="0"/>
              </a:rPr>
              <a:t>Skype» </a:t>
            </a:r>
            <a:r>
              <a:rPr lang="ru-RU" altLang="ru-RU" sz="1100" dirty="0" err="1">
                <a:latin typeface="Times New Roman" panose="02020603050405020304" pitchFamily="18" charset="0"/>
                <a:cs typeface="Times New Roman" panose="02020603050405020304" pitchFamily="18" charset="0"/>
              </a:rPr>
              <a:t>арқылы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байланысады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сәулетші</a:t>
            </a:r>
            <a:r>
              <a:rPr lang="ru-RU" altLang="ru-RU" sz="1100" dirty="0">
                <a:latin typeface="Times New Roman" panose="02020603050405020304" pitchFamily="18" charset="0"/>
                <a:cs typeface="Times New Roman" panose="02020603050405020304" pitchFamily="18" charset="0"/>
              </a:rPr>
              <a:t> дизайн </a:t>
            </a:r>
            <a:r>
              <a:rPr lang="ru-RU" altLang="ru-RU" sz="1100" dirty="0" err="1">
                <a:latin typeface="Times New Roman" panose="02020603050405020304" pitchFamily="18" charset="0"/>
                <a:cs typeface="Times New Roman" panose="02020603050405020304" pitchFamily="18" charset="0"/>
              </a:rPr>
              <a:t>жасау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үшін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компьютерлік</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бағдарламаларды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қолданады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Екіншіден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кез</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келген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салада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проблемаларды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шешудің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тиімді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тәсіліне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айналады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Мысалы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жоғарыда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айтылған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медициналық</a:t>
            </a:r>
            <a:r>
              <a:rPr lang="ru-RU" altLang="ru-RU" sz="1100" dirty="0">
                <a:latin typeface="Times New Roman" panose="02020603050405020304" pitchFamily="18" charset="0"/>
                <a:cs typeface="Times New Roman" panose="02020603050405020304" pitchFamily="18" charset="0"/>
              </a:rPr>
              <a:t> онлайн </a:t>
            </a:r>
            <a:r>
              <a:rPr lang="ru-RU" altLang="ru-RU" sz="1100" dirty="0" err="1">
                <a:latin typeface="Times New Roman" panose="02020603050405020304" pitchFamily="18" charset="0"/>
                <a:cs typeface="Times New Roman" panose="02020603050405020304" pitchFamily="18" charset="0"/>
              </a:rPr>
              <a:t>диагностикалау</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маманының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жұмысын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жеңілдетсе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кейбір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жаңа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технологиялар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кесірінен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қызметкерлер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жұмысынан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айырылуы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Билл </a:t>
            </a:r>
            <a:r>
              <a:rPr lang="ru-RU" altLang="ru-RU" sz="1100" dirty="0" err="1">
                <a:latin typeface="Times New Roman" panose="02020603050405020304" pitchFamily="18" charset="0"/>
                <a:cs typeface="Times New Roman" panose="02020603050405020304" pitchFamily="18" charset="0"/>
              </a:rPr>
              <a:t>Гейтстің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айтуынша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алдағы</a:t>
            </a:r>
            <a:r>
              <a:rPr lang="ru-RU" altLang="ru-RU" sz="1100" dirty="0">
                <a:latin typeface="Times New Roman" panose="02020603050405020304" pitchFamily="18" charset="0"/>
                <a:cs typeface="Times New Roman" panose="02020603050405020304" pitchFamily="18" charset="0"/>
              </a:rPr>
              <a:t> 20 </a:t>
            </a:r>
            <a:r>
              <a:rPr lang="ru-RU" altLang="ru-RU" sz="1100" dirty="0" err="1">
                <a:latin typeface="Times New Roman" panose="02020603050405020304" pitchFamily="18" charset="0"/>
                <a:cs typeface="Times New Roman" panose="02020603050405020304" pitchFamily="18" charset="0"/>
              </a:rPr>
              <a:t>жылда</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қазіргі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мамандықтардың</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көпшілігі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автоматты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бағдарламалармен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жабдықталып</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біліктілігі</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төмен</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қызметкерлер</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бәсекеге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ілесе</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алмай</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қалуы</a:t>
            </a:r>
            <a:r>
              <a:rPr lang="ru-RU" altLang="ru-RU" sz="1100" dirty="0">
                <a:latin typeface="Times New Roman" panose="02020603050405020304" pitchFamily="18" charset="0"/>
                <a:cs typeface="Times New Roman" panose="02020603050405020304" pitchFamily="18" charset="0"/>
              </a:rPr>
              <a:t> </a:t>
            </a:r>
            <a:r>
              <a:rPr lang="ru-RU" altLang="ru-RU" sz="1100" dirty="0" err="1">
                <a:latin typeface="Times New Roman" panose="02020603050405020304" pitchFamily="18" charset="0"/>
                <a:cs typeface="Times New Roman" panose="02020603050405020304" pitchFamily="18" charset="0"/>
              </a:rPr>
              <a:t>мүмкін</a:t>
            </a:r>
            <a:r>
              <a:rPr lang="ru-RU" altLang="ru-RU" sz="1100" dirty="0">
                <a:latin typeface="Times New Roman" panose="02020603050405020304" pitchFamily="18" charset="0"/>
                <a:cs typeface="Times New Roman" panose="02020603050405020304" pitchFamily="18" charset="0"/>
              </a:rPr>
              <a:t>. (172 </a:t>
            </a:r>
            <a:r>
              <a:rPr lang="ru-RU" altLang="ru-RU" sz="1100" dirty="0" err="1">
                <a:latin typeface="Times New Roman" panose="02020603050405020304" pitchFamily="18" charset="0"/>
                <a:cs typeface="Times New Roman" panose="02020603050405020304" pitchFamily="18" charset="0"/>
              </a:rPr>
              <a:t>сөз</a:t>
            </a:r>
            <a:r>
              <a:rPr lang="ru-RU" altLang="ru-RU" sz="1100" dirty="0">
                <a:latin typeface="Times New Roman" panose="02020603050405020304" pitchFamily="18" charset="0"/>
                <a:cs typeface="Times New Roman" panose="02020603050405020304" pitchFamily="18" charset="0"/>
              </a:rPr>
              <a:t>)</a:t>
            </a:r>
          </a:p>
          <a:p>
            <a:pPr algn="just">
              <a:spcBef>
                <a:spcPct val="0"/>
              </a:spcBef>
              <a:buClrTx/>
              <a:buFontTx/>
              <a:buNone/>
            </a:pPr>
            <a:endParaRPr lang="ru-RU" altLang="ru-RU" sz="2800" dirty="0" err="1">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67656" y="6020212"/>
            <a:ext cx="11103429" cy="646331"/>
          </a:xfrm>
          <a:prstGeom prst="rect">
            <a:avLst/>
          </a:prstGeom>
        </p:spPr>
        <p:txBody>
          <a:bodyPr wrap="square">
            <a:spAutoFit/>
          </a:bodyPr>
          <a:lstStyle/>
          <a:p>
            <a:r>
              <a:rPr lang="en-US" dirty="0">
                <a:solidFill>
                  <a:srgbClr val="0070C0"/>
                </a:solidFill>
                <a:latin typeface="Times New Roman" panose="02020603050405020304" pitchFamily="18" charset="0"/>
                <a:cs typeface="Times New Roman" panose="02020603050405020304" pitchFamily="18" charset="0"/>
              </a:rPr>
              <a:t>ТАПСЫРМА</a:t>
            </a:r>
            <a:r>
              <a:rPr lang="en-US" dirty="0">
                <a:solidFill>
                  <a:srgbClr val="FF0000"/>
                </a:solidFill>
                <a:latin typeface="Times New Roman" panose="02020603050405020304" pitchFamily="18" charset="0"/>
                <a:cs typeface="Times New Roman" panose="02020603050405020304" pitchFamily="18" charset="0"/>
              </a:rPr>
              <a:t>: Екі мәтіндегі ақпарат пен өз пікірлеріңізді пайдаланып, «Мамандықты дұрыс таңдаудың маңызы қандай?» деген тақырыпта эссе жазыңыз. Эсседегі сөз көлемі 170-200 сөз болуы қажет.</a:t>
            </a:r>
            <a:endParaRPr lang="ru-RU"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1175</Words>
  <Application>Microsoft Office PowerPoint</Application>
  <PresentationFormat>Широкоэкранный</PresentationFormat>
  <Paragraphs>92</Paragraphs>
  <Slides>17</Slides>
  <Notes>3</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Arial</vt:lpstr>
      <vt:lpstr>Arial Narrow</vt:lpstr>
      <vt:lpstr>Calibri</vt:lpstr>
      <vt:lpstr>Calibri Light</vt:lpstr>
      <vt:lpstr>Times New Roman</vt:lpstr>
      <vt:lpstr>Verdana</vt:lpstr>
      <vt:lpstr>Wingdings</vt:lpstr>
      <vt:lpstr>Тема Office</vt:lpstr>
      <vt:lpstr>Презентация PowerPoint</vt:lpstr>
      <vt:lpstr>Презентация PowerPoint</vt:lpstr>
      <vt:lpstr>Білім алушыларды қорытынды  аттестаттау </vt:lpstr>
      <vt:lpstr>Презентация PowerPoint</vt:lpstr>
      <vt:lpstr> 9-сыныпқа арналған қорытынды аттестаттау спецификациясы </vt:lpstr>
      <vt:lpstr>Критериалды бағалау жүйесімен байланысы Білім алушыларды қорытынды аттестаттау қалыптастырушы және жиынтық бағалауды қамтитын критериалды бағалау жүйесінің бөлігі болып табылады.</vt:lpstr>
      <vt:lpstr>Презентация PowerPoint</vt:lpstr>
      <vt:lpstr>Презентация PowerPoint</vt:lpstr>
      <vt:lpstr>Презентация PowerPoint</vt:lpstr>
      <vt:lpstr>Презентация PowerPoint</vt:lpstr>
      <vt:lpstr>Бағалау міндеттері (БМ)</vt:lpstr>
      <vt:lpstr>Бағалау міндеттері бойынша балдарды бөлу</vt:lpstr>
      <vt:lpstr>Презентация PowerPoint</vt:lpstr>
      <vt:lpstr>Бағалау міндеттері (БМ)</vt:lpstr>
      <vt:lpstr>Бағалау міндеттері бойынша балдарды бөлу</vt:lpstr>
      <vt:lpstr>Презентация PowerPoint</vt:lpstr>
      <vt:lpstr>Нақты және жалпы балл қою кестесі</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Нурбаева Дина Замирбековна</dc:creator>
  <cp:lastModifiedBy>T</cp:lastModifiedBy>
  <cp:revision>321</cp:revision>
  <cp:lastPrinted>2019-07-18T04:32:00Z</cp:lastPrinted>
  <dcterms:created xsi:type="dcterms:W3CDTF">2019-06-05T09:47:00Z</dcterms:created>
  <dcterms:modified xsi:type="dcterms:W3CDTF">2021-04-28T01:49:35Z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1033-11.2.0.9144</vt:lpwstr>
  </property>
</Properties>
</file>