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66" r:id="rId4"/>
    <p:sldId id="265" r:id="rId5"/>
    <p:sldId id="268" r:id="rId6"/>
    <p:sldId id="271" r:id="rId7"/>
    <p:sldId id="269" r:id="rId8"/>
    <p:sldId id="278" r:id="rId9"/>
    <p:sldId id="277" r:id="rId10"/>
    <p:sldId id="282" r:id="rId11"/>
    <p:sldId id="283" r:id="rId12"/>
    <p:sldId id="284" r:id="rId13"/>
    <p:sldId id="270" r:id="rId14"/>
    <p:sldId id="285" r:id="rId15"/>
    <p:sldId id="286" r:id="rId16"/>
    <p:sldId id="279" r:id="rId17"/>
    <p:sldId id="280" r:id="rId18"/>
    <p:sldId id="281" r:id="rId19"/>
    <p:sldId id="273" r:id="rId20"/>
    <p:sldId id="274" r:id="rId21"/>
  </p:sldIdLst>
  <p:sldSz cx="12169775" cy="7164388"/>
  <p:notesSz cx="9874250" cy="6797675"/>
  <p:defaultTextStyle>
    <a:defPPr>
      <a:defRPr lang="ru-RU"/>
    </a:defPPr>
    <a:lvl1pPr marL="0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48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895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343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90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238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3738" autoAdjust="0"/>
  </p:normalViewPr>
  <p:slideViewPr>
    <p:cSldViewPr>
      <p:cViewPr>
        <p:scale>
          <a:sx n="77" d="100"/>
          <a:sy n="77" d="100"/>
        </p:scale>
        <p:origin x="-834" y="-210"/>
      </p:cViewPr>
      <p:guideLst>
        <p:guide orient="horz" pos="2257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9918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027" y="1"/>
            <a:ext cx="4279918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E1BDE-64D1-40B2-8418-E0E2D64D29E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90850" y="850900"/>
            <a:ext cx="3892550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965" y="3271667"/>
            <a:ext cx="7900322" cy="267602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78"/>
            <a:ext cx="4279918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027" y="6456378"/>
            <a:ext cx="4279918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FFBA4-CB6C-4178-959A-5123D12D08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59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48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895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343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790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238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FFBA4-CB6C-4178-959A-5123D12D080E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888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4" y="2225605"/>
            <a:ext cx="10344309" cy="15357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7" y="4059821"/>
            <a:ext cx="8518843" cy="18308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6908"/>
            <a:ext cx="2738199" cy="611294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88" y="286908"/>
            <a:ext cx="8011769" cy="611294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9" y="4603785"/>
            <a:ext cx="10344309" cy="1422927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9" y="3036575"/>
            <a:ext cx="10344309" cy="1567209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4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89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34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79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23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68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13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58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90" y="1671692"/>
            <a:ext cx="5374984" cy="472816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71692"/>
            <a:ext cx="5374984" cy="472816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03697"/>
            <a:ext cx="5377098" cy="66834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48" indent="0">
              <a:buNone/>
              <a:defRPr sz="2700" b="1"/>
            </a:lvl2pPr>
            <a:lvl3pPr marL="1218895" indent="0">
              <a:buNone/>
              <a:defRPr sz="2400" b="1"/>
            </a:lvl3pPr>
            <a:lvl4pPr marL="1828343" indent="0">
              <a:buNone/>
              <a:defRPr sz="2100" b="1"/>
            </a:lvl4pPr>
            <a:lvl5pPr marL="2437790" indent="0">
              <a:buNone/>
              <a:defRPr sz="2100" b="1"/>
            </a:lvl5pPr>
            <a:lvl6pPr marL="3047238" indent="0">
              <a:buNone/>
              <a:defRPr sz="2100" b="1"/>
            </a:lvl6pPr>
            <a:lvl7pPr marL="3656686" indent="0">
              <a:buNone/>
              <a:defRPr sz="2100" b="1"/>
            </a:lvl7pPr>
            <a:lvl8pPr marL="4266133" indent="0">
              <a:buNone/>
              <a:defRPr sz="2100" b="1"/>
            </a:lvl8pPr>
            <a:lvl9pPr marL="4875581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72039"/>
            <a:ext cx="5377098" cy="412781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9" y="1603697"/>
            <a:ext cx="5379210" cy="66834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48" indent="0">
              <a:buNone/>
              <a:defRPr sz="2700" b="1"/>
            </a:lvl2pPr>
            <a:lvl3pPr marL="1218895" indent="0">
              <a:buNone/>
              <a:defRPr sz="2400" b="1"/>
            </a:lvl3pPr>
            <a:lvl4pPr marL="1828343" indent="0">
              <a:buNone/>
              <a:defRPr sz="2100" b="1"/>
            </a:lvl4pPr>
            <a:lvl5pPr marL="2437790" indent="0">
              <a:buNone/>
              <a:defRPr sz="2100" b="1"/>
            </a:lvl5pPr>
            <a:lvl6pPr marL="3047238" indent="0">
              <a:buNone/>
              <a:defRPr sz="2100" b="1"/>
            </a:lvl6pPr>
            <a:lvl7pPr marL="3656686" indent="0">
              <a:buNone/>
              <a:defRPr sz="2100" b="1"/>
            </a:lvl7pPr>
            <a:lvl8pPr marL="4266133" indent="0">
              <a:buNone/>
              <a:defRPr sz="2100" b="1"/>
            </a:lvl8pPr>
            <a:lvl9pPr marL="4875581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9" y="2272039"/>
            <a:ext cx="5379210" cy="412781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90" y="285248"/>
            <a:ext cx="4003772" cy="121396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85251"/>
            <a:ext cx="6803242" cy="6114607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90" y="1499217"/>
            <a:ext cx="4003772" cy="4900641"/>
          </a:xfrm>
        </p:spPr>
        <p:txBody>
          <a:bodyPr/>
          <a:lstStyle>
            <a:lvl1pPr marL="0" indent="0">
              <a:buNone/>
              <a:defRPr sz="1900"/>
            </a:lvl1pPr>
            <a:lvl2pPr marL="609448" indent="0">
              <a:buNone/>
              <a:defRPr sz="1600"/>
            </a:lvl2pPr>
            <a:lvl3pPr marL="1218895" indent="0">
              <a:buNone/>
              <a:defRPr sz="1300"/>
            </a:lvl3pPr>
            <a:lvl4pPr marL="1828343" indent="0">
              <a:buNone/>
              <a:defRPr sz="1200"/>
            </a:lvl4pPr>
            <a:lvl5pPr marL="2437790" indent="0">
              <a:buNone/>
              <a:defRPr sz="1200"/>
            </a:lvl5pPr>
            <a:lvl6pPr marL="3047238" indent="0">
              <a:buNone/>
              <a:defRPr sz="1200"/>
            </a:lvl6pPr>
            <a:lvl7pPr marL="3656686" indent="0">
              <a:buNone/>
              <a:defRPr sz="1200"/>
            </a:lvl7pPr>
            <a:lvl8pPr marL="4266133" indent="0">
              <a:buNone/>
              <a:defRPr sz="1200"/>
            </a:lvl8pPr>
            <a:lvl9pPr marL="4875581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5015072"/>
            <a:ext cx="7301865" cy="592058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40152"/>
            <a:ext cx="7301865" cy="4298633"/>
          </a:xfrm>
        </p:spPr>
        <p:txBody>
          <a:bodyPr/>
          <a:lstStyle>
            <a:lvl1pPr marL="0" indent="0">
              <a:buNone/>
              <a:defRPr sz="4300"/>
            </a:lvl1pPr>
            <a:lvl2pPr marL="609448" indent="0">
              <a:buNone/>
              <a:defRPr sz="3700"/>
            </a:lvl2pPr>
            <a:lvl3pPr marL="1218895" indent="0">
              <a:buNone/>
              <a:defRPr sz="3200"/>
            </a:lvl3pPr>
            <a:lvl4pPr marL="1828343" indent="0">
              <a:buNone/>
              <a:defRPr sz="2700"/>
            </a:lvl4pPr>
            <a:lvl5pPr marL="2437790" indent="0">
              <a:buNone/>
              <a:defRPr sz="2700"/>
            </a:lvl5pPr>
            <a:lvl6pPr marL="3047238" indent="0">
              <a:buNone/>
              <a:defRPr sz="2700"/>
            </a:lvl6pPr>
            <a:lvl7pPr marL="3656686" indent="0">
              <a:buNone/>
              <a:defRPr sz="2700"/>
            </a:lvl7pPr>
            <a:lvl8pPr marL="4266133" indent="0">
              <a:buNone/>
              <a:defRPr sz="2700"/>
            </a:lvl8pPr>
            <a:lvl9pPr marL="4875581" indent="0">
              <a:buNone/>
              <a:defRPr sz="2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607130"/>
            <a:ext cx="7301865" cy="840821"/>
          </a:xfrm>
        </p:spPr>
        <p:txBody>
          <a:bodyPr/>
          <a:lstStyle>
            <a:lvl1pPr marL="0" indent="0">
              <a:buNone/>
              <a:defRPr sz="1900"/>
            </a:lvl1pPr>
            <a:lvl2pPr marL="609448" indent="0">
              <a:buNone/>
              <a:defRPr sz="1600"/>
            </a:lvl2pPr>
            <a:lvl3pPr marL="1218895" indent="0">
              <a:buNone/>
              <a:defRPr sz="1300"/>
            </a:lvl3pPr>
            <a:lvl4pPr marL="1828343" indent="0">
              <a:buNone/>
              <a:defRPr sz="1200"/>
            </a:lvl4pPr>
            <a:lvl5pPr marL="2437790" indent="0">
              <a:buNone/>
              <a:defRPr sz="1200"/>
            </a:lvl5pPr>
            <a:lvl6pPr marL="3047238" indent="0">
              <a:buNone/>
              <a:defRPr sz="1200"/>
            </a:lvl6pPr>
            <a:lvl7pPr marL="3656686" indent="0">
              <a:buNone/>
              <a:defRPr sz="1200"/>
            </a:lvl7pPr>
            <a:lvl8pPr marL="4266133" indent="0">
              <a:buNone/>
              <a:defRPr sz="1200"/>
            </a:lvl8pPr>
            <a:lvl9pPr marL="4875581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90" y="286909"/>
            <a:ext cx="10952798" cy="1194065"/>
          </a:xfrm>
          <a:prstGeom prst="rect">
            <a:avLst/>
          </a:prstGeom>
        </p:spPr>
        <p:txBody>
          <a:bodyPr vert="horz" lIns="121890" tIns="60945" rIns="121890" bIns="6094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90" y="1671692"/>
            <a:ext cx="10952798" cy="4728165"/>
          </a:xfrm>
          <a:prstGeom prst="rect">
            <a:avLst/>
          </a:prstGeom>
        </p:spPr>
        <p:txBody>
          <a:bodyPr vert="horz" lIns="121890" tIns="60945" rIns="121890" bIns="6094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640327"/>
            <a:ext cx="2839614" cy="381438"/>
          </a:xfrm>
          <a:prstGeom prst="rect">
            <a:avLst/>
          </a:prstGeom>
        </p:spPr>
        <p:txBody>
          <a:bodyPr vert="horz" lIns="121890" tIns="60945" rIns="121890" bIns="60945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8" y="6640327"/>
            <a:ext cx="3853762" cy="381438"/>
          </a:xfrm>
          <a:prstGeom prst="rect">
            <a:avLst/>
          </a:prstGeom>
        </p:spPr>
        <p:txBody>
          <a:bodyPr vert="horz" lIns="121890" tIns="60945" rIns="121890" bIns="60945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640327"/>
            <a:ext cx="2839614" cy="381438"/>
          </a:xfrm>
          <a:prstGeom prst="rect">
            <a:avLst/>
          </a:prstGeom>
        </p:spPr>
        <p:txBody>
          <a:bodyPr vert="horz" lIns="121890" tIns="60945" rIns="121890" bIns="6094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889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86" indent="-457086" algn="l" defTabSz="1218895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352" indent="-380905" algn="l" defTabSz="1218895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619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067" indent="-304724" algn="l" defTabSz="1218895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514" indent="-304724" algn="l" defTabSz="1218895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1962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409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0857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305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48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95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43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90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238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686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133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81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testcenter.kz/" TargetMode="External"/><Relationship Id="rId2" Type="http://schemas.openxmlformats.org/officeDocument/2006/relationships/hyperlink" Target="https://certificate.testcenter.kz/search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11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dilet.zan.kz/kaz/docs/V1800017565" TargetMode="External"/><Relationship Id="rId2" Type="http://schemas.openxmlformats.org/officeDocument/2006/relationships/hyperlink" Target="http://testcenter.kz/shkolnikam/ent/edinoe-natsionalnoe-testirovanie-ent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esuvo.platonus.kz/#/register/education_progra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testcenter.kz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testcenter.kz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CF8CFC6-334F-4785-9438-ACD92A176958}"/>
              </a:ext>
            </a:extLst>
          </p:cNvPr>
          <p:cNvSpPr txBox="1"/>
          <p:nvPr/>
        </p:nvSpPr>
        <p:spPr>
          <a:xfrm>
            <a:off x="975667" y="1926010"/>
            <a:ext cx="10637757" cy="2400627"/>
          </a:xfrm>
          <a:prstGeom prst="rect">
            <a:avLst/>
          </a:prstGeom>
          <a:noFill/>
        </p:spPr>
        <p:txBody>
          <a:bodyPr wrap="square" lIns="121890" tIns="60945" rIns="121890" bIns="60945" rtlCol="0">
            <a:spAutoFit/>
          </a:bodyPr>
          <a:lstStyle/>
          <a:p>
            <a:pPr algn="ctr"/>
            <a:endParaRPr lang="ru-RU" sz="3700" b="1" dirty="0" smtClean="0">
              <a:solidFill>
                <a:srgbClr val="C00000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ru-RU" sz="37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По организации и проведению Единого национального тестирования в электронном формате</a:t>
            </a:r>
            <a:endParaRPr lang="ru-RU" sz="3700" b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Подзаголовок 3"/>
          <p:cNvSpPr txBox="1">
            <a:spLocks noGrp="1"/>
          </p:cNvSpPr>
          <p:nvPr>
            <p:ph type="subTitle" idx="1"/>
          </p:nvPr>
        </p:nvSpPr>
        <p:spPr>
          <a:xfrm>
            <a:off x="3" y="2"/>
            <a:ext cx="12169774" cy="97439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>
            <a:noAutofit/>
          </a:bodyPr>
          <a:lstStyle/>
          <a:p>
            <a:pPr>
              <a:spcBef>
                <a:spcPts val="800"/>
              </a:spcBef>
              <a:defRPr sz="2800" b="1">
                <a:solidFill>
                  <a:srgbClr val="31489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2400" dirty="0" smtClean="0">
                <a:solidFill>
                  <a:schemeClr val="bg1"/>
                </a:solidFill>
                <a:latin typeface="Palatino Linotype" pitchFamily="18" charset="0"/>
              </a:rPr>
              <a:t>МИНИСТЕРСТВО ОБРАЗОВАНИЯ И НАУКИ РЕСПУБЛИКИ КАЗАХСТАН</a:t>
            </a:r>
            <a:endParaRPr lang="ru-RU" sz="2400" dirty="0">
              <a:solidFill>
                <a:schemeClr val="bg1"/>
              </a:solidFill>
              <a:latin typeface="Palatino Linotype" pitchFamily="18" charset="0"/>
            </a:endParaRPr>
          </a:p>
          <a:p>
            <a:pPr>
              <a:spcBef>
                <a:spcPts val="800"/>
              </a:spcBef>
              <a:defRPr sz="2800" b="1">
                <a:solidFill>
                  <a:srgbClr val="31489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2400" dirty="0" smtClean="0">
                <a:solidFill>
                  <a:schemeClr val="bg1"/>
                </a:solidFill>
                <a:latin typeface="Palatino Linotype" pitchFamily="18" charset="0"/>
              </a:rPr>
              <a:t>«НАЦИОНАЛЬНЫЙ ЦЕНТР ТЕСТИРОВАНИЯ»</a:t>
            </a:r>
            <a:endParaRPr lang="ru-RU" sz="2400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26532" y="6089695"/>
            <a:ext cx="2779233" cy="4924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0943" tIns="60945" rIns="60943" bIns="60945">
            <a:spAutoFit/>
          </a:bodyPr>
          <a:lstStyle>
            <a:lvl1pPr>
              <a:defRPr sz="2800" b="1">
                <a:solidFill>
                  <a:srgbClr val="31489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sz="2400" dirty="0" smtClean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</a:rPr>
              <a:t>Нур-Султан</a:t>
            </a:r>
            <a:r>
              <a:rPr lang="kk-KZ" sz="2400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</a:rPr>
              <a:t>, 2021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315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Подача заявления на ЕНТ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87369" y="911997"/>
            <a:ext cx="11957457" cy="1200329"/>
            <a:chOff x="100335" y="924304"/>
            <a:chExt cx="12060194" cy="1200329"/>
          </a:xfrm>
        </p:grpSpPr>
        <p:sp>
          <p:nvSpPr>
            <p:cNvPr id="12" name="TextBox 11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ВОПРОС : </a:t>
              </a:r>
              <a:r>
                <a:rPr lang="kk-KZ" dirty="0" smtClean="0"/>
                <a:t>Можно ли изменить после регистрации ИИН, данные полученные  из НОБД и электронную почту?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ОТВЕТ: </a:t>
              </a:r>
              <a:r>
                <a:rPr lang="kk-KZ" dirty="0" smtClean="0"/>
                <a:t>НЕТ!</a:t>
              </a:r>
              <a:endParaRPr lang="ru-RU" dirty="0"/>
            </a:p>
          </p:txBody>
        </p:sp>
        <p:grpSp>
          <p:nvGrpSpPr>
            <p:cNvPr id="13" name="Группа 1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14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5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16" name="Группа 15"/>
          <p:cNvGrpSpPr/>
          <p:nvPr/>
        </p:nvGrpSpPr>
        <p:grpSpPr>
          <a:xfrm>
            <a:off x="106162" y="3551967"/>
            <a:ext cx="11949667" cy="2308324"/>
            <a:chOff x="100335" y="924304"/>
            <a:chExt cx="12052337" cy="2308324"/>
          </a:xfrm>
        </p:grpSpPr>
        <p:sp>
          <p:nvSpPr>
            <p:cNvPr id="17" name="TextBox 16"/>
            <p:cNvSpPr txBox="1"/>
            <p:nvPr/>
          </p:nvSpPr>
          <p:spPr>
            <a:xfrm>
              <a:off x="955216" y="924304"/>
              <a:ext cx="1119745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 smtClean="0">
                  <a:solidFill>
                    <a:srgbClr val="FF0000"/>
                  </a:solidFill>
                </a:rPr>
                <a:t>ВОПРОС: </a:t>
              </a:r>
              <a:r>
                <a:rPr lang="kk-KZ" dirty="0" smtClean="0"/>
                <a:t>Будут </a:t>
              </a:r>
              <a:r>
                <a:rPr lang="kk-KZ" dirty="0"/>
                <a:t>ли свободные места </a:t>
              </a:r>
              <a:r>
                <a:rPr lang="kk-KZ" dirty="0" smtClean="0"/>
                <a:t>если </a:t>
              </a:r>
              <a:r>
                <a:rPr lang="kk-KZ" dirty="0"/>
                <a:t>ученик в </a:t>
              </a:r>
              <a:r>
                <a:rPr lang="kk-KZ" dirty="0" smtClean="0"/>
                <a:t>1-ой попытке выбрал май и во время выбора 2-й попытки хочет выбрать июнь?</a:t>
              </a:r>
            </a:p>
            <a:p>
              <a:r>
                <a:rPr lang="kk-KZ" dirty="0" smtClean="0"/>
                <a:t> </a:t>
              </a:r>
              <a:r>
                <a:rPr lang="kk-KZ" dirty="0" smtClean="0">
                  <a:solidFill>
                    <a:srgbClr val="FF0000"/>
                  </a:solidFill>
                </a:rPr>
                <a:t>ОТВЕТ: </a:t>
              </a:r>
              <a:r>
                <a:rPr lang="kk-KZ" dirty="0" smtClean="0"/>
                <a:t>Можно выбрать, если будут свободные места. А если не будет свободных мест, то тогда придется выбрать оставшиеся свободные места;</a:t>
              </a:r>
            </a:p>
            <a:p>
              <a:r>
                <a:rPr lang="kk-KZ" dirty="0" smtClean="0"/>
                <a:t>Или же можно выбрать близлежащий пункт тестирования , если есть свободные места в том пункте. </a:t>
              </a:r>
              <a:endParaRPr lang="ru-RU" dirty="0"/>
            </a:p>
          </p:txBody>
        </p:sp>
        <p:grpSp>
          <p:nvGrpSpPr>
            <p:cNvPr id="18" name="Группа 17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19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0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1" name="Группа 20"/>
          <p:cNvGrpSpPr/>
          <p:nvPr/>
        </p:nvGrpSpPr>
        <p:grpSpPr>
          <a:xfrm>
            <a:off x="93805" y="1993984"/>
            <a:ext cx="11951020" cy="1569660"/>
            <a:chOff x="100335" y="695937"/>
            <a:chExt cx="12053702" cy="1569660"/>
          </a:xfrm>
        </p:grpSpPr>
        <p:sp>
          <p:nvSpPr>
            <p:cNvPr id="22" name="TextBox 21"/>
            <p:cNvSpPr txBox="1"/>
            <p:nvPr/>
          </p:nvSpPr>
          <p:spPr>
            <a:xfrm>
              <a:off x="956581" y="695937"/>
              <a:ext cx="111974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ВОПРОС: </a:t>
              </a:r>
              <a:r>
                <a:rPr lang="kk-KZ" dirty="0" smtClean="0"/>
                <a:t>Когда будет доступен прием заявления для </a:t>
              </a:r>
              <a:r>
                <a:rPr lang="ru-RU" dirty="0" smtClean="0"/>
                <a:t>выпускников колледжей, поступающие </a:t>
              </a:r>
              <a:r>
                <a:rPr lang="ru-RU" dirty="0"/>
                <a:t>по образовательным программам высшего образования, предусматривающим сокращенные сроки </a:t>
              </a:r>
              <a:r>
                <a:rPr lang="ru-RU" dirty="0" smtClean="0"/>
                <a:t>обучения</a:t>
              </a:r>
              <a:r>
                <a:rPr lang="kk-KZ" dirty="0" smtClean="0"/>
                <a:t>? </a:t>
              </a:r>
            </a:p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ОТВЕТ: </a:t>
              </a:r>
              <a:r>
                <a:rPr lang="kk-KZ" dirty="0" smtClean="0"/>
                <a:t>Для </a:t>
              </a:r>
              <a:r>
                <a:rPr lang="kk-KZ" dirty="0"/>
                <a:t>этой категории лиц кнопка </a:t>
              </a:r>
              <a:r>
                <a:rPr lang="kk-KZ" dirty="0" smtClean="0"/>
                <a:t>в интерфейсе будет </a:t>
              </a:r>
              <a:r>
                <a:rPr lang="kk-KZ" dirty="0"/>
                <a:t>доступна п</a:t>
              </a:r>
              <a:r>
                <a:rPr lang="kk-KZ" dirty="0" smtClean="0"/>
                <a:t>осле 26.04.21.</a:t>
              </a:r>
              <a:endParaRPr lang="ru-RU" dirty="0"/>
            </a:p>
          </p:txBody>
        </p:sp>
        <p:grpSp>
          <p:nvGrpSpPr>
            <p:cNvPr id="23" name="Группа 2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2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7" name="Группа 26"/>
          <p:cNvGrpSpPr/>
          <p:nvPr/>
        </p:nvGrpSpPr>
        <p:grpSpPr>
          <a:xfrm>
            <a:off x="106162" y="5842594"/>
            <a:ext cx="12243421" cy="1200329"/>
            <a:chOff x="100335" y="924304"/>
            <a:chExt cx="12348615" cy="1200329"/>
          </a:xfrm>
        </p:grpSpPr>
        <p:sp>
          <p:nvSpPr>
            <p:cNvPr id="28" name="TextBox 27"/>
            <p:cNvSpPr txBox="1"/>
            <p:nvPr/>
          </p:nvSpPr>
          <p:spPr>
            <a:xfrm>
              <a:off x="963073" y="924304"/>
              <a:ext cx="1148587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 smtClean="0">
                  <a:solidFill>
                    <a:srgbClr val="FF0000"/>
                  </a:solidFill>
                </a:rPr>
                <a:t>ВОПРОС:  </a:t>
              </a:r>
              <a:r>
                <a:rPr lang="kk-KZ" dirty="0" smtClean="0"/>
                <a:t>Какие действия если ученика нет в базе НОБД? 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ОТВЕТ: </a:t>
              </a:r>
              <a:r>
                <a:rPr lang="kk-KZ" dirty="0" smtClean="0"/>
                <a:t>Список выпускников текущего года (ИИН и ФИО) отсутствующих в базе НОБД необходимо направить </a:t>
              </a:r>
              <a:r>
                <a:rPr lang="kk-KZ" dirty="0"/>
                <a:t>сотрудникам </a:t>
              </a:r>
              <a:r>
                <a:rPr lang="kk-KZ" dirty="0" smtClean="0"/>
                <a:t>филиала НЦТ, они для работы направят в НЦТ.</a:t>
              </a:r>
              <a:endParaRPr lang="ru-RU" dirty="0"/>
            </a:p>
          </p:txBody>
        </p:sp>
        <p:grpSp>
          <p:nvGrpSpPr>
            <p:cNvPr id="29" name="Группа 28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30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1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147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Подача заявления на ЕНТ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104094" y="4980033"/>
            <a:ext cx="11957457" cy="1569660"/>
            <a:chOff x="100335" y="924304"/>
            <a:chExt cx="12060194" cy="1569660"/>
          </a:xfrm>
        </p:grpSpPr>
        <p:sp>
          <p:nvSpPr>
            <p:cNvPr id="17" name="TextBox 16"/>
            <p:cNvSpPr txBox="1"/>
            <p:nvPr/>
          </p:nvSpPr>
          <p:spPr>
            <a:xfrm>
              <a:off x="963073" y="924304"/>
              <a:ext cx="111974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>
                  <a:solidFill>
                    <a:srgbClr val="FF0000"/>
                  </a:solidFill>
                </a:rPr>
                <a:t>ВОПРОС : </a:t>
              </a:r>
              <a:r>
                <a:rPr lang="kk-KZ" dirty="0" smtClean="0">
                  <a:solidFill>
                    <a:srgbClr val="FF0000"/>
                  </a:solidFill>
                </a:rPr>
                <a:t> </a:t>
              </a:r>
              <a:r>
                <a:rPr lang="kk-KZ" dirty="0" smtClean="0"/>
                <a:t> Можно ли выпукникам колледжа, </a:t>
              </a:r>
              <a:r>
                <a:rPr lang="ru-RU" dirty="0" smtClean="0"/>
                <a:t>сдать ЕНТ </a:t>
              </a:r>
              <a:r>
                <a:rPr lang="ru-RU" dirty="0"/>
                <a:t>в двух разных форматах (полный или сокращенный срок обучения</a:t>
              </a:r>
              <a:r>
                <a:rPr lang="ru-RU" dirty="0" smtClean="0"/>
                <a:t>)?</a:t>
              </a:r>
              <a:endParaRPr lang="kk-KZ" dirty="0" smtClean="0"/>
            </a:p>
            <a:p>
              <a:r>
                <a:rPr lang="kk-KZ" dirty="0">
                  <a:solidFill>
                    <a:srgbClr val="FF0000"/>
                  </a:solidFill>
                </a:rPr>
                <a:t>ОТВЕТ :</a:t>
              </a:r>
              <a:r>
                <a:rPr lang="kk-KZ" dirty="0" smtClean="0"/>
                <a:t> ДА. </a:t>
              </a:r>
            </a:p>
            <a:p>
              <a:r>
                <a:rPr lang="kk-KZ" dirty="0" smtClean="0"/>
                <a:t>В 1-ой попытке  может сдать по 5 предметам, во 2-ой попытке по 2 предметам. </a:t>
              </a:r>
              <a:endParaRPr lang="ru-RU" dirty="0"/>
            </a:p>
          </p:txBody>
        </p:sp>
        <p:grpSp>
          <p:nvGrpSpPr>
            <p:cNvPr id="18" name="Группа 17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19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0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1" name="Группа 20"/>
          <p:cNvGrpSpPr/>
          <p:nvPr/>
        </p:nvGrpSpPr>
        <p:grpSpPr>
          <a:xfrm>
            <a:off x="106162" y="3414276"/>
            <a:ext cx="11957457" cy="1200329"/>
            <a:chOff x="100335" y="924304"/>
            <a:chExt cx="12060194" cy="1200329"/>
          </a:xfrm>
        </p:grpSpPr>
        <p:sp>
          <p:nvSpPr>
            <p:cNvPr id="22" name="TextBox 21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>
                  <a:solidFill>
                    <a:srgbClr val="FF0000"/>
                  </a:solidFill>
                </a:rPr>
                <a:t>ВОПРОС : </a:t>
              </a:r>
              <a:r>
                <a:rPr lang="kk-KZ" dirty="0" smtClean="0"/>
                <a:t>Какие действия если забыли пароль личного кабинета?</a:t>
              </a:r>
            </a:p>
            <a:p>
              <a:pPr algn="just"/>
              <a:r>
                <a:rPr lang="kk-KZ" dirty="0">
                  <a:solidFill>
                    <a:srgbClr val="FF0000"/>
                  </a:solidFill>
                </a:rPr>
                <a:t>ОТВЕТ : </a:t>
              </a:r>
              <a:r>
                <a:rPr lang="ru-RU" dirty="0" smtClean="0"/>
                <a:t>В </a:t>
              </a:r>
              <a:r>
                <a:rPr lang="ru-RU" dirty="0"/>
                <a:t>нижней части системы </a:t>
              </a:r>
              <a:r>
                <a:rPr lang="ru-RU" dirty="0" smtClean="0"/>
                <a:t>интерфейса пароль </a:t>
              </a:r>
              <a:r>
                <a:rPr lang="ru-RU" dirty="0"/>
                <a:t>можно </a:t>
              </a:r>
              <a:r>
                <a:rPr lang="ru-RU" dirty="0" smtClean="0"/>
                <a:t>восстановить пароль через кнопку «Забыли пароль».</a:t>
              </a:r>
              <a:endParaRPr lang="ru-RU" dirty="0"/>
            </a:p>
          </p:txBody>
        </p:sp>
        <p:grpSp>
          <p:nvGrpSpPr>
            <p:cNvPr id="23" name="Группа 2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2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32" name="Группа 31"/>
          <p:cNvGrpSpPr/>
          <p:nvPr/>
        </p:nvGrpSpPr>
        <p:grpSpPr>
          <a:xfrm>
            <a:off x="30200" y="924304"/>
            <a:ext cx="12139579" cy="2308324"/>
            <a:chOff x="100335" y="924304"/>
            <a:chExt cx="12060194" cy="2308324"/>
          </a:xfrm>
        </p:grpSpPr>
        <p:sp>
          <p:nvSpPr>
            <p:cNvPr id="33" name="TextBox 32"/>
            <p:cNvSpPr txBox="1"/>
            <p:nvPr/>
          </p:nvSpPr>
          <p:spPr>
            <a:xfrm>
              <a:off x="963073" y="924304"/>
              <a:ext cx="1119745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>
                  <a:solidFill>
                    <a:srgbClr val="FF0000"/>
                  </a:solidFill>
                </a:rPr>
                <a:t>ВОПРОС : </a:t>
              </a:r>
              <a:r>
                <a:rPr lang="ru-RU" dirty="0"/>
                <a:t>Как </a:t>
              </a:r>
              <a:r>
                <a:rPr lang="ru-RU" dirty="0" smtClean="0"/>
                <a:t>заменить старую почту на новую </a:t>
              </a:r>
              <a:r>
                <a:rPr lang="ru-RU" dirty="0"/>
                <a:t>почту в случае, если не удалось восстановить пароль электронной почты или </a:t>
              </a:r>
              <a:r>
                <a:rPr lang="ru-RU" dirty="0" smtClean="0"/>
                <a:t>взломан аккаунт</a:t>
              </a:r>
              <a:r>
                <a:rPr lang="kk-KZ" dirty="0" smtClean="0"/>
                <a:t>? </a:t>
              </a:r>
            </a:p>
            <a:p>
              <a:r>
                <a:rPr lang="kk-KZ" dirty="0">
                  <a:solidFill>
                    <a:srgbClr val="FF0000"/>
                  </a:solidFill>
                </a:rPr>
                <a:t>ОТВЕТ : </a:t>
              </a:r>
              <a:r>
                <a:rPr lang="kk-KZ" dirty="0" smtClean="0"/>
                <a:t>через НЦТ. </a:t>
              </a:r>
            </a:p>
            <a:p>
              <a:r>
                <a:rPr lang="ru-RU" dirty="0" smtClean="0"/>
                <a:t>Для </a:t>
              </a:r>
              <a:r>
                <a:rPr lang="ru-RU" dirty="0"/>
                <a:t>этого необходимо </a:t>
              </a:r>
              <a:r>
                <a:rPr lang="ru-RU" dirty="0" smtClean="0"/>
                <a:t>создать новую почту  </a:t>
              </a:r>
              <a:r>
                <a:rPr lang="ru-RU" dirty="0"/>
                <a:t>для регистрации</a:t>
              </a:r>
              <a:r>
                <a:rPr lang="ru-RU" dirty="0" smtClean="0"/>
                <a:t>.  Новую почту </a:t>
              </a:r>
              <a:r>
                <a:rPr lang="ru-RU" dirty="0"/>
                <a:t>с </a:t>
              </a:r>
              <a:r>
                <a:rPr lang="ru-RU" dirty="0" smtClean="0"/>
                <a:t>копией </a:t>
              </a:r>
              <a:r>
                <a:rPr lang="ru-RU" dirty="0"/>
                <a:t>удостоверения личности (ИИН) ученика предоставить</a:t>
              </a:r>
              <a:r>
                <a:rPr lang="ru-RU" dirty="0" smtClean="0"/>
                <a:t> сотрудникам регионального филиала НЦТ. </a:t>
              </a:r>
              <a:endParaRPr lang="ru-RU" dirty="0"/>
            </a:p>
          </p:txBody>
        </p:sp>
        <p:grpSp>
          <p:nvGrpSpPr>
            <p:cNvPr id="34" name="Группа 33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3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607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Подача заявления на ЕНТ</a:t>
            </a:r>
          </a:p>
        </p:txBody>
      </p:sp>
      <p:grpSp>
        <p:nvGrpSpPr>
          <p:cNvPr id="21" name="Группа 20"/>
          <p:cNvGrpSpPr/>
          <p:nvPr/>
        </p:nvGrpSpPr>
        <p:grpSpPr>
          <a:xfrm>
            <a:off x="165670" y="3786970"/>
            <a:ext cx="11897949" cy="1938992"/>
            <a:chOff x="100335" y="871559"/>
            <a:chExt cx="12000175" cy="1938992"/>
          </a:xfrm>
        </p:grpSpPr>
        <p:sp>
          <p:nvSpPr>
            <p:cNvPr id="22" name="TextBox 21"/>
            <p:cNvSpPr txBox="1"/>
            <p:nvPr/>
          </p:nvSpPr>
          <p:spPr>
            <a:xfrm>
              <a:off x="903054" y="871559"/>
              <a:ext cx="1119745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>
                  <a:solidFill>
                    <a:srgbClr val="FF0000"/>
                  </a:solidFill>
                </a:rPr>
                <a:t>ВОПРОС : </a:t>
              </a:r>
              <a:r>
                <a:rPr lang="kk-KZ" dirty="0" smtClean="0">
                  <a:solidFill>
                    <a:srgbClr val="FF0000"/>
                  </a:solidFill>
                </a:rPr>
                <a:t> </a:t>
              </a:r>
              <a:r>
                <a:rPr lang="kk-KZ" dirty="0" smtClean="0"/>
                <a:t>Где можно посмотреть сертификаты ЕНТ?</a:t>
              </a:r>
            </a:p>
            <a:p>
              <a:pPr algn="just"/>
              <a:r>
                <a:rPr lang="kk-KZ" dirty="0">
                  <a:solidFill>
                    <a:srgbClr val="FF0000"/>
                  </a:solidFill>
                </a:rPr>
                <a:t>ОТВЕТ : </a:t>
              </a:r>
              <a:r>
                <a:rPr lang="kk-KZ" dirty="0" smtClean="0">
                  <a:solidFill>
                    <a:srgbClr val="FF0000"/>
                  </a:solidFill>
                </a:rPr>
                <a:t>Результат тестирования можно посмотреть в личном кабинете или через ссылку </a:t>
              </a:r>
              <a:r>
                <a:rPr lang="kk-KZ" u="sng" dirty="0" smtClean="0">
                  <a:hlinkClick r:id="rId2"/>
                </a:rPr>
                <a:t>https</a:t>
              </a:r>
              <a:r>
                <a:rPr lang="kk-KZ" u="sng" dirty="0">
                  <a:hlinkClick r:id="rId2"/>
                </a:rPr>
                <a:t>://certificate.testcenter.kz/search</a:t>
              </a:r>
              <a:r>
                <a:rPr lang="kk-KZ" dirty="0"/>
                <a:t> </a:t>
              </a:r>
              <a:r>
                <a:rPr lang="kk-KZ" dirty="0" smtClean="0"/>
                <a:t>(набрав ИИН и ИКТ). </a:t>
              </a:r>
              <a:r>
                <a:rPr lang="ru-RU" dirty="0"/>
                <a:t>Сертификат лиц, подавших </a:t>
              </a:r>
              <a:r>
                <a:rPr lang="ru-RU" dirty="0" smtClean="0"/>
                <a:t>на апелляцию</a:t>
              </a:r>
              <a:r>
                <a:rPr lang="ru-RU" dirty="0"/>
                <a:t>, доступен через 30 рабочих дней (после вынесения решения </a:t>
              </a:r>
              <a:r>
                <a:rPr lang="ru-RU" dirty="0" smtClean="0"/>
                <a:t>РАК).</a:t>
              </a:r>
              <a:endParaRPr lang="kk-KZ" dirty="0"/>
            </a:p>
          </p:txBody>
        </p:sp>
        <p:grpSp>
          <p:nvGrpSpPr>
            <p:cNvPr id="23" name="Группа 2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2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32" name="Группа 31"/>
          <p:cNvGrpSpPr/>
          <p:nvPr/>
        </p:nvGrpSpPr>
        <p:grpSpPr>
          <a:xfrm>
            <a:off x="106162" y="1108802"/>
            <a:ext cx="11957457" cy="2677656"/>
            <a:chOff x="100335" y="924304"/>
            <a:chExt cx="12060194" cy="2677656"/>
          </a:xfrm>
        </p:grpSpPr>
        <p:sp>
          <p:nvSpPr>
            <p:cNvPr id="33" name="TextBox 32"/>
            <p:cNvSpPr txBox="1"/>
            <p:nvPr/>
          </p:nvSpPr>
          <p:spPr>
            <a:xfrm>
              <a:off x="963073" y="924304"/>
              <a:ext cx="11197456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>
                  <a:solidFill>
                    <a:srgbClr val="FF0000"/>
                  </a:solidFill>
                </a:rPr>
                <a:t>ВОПРОС </a:t>
              </a:r>
              <a:r>
                <a:rPr lang="kk-KZ" dirty="0" smtClean="0">
                  <a:solidFill>
                    <a:srgbClr val="FF0000"/>
                  </a:solidFill>
                </a:rPr>
                <a:t>: </a:t>
              </a:r>
              <a:r>
                <a:rPr lang="ru-RU" dirty="0"/>
                <a:t>Когда лица, имеющие международный сертификат SAT, ACT, IB, могут обменять результаты теста на сертификат </a:t>
              </a:r>
              <a:r>
                <a:rPr lang="ru-RU" dirty="0" smtClean="0"/>
                <a:t>ЕНТ</a:t>
              </a:r>
              <a:r>
                <a:rPr lang="ru-RU" dirty="0"/>
                <a:t>?</a:t>
              </a:r>
              <a:r>
                <a:rPr lang="kk-KZ" dirty="0" smtClean="0"/>
                <a:t> </a:t>
              </a:r>
            </a:p>
            <a:p>
              <a:pPr algn="just"/>
              <a:r>
                <a:rPr lang="kk-KZ" dirty="0">
                  <a:solidFill>
                    <a:srgbClr val="FF0000"/>
                  </a:solidFill>
                </a:rPr>
                <a:t>ОТВЕТ </a:t>
              </a:r>
              <a:r>
                <a:rPr lang="kk-KZ" dirty="0" smtClean="0">
                  <a:solidFill>
                    <a:srgbClr val="FF0000"/>
                  </a:solidFill>
                </a:rPr>
                <a:t>: </a:t>
              </a:r>
              <a:r>
                <a:rPr lang="kk-KZ" dirty="0" smtClean="0"/>
                <a:t>28.04 на сайте регистрации </a:t>
              </a:r>
              <a:r>
                <a:rPr lang="kk-KZ" dirty="0" smtClean="0">
                  <a:hlinkClick r:id="rId3"/>
                </a:rPr>
                <a:t>https</a:t>
              </a:r>
              <a:r>
                <a:rPr lang="kk-KZ" dirty="0">
                  <a:hlinkClick r:id="rId3"/>
                </a:rPr>
                <a:t>://app.testcenter.kz</a:t>
              </a:r>
              <a:r>
                <a:rPr lang="kk-KZ" dirty="0" smtClean="0">
                  <a:hlinkClick r:id="rId3"/>
                </a:rPr>
                <a:t>/</a:t>
              </a:r>
              <a:r>
                <a:rPr lang="kk-KZ" dirty="0" smtClean="0"/>
                <a:t> будет доступна дополнительная кнопка для ввода сертификатов.  Лица, имеющие международные сертификаты </a:t>
              </a:r>
              <a:r>
                <a:rPr lang="ru-RU" dirty="0" smtClean="0"/>
                <a:t>SAT</a:t>
              </a:r>
              <a:r>
                <a:rPr lang="ru-RU" dirty="0"/>
                <a:t>, ACT, </a:t>
              </a:r>
              <a:r>
                <a:rPr lang="ru-RU" dirty="0" smtClean="0"/>
                <a:t>IB с помощью этих кнопок загружают данные сертификата и копию документа. Далее НЦТ </a:t>
              </a:r>
              <a:r>
                <a:rPr lang="ru-RU" dirty="0"/>
                <a:t>отправляет для </a:t>
              </a:r>
              <a:r>
                <a:rPr lang="ru-RU" dirty="0" smtClean="0"/>
                <a:t>проверки в МОН РК. Результаты будут готовы до начала конкурса образовательного гранта. </a:t>
              </a:r>
              <a:endParaRPr lang="ru-RU" dirty="0"/>
            </a:p>
          </p:txBody>
        </p:sp>
        <p:grpSp>
          <p:nvGrpSpPr>
            <p:cNvPr id="34" name="Группа 33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3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7" name="Группа 26"/>
          <p:cNvGrpSpPr/>
          <p:nvPr/>
        </p:nvGrpSpPr>
        <p:grpSpPr>
          <a:xfrm>
            <a:off x="106162" y="5594728"/>
            <a:ext cx="11957457" cy="1569660"/>
            <a:chOff x="100335" y="740325"/>
            <a:chExt cx="12060194" cy="1569660"/>
          </a:xfrm>
        </p:grpSpPr>
        <p:sp>
          <p:nvSpPr>
            <p:cNvPr id="28" name="TextBox 27"/>
            <p:cNvSpPr txBox="1"/>
            <p:nvPr/>
          </p:nvSpPr>
          <p:spPr>
            <a:xfrm>
              <a:off x="963073" y="740325"/>
              <a:ext cx="111974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>
                  <a:solidFill>
                    <a:srgbClr val="FF0000"/>
                  </a:solidFill>
                </a:rPr>
                <a:t>ВОПРОС : </a:t>
              </a:r>
              <a:r>
                <a:rPr lang="ru-RU" dirty="0"/>
                <a:t>Вычисляет ли калькулятор </a:t>
              </a:r>
              <a:r>
                <a:rPr lang="ru-RU" dirty="0" smtClean="0"/>
                <a:t>процент в </a:t>
              </a:r>
              <a:r>
                <a:rPr lang="ru-RU" dirty="0"/>
                <a:t>программе </a:t>
              </a:r>
              <a:r>
                <a:rPr lang="ru-RU" dirty="0" smtClean="0"/>
                <a:t>в </a:t>
              </a:r>
              <a:r>
                <a:rPr lang="ru-RU" dirty="0"/>
                <a:t>процессе тестирования</a:t>
              </a:r>
              <a:r>
                <a:rPr lang="kk-KZ" dirty="0" smtClean="0"/>
                <a:t>? </a:t>
              </a:r>
            </a:p>
            <a:p>
              <a:pPr algn="just"/>
              <a:r>
                <a:rPr lang="kk-KZ" dirty="0">
                  <a:solidFill>
                    <a:srgbClr val="FF0000"/>
                  </a:solidFill>
                </a:rPr>
                <a:t>ОТВЕТ : </a:t>
              </a:r>
              <a:r>
                <a:rPr lang="kk-KZ" dirty="0" smtClean="0"/>
                <a:t>НЕТ. Выполняет простые операции: </a:t>
              </a:r>
              <a:r>
                <a:rPr lang="ru-RU" dirty="0" smtClean="0"/>
                <a:t>сложение</a:t>
              </a:r>
              <a:r>
                <a:rPr lang="ru-RU" dirty="0"/>
                <a:t>, вычитание, </a:t>
              </a:r>
              <a:r>
                <a:rPr lang="ru-RU" dirty="0" smtClean="0"/>
                <a:t>умножение, деление.</a:t>
              </a:r>
              <a:endParaRPr lang="ru-RU" dirty="0"/>
            </a:p>
          </p:txBody>
        </p:sp>
        <p:grpSp>
          <p:nvGrpSpPr>
            <p:cNvPr id="29" name="Группа 28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30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1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3606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КОЛИЧЕСТВО ЗАДАНИЙ </a:t>
            </a:r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ЕНТ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ru-RU" sz="1800" b="1" dirty="0">
                <a:solidFill>
                  <a:schemeClr val="bg1"/>
                </a:solidFill>
                <a:latin typeface="Palatino Linotype" pitchFamily="18" charset="0"/>
              </a:rPr>
              <a:t>(ДЛЯ СДАЮЩИХ НА ПОЛНУЮ ФОРМУ ОБУЧЕНИЯ)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1397701" y="1271656"/>
            <a:ext cx="1712831" cy="135421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ru-RU" sz="8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15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FA376EA5-4DD6-4431-8154-9632D5CA5F40}"/>
              </a:ext>
            </a:extLst>
          </p:cNvPr>
          <p:cNvSpPr/>
          <p:nvPr/>
        </p:nvSpPr>
        <p:spPr>
          <a:xfrm>
            <a:off x="3724147" y="1394765"/>
            <a:ext cx="4699845" cy="1508101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ИСТОРИЯ КАЗАХСТАНА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МАТЕМАТИЧЕСКАЯ ГРАМОТНОСТЬ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9979D5F-724E-46F7-ACEC-61FE3780CD58}"/>
              </a:ext>
            </a:extLst>
          </p:cNvPr>
          <p:cNvSpPr/>
          <p:nvPr/>
        </p:nvSpPr>
        <p:spPr>
          <a:xfrm>
            <a:off x="1438998" y="4769093"/>
            <a:ext cx="1486060" cy="135421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ru-RU" sz="8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35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519C812-C13C-4549-83B3-D54266FE0B0B}"/>
              </a:ext>
            </a:extLst>
          </p:cNvPr>
          <p:cNvSpPr/>
          <p:nvPr/>
        </p:nvSpPr>
        <p:spPr>
          <a:xfrm>
            <a:off x="3724145" y="4892197"/>
            <a:ext cx="4655980" cy="1046436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1-ПРОФИЛЬНЫЙ ПРЕДМЕТ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2-ПРОФИЛЬНЫЙ </a:t>
            </a: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ПРЕДМЕТ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 rot="16200000">
            <a:off x="2251660" y="1746228"/>
            <a:ext cx="1960377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kk-KZ" sz="14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itchFamily="18" charset="0"/>
              </a:rPr>
              <a:t>ТЕСТОВЫЕ ЗАДАНИЯ</a:t>
            </a:r>
            <a:endParaRPr lang="ru-RU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Palatino Linotype" pitchFamily="18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EE9F0DF1-EC74-4332-BDF5-90A89BC46337}"/>
              </a:ext>
            </a:extLst>
          </p:cNvPr>
          <p:cNvGrpSpPr/>
          <p:nvPr/>
        </p:nvGrpSpPr>
        <p:grpSpPr>
          <a:xfrm>
            <a:off x="8466301" y="1206892"/>
            <a:ext cx="3235210" cy="4892993"/>
            <a:chOff x="10827495" y="3811527"/>
            <a:chExt cx="1391992" cy="2373866"/>
          </a:xfrm>
        </p:grpSpPr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xmlns="" id="{F72DAF0C-90EC-43C8-9807-B92937EBA311}"/>
                </a:ext>
              </a:extLst>
            </p:cNvPr>
            <p:cNvSpPr/>
            <p:nvPr/>
          </p:nvSpPr>
          <p:spPr>
            <a:xfrm>
              <a:off x="10854974" y="3811527"/>
              <a:ext cx="1337026" cy="23738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4300" b="1" dirty="0">
                <a:solidFill>
                  <a:schemeClr val="bg1">
                    <a:lumMod val="95000"/>
                  </a:schemeClr>
                </a:solidFill>
                <a:latin typeface="Palatino Linotype" pitchFamily="18" charset="0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xmlns="" id="{7F65CAB3-8DED-41AD-AF86-26CA05225718}"/>
                </a:ext>
              </a:extLst>
            </p:cNvPr>
            <p:cNvSpPr/>
            <p:nvPr/>
          </p:nvSpPr>
          <p:spPr>
            <a:xfrm>
              <a:off x="11035687" y="4552371"/>
              <a:ext cx="961561" cy="6047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862" b="0" i="0" u="none" strike="noStrike" kern="1200" spc="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r>
                <a:rPr lang="kk-KZ" sz="7500" b="1" u="sng" dirty="0">
                  <a:solidFill>
                    <a:schemeClr val="bg1"/>
                  </a:solidFill>
                  <a:latin typeface="Palatino Linotype" pitchFamily="18" charset="0"/>
                </a:rPr>
                <a:t>120</a:t>
              </a:r>
              <a:endParaRPr lang="ru-RU" sz="7500" b="1" u="sng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xmlns="" id="{C0489A6B-C36E-4660-A937-242551757631}"/>
                </a:ext>
              </a:extLst>
            </p:cNvPr>
            <p:cNvSpPr/>
            <p:nvPr/>
          </p:nvSpPr>
          <p:spPr>
            <a:xfrm>
              <a:off x="10827495" y="3983596"/>
              <a:ext cx="1391992" cy="5823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b="1" dirty="0">
                  <a:solidFill>
                    <a:schemeClr val="bg1"/>
                  </a:solidFill>
                  <a:latin typeface="Palatino Linotype" pitchFamily="18" charset="0"/>
                </a:rPr>
                <a:t>КОЛИЧЕСТВО ТЕСТОВЫХ ЗАДАНИЙ</a:t>
              </a: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D658D335-412A-48D8-9989-5CC30EF5BFEB}"/>
                </a:ext>
              </a:extLst>
            </p:cNvPr>
            <p:cNvSpPr/>
            <p:nvPr/>
          </p:nvSpPr>
          <p:spPr>
            <a:xfrm>
              <a:off x="11029749" y="5429570"/>
              <a:ext cx="961561" cy="6047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862" b="0" i="0" u="none" strike="noStrike" kern="1200" spc="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r>
                <a:rPr lang="kk-KZ" sz="7500" b="1" u="sng" dirty="0">
                  <a:solidFill>
                    <a:schemeClr val="bg1"/>
                  </a:solidFill>
                  <a:latin typeface="Palatino Linotype" pitchFamily="18" charset="0"/>
                </a:rPr>
                <a:t>140</a:t>
              </a:r>
              <a:endParaRPr lang="ru-RU" sz="7500" b="1" u="sng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1B60739E-1729-4B75-B535-D653B8D7FFA2}"/>
                </a:ext>
              </a:extLst>
            </p:cNvPr>
            <p:cNvSpPr/>
            <p:nvPr/>
          </p:nvSpPr>
          <p:spPr>
            <a:xfrm>
              <a:off x="11257538" y="5295506"/>
              <a:ext cx="531907" cy="2015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k-KZ" sz="2100" b="1" dirty="0" smtClean="0">
                  <a:solidFill>
                    <a:schemeClr val="bg1"/>
                  </a:solidFill>
                  <a:latin typeface="Palatino Linotype" pitchFamily="18" charset="0"/>
                </a:rPr>
                <a:t>БАЛЛЫ</a:t>
              </a:r>
              <a:endParaRPr lang="ru-RU" sz="2100" b="1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1404292" y="3020375"/>
            <a:ext cx="1712831" cy="135421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ru-RU" sz="8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20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A376EA5-4DD6-4431-8154-9632D5CA5F40}"/>
              </a:ext>
            </a:extLst>
          </p:cNvPr>
          <p:cNvSpPr/>
          <p:nvPr/>
        </p:nvSpPr>
        <p:spPr>
          <a:xfrm>
            <a:off x="3724148" y="3421035"/>
            <a:ext cx="3541911" cy="999308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ГРАМОТНОСТЬ ЧТЕНИЯ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 rot="16200000">
            <a:off x="2177129" y="3511634"/>
            <a:ext cx="2109434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kk-KZ" sz="14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itchFamily="18" charset="0"/>
              </a:rPr>
              <a:t>ТЕСТОВЫЕ ЗАДАНИЯ</a:t>
            </a:r>
            <a:endParaRPr lang="ru-RU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 rot="16200000">
            <a:off x="2251660" y="5245177"/>
            <a:ext cx="1960377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kk-KZ" sz="14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itchFamily="18" charset="0"/>
              </a:rPr>
              <a:t>ТЕСТОВЫЕ ЗАДАНИЯ</a:t>
            </a:r>
            <a:endParaRPr lang="ru-RU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33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chemeClr val="bg1"/>
              </a:solidFill>
              <a:latin typeface="Palatino Linotype" pitchFamily="18" charset="0"/>
            </a:endParaRP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КОЛИЧЕСТВО ЗАДАНИЙ ЕНТ</a:t>
            </a:r>
          </a:p>
          <a:p>
            <a:pPr algn="ctr"/>
            <a:r>
              <a:rPr lang="ru-RU" sz="1800" b="1" dirty="0" smtClean="0">
                <a:solidFill>
                  <a:schemeClr val="bg1"/>
                </a:solidFill>
                <a:latin typeface="Palatino Linotype" pitchFamily="18" charset="0"/>
              </a:rPr>
              <a:t>(ДЛЯ </a:t>
            </a:r>
            <a:r>
              <a:rPr lang="ru-RU" sz="1800" b="1" dirty="0">
                <a:solidFill>
                  <a:schemeClr val="bg1"/>
                </a:solidFill>
                <a:latin typeface="Palatino Linotype" pitchFamily="18" charset="0"/>
              </a:rPr>
              <a:t>СДАЮЩИХ НА </a:t>
            </a:r>
            <a:r>
              <a:rPr lang="ru-RU" sz="1800" b="1" dirty="0" smtClean="0">
                <a:solidFill>
                  <a:schemeClr val="bg1"/>
                </a:solidFill>
                <a:latin typeface="Palatino Linotype" pitchFamily="18" charset="0"/>
              </a:rPr>
              <a:t>СОКРАЩЕННУЮ </a:t>
            </a:r>
            <a:r>
              <a:rPr lang="ru-RU" sz="1800" b="1" dirty="0">
                <a:solidFill>
                  <a:schemeClr val="bg1"/>
                </a:solidFill>
                <a:latin typeface="Palatino Linotype" pitchFamily="18" charset="0"/>
              </a:rPr>
              <a:t>ФОРМУ ОБУЧЕНИЯ)</a:t>
            </a:r>
            <a:endParaRPr lang="ru-RU" sz="1800" b="1" dirty="0" smtClean="0">
              <a:solidFill>
                <a:schemeClr val="bg1"/>
              </a:solidFill>
              <a:latin typeface="Palatino Linotype" pitchFamily="18" charset="0"/>
            </a:endParaRPr>
          </a:p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9979D5F-724E-46F7-ACEC-61FE3780CD58}"/>
              </a:ext>
            </a:extLst>
          </p:cNvPr>
          <p:cNvSpPr/>
          <p:nvPr/>
        </p:nvSpPr>
        <p:spPr>
          <a:xfrm>
            <a:off x="1325612" y="4726381"/>
            <a:ext cx="1486060" cy="135421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kk-KZ" sz="8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40</a:t>
            </a:r>
            <a:endParaRPr lang="ru-RU" sz="8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519C812-C13C-4549-83B3-D54266FE0B0B}"/>
              </a:ext>
            </a:extLst>
          </p:cNvPr>
          <p:cNvSpPr/>
          <p:nvPr/>
        </p:nvSpPr>
        <p:spPr>
          <a:xfrm>
            <a:off x="3810322" y="4374592"/>
            <a:ext cx="4655980" cy="999308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586309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СПЕЦИАЛЬНАЯ ДИСЦИПЛИНА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EE9F0DF1-EC74-4332-BDF5-90A89BC46337}"/>
              </a:ext>
            </a:extLst>
          </p:cNvPr>
          <p:cNvGrpSpPr/>
          <p:nvPr/>
        </p:nvGrpSpPr>
        <p:grpSpPr>
          <a:xfrm>
            <a:off x="8430290" y="1206892"/>
            <a:ext cx="3091194" cy="4892993"/>
            <a:chOff x="10810891" y="3811527"/>
            <a:chExt cx="1425191" cy="2373866"/>
          </a:xfrm>
        </p:grpSpPr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xmlns="" id="{F72DAF0C-90EC-43C8-9807-B92937EBA311}"/>
                </a:ext>
              </a:extLst>
            </p:cNvPr>
            <p:cNvSpPr/>
            <p:nvPr/>
          </p:nvSpPr>
          <p:spPr>
            <a:xfrm>
              <a:off x="10854974" y="3811527"/>
              <a:ext cx="1337026" cy="23738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4300" b="1" dirty="0">
                <a:solidFill>
                  <a:schemeClr val="bg1">
                    <a:lumMod val="95000"/>
                  </a:schemeClr>
                </a:solidFill>
                <a:latin typeface="Palatino Linotype" pitchFamily="18" charset="0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xmlns="" id="{7F65CAB3-8DED-41AD-AF86-26CA05225718}"/>
                </a:ext>
              </a:extLst>
            </p:cNvPr>
            <p:cNvSpPr/>
            <p:nvPr/>
          </p:nvSpPr>
          <p:spPr>
            <a:xfrm>
              <a:off x="11163372" y="4486003"/>
              <a:ext cx="677412" cy="6047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862" b="0" i="0" u="none" strike="noStrike" kern="1200" spc="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r>
                <a:rPr lang="kk-KZ" sz="7500" b="1" u="sng" dirty="0" smtClean="0">
                  <a:solidFill>
                    <a:schemeClr val="bg1"/>
                  </a:solidFill>
                  <a:latin typeface="Palatino Linotype" pitchFamily="18" charset="0"/>
                </a:rPr>
                <a:t>60</a:t>
              </a:r>
              <a:endParaRPr lang="ru-RU" sz="7500" b="1" u="sng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xmlns="" id="{C0489A6B-C36E-4660-A937-242551757631}"/>
                </a:ext>
              </a:extLst>
            </p:cNvPr>
            <p:cNvSpPr/>
            <p:nvPr/>
          </p:nvSpPr>
          <p:spPr>
            <a:xfrm>
              <a:off x="10810891" y="3985736"/>
              <a:ext cx="1425191" cy="5823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b="1" dirty="0" smtClean="0">
                  <a:solidFill>
                    <a:schemeClr val="bg1"/>
                  </a:solidFill>
                  <a:latin typeface="Palatino Linotype" pitchFamily="18" charset="0"/>
                </a:rPr>
                <a:t>КОЛИЧЕСТВО ТЕСТОВЫХ ЗАДАНИЙ</a:t>
              </a:r>
              <a:endParaRPr lang="kk-KZ" b="1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D658D335-412A-48D8-9989-5CC30EF5BFEB}"/>
                </a:ext>
              </a:extLst>
            </p:cNvPr>
            <p:cNvSpPr/>
            <p:nvPr/>
          </p:nvSpPr>
          <p:spPr>
            <a:xfrm>
              <a:off x="11171823" y="5429570"/>
              <a:ext cx="677412" cy="6047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862" b="0" i="0" u="none" strike="noStrike" kern="1200" spc="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r>
                <a:rPr lang="kk-KZ" sz="7500" b="1" u="sng" dirty="0" smtClean="0">
                  <a:solidFill>
                    <a:schemeClr val="bg1"/>
                  </a:solidFill>
                  <a:latin typeface="Palatino Linotype" pitchFamily="18" charset="0"/>
                </a:rPr>
                <a:t>70</a:t>
              </a:r>
              <a:endParaRPr lang="ru-RU" sz="7500" b="1" u="sng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1B60739E-1729-4B75-B535-D653B8D7FFA2}"/>
                </a:ext>
              </a:extLst>
            </p:cNvPr>
            <p:cNvSpPr/>
            <p:nvPr/>
          </p:nvSpPr>
          <p:spPr>
            <a:xfrm>
              <a:off x="11238509" y="5295506"/>
              <a:ext cx="569965" cy="2015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k-KZ" sz="2100" b="1" dirty="0" smtClean="0">
                  <a:solidFill>
                    <a:schemeClr val="bg1"/>
                  </a:solidFill>
                  <a:latin typeface="Palatino Linotype" pitchFamily="18" charset="0"/>
                </a:rPr>
                <a:t>БАЛЛЫ</a:t>
              </a:r>
              <a:endParaRPr lang="ru-RU" sz="2100" b="1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1212227" y="1920007"/>
            <a:ext cx="1712831" cy="135421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ru-RU" sz="8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20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A376EA5-4DD6-4431-8154-9632D5CA5F40}"/>
              </a:ext>
            </a:extLst>
          </p:cNvPr>
          <p:cNvSpPr/>
          <p:nvPr/>
        </p:nvSpPr>
        <p:spPr>
          <a:xfrm>
            <a:off x="3708624" y="2012480"/>
            <a:ext cx="4721666" cy="1046436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ОБЩЕПРОФЕССИОНАЛЬНАЯ ДИСЦИПЛИНА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 rot="16200000">
            <a:off x="2213722" y="2127666"/>
            <a:ext cx="2109434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kk-KZ" sz="14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itchFamily="18" charset="0"/>
              </a:rPr>
              <a:t>ТЕСТОВЫЕ ЗАДАНИЯ</a:t>
            </a:r>
            <a:endParaRPr lang="ru-RU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 rot="16200000">
            <a:off x="2251660" y="5245177"/>
            <a:ext cx="1960377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kk-KZ" sz="14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itchFamily="18" charset="0"/>
              </a:rPr>
              <a:t>ТЕСТОВЫЕ ЗАДАНИЯ</a:t>
            </a:r>
            <a:endParaRPr lang="ru-RU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83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502607"/>
              </p:ext>
            </p:extLst>
          </p:nvPr>
        </p:nvGraphicFramePr>
        <p:xfrm>
          <a:off x="1404366" y="1061914"/>
          <a:ext cx="9361039" cy="439656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9819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778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905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№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Профильный предмет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Профильный предмет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Кол-во ГОП</a:t>
                      </a:r>
                      <a:r>
                        <a:rPr lang="ru-RU" sz="2000" u="none" strike="noStrike" dirty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Математика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Физика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27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2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Математика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География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Биология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Химия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16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4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Биология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География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Иностранный язык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Всемирная история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География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Иностранный язык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smtClean="0">
                          <a:effectLst/>
                          <a:latin typeface="Palatino Linotype" panose="02040502050505030304" pitchFamily="18" charset="0"/>
                        </a:rPr>
                        <a:t>Всемирная история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Основы права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8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Всемирная история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География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149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Казахский язык/Русский язык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Казахская литература/Русская 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литератураі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Химия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Физика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11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Творческий 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Творческий</a:t>
                      </a:r>
                      <a:r>
                        <a:rPr lang="ru-RU" sz="2000" u="none" strike="noStrike" baseline="0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19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1244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Всего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100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0" y="5471617"/>
            <a:ext cx="1216977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Лица, имеющие международные сертификаты</a:t>
            </a:r>
            <a:r>
              <a:rPr lang="ru-RU" sz="13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желанию освобождаются от сдачи профильного предмета или специальной дисциплины «Иностранный язык (английский)» по английскому языку: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Englishas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Institutional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(Тест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Инглиш аз а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Форин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Лангудж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Инститьюшнал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Тестинг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программ) (TOEFL ITP (ТОЙФЛ АЙТИПИ) – не менее 310 баллов),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Institutional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(Тест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Инглиш аз а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Форин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Лангудж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Инститьюшнал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Тестинг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Internet-based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(Интернет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бейзид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тест) (TOEFL IBT (ТОЙФЛ АЙБИТИ), пороговый балл – не менее 79), (TOEFL (ТОЙФЛ) пороговый балл –не менее 567 баллов),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Tests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Интернашнал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Инглиш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Лангудж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Тестс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 (IELTS (АЙЛТС), пороговый балл – не менее 6.0).</a:t>
            </a:r>
          </a:p>
          <a:p>
            <a:pPr algn="just"/>
            <a:r>
              <a:rPr lang="ru-RU" sz="13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Этим лицам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3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подаче заявления для участия в конкурсе на присуждение образовательного гранта за счет средств республиканского бюджета или местного бюджета, а также при зачислении в ОВПО на платной основе засчитывается 45 </a:t>
            </a:r>
            <a:r>
              <a:rPr lang="ru-RU" sz="13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баллов.</a:t>
            </a:r>
            <a:endParaRPr lang="ru-RU" sz="13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prstClr val="white"/>
              </a:solidFill>
              <a:latin typeface="Palatino Linotype" pitchFamily="18" charset="0"/>
            </a:endParaRPr>
          </a:p>
          <a:p>
            <a:pPr algn="ctr"/>
            <a:r>
              <a:rPr lang="ru-RU" sz="3200" b="1" dirty="0" smtClean="0">
                <a:solidFill>
                  <a:prstClr val="white"/>
                </a:solidFill>
                <a:latin typeface="Palatino Linotype" pitchFamily="18" charset="0"/>
              </a:rPr>
              <a:t>КОМБИАНЦИЯ ПРОФИЛЬНЫХ ПРЕДМЕТОВ ЕНТ</a:t>
            </a:r>
          </a:p>
          <a:p>
            <a:pPr algn="ctr"/>
            <a:endParaRPr lang="ru-RU" sz="3200" b="1" dirty="0">
              <a:solidFill>
                <a:prstClr val="white"/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88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chemeClr val="bg1"/>
              </a:solidFill>
              <a:latin typeface="Palatino Linotype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ПРОДОЛЖИТЕЛЬНОСТЬ ЕНТ</a:t>
            </a:r>
          </a:p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727163" y="4197698"/>
            <a:ext cx="3393361" cy="100027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kk-KZ" sz="1900" b="1" dirty="0" smtClean="0">
                <a:solidFill>
                  <a:srgbClr val="FFFF00"/>
                </a:solidFill>
                <a:latin typeface="Palatino Linotype" pitchFamily="18" charset="0"/>
              </a:rPr>
              <a:t>АПЕЛЛЯЦИЯНЫ ЕСЕПКЕ АЛҒАНДА ҰБТ-НЫҢ ЖАЛПЫ ҰЗАҚТЫҒЫ</a:t>
            </a:r>
            <a:endParaRPr lang="ru-RU" sz="1900" b="1" dirty="0">
              <a:solidFill>
                <a:srgbClr val="FFFF00"/>
              </a:solidFill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8293148" y="5213717"/>
            <a:ext cx="2334912" cy="61555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27</a:t>
            </a:r>
            <a:r>
              <a:rPr lang="en-US" sz="3200" b="1" dirty="0">
                <a:solidFill>
                  <a:schemeClr val="bg1"/>
                </a:solidFill>
                <a:latin typeface="Palatino Linotype" pitchFamily="18" charset="0"/>
              </a:rPr>
              <a:t>0</a:t>
            </a:r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 минут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  <a:cs typeface="Arial" pitchFamily="34" charset="0"/>
            </a:endParaRPr>
          </a:p>
        </p:txBody>
      </p:sp>
      <p:grpSp>
        <p:nvGrpSpPr>
          <p:cNvPr id="84" name="Группа 83"/>
          <p:cNvGrpSpPr/>
          <p:nvPr/>
        </p:nvGrpSpPr>
        <p:grpSpPr>
          <a:xfrm>
            <a:off x="334566" y="1197546"/>
            <a:ext cx="11640018" cy="2665292"/>
            <a:chOff x="309934" y="1009216"/>
            <a:chExt cx="8618922" cy="2002487"/>
          </a:xfrm>
        </p:grpSpPr>
        <p:cxnSp>
          <p:nvCxnSpPr>
            <p:cNvPr id="85" name="Прямая соединительная линия 84"/>
            <p:cNvCxnSpPr/>
            <p:nvPr/>
          </p:nvCxnSpPr>
          <p:spPr>
            <a:xfrm>
              <a:off x="784291" y="1333252"/>
              <a:ext cx="8108953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Овал 85"/>
            <p:cNvSpPr/>
            <p:nvPr/>
          </p:nvSpPr>
          <p:spPr>
            <a:xfrm>
              <a:off x="426373" y="1009216"/>
              <a:ext cx="684076" cy="64807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800" b="1" dirty="0">
                <a:latin typeface="Palatino Linotype" pitchFamily="18" charset="0"/>
              </a:endParaRPr>
            </a:p>
          </p:txBody>
        </p:sp>
        <p:sp>
          <p:nvSpPr>
            <p:cNvPr id="87" name="Овал 86"/>
            <p:cNvSpPr/>
            <p:nvPr/>
          </p:nvSpPr>
          <p:spPr>
            <a:xfrm>
              <a:off x="1669536" y="1081224"/>
              <a:ext cx="504056" cy="50405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69890" y="1063317"/>
              <a:ext cx="622201" cy="5318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9:00/</a:t>
              </a:r>
            </a:p>
            <a:p>
              <a:pPr algn="ctr"/>
              <a:r>
                <a:rPr lang="ru-RU" sz="20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14:30</a:t>
              </a:r>
              <a:endParaRPr lang="ru-RU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09934" y="1922389"/>
              <a:ext cx="916953" cy="4393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Начало ЕНТ</a:t>
              </a:r>
              <a:endPara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642904" y="1157121"/>
              <a:ext cx="552186" cy="393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10:00/</a:t>
              </a:r>
            </a:p>
            <a:p>
              <a:pPr algn="ctr"/>
              <a:r>
                <a:rPr lang="ru-RU" sz="14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15:30</a:t>
              </a:r>
              <a:endParaRPr lang="ru-RU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1376309" y="1683527"/>
              <a:ext cx="1118611" cy="393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-минутный перерыв</a:t>
              </a:r>
              <a:endPara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Овал 91"/>
            <p:cNvSpPr/>
            <p:nvPr/>
          </p:nvSpPr>
          <p:spPr>
            <a:xfrm>
              <a:off x="2732679" y="1081224"/>
              <a:ext cx="504056" cy="50405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730651" y="1157121"/>
              <a:ext cx="511814" cy="393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10:02/</a:t>
              </a:r>
            </a:p>
            <a:p>
              <a:pPr algn="ctr"/>
              <a:r>
                <a:rPr lang="ru-RU" sz="14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15:32</a:t>
              </a:r>
              <a:endParaRPr lang="ru-RU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389365" y="1696168"/>
              <a:ext cx="1158929" cy="393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Продолжение ЕНТ</a:t>
              </a:r>
              <a:endPara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Овал 94"/>
            <p:cNvSpPr/>
            <p:nvPr/>
          </p:nvSpPr>
          <p:spPr>
            <a:xfrm>
              <a:off x="5038985" y="1081224"/>
              <a:ext cx="504056" cy="50405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800" b="1" dirty="0">
                <a:latin typeface="Palatino Linotype" pitchFamily="18" charset="0"/>
              </a:endParaRPr>
            </a:p>
          </p:txBody>
        </p:sp>
        <p:sp>
          <p:nvSpPr>
            <p:cNvPr id="96" name="Овал 95"/>
            <p:cNvSpPr/>
            <p:nvPr/>
          </p:nvSpPr>
          <p:spPr>
            <a:xfrm>
              <a:off x="6102128" y="1081224"/>
              <a:ext cx="504056" cy="50405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001984" y="1157121"/>
              <a:ext cx="586506" cy="393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11:15/</a:t>
              </a:r>
            </a:p>
            <a:p>
              <a:pPr algn="ctr"/>
              <a:r>
                <a:rPr lang="ru-RU" sz="14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16:45</a:t>
              </a:r>
              <a:endParaRPr lang="ru-RU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6108731" y="1157121"/>
              <a:ext cx="511814" cy="393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12:15/</a:t>
              </a:r>
            </a:p>
            <a:p>
              <a:r>
                <a:rPr lang="ru-RU" sz="14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17:45</a:t>
              </a:r>
              <a:endParaRPr lang="ru-RU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Овал 98"/>
            <p:cNvSpPr/>
            <p:nvPr/>
          </p:nvSpPr>
          <p:spPr>
            <a:xfrm>
              <a:off x="7165271" y="1081224"/>
              <a:ext cx="504056" cy="50405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7175106" y="1157121"/>
              <a:ext cx="511814" cy="393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12:17/</a:t>
              </a:r>
            </a:p>
            <a:p>
              <a:r>
                <a:rPr lang="ru-RU" sz="14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17:47</a:t>
              </a:r>
            </a:p>
          </p:txBody>
        </p:sp>
        <p:sp>
          <p:nvSpPr>
            <p:cNvPr id="101" name="Овал 100"/>
            <p:cNvSpPr/>
            <p:nvPr/>
          </p:nvSpPr>
          <p:spPr>
            <a:xfrm>
              <a:off x="8228416" y="1009216"/>
              <a:ext cx="684076" cy="64807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800" b="1" dirty="0">
                <a:latin typeface="Palatino Linotype" pitchFamily="18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8254429" y="1072479"/>
              <a:ext cx="674427" cy="5318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13:00/</a:t>
              </a:r>
            </a:p>
            <a:p>
              <a:r>
                <a:rPr lang="ru-RU" sz="20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18:30</a:t>
              </a:r>
              <a:endParaRPr lang="ru-RU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4735390" y="1690594"/>
              <a:ext cx="1158929" cy="393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Продолжение ЕНТ</a:t>
              </a:r>
              <a:endPara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1765" y="1698369"/>
              <a:ext cx="1118611" cy="393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2-минутный перерыв</a:t>
              </a:r>
              <a:endPara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6882224" y="1706725"/>
              <a:ext cx="1158929" cy="393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Продолжение ЕНТ</a:t>
              </a:r>
              <a:endPara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Овал 105"/>
            <p:cNvSpPr/>
            <p:nvPr/>
          </p:nvSpPr>
          <p:spPr>
            <a:xfrm>
              <a:off x="3795822" y="1028142"/>
              <a:ext cx="684076" cy="64807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800" b="1" dirty="0">
                <a:latin typeface="Palatino Linotype" pitchFamily="18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3775653" y="1072479"/>
              <a:ext cx="734877" cy="531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11:00/</a:t>
              </a:r>
            </a:p>
            <a:p>
              <a:pPr algn="ctr"/>
              <a:r>
                <a:rPr lang="ru-RU" sz="20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16:30</a:t>
              </a:r>
              <a:endParaRPr lang="ru-RU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418994" y="1922389"/>
              <a:ext cx="1476353" cy="4393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15-минутный перерыв</a:t>
              </a:r>
              <a:endPara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3781194" y="2618597"/>
              <a:ext cx="1458671" cy="393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240 минут</a:t>
              </a:r>
              <a:endParaRPr lang="ru-RU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0" name="TextBox 109"/>
          <p:cNvSpPr txBox="1"/>
          <p:nvPr/>
        </p:nvSpPr>
        <p:spPr>
          <a:xfrm>
            <a:off x="3286894" y="6352505"/>
            <a:ext cx="1541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30 минут</a:t>
            </a:r>
            <a:endParaRPr lang="ru-RU" sz="2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Скругленный прямоугольник 110"/>
          <p:cNvSpPr/>
          <p:nvPr/>
        </p:nvSpPr>
        <p:spPr>
          <a:xfrm>
            <a:off x="7247334" y="4293890"/>
            <a:ext cx="4176464" cy="2304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TextBox 111"/>
          <p:cNvSpPr txBox="1"/>
          <p:nvPr/>
        </p:nvSpPr>
        <p:spPr>
          <a:xfrm>
            <a:off x="7247334" y="4430355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ОБЩАЯ ПРОДОЛЖИТЕЛЬНОСТЬ ЕНТ С УЧЕТОМ АПЕЛЛЯЦИИ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3" name="Группа 49"/>
          <p:cNvGrpSpPr/>
          <p:nvPr/>
        </p:nvGrpSpPr>
        <p:grpSpPr>
          <a:xfrm>
            <a:off x="622598" y="4221882"/>
            <a:ext cx="5688632" cy="1741223"/>
            <a:chOff x="655201" y="4581922"/>
            <a:chExt cx="5688632" cy="1741223"/>
          </a:xfrm>
        </p:grpSpPr>
        <p:sp>
          <p:nvSpPr>
            <p:cNvPr id="114" name="TextBox 113"/>
            <p:cNvSpPr txBox="1"/>
            <p:nvPr/>
          </p:nvSpPr>
          <p:spPr>
            <a:xfrm>
              <a:off x="655201" y="5302002"/>
              <a:ext cx="11589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5-минутный перерыв</a:t>
              </a:r>
            </a:p>
            <a:p>
              <a:pPr algn="ctr"/>
              <a:r>
                <a:rPr lang="ru-RU" sz="1200" i="1" dirty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(по желанию</a:t>
              </a:r>
              <a:r>
                <a:rPr lang="ru-RU" sz="1200" i="1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ru-RU" sz="1200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5" name="Прямая соединительная линия 114"/>
            <p:cNvCxnSpPr/>
            <p:nvPr/>
          </p:nvCxnSpPr>
          <p:spPr>
            <a:xfrm flipH="1">
              <a:off x="1511653" y="4989506"/>
              <a:ext cx="3469512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Овал 115"/>
            <p:cNvSpPr/>
            <p:nvPr/>
          </p:nvSpPr>
          <p:spPr>
            <a:xfrm>
              <a:off x="982638" y="4653930"/>
              <a:ext cx="576064" cy="576064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982638" y="4725938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13:00/</a:t>
              </a:r>
            </a:p>
            <a:p>
              <a:r>
                <a:rPr lang="ru-RU" sz="12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18:30</a:t>
              </a:r>
              <a:endParaRPr lang="ru-RU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Овал 117"/>
            <p:cNvSpPr/>
            <p:nvPr/>
          </p:nvSpPr>
          <p:spPr>
            <a:xfrm>
              <a:off x="2710817" y="4581922"/>
              <a:ext cx="792101" cy="792088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800" b="1" dirty="0">
                <a:latin typeface="Palatino Linotype" pitchFamily="18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2736348" y="4725938"/>
              <a:ext cx="7665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13:05/</a:t>
              </a:r>
            </a:p>
            <a:p>
              <a:r>
                <a:rPr lang="ru-RU" sz="16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18:35</a:t>
              </a:r>
              <a:endParaRPr lang="ru-RU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2167369" y="5492148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Начало подачи заявления на апелляцию</a:t>
              </a:r>
              <a:endPara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4183593" y="5492148"/>
              <a:ext cx="21602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Окончание подачи заявления на апелляцию</a:t>
              </a:r>
              <a:endPara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Овал 121"/>
            <p:cNvSpPr/>
            <p:nvPr/>
          </p:nvSpPr>
          <p:spPr>
            <a:xfrm>
              <a:off x="4871070" y="4581922"/>
              <a:ext cx="792101" cy="80047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800" b="1" dirty="0">
                <a:latin typeface="Palatino Linotype" pitchFamily="18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4871070" y="4717227"/>
              <a:ext cx="76655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13:35/</a:t>
              </a:r>
            </a:p>
            <a:p>
              <a:r>
                <a:rPr lang="ru-RU" sz="16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19:05</a:t>
              </a:r>
              <a:endParaRPr lang="ru-RU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8149586" y="5736952"/>
            <a:ext cx="2334912" cy="61555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27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0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 минут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Palatino Linotyp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ПРОДОЛЖИТЕЛЬНОСТЬ ЕНТ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27546" y="1381842"/>
            <a:ext cx="11668836" cy="4827890"/>
          </a:xfrm>
          <a:prstGeom prst="rect">
            <a:avLst/>
          </a:prstGeom>
        </p:spPr>
        <p:txBody>
          <a:bodyPr>
            <a:noAutofit/>
          </a:bodyPr>
          <a:lstStyle>
            <a:lvl1pPr marL="457086" indent="-457086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352" indent="-380905" algn="l" defTabSz="121889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619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067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514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1962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409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0857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305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latin typeface="Palatino Linotype" pitchFamily="18" charset="0"/>
              </a:rPr>
              <a:t>Продолжительность тестирования –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4 часа (240 минут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)</a:t>
            </a:r>
            <a:r>
              <a:rPr lang="kk-KZ" sz="2400" dirty="0" smtClean="0">
                <a:solidFill>
                  <a:srgbClr val="C00000"/>
                </a:solidFill>
                <a:latin typeface="Palatino Linotype" pitchFamily="18" charset="0"/>
              </a:rPr>
              <a:t>.</a:t>
            </a:r>
          </a:p>
          <a:p>
            <a:r>
              <a:rPr lang="ru-RU" sz="1600" i="1" dirty="0">
                <a:solidFill>
                  <a:srgbClr val="C00000"/>
                </a:solidFill>
                <a:latin typeface="Palatino Linotype" pitchFamily="18" charset="0"/>
              </a:rPr>
              <a:t>По истечении 60 минут тестирования осуществляется упражнения для глаз и физических упражнений перерыв в объеме 2 минут.</a:t>
            </a:r>
          </a:p>
          <a:p>
            <a:r>
              <a:rPr lang="ru-RU" sz="1600" i="1" dirty="0">
                <a:solidFill>
                  <a:srgbClr val="C00000"/>
                </a:solidFill>
                <a:latin typeface="Palatino Linotype" pitchFamily="18" charset="0"/>
              </a:rPr>
              <a:t>По истечении 120 минут тестирования предоставляется перерыв в объеме 15 минут</a:t>
            </a:r>
            <a:r>
              <a:rPr lang="ru-RU" sz="1600" i="1" dirty="0" smtClean="0">
                <a:solidFill>
                  <a:srgbClr val="C00000"/>
                </a:solidFill>
                <a:latin typeface="Palatino Linotype" pitchFamily="18" charset="0"/>
              </a:rPr>
              <a:t>.</a:t>
            </a:r>
          </a:p>
          <a:p>
            <a:r>
              <a:rPr lang="ru-RU" sz="1600" i="1" dirty="0">
                <a:solidFill>
                  <a:srgbClr val="C00000"/>
                </a:solidFill>
                <a:latin typeface="Palatino Linotype" pitchFamily="18" charset="0"/>
              </a:rPr>
              <a:t>По истечении </a:t>
            </a:r>
            <a:r>
              <a:rPr lang="ru-RU" sz="1600" i="1" dirty="0" smtClean="0">
                <a:solidFill>
                  <a:srgbClr val="C00000"/>
                </a:solidFill>
                <a:latin typeface="Palatino Linotype" pitchFamily="18" charset="0"/>
              </a:rPr>
              <a:t>180 </a:t>
            </a:r>
            <a:r>
              <a:rPr lang="ru-RU" sz="1600" i="1" dirty="0">
                <a:solidFill>
                  <a:srgbClr val="C00000"/>
                </a:solidFill>
                <a:latin typeface="Palatino Linotype" pitchFamily="18" charset="0"/>
              </a:rPr>
              <a:t>минут тестирования осуществляется упражнения для глаз и физических упражнений перерыв в объеме </a:t>
            </a:r>
            <a:r>
              <a:rPr lang="ru-RU" sz="1600" i="1" dirty="0" smtClean="0">
                <a:solidFill>
                  <a:srgbClr val="C00000"/>
                </a:solidFill>
                <a:latin typeface="Palatino Linotype" pitchFamily="18" charset="0"/>
              </a:rPr>
              <a:t>3 </a:t>
            </a:r>
            <a:r>
              <a:rPr lang="ru-RU" sz="1600" i="1" dirty="0">
                <a:solidFill>
                  <a:srgbClr val="C00000"/>
                </a:solidFill>
                <a:latin typeface="Palatino Linotype" pitchFamily="18" charset="0"/>
              </a:rPr>
              <a:t>минут.</a:t>
            </a:r>
          </a:p>
          <a:p>
            <a:r>
              <a:rPr lang="ru-RU" sz="2000" dirty="0" smtClean="0">
                <a:latin typeface="Palatino Linotype" pitchFamily="18" charset="0"/>
              </a:rPr>
              <a:t>Для </a:t>
            </a:r>
            <a:r>
              <a:rPr lang="ru-RU" sz="2000" dirty="0">
                <a:latin typeface="Palatino Linotype" pitchFamily="18" charset="0"/>
              </a:rPr>
              <a:t>поступающих на группы образовательных программ, требующих творческой подготовки продолжительность тестирования –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65</a:t>
            </a:r>
            <a:r>
              <a:rPr lang="ru-RU" sz="2000" dirty="0">
                <a:latin typeface="Palatino Linotype" pitchFamily="18" charset="0"/>
              </a:rPr>
              <a:t> минут.</a:t>
            </a:r>
          </a:p>
          <a:p>
            <a:r>
              <a:rPr lang="ru-RU" sz="2000" dirty="0" smtClean="0">
                <a:latin typeface="Palatino Linotype" pitchFamily="18" charset="0"/>
              </a:rPr>
              <a:t>Для </a:t>
            </a:r>
            <a:r>
              <a:rPr lang="ru-RU" sz="2000" dirty="0">
                <a:latin typeface="Palatino Linotype" pitchFamily="18" charset="0"/>
              </a:rPr>
              <a:t>поступающих по образовательным программам, предусматривающим сокращенные сроки обучения –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2 часа (120 минут</a:t>
            </a:r>
            <a:r>
              <a:rPr lang="ru-RU" sz="2000" dirty="0" smtClean="0">
                <a:latin typeface="Palatino Linotype" pitchFamily="18" charset="0"/>
              </a:rPr>
              <a:t>).</a:t>
            </a:r>
          </a:p>
          <a:p>
            <a:r>
              <a:rPr lang="ru-RU" sz="2000" dirty="0" smtClean="0">
                <a:latin typeface="Palatino Linotype" pitchFamily="18" charset="0"/>
              </a:rPr>
              <a:t>Для поступающих на группы образовательных программ, требующих творческой подготовки, по родственным направлениям подготовки по образовательным программам, предусматривающим сокращенные сроки обучения –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80 </a:t>
            </a:r>
            <a:r>
              <a:rPr lang="ru-RU" sz="2000" dirty="0" smtClean="0">
                <a:latin typeface="Palatino Linotype" pitchFamily="18" charset="0"/>
              </a:rPr>
              <a:t>минут.</a:t>
            </a:r>
            <a:endParaRPr lang="ru-RU" sz="2000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69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ЗАПРЕЩЕННЫЕ ДЛЯ ПРОНОСА ПРЕДМЕТЫ</a:t>
            </a:r>
          </a:p>
        </p:txBody>
      </p:sp>
      <p:pic>
        <p:nvPicPr>
          <p:cNvPr id="28" name="Picture 3" descr="C:\Users\magzhan\Desktop\Новая папка\images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9" y="2315926"/>
            <a:ext cx="930004" cy="930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magzhan\Desktop\Новая папка\Без названия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48" y="1256334"/>
            <a:ext cx="720000" cy="723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1513293" y="1316536"/>
            <a:ext cx="99371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МОБИЛЬНЫЕ СРЕДСТВА СВЯЗИ (ПЕЙДЖЕРЫ, СОТОВЫЕ ТЕЛЕФОНЫ, ПЛАНШЕТЫ)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57921" y="2544255"/>
            <a:ext cx="7875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НОУТБУКИ, ПЛЕЙЕРЫ, МОДЕМЫ (МОБИЛЬНЫЕ РОУТЕРЫ)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35012" y="3515216"/>
            <a:ext cx="888859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ЛЮБЫЕ ВИДЫ РАДИО-ЭЛЕКТРОННОЙ СВЯЗИ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WI-FI, BLUETOOTH, DECT, 3G,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4G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5G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00352" y="4539625"/>
            <a:ext cx="7875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НАУШНИКИ ПРОВОДНЫЕ, БЕСПРОВОДНЫЕ И ПРОЧИЕ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65356" y="5422835"/>
            <a:ext cx="7875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ШПАРГАЛКИ, УЧЕБНИКИ И МЕТОДИЧЕСКАЯ ЛИТЕРАТУРА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4561" y="6198855"/>
            <a:ext cx="7414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КАЛЬКУЛЯТОРЫ</a:t>
            </a:r>
          </a:p>
          <a:p>
            <a:r>
              <a:rPr lang="kk-KZ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Примечание: Калькулятор, таблицы Менделеева и растворимости солей </a:t>
            </a:r>
          </a:p>
          <a:p>
            <a:r>
              <a:rPr lang="kk-KZ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будут установлены на компьютере.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312" y="4427298"/>
            <a:ext cx="759040" cy="716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501" y="5307298"/>
            <a:ext cx="994587" cy="798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0409" y="6188749"/>
            <a:ext cx="738619" cy="745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159" y="3532443"/>
            <a:ext cx="708853" cy="7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73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ЕДИНОЕ НАЦИОНАЛЬНОЕ ТЕСТИРОВАНИЕ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04567" y="2427238"/>
            <a:ext cx="88569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Если Вы нарушили правила при </a:t>
            </a:r>
            <a:r>
              <a:rPr lang="ru-RU" dirty="0"/>
              <a:t>1-й </a:t>
            </a:r>
            <a:r>
              <a:rPr lang="ru-RU" dirty="0" smtClean="0"/>
              <a:t>попытке ЕНТ, Вам не предоставляется 2-я попытка;</a:t>
            </a:r>
          </a:p>
          <a:p>
            <a:endParaRPr lang="ru-RU" dirty="0" smtClean="0"/>
          </a:p>
          <a:p>
            <a:r>
              <a:rPr lang="ru-RU" dirty="0" smtClean="0"/>
              <a:t>Если Вы нарушили правила во время 2-й попытки, тогда Вы не можете участвовать с результатом 1-й попытки в </a:t>
            </a:r>
            <a:r>
              <a:rPr lang="ru-RU" dirty="0"/>
              <a:t>конкурсе на присуждение </a:t>
            </a:r>
            <a:r>
              <a:rPr lang="ru-RU" dirty="0" smtClean="0"/>
              <a:t>образовательного гранта!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47" y="2256353"/>
            <a:ext cx="274320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957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02069" y="320392"/>
            <a:ext cx="8159482" cy="1200286"/>
          </a:xfrm>
          <a:prstGeom prst="rect">
            <a:avLst/>
          </a:prstGeom>
          <a:noFill/>
        </p:spPr>
        <p:txBody>
          <a:bodyPr wrap="square" lIns="91397" tIns="45699" rIns="91397" bIns="45699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Тестирование будет проводиться в 51 пункте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UStudy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, оснащенных по принципу 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«1 тестируемый –1 компьютер – 1 камера».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Palatino Linotype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3021" y="5166370"/>
            <a:ext cx="8216754" cy="1569618"/>
          </a:xfrm>
          <a:prstGeom prst="rect">
            <a:avLst/>
          </a:prstGeom>
          <a:noFill/>
        </p:spPr>
        <p:txBody>
          <a:bodyPr wrap="square" lIns="91397" tIns="45699" rIns="91397" bIns="45699" rtlCol="0">
            <a:spAutoFit/>
          </a:bodyPr>
          <a:lstStyle/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4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пункта в городах республиканского значения;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14 пунктов в областных центрах;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4   пункта в моногородах;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29 пунктов в районных центрах.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Palatino Linotype" pitchFamily="18" charset="0"/>
              <a:cs typeface="Arial" panose="020B0604020202020204" pitchFamily="34" charset="0"/>
            </a:endParaRPr>
          </a:p>
        </p:txBody>
      </p:sp>
      <p:pic>
        <p:nvPicPr>
          <p:cNvPr id="7" name="Picture 4" descr="C:\Users\i.magzhan\Desktop\ГОТОВНОСТЬ\отпр\608+++\WhatsApp Image 2021-04-03 at 15.33.38 (2)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69" y="1061914"/>
            <a:ext cx="3712413" cy="220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" y="3865577"/>
            <a:ext cx="3717336" cy="208560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37" r="18089"/>
          <a:stretch/>
        </p:blipFill>
        <p:spPr>
          <a:xfrm>
            <a:off x="3907352" y="1636374"/>
            <a:ext cx="1756229" cy="173189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727" y="3237604"/>
            <a:ext cx="1756229" cy="170036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935" y="1643889"/>
            <a:ext cx="1756229" cy="172437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33BB3F4F-F167-412C-BCCC-EBF7F5054E8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5969" y="1655895"/>
            <a:ext cx="1756229" cy="171237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9A2CF7B0-51AA-44FA-BA50-221011294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947" y="3189880"/>
            <a:ext cx="1756229" cy="171849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93" r="22372"/>
          <a:stretch/>
        </p:blipFill>
        <p:spPr>
          <a:xfrm>
            <a:off x="10337341" y="3216669"/>
            <a:ext cx="1651991" cy="165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4622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ЕДИНОЕ НАЦИОНАЛЬНОЕ ТЕСТИРОВАНИЕ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1270835" y="1053286"/>
            <a:ext cx="9650328" cy="4374647"/>
            <a:chOff x="-270324" y="935666"/>
            <a:chExt cx="9649072" cy="437566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="" xmlns:a16="http://schemas.microsoft.com/office/drawing/2014/main" id="{7F65CAB3-8DED-41AD-AF86-26CA05225718}"/>
                </a:ext>
              </a:extLst>
            </p:cNvPr>
            <p:cNvSpPr/>
            <p:nvPr/>
          </p:nvSpPr>
          <p:spPr>
            <a:xfrm>
              <a:off x="2970036" y="935666"/>
              <a:ext cx="3166731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914310" hangingPunct="1">
                <a:defRPr sz="1862" b="0" i="0" u="none" strike="noStrike" kern="1200" spc="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r>
                <a:rPr lang="ru-RU" sz="3600" b="1" kern="1200" dirty="0" smtClean="0">
                  <a:solidFill>
                    <a:srgbClr val="C0504D">
                      <a:lumMod val="75000"/>
                    </a:srgbClr>
                  </a:solidFill>
                  <a:latin typeface="Arial" pitchFamily="34" charset="0"/>
                  <a:ea typeface="+mn-ea"/>
                  <a:cs typeface="Arial" pitchFamily="34" charset="0"/>
                </a:rPr>
                <a:t>АПЕЛЛЯЦИЯ</a:t>
              </a:r>
              <a:endParaRPr lang="ru-RU" sz="3600" b="1" kern="1200" dirty="0">
                <a:solidFill>
                  <a:srgbClr val="C0504D">
                    <a:lumMod val="75000"/>
                  </a:srgbClr>
                </a:solidFill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grpSp>
          <p:nvGrpSpPr>
            <p:cNvPr id="5" name="Группа 17"/>
            <p:cNvGrpSpPr/>
            <p:nvPr/>
          </p:nvGrpSpPr>
          <p:grpSpPr>
            <a:xfrm>
              <a:off x="-270324" y="3063382"/>
              <a:ext cx="9649072" cy="2247944"/>
              <a:chOff x="-324544" y="3063382"/>
              <a:chExt cx="9649072" cy="2247944"/>
            </a:xfrm>
          </p:grpSpPr>
          <p:sp>
            <p:nvSpPr>
              <p:cNvPr id="14" name="Скругленный прямоугольник 13">
                <a:extLst>
                  <a:ext uri="{FF2B5EF4-FFF2-40B4-BE49-F238E27FC236}">
                    <a16:creationId xmlns="" xmlns:a16="http://schemas.microsoft.com/office/drawing/2014/main" id="{C0489A6B-C36E-4660-A937-242551757631}"/>
                  </a:ext>
                </a:extLst>
              </p:cNvPr>
              <p:cNvSpPr/>
              <p:nvPr/>
            </p:nvSpPr>
            <p:spPr>
              <a:xfrm>
                <a:off x="4644008" y="3063382"/>
                <a:ext cx="4680520" cy="2247944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>
                <a:spAutoFit/>
              </a:bodyPr>
              <a:lstStyle/>
              <a:p>
                <a:pPr marL="171450" indent="-171450" algn="just" defTabSz="914310">
                  <a:buFont typeface="Wingdings" panose="05000000000000000000" pitchFamily="2" charset="2"/>
                  <a:buChar char="v"/>
                </a:pPr>
                <a:r>
                  <a:rPr lang="ru-RU" sz="1400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Апелляция по техническим причинам подается во время тестирования. </a:t>
                </a:r>
              </a:p>
              <a:p>
                <a:pPr marL="171450" indent="-171450" algn="just" defTabSz="914310">
                  <a:buFont typeface="Wingdings" panose="05000000000000000000" pitchFamily="2" charset="2"/>
                  <a:buChar char="v"/>
                </a:pPr>
                <a:r>
                  <a:rPr lang="ru-RU" sz="1400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Если </a:t>
                </a:r>
                <a:r>
                  <a:rPr lang="ru-RU" sz="1400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отсутствует фрагмент условия задания (текст, схемы, рисунки, таблицы) в результате, которого невозможно определить правильный ответ.</a:t>
                </a:r>
              </a:p>
              <a:p>
                <a:pPr marL="171450" indent="-171450" algn="just" defTabSz="914310">
                  <a:buFont typeface="Wingdings" panose="05000000000000000000" pitchFamily="2" charset="2"/>
                  <a:buChar char="v"/>
                </a:pPr>
                <a:r>
                  <a:rPr lang="ru-RU" sz="1400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При </a:t>
                </a:r>
                <a:r>
                  <a:rPr lang="ru-RU" sz="1400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подаче заявления по техническим причинам программа фиксирует ошибку (делает скриншот</a:t>
                </a:r>
                <a:r>
                  <a:rPr lang="ru-RU" sz="1400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).</a:t>
                </a:r>
                <a:endParaRPr lang="ru-RU" sz="1400" dirty="0">
                  <a:solidFill>
                    <a:srgbClr val="1F497D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Скругленный прямоугольник 14">
                <a:extLst>
                  <a:ext uri="{FF2B5EF4-FFF2-40B4-BE49-F238E27FC236}">
                    <a16:creationId xmlns="" xmlns:a16="http://schemas.microsoft.com/office/drawing/2014/main" id="{C0489A6B-C36E-4660-A937-242551757631}"/>
                  </a:ext>
                </a:extLst>
              </p:cNvPr>
              <p:cNvSpPr/>
              <p:nvPr/>
            </p:nvSpPr>
            <p:spPr>
              <a:xfrm>
                <a:off x="-324544" y="3063382"/>
                <a:ext cx="4680000" cy="2009527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>
                <a:spAutoFit/>
              </a:bodyPr>
              <a:lstStyle/>
              <a:p>
                <a:pPr marL="171450" indent="-171450" algn="just" defTabSz="914310">
                  <a:buFont typeface="Wingdings" panose="05000000000000000000" pitchFamily="2" charset="2"/>
                  <a:buChar char="v"/>
                </a:pPr>
                <a:r>
                  <a:rPr lang="ru-RU" sz="1400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Если правильный ответ не совпадает с кодом правильных ответов, отсутствует правильный ответ, имеется более одного правильного ответа в тестовых заданиях с выбором одного правильного ответа из всех предложенных, некорректно составленное тестовое задание.</a:t>
                </a:r>
              </a:p>
              <a:p>
                <a:pPr marL="171450" indent="-171450" algn="just" defTabSz="914310">
                  <a:buFont typeface="Wingdings" panose="05000000000000000000" pitchFamily="2" charset="2"/>
                  <a:buChar char="v"/>
                </a:pPr>
                <a:r>
                  <a:rPr lang="ru-RU" sz="1400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Подача заявлении на апелляцию по содержанию в течение 30 </a:t>
                </a:r>
                <a:r>
                  <a:rPr lang="ru-RU" sz="1400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минут </a:t>
                </a:r>
                <a:r>
                  <a:rPr lang="kk-KZ" sz="1400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сразу после тестирвоания</a:t>
                </a:r>
                <a:r>
                  <a:rPr lang="ru-RU" sz="1400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ru-RU" sz="1400" kern="1200" dirty="0" smtClean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endParaRPr lang="kk-KZ" sz="1400" kern="1200" dirty="0" smtClean="0">
                  <a:solidFill>
                    <a:srgbClr val="1F497D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grpSp>
          <p:nvGrpSpPr>
            <p:cNvPr id="6" name="Группа 6"/>
            <p:cNvGrpSpPr/>
            <p:nvPr/>
          </p:nvGrpSpPr>
          <p:grpSpPr>
            <a:xfrm>
              <a:off x="377748" y="2089535"/>
              <a:ext cx="8280921" cy="646481"/>
              <a:chOff x="216289" y="2089535"/>
              <a:chExt cx="8280921" cy="646481"/>
            </a:xfrm>
          </p:grpSpPr>
          <p:sp>
            <p:nvSpPr>
              <p:cNvPr id="12" name="Прямоугольник 11">
                <a:extLst>
                  <a:ext uri="{FF2B5EF4-FFF2-40B4-BE49-F238E27FC236}">
                    <a16:creationId xmlns="" xmlns:a16="http://schemas.microsoft.com/office/drawing/2014/main" id="{C0489A6B-C36E-4660-A937-242551757631}"/>
                  </a:ext>
                </a:extLst>
              </p:cNvPr>
              <p:cNvSpPr/>
              <p:nvPr/>
            </p:nvSpPr>
            <p:spPr>
              <a:xfrm>
                <a:off x="216289" y="2089535"/>
                <a:ext cx="3662768" cy="64648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ctr" defTabSz="914310"/>
                <a:r>
                  <a:rPr lang="kk-KZ" sz="1800" b="1" dirty="0">
                    <a:solidFill>
                      <a:prstClr val="white"/>
                    </a:solidFill>
                    <a:latin typeface="Arial" pitchFamily="34" charset="0"/>
                    <a:cs typeface="Arial" pitchFamily="34" charset="0"/>
                  </a:rPr>
                  <a:t>ПО СОДЕРЖАНИЮ ТЕСТОВЫХ ЗАДАНИЙ</a:t>
                </a:r>
              </a:p>
            </p:txBody>
          </p:sp>
          <p:sp>
            <p:nvSpPr>
              <p:cNvPr id="13" name="Прямоугольник 12">
                <a:extLst>
                  <a:ext uri="{FF2B5EF4-FFF2-40B4-BE49-F238E27FC236}">
                    <a16:creationId xmlns="" xmlns:a16="http://schemas.microsoft.com/office/drawing/2014/main" id="{C0489A6B-C36E-4660-A937-242551757631}"/>
                  </a:ext>
                </a:extLst>
              </p:cNvPr>
              <p:cNvSpPr/>
              <p:nvPr/>
            </p:nvSpPr>
            <p:spPr>
              <a:xfrm>
                <a:off x="4870016" y="2089535"/>
                <a:ext cx="3627194" cy="64648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ctr" defTabSz="914310"/>
                <a:r>
                  <a:rPr lang="kk-KZ" sz="1800" b="1" dirty="0">
                    <a:solidFill>
                      <a:prstClr val="white"/>
                    </a:solidFill>
                    <a:latin typeface="Arial" pitchFamily="34" charset="0"/>
                    <a:cs typeface="Arial" pitchFamily="34" charset="0"/>
                  </a:rPr>
                  <a:t>ПО ТЕХНИЧЕСКИМ ПРИЧИНАМ</a:t>
                </a:r>
              </a:p>
            </p:txBody>
          </p:sp>
        </p:grpSp>
        <p:grpSp>
          <p:nvGrpSpPr>
            <p:cNvPr id="7" name="Группа 15"/>
            <p:cNvGrpSpPr/>
            <p:nvPr/>
          </p:nvGrpSpPr>
          <p:grpSpPr>
            <a:xfrm>
              <a:off x="3370139" y="1582031"/>
              <a:ext cx="2403722" cy="361747"/>
              <a:chOff x="3424439" y="1582031"/>
              <a:chExt cx="2403722" cy="361747"/>
            </a:xfrm>
          </p:grpSpPr>
          <p:cxnSp>
            <p:nvCxnSpPr>
              <p:cNvPr id="10" name="Прямая со стрелкой 9"/>
              <p:cNvCxnSpPr/>
              <p:nvPr/>
            </p:nvCxnSpPr>
            <p:spPr>
              <a:xfrm rot="16200000" flipH="1" flipV="1">
                <a:off x="3402264" y="1604206"/>
                <a:ext cx="361747" cy="317397"/>
              </a:xfrm>
              <a:prstGeom prst="straightConnector1">
                <a:avLst/>
              </a:prstGeom>
              <a:ln w="3810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 стрелкой 10"/>
              <p:cNvCxnSpPr/>
              <p:nvPr/>
            </p:nvCxnSpPr>
            <p:spPr>
              <a:xfrm>
                <a:off x="5480122" y="1607006"/>
                <a:ext cx="348039" cy="336772"/>
              </a:xfrm>
              <a:prstGeom prst="straightConnector1">
                <a:avLst/>
              </a:prstGeom>
              <a:ln w="3810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Трапеция 7"/>
            <p:cNvSpPr/>
            <p:nvPr/>
          </p:nvSpPr>
          <p:spPr>
            <a:xfrm>
              <a:off x="2843807" y="2807876"/>
              <a:ext cx="432048" cy="216022"/>
            </a:xfrm>
            <a:prstGeom prst="trapezoi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10" hangingPunct="1"/>
              <a:endParaRPr lang="ru-RU" sz="2800" kern="120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Трапеция 8"/>
            <p:cNvSpPr/>
            <p:nvPr/>
          </p:nvSpPr>
          <p:spPr>
            <a:xfrm>
              <a:off x="5868144" y="2807876"/>
              <a:ext cx="432048" cy="216022"/>
            </a:xfrm>
            <a:prstGeom prst="trapezoi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10" hangingPunct="1"/>
              <a:endParaRPr lang="ru-RU" sz="2800" kern="120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1446663" y="5942547"/>
            <a:ext cx="9678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10"/>
            <a:r>
              <a:rPr lang="ru-RU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При возникновении ситуации связанных с зависанием или сбоем программы обязательно составляется соответствующий </a:t>
            </a:r>
            <a:r>
              <a:rPr lang="ru-RU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акт</a:t>
            </a:r>
            <a:endParaRPr lang="ru-RU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64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ЕДИНОЕ НАЦИОНАЛЬНОЕ ТЕСТИРОВАНИЕ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765318" y="1250758"/>
            <a:ext cx="10661131" cy="4256183"/>
            <a:chOff x="766614" y="1730949"/>
            <a:chExt cx="10679211" cy="4075109"/>
          </a:xfrm>
        </p:grpSpPr>
        <p:grpSp>
          <p:nvGrpSpPr>
            <p:cNvPr id="2" name="Группа 3"/>
            <p:cNvGrpSpPr/>
            <p:nvPr/>
          </p:nvGrpSpPr>
          <p:grpSpPr>
            <a:xfrm>
              <a:off x="766614" y="1730949"/>
              <a:ext cx="10679211" cy="4075109"/>
              <a:chOff x="943582" y="1895138"/>
              <a:chExt cx="10280360" cy="4058741"/>
            </a:xfrm>
          </p:grpSpPr>
          <p:sp>
            <p:nvSpPr>
              <p:cNvPr id="5" name="Snip Single Corner Rectangle 1">
                <a:extLst>
                  <a:ext uri="{FF2B5EF4-FFF2-40B4-BE49-F238E27FC236}">
                    <a16:creationId xmlns:a16="http://schemas.microsoft.com/office/drawing/2014/main" xmlns="" id="{81137DEF-22DF-4E4F-94D8-F6E61DC597D4}"/>
                  </a:ext>
                </a:extLst>
              </p:cNvPr>
              <p:cNvSpPr/>
              <p:nvPr/>
            </p:nvSpPr>
            <p:spPr>
              <a:xfrm>
                <a:off x="943582" y="1895138"/>
                <a:ext cx="4752000" cy="1908000"/>
              </a:xfrm>
              <a:prstGeom prst="snip1Rect">
                <a:avLst>
                  <a:gd name="adj" fmla="val 50000"/>
                </a:avLst>
              </a:prstGeom>
              <a:solidFill>
                <a:schemeClr val="bg1"/>
              </a:solidFill>
              <a:ln w="635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9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6" name="Snip Single Corner Rectangle 2">
                <a:extLst>
                  <a:ext uri="{FF2B5EF4-FFF2-40B4-BE49-F238E27FC236}">
                    <a16:creationId xmlns:a16="http://schemas.microsoft.com/office/drawing/2014/main" xmlns="" id="{6E1E9BF7-603F-4889-85C9-C9DE8BA3A5B2}"/>
                  </a:ext>
                </a:extLst>
              </p:cNvPr>
              <p:cNvSpPr/>
              <p:nvPr/>
            </p:nvSpPr>
            <p:spPr>
              <a:xfrm flipH="1">
                <a:off x="6471942" y="1895138"/>
                <a:ext cx="4752000" cy="1908000"/>
              </a:xfrm>
              <a:prstGeom prst="snip1Rect">
                <a:avLst>
                  <a:gd name="adj" fmla="val 50000"/>
                </a:avLst>
              </a:prstGeom>
              <a:solidFill>
                <a:schemeClr val="bg1"/>
              </a:solidFill>
              <a:ln w="635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9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7" name="Snip Single Corner Rectangle 3">
                <a:extLst>
                  <a:ext uri="{FF2B5EF4-FFF2-40B4-BE49-F238E27FC236}">
                    <a16:creationId xmlns:a16="http://schemas.microsoft.com/office/drawing/2014/main" xmlns="" id="{07C06604-9826-43DA-BDAB-3C6D1D9A4F66}"/>
                  </a:ext>
                </a:extLst>
              </p:cNvPr>
              <p:cNvSpPr/>
              <p:nvPr/>
            </p:nvSpPr>
            <p:spPr>
              <a:xfrm flipV="1">
                <a:off x="943582" y="4045879"/>
                <a:ext cx="4752000" cy="1908000"/>
              </a:xfrm>
              <a:prstGeom prst="snip1Rect">
                <a:avLst>
                  <a:gd name="adj" fmla="val 50000"/>
                </a:avLst>
              </a:prstGeom>
              <a:solidFill>
                <a:schemeClr val="bg1"/>
              </a:solidFill>
              <a:ln w="635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9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" name="Snip Single Corner Rectangle 4">
                <a:extLst>
                  <a:ext uri="{FF2B5EF4-FFF2-40B4-BE49-F238E27FC236}">
                    <a16:creationId xmlns:a16="http://schemas.microsoft.com/office/drawing/2014/main" xmlns="" id="{F7C13A5F-C26B-451E-A141-61BB4B9653BE}"/>
                  </a:ext>
                </a:extLst>
              </p:cNvPr>
              <p:cNvSpPr/>
              <p:nvPr/>
            </p:nvSpPr>
            <p:spPr>
              <a:xfrm flipH="1" flipV="1">
                <a:off x="6471942" y="4045879"/>
                <a:ext cx="4752000" cy="1908000"/>
              </a:xfrm>
              <a:prstGeom prst="snip1Rect">
                <a:avLst>
                  <a:gd name="adj" fmla="val 50000"/>
                </a:avLst>
              </a:prstGeom>
              <a:solidFill>
                <a:schemeClr val="bg1"/>
              </a:solidFill>
              <a:ln w="635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9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" name="Rounded Rectangle 5">
                <a:extLst>
                  <a:ext uri="{FF2B5EF4-FFF2-40B4-BE49-F238E27FC236}">
                    <a16:creationId xmlns:a16="http://schemas.microsoft.com/office/drawing/2014/main" xmlns="" id="{E3E9C9AF-1D0F-4272-BB6E-38941271D3A8}"/>
                  </a:ext>
                </a:extLst>
              </p:cNvPr>
              <p:cNvSpPr/>
              <p:nvPr/>
            </p:nvSpPr>
            <p:spPr>
              <a:xfrm>
                <a:off x="4693796" y="3041590"/>
                <a:ext cx="2804408" cy="1765838"/>
              </a:xfrm>
              <a:prstGeom prst="roundRect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5D02C78-B123-4621-9CB5-B3DEA00D7754}"/>
                  </a:ext>
                </a:extLst>
              </p:cNvPr>
              <p:cNvSpPr txBox="1"/>
              <p:nvPr/>
            </p:nvSpPr>
            <p:spPr>
              <a:xfrm>
                <a:off x="4823307" y="3423786"/>
                <a:ext cx="2566909" cy="9245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1900" b="1" i="1" dirty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КОЛИЧЕСТВО КОМПЬЮТЕРОВ И ПОТОКОВ</a:t>
                </a:r>
              </a:p>
            </p:txBody>
          </p:sp>
          <p:grpSp>
            <p:nvGrpSpPr>
              <p:cNvPr id="3" name="Group 62">
                <a:extLst>
                  <a:ext uri="{FF2B5EF4-FFF2-40B4-BE49-F238E27FC236}">
                    <a16:creationId xmlns:a16="http://schemas.microsoft.com/office/drawing/2014/main" xmlns="" id="{91B02555-40DE-484D-A7AC-05018CFDBA36}"/>
                  </a:ext>
                </a:extLst>
              </p:cNvPr>
              <p:cNvGrpSpPr/>
              <p:nvPr/>
            </p:nvGrpSpPr>
            <p:grpSpPr>
              <a:xfrm>
                <a:off x="7854123" y="2141773"/>
                <a:ext cx="3282436" cy="1143344"/>
                <a:chOff x="270022" y="1638320"/>
                <a:chExt cx="2605242" cy="1154780"/>
              </a:xfrm>
            </p:grpSpPr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xmlns="" id="{4DCE5233-0D12-4A30-B22B-D6C4B35AD2C8}"/>
                    </a:ext>
                  </a:extLst>
                </p:cNvPr>
                <p:cNvSpPr txBox="1"/>
                <p:nvPr/>
              </p:nvSpPr>
              <p:spPr>
                <a:xfrm>
                  <a:off x="270022" y="2422557"/>
                  <a:ext cx="2605241" cy="3705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900" b="1" dirty="0" smtClean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25</a:t>
                  </a:r>
                  <a:r>
                    <a:rPr lang="kk-KZ" altLang="ko-KR" sz="1900" b="1" dirty="0" smtClean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АПРЕЛЬ - 30 ИЮНЬ </a:t>
                  </a:r>
                  <a:endParaRPr lang="ko-KR" altLang="en-US" sz="2600" b="1" dirty="0">
                    <a:solidFill>
                      <a:schemeClr val="tx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xmlns="" id="{F3AF67D6-8A8B-45A7-8281-79F99B6A8FE7}"/>
                    </a:ext>
                  </a:extLst>
                </p:cNvPr>
                <p:cNvSpPr txBox="1"/>
                <p:nvPr/>
              </p:nvSpPr>
              <p:spPr>
                <a:xfrm>
                  <a:off x="270023" y="1638320"/>
                  <a:ext cx="2605241" cy="5039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altLang="ko-KR" sz="1400" b="1" dirty="0" smtClean="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СРОКИ ПРОВЕДЕНИЯ ТЕСТИРОВАНИЯ</a:t>
                  </a:r>
                  <a:endParaRPr lang="ru-RU" sz="1400" b="1" dirty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4" name="Group 62">
                <a:extLst>
                  <a:ext uri="{FF2B5EF4-FFF2-40B4-BE49-F238E27FC236}">
                    <a16:creationId xmlns:a16="http://schemas.microsoft.com/office/drawing/2014/main" xmlns="" id="{91B02555-40DE-484D-A7AC-05018CFDBA36}"/>
                  </a:ext>
                </a:extLst>
              </p:cNvPr>
              <p:cNvGrpSpPr/>
              <p:nvPr/>
            </p:nvGrpSpPr>
            <p:grpSpPr>
              <a:xfrm>
                <a:off x="1112824" y="4422112"/>
                <a:ext cx="3282437" cy="1129658"/>
                <a:chOff x="54323" y="1638321"/>
                <a:chExt cx="2605243" cy="1140956"/>
              </a:xfrm>
            </p:grpSpPr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xmlns="" id="{4DCE5233-0D12-4A30-B22B-D6C4B35AD2C8}"/>
                    </a:ext>
                  </a:extLst>
                </p:cNvPr>
                <p:cNvSpPr txBox="1"/>
                <p:nvPr/>
              </p:nvSpPr>
              <p:spPr>
                <a:xfrm>
                  <a:off x="54323" y="2304982"/>
                  <a:ext cx="2605241" cy="4742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altLang="ko-KR" sz="2600" b="1" dirty="0" smtClean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  <a:endParaRPr lang="ko-KR" altLang="en-US" sz="2600" b="1" dirty="0">
                    <a:solidFill>
                      <a:schemeClr val="tx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xmlns="" id="{F3AF67D6-8A8B-45A7-8281-79F99B6A8FE7}"/>
                    </a:ext>
                  </a:extLst>
                </p:cNvPr>
                <p:cNvSpPr txBox="1"/>
                <p:nvPr/>
              </p:nvSpPr>
              <p:spPr>
                <a:xfrm>
                  <a:off x="54325" y="1638321"/>
                  <a:ext cx="2605241" cy="5039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altLang="ko-KR" sz="1400" b="1" dirty="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КОЛИЧЕСТВО ПОТОКОВ </a:t>
                  </a:r>
                </a:p>
                <a:p>
                  <a:pPr algn="ctr"/>
                  <a:r>
                    <a:rPr lang="kk-KZ" altLang="ko-KR" sz="1400" b="1" dirty="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В ДЕНЬ</a:t>
                  </a:r>
                </a:p>
              </p:txBody>
            </p:sp>
          </p:grpSp>
          <p:grpSp>
            <p:nvGrpSpPr>
              <p:cNvPr id="11" name="Group 62">
                <a:extLst>
                  <a:ext uri="{FF2B5EF4-FFF2-40B4-BE49-F238E27FC236}">
                    <a16:creationId xmlns:a16="http://schemas.microsoft.com/office/drawing/2014/main" xmlns="" id="{91B02555-40DE-484D-A7AC-05018CFDBA36}"/>
                  </a:ext>
                </a:extLst>
              </p:cNvPr>
              <p:cNvGrpSpPr/>
              <p:nvPr/>
            </p:nvGrpSpPr>
            <p:grpSpPr>
              <a:xfrm>
                <a:off x="7854123" y="4422111"/>
                <a:ext cx="3282436" cy="1116405"/>
                <a:chOff x="270022" y="1638321"/>
                <a:chExt cx="2605242" cy="1127571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xmlns="" id="{4DCE5233-0D12-4A30-B22B-D6C4B35AD2C8}"/>
                    </a:ext>
                  </a:extLst>
                </p:cNvPr>
                <p:cNvSpPr txBox="1"/>
                <p:nvPr/>
              </p:nvSpPr>
              <p:spPr>
                <a:xfrm>
                  <a:off x="270022" y="2291596"/>
                  <a:ext cx="2605241" cy="4742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altLang="ko-KR" sz="2600" b="1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5459</a:t>
                  </a:r>
                  <a:endParaRPr lang="kk-KZ" altLang="ko-KR" sz="2600" b="1" dirty="0">
                    <a:solidFill>
                      <a:schemeClr val="tx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xmlns="" id="{F3AF67D6-8A8B-45A7-8281-79F99B6A8FE7}"/>
                    </a:ext>
                  </a:extLst>
                </p:cNvPr>
                <p:cNvSpPr txBox="1"/>
                <p:nvPr/>
              </p:nvSpPr>
              <p:spPr>
                <a:xfrm>
                  <a:off x="270023" y="1638321"/>
                  <a:ext cx="2605241" cy="2964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altLang="ko-KR" sz="1400" b="1" dirty="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КОЛИЧЕСТВО КОМПЬЮТЕРОВ</a:t>
                  </a:r>
                </a:p>
              </p:txBody>
            </p:sp>
          </p:grpSp>
          <p:grpSp>
            <p:nvGrpSpPr>
              <p:cNvPr id="12" name="Group 62">
                <a:extLst>
                  <a:ext uri="{FF2B5EF4-FFF2-40B4-BE49-F238E27FC236}">
                    <a16:creationId xmlns:a16="http://schemas.microsoft.com/office/drawing/2014/main" xmlns="" id="{91B02555-40DE-484D-A7AC-05018CFDBA36}"/>
                  </a:ext>
                </a:extLst>
              </p:cNvPr>
              <p:cNvGrpSpPr/>
              <p:nvPr/>
            </p:nvGrpSpPr>
            <p:grpSpPr>
              <a:xfrm>
                <a:off x="979823" y="2013339"/>
                <a:ext cx="3604567" cy="1373116"/>
                <a:chOff x="-62954" y="1435091"/>
                <a:chExt cx="2860915" cy="1386850"/>
              </a:xfrm>
            </p:grpSpPr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xmlns="" id="{4DCE5233-0D12-4A30-B22B-D6C4B35AD2C8}"/>
                    </a:ext>
                  </a:extLst>
                </p:cNvPr>
                <p:cNvSpPr txBox="1"/>
                <p:nvPr/>
              </p:nvSpPr>
              <p:spPr>
                <a:xfrm>
                  <a:off x="47080" y="2347645"/>
                  <a:ext cx="2605241" cy="4742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sz="2600" b="1" dirty="0" smtClean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51</a:t>
                  </a:r>
                  <a:endParaRPr lang="ru-RU" sz="2600" b="1" dirty="0">
                    <a:solidFill>
                      <a:schemeClr val="tx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xmlns="" id="{F3AF67D6-8A8B-45A7-8281-79F99B6A8FE7}"/>
                    </a:ext>
                  </a:extLst>
                </p:cNvPr>
                <p:cNvSpPr txBox="1"/>
                <p:nvPr/>
              </p:nvSpPr>
              <p:spPr>
                <a:xfrm>
                  <a:off x="-62954" y="1435091"/>
                  <a:ext cx="2860915" cy="5039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400" b="1" dirty="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ВСЕГО ПУНКТОВ ТЕСТИРОВАНИЯ, ОБОРУДОВАННЫХ КОМПЬЮТЕРАМИ</a:t>
                  </a:r>
                </a:p>
              </p:txBody>
            </p:sp>
          </p:grpSp>
          <p:pic>
            <p:nvPicPr>
              <p:cNvPr id="15" name="Рисунок 14"/>
              <p:cNvPicPr>
                <a:picLocks noChangeAspect="1"/>
              </p:cNvPicPr>
              <p:nvPr/>
            </p:nvPicPr>
            <p:blipFill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37797" y="2300214"/>
                <a:ext cx="705803" cy="705803"/>
              </a:xfrm>
              <a:prstGeom prst="rect">
                <a:avLst/>
              </a:prstGeom>
            </p:spPr>
          </p:pic>
        </p:grpSp>
        <p:pic>
          <p:nvPicPr>
            <p:cNvPr id="25" name="Picture 17" descr="C:\Users\a.kasenaeva\Downloads\Calendar-icon-f44dd67c059978ec6424e2a5ad4d2a42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3360" y="2205661"/>
              <a:ext cx="556270" cy="702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5" descr="C:\Users\a.kasenaeva\Downloads\clock+event+time+watch+icon-1320196391333457888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5008" y="4941966"/>
              <a:ext cx="560805" cy="5608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rapezoid 13">
              <a:extLst>
                <a:ext uri="{FF2B5EF4-FFF2-40B4-BE49-F238E27FC236}">
                  <a16:creationId xmlns:a16="http://schemas.microsoft.com/office/drawing/2014/main" xmlns="" id="{EAB635DE-58EF-4585-A0F5-0790A1957A5B}"/>
                </a:ext>
              </a:extLst>
            </p:cNvPr>
            <p:cNvSpPr/>
            <p:nvPr/>
          </p:nvSpPr>
          <p:spPr>
            <a:xfrm>
              <a:off x="7535367" y="4941963"/>
              <a:ext cx="576064" cy="504056"/>
            </a:xfrm>
            <a:custGeom>
              <a:avLst/>
              <a:gdLst/>
              <a:ahLst/>
              <a:cxnLst/>
              <a:rect l="l" t="t" r="r" b="b"/>
              <a:pathLst>
                <a:path w="2736304" h="2313707">
                  <a:moveTo>
                    <a:pt x="1046195" y="1945901"/>
                  </a:moveTo>
                  <a:lnTo>
                    <a:pt x="998316" y="2093032"/>
                  </a:lnTo>
                  <a:lnTo>
                    <a:pt x="1737988" y="2093032"/>
                  </a:lnTo>
                  <a:lnTo>
                    <a:pt x="1690109" y="1945901"/>
                  </a:lnTo>
                  <a:close/>
                  <a:moveTo>
                    <a:pt x="396044" y="89541"/>
                  </a:moveTo>
                  <a:lnTo>
                    <a:pt x="396044" y="1241668"/>
                  </a:lnTo>
                  <a:lnTo>
                    <a:pt x="2340260" y="1241668"/>
                  </a:lnTo>
                  <a:lnTo>
                    <a:pt x="2340260" y="89541"/>
                  </a:lnTo>
                  <a:close/>
                  <a:moveTo>
                    <a:pt x="252028" y="0"/>
                  </a:moveTo>
                  <a:lnTo>
                    <a:pt x="2484276" y="0"/>
                  </a:lnTo>
                  <a:lnTo>
                    <a:pt x="2484276" y="1331208"/>
                  </a:lnTo>
                  <a:lnTo>
                    <a:pt x="2484679" y="1331208"/>
                  </a:lnTo>
                  <a:lnTo>
                    <a:pt x="2736304" y="2195304"/>
                  </a:lnTo>
                  <a:lnTo>
                    <a:pt x="2736304" y="2313707"/>
                  </a:lnTo>
                  <a:lnTo>
                    <a:pt x="0" y="2313707"/>
                  </a:lnTo>
                  <a:lnTo>
                    <a:pt x="0" y="2195304"/>
                  </a:lnTo>
                  <a:lnTo>
                    <a:pt x="251625" y="1331208"/>
                  </a:lnTo>
                  <a:lnTo>
                    <a:pt x="252028" y="133120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4668" tIns="42334" rIns="84668" bIns="423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6C8A8695-61D4-44AD-8FA5-73288189910B}"/>
              </a:ext>
            </a:extLst>
          </p:cNvPr>
          <p:cNvSpPr txBox="1"/>
          <p:nvPr/>
        </p:nvSpPr>
        <p:spPr>
          <a:xfrm>
            <a:off x="468263" y="5719757"/>
            <a:ext cx="11377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altLang="ko-KR" sz="1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ОБЩЕЕ КОЛИЧЕСТВО </a:t>
            </a:r>
            <a:r>
              <a:rPr lang="kk-KZ" altLang="ko-KR" sz="1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ДНЕЙ </a:t>
            </a:r>
            <a:r>
              <a:rPr lang="kk-KZ" altLang="ko-KR" sz="1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ТЕСТИРОВАНИЯ – 32 - 49  </a:t>
            </a:r>
            <a:endParaRPr lang="ko-KR" altLang="en-US" sz="1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7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25E6E304-EB0A-4122-9A41-3D6E9899240B}"/>
              </a:ext>
            </a:extLst>
          </p:cNvPr>
          <p:cNvSpPr/>
          <p:nvPr/>
        </p:nvSpPr>
        <p:spPr>
          <a:xfrm>
            <a:off x="3" y="-1"/>
            <a:ext cx="12169775" cy="128317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1"/>
              </a:solidFill>
              <a:latin typeface="Palatino Linotype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>
            <a:off x="2792643" y="1684576"/>
            <a:ext cx="3292247" cy="707870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kk-KZ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СРОКИ ПРИЕМА </a:t>
            </a:r>
          </a:p>
          <a:p>
            <a:pPr algn="ctr"/>
            <a:r>
              <a:rPr lang="kk-KZ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ЗАЯВЛЕНИЙ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F72DAF0C-90EC-43C8-9807-B92937EBA311}"/>
              </a:ext>
            </a:extLst>
          </p:cNvPr>
          <p:cNvSpPr/>
          <p:nvPr/>
        </p:nvSpPr>
        <p:spPr>
          <a:xfrm>
            <a:off x="256268" y="1684576"/>
            <a:ext cx="2006403" cy="448990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rtlCol="0" anchor="ctr"/>
          <a:lstStyle/>
          <a:p>
            <a:pPr algn="ctr"/>
            <a:endParaRPr lang="ru-RU" sz="3200" b="1" dirty="0">
              <a:solidFill>
                <a:schemeClr val="bg1">
                  <a:lumMod val="9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D658D335-412A-48D8-9989-5CC30EF5BFEB}"/>
              </a:ext>
            </a:extLst>
          </p:cNvPr>
          <p:cNvSpPr/>
          <p:nvPr/>
        </p:nvSpPr>
        <p:spPr>
          <a:xfrm>
            <a:off x="358960" y="3390928"/>
            <a:ext cx="1837495" cy="95409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lIns="91426" tIns="45712" rIns="91426" bIns="45712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k-KZ" sz="2800" b="1" dirty="0" smtClean="0">
                <a:solidFill>
                  <a:schemeClr val="bg1"/>
                </a:solidFill>
                <a:latin typeface="Palatino Linotype" pitchFamily="18" charset="0"/>
              </a:rPr>
              <a:t>АПРЕЛЬ-</a:t>
            </a:r>
            <a:endParaRPr lang="kk-KZ" sz="2800" b="1" dirty="0">
              <a:solidFill>
                <a:schemeClr val="bg1"/>
              </a:solidFill>
              <a:latin typeface="Palatino Linotype" pitchFamily="18" charset="0"/>
            </a:endParaRPr>
          </a:p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k-KZ" sz="2800" b="1" dirty="0" smtClean="0">
                <a:solidFill>
                  <a:schemeClr val="bg1"/>
                </a:solidFill>
                <a:latin typeface="Palatino Linotype" pitchFamily="18" charset="0"/>
              </a:rPr>
              <a:t>МАЙ</a:t>
            </a:r>
            <a:endParaRPr lang="ru-RU" sz="28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688877" y="3654202"/>
            <a:ext cx="909767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2684744" y="2763365"/>
            <a:ext cx="3162575" cy="400093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С 15 апреля 2021 года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DE2E0840-9350-41C3-823F-96A82D1B31BF}"/>
              </a:ext>
            </a:extLst>
          </p:cNvPr>
          <p:cNvSpPr/>
          <p:nvPr/>
        </p:nvSpPr>
        <p:spPr>
          <a:xfrm>
            <a:off x="6804967" y="1684576"/>
            <a:ext cx="2147003" cy="707870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kk-KZ" sz="20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СРОКИ ПРОВЕДЕНИЯ</a:t>
            </a:r>
            <a:endParaRPr lang="ru-RU" sz="2000" b="1" u="sng" dirty="0">
              <a:solidFill>
                <a:schemeClr val="tx1">
                  <a:lumMod val="65000"/>
                  <a:lumOff val="3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6491748" y="2776445"/>
            <a:ext cx="2970905" cy="707870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25 апреля - 30 июня 2021 года</a:t>
            </a:r>
            <a:endParaRPr lang="ru-RU" sz="2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358960" y="415912"/>
            <a:ext cx="11451861" cy="451350"/>
          </a:xfrm>
          <a:prstGeom prst="rect">
            <a:avLst/>
          </a:prstGeom>
        </p:spPr>
        <p:txBody>
          <a:bodyPr vert="horz" lIns="91426" tIns="45712" rIns="91426" bIns="45712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rPr>
              <a:t>СРОКИ ПРОВЕДЕНИЯ ЕНТ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DE2E0840-9350-41C3-823F-96A82D1B31BF}"/>
              </a:ext>
            </a:extLst>
          </p:cNvPr>
          <p:cNvSpPr/>
          <p:nvPr/>
        </p:nvSpPr>
        <p:spPr>
          <a:xfrm>
            <a:off x="9613339" y="1684576"/>
            <a:ext cx="2166288" cy="707870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kk-KZ" sz="20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КОЛИЧЕСТВО ПОПЫТОК</a:t>
            </a:r>
            <a:endParaRPr lang="ru-RU" sz="2000" b="1" u="sng" dirty="0">
              <a:solidFill>
                <a:schemeClr val="tx1">
                  <a:lumMod val="65000"/>
                  <a:lumOff val="3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9685287" y="2868120"/>
            <a:ext cx="2176474" cy="400093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2 попытки</a:t>
            </a:r>
            <a:endParaRPr lang="ru-RU" sz="2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" y="6456518"/>
            <a:ext cx="12169771" cy="707870"/>
          </a:xfrm>
          <a:prstGeom prst="rect">
            <a:avLst/>
          </a:prstGeom>
          <a:noFill/>
        </p:spPr>
        <p:txBody>
          <a:bodyPr wrap="square" lIns="91426" tIns="45712" rIns="91426" bIns="45712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Palatino Linotype" pitchFamily="18" charset="0"/>
                <a:cs typeface="Times New Roman" pitchFamily="18" charset="0"/>
              </a:rPr>
              <a:t>С наилучшим результатом ЕНТ из двух тестирований можно участвовать в конкурсе на присуждение образовательных грантов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2556493" y="4878338"/>
            <a:ext cx="9223134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2556493" y="3726210"/>
            <a:ext cx="5184577" cy="1015647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r>
              <a:rPr lang="ru-RU" sz="20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Регистрация в 2 этапа:</a:t>
            </a:r>
            <a:endParaRPr lang="ru-RU" sz="2000" b="1" u="sng" dirty="0">
              <a:solidFill>
                <a:schemeClr val="tx1">
                  <a:lumMod val="65000"/>
                  <a:lumOff val="35000"/>
                </a:schemeClr>
              </a:solidFill>
              <a:latin typeface="Palatino Linotype" pitchFamily="18" charset="0"/>
            </a:endParaRPr>
          </a:p>
          <a:p>
            <a:pPr marL="342900" indent="-342900">
              <a:buFontTx/>
              <a:buChar char="-"/>
            </a:pPr>
            <a:r>
              <a:rPr lang="kk-KZ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15-30 апреля (1 - попытка)</a:t>
            </a:r>
          </a:p>
          <a:p>
            <a:pPr marL="342900" indent="-342900">
              <a:buFontTx/>
              <a:buChar char="-"/>
            </a:pPr>
            <a:r>
              <a:rPr lang="kk-KZ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1 мая – 29 июня (2 - попытка)</a:t>
            </a:r>
            <a:endParaRPr lang="ru-RU" sz="2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12479" y="5099464"/>
            <a:ext cx="63954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На </a:t>
            </a:r>
            <a:r>
              <a:rPr lang="ru-RU" sz="1800" dirty="0">
                <a:solidFill>
                  <a:srgbClr val="7030A0"/>
                </a:solidFill>
                <a:latin typeface="Palatino Linotype" pitchFamily="18" charset="0"/>
              </a:rPr>
              <a:t>1-м </a:t>
            </a:r>
            <a:r>
              <a:rPr lang="ru-RU" sz="1800" dirty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(15.04 – 30.04) и </a:t>
            </a:r>
            <a:r>
              <a:rPr lang="ru-RU" sz="1800" dirty="0">
                <a:solidFill>
                  <a:srgbClr val="7030A0"/>
                </a:solidFill>
                <a:latin typeface="Palatino Linotype" pitchFamily="18" charset="0"/>
              </a:rPr>
              <a:t>2-м</a:t>
            </a:r>
            <a:r>
              <a:rPr lang="ru-RU" sz="1800" dirty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 (1.05 – 29.06) этапах подачи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заявления </a:t>
            </a:r>
            <a:r>
              <a:rPr lang="ru-RU" sz="1800" dirty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доступен выбор даты сдачи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тестирования </a:t>
            </a:r>
            <a:r>
              <a:rPr lang="ru-RU" sz="1800" dirty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из всех диапазонов дат тестирования (25.04 –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30.06)</a:t>
            </a:r>
            <a:endParaRPr lang="kk-KZ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70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УЧАСТНИКИ ЕНТ</a:t>
            </a:r>
          </a:p>
        </p:txBody>
      </p:sp>
      <p:grpSp>
        <p:nvGrpSpPr>
          <p:cNvPr id="22" name="Группа 26"/>
          <p:cNvGrpSpPr/>
          <p:nvPr/>
        </p:nvGrpSpPr>
        <p:grpSpPr>
          <a:xfrm>
            <a:off x="253085" y="1337735"/>
            <a:ext cx="11108254" cy="5021080"/>
            <a:chOff x="521550" y="1431816"/>
            <a:chExt cx="8332275" cy="3764938"/>
          </a:xfrm>
        </p:grpSpPr>
        <p:sp>
          <p:nvSpPr>
            <p:cNvPr id="23" name="Oval 1">
              <a:extLst>
                <a:ext uri="{FF2B5EF4-FFF2-40B4-BE49-F238E27FC236}">
                  <a16:creationId xmlns:a16="http://schemas.microsoft.com/office/drawing/2014/main" xmlns="" id="{5F390D66-A7E3-4334-B267-9DEE2AB5FCE4}"/>
                </a:ext>
              </a:extLst>
            </p:cNvPr>
            <p:cNvSpPr/>
            <p:nvPr/>
          </p:nvSpPr>
          <p:spPr>
            <a:xfrm>
              <a:off x="3633629" y="1563638"/>
              <a:ext cx="1899065" cy="1899065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444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solidFill>
                  <a:srgbClr val="7030A0"/>
                </a:solidFill>
              </a:endParaRPr>
            </a:p>
          </p:txBody>
        </p:sp>
        <p:sp>
          <p:nvSpPr>
            <p:cNvPr id="25" name="Isosceles Triangle 9">
              <a:extLst>
                <a:ext uri="{FF2B5EF4-FFF2-40B4-BE49-F238E27FC236}">
                  <a16:creationId xmlns:a16="http://schemas.microsoft.com/office/drawing/2014/main" xmlns="" id="{5B8689E3-AE4A-4C9E-AC96-5FBCC753EFD9}"/>
                </a:ext>
              </a:extLst>
            </p:cNvPr>
            <p:cNvSpPr/>
            <p:nvPr/>
          </p:nvSpPr>
          <p:spPr>
            <a:xfrm rot="16200000">
              <a:off x="2621492" y="2294778"/>
              <a:ext cx="523858" cy="451601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26" name="Isosceles Triangle 10">
              <a:extLst>
                <a:ext uri="{FF2B5EF4-FFF2-40B4-BE49-F238E27FC236}">
                  <a16:creationId xmlns:a16="http://schemas.microsoft.com/office/drawing/2014/main" xmlns="" id="{C7672754-CF5F-40C4-8606-EC57DCC1A1CE}"/>
                </a:ext>
              </a:extLst>
            </p:cNvPr>
            <p:cNvSpPr/>
            <p:nvPr/>
          </p:nvSpPr>
          <p:spPr>
            <a:xfrm rot="5400000">
              <a:off x="6020975" y="2294778"/>
              <a:ext cx="523857" cy="451601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A95958DA-62EF-4D96-8DDB-872D8223EDE3}"/>
                </a:ext>
              </a:extLst>
            </p:cNvPr>
            <p:cNvSpPr txBox="1"/>
            <p:nvPr/>
          </p:nvSpPr>
          <p:spPr>
            <a:xfrm>
              <a:off x="539552" y="1451560"/>
              <a:ext cx="2679647" cy="392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400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Выпускники организаций среднего образования текущего года</a:t>
              </a:r>
              <a:endParaRPr lang="ko-KR" altLang="en-US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8" name="그룹 9">
              <a:extLst>
                <a:ext uri="{FF2B5EF4-FFF2-40B4-BE49-F238E27FC236}">
                  <a16:creationId xmlns:a16="http://schemas.microsoft.com/office/drawing/2014/main" xmlns="" id="{C8D14D8A-C2ED-420C-87A2-BBDAA825675C}"/>
                </a:ext>
              </a:extLst>
            </p:cNvPr>
            <p:cNvGrpSpPr/>
            <p:nvPr/>
          </p:nvGrpSpPr>
          <p:grpSpPr>
            <a:xfrm>
              <a:off x="1118868" y="2196541"/>
              <a:ext cx="1014344" cy="634888"/>
              <a:chOff x="676746" y="2310751"/>
              <a:chExt cx="1352458" cy="846518"/>
            </a:xfrm>
            <a:solidFill>
              <a:schemeClr val="tx2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39" name="Rectangle 14">
                <a:extLst>
                  <a:ext uri="{FF2B5EF4-FFF2-40B4-BE49-F238E27FC236}">
                    <a16:creationId xmlns:a16="http://schemas.microsoft.com/office/drawing/2014/main" xmlns="" id="{6CBC7DF2-E55F-46D1-830B-103806951D9A}"/>
                  </a:ext>
                </a:extLst>
              </p:cNvPr>
              <p:cNvSpPr/>
              <p:nvPr/>
            </p:nvSpPr>
            <p:spPr>
              <a:xfrm>
                <a:off x="683569" y="2609587"/>
                <a:ext cx="1345635" cy="25965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40" name="Isosceles Triangle 15">
                <a:extLst>
                  <a:ext uri="{FF2B5EF4-FFF2-40B4-BE49-F238E27FC236}">
                    <a16:creationId xmlns:a16="http://schemas.microsoft.com/office/drawing/2014/main" xmlns="" id="{EBC0FFF7-9EA1-477C-9E0E-EC84708FB969}"/>
                  </a:ext>
                </a:extLst>
              </p:cNvPr>
              <p:cNvSpPr/>
              <p:nvPr/>
            </p:nvSpPr>
            <p:spPr>
              <a:xfrm>
                <a:off x="676746" y="2310751"/>
                <a:ext cx="1352457" cy="216024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41" name="Isosceles Triangle 16">
                <a:extLst>
                  <a:ext uri="{FF2B5EF4-FFF2-40B4-BE49-F238E27FC236}">
                    <a16:creationId xmlns:a16="http://schemas.microsoft.com/office/drawing/2014/main" xmlns="" id="{F0D5A127-FB58-4CD8-A30D-8163806BD2E0}"/>
                  </a:ext>
                </a:extLst>
              </p:cNvPr>
              <p:cNvSpPr/>
              <p:nvPr/>
            </p:nvSpPr>
            <p:spPr>
              <a:xfrm rot="10800000">
                <a:off x="676746" y="2941245"/>
                <a:ext cx="1352457" cy="216024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918B62FB-4AFA-4D43-A7C0-50A2E5BF55A7}"/>
                </a:ext>
              </a:extLst>
            </p:cNvPr>
            <p:cNvSpPr txBox="1"/>
            <p:nvPr/>
          </p:nvSpPr>
          <p:spPr>
            <a:xfrm>
              <a:off x="521550" y="2931790"/>
              <a:ext cx="2970330" cy="1038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Выпускники организаций среднего образования, обучавшихся за рубежом, а также лица казахской национальности, не являющиеся гражданами Республики Казахстан, окончившие учебные заведения </a:t>
              </a:r>
              <a:r>
                <a:rPr lang="ru-RU" sz="1400" dirty="0" err="1" smtClean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зарубежом</a:t>
              </a:r>
              <a:endParaRPr lang="ko-KR" altLang="en-US" sz="1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AA72E6CE-0EC7-4DAF-A318-538BF6139188}"/>
                </a:ext>
              </a:extLst>
            </p:cNvPr>
            <p:cNvSpPr txBox="1"/>
            <p:nvPr/>
          </p:nvSpPr>
          <p:spPr>
            <a:xfrm>
              <a:off x="5796136" y="1431816"/>
              <a:ext cx="3057689" cy="715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Выпускники организаций среднего образования прошлых лет, технического и профессионального или </a:t>
              </a:r>
              <a:r>
                <a:rPr lang="ru-RU" sz="1400" dirty="0" err="1" smtClean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послесреднего</a:t>
              </a:r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образования</a:t>
              </a:r>
              <a:endParaRPr lang="ko-KR" altLang="en-US" sz="1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99C54FC5-92F2-4908-B1EA-0259421ED681}"/>
                </a:ext>
              </a:extLst>
            </p:cNvPr>
            <p:cNvSpPr txBox="1"/>
            <p:nvPr/>
          </p:nvSpPr>
          <p:spPr>
            <a:xfrm>
              <a:off x="5580112" y="2931790"/>
              <a:ext cx="3240360" cy="1361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Лица, зачисленные в ОВПО по очной форме обучения на платной основе, не набравшие пороговый балл по результатам ЕНТ, с результатами ЕНТ с несоответствующими комбинациями профильных предметов, с аннулированными результатами ЕНТ для дальнейшего зачисления в ОВПО на платной основе в календарном году</a:t>
              </a:r>
              <a:endParaRPr lang="ko-KR" altLang="en-US" sz="1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8F944A2E-41C0-4A94-BC87-F73915762F2F}"/>
                </a:ext>
              </a:extLst>
            </p:cNvPr>
            <p:cNvSpPr txBox="1"/>
            <p:nvPr/>
          </p:nvSpPr>
          <p:spPr>
            <a:xfrm>
              <a:off x="3653898" y="2103726"/>
              <a:ext cx="1836204" cy="9231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k-KZ" altLang="ko-KR" sz="2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УЧАСТНИКИ ЕНТ</a:t>
              </a:r>
            </a:p>
            <a:p>
              <a:pPr algn="ctr"/>
              <a:r>
                <a:rPr lang="kk-KZ" altLang="ko-KR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(апрель-июнь)</a:t>
              </a:r>
              <a:endParaRPr lang="ko-KR" alt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그룹 9">
              <a:extLst>
                <a:ext uri="{FF2B5EF4-FFF2-40B4-BE49-F238E27FC236}">
                  <a16:creationId xmlns:a16="http://schemas.microsoft.com/office/drawing/2014/main" xmlns="" id="{C8D14D8A-C2ED-420C-87A2-BBDAA825675C}"/>
                </a:ext>
              </a:extLst>
            </p:cNvPr>
            <p:cNvGrpSpPr/>
            <p:nvPr/>
          </p:nvGrpSpPr>
          <p:grpSpPr>
            <a:xfrm>
              <a:off x="7110282" y="2183356"/>
              <a:ext cx="1014344" cy="634888"/>
              <a:chOff x="676746" y="2310751"/>
              <a:chExt cx="1352458" cy="846518"/>
            </a:xfrm>
            <a:solidFill>
              <a:schemeClr val="tx2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36" name="Rectangle 14">
                <a:extLst>
                  <a:ext uri="{FF2B5EF4-FFF2-40B4-BE49-F238E27FC236}">
                    <a16:creationId xmlns:a16="http://schemas.microsoft.com/office/drawing/2014/main" xmlns="" id="{6CBC7DF2-E55F-46D1-830B-103806951D9A}"/>
                  </a:ext>
                </a:extLst>
              </p:cNvPr>
              <p:cNvSpPr/>
              <p:nvPr/>
            </p:nvSpPr>
            <p:spPr>
              <a:xfrm>
                <a:off x="683569" y="2609587"/>
                <a:ext cx="1345635" cy="25965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37" name="Isosceles Triangle 15">
                <a:extLst>
                  <a:ext uri="{FF2B5EF4-FFF2-40B4-BE49-F238E27FC236}">
                    <a16:creationId xmlns:a16="http://schemas.microsoft.com/office/drawing/2014/main" xmlns="" id="{EBC0FFF7-9EA1-477C-9E0E-EC84708FB969}"/>
                  </a:ext>
                </a:extLst>
              </p:cNvPr>
              <p:cNvSpPr/>
              <p:nvPr/>
            </p:nvSpPr>
            <p:spPr>
              <a:xfrm>
                <a:off x="676746" y="2310751"/>
                <a:ext cx="1352457" cy="216024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38" name="Isosceles Triangle 16">
                <a:extLst>
                  <a:ext uri="{FF2B5EF4-FFF2-40B4-BE49-F238E27FC236}">
                    <a16:creationId xmlns:a16="http://schemas.microsoft.com/office/drawing/2014/main" xmlns="" id="{F0D5A127-FB58-4CD8-A30D-8163806BD2E0}"/>
                  </a:ext>
                </a:extLst>
              </p:cNvPr>
              <p:cNvSpPr/>
              <p:nvPr/>
            </p:nvSpPr>
            <p:spPr>
              <a:xfrm rot="10800000">
                <a:off x="676746" y="2941245"/>
                <a:ext cx="1352457" cy="216024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AA72E6CE-0EC7-4DAF-A318-538BF6139188}"/>
                </a:ext>
              </a:extLst>
            </p:cNvPr>
            <p:cNvSpPr txBox="1"/>
            <p:nvPr/>
          </p:nvSpPr>
          <p:spPr>
            <a:xfrm>
              <a:off x="3098487" y="4158248"/>
              <a:ext cx="3057689" cy="1038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Выпускники технического и профессионального или </a:t>
              </a:r>
              <a:r>
                <a:rPr lang="ru-RU" sz="1400" dirty="0" err="1" smtClean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послесреднего</a:t>
              </a:r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образования, поступающих по образовательным программам высшего образования, предусматривающим сокращенные сроки обучения</a:t>
              </a:r>
              <a:endParaRPr lang="ko-KR" altLang="en-US" sz="1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5" name="Isosceles Triangle 10">
              <a:extLst>
                <a:ext uri="{FF2B5EF4-FFF2-40B4-BE49-F238E27FC236}">
                  <a16:creationId xmlns:a16="http://schemas.microsoft.com/office/drawing/2014/main" xmlns="" id="{C7672754-CF5F-40C4-8606-EC57DCC1A1CE}"/>
                </a:ext>
              </a:extLst>
            </p:cNvPr>
            <p:cNvSpPr/>
            <p:nvPr/>
          </p:nvSpPr>
          <p:spPr>
            <a:xfrm rot="10800000">
              <a:off x="4355976" y="3651870"/>
              <a:ext cx="523857" cy="451601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983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10 шагов для поступления в ВУЗ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aphicFrame>
        <p:nvGraphicFramePr>
          <p:cNvPr id="3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4049385"/>
              </p:ext>
            </p:extLst>
          </p:nvPr>
        </p:nvGraphicFramePr>
        <p:xfrm>
          <a:off x="72015" y="917898"/>
          <a:ext cx="12061544" cy="667363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751799"/>
                <a:gridCol w="15747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05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84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6870"/>
                <a:gridCol w="1503193"/>
                <a:gridCol w="1073710"/>
                <a:gridCol w="1073710"/>
                <a:gridCol w="930549"/>
                <a:gridCol w="897001"/>
                <a:gridCol w="820938"/>
              </a:tblGrid>
              <a:tr h="349693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1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2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3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4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5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6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7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8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9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10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13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dirty="0" smtClean="0">
                          <a:latin typeface="Palatino Linotype" pitchFamily="18" charset="0"/>
                        </a:rPr>
                        <a:t>Определение профильных предметов ЕНТ</a:t>
                      </a:r>
                      <a:endParaRPr lang="ru-RU" sz="1200" b="1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Подача заявления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Подготовка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Сдача</a:t>
                      </a:r>
                      <a:r>
                        <a:rPr lang="kk-KZ" sz="1200" b="1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ЕНТ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Выб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ор</a:t>
                      </a: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группы образовательных программ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Подача заявления на прохождение творческих и специальных экзаменов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Прохождение творческих экзаменов и специальных экзаменов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Подача заявления на конкурс по присуждению образовательного гранта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Конкурс по присуждению  образовательного гранта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Зачисление в ВУЗ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610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Примечание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В приложениях</a:t>
                      </a: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к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Правилам проведения ЕНТ  (204 приказ)</a:t>
                      </a: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Через сайт НЦТ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1) учебно-методические пособия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2) онлайн пробное тестирование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В указанные сроки явиться в пункт проведения ЕНТ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1) 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Ознакомление с классификатором направлений подготовки кадров вузов РК</a:t>
                      </a: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2) Выбор группы образовательных программ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Подача заявления в приемную комиссию ВУЗа</a:t>
                      </a:r>
                      <a:endParaRPr lang="ru-RU" sz="1200" kern="1200" baseline="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Прохождение на базе ВУЗа в установленные сроки (определить онлайн, офлайн)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Через портал "egov.kz" или специальная система* </a:t>
                      </a:r>
                      <a:endParaRPr lang="ru-RU" sz="1200" kern="1200" baseline="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МОН РК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Подача документов в ВУЗ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265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Источники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Ссылка на нормативно-правовой</a:t>
                      </a: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документ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  <a:hlinkClick r:id="rId2"/>
                        </a:rPr>
                        <a:t>http://testcenter.kz/shkolnikam/ent/edinoe-natsionalnoe-testirovanie-ent/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latin typeface="Palatino Linotype" pitchFamily="18" charset="0"/>
                        </a:rPr>
                        <a:t>https://app.testcenter.kz/</a:t>
                      </a:r>
                      <a:endParaRPr lang="ru-RU" sz="1200" dirty="0" smtClean="0">
                        <a:solidFill>
                          <a:srgbClr val="FF0000"/>
                        </a:solidFill>
                        <a:latin typeface="Palatino Linotype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http://testcenter.kz/ru/shkolnikam/ent/podgotovka-k-ent-cherez-probnoe-online-testirovanie/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Данные в личном кабинете поступающего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1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1) Ссылка таблицы классификатора : </a:t>
                      </a:r>
                      <a:r>
                        <a:rPr lang="kk-KZ" sz="11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  <a:hlinkClick r:id="rId3"/>
                        </a:rPr>
                        <a:t>http://adilet.zan.kz/kaz/docs/V1800017565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1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2)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Ссылка на реестр образовательных программ</a:t>
                      </a:r>
                      <a:r>
                        <a:rPr lang="kk-KZ" sz="11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kk-KZ" sz="11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  <a:hlinkClick r:id="rId4"/>
                        </a:rPr>
                        <a:t>http://esuvo.platonus.kz/#/register/education_program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1) Творческий  20 июня - 7 июля*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2) Специальный экзамен </a:t>
                      </a: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20 июня- 14 августа*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1) Творческий 8-13 июля*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2) Специальный экзамен 20 июня- 14 августа*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13-20 июля*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 августа*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25 августа*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38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Подача заявления </a:t>
            </a:r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на ЕНТ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924304"/>
            <a:ext cx="12169779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800" dirty="0">
                <a:latin typeface="Palatino Linotype" pitchFamily="18" charset="0"/>
              </a:rPr>
              <a:t>1. </a:t>
            </a:r>
            <a:r>
              <a:rPr lang="ru-RU" sz="1800" dirty="0">
                <a:latin typeface="Palatino Linotype" pitchFamily="18" charset="0"/>
              </a:rPr>
              <a:t>Если </a:t>
            </a:r>
            <a:r>
              <a:rPr lang="ru-RU" sz="1800" dirty="0" smtClean="0">
                <a:latin typeface="Palatino Linotype" pitchFamily="18" charset="0"/>
              </a:rPr>
              <a:t>Вы </a:t>
            </a:r>
            <a:r>
              <a:rPr lang="ru-RU" sz="1800" dirty="0">
                <a:latin typeface="Palatino Linotype" pitchFamily="18" charset="0"/>
              </a:rPr>
              <a:t>зарегистрированы на </a:t>
            </a:r>
            <a:r>
              <a:rPr lang="ru-RU" sz="1800" dirty="0" smtClean="0">
                <a:latin typeface="Palatino Linotype" pitchFamily="18" charset="0"/>
              </a:rPr>
              <a:t>ЕНТ </a:t>
            </a:r>
            <a:r>
              <a:rPr lang="ru-RU" sz="1800" dirty="0">
                <a:latin typeface="Palatino Linotype" pitchFamily="18" charset="0"/>
              </a:rPr>
              <a:t>в марте, </a:t>
            </a:r>
            <a:r>
              <a:rPr lang="ru-RU" sz="1800" dirty="0" smtClean="0">
                <a:latin typeface="Palatino Linotype" pitchFamily="18" charset="0"/>
              </a:rPr>
              <a:t>Вы </a:t>
            </a:r>
            <a:r>
              <a:rPr lang="ru-RU" sz="1800" dirty="0">
                <a:latin typeface="Palatino Linotype" pitchFamily="18" charset="0"/>
              </a:rPr>
              <a:t>подаете заявление через </a:t>
            </a:r>
            <a:r>
              <a:rPr lang="ru-RU" sz="1800" dirty="0" smtClean="0">
                <a:latin typeface="Palatino Linotype" pitchFamily="18" charset="0"/>
              </a:rPr>
              <a:t>ЛИЧНЫЙ КАБИНЕТ</a:t>
            </a:r>
            <a:r>
              <a:rPr lang="kk-KZ" sz="1800" dirty="0" smtClean="0">
                <a:latin typeface="Palatino Linotype" pitchFamily="18" charset="0"/>
              </a:rPr>
              <a:t>!!!</a:t>
            </a:r>
          </a:p>
          <a:p>
            <a:pPr lvl="0"/>
            <a:endParaRPr lang="kk-KZ" sz="1800" dirty="0" smtClean="0">
              <a:latin typeface="Palatino Linotype" pitchFamily="18" charset="0"/>
            </a:endParaRPr>
          </a:p>
          <a:p>
            <a:pPr lvl="0"/>
            <a:r>
              <a:rPr lang="kk-KZ" sz="1800" dirty="0" smtClean="0">
                <a:latin typeface="Palatino Linotype" pitchFamily="18" charset="0"/>
              </a:rPr>
              <a:t>2. </a:t>
            </a:r>
            <a:r>
              <a:rPr lang="ru-RU" sz="1800" dirty="0" smtClean="0">
                <a:latin typeface="Palatino Linotype" pitchFamily="18" charset="0"/>
              </a:rPr>
              <a:t>ЕСЛИ ВЫ ВПЕРВЫЕ подаете </a:t>
            </a:r>
            <a:r>
              <a:rPr lang="ru-RU" sz="1800" dirty="0">
                <a:latin typeface="Palatino Linotype" pitchFamily="18" charset="0"/>
              </a:rPr>
              <a:t>заявление на </a:t>
            </a:r>
            <a:r>
              <a:rPr lang="ru-RU" sz="1800" dirty="0" smtClean="0">
                <a:latin typeface="Palatino Linotype" pitchFamily="18" charset="0"/>
              </a:rPr>
              <a:t>ЕНТ в </a:t>
            </a:r>
            <a:r>
              <a:rPr lang="ru-RU" sz="1800" dirty="0">
                <a:latin typeface="Palatino Linotype" pitchFamily="18" charset="0"/>
              </a:rPr>
              <a:t>текущем году, </a:t>
            </a:r>
            <a:r>
              <a:rPr lang="ru-RU" sz="1800" dirty="0" smtClean="0">
                <a:latin typeface="Palatino Linotype" pitchFamily="18" charset="0"/>
              </a:rPr>
              <a:t>необходимо зарегистрироваться онлайн</a:t>
            </a:r>
            <a:r>
              <a:rPr lang="ru-RU" sz="1800" dirty="0">
                <a:latin typeface="Palatino Linotype" pitchFamily="18" charset="0"/>
              </a:rPr>
              <a:t>, через сайт </a:t>
            </a:r>
            <a:r>
              <a:rPr lang="ru-RU" sz="1800" dirty="0" smtClean="0">
                <a:latin typeface="Palatino Linotype" pitchFamily="18" charset="0"/>
              </a:rPr>
              <a:t>Центра, </a:t>
            </a:r>
            <a:r>
              <a:rPr lang="ru-RU" sz="1800" dirty="0">
                <a:latin typeface="Palatino Linotype" pitchFamily="18" charset="0"/>
              </a:rPr>
              <a:t>по </a:t>
            </a:r>
            <a:r>
              <a:rPr lang="ru-RU" sz="1800" dirty="0" smtClean="0">
                <a:latin typeface="Palatino Linotype" pitchFamily="18" charset="0"/>
              </a:rPr>
              <a:t>ссылке:  </a:t>
            </a:r>
            <a:r>
              <a:rPr lang="kk-KZ" sz="1800" dirty="0">
                <a:latin typeface="Palatino Linotype" pitchFamily="18" charset="0"/>
                <a:hlinkClick r:id="rId2"/>
              </a:rPr>
              <a:t>https://app.testcenter.kz</a:t>
            </a:r>
            <a:r>
              <a:rPr lang="kk-KZ" sz="1800" dirty="0" smtClean="0">
                <a:latin typeface="Palatino Linotype" pitchFamily="18" charset="0"/>
                <a:hlinkClick r:id="rId2"/>
              </a:rPr>
              <a:t>/</a:t>
            </a:r>
            <a:r>
              <a:rPr lang="ru-RU" sz="1800" dirty="0" smtClean="0">
                <a:latin typeface="Palatino Linotype" pitchFamily="18" charset="0"/>
              </a:rPr>
              <a:t>.</a:t>
            </a:r>
            <a:endParaRPr lang="kk-KZ" sz="1800" dirty="0" smtClean="0">
              <a:latin typeface="Palatino Linotype" pitchFamily="18" charset="0"/>
            </a:endParaRPr>
          </a:p>
          <a:p>
            <a:pPr lvl="0"/>
            <a:endParaRPr lang="ru-RU" sz="1800" dirty="0" smtClean="0">
              <a:solidFill>
                <a:srgbClr val="FF0000"/>
              </a:solidFill>
              <a:latin typeface="Palatino Linotype" pitchFamily="18" charset="0"/>
            </a:endParaRPr>
          </a:p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Процедура подачи заявления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(для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заявителей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в текущем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году впервые  или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лиц, не имеющих личного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кабинета)</a:t>
            </a:r>
            <a:r>
              <a:rPr lang="kk-KZ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: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Palatino Linotype" pitchFamily="18" charset="0"/>
            </a:endParaRPr>
          </a:p>
          <a:p>
            <a:r>
              <a:rPr lang="kk-KZ" sz="1600" dirty="0" smtClean="0">
                <a:latin typeface="Palatino Linotype" pitchFamily="18" charset="0"/>
              </a:rPr>
              <a:t>1) Зайти на сайт </a:t>
            </a:r>
            <a:r>
              <a:rPr lang="kk-KZ" sz="1600" dirty="0">
                <a:latin typeface="Palatino Linotype" pitchFamily="18" charset="0"/>
              </a:rPr>
              <a:t>https://app.testcenter.kz/ </a:t>
            </a:r>
            <a:r>
              <a:rPr lang="kk-KZ" sz="1600" dirty="0" smtClean="0">
                <a:latin typeface="Palatino Linotype" pitchFamily="18" charset="0"/>
              </a:rPr>
              <a:t>и выбрать язык интерфейса;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2) </a:t>
            </a:r>
            <a:r>
              <a:rPr lang="ru-RU" sz="1600" dirty="0" smtClean="0">
                <a:latin typeface="Palatino Linotype" pitchFamily="18" charset="0"/>
              </a:rPr>
              <a:t>Пройти </a:t>
            </a:r>
            <a:r>
              <a:rPr lang="ru-RU" sz="1600" dirty="0">
                <a:latin typeface="Palatino Linotype" pitchFamily="18" charset="0"/>
              </a:rPr>
              <a:t>регистрацию с указанием электронной почты </a:t>
            </a:r>
            <a:r>
              <a:rPr lang="ru-RU" sz="1600" dirty="0" smtClean="0">
                <a:latin typeface="Palatino Linotype" pitchFamily="18" charset="0"/>
              </a:rPr>
              <a:t>(В письме, пришедшем </a:t>
            </a:r>
            <a:r>
              <a:rPr lang="ru-RU" sz="1600" dirty="0">
                <a:latin typeface="Palatino Linotype" pitchFamily="18" charset="0"/>
              </a:rPr>
              <a:t>на электронную почту, обязательно </a:t>
            </a:r>
            <a:r>
              <a:rPr lang="ru-RU" sz="1600" dirty="0" smtClean="0">
                <a:latin typeface="Palatino Linotype" pitchFamily="18" charset="0"/>
              </a:rPr>
              <a:t>подтвердить </a:t>
            </a:r>
            <a:r>
              <a:rPr lang="ru-RU" sz="1600" dirty="0">
                <a:latin typeface="Palatino Linotype" pitchFamily="18" charset="0"/>
              </a:rPr>
              <a:t>электронную почту</a:t>
            </a:r>
            <a:r>
              <a:rPr lang="ru-RU" sz="1600" dirty="0" smtClean="0">
                <a:latin typeface="Palatino Linotype" pitchFamily="18" charset="0"/>
              </a:rPr>
              <a:t>);</a:t>
            </a:r>
          </a:p>
          <a:p>
            <a:r>
              <a:rPr lang="kk-KZ" sz="1600" dirty="0" smtClean="0">
                <a:latin typeface="Palatino Linotype" pitchFamily="18" charset="0"/>
              </a:rPr>
              <a:t>3</a:t>
            </a:r>
            <a:r>
              <a:rPr lang="kk-KZ" sz="1600" dirty="0">
                <a:latin typeface="Palatino Linotype" pitchFamily="18" charset="0"/>
              </a:rPr>
              <a:t>) </a:t>
            </a:r>
            <a:r>
              <a:rPr lang="kk-KZ" sz="1600" dirty="0" smtClean="0">
                <a:latin typeface="Palatino Linotype" pitchFamily="18" charset="0"/>
              </a:rPr>
              <a:t>Пройти авторизацию через полученный логин и пароль (нельзя удалять письмо которое пришло логин и </a:t>
            </a:r>
            <a:r>
              <a:rPr lang="kk-KZ" sz="1600" dirty="0">
                <a:latin typeface="Palatino Linotype" pitchFamily="18" charset="0"/>
              </a:rPr>
              <a:t>пароль </a:t>
            </a:r>
            <a:r>
              <a:rPr lang="kk-KZ" sz="1600" dirty="0" smtClean="0">
                <a:latin typeface="Palatino Linotype" pitchFamily="18" charset="0"/>
              </a:rPr>
              <a:t>до начала тестирования);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4) </a:t>
            </a:r>
            <a:r>
              <a:rPr lang="kk-KZ" sz="1600" dirty="0" smtClean="0">
                <a:latin typeface="Palatino Linotype" pitchFamily="18" charset="0"/>
              </a:rPr>
              <a:t>Указать ИИН и нажать кнопку поиска (ФИО выходит автоматически) и указать  контактный номер телефона;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5) </a:t>
            </a:r>
            <a:r>
              <a:rPr lang="kk-KZ" sz="1600" dirty="0" smtClean="0">
                <a:latin typeface="Palatino Linotype" pitchFamily="18" charset="0"/>
              </a:rPr>
              <a:t>Выбрать раздел «Подать заявление», указать </a:t>
            </a:r>
            <a:r>
              <a:rPr lang="ru-RU" sz="1600" dirty="0" smtClean="0">
                <a:latin typeface="Palatino Linotype" pitchFamily="18" charset="0"/>
              </a:rPr>
              <a:t>категорию</a:t>
            </a:r>
            <a:r>
              <a:rPr lang="kk-KZ" sz="1600" dirty="0" smtClean="0">
                <a:latin typeface="Palatino Linotype" pitchFamily="18" charset="0"/>
              </a:rPr>
              <a:t> участника;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6) </a:t>
            </a:r>
            <a:r>
              <a:rPr lang="kk-KZ" sz="1600" dirty="0" smtClean="0">
                <a:latin typeface="Palatino Linotype" pitchFamily="18" charset="0"/>
              </a:rPr>
              <a:t>Заполнить данные для регистрации и выбрать следующие данные: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- </a:t>
            </a:r>
            <a:r>
              <a:rPr lang="kk-KZ" sz="1600" dirty="0" smtClean="0">
                <a:latin typeface="Palatino Linotype" pitchFamily="18" charset="0"/>
              </a:rPr>
              <a:t>язык сдачи;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 smtClean="0">
                <a:latin typeface="Palatino Linotype" pitchFamily="18" charset="0"/>
              </a:rPr>
              <a:t>- комбинацию профильных предметов;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- </a:t>
            </a:r>
            <a:r>
              <a:rPr lang="kk-KZ" sz="1600" dirty="0" smtClean="0">
                <a:latin typeface="Palatino Linotype" pitchFamily="18" charset="0"/>
              </a:rPr>
              <a:t>место, дату и время тестирования, и обязательно </a:t>
            </a:r>
            <a:r>
              <a:rPr lang="ru-RU" sz="1600" dirty="0" smtClean="0">
                <a:latin typeface="Palatino Linotype" pitchFamily="18" charset="0"/>
              </a:rPr>
              <a:t>ознакомиться с правилами</a:t>
            </a:r>
            <a:r>
              <a:rPr lang="kk-KZ" sz="1600" dirty="0" smtClean="0">
                <a:latin typeface="Palatino Linotype" pitchFamily="18" charset="0"/>
              </a:rPr>
              <a:t>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7) </a:t>
            </a:r>
            <a:r>
              <a:rPr lang="kk-KZ" sz="1600" dirty="0" smtClean="0">
                <a:latin typeface="Palatino Linotype" pitchFamily="18" charset="0"/>
              </a:rPr>
              <a:t>Выбрать способ оплаты и оплатить за тестирование;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8) </a:t>
            </a:r>
            <a:r>
              <a:rPr lang="kk-KZ" sz="1600" dirty="0" smtClean="0">
                <a:latin typeface="Palatino Linotype" pitchFamily="18" charset="0"/>
              </a:rPr>
              <a:t>После оплаты в разделе «Моя история» </a:t>
            </a:r>
            <a:r>
              <a:rPr lang="ru-RU" sz="1600" dirty="0">
                <a:latin typeface="Palatino Linotype" pitchFamily="18" charset="0"/>
              </a:rPr>
              <a:t>при необходимости есть возможность внести изменения в </a:t>
            </a:r>
            <a:r>
              <a:rPr lang="ru-RU" sz="1600" dirty="0" smtClean="0">
                <a:latin typeface="Palatino Linotype" pitchFamily="18" charset="0"/>
              </a:rPr>
              <a:t>заявление</a:t>
            </a:r>
            <a:r>
              <a:rPr lang="kk-KZ" sz="1600" dirty="0" smtClean="0">
                <a:latin typeface="Palatino Linotype" pitchFamily="18" charset="0"/>
              </a:rPr>
              <a:t>.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b="1" i="1" dirty="0" smtClean="0">
                <a:latin typeface="Palatino Linotype" pitchFamily="18" charset="0"/>
              </a:rPr>
              <a:t>Примечание</a:t>
            </a:r>
            <a:r>
              <a:rPr lang="kk-KZ" sz="1600" i="1" dirty="0" smtClean="0">
                <a:latin typeface="Palatino Linotype" pitchFamily="18" charset="0"/>
              </a:rPr>
              <a:t>: Изменить место, дату и время тестирования - невозможно.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Стоимость тестирования – </a:t>
            </a:r>
            <a:r>
              <a:rPr lang="kk-KZ" sz="16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2242 </a:t>
            </a:r>
            <a:r>
              <a:rPr lang="kk-KZ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тенге. </a:t>
            </a:r>
          </a:p>
          <a:p>
            <a:r>
              <a:rPr lang="kk-KZ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Для выпускников школ текущего года Республики Казахстан бесплатно.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Подача заявления на ЕНТ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7657" y="1565970"/>
            <a:ext cx="11934467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10"/>
            <a:r>
              <a:rPr lang="ru-RU" sz="2600" b="1" dirty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В случае отсутствия 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ИИН</a:t>
            </a:r>
            <a:r>
              <a:rPr lang="ru-RU" sz="2600" b="1" dirty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 лиц казахской национальности, не </a:t>
            </a:r>
            <a:r>
              <a:rPr lang="ru-RU" sz="2600" b="1" dirty="0" smtClean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являющихся </a:t>
            </a:r>
            <a:r>
              <a:rPr lang="ru-RU" sz="2600" b="1" dirty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гражданами Республики </a:t>
            </a:r>
            <a:r>
              <a:rPr lang="ru-RU" sz="2600" b="1" dirty="0" smtClean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Казахстан:</a:t>
            </a:r>
          </a:p>
          <a:p>
            <a:pPr algn="ctr" defTabSz="914310"/>
            <a:endParaRPr lang="kk-KZ" altLang="ko-KR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defTabSz="914310">
              <a:buAutoNum type="arabicParenR"/>
            </a:pPr>
            <a:r>
              <a:rPr lang="kk-KZ" altLang="ko-KR" dirty="0" smtClean="0">
                <a:latin typeface="Palatino Linotype" pitchFamily="18" charset="0"/>
                <a:cs typeface="Arial" panose="020B0604020202020204" pitchFamily="34" charset="0"/>
              </a:rPr>
              <a:t>Для регистрации получить в НЦТ код из 12 цифр. </a:t>
            </a:r>
          </a:p>
          <a:p>
            <a:pPr algn="just" defTabSz="914310"/>
            <a:r>
              <a:rPr lang="kk-KZ" altLang="ko-KR" dirty="0" smtClean="0">
                <a:latin typeface="Palatino Linotype" pitchFamily="18" charset="0"/>
                <a:cs typeface="Arial" panose="020B0604020202020204" pitchFamily="34" charset="0"/>
              </a:rPr>
              <a:t>      Для этого необходимо направить </a:t>
            </a:r>
            <a:r>
              <a:rPr lang="kk-KZ" altLang="ko-KR" dirty="0">
                <a:latin typeface="Palatino Linotype" pitchFamily="18" charset="0"/>
                <a:cs typeface="Arial" panose="020B0604020202020204" pitchFamily="34" charset="0"/>
              </a:rPr>
              <a:t>на почту </a:t>
            </a:r>
            <a:r>
              <a:rPr lang="en-US" dirty="0" smtClean="0">
                <a:latin typeface="Palatino Linotype" pitchFamily="18" charset="0"/>
                <a:hlinkClick r:id="rId2"/>
              </a:rPr>
              <a:t>info@testcenter.kz</a:t>
            </a:r>
            <a:r>
              <a:rPr lang="kk-KZ" dirty="0" smtClean="0">
                <a:latin typeface="Palatino Linotype" pitchFamily="18" charset="0"/>
              </a:rPr>
              <a:t> </a:t>
            </a:r>
            <a:r>
              <a:rPr lang="ru-RU" dirty="0" smtClean="0">
                <a:latin typeface="Palatino Linotype" pitchFamily="18" charset="0"/>
              </a:rPr>
              <a:t>копию </a:t>
            </a:r>
            <a:r>
              <a:rPr lang="ru-RU" dirty="0">
                <a:latin typeface="Palatino Linotype" pitchFamily="18" charset="0"/>
              </a:rPr>
              <a:t>паспорта и письмо с указанием имени, фамилии, отчества (при его наличии</a:t>
            </a:r>
            <a:r>
              <a:rPr lang="ru-RU" dirty="0" smtClean="0">
                <a:latin typeface="Palatino Linotype" pitchFamily="18" charset="0"/>
              </a:rPr>
              <a:t>), числа, месяца, года рождения, </a:t>
            </a:r>
            <a:r>
              <a:rPr lang="ru-RU" dirty="0">
                <a:latin typeface="Palatino Linotype" pitchFamily="18" charset="0"/>
              </a:rPr>
              <a:t>набранные </a:t>
            </a:r>
            <a:r>
              <a:rPr lang="ru-RU" dirty="0" smtClean="0">
                <a:latin typeface="Palatino Linotype" pitchFamily="18" charset="0"/>
              </a:rPr>
              <a:t>на кириллице. </a:t>
            </a:r>
          </a:p>
          <a:p>
            <a:pPr algn="just" defTabSz="914310"/>
            <a:endParaRPr lang="kk-KZ" dirty="0">
              <a:latin typeface="Palatino Linotype" pitchFamily="18" charset="0"/>
            </a:endParaRPr>
          </a:p>
          <a:p>
            <a:pPr algn="just" defTabSz="914310"/>
            <a:r>
              <a:rPr lang="kk-KZ" dirty="0" smtClean="0">
                <a:latin typeface="Palatino Linotype" pitchFamily="18" charset="0"/>
              </a:rPr>
              <a:t>2) </a:t>
            </a:r>
            <a:r>
              <a:rPr lang="ru-RU" dirty="0">
                <a:latin typeface="Palatino Linotype" pitchFamily="18" charset="0"/>
              </a:rPr>
              <a:t>На электронную почту отправителя письма направляется </a:t>
            </a:r>
            <a:r>
              <a:rPr lang="kk-KZ" altLang="ko-KR" dirty="0">
                <a:latin typeface="Palatino Linotype" pitchFamily="18" charset="0"/>
                <a:cs typeface="Arial" panose="020B0604020202020204" pitchFamily="34" charset="0"/>
              </a:rPr>
              <a:t>код из 12 цифр</a:t>
            </a:r>
            <a:r>
              <a:rPr lang="kk-KZ" dirty="0" smtClean="0">
                <a:latin typeface="Palatino Linotype" pitchFamily="18" charset="0"/>
              </a:rPr>
              <a:t>.</a:t>
            </a:r>
            <a:endParaRPr lang="ru-RU" dirty="0" smtClean="0">
              <a:latin typeface="Palatino Linotype" pitchFamily="18" charset="0"/>
            </a:endParaRPr>
          </a:p>
          <a:p>
            <a:pPr algn="just" defTabSz="914310"/>
            <a:endParaRPr lang="kk-KZ" dirty="0">
              <a:latin typeface="Palatino Linotype" pitchFamily="18" charset="0"/>
            </a:endParaRPr>
          </a:p>
          <a:p>
            <a:pPr algn="just" defTabSz="914310"/>
            <a:r>
              <a:rPr lang="kk-KZ" dirty="0" smtClean="0">
                <a:latin typeface="Palatino Linotype" pitchFamily="18" charset="0"/>
              </a:rPr>
              <a:t>3) </a:t>
            </a:r>
            <a:r>
              <a:rPr lang="ru-RU" dirty="0">
                <a:latin typeface="Palatino Linotype" pitchFamily="18" charset="0"/>
              </a:rPr>
              <a:t>Подать </a:t>
            </a:r>
            <a:r>
              <a:rPr lang="ru-RU" dirty="0" smtClean="0">
                <a:latin typeface="Palatino Linotype" pitchFamily="18" charset="0"/>
              </a:rPr>
              <a:t>заявление </a:t>
            </a:r>
            <a:r>
              <a:rPr lang="ru-RU" dirty="0">
                <a:latin typeface="Palatino Linotype" pitchFamily="18" charset="0"/>
              </a:rPr>
              <a:t>по ссылке https://app.testcenter.kz </a:t>
            </a:r>
            <a:r>
              <a:rPr lang="ru-RU" dirty="0" smtClean="0">
                <a:latin typeface="Palatino Linotype" pitchFamily="18" charset="0"/>
              </a:rPr>
              <a:t>с </a:t>
            </a:r>
            <a:r>
              <a:rPr lang="kk-KZ" altLang="ko-KR" dirty="0" smtClean="0">
                <a:latin typeface="Palatino Linotype" pitchFamily="18" charset="0"/>
                <a:cs typeface="Arial" panose="020B0604020202020204" pitchFamily="34" charset="0"/>
              </a:rPr>
              <a:t>кодом </a:t>
            </a:r>
            <a:r>
              <a:rPr lang="kk-KZ" altLang="ko-KR" dirty="0">
                <a:latin typeface="Palatino Linotype" pitchFamily="18" charset="0"/>
                <a:cs typeface="Arial" panose="020B0604020202020204" pitchFamily="34" charset="0"/>
              </a:rPr>
              <a:t>из 12 цифр</a:t>
            </a:r>
            <a:r>
              <a:rPr lang="ru-RU" dirty="0" smtClean="0">
                <a:latin typeface="Palatino Linotype" pitchFamily="18" charset="0"/>
              </a:rPr>
              <a:t>, </a:t>
            </a:r>
            <a:r>
              <a:rPr lang="ru-RU" dirty="0">
                <a:latin typeface="Palatino Linotype" pitchFamily="18" charset="0"/>
              </a:rPr>
              <a:t>присвоенным НЦТ вместо </a:t>
            </a:r>
            <a:r>
              <a:rPr lang="ru-RU" dirty="0" smtClean="0">
                <a:latin typeface="Palatino Linotype" pitchFamily="18" charset="0"/>
              </a:rPr>
              <a:t>ИИН. </a:t>
            </a:r>
            <a:endParaRPr lang="ko-KR" alt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99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Подача заявления на ЕНТ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106162" y="935834"/>
            <a:ext cx="11957457" cy="1200329"/>
            <a:chOff x="100335" y="924304"/>
            <a:chExt cx="12060194" cy="1200329"/>
          </a:xfrm>
        </p:grpSpPr>
        <p:sp>
          <p:nvSpPr>
            <p:cNvPr id="3" name="TextBox 2"/>
            <p:cNvSpPr txBox="1"/>
            <p:nvPr/>
          </p:nvSpPr>
          <p:spPr>
            <a:xfrm>
              <a:off x="802964" y="924304"/>
              <a:ext cx="113575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 smtClean="0">
                  <a:solidFill>
                    <a:srgbClr val="FF0000"/>
                  </a:solidFill>
                </a:rPr>
                <a:t>ВОПРОС: </a:t>
              </a:r>
              <a:r>
                <a:rPr lang="ru-RU" dirty="0"/>
                <a:t>Какова возможность выбора дат тестирования за 1-й (25.04 – 30.04) и 2-й (1.05 – 29.06) период подачи </a:t>
              </a:r>
              <a:r>
                <a:rPr lang="ru-RU" dirty="0" smtClean="0"/>
                <a:t>заявления?  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ОТВЕТ: </a:t>
              </a:r>
              <a:r>
                <a:rPr lang="ru-RU" dirty="0"/>
                <a:t>Обе </a:t>
              </a:r>
              <a:r>
                <a:rPr lang="ru-RU" dirty="0" smtClean="0"/>
                <a:t>попытки </a:t>
              </a:r>
              <a:r>
                <a:rPr lang="ru-RU" dirty="0"/>
                <a:t>доступны во все дни тестирования (25.04 – </a:t>
              </a:r>
              <a:r>
                <a:rPr lang="ru-RU" dirty="0" smtClean="0"/>
                <a:t>30.06)</a:t>
              </a:r>
              <a:r>
                <a:rPr lang="kk-KZ" dirty="0" smtClean="0"/>
                <a:t>. </a:t>
              </a:r>
              <a:endParaRPr lang="ru-RU" dirty="0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7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8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11" name="Группа 10"/>
          <p:cNvGrpSpPr/>
          <p:nvPr/>
        </p:nvGrpSpPr>
        <p:grpSpPr>
          <a:xfrm>
            <a:off x="134664" y="3620864"/>
            <a:ext cx="11957457" cy="1200329"/>
            <a:chOff x="100335" y="924304"/>
            <a:chExt cx="12060194" cy="1200329"/>
          </a:xfrm>
        </p:grpSpPr>
        <p:sp>
          <p:nvSpPr>
            <p:cNvPr id="12" name="TextBox 11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>
                  <a:solidFill>
                    <a:srgbClr val="FF0000"/>
                  </a:solidFill>
                </a:rPr>
                <a:t>ВОПРОС : </a:t>
              </a:r>
              <a:r>
                <a:rPr lang="kk-KZ" dirty="0" smtClean="0"/>
                <a:t>Можно ли изменить место, дату и время тестирования после подачи заявления?</a:t>
              </a:r>
            </a:p>
            <a:p>
              <a:r>
                <a:rPr lang="kk-KZ" dirty="0">
                  <a:solidFill>
                    <a:srgbClr val="FF0000"/>
                  </a:solidFill>
                </a:rPr>
                <a:t>ОТВЕТ : </a:t>
              </a:r>
              <a:r>
                <a:rPr lang="kk-KZ" dirty="0" smtClean="0"/>
                <a:t>НЕТ!</a:t>
              </a:r>
              <a:endParaRPr lang="ru-RU" dirty="0"/>
            </a:p>
          </p:txBody>
        </p:sp>
        <p:grpSp>
          <p:nvGrpSpPr>
            <p:cNvPr id="13" name="Группа 1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14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5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16" name="Группа 15"/>
          <p:cNvGrpSpPr/>
          <p:nvPr/>
        </p:nvGrpSpPr>
        <p:grpSpPr>
          <a:xfrm>
            <a:off x="134664" y="5049333"/>
            <a:ext cx="11957457" cy="830997"/>
            <a:chOff x="100335" y="924304"/>
            <a:chExt cx="12060194" cy="830997"/>
          </a:xfrm>
        </p:grpSpPr>
        <p:sp>
          <p:nvSpPr>
            <p:cNvPr id="17" name="TextBox 16"/>
            <p:cNvSpPr txBox="1"/>
            <p:nvPr/>
          </p:nvSpPr>
          <p:spPr>
            <a:xfrm>
              <a:off x="963073" y="924304"/>
              <a:ext cx="111974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>
                  <a:solidFill>
                    <a:srgbClr val="FF0000"/>
                  </a:solidFill>
                </a:rPr>
                <a:t>ВОПРОС : </a:t>
              </a:r>
              <a:r>
                <a:rPr lang="kk-KZ" dirty="0" smtClean="0"/>
                <a:t>Какие данные можно изменить через  личный кабинет? </a:t>
              </a:r>
            </a:p>
            <a:p>
              <a:r>
                <a:rPr lang="kk-KZ" dirty="0">
                  <a:solidFill>
                    <a:srgbClr val="FF0000"/>
                  </a:solidFill>
                </a:rPr>
                <a:t>ОТВЕТ : </a:t>
              </a:r>
              <a:r>
                <a:rPr lang="kk-KZ" dirty="0" smtClean="0"/>
                <a:t>Язык сдачи </a:t>
              </a:r>
              <a:r>
                <a:rPr lang="kk-KZ" dirty="0"/>
                <a:t>тестирования </a:t>
              </a:r>
              <a:r>
                <a:rPr lang="kk-KZ" dirty="0" smtClean="0"/>
                <a:t>и комбинацию профильных предметов.</a:t>
              </a:r>
              <a:endParaRPr lang="ru-RU" dirty="0"/>
            </a:p>
          </p:txBody>
        </p:sp>
        <p:grpSp>
          <p:nvGrpSpPr>
            <p:cNvPr id="18" name="Группа 17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19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0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1" name="Группа 20"/>
          <p:cNvGrpSpPr/>
          <p:nvPr/>
        </p:nvGrpSpPr>
        <p:grpSpPr>
          <a:xfrm>
            <a:off x="134664" y="2286050"/>
            <a:ext cx="11957457" cy="1200329"/>
            <a:chOff x="100335" y="924304"/>
            <a:chExt cx="12060194" cy="1200329"/>
          </a:xfrm>
        </p:grpSpPr>
        <p:sp>
          <p:nvSpPr>
            <p:cNvPr id="22" name="TextBox 21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>
                  <a:solidFill>
                    <a:srgbClr val="FF0000"/>
                  </a:solidFill>
                </a:rPr>
                <a:t>ВОПРОС : </a:t>
              </a:r>
              <a:r>
                <a:rPr lang="ru-RU" dirty="0"/>
                <a:t>Если я пропустил подачу заявки </a:t>
              </a:r>
              <a:r>
                <a:rPr lang="ru-RU" dirty="0" smtClean="0"/>
                <a:t>по первой попытке, </a:t>
              </a:r>
              <a:r>
                <a:rPr lang="ru-RU" dirty="0"/>
                <a:t>можно ли </a:t>
              </a:r>
              <a:r>
                <a:rPr lang="ru-RU" dirty="0" smtClean="0"/>
                <a:t>выбрать сразу 2 попытки во время регистрации во вторую попытку?</a:t>
              </a:r>
              <a:r>
                <a:rPr lang="kk-KZ" dirty="0" smtClean="0"/>
                <a:t> </a:t>
              </a:r>
            </a:p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ОТВЕТ </a:t>
              </a:r>
              <a:r>
                <a:rPr lang="kk-KZ" dirty="0">
                  <a:solidFill>
                    <a:srgbClr val="FF0000"/>
                  </a:solidFill>
                </a:rPr>
                <a:t>: </a:t>
              </a:r>
              <a:r>
                <a:rPr lang="kk-KZ" dirty="0" smtClean="0"/>
                <a:t>ДА.</a:t>
              </a:r>
              <a:endParaRPr lang="ru-RU" dirty="0"/>
            </a:p>
          </p:txBody>
        </p:sp>
        <p:grpSp>
          <p:nvGrpSpPr>
            <p:cNvPr id="23" name="Группа 2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2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031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8601</TotalTime>
  <Words>2194</Words>
  <Application>Microsoft Office PowerPoint</Application>
  <PresentationFormat>Произвольный</PresentationFormat>
  <Paragraphs>315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 Амзеева</dc:creator>
  <cp:lastModifiedBy>Элеонора Полатова</cp:lastModifiedBy>
  <cp:revision>649</cp:revision>
  <cp:lastPrinted>2021-03-20T04:56:02Z</cp:lastPrinted>
  <dcterms:created xsi:type="dcterms:W3CDTF">2020-11-17T12:11:46Z</dcterms:created>
  <dcterms:modified xsi:type="dcterms:W3CDTF">2021-04-21T04:53:20Z</dcterms:modified>
</cp:coreProperties>
</file>