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1" r:id="rId6"/>
    <p:sldId id="262" r:id="rId7"/>
    <p:sldId id="260" r:id="rId8"/>
    <p:sldId id="263" r:id="rId9"/>
    <p:sldId id="264" r:id="rId10"/>
    <p:sldId id="265" r:id="rId11"/>
    <p:sldId id="269" r:id="rId12"/>
    <p:sldId id="266" r:id="rId13"/>
    <p:sldId id="267" r:id="rId14"/>
    <p:sldId id="268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434" autoAdjust="0"/>
  </p:normalViewPr>
  <p:slideViewPr>
    <p:cSldViewPr snapToGrid="0">
      <p:cViewPr varScale="1">
        <p:scale>
          <a:sx n="71" d="100"/>
          <a:sy n="71" d="100"/>
        </p:scale>
        <p:origin x="59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916CDF-FCDF-47C7-93E6-B01C6AADFB4F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2B9E8-8452-42D0-8198-A5FC4F08A0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291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2B9E8-8452-42D0-8198-A5FC4F08A0C1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50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581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944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703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9872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657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793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807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265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57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12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242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60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60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552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5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968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10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3D89EF-7241-4DAE-8346-1D573D93D7D6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71FFAD5-E203-40B1-8713-A3FD9AD49B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028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8600" y="-67032"/>
            <a:ext cx="12420599" cy="16672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261" y="100010"/>
            <a:ext cx="2471738" cy="247173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30448" y="2300357"/>
            <a:ext cx="6383002" cy="101566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00B0F0"/>
            </a:solidFill>
            <a:prstDash val="solid"/>
          </a:ln>
          <a:effectLst>
            <a:glow rad="139700">
              <a:srgbClr val="C0504D">
                <a:satMod val="175000"/>
                <a:alpha val="40000"/>
              </a:srgb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98475" indent="-4127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98538" indent="-8413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498600" indent="-1270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998663" indent="-16986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0774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kern="0" dirty="0" smtClean="0">
                <a:ln w="0"/>
                <a:solidFill>
                  <a:schemeClr val="accent3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Фермер</a:t>
            </a:r>
            <a:r>
              <a:rPr lang="ru-RU" sz="3600" kern="0" dirty="0">
                <a:ln w="0"/>
                <a:gradFill>
                  <a:gsLst>
                    <a:gs pos="0">
                      <a:srgbClr val="4BACC6">
                        <a:lumMod val="50000"/>
                      </a:srgbClr>
                    </a:gs>
                    <a:gs pos="50000">
                      <a:srgbClr val="4BACC6"/>
                    </a:gs>
                    <a:gs pos="100000">
                      <a:srgbClr val="4BACC6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endParaRPr lang="ru-RU" sz="3600" kern="0" dirty="0">
              <a:ln w="0"/>
              <a:gradFill>
                <a:gsLst>
                  <a:gs pos="0">
                    <a:srgbClr val="4BACC6">
                      <a:lumMod val="50000"/>
                    </a:srgbClr>
                  </a:gs>
                  <a:gs pos="50000">
                    <a:srgbClr val="4BACC6"/>
                  </a:gs>
                  <a:gs pos="100000">
                    <a:srgbClr val="4BACC6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1642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30108"/>
            <a:ext cx="9601196" cy="130386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699" y="630108"/>
            <a:ext cx="11701462" cy="2782193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Медициналық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қарсы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көрсеткіштер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жүрек-тамыр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аурулары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тірек-қимыл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аппаратының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аурулары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(артрит, радикулит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т. б.);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Тыныс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алу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жүйке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жүйесінің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кейбір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ауытқуларында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ауадағы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қалыпты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еңбек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денсаулықты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нығайтуға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көмектеседі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62012" y="3367027"/>
            <a:ext cx="10248899" cy="2482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500"/>
              </a:spcBef>
              <a:spcAft>
                <a:spcPts val="500"/>
              </a:spcAft>
            </a:pPr>
            <a:r>
              <a:rPr lang="ru-RU" sz="2000" b="1" dirty="0" smtClean="0">
                <a:solidFill>
                  <a:srgbClr val="00B05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Медицинские противопоказания: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сердечно-сосудистые заболевания;</a:t>
            </a:r>
            <a:endParaRPr lang="ru-RU" sz="20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болезни опорно-двигательного аппарата (артриты, радикулиты и т.п.);</a:t>
            </a:r>
            <a:endParaRPr lang="ru-RU" sz="2000" dirty="0" smtClean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00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некоторых отклонениях в функциях дыхательной и нервной системы умеренный физический труд на воздухе способствует укреп­лению здоровья.</a:t>
            </a:r>
            <a:endParaRPr lang="ru-RU" sz="2000" dirty="0">
              <a:solidFill>
                <a:srgbClr val="33333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595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525" y="0"/>
            <a:ext cx="12218525" cy="6858000"/>
          </a:xfrm>
        </p:spPr>
      </p:pic>
    </p:spTree>
    <p:extLst>
      <p:ext uri="{BB962C8B-B14F-4D97-AF65-F5344CB8AC3E}">
        <p14:creationId xmlns:p14="http://schemas.microsoft.com/office/powerpoint/2010/main" val="986751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2963" y="1314450"/>
            <a:ext cx="10167935" cy="412908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ru-RU" sz="2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Кәсіби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маңызды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қасиеттер</a:t>
            </a:r>
            <a:r>
              <a:rPr lang="ru-RU" sz="2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мықты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денсаулық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еңбекқорлық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дене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күші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төзімділік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табиғатқа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жерге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деген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құштарлық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пен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қызығушылық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өзін-өзі</a:t>
            </a:r>
            <a:r>
              <a:rPr lang="ru-RU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тәрбиелеу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кәсіпкерлік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практикалық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тапқырлық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ептілік</a:t>
            </a:r>
            <a:r>
              <a:rPr lang="ru-RU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5555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1538" y="1171575"/>
            <a:ext cx="11187112" cy="424338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Профессионально важные качества: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крепкое здоровье;</a:t>
            </a:r>
            <a:endParaRPr lang="ru-RU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трудолюбие;</a:t>
            </a:r>
            <a:endParaRPr lang="ru-RU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физическая сила;</a:t>
            </a:r>
            <a:endParaRPr lang="ru-RU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выносливость;</a:t>
            </a:r>
            <a:endParaRPr lang="ru-RU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тяга и интерес к природе, земле;</a:t>
            </a:r>
            <a:endParaRPr lang="ru-RU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самодисциплина, предприимчивость, практическая смекалка и сноровка.</a:t>
            </a:r>
            <a:endParaRPr lang="ru-RU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4065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7" y="0"/>
            <a:ext cx="12181813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12192000" cy="572144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98475" indent="-4127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98538" indent="-8413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498600" indent="-1270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998663" indent="-16986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3953" marR="0" lvl="0" indent="-183953" algn="l" defTabSz="919765" rtl="0" eaLnBrk="1" fontAlgn="auto" latinLnBrk="0" hangingPunct="1">
              <a:lnSpc>
                <a:spcPct val="90000"/>
              </a:lnSpc>
              <a:spcBef>
                <a:spcPts val="1207"/>
              </a:spcBef>
              <a:spcAft>
                <a:spcPts val="202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3464" b="1" i="0" u="none" strike="noStrike" kern="1200" cap="none" spc="0" normalizeH="0" baseline="0" noProof="0" dirty="0">
                <a:ln/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МАМАНДЫҚ АЛУ ЖОЛДАРЫ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148" y="1860332"/>
            <a:ext cx="4472152" cy="453133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98811" y="831072"/>
            <a:ext cx="9760825" cy="6192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ERTIS </a:t>
            </a:r>
            <a:r>
              <a:rPr lang="ru-RU" sz="32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жоғары</a:t>
            </a:r>
            <a:r>
              <a:rPr lang="ru-RU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Инновациялық</a:t>
            </a:r>
            <a:r>
              <a:rPr lang="ru-RU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аграрлық</a:t>
            </a:r>
            <a:r>
              <a:rPr lang="ru-RU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колледжі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744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4676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92" y="1868743"/>
            <a:ext cx="4489773" cy="44897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572144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98475" indent="-41275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98538" indent="-84138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498600" indent="-1270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998663" indent="-169863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3953" marR="0" lvl="0" indent="-183953" algn="l" defTabSz="919765" rtl="0" eaLnBrk="1" fontAlgn="auto" latinLnBrk="0" hangingPunct="1">
              <a:lnSpc>
                <a:spcPct val="90000"/>
              </a:lnSpc>
              <a:spcBef>
                <a:spcPts val="1207"/>
              </a:spcBef>
              <a:spcAft>
                <a:spcPts val="202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3464" b="1" i="0" u="none" strike="noStrike" kern="1200" cap="none" spc="0" normalizeH="0" baseline="0" noProof="0" dirty="0">
                <a:ln/>
                <a:solidFill>
                  <a:srgbClr val="00B05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МАМАНДЫҚ АЛУ ЖОЛДАРЫ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19175" y="865451"/>
            <a:ext cx="9877423" cy="593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32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Высший инновационный аграрный колледж </a:t>
            </a:r>
            <a:r>
              <a:rPr lang="en-AU" sz="32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Ertis</a:t>
            </a:r>
            <a:endParaRPr lang="ru-RU" sz="32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87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4363" y="2704042"/>
            <a:ext cx="8977310" cy="3318936"/>
          </a:xfrm>
        </p:spPr>
        <p:txBody>
          <a:bodyPr/>
          <a:lstStyle/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endParaRPr lang="ru-RU" b="1" dirty="0" smtClean="0">
              <a:solidFill>
                <a:srgbClr val="00B050"/>
              </a:solidFill>
              <a:highlight>
                <a:srgbClr val="FFFFFF"/>
              </a:highligh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b="1" dirty="0" smtClean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Родственные </a:t>
            </a:r>
            <a:r>
              <a:rPr lang="ru-RU" b="1" dirty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профессии: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животновод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овощевод, тракторист-машинист сельскохозяйственного производства.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8675" y="1400175"/>
            <a:ext cx="9229725" cy="13610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Байланысты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мамандықтар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240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мал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өсіруші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көкөніс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өсіруші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ауылшаруашылық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өндірісінің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тракторшы-машинисі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81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0" cy="6858000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0003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0076" y="767820"/>
            <a:ext cx="10644187" cy="520435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Еңбек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мазмұны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380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Фермер </a:t>
            </a: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қызметінің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негізгі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бағыттары</a:t>
            </a:r>
            <a:r>
              <a:rPr lang="ru-RU" sz="38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Жалға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алынған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немесе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жеке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меншіктегі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жерде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техникада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жылжымайтын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мүлікте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тауарлы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ауыл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шаруашылығы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өнімдерін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өндіруді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қамтамасыз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етеді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Еңбек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операцияларының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кең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спектрін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ұйымдастырады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орындайды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түрлі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шаруашылық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жұмыстарын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орындайды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слесарлық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дәнекерлеу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құрылыс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ru-RU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машина-трактор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агрегаттарын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басқарады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өндірілген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өнімді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іріктеумен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жинаумен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өңдеумен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сақтаумен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сатумен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айналысады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өнімділіктің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артуына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мал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басының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сақталуына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жем-шөп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дайындауға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қамқорлық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жасайды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ауыл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шаруашылығы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дақылдарының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зиянкестерімен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күреседі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ветеринарлық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көмек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көрсетеді</a:t>
            </a:r>
            <a:r>
              <a:rPr lang="ru-RU" sz="2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898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682094"/>
            <a:ext cx="10558463" cy="4893736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07000"/>
              </a:lnSpc>
              <a:spcAft>
                <a:spcPts val="1000"/>
              </a:spcAft>
            </a:pPr>
            <a:r>
              <a:rPr lang="ru-RU" sz="3300" b="1" dirty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 </a:t>
            </a:r>
            <a:r>
              <a:rPr lang="ru-RU" sz="3300" b="1" dirty="0" smtClean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труда: Основные </a:t>
            </a:r>
            <a:r>
              <a:rPr lang="ru-RU" sz="3300" b="1" dirty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направления деятельности фермера:</a:t>
            </a:r>
            <a:endParaRPr lang="ru-RU" sz="33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Обеспечивает производство товарной сельскохозяйственной продукции на арендованной или находящейся в частной собственности земле, технике, недвижимости</a:t>
            </a:r>
            <a:r>
              <a:rPr lang="kk-KZ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Организует и выполняет широкий спектр трудовых операций: выполняет различные хозяйственные работы (слесарные, сварочные, строительные)</a:t>
            </a:r>
            <a:r>
              <a:rPr lang="kk-KZ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-управляет машинно-тракторными агрегатами</a:t>
            </a:r>
            <a:r>
              <a:rPr lang="kk-KZ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-занимается селекцией, сбором, переработкой, хранением и реализацией произведенной продукции</a:t>
            </a:r>
            <a:r>
              <a:rPr lang="kk-KZ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kk-KZ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заботится об увеличении урожайности, сохранении поголовья, заготовке кормов</a:t>
            </a:r>
            <a:r>
              <a:rPr lang="kk-KZ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-борется с вредителями сельскохозяйственных культур</a:t>
            </a:r>
            <a:r>
              <a:rPr lang="kk-KZ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-оказывает ветеринарную помощь.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54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6877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28713" y="1630359"/>
            <a:ext cx="9601200" cy="33520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Білуге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тиіс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табиғаттану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(ботаника, анатомия, биология), химия, физика;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өсімдік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шаруашылығы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мал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шаруашылығы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негіздері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экономика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кәсіпкерлік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негіздері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жер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пайдалану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заңнамасы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нормаларының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несие-ақша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қатынастарының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салық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кеден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саясатының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негіздері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машина-трактор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агрегаттарының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құрылысы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пайдалану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негіздері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660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8214" y="1634065"/>
            <a:ext cx="9601196" cy="3318936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750"/>
              </a:spcAft>
              <a:buNone/>
            </a:pPr>
            <a:r>
              <a:rPr lang="ru-RU" b="1" dirty="0">
                <a:solidFill>
                  <a:srgbClr val="00B050"/>
                </a:solidFill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Должен знать: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природоведение (ботанику, анатомию, биологию), химию, физику;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основы растениеводства и животноводства;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основы экономики и предпринимательства;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основы законодательства и норм землепользования, кредитно-денежных отношений, налоговой и таможенной политики;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spcAft>
                <a:spcPts val="75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устройство и основы эксплуатации машинно-тракторных агрегатов.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453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2" y="0"/>
            <a:ext cx="12194822" cy="6857999"/>
          </a:xfrm>
        </p:spPr>
      </p:pic>
    </p:spTree>
    <p:extLst>
      <p:ext uri="{BB962C8B-B14F-4D97-AF65-F5344CB8AC3E}">
        <p14:creationId xmlns:p14="http://schemas.microsoft.com/office/powerpoint/2010/main" val="597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188" y="3014132"/>
            <a:ext cx="9601196" cy="3318936"/>
          </a:xfrm>
        </p:spPr>
        <p:txBody>
          <a:bodyPr/>
          <a:lstStyle/>
          <a:p>
            <a:endParaRPr lang="ru-RU" dirty="0" smtClean="0"/>
          </a:p>
          <a:p>
            <a:pPr marL="0" indent="0" algn="just">
              <a:lnSpc>
                <a:spcPct val="107000"/>
              </a:lnSpc>
              <a:spcAft>
                <a:spcPts val="750"/>
              </a:spcAft>
              <a:buNone/>
            </a:pPr>
            <a:r>
              <a:rPr lang="ru-RU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Фермер </a:t>
            </a:r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должен уметь:</a:t>
            </a:r>
            <a:endParaRPr lang="ru-RU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на практике знания по заготовке, переработке и хранению продукции, производимой на ферме;</a:t>
            </a:r>
            <a:endParaRPr lang="ru-RU" sz="18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управлять машинно-тракторными агрегатами.</a:t>
            </a:r>
            <a:endParaRPr lang="ru-RU" sz="1800" dirty="0">
              <a:solidFill>
                <a:srgbClr val="33333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9638" y="1135926"/>
            <a:ext cx="9005887" cy="1878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Фермер </a:t>
            </a:r>
            <a:r>
              <a:rPr lang="ru-RU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білуі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фермада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өндірілетін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өнімді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дайындау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қайта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өңдеу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және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сақтау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бойынша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білімдерін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іс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жүзінде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қолдану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машина-трактор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агрегаттарын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басқару</a:t>
            </a:r>
            <a:r>
              <a:rPr lang="ru-RU" sz="24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533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368138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514</Words>
  <Application>Microsoft Office PowerPoint</Application>
  <PresentationFormat>Широкоэкранный</PresentationFormat>
  <Paragraphs>68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Arial Black</vt:lpstr>
      <vt:lpstr>Calibri</vt:lpstr>
      <vt:lpstr>Garamond</vt:lpstr>
      <vt:lpstr>Symbol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2021-05-05T02:57:26Z</dcterms:created>
  <dcterms:modified xsi:type="dcterms:W3CDTF">2021-05-05T03:54:18Z</dcterms:modified>
</cp:coreProperties>
</file>