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1451" r:id="rId3"/>
    <p:sldId id="1452" r:id="rId4"/>
    <p:sldId id="1453" r:id="rId5"/>
    <p:sldId id="685" r:id="rId6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DFE5-C952-43D1-8DED-B30D4D78ABDC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176B8-12CF-4B98-B9DC-8DCAB7CE94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2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7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98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399989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1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45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8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7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97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76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7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5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32066" y="0"/>
            <a:ext cx="9159934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4163076" y="282575"/>
            <a:ext cx="6897914" cy="62928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9E2387-1766-4C44-9023-EA6EC95F2C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555420" y="2142274"/>
            <a:ext cx="8348472" cy="2080477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итоговой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202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-202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учебном году  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00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0" y="-20367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ДЛЯ ОБУЧАЮЩИХСЯ 9 (10) КЛАССОВ </a:t>
            </a:r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="" xmlns:a16="http://schemas.microsoft.com/office/drawing/2014/main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410731" y="478738"/>
            <a:ext cx="9727169" cy="47556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Приказ Министра образования и науки Республики Казахстан №  </a:t>
            </a:r>
            <a:r>
              <a:rPr lang="en-US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159</a:t>
            </a:r>
            <a:r>
              <a:rPr lang="ru-RU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от </a:t>
            </a:r>
            <a:r>
              <a:rPr lang="en-US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20</a:t>
            </a:r>
            <a:r>
              <a:rPr lang="ru-RU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 апреля 2022 </a:t>
            </a:r>
            <a:r>
              <a:rPr lang="ru-RU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года «Об утверждении сроков завершения </a:t>
            </a:r>
            <a:r>
              <a:rPr lang="ru-RU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2021-2022 </a:t>
            </a:r>
            <a:r>
              <a:rPr lang="ru-RU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учебного года и проведения итоговой аттестации обучающихся в организациях среднего образования»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2100" y="1041227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92099" y="2502872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2100" y="3964517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19100" y="1079327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19100" y="2551141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19100" y="4012786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ашивка 15"/>
          <p:cNvSpPr/>
          <p:nvPr/>
        </p:nvSpPr>
        <p:spPr>
          <a:xfrm>
            <a:off x="6515100" y="4012786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>
            <a:off x="6535268" y="2548589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6515100" y="1079327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2100" y="5402932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19100" y="5451201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ашивка 20"/>
          <p:cNvSpPr/>
          <p:nvPr/>
        </p:nvSpPr>
        <p:spPr>
          <a:xfrm>
            <a:off x="6574365" y="5451201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0800000" flipV="1">
            <a:off x="570298" y="1145170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10800000" flipV="1">
            <a:off x="570298" y="2646574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0800000" flipV="1">
            <a:off x="570298" y="4144069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 rot="10800000" flipV="1">
            <a:off x="609599" y="5546634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701799" y="1085528"/>
            <a:ext cx="49911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казахскому/русскому/уйгурскому/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узбекскому/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таджикскому языку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(язык обучения) в форме эссе, для школ с углубленным изучением предметов гуманитарного цикла – письменная работа (статья, рассказ, эссе)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9A4AC6DE-7683-4424-A17C-E7D5415A3E57}"/>
              </a:ext>
            </a:extLst>
          </p:cNvPr>
          <p:cNvSpPr/>
          <p:nvPr/>
        </p:nvSpPr>
        <p:spPr>
          <a:xfrm>
            <a:off x="7330136" y="1190149"/>
            <a:ext cx="4377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Эссе из 100-150 слов на основе 2-х текстов  (объем -  400-450 слов). </a:t>
            </a:r>
          </a:p>
          <a:p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балл- 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 проведения - </a:t>
            </a: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часа</a:t>
            </a:r>
            <a:endParaRPr lang="ru-RU" sz="1400" i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35847" y="4120216"/>
            <a:ext cx="47792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Казахский язык и литература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классах с русским/узбекским/уйгурским/таджикским языком обучения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русский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 и литература в классах с казахским языком обучения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818336" y="2769018"/>
            <a:ext cx="36307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(контрольная работа) по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математике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алгебре)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F3AABCB8-149A-4221-896C-12864E0DE950}"/>
              </a:ext>
            </a:extLst>
          </p:cNvPr>
          <p:cNvSpPr/>
          <p:nvPr/>
        </p:nvSpPr>
        <p:spPr>
          <a:xfrm>
            <a:off x="7330136" y="2575654"/>
            <a:ext cx="42649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i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Количество </a:t>
            </a:r>
            <a:r>
              <a:rPr lang="kk-KZ" sz="1400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заданий </a:t>
            </a:r>
            <a:r>
              <a:rPr lang="kk-KZ" sz="1400" i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–10 </a:t>
            </a:r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тестовых заданий </a:t>
            </a:r>
            <a:r>
              <a:rPr lang="kk-KZ" sz="1400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</a:t>
            </a:r>
            <a:r>
              <a:rPr lang="kk-KZ" sz="1400" i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8-10 задач/примеров.</a:t>
            </a:r>
            <a:r>
              <a:rPr lang="kk-KZ" sz="1400" i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балл– </a:t>
            </a:r>
            <a:r>
              <a:rPr lang="en-US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k-KZ" sz="1400" b="1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kk-KZ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 выполнения  </a:t>
            </a:r>
            <a:r>
              <a:rPr lang="kk-KZ" sz="1400" b="1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часа</a:t>
            </a:r>
          </a:p>
          <a:p>
            <a:pPr algn="just"/>
            <a:endParaRPr lang="ru-RU" sz="1400" b="1" i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272865" y="4144069"/>
            <a:ext cx="4279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с текстом. Даются три задания к тексту. </a:t>
            </a:r>
          </a:p>
          <a:p>
            <a:pPr algn="just"/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Время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выполнения -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часа.</a:t>
            </a:r>
            <a:endParaRPr lang="ru-RU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60067" y="5442349"/>
            <a:ext cx="48133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(английский/французский/немецкий), Информатика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10800000" flipV="1">
            <a:off x="7233768" y="5457402"/>
            <a:ext cx="469212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состоит из 2 частей. Часть А содержит </a:t>
            </a:r>
            <a:endParaRPr lang="ru-RU" sz="1400" i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заданий с выбором одного правильного ответа из четырех предложенных. </a:t>
            </a:r>
            <a:endParaRPr lang="ru-RU" sz="1400" i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Часть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содержит 4-5 структурированных заданий. </a:t>
            </a:r>
            <a:endParaRPr lang="ru-RU" sz="1400" i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3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1420" y="-20239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ДЛЯ ОБУЧАЮЩИХСЯ 11 (12) 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КЛАССОВ</a:t>
            </a:r>
            <a:endParaRPr lang="ru-RU" sz="2400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420" y="635000"/>
            <a:ext cx="12193420" cy="6051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20656" y="867939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671854" y="933782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54218" y="852061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3005416" y="917904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356613" y="853070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5507811" y="918913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854150" y="809227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8005348" y="875070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338910" y="879583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10490108" y="945426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328580" y="852061"/>
            <a:ext cx="23431" cy="5758289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750300" y="867939"/>
            <a:ext cx="22294" cy="5818611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250496" y="853070"/>
            <a:ext cx="45860" cy="575728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774257" y="809227"/>
            <a:ext cx="80564" cy="5877323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7296356" y="2121178"/>
            <a:ext cx="24543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Казахский язык </a:t>
            </a:r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литература 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школах с русским и др. языками обучения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Русский язык </a:t>
            </a:r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литература 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школах с казахским языком обучения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352011" y="2055335"/>
            <a:ext cx="24205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  <a:endParaRPr lang="ru-RU" sz="1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языку обучения</a:t>
            </a: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казахский/русский/ уйгурский/ таджикский/узбекский</a:t>
            </a:r>
            <a:endParaRPr lang="ru-RU" sz="1200" i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9487" y="2065042"/>
            <a:ext cx="21429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  <a:endParaRPr lang="ru-RU" sz="1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алгебре и началам анализа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928268" y="2082242"/>
            <a:ext cx="21665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устный экзамен </a:t>
            </a:r>
            <a:endParaRPr lang="ru-RU" sz="1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Истории </a:t>
            </a:r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Казахстана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9820117" y="2055335"/>
            <a:ext cx="23718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предмету по выбору </a:t>
            </a:r>
            <a:r>
              <a:rPr lang="ru-RU" sz="12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(Физика, Химия, Биология, География, Геометрия, Всемирная история, Основы права, Литература, </a:t>
            </a:r>
            <a:r>
              <a:rPr lang="ru-RU" sz="12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Информатика, Иностранный </a:t>
            </a:r>
            <a:r>
              <a:rPr lang="ru-RU" sz="12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язык (английский/ французский/ </a:t>
            </a:r>
            <a:r>
              <a:rPr lang="ru-RU" sz="12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немецкий)</a:t>
            </a:r>
            <a:endParaRPr lang="ru-RU" sz="1200" i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9A4AC6DE-7683-4424-A17C-E7D5415A3E57}"/>
              </a:ext>
            </a:extLst>
          </p:cNvPr>
          <p:cNvSpPr/>
          <p:nvPr/>
        </p:nvSpPr>
        <p:spPr>
          <a:xfrm rot="10800000" flipV="1">
            <a:off x="2413752" y="3506173"/>
            <a:ext cx="231361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Первая часть предполагает работу с двумя текстами (общий объём текстов – 600-650 слов).</a:t>
            </a: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Во второй части обучающиеся в классах ЕМН выполняют одну письменную работу – эссе (200-250 слов). Обучающиеся в классах ОГН выбирают одно задание из трех предложенных с  написанием письменной работы (статья, эссе, публичное выступление, рецензия и другие) объёмом 200-250 слов. </a:t>
            </a:r>
            <a:endParaRPr lang="kk-KZ" sz="1200" i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балл – </a:t>
            </a:r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452031" y="3934201"/>
            <a:ext cx="228822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работа состоит из двух частей.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Задания содержат четыре коротких текста, общий объём которых не превышает 400 слов. 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балл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40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76572" y="3438504"/>
            <a:ext cx="209727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Часть </a:t>
            </a: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 содержит 15 заданий с выбором одного правильного ответа из пяти предложенных. Задания оцениваются в 1 балл. 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Часть В содержит 10-12 заданий, требующих краткого или развернутого ответов. Задания оцениваются в 2-8 баллов</a:t>
            </a:r>
            <a:r>
              <a:rPr lang="ru-RU" sz="1200" i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балл– </a:t>
            </a:r>
            <a:r>
              <a:rPr lang="kk-KZ" sz="1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</a:t>
            </a: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kk-KZ" sz="1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895930" y="4291278"/>
            <a:ext cx="226465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2-3 </a:t>
            </a: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частей.</a:t>
            </a:r>
          </a:p>
          <a:p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Задания </a:t>
            </a: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 выбором одного правильного ответа из предложенных;  </a:t>
            </a: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4-5 заданий, требующих краткого или развернутого ответов; мини исследование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883309" y="3372252"/>
            <a:ext cx="242396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 проводится по билетам. </a:t>
            </a:r>
            <a:endParaRPr lang="kk-KZ" sz="1400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Всего </a:t>
            </a: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 билетов, в каждом билете даются три вопроса, на которые обучающиеся дают устный ответ. </a:t>
            </a:r>
          </a:p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балл </a:t>
            </a:r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30.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Нашивка 34"/>
          <p:cNvSpPr/>
          <p:nvPr/>
        </p:nvSpPr>
        <p:spPr>
          <a:xfrm rot="5400000">
            <a:off x="897617" y="2183371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 rot="5400000">
            <a:off x="3346603" y="2381628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Нашивка 36"/>
          <p:cNvSpPr/>
          <p:nvPr/>
        </p:nvSpPr>
        <p:spPr>
          <a:xfrm rot="5400000">
            <a:off x="5772555" y="2092623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 rot="5400000">
            <a:off x="8247850" y="2843274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 rot="5400000">
            <a:off x="10739501" y="3120292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1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Овал 30"/>
          <p:cNvSpPr/>
          <p:nvPr/>
        </p:nvSpPr>
        <p:spPr>
          <a:xfrm>
            <a:off x="-3169838" y="673100"/>
            <a:ext cx="6339675" cy="61849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22331" cy="673100"/>
          </a:xfrm>
          <a:prstGeom prst="rect">
            <a:avLst/>
          </a:prstGeom>
          <a:solidFill>
            <a:srgbClr val="0070C0"/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800" b="1" dirty="0" smtClean="0">
              <a:solidFill>
                <a:schemeClr val="bg1"/>
              </a:solidFill>
              <a:latin typeface="Arial Narrow" pitchFamily="34" charset="0"/>
              <a:ea typeface="+mn-ea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Arial" pitchFamily="34" charset="0"/>
              </a:rPr>
              <a:t>ОРГАНИЗАЦИЯ ЛЕТНЕЙ  ШКОЛЫ</a:t>
            </a:r>
            <a:endParaRPr lang="ru-RU" sz="2400" b="1" dirty="0">
              <a:solidFill>
                <a:schemeClr val="bg1"/>
              </a:solidFill>
              <a:latin typeface="Arial Narrow" pitchFamily="34" charset="0"/>
              <a:ea typeface="+mn-ea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5761" y="2464327"/>
            <a:ext cx="2856872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kk-KZ" sz="44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</a:t>
            </a:r>
            <a:r>
              <a:rPr lang="kk-KZ" sz="3600" b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</a:p>
          <a:p>
            <a:r>
              <a:rPr lang="kk-KZ" sz="3600" b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kk-KZ" sz="44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kk-KZ" sz="36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июня</a:t>
            </a:r>
          </a:p>
          <a:p>
            <a:r>
              <a:rPr lang="kk-KZ" sz="4400" b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kk-KZ" sz="3600" b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36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endParaRPr lang="ru-RU" sz="3600" b="1" dirty="0">
              <a:ln>
                <a:solidFill>
                  <a:srgbClr val="00206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3600" b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n>
                <a:solidFill>
                  <a:srgbClr val="00206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 rot="10800000" flipV="1">
            <a:off x="3461785" y="1095662"/>
            <a:ext cx="905753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азработаны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Методические рекомендации по организации Летней 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школы; </a:t>
            </a:r>
            <a:endParaRPr lang="ru-RU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61785" y="1974319"/>
            <a:ext cx="8569786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Обучение в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летней школе организуется для обучающихся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-8,10 классов;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0800000" flipV="1">
            <a:off x="4072123" y="2752924"/>
            <a:ext cx="77000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достижений обучающихся летней школы не 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проводится;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0800000" flipV="1">
            <a:off x="3979305" y="3781000"/>
            <a:ext cx="8075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Домашнее задание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условиях летней школы не 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задается;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42313" y="4758200"/>
            <a:ext cx="7468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летней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школе допускается  свободная форма для 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обучающихся;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219446" y="5709413"/>
            <a:ext cx="79725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осуществления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учебного процесса допускается привлечение 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волонтеров-студентов.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58797" y="1007618"/>
            <a:ext cx="481626" cy="566977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58797" y="1886461"/>
            <a:ext cx="524301" cy="493819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309372" y="2804875"/>
            <a:ext cx="506012" cy="50601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309372" y="3700467"/>
            <a:ext cx="530398" cy="530398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69837" y="5743436"/>
            <a:ext cx="902286" cy="670618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61785" y="4665183"/>
            <a:ext cx="225572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72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2735663" y="353786"/>
            <a:ext cx="6339675" cy="61849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816626" y="2827955"/>
            <a:ext cx="417774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</a:t>
            </a:r>
            <a:r>
              <a:rPr lang="ru-RU" sz="40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 smtClean="0">
              <a:ln>
                <a:solidFill>
                  <a:srgbClr val="00206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000" b="1" dirty="0" smtClean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40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</TotalTime>
  <Words>621</Words>
  <Application>Microsoft Office PowerPoint</Application>
  <PresentationFormat>Широкоэкранный</PresentationFormat>
  <Paragraphs>82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Quattrocento Sans</vt:lpstr>
      <vt:lpstr>Segoe UI</vt:lpstr>
      <vt:lpstr>Times New Roman</vt:lpstr>
      <vt:lpstr>Тема Office</vt:lpstr>
      <vt:lpstr>О проведении  итоговой аттестации  в 2021-2022  учебном году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ЛЕТНЕЙ ШКОЛЫ</dc:title>
  <dc:creator>Каринова Шолпан Танатовна</dc:creator>
  <cp:lastModifiedBy>Абдрахманова Назира Кабдоллаевна</cp:lastModifiedBy>
  <cp:revision>294</cp:revision>
  <cp:lastPrinted>2021-05-06T05:58:58Z</cp:lastPrinted>
  <dcterms:created xsi:type="dcterms:W3CDTF">2021-05-03T10:34:52Z</dcterms:created>
  <dcterms:modified xsi:type="dcterms:W3CDTF">2022-05-05T06:49:00Z</dcterms:modified>
</cp:coreProperties>
</file>