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7" r:id="rId2"/>
    <p:sldId id="1451" r:id="rId3"/>
    <p:sldId id="1452" r:id="rId4"/>
    <p:sldId id="1453" r:id="rId5"/>
    <p:sldId id="685" r:id="rId6"/>
  </p:sldIdLst>
  <p:sldSz cx="12192000" cy="6858000"/>
  <p:notesSz cx="6808788" cy="99409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216" y="1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A2DFE5-C952-43D1-8DED-B30D4D78ABDC}" type="datetimeFigureOut">
              <a:rPr lang="ru-RU" smtClean="0"/>
              <a:pPr/>
              <a:t>05.05.2022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3013"/>
            <a:ext cx="5961062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879" y="4784070"/>
            <a:ext cx="5447030" cy="3914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4176B8-12CF-4B98-B9DC-8DCAB7CE94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68244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5D90F-CA4E-448E-A163-82027E289FCA}" type="datetimeFigureOut">
              <a:rPr lang="ru-RU" smtClean="0"/>
              <a:pPr/>
              <a:t>05.05.2022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5E09D-677C-49C0-B069-2AB2E5AD08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84769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5D90F-CA4E-448E-A163-82027E289FCA}" type="datetimeFigureOut">
              <a:rPr lang="ru-RU" smtClean="0"/>
              <a:pPr/>
              <a:t>05.05.2022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5E09D-677C-49C0-B069-2AB2E5AD08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27797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5D90F-CA4E-448E-A163-82027E289FCA}" type="datetimeFigureOut">
              <a:rPr lang="ru-RU" smtClean="0"/>
              <a:pPr/>
              <a:t>05.05.2022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5E09D-677C-49C0-B069-2AB2E5AD08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59819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102" y="1897348"/>
            <a:ext cx="2764183" cy="2764183"/>
          </a:xfrm>
          <a:prstGeom prst="rect">
            <a:avLst/>
          </a:prstGeom>
        </p:spPr>
      </p:pic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2E6D333-94D4-4DFF-A2C9-5A28CA4259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B509E-1279-4B28-B8E3-788C9F949424}" type="datetime1">
              <a:rPr lang="ru-RU" smtClean="0"/>
              <a:pPr/>
              <a:t>05.05.2022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05C69C6-7264-415A-A810-6F12FA8C21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4884F77-E7ED-4A05-B85D-77BED68C7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E424C-940E-4969-AD3E-702B31DD2D3C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A2303270-6F4B-45D4-8577-7E1F9EBA5F9E}"/>
              </a:ext>
            </a:extLst>
          </p:cNvPr>
          <p:cNvSpPr/>
          <p:nvPr userDrawn="1"/>
        </p:nvSpPr>
        <p:spPr>
          <a:xfrm>
            <a:off x="3027285" y="0"/>
            <a:ext cx="9164715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9" name="Google Shape;92;p13"/>
          <p:cNvSpPr/>
          <p:nvPr userDrawn="1"/>
        </p:nvSpPr>
        <p:spPr>
          <a:xfrm>
            <a:off x="303681" y="4578786"/>
            <a:ext cx="2595162" cy="1077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0" i="0" u="none" strike="noStrike" cap="none" dirty="0">
                <a:solidFill>
                  <a:srgbClr val="A5A5A5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МИНИСТЕРСТВО </a:t>
            </a:r>
            <a:endParaRPr dirty="0">
              <a:latin typeface="Segoe UI" panose="020B0502040204020203" pitchFamily="34" charset="0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0" i="0" u="none" strike="noStrike" cap="none" dirty="0">
                <a:solidFill>
                  <a:srgbClr val="A5A5A5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ОБРАЗОВАНИЯ И НАУКИ </a:t>
            </a:r>
            <a:endParaRPr dirty="0">
              <a:latin typeface="Segoe UI" panose="020B0502040204020203" pitchFamily="34" charset="0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0" i="0" u="none" strike="noStrike" cap="none" dirty="0">
                <a:solidFill>
                  <a:srgbClr val="A5A5A5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РЕСПУБЛИКИ КАЗАХСТАН</a:t>
            </a:r>
            <a:endParaRPr sz="1600" b="0" i="0" u="none" strike="noStrike" cap="none" dirty="0">
              <a:solidFill>
                <a:srgbClr val="A5A5A5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0" name="Google Shape;93;p13"/>
          <p:cNvSpPr/>
          <p:nvPr userDrawn="1"/>
        </p:nvSpPr>
        <p:spPr>
          <a:xfrm>
            <a:off x="303681" y="1048940"/>
            <a:ext cx="2595162" cy="1077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0" i="0" u="none" strike="noStrike" cap="none" dirty="0">
                <a:solidFill>
                  <a:srgbClr val="A5A5A5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ҚАЗАҚСТАН РЕСПУБЛИКАСЫНЫҢ </a:t>
            </a:r>
            <a:br>
              <a:rPr lang="ru-RU" sz="1600" b="0" i="0" u="none" strike="noStrike" cap="none" dirty="0">
                <a:solidFill>
                  <a:srgbClr val="A5A5A5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</a:br>
            <a:r>
              <a:rPr lang="ru-RU" sz="1600" b="0" i="0" u="none" strike="noStrike" cap="none" dirty="0">
                <a:solidFill>
                  <a:srgbClr val="A5A5A5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БІЛІМ ЖӘНЕ ҒЫЛЫМ МИНИСТРЛІГІ</a:t>
            </a:r>
            <a:endParaRPr sz="1600" b="0" i="0" u="none" strike="noStrike" cap="none" dirty="0">
              <a:solidFill>
                <a:srgbClr val="A5A5A5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</p:spTree>
    <p:extLst>
      <p:ext uri="{BB962C8B-B14F-4D97-AF65-F5344CB8AC3E}">
        <p14:creationId xmlns:p14="http://schemas.microsoft.com/office/powerpoint/2010/main" val="3999899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5D90F-CA4E-448E-A163-82027E289FCA}" type="datetimeFigureOut">
              <a:rPr lang="ru-RU" smtClean="0"/>
              <a:pPr/>
              <a:t>05.05.2022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5E09D-677C-49C0-B069-2AB2E5AD08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81188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5D90F-CA4E-448E-A163-82027E289FCA}" type="datetimeFigureOut">
              <a:rPr lang="ru-RU" smtClean="0"/>
              <a:pPr/>
              <a:t>05.05.2022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5E09D-677C-49C0-B069-2AB2E5AD08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64535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5D90F-CA4E-448E-A163-82027E289FCA}" type="datetimeFigureOut">
              <a:rPr lang="ru-RU" smtClean="0"/>
              <a:pPr/>
              <a:t>05.05.2022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5E09D-677C-49C0-B069-2AB2E5AD08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3881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5D90F-CA4E-448E-A163-82027E289FCA}" type="datetimeFigureOut">
              <a:rPr lang="ru-RU" smtClean="0"/>
              <a:pPr/>
              <a:t>05.05.2022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5E09D-677C-49C0-B069-2AB2E5AD08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5474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5D90F-CA4E-448E-A163-82027E289FCA}" type="datetimeFigureOut">
              <a:rPr lang="ru-RU" smtClean="0"/>
              <a:pPr/>
              <a:t>05.05.2022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5E09D-677C-49C0-B069-2AB2E5AD08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37480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5D90F-CA4E-448E-A163-82027E289FCA}" type="datetimeFigureOut">
              <a:rPr lang="ru-RU" smtClean="0"/>
              <a:pPr/>
              <a:t>05.05.2022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5E09D-677C-49C0-B069-2AB2E5AD08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29782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5D90F-CA4E-448E-A163-82027E289FCA}" type="datetimeFigureOut">
              <a:rPr lang="ru-RU" smtClean="0"/>
              <a:pPr/>
              <a:t>05.05.2022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5E09D-677C-49C0-B069-2AB2E5AD08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47683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5D90F-CA4E-448E-A163-82027E289FCA}" type="datetimeFigureOut">
              <a:rPr lang="ru-RU" smtClean="0"/>
              <a:pPr/>
              <a:t>05.05.2022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5E09D-677C-49C0-B069-2AB2E5AD08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0575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A5D90F-CA4E-448E-A163-82027E289FCA}" type="datetimeFigureOut">
              <a:rPr lang="ru-RU" smtClean="0"/>
              <a:pPr/>
              <a:t>05.05.2022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E5E09D-677C-49C0-B069-2AB2E5AD08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2582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032066" y="0"/>
            <a:ext cx="9159934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E424C-940E-4969-AD3E-702B31DD2D3C}" type="slidenum">
              <a:rPr lang="ru-RU" smtClean="0"/>
              <a:pPr/>
              <a:t>1</a:t>
            </a:fld>
            <a:endParaRPr lang="ru-RU" dirty="0"/>
          </a:p>
        </p:txBody>
      </p:sp>
      <p:sp>
        <p:nvSpPr>
          <p:cNvPr id="3" name="Овал 2"/>
          <p:cNvSpPr/>
          <p:nvPr/>
        </p:nvSpPr>
        <p:spPr>
          <a:xfrm>
            <a:off x="4163076" y="282575"/>
            <a:ext cx="6897914" cy="629285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59E2387-1766-4C44-9023-EA6EC95F2CBA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555420" y="2142274"/>
            <a:ext cx="8348472" cy="2080477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Aft>
                <a:spcPts val="600"/>
              </a:spcAft>
            </a:pP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 </a:t>
            </a:r>
            <a:r>
              <a:rPr lang="kk-KZ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проведени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kk-KZ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br>
              <a:rPr lang="kk-KZ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kk-KZ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итоговой </a:t>
            </a: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аттестации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202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-202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b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учебном году  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9000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FE903A36-7EF6-4908-A470-4BBF26857038}"/>
              </a:ext>
            </a:extLst>
          </p:cNvPr>
          <p:cNvSpPr txBox="1"/>
          <p:nvPr/>
        </p:nvSpPr>
        <p:spPr>
          <a:xfrm>
            <a:off x="0" y="-20367"/>
            <a:ext cx="12192000" cy="46166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t>ДЛЯ ОБУЧАЮЩИХСЯ 9 (10) КЛАССОВ </a:t>
            </a:r>
            <a:r>
              <a:rPr lang="ru-RU" sz="2400" dirty="0" smtClean="0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t> </a:t>
            </a:r>
            <a:endParaRPr lang="ru-RU" sz="2400" dirty="0">
              <a:solidFill>
                <a:schemeClr val="bg1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3" name="Title 3">
            <a:extLst>
              <a:ext uri="{FF2B5EF4-FFF2-40B4-BE49-F238E27FC236}">
                <a16:creationId xmlns="" xmlns:a16="http://schemas.microsoft.com/office/drawing/2014/main" id="{5DAE98CB-DE8F-4301-B7CC-DC694D0E1326}"/>
              </a:ext>
            </a:extLst>
          </p:cNvPr>
          <p:cNvSpPr txBox="1">
            <a:spLocks/>
          </p:cNvSpPr>
          <p:nvPr/>
        </p:nvSpPr>
        <p:spPr bwMode="auto">
          <a:xfrm>
            <a:off x="1410731" y="478738"/>
            <a:ext cx="9727169" cy="47556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ru-RU" sz="14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 Narrow" pitchFamily="34" charset="0"/>
                <a:cs typeface="Arial" pitchFamily="34" charset="0"/>
              </a:rPr>
              <a:t>Приказ Министра образования и науки Республики Казахстан №  </a:t>
            </a:r>
            <a:r>
              <a:rPr lang="en-US" sz="14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 Narrow" pitchFamily="34" charset="0"/>
                <a:cs typeface="Arial" pitchFamily="34" charset="0"/>
              </a:rPr>
              <a:t>159</a:t>
            </a:r>
            <a:r>
              <a:rPr lang="ru-RU" sz="14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 Narrow" pitchFamily="34" charset="0"/>
                <a:cs typeface="Arial" pitchFamily="34" charset="0"/>
              </a:rPr>
              <a:t> </a:t>
            </a:r>
            <a:r>
              <a:rPr lang="ru-RU" sz="14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 Narrow" pitchFamily="34" charset="0"/>
                <a:cs typeface="Arial" pitchFamily="34" charset="0"/>
              </a:rPr>
              <a:t>от </a:t>
            </a:r>
            <a:r>
              <a:rPr lang="en-US" sz="14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 Narrow" pitchFamily="34" charset="0"/>
                <a:cs typeface="Arial" pitchFamily="34" charset="0"/>
              </a:rPr>
              <a:t>20</a:t>
            </a:r>
            <a:r>
              <a:rPr lang="ru-RU" sz="14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 Narrow" pitchFamily="34" charset="0"/>
                <a:cs typeface="Arial" pitchFamily="34" charset="0"/>
              </a:rPr>
              <a:t> апреля 2022 </a:t>
            </a:r>
            <a:r>
              <a:rPr lang="ru-RU" sz="14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 Narrow" pitchFamily="34" charset="0"/>
                <a:cs typeface="Arial" pitchFamily="34" charset="0"/>
              </a:rPr>
              <a:t>года «Об утверждении сроков завершения </a:t>
            </a:r>
            <a:r>
              <a:rPr lang="ru-RU" sz="14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 Narrow" pitchFamily="34" charset="0"/>
                <a:cs typeface="Arial" pitchFamily="34" charset="0"/>
              </a:rPr>
              <a:t>2021-2022 </a:t>
            </a:r>
            <a:r>
              <a:rPr lang="ru-RU" sz="14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 Narrow" pitchFamily="34" charset="0"/>
                <a:cs typeface="Arial" pitchFamily="34" charset="0"/>
              </a:rPr>
              <a:t>учебного года и проведения итоговой аттестации обучающихся в организациях среднего образования»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92100" y="1041227"/>
            <a:ext cx="11531600" cy="12722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92099" y="2502872"/>
            <a:ext cx="11531600" cy="12722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92100" y="3964517"/>
            <a:ext cx="11531600" cy="12722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419100" y="1079327"/>
            <a:ext cx="1282700" cy="117575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419100" y="2551141"/>
            <a:ext cx="1282700" cy="117575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419100" y="4012786"/>
            <a:ext cx="1282700" cy="117575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Нашивка 15"/>
          <p:cNvSpPr/>
          <p:nvPr/>
        </p:nvSpPr>
        <p:spPr>
          <a:xfrm>
            <a:off x="6515100" y="4012786"/>
            <a:ext cx="698500" cy="1175752"/>
          </a:xfrm>
          <a:prstGeom prst="chevron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Нашивка 16"/>
          <p:cNvSpPr/>
          <p:nvPr/>
        </p:nvSpPr>
        <p:spPr>
          <a:xfrm>
            <a:off x="6535268" y="2548589"/>
            <a:ext cx="698500" cy="1175752"/>
          </a:xfrm>
          <a:prstGeom prst="chevron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Нашивка 17"/>
          <p:cNvSpPr/>
          <p:nvPr/>
        </p:nvSpPr>
        <p:spPr>
          <a:xfrm>
            <a:off x="6515100" y="1079327"/>
            <a:ext cx="698500" cy="1175752"/>
          </a:xfrm>
          <a:prstGeom prst="chevron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92100" y="5402932"/>
            <a:ext cx="11531600" cy="12722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419100" y="5451201"/>
            <a:ext cx="1282700" cy="117575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Нашивка 20"/>
          <p:cNvSpPr/>
          <p:nvPr/>
        </p:nvSpPr>
        <p:spPr>
          <a:xfrm>
            <a:off x="6574365" y="5451201"/>
            <a:ext cx="698500" cy="1175752"/>
          </a:xfrm>
          <a:prstGeom prst="chevron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 rot="10800000" flipV="1">
            <a:off x="570298" y="1145170"/>
            <a:ext cx="980304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мая 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 rot="10800000" flipV="1">
            <a:off x="570298" y="2646574"/>
            <a:ext cx="980304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мая 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 rot="10800000" flipV="1">
            <a:off x="570298" y="4144069"/>
            <a:ext cx="980304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июня 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 rot="10800000" flipV="1">
            <a:off x="609599" y="5546634"/>
            <a:ext cx="980304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06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июня 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701799" y="1085528"/>
            <a:ext cx="4991101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Письменный экзамен </a:t>
            </a:r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казахскому/русскому/уйгурскому/ </a:t>
            </a:r>
            <a:r>
              <a:rPr lang="ru-RU" sz="14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узбекскому/ </a:t>
            </a:r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таджикскому языку </a:t>
            </a:r>
            <a:r>
              <a:rPr lang="ru-RU" sz="1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(язык обучения) в форме эссе, для школ с углубленным изучением предметов гуманитарного цикла – письменная работа (статья, рассказ, эссе)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="" xmlns:a16="http://schemas.microsoft.com/office/drawing/2014/main" id="{9A4AC6DE-7683-4424-A17C-E7D5415A3E57}"/>
              </a:ext>
            </a:extLst>
          </p:cNvPr>
          <p:cNvSpPr/>
          <p:nvPr/>
        </p:nvSpPr>
        <p:spPr>
          <a:xfrm>
            <a:off x="7330136" y="1190149"/>
            <a:ext cx="437702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1400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Эссе из 100-150 слов на основе 2-х текстов  (объем -  400-450 слов). </a:t>
            </a:r>
          </a:p>
          <a:p>
            <a:r>
              <a:rPr lang="kk-KZ" sz="1400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Максимальный балл- </a:t>
            </a:r>
            <a:r>
              <a:rPr lang="kk-KZ" sz="1400" b="1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lang="kk-KZ" sz="1400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kk-KZ" sz="1400" i="1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i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Время проведения - </a:t>
            </a:r>
            <a:r>
              <a:rPr lang="ru-RU" sz="1400" b="1" i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 часа</a:t>
            </a:r>
            <a:endParaRPr lang="ru-RU" sz="1400" i="1" dirty="0">
              <a:solidFill>
                <a:schemeClr val="accent5">
                  <a:lumMod val="50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1735847" y="4120216"/>
            <a:ext cx="477925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Казахский язык и литература</a:t>
            </a:r>
            <a:r>
              <a:rPr lang="ru-RU" sz="1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классах с русским/узбекским/уйгурским/таджикским языком обучения </a:t>
            </a:r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русский </a:t>
            </a:r>
            <a:r>
              <a:rPr lang="ru-RU" sz="1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язык и литература в классах с казахским языком обучения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1818336" y="2769018"/>
            <a:ext cx="36307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письменный экзамен (контрольная работа) по </a:t>
            </a:r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математике</a:t>
            </a:r>
            <a:r>
              <a:rPr lang="ru-RU" sz="1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алгебре)</a:t>
            </a:r>
            <a:endParaRPr lang="ru-RU" sz="14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="" xmlns:a16="http://schemas.microsoft.com/office/drawing/2014/main" id="{F3AABCB8-149A-4221-896C-12864E0DE950}"/>
              </a:ext>
            </a:extLst>
          </p:cNvPr>
          <p:cNvSpPr/>
          <p:nvPr/>
        </p:nvSpPr>
        <p:spPr>
          <a:xfrm>
            <a:off x="7330136" y="2575654"/>
            <a:ext cx="426496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sz="1400" i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Количество </a:t>
            </a:r>
            <a:r>
              <a:rPr lang="kk-KZ" sz="1400" i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заданий </a:t>
            </a:r>
            <a:r>
              <a:rPr lang="kk-KZ" sz="1400" i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–10 </a:t>
            </a:r>
            <a:r>
              <a:rPr lang="kk-KZ" sz="1400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тестовых заданий </a:t>
            </a:r>
            <a:r>
              <a:rPr lang="kk-KZ" sz="1400" i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 </a:t>
            </a:r>
            <a:r>
              <a:rPr lang="kk-KZ" sz="1400" i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8-10 задач/примеров.</a:t>
            </a:r>
            <a:r>
              <a:rPr lang="kk-KZ" sz="1400" i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kk-KZ" sz="1400" i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kk-KZ" sz="1400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Максимальный  балл– </a:t>
            </a:r>
            <a:r>
              <a:rPr lang="en-US" sz="1400" b="1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kk-KZ" sz="1400" b="1" i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kk-KZ" sz="1400" b="1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kk-KZ" sz="1400" i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Время выполнения  </a:t>
            </a:r>
            <a:r>
              <a:rPr lang="kk-KZ" sz="1400" b="1" i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часа</a:t>
            </a:r>
          </a:p>
          <a:p>
            <a:pPr algn="just"/>
            <a:endParaRPr lang="ru-RU" sz="1400" b="1" i="1" dirty="0">
              <a:solidFill>
                <a:schemeClr val="accent5">
                  <a:lumMod val="50000"/>
                </a:schemeClr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="" xmlns:a16="http://schemas.microsoft.com/office/drawing/2014/main" id="{4C2578B7-2E57-41C7-948A-18C9049FBCB8}"/>
              </a:ext>
            </a:extLst>
          </p:cNvPr>
          <p:cNvSpPr/>
          <p:nvPr/>
        </p:nvSpPr>
        <p:spPr>
          <a:xfrm>
            <a:off x="7272865" y="4144069"/>
            <a:ext cx="42799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Работа с текстом. Даются три задания к тексту. </a:t>
            </a:r>
          </a:p>
          <a:p>
            <a:pPr algn="just"/>
            <a:r>
              <a:rPr lang="kk-KZ" sz="1400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Максимальный  балл – </a:t>
            </a:r>
            <a:r>
              <a:rPr lang="kk-KZ" sz="1400" b="1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r>
              <a:rPr lang="kk-KZ" sz="1400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kk-KZ" sz="1400" i="1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400" i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Время </a:t>
            </a:r>
            <a:r>
              <a:rPr lang="ru-RU" sz="1400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выполнения - </a:t>
            </a:r>
            <a:r>
              <a:rPr lang="ru-RU" sz="1400" b="1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 часа.</a:t>
            </a:r>
            <a:endParaRPr lang="ru-RU" sz="1400" i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1760067" y="5442349"/>
            <a:ext cx="4813301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письменный экзамен по предмету по выбору (Физика, Химия, Биология, География, Геометрия, История Казахстана, Всемирная история, Литература (по языку обучения), Иностранный язык (английский/французский/немецкий), Информатика</a:t>
            </a:r>
            <a:r>
              <a:rPr lang="ru-RU" sz="1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  <a:endParaRPr lang="ru-RU" sz="14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 rot="10800000" flipV="1">
            <a:off x="7233768" y="5457402"/>
            <a:ext cx="4692127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Работа </a:t>
            </a:r>
            <a:r>
              <a:rPr lang="ru-RU" sz="1400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состоит из 2 частей. Часть А содержит </a:t>
            </a:r>
            <a:endParaRPr lang="ru-RU" sz="1400" i="1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ru-RU" sz="1400" i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15 </a:t>
            </a:r>
            <a:r>
              <a:rPr lang="ru-RU" sz="1400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заданий с выбором одного правильного ответа из четырех предложенных. </a:t>
            </a:r>
            <a:endParaRPr lang="ru-RU" sz="1400" i="1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ru-RU" sz="1400" i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Часть </a:t>
            </a:r>
            <a:r>
              <a:rPr lang="ru-RU" sz="1400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 содержит 4-5 структурированных заданий. </a:t>
            </a:r>
            <a:endParaRPr lang="ru-RU" sz="1400" i="1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kk-KZ" sz="1400" i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Максимальный  балл – </a:t>
            </a:r>
            <a:r>
              <a:rPr lang="kk-KZ" sz="1400" b="1" i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  <a:endParaRPr lang="ru-RU" sz="1400" i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4237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FE903A36-7EF6-4908-A470-4BBF26857038}"/>
              </a:ext>
            </a:extLst>
          </p:cNvPr>
          <p:cNvSpPr txBox="1"/>
          <p:nvPr/>
        </p:nvSpPr>
        <p:spPr>
          <a:xfrm>
            <a:off x="1420" y="-20239"/>
            <a:ext cx="12192000" cy="46166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t>ДЛЯ ОБУЧАЮЩИХСЯ 11 (12) </a:t>
            </a:r>
            <a:r>
              <a:rPr lang="ru-RU" sz="2400" b="1" dirty="0" smtClean="0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t>КЛАССОВ</a:t>
            </a:r>
            <a:endParaRPr lang="ru-RU" sz="2400" dirty="0">
              <a:solidFill>
                <a:schemeClr val="bg1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1420" y="635000"/>
            <a:ext cx="12193420" cy="60515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520656" y="867939"/>
            <a:ext cx="1282700" cy="117575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 rot="10800000" flipV="1">
            <a:off x="671854" y="933782"/>
            <a:ext cx="980304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мая 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2854218" y="852061"/>
            <a:ext cx="1282700" cy="117575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rot="10800000" flipV="1">
            <a:off x="3005416" y="917904"/>
            <a:ext cx="980304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мая 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5356613" y="853070"/>
            <a:ext cx="1282700" cy="117575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 rot="10800000" flipV="1">
            <a:off x="5507811" y="918913"/>
            <a:ext cx="980304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июня 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7854150" y="809227"/>
            <a:ext cx="1282700" cy="117575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rot="10800000" flipV="1">
            <a:off x="8005348" y="875070"/>
            <a:ext cx="980304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07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июня 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10338910" y="879583"/>
            <a:ext cx="1282700" cy="117575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 rot="10800000" flipV="1">
            <a:off x="10490108" y="945426"/>
            <a:ext cx="980304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июня 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2328580" y="852061"/>
            <a:ext cx="23431" cy="5758289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4750300" y="867939"/>
            <a:ext cx="22294" cy="5818611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7250496" y="853070"/>
            <a:ext cx="45860" cy="5757280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9774257" y="809227"/>
            <a:ext cx="80564" cy="5877323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7296356" y="2121178"/>
            <a:ext cx="245433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Казахский язык </a:t>
            </a:r>
            <a:r>
              <a:rPr lang="ru-RU" sz="1400" b="1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и литература </a:t>
            </a:r>
            <a:r>
              <a:rPr lang="ru-RU" sz="1400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в </a:t>
            </a:r>
            <a:r>
              <a:rPr lang="ru-RU" sz="14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школах с русским и др. языками обучения</a:t>
            </a:r>
          </a:p>
          <a:p>
            <a:pPr algn="ctr"/>
            <a:r>
              <a:rPr lang="ru-RU" sz="14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Русский язык </a:t>
            </a:r>
            <a:r>
              <a:rPr lang="ru-RU" sz="1400" b="1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и литература </a:t>
            </a:r>
            <a:r>
              <a:rPr lang="ru-RU" sz="1400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в </a:t>
            </a:r>
            <a:r>
              <a:rPr lang="ru-RU" sz="14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школах с казахским языком обучения 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2352011" y="2055335"/>
            <a:ext cx="2420583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письменный экзамен </a:t>
            </a:r>
            <a:endParaRPr lang="ru-RU" sz="1400" dirty="0" smtClean="0">
              <a:solidFill>
                <a:srgbClr val="00206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по </a:t>
            </a:r>
            <a:r>
              <a:rPr lang="ru-RU" sz="1400" b="1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языку обучения</a:t>
            </a:r>
          </a:p>
          <a:p>
            <a:pPr algn="ctr"/>
            <a:r>
              <a:rPr lang="ru-RU" sz="1200" i="1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казахский/русский/ уйгурский/ таджикский/узбекский</a:t>
            </a:r>
            <a:endParaRPr lang="ru-RU" sz="1200" i="1" dirty="0">
              <a:solidFill>
                <a:srgbClr val="00206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29487" y="2065042"/>
            <a:ext cx="214291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письменный экзамен </a:t>
            </a:r>
            <a:endParaRPr lang="ru-RU" sz="1400" dirty="0" smtClean="0">
              <a:solidFill>
                <a:srgbClr val="00206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по </a:t>
            </a:r>
            <a:r>
              <a:rPr lang="ru-RU" sz="14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алгебре и началам анализа 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4928268" y="2082242"/>
            <a:ext cx="216655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устный экзамен </a:t>
            </a:r>
            <a:endParaRPr lang="ru-RU" sz="1400" dirty="0" smtClean="0">
              <a:solidFill>
                <a:srgbClr val="00206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по</a:t>
            </a:r>
            <a:r>
              <a:rPr lang="ru-RU" sz="1400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Истории </a:t>
            </a:r>
            <a:r>
              <a:rPr lang="ru-RU" sz="14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Казахстана 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9820117" y="2055335"/>
            <a:ext cx="2371883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письменный </a:t>
            </a:r>
            <a:r>
              <a:rPr lang="ru-RU" sz="1400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экзамен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по предмету по выбору </a:t>
            </a:r>
            <a:r>
              <a:rPr lang="ru-RU" sz="1200" i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(Физика, Химия, Биология, География, Геометрия, Всемирная история, Основы права, Литература, </a:t>
            </a:r>
            <a:r>
              <a:rPr lang="ru-RU" sz="1200" i="1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Информатика, Иностранный </a:t>
            </a:r>
            <a:r>
              <a:rPr lang="ru-RU" sz="1200" i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язык (английский/ французский/ </a:t>
            </a:r>
            <a:r>
              <a:rPr lang="ru-RU" sz="1200" i="1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немецкий)</a:t>
            </a:r>
            <a:endParaRPr lang="ru-RU" sz="1200" i="1" dirty="0">
              <a:solidFill>
                <a:srgbClr val="00206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="" xmlns:a16="http://schemas.microsoft.com/office/drawing/2014/main" id="{9A4AC6DE-7683-4424-A17C-E7D5415A3E57}"/>
              </a:ext>
            </a:extLst>
          </p:cNvPr>
          <p:cNvSpPr/>
          <p:nvPr/>
        </p:nvSpPr>
        <p:spPr>
          <a:xfrm rot="10800000" flipV="1">
            <a:off x="2413752" y="3506173"/>
            <a:ext cx="2313618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14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Экзаменационная работа состоит из 2 частей.  </a:t>
            </a:r>
            <a:endParaRPr lang="ru-RU" sz="1400" dirty="0">
              <a:solidFill>
                <a:schemeClr val="accent1">
                  <a:lumMod val="75000"/>
                </a:scheme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r>
              <a:rPr lang="kk-KZ" sz="1200" i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Первая часть предполагает работу с двумя текстами (общий объём текстов – 600-650 слов).</a:t>
            </a:r>
          </a:p>
          <a:p>
            <a:r>
              <a:rPr lang="kk-KZ" sz="1200" i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Во второй части обучающиеся в классах ЕМН выполняют одну письменную работу – эссе (200-250 слов). Обучающиеся в классах ОГН выбирают одно задание из трех предложенных с  написанием письменной работы (статья, эссе, публичное выступление, рецензия и другие) объёмом 200-250 слов. </a:t>
            </a:r>
            <a:endParaRPr lang="kk-KZ" sz="1200" i="1" dirty="0" smtClean="0">
              <a:solidFill>
                <a:schemeClr val="accent1">
                  <a:lumMod val="75000"/>
                </a:scheme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r>
              <a:rPr lang="kk-KZ" sz="1400" dirty="0" smtClean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Максимальный </a:t>
            </a:r>
            <a:r>
              <a:rPr lang="kk-KZ" sz="14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балл – </a:t>
            </a:r>
            <a:r>
              <a:rPr lang="kk-KZ" sz="14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40.</a:t>
            </a:r>
          </a:p>
        </p:txBody>
      </p:sp>
      <p:sp>
        <p:nvSpPr>
          <p:cNvPr id="31" name="Прямоугольник 30">
            <a:extLst>
              <a:ext uri="{FF2B5EF4-FFF2-40B4-BE49-F238E27FC236}">
                <a16:creationId xmlns="" xmlns:a16="http://schemas.microsoft.com/office/drawing/2014/main" id="{4C2578B7-2E57-41C7-948A-18C9049FBCB8}"/>
              </a:ext>
            </a:extLst>
          </p:cNvPr>
          <p:cNvSpPr/>
          <p:nvPr/>
        </p:nvSpPr>
        <p:spPr>
          <a:xfrm>
            <a:off x="7452031" y="3934201"/>
            <a:ext cx="2288224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5080">
              <a:buSzPct val="95833"/>
              <a:tabLst>
                <a:tab pos="120650" algn="l"/>
                <a:tab pos="2317115" algn="l"/>
                <a:tab pos="2677160" algn="l"/>
                <a:tab pos="3698240" algn="l"/>
                <a:tab pos="4057650" algn="l"/>
                <a:tab pos="4603750" algn="l"/>
                <a:tab pos="4624705" algn="l"/>
                <a:tab pos="6027420" algn="l"/>
                <a:tab pos="6393180" algn="l"/>
              </a:tabLst>
            </a:pPr>
            <a:r>
              <a:rPr lang="kk-KZ" sz="1400" dirty="0" smtClean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Экзаменационная </a:t>
            </a:r>
            <a:r>
              <a:rPr lang="kk-KZ" sz="14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работа состоит из двух частей. </a:t>
            </a:r>
            <a:endParaRPr lang="ru-RU" sz="1400" dirty="0">
              <a:solidFill>
                <a:schemeClr val="accent1">
                  <a:lumMod val="75000"/>
                </a:scheme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r>
              <a:rPr lang="kk-KZ" sz="1200" i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Задания содержат четыре коротких текста, общий объём которых не превышает 400 слов. </a:t>
            </a:r>
            <a:endParaRPr lang="ru-RU" sz="1200" i="1" dirty="0">
              <a:solidFill>
                <a:schemeClr val="accent1">
                  <a:lumMod val="75000"/>
                </a:scheme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R="5080">
              <a:buSzPct val="95833"/>
              <a:tabLst>
                <a:tab pos="120650" algn="l"/>
                <a:tab pos="2317115" algn="l"/>
                <a:tab pos="2677160" algn="l"/>
                <a:tab pos="3698240" algn="l"/>
                <a:tab pos="4057650" algn="l"/>
                <a:tab pos="4603750" algn="l"/>
                <a:tab pos="4624705" algn="l"/>
                <a:tab pos="6027420" algn="l"/>
                <a:tab pos="6393180" algn="l"/>
              </a:tabLst>
            </a:pP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Максимальный  балл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– 40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76572" y="3438504"/>
            <a:ext cx="209727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14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Экзаменационная работа состоит из 2 частей.  </a:t>
            </a:r>
            <a:endParaRPr lang="ru-RU" sz="1400" dirty="0">
              <a:solidFill>
                <a:schemeClr val="accent1">
                  <a:lumMod val="75000"/>
                </a:scheme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r>
              <a:rPr lang="kk-KZ" sz="1200" i="1" dirty="0" smtClean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Часть </a:t>
            </a:r>
            <a:r>
              <a:rPr lang="kk-KZ" sz="1200" i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А содержит 15 заданий с выбором одного правильного ответа из пяти предложенных. Задания оцениваются в 1 балл. </a:t>
            </a:r>
            <a:endParaRPr lang="ru-RU" sz="1200" i="1" dirty="0">
              <a:solidFill>
                <a:schemeClr val="accent1">
                  <a:lumMod val="75000"/>
                </a:scheme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r>
              <a:rPr lang="kk-KZ" sz="1200" i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Часть В содержит 10-12 заданий, требующих краткого или развернутого ответов. Задания оцениваются в 2-8 баллов</a:t>
            </a:r>
            <a:r>
              <a:rPr lang="ru-RU" sz="1200" i="1" dirty="0" smtClean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.  </a:t>
            </a:r>
          </a:p>
          <a:p>
            <a:r>
              <a:rPr lang="kk-KZ" sz="1400" dirty="0" smtClean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Максимальный  </a:t>
            </a:r>
            <a:r>
              <a:rPr lang="kk-KZ" sz="14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балл– </a:t>
            </a:r>
            <a:r>
              <a:rPr lang="kk-KZ" sz="1400" b="1" dirty="0" smtClean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60</a:t>
            </a:r>
            <a:r>
              <a:rPr lang="kk-KZ" sz="1400" dirty="0" smtClean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. </a:t>
            </a:r>
            <a:endParaRPr lang="kk-KZ" sz="1400" b="1" dirty="0">
              <a:solidFill>
                <a:schemeClr val="accent1">
                  <a:lumMod val="75000"/>
                </a:scheme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9895930" y="4291278"/>
            <a:ext cx="2264659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14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Экзаменационная работа состоит из 2-3 </a:t>
            </a:r>
            <a:r>
              <a:rPr lang="kk-KZ" sz="1400" dirty="0" smtClean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частей.</a:t>
            </a:r>
          </a:p>
          <a:p>
            <a:r>
              <a:rPr lang="kk-KZ" sz="1200" i="1" dirty="0" smtClean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Задания </a:t>
            </a:r>
            <a:r>
              <a:rPr lang="kk-KZ" sz="1200" i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с выбором одного правильного ответа из предложенных;  </a:t>
            </a:r>
          </a:p>
          <a:p>
            <a:r>
              <a:rPr lang="kk-KZ" sz="1200" i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4-5 заданий, требующих краткого или развернутого ответов; мини исследование</a:t>
            </a:r>
            <a:endParaRPr lang="ru-RU" sz="1200" i="1" dirty="0">
              <a:solidFill>
                <a:schemeClr val="accent1">
                  <a:lumMod val="75000"/>
                </a:scheme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4883309" y="3372252"/>
            <a:ext cx="2423961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14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Экзамен проводится по билетам. </a:t>
            </a:r>
            <a:endParaRPr lang="kk-KZ" sz="1400" dirty="0" smtClean="0">
              <a:solidFill>
                <a:schemeClr val="accent1">
                  <a:lumMod val="75000"/>
                </a:scheme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r>
              <a:rPr lang="kk-KZ" sz="1200" i="1" dirty="0" smtClean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Всего </a:t>
            </a:r>
            <a:r>
              <a:rPr lang="kk-KZ" sz="1200" i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30 билетов, в каждом билете даются три вопроса, на которые обучающиеся дают устный ответ. </a:t>
            </a:r>
          </a:p>
          <a:p>
            <a:r>
              <a:rPr lang="kk-KZ" sz="14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Максимальный балл </a:t>
            </a:r>
            <a:r>
              <a:rPr lang="kk-KZ" sz="14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– 30.</a:t>
            </a:r>
            <a:endParaRPr lang="ru-RU" sz="1400" b="1" dirty="0">
              <a:solidFill>
                <a:schemeClr val="accent1">
                  <a:lumMod val="75000"/>
                </a:scheme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35" name="Нашивка 34"/>
          <p:cNvSpPr/>
          <p:nvPr/>
        </p:nvSpPr>
        <p:spPr>
          <a:xfrm rot="5400000">
            <a:off x="897617" y="2183371"/>
            <a:ext cx="495300" cy="1627818"/>
          </a:xfrm>
          <a:prstGeom prst="chevron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6" name="Нашивка 35"/>
          <p:cNvSpPr/>
          <p:nvPr/>
        </p:nvSpPr>
        <p:spPr>
          <a:xfrm rot="5400000">
            <a:off x="3346603" y="2381628"/>
            <a:ext cx="495300" cy="1627818"/>
          </a:xfrm>
          <a:prstGeom prst="chevron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7" name="Нашивка 36"/>
          <p:cNvSpPr/>
          <p:nvPr/>
        </p:nvSpPr>
        <p:spPr>
          <a:xfrm rot="5400000">
            <a:off x="5772555" y="2092623"/>
            <a:ext cx="495300" cy="1627818"/>
          </a:xfrm>
          <a:prstGeom prst="chevron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8" name="Нашивка 37"/>
          <p:cNvSpPr/>
          <p:nvPr/>
        </p:nvSpPr>
        <p:spPr>
          <a:xfrm rot="5400000">
            <a:off x="8247850" y="2843274"/>
            <a:ext cx="495300" cy="1627818"/>
          </a:xfrm>
          <a:prstGeom prst="chevron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9" name="Нашивка 38"/>
          <p:cNvSpPr/>
          <p:nvPr/>
        </p:nvSpPr>
        <p:spPr>
          <a:xfrm rot="5400000">
            <a:off x="10739501" y="3120292"/>
            <a:ext cx="495300" cy="1627818"/>
          </a:xfrm>
          <a:prstGeom prst="chevron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310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Овал 30"/>
          <p:cNvSpPr/>
          <p:nvPr/>
        </p:nvSpPr>
        <p:spPr>
          <a:xfrm>
            <a:off x="-3169838" y="673100"/>
            <a:ext cx="6339675" cy="618490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12122331" cy="673100"/>
          </a:xfrm>
          <a:prstGeom prst="rect">
            <a:avLst/>
          </a:prstGeom>
          <a:solidFill>
            <a:srgbClr val="0070C0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800" b="1" dirty="0" smtClean="0">
              <a:solidFill>
                <a:schemeClr val="bg1"/>
              </a:solidFill>
              <a:latin typeface="Arial Narrow" pitchFamily="34" charset="0"/>
              <a:ea typeface="+mn-ea"/>
              <a:cs typeface="Arial" pitchFamily="34" charset="0"/>
            </a:endParaRPr>
          </a:p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 Narrow" pitchFamily="34" charset="0"/>
                <a:ea typeface="+mn-ea"/>
                <a:cs typeface="Arial" pitchFamily="34" charset="0"/>
              </a:rPr>
              <a:t>ОРГАНИЗАЦИЯ ЛЕТНЕЙ  ШКОЛЫ</a:t>
            </a:r>
            <a:endParaRPr lang="ru-RU" sz="2400" b="1" dirty="0">
              <a:solidFill>
                <a:schemeClr val="bg1"/>
              </a:solidFill>
              <a:latin typeface="Arial Narrow" pitchFamily="34" charset="0"/>
              <a:ea typeface="+mn-ea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95761" y="2464327"/>
            <a:ext cx="2856872" cy="2677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3600" b="1" dirty="0">
                <a:ln>
                  <a:solidFill>
                    <a:srgbClr val="002060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kk-KZ" sz="4400" b="1" dirty="0">
                <a:ln>
                  <a:solidFill>
                    <a:srgbClr val="002060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 </a:t>
            </a:r>
            <a:r>
              <a:rPr lang="kk-KZ" sz="3600" b="1" dirty="0" smtClean="0">
                <a:ln>
                  <a:solidFill>
                    <a:srgbClr val="002060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мая </a:t>
            </a:r>
          </a:p>
          <a:p>
            <a:r>
              <a:rPr lang="kk-KZ" sz="3600" b="1" dirty="0" smtClean="0">
                <a:ln>
                  <a:solidFill>
                    <a:srgbClr val="002060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kk-KZ" sz="4400" b="1" dirty="0">
                <a:ln>
                  <a:solidFill>
                    <a:srgbClr val="002060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  <a:r>
              <a:rPr lang="kk-KZ" sz="3600" b="1" dirty="0">
                <a:ln>
                  <a:solidFill>
                    <a:srgbClr val="002060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июня</a:t>
            </a:r>
          </a:p>
          <a:p>
            <a:r>
              <a:rPr lang="kk-KZ" sz="4400" b="1" dirty="0" smtClean="0">
                <a:ln>
                  <a:solidFill>
                    <a:srgbClr val="002060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2022</a:t>
            </a:r>
            <a:r>
              <a:rPr lang="kk-KZ" sz="3600" b="1" dirty="0" smtClean="0">
                <a:ln>
                  <a:solidFill>
                    <a:srgbClr val="002060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3600" b="1" dirty="0">
                <a:ln>
                  <a:solidFill>
                    <a:srgbClr val="002060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года </a:t>
            </a:r>
            <a:endParaRPr lang="ru-RU" sz="3600" b="1" dirty="0">
              <a:ln>
                <a:solidFill>
                  <a:srgbClr val="002060"/>
                </a:solidFill>
              </a:ln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kk-KZ" sz="3600" b="1" dirty="0" smtClean="0">
                <a:ln>
                  <a:solidFill>
                    <a:srgbClr val="002060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ln>
                <a:solidFill>
                  <a:srgbClr val="002060"/>
                </a:solidFill>
              </a:ln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 rot="10800000" flipV="1">
            <a:off x="3461785" y="1095662"/>
            <a:ext cx="9057530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kk-KZ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</a:t>
            </a:r>
            <a:r>
              <a:rPr lang="kk-KZ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азработаны </a:t>
            </a:r>
            <a:r>
              <a:rPr lang="kk-KZ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Методические рекомендации по организации Летней </a:t>
            </a:r>
            <a:r>
              <a:rPr lang="kk-KZ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школы; </a:t>
            </a:r>
            <a:endParaRPr lang="ru-RU" dirty="0">
              <a:solidFill>
                <a:srgbClr val="00206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461785" y="1974319"/>
            <a:ext cx="8569786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0215" algn="just">
              <a:lnSpc>
                <a:spcPct val="115000"/>
              </a:lnSpc>
              <a:spcAft>
                <a:spcPts val="0"/>
              </a:spcAft>
            </a:pPr>
            <a:r>
              <a:rPr lang="kk-KZ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Обучение в </a:t>
            </a:r>
            <a:r>
              <a:rPr lang="kk-KZ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летней школе организуется для обучающихся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</a:t>
            </a:r>
            <a:r>
              <a:rPr lang="kk-KZ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-8,10 классов;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 rot="10800000" flipV="1">
            <a:off x="4072123" y="2752924"/>
            <a:ext cx="77000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Оценивание </a:t>
            </a:r>
            <a:r>
              <a:rPr lang="kk-KZ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учебных достижений обучающихся летней школы не </a:t>
            </a:r>
            <a:r>
              <a:rPr lang="kk-KZ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проводится;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 rot="10800000" flipV="1">
            <a:off x="3979305" y="3781000"/>
            <a:ext cx="80755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Домашнее задание </a:t>
            </a:r>
            <a:r>
              <a:rPr lang="kk-KZ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условиях летней школы не </a:t>
            </a:r>
            <a:r>
              <a:rPr lang="kk-KZ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задается;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942313" y="4758200"/>
            <a:ext cx="74680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летней </a:t>
            </a:r>
            <a:r>
              <a:rPr lang="kk-KZ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школе допускается  свободная форма для </a:t>
            </a:r>
            <a:r>
              <a:rPr lang="kk-KZ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обучающихся;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219446" y="5709413"/>
            <a:ext cx="79725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Для осуществления </a:t>
            </a:r>
            <a:r>
              <a:rPr lang="kk-KZ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учебного процесса допускается привлечение </a:t>
            </a:r>
            <a:r>
              <a:rPr lang="kk-KZ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волонтеров-студентов.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258797" y="1007618"/>
            <a:ext cx="481626" cy="566977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258797" y="1886461"/>
            <a:ext cx="524301" cy="493819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309372" y="2804875"/>
            <a:ext cx="506012" cy="506012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309372" y="3700467"/>
            <a:ext cx="530398" cy="530398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169837" y="5743436"/>
            <a:ext cx="902286" cy="670618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7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461785" y="4665183"/>
            <a:ext cx="225572" cy="688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727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вал 5"/>
          <p:cNvSpPr/>
          <p:nvPr/>
        </p:nvSpPr>
        <p:spPr>
          <a:xfrm>
            <a:off x="2735663" y="353786"/>
            <a:ext cx="6339675" cy="618490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816626" y="2827955"/>
            <a:ext cx="4177747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dirty="0">
                <a:ln>
                  <a:solidFill>
                    <a:srgbClr val="002060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СПАСИБО</a:t>
            </a:r>
            <a:r>
              <a:rPr lang="ru-RU" sz="4000" b="1" dirty="0">
                <a:ln>
                  <a:solidFill>
                    <a:srgbClr val="002060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 smtClean="0">
              <a:ln>
                <a:solidFill>
                  <a:srgbClr val="002060"/>
                </a:solidFill>
              </a:ln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4000" b="1" dirty="0" smtClean="0">
                <a:ln>
                  <a:solidFill>
                    <a:srgbClr val="002060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</a:t>
            </a:r>
            <a:r>
              <a:rPr lang="ru-RU" sz="4000" b="1" dirty="0">
                <a:ln>
                  <a:solidFill>
                    <a:srgbClr val="002060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ВНИМАНИЕ!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2835</TotalTime>
  <Words>621</Words>
  <Application>Microsoft Office PowerPoint</Application>
  <PresentationFormat>Широкоэкранный</PresentationFormat>
  <Paragraphs>82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3" baseType="lpstr">
      <vt:lpstr>Arial</vt:lpstr>
      <vt:lpstr>Arial Narrow</vt:lpstr>
      <vt:lpstr>Calibri</vt:lpstr>
      <vt:lpstr>Calibri Light</vt:lpstr>
      <vt:lpstr>Quattrocento Sans</vt:lpstr>
      <vt:lpstr>Segoe UI</vt:lpstr>
      <vt:lpstr>Times New Roman</vt:lpstr>
      <vt:lpstr>Тема Office</vt:lpstr>
      <vt:lpstr>О проведении  итоговой аттестации  в 2021-2022  учебном году 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 ОРГАНИЗАЦИИ ЛЕТНЕЙ ШКОЛЫ</dc:title>
  <dc:creator>Каринова Шолпан Танатовна</dc:creator>
  <cp:lastModifiedBy>Абдрахманова Назира Кабдоллаевна</cp:lastModifiedBy>
  <cp:revision>294</cp:revision>
  <cp:lastPrinted>2021-05-06T05:58:58Z</cp:lastPrinted>
  <dcterms:created xsi:type="dcterms:W3CDTF">2021-05-03T10:34:52Z</dcterms:created>
  <dcterms:modified xsi:type="dcterms:W3CDTF">2022-05-05T06:49:00Z</dcterms:modified>
</cp:coreProperties>
</file>