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96A6F9-2B44-4D16-8AFE-559482D8CFD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20E4F7-A595-4DBC-83E4-B248D80FDCF6}">
      <dgm:prSet phldrT="[Текст]"/>
      <dgm:spPr/>
      <dgm:t>
        <a:bodyPr/>
        <a:lstStyle/>
        <a:p>
          <a:r>
            <a:rPr lang="ru-RU" u="none" dirty="0" smtClean="0"/>
            <a:t>Конкурс на занятие вакантной и (или) временно вакантной должности педагога государственной организации образования </a:t>
          </a:r>
          <a:r>
            <a:rPr lang="ru-RU" b="1" u="none" dirty="0" smtClean="0"/>
            <a:t>организуется государственной организацией образования</a:t>
          </a:r>
          <a:r>
            <a:rPr lang="ru-RU" u="none" dirty="0" smtClean="0"/>
            <a:t>, находящейся в введении местных исполнительных органов областей, городов республиканского значения и столицы.</a:t>
          </a:r>
        </a:p>
      </dgm:t>
    </dgm:pt>
    <dgm:pt modelId="{BEDAB7C7-7E5F-47EB-9A8B-5B1411E3906B}" type="parTrans" cxnId="{5C7930BC-C8B2-435A-8DAA-A46C3F3045B3}">
      <dgm:prSet/>
      <dgm:spPr/>
      <dgm:t>
        <a:bodyPr/>
        <a:lstStyle/>
        <a:p>
          <a:endParaRPr lang="ru-RU"/>
        </a:p>
      </dgm:t>
    </dgm:pt>
    <dgm:pt modelId="{00F09C3C-2FD4-41B3-A7B0-08B68B7B7832}" type="sibTrans" cxnId="{5C7930BC-C8B2-435A-8DAA-A46C3F3045B3}">
      <dgm:prSet/>
      <dgm:spPr/>
      <dgm:t>
        <a:bodyPr/>
        <a:lstStyle/>
        <a:p>
          <a:endParaRPr lang="ru-RU"/>
        </a:p>
      </dgm:t>
    </dgm:pt>
    <dgm:pt modelId="{62DACBFA-FE51-445D-9714-A154A3B09E76}">
      <dgm:prSet phldrT="[Текст]"/>
      <dgm:spPr/>
      <dgm:t>
        <a:bodyPr/>
        <a:lstStyle/>
        <a:p>
          <a:r>
            <a:rPr lang="ru-RU" u="none" dirty="0" smtClean="0"/>
            <a:t>На все имеющиеся вакантные и (или) временно вакантные должности </a:t>
          </a:r>
          <a:r>
            <a:rPr lang="ru-RU" b="1" u="none" dirty="0" smtClean="0"/>
            <a:t>государственная организация образования проводит конкурс</a:t>
          </a:r>
          <a:r>
            <a:rPr lang="ru-RU" u="none" dirty="0" smtClean="0"/>
            <a:t>, за исключением малокомплектных школ. </a:t>
          </a:r>
          <a:endParaRPr lang="ru-RU" dirty="0"/>
        </a:p>
      </dgm:t>
    </dgm:pt>
    <dgm:pt modelId="{85F53325-3E05-4B4B-B677-CB7E254677A2}" type="parTrans" cxnId="{B5C52FFD-ECE4-4913-AA5A-9E7FFD3459E5}">
      <dgm:prSet/>
      <dgm:spPr/>
      <dgm:t>
        <a:bodyPr/>
        <a:lstStyle/>
        <a:p>
          <a:endParaRPr lang="ru-RU"/>
        </a:p>
      </dgm:t>
    </dgm:pt>
    <dgm:pt modelId="{D9760D01-20E0-4229-990A-32DCD29EC378}" type="sibTrans" cxnId="{B5C52FFD-ECE4-4913-AA5A-9E7FFD3459E5}">
      <dgm:prSet/>
      <dgm:spPr/>
      <dgm:t>
        <a:bodyPr/>
        <a:lstStyle/>
        <a:p>
          <a:endParaRPr lang="ru-RU"/>
        </a:p>
      </dgm:t>
    </dgm:pt>
    <dgm:pt modelId="{6916A06B-4B71-4D74-A932-0DBEA765F70D}" type="pres">
      <dgm:prSet presAssocID="{F396A6F9-2B44-4D16-8AFE-559482D8CFD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24E7CC6-E9DE-4F4C-981A-BB424EC4E189}" type="pres">
      <dgm:prSet presAssocID="{2220E4F7-A595-4DBC-83E4-B248D80FDCF6}" presName="composite" presStyleCnt="0"/>
      <dgm:spPr/>
    </dgm:pt>
    <dgm:pt modelId="{C071ECD0-C7A0-4D45-BC83-40E88C44BDDB}" type="pres">
      <dgm:prSet presAssocID="{2220E4F7-A595-4DBC-83E4-B248D80FDCF6}" presName="LShape" presStyleLbl="alignNode1" presStyleIdx="0" presStyleCnt="3"/>
      <dgm:spPr/>
    </dgm:pt>
    <dgm:pt modelId="{05D2A17B-D74B-4E6A-8ED7-2026349F81C9}" type="pres">
      <dgm:prSet presAssocID="{2220E4F7-A595-4DBC-83E4-B248D80FDCF6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C18E9D-50C4-4EB5-B29E-0BB354FE8CCB}" type="pres">
      <dgm:prSet presAssocID="{2220E4F7-A595-4DBC-83E4-B248D80FDCF6}" presName="Triangle" presStyleLbl="alignNode1" presStyleIdx="1" presStyleCnt="3"/>
      <dgm:spPr/>
    </dgm:pt>
    <dgm:pt modelId="{7068D6B3-2AF4-46E3-BE08-F5C199B60E3A}" type="pres">
      <dgm:prSet presAssocID="{00F09C3C-2FD4-41B3-A7B0-08B68B7B7832}" presName="sibTrans" presStyleCnt="0"/>
      <dgm:spPr/>
    </dgm:pt>
    <dgm:pt modelId="{CDBFA987-F5EF-49CC-9771-5F8874065E54}" type="pres">
      <dgm:prSet presAssocID="{00F09C3C-2FD4-41B3-A7B0-08B68B7B7832}" presName="space" presStyleCnt="0"/>
      <dgm:spPr/>
    </dgm:pt>
    <dgm:pt modelId="{66663945-FA5A-40B3-9295-D0D34DF0A8FB}" type="pres">
      <dgm:prSet presAssocID="{62DACBFA-FE51-445D-9714-A154A3B09E76}" presName="composite" presStyleCnt="0"/>
      <dgm:spPr/>
    </dgm:pt>
    <dgm:pt modelId="{2987011B-38CC-4788-AA2C-A6241F9FB321}" type="pres">
      <dgm:prSet presAssocID="{62DACBFA-FE51-445D-9714-A154A3B09E76}" presName="LShape" presStyleLbl="alignNode1" presStyleIdx="2" presStyleCnt="3"/>
      <dgm:spPr/>
    </dgm:pt>
    <dgm:pt modelId="{E16624DF-0D7E-44E7-920B-DB2CEDC19E2D}" type="pres">
      <dgm:prSet presAssocID="{62DACBFA-FE51-445D-9714-A154A3B09E76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1F529D-C5D3-4968-9DA2-F8524BA701CD}" type="presOf" srcId="{2220E4F7-A595-4DBC-83E4-B248D80FDCF6}" destId="{05D2A17B-D74B-4E6A-8ED7-2026349F81C9}" srcOrd="0" destOrd="0" presId="urn:microsoft.com/office/officeart/2009/3/layout/StepUpProcess"/>
    <dgm:cxn modelId="{B5C52FFD-ECE4-4913-AA5A-9E7FFD3459E5}" srcId="{F396A6F9-2B44-4D16-8AFE-559482D8CFD0}" destId="{62DACBFA-FE51-445D-9714-A154A3B09E76}" srcOrd="1" destOrd="0" parTransId="{85F53325-3E05-4B4B-B677-CB7E254677A2}" sibTransId="{D9760D01-20E0-4229-990A-32DCD29EC378}"/>
    <dgm:cxn modelId="{F3D862F4-3BEF-47C4-9CE5-DB99578F5FED}" type="presOf" srcId="{62DACBFA-FE51-445D-9714-A154A3B09E76}" destId="{E16624DF-0D7E-44E7-920B-DB2CEDC19E2D}" srcOrd="0" destOrd="0" presId="urn:microsoft.com/office/officeart/2009/3/layout/StepUpProcess"/>
    <dgm:cxn modelId="{637A4DFD-2CA9-4207-B165-D5C21EDF48BC}" type="presOf" srcId="{F396A6F9-2B44-4D16-8AFE-559482D8CFD0}" destId="{6916A06B-4B71-4D74-A932-0DBEA765F70D}" srcOrd="0" destOrd="0" presId="urn:microsoft.com/office/officeart/2009/3/layout/StepUpProcess"/>
    <dgm:cxn modelId="{5C7930BC-C8B2-435A-8DAA-A46C3F3045B3}" srcId="{F396A6F9-2B44-4D16-8AFE-559482D8CFD0}" destId="{2220E4F7-A595-4DBC-83E4-B248D80FDCF6}" srcOrd="0" destOrd="0" parTransId="{BEDAB7C7-7E5F-47EB-9A8B-5B1411E3906B}" sibTransId="{00F09C3C-2FD4-41B3-A7B0-08B68B7B7832}"/>
    <dgm:cxn modelId="{DC3FCB11-C38C-43CA-9FFE-E186AB02C2AA}" type="presParOf" srcId="{6916A06B-4B71-4D74-A932-0DBEA765F70D}" destId="{424E7CC6-E9DE-4F4C-981A-BB424EC4E189}" srcOrd="0" destOrd="0" presId="urn:microsoft.com/office/officeart/2009/3/layout/StepUpProcess"/>
    <dgm:cxn modelId="{3A089089-53F3-4603-9732-3E16A745C199}" type="presParOf" srcId="{424E7CC6-E9DE-4F4C-981A-BB424EC4E189}" destId="{C071ECD0-C7A0-4D45-BC83-40E88C44BDDB}" srcOrd="0" destOrd="0" presId="urn:microsoft.com/office/officeart/2009/3/layout/StepUpProcess"/>
    <dgm:cxn modelId="{95FACE2B-2EBB-4BBA-9176-DB42B9E1A431}" type="presParOf" srcId="{424E7CC6-E9DE-4F4C-981A-BB424EC4E189}" destId="{05D2A17B-D74B-4E6A-8ED7-2026349F81C9}" srcOrd="1" destOrd="0" presId="urn:microsoft.com/office/officeart/2009/3/layout/StepUpProcess"/>
    <dgm:cxn modelId="{1BEEF2F3-19B2-419E-81C1-014F7BF7CB08}" type="presParOf" srcId="{424E7CC6-E9DE-4F4C-981A-BB424EC4E189}" destId="{FCC18E9D-50C4-4EB5-B29E-0BB354FE8CCB}" srcOrd="2" destOrd="0" presId="urn:microsoft.com/office/officeart/2009/3/layout/StepUpProcess"/>
    <dgm:cxn modelId="{72203B0F-5236-4DED-9969-04CD9A152558}" type="presParOf" srcId="{6916A06B-4B71-4D74-A932-0DBEA765F70D}" destId="{7068D6B3-2AF4-46E3-BE08-F5C199B60E3A}" srcOrd="1" destOrd="0" presId="urn:microsoft.com/office/officeart/2009/3/layout/StepUpProcess"/>
    <dgm:cxn modelId="{0D83E857-DC0D-47D7-A043-DEA3CA06C5D3}" type="presParOf" srcId="{7068D6B3-2AF4-46E3-BE08-F5C199B60E3A}" destId="{CDBFA987-F5EF-49CC-9771-5F8874065E54}" srcOrd="0" destOrd="0" presId="urn:microsoft.com/office/officeart/2009/3/layout/StepUpProcess"/>
    <dgm:cxn modelId="{911753E1-CF15-4175-B571-30841571F951}" type="presParOf" srcId="{6916A06B-4B71-4D74-A932-0DBEA765F70D}" destId="{66663945-FA5A-40B3-9295-D0D34DF0A8FB}" srcOrd="2" destOrd="0" presId="urn:microsoft.com/office/officeart/2009/3/layout/StepUpProcess"/>
    <dgm:cxn modelId="{E799E0A4-0F84-473F-9EDC-4E8D26DD376B}" type="presParOf" srcId="{66663945-FA5A-40B3-9295-D0D34DF0A8FB}" destId="{2987011B-38CC-4788-AA2C-A6241F9FB321}" srcOrd="0" destOrd="0" presId="urn:microsoft.com/office/officeart/2009/3/layout/StepUpProcess"/>
    <dgm:cxn modelId="{B5CCE871-F574-4FA9-970E-071F7428EAE2}" type="presParOf" srcId="{66663945-FA5A-40B3-9295-D0D34DF0A8FB}" destId="{E16624DF-0D7E-44E7-920B-DB2CEDC19E2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1CB0E-CFBB-4367-99DC-696ED43217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665C17-4F70-45DA-B87B-71E4C0B259F7}">
      <dgm:prSet phldrT="[Текст]" custT="1"/>
      <dgm:spPr/>
      <dgm:t>
        <a:bodyPr/>
        <a:lstStyle/>
        <a:p>
          <a:r>
            <a:rPr lang="ru-RU" sz="1600" u="none" dirty="0" smtClean="0"/>
            <a:t>В конкурсе участвуют педагоги, соответствующие </a:t>
          </a:r>
          <a:r>
            <a:rPr lang="ru-RU" sz="1600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Типовым квалификационным характеристикам педагогов и предоставившие документы согласно перечню</a:t>
          </a:r>
          <a:r>
            <a:rPr lang="ru-RU" sz="1600" u="none" dirty="0" smtClean="0"/>
            <a:t>, указанному в пункте 107 настоящих Правил.</a:t>
          </a:r>
        </a:p>
      </dgm:t>
    </dgm:pt>
    <dgm:pt modelId="{3375A56D-C5FC-490A-ABFF-00F2ECA91797}" type="parTrans" cxnId="{C7010636-513F-4BF7-8C8E-6D62A2BF1257}">
      <dgm:prSet/>
      <dgm:spPr/>
      <dgm:t>
        <a:bodyPr/>
        <a:lstStyle/>
        <a:p>
          <a:endParaRPr lang="ru-RU"/>
        </a:p>
      </dgm:t>
    </dgm:pt>
    <dgm:pt modelId="{B5099DFC-808F-4720-B360-566C7631D930}" type="sibTrans" cxnId="{C7010636-513F-4BF7-8C8E-6D62A2BF1257}">
      <dgm:prSet/>
      <dgm:spPr/>
      <dgm:t>
        <a:bodyPr/>
        <a:lstStyle/>
        <a:p>
          <a:endParaRPr lang="ru-RU"/>
        </a:p>
      </dgm:t>
    </dgm:pt>
    <dgm:pt modelId="{DF653C71-162E-411D-928C-6BE5B4ED7F20}">
      <dgm:prSet phldrT="[Текст]" custT="1"/>
      <dgm:spPr/>
      <dgm:t>
        <a:bodyPr/>
        <a:lstStyle/>
        <a:p>
          <a:r>
            <a:rPr lang="ru-RU" sz="1600" u="none" dirty="0" smtClean="0"/>
            <a:t>Конкурс проводится на вакантную и (или) временно вакантную должность педагога </a:t>
          </a:r>
          <a:r>
            <a:rPr lang="ru-RU" sz="1600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 учебной нагрузкой 16 и более часов в неделю</a:t>
          </a:r>
          <a:r>
            <a:rPr lang="ru-RU" sz="1600" u="none" dirty="0" smtClean="0"/>
            <a:t>. </a:t>
          </a:r>
          <a:endParaRPr lang="ru-RU" sz="1600" dirty="0"/>
        </a:p>
      </dgm:t>
    </dgm:pt>
    <dgm:pt modelId="{3CB191C6-12F3-4AEA-A572-890B4690EF14}" type="parTrans" cxnId="{A4ED33EE-51E6-41A1-9B58-6E4E9A227F16}">
      <dgm:prSet/>
      <dgm:spPr/>
      <dgm:t>
        <a:bodyPr/>
        <a:lstStyle/>
        <a:p>
          <a:endParaRPr lang="ru-RU"/>
        </a:p>
      </dgm:t>
    </dgm:pt>
    <dgm:pt modelId="{6ECB6F1E-A270-4435-83C1-BF2C0F762CD4}" type="sibTrans" cxnId="{A4ED33EE-51E6-41A1-9B58-6E4E9A227F16}">
      <dgm:prSet/>
      <dgm:spPr/>
      <dgm:t>
        <a:bodyPr/>
        <a:lstStyle/>
        <a:p>
          <a:endParaRPr lang="ru-RU"/>
        </a:p>
      </dgm:t>
    </dgm:pt>
    <dgm:pt modelId="{F67C0E03-C077-4EB4-855C-D11C583CC9AD}">
      <dgm:prSet phldrT="[Текст]" custT="1"/>
      <dgm:spPr/>
      <dgm:t>
        <a:bodyPr/>
        <a:lstStyle/>
        <a:p>
          <a:r>
            <a:rPr lang="ru-RU" sz="1600" u="none" dirty="0" smtClean="0"/>
            <a:t>Количество часов на каждого педагога при вакантных </a:t>
          </a:r>
          <a:r>
            <a:rPr lang="ru-RU" sz="1600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должностях не может быть больше полутора ставок педагога.</a:t>
          </a:r>
          <a:endParaRPr lang="ru-RU" sz="1600" b="1" dirty="0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71432034-4A29-47CA-846E-914B2A0CE684}" type="parTrans" cxnId="{DF1C7C55-CB43-4951-9983-3DD579C8546F}">
      <dgm:prSet/>
      <dgm:spPr/>
      <dgm:t>
        <a:bodyPr/>
        <a:lstStyle/>
        <a:p>
          <a:endParaRPr lang="ru-RU"/>
        </a:p>
      </dgm:t>
    </dgm:pt>
    <dgm:pt modelId="{9B3CBCD6-8925-48B9-B859-F03D56E560D5}" type="sibTrans" cxnId="{DF1C7C55-CB43-4951-9983-3DD579C8546F}">
      <dgm:prSet/>
      <dgm:spPr/>
      <dgm:t>
        <a:bodyPr/>
        <a:lstStyle/>
        <a:p>
          <a:endParaRPr lang="ru-RU"/>
        </a:p>
      </dgm:t>
    </dgm:pt>
    <dgm:pt modelId="{5778525A-34E7-4AF8-8B7F-4EB655060572}" type="pres">
      <dgm:prSet presAssocID="{84A1CB0E-CFBB-4367-99DC-696ED43217F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6844E9-7201-4D63-89D0-DE269F0A245E}" type="pres">
      <dgm:prSet presAssocID="{AE665C17-4F70-45DA-B87B-71E4C0B259F7}" presName="parentLin" presStyleCnt="0"/>
      <dgm:spPr/>
    </dgm:pt>
    <dgm:pt modelId="{0E7B790A-0B32-4A5B-AADA-365D087B1DFF}" type="pres">
      <dgm:prSet presAssocID="{AE665C17-4F70-45DA-B87B-71E4C0B259F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1062450-511A-49A5-B322-E36A4E94BBE3}" type="pres">
      <dgm:prSet presAssocID="{AE665C17-4F70-45DA-B87B-71E4C0B259F7}" presName="parentText" presStyleLbl="node1" presStyleIdx="0" presStyleCnt="3" custScaleY="3300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2773FB-0128-49F2-B110-47F7A54D8826}" type="pres">
      <dgm:prSet presAssocID="{AE665C17-4F70-45DA-B87B-71E4C0B259F7}" presName="negativeSpace" presStyleCnt="0"/>
      <dgm:spPr/>
    </dgm:pt>
    <dgm:pt modelId="{FBCFB51B-001E-48E6-9289-38D0059E5882}" type="pres">
      <dgm:prSet presAssocID="{AE665C17-4F70-45DA-B87B-71E4C0B259F7}" presName="childText" presStyleLbl="conFgAcc1" presStyleIdx="0" presStyleCnt="3">
        <dgm:presLayoutVars>
          <dgm:bulletEnabled val="1"/>
        </dgm:presLayoutVars>
      </dgm:prSet>
      <dgm:spPr/>
    </dgm:pt>
    <dgm:pt modelId="{B5AF795E-09EE-4F1C-9483-A2F92F5E18B4}" type="pres">
      <dgm:prSet presAssocID="{B5099DFC-808F-4720-B360-566C7631D930}" presName="spaceBetweenRectangles" presStyleCnt="0"/>
      <dgm:spPr/>
    </dgm:pt>
    <dgm:pt modelId="{07904835-93F6-4BFB-9228-D53779AAB2F0}" type="pres">
      <dgm:prSet presAssocID="{DF653C71-162E-411D-928C-6BE5B4ED7F20}" presName="parentLin" presStyleCnt="0"/>
      <dgm:spPr/>
    </dgm:pt>
    <dgm:pt modelId="{C329DEDD-FD66-4E25-9FAD-BE7B30662EC1}" type="pres">
      <dgm:prSet presAssocID="{DF653C71-162E-411D-928C-6BE5B4ED7F2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FACD488-F4F4-4845-85D1-FAF9C5DECAE8}" type="pres">
      <dgm:prSet presAssocID="{DF653C71-162E-411D-928C-6BE5B4ED7F20}" presName="parentText" presStyleLbl="node1" presStyleIdx="1" presStyleCnt="3" custScaleY="3300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D8A58A-C6A9-49A1-BC12-FD57A8CA824C}" type="pres">
      <dgm:prSet presAssocID="{DF653C71-162E-411D-928C-6BE5B4ED7F20}" presName="negativeSpace" presStyleCnt="0"/>
      <dgm:spPr/>
    </dgm:pt>
    <dgm:pt modelId="{0B5CE322-30D2-458A-8608-88883F3D4A62}" type="pres">
      <dgm:prSet presAssocID="{DF653C71-162E-411D-928C-6BE5B4ED7F20}" presName="childText" presStyleLbl="conFgAcc1" presStyleIdx="1" presStyleCnt="3">
        <dgm:presLayoutVars>
          <dgm:bulletEnabled val="1"/>
        </dgm:presLayoutVars>
      </dgm:prSet>
      <dgm:spPr/>
    </dgm:pt>
    <dgm:pt modelId="{9EDDE137-5FD2-4767-B055-BFB7FF5FC32E}" type="pres">
      <dgm:prSet presAssocID="{6ECB6F1E-A270-4435-83C1-BF2C0F762CD4}" presName="spaceBetweenRectangles" presStyleCnt="0"/>
      <dgm:spPr/>
    </dgm:pt>
    <dgm:pt modelId="{72277FFC-5E02-40C0-85B0-735D30A9C81D}" type="pres">
      <dgm:prSet presAssocID="{F67C0E03-C077-4EB4-855C-D11C583CC9AD}" presName="parentLin" presStyleCnt="0"/>
      <dgm:spPr/>
    </dgm:pt>
    <dgm:pt modelId="{EDA09461-A85D-4144-B3D1-5C4845D33389}" type="pres">
      <dgm:prSet presAssocID="{F67C0E03-C077-4EB4-855C-D11C583CC9A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26E22E0-3780-4276-9089-186CF32E4828}" type="pres">
      <dgm:prSet presAssocID="{F67C0E03-C077-4EB4-855C-D11C583CC9AD}" presName="parentText" presStyleLbl="node1" presStyleIdx="2" presStyleCnt="3" custScaleY="3300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102E3-C742-4B9C-AFAB-AA597B9DA444}" type="pres">
      <dgm:prSet presAssocID="{F67C0E03-C077-4EB4-855C-D11C583CC9AD}" presName="negativeSpace" presStyleCnt="0"/>
      <dgm:spPr/>
    </dgm:pt>
    <dgm:pt modelId="{53869C1A-454F-4E4D-A9AD-829CD06BECF4}" type="pres">
      <dgm:prSet presAssocID="{F67C0E03-C077-4EB4-855C-D11C583CC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C480C4D-C2DC-428C-9F7B-97CB795B4C45}" type="presOf" srcId="{AE665C17-4F70-45DA-B87B-71E4C0B259F7}" destId="{11062450-511A-49A5-B322-E36A4E94BBE3}" srcOrd="1" destOrd="0" presId="urn:microsoft.com/office/officeart/2005/8/layout/list1"/>
    <dgm:cxn modelId="{C7010636-513F-4BF7-8C8E-6D62A2BF1257}" srcId="{84A1CB0E-CFBB-4367-99DC-696ED43217F4}" destId="{AE665C17-4F70-45DA-B87B-71E4C0B259F7}" srcOrd="0" destOrd="0" parTransId="{3375A56D-C5FC-490A-ABFF-00F2ECA91797}" sibTransId="{B5099DFC-808F-4720-B360-566C7631D930}"/>
    <dgm:cxn modelId="{DF1C7C55-CB43-4951-9983-3DD579C8546F}" srcId="{84A1CB0E-CFBB-4367-99DC-696ED43217F4}" destId="{F67C0E03-C077-4EB4-855C-D11C583CC9AD}" srcOrd="2" destOrd="0" parTransId="{71432034-4A29-47CA-846E-914B2A0CE684}" sibTransId="{9B3CBCD6-8925-48B9-B859-F03D56E560D5}"/>
    <dgm:cxn modelId="{F7FB73B9-914F-40A3-A1DD-2E870B6ECE55}" type="presOf" srcId="{DF653C71-162E-411D-928C-6BE5B4ED7F20}" destId="{C329DEDD-FD66-4E25-9FAD-BE7B30662EC1}" srcOrd="0" destOrd="0" presId="urn:microsoft.com/office/officeart/2005/8/layout/list1"/>
    <dgm:cxn modelId="{09A08394-E1DD-47AE-A388-73D4924F6B83}" type="presOf" srcId="{84A1CB0E-CFBB-4367-99DC-696ED43217F4}" destId="{5778525A-34E7-4AF8-8B7F-4EB655060572}" srcOrd="0" destOrd="0" presId="urn:microsoft.com/office/officeart/2005/8/layout/list1"/>
    <dgm:cxn modelId="{A4ED33EE-51E6-41A1-9B58-6E4E9A227F16}" srcId="{84A1CB0E-CFBB-4367-99DC-696ED43217F4}" destId="{DF653C71-162E-411D-928C-6BE5B4ED7F20}" srcOrd="1" destOrd="0" parTransId="{3CB191C6-12F3-4AEA-A572-890B4690EF14}" sibTransId="{6ECB6F1E-A270-4435-83C1-BF2C0F762CD4}"/>
    <dgm:cxn modelId="{4E75138B-2309-46F5-8D27-DF809731AC65}" type="presOf" srcId="{F67C0E03-C077-4EB4-855C-D11C583CC9AD}" destId="{EDA09461-A85D-4144-B3D1-5C4845D33389}" srcOrd="0" destOrd="0" presId="urn:microsoft.com/office/officeart/2005/8/layout/list1"/>
    <dgm:cxn modelId="{AFE7C906-DF7A-4F82-9161-F43A82496765}" type="presOf" srcId="{DF653C71-162E-411D-928C-6BE5B4ED7F20}" destId="{2FACD488-F4F4-4845-85D1-FAF9C5DECAE8}" srcOrd="1" destOrd="0" presId="urn:microsoft.com/office/officeart/2005/8/layout/list1"/>
    <dgm:cxn modelId="{4C8212CB-5E65-42AD-AD4F-DC9682F77C76}" type="presOf" srcId="{F67C0E03-C077-4EB4-855C-D11C583CC9AD}" destId="{926E22E0-3780-4276-9089-186CF32E4828}" srcOrd="1" destOrd="0" presId="urn:microsoft.com/office/officeart/2005/8/layout/list1"/>
    <dgm:cxn modelId="{321AAEA9-30E4-4FD4-BB27-DEFC9B0240FA}" type="presOf" srcId="{AE665C17-4F70-45DA-B87B-71E4C0B259F7}" destId="{0E7B790A-0B32-4A5B-AADA-365D087B1DFF}" srcOrd="0" destOrd="0" presId="urn:microsoft.com/office/officeart/2005/8/layout/list1"/>
    <dgm:cxn modelId="{78D99D13-ACEC-4FE8-9E18-3FCA7D8E716E}" type="presParOf" srcId="{5778525A-34E7-4AF8-8B7F-4EB655060572}" destId="{146844E9-7201-4D63-89D0-DE269F0A245E}" srcOrd="0" destOrd="0" presId="urn:microsoft.com/office/officeart/2005/8/layout/list1"/>
    <dgm:cxn modelId="{6EC88F8C-D230-446F-A91A-AC3CAE156B8C}" type="presParOf" srcId="{146844E9-7201-4D63-89D0-DE269F0A245E}" destId="{0E7B790A-0B32-4A5B-AADA-365D087B1DFF}" srcOrd="0" destOrd="0" presId="urn:microsoft.com/office/officeart/2005/8/layout/list1"/>
    <dgm:cxn modelId="{97B78DB6-3C2B-4FA9-97C2-E0B0D5A54AB5}" type="presParOf" srcId="{146844E9-7201-4D63-89D0-DE269F0A245E}" destId="{11062450-511A-49A5-B322-E36A4E94BBE3}" srcOrd="1" destOrd="0" presId="urn:microsoft.com/office/officeart/2005/8/layout/list1"/>
    <dgm:cxn modelId="{871FA1BE-1220-442B-BBA8-698100C35A43}" type="presParOf" srcId="{5778525A-34E7-4AF8-8B7F-4EB655060572}" destId="{652773FB-0128-49F2-B110-47F7A54D8826}" srcOrd="1" destOrd="0" presId="urn:microsoft.com/office/officeart/2005/8/layout/list1"/>
    <dgm:cxn modelId="{0B8FA66E-8078-4325-A89D-E16DEAA429AE}" type="presParOf" srcId="{5778525A-34E7-4AF8-8B7F-4EB655060572}" destId="{FBCFB51B-001E-48E6-9289-38D0059E5882}" srcOrd="2" destOrd="0" presId="urn:microsoft.com/office/officeart/2005/8/layout/list1"/>
    <dgm:cxn modelId="{08551BC5-7C48-4C75-9848-4ED54083ACEF}" type="presParOf" srcId="{5778525A-34E7-4AF8-8B7F-4EB655060572}" destId="{B5AF795E-09EE-4F1C-9483-A2F92F5E18B4}" srcOrd="3" destOrd="0" presId="urn:microsoft.com/office/officeart/2005/8/layout/list1"/>
    <dgm:cxn modelId="{F34DC7ED-82D6-4649-9BF1-97F5C5BE5A46}" type="presParOf" srcId="{5778525A-34E7-4AF8-8B7F-4EB655060572}" destId="{07904835-93F6-4BFB-9228-D53779AAB2F0}" srcOrd="4" destOrd="0" presId="urn:microsoft.com/office/officeart/2005/8/layout/list1"/>
    <dgm:cxn modelId="{5C0B8D0E-1CC1-4468-883E-E9E9184B67A1}" type="presParOf" srcId="{07904835-93F6-4BFB-9228-D53779AAB2F0}" destId="{C329DEDD-FD66-4E25-9FAD-BE7B30662EC1}" srcOrd="0" destOrd="0" presId="urn:microsoft.com/office/officeart/2005/8/layout/list1"/>
    <dgm:cxn modelId="{9FAF519D-2349-4888-90E3-33CB661AC883}" type="presParOf" srcId="{07904835-93F6-4BFB-9228-D53779AAB2F0}" destId="{2FACD488-F4F4-4845-85D1-FAF9C5DECAE8}" srcOrd="1" destOrd="0" presId="urn:microsoft.com/office/officeart/2005/8/layout/list1"/>
    <dgm:cxn modelId="{D73CE9E2-6900-4C1A-A0F8-B80931BF15B0}" type="presParOf" srcId="{5778525A-34E7-4AF8-8B7F-4EB655060572}" destId="{E1D8A58A-C6A9-49A1-BC12-FD57A8CA824C}" srcOrd="5" destOrd="0" presId="urn:microsoft.com/office/officeart/2005/8/layout/list1"/>
    <dgm:cxn modelId="{5C6A6249-5C2A-4970-82DC-6BFA80ABF75C}" type="presParOf" srcId="{5778525A-34E7-4AF8-8B7F-4EB655060572}" destId="{0B5CE322-30D2-458A-8608-88883F3D4A62}" srcOrd="6" destOrd="0" presId="urn:microsoft.com/office/officeart/2005/8/layout/list1"/>
    <dgm:cxn modelId="{714CE80F-C18B-4222-B60A-6D06A7C7B03E}" type="presParOf" srcId="{5778525A-34E7-4AF8-8B7F-4EB655060572}" destId="{9EDDE137-5FD2-4767-B055-BFB7FF5FC32E}" srcOrd="7" destOrd="0" presId="urn:microsoft.com/office/officeart/2005/8/layout/list1"/>
    <dgm:cxn modelId="{82FE2D18-ED49-4AFD-9D84-29CA3EFAA941}" type="presParOf" srcId="{5778525A-34E7-4AF8-8B7F-4EB655060572}" destId="{72277FFC-5E02-40C0-85B0-735D30A9C81D}" srcOrd="8" destOrd="0" presId="urn:microsoft.com/office/officeart/2005/8/layout/list1"/>
    <dgm:cxn modelId="{6E12DA01-4E0D-491F-A357-0AAE9BC97A0A}" type="presParOf" srcId="{72277FFC-5E02-40C0-85B0-735D30A9C81D}" destId="{EDA09461-A85D-4144-B3D1-5C4845D33389}" srcOrd="0" destOrd="0" presId="urn:microsoft.com/office/officeart/2005/8/layout/list1"/>
    <dgm:cxn modelId="{D70F5D18-230F-4A7B-A34D-17B2C56554B8}" type="presParOf" srcId="{72277FFC-5E02-40C0-85B0-735D30A9C81D}" destId="{926E22E0-3780-4276-9089-186CF32E4828}" srcOrd="1" destOrd="0" presId="urn:microsoft.com/office/officeart/2005/8/layout/list1"/>
    <dgm:cxn modelId="{9B8FD3E2-70F2-4DD9-8DFE-F5717BC49318}" type="presParOf" srcId="{5778525A-34E7-4AF8-8B7F-4EB655060572}" destId="{2AA102E3-C742-4B9C-AFAB-AA597B9DA444}" srcOrd="9" destOrd="0" presId="urn:microsoft.com/office/officeart/2005/8/layout/list1"/>
    <dgm:cxn modelId="{C47B6687-DE3F-42DD-9972-F30321F78299}" type="presParOf" srcId="{5778525A-34E7-4AF8-8B7F-4EB655060572}" destId="{53869C1A-454F-4E4D-A9AD-829CD06BECF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2DD591-BE73-4E43-8B32-23A13ED1051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77479A-239E-4A98-A501-D23766FD92D2}">
      <dgm:prSet phldrT="[Текст]"/>
      <dgm:spPr/>
      <dgm:t>
        <a:bodyPr/>
        <a:lstStyle/>
        <a:p>
          <a:pPr algn="just"/>
          <a:r>
            <a:rPr lang="ru-RU" dirty="0" smtClean="0"/>
            <a:t>1) публикация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объявления</a:t>
          </a:r>
          <a:r>
            <a:rPr lang="ru-RU" dirty="0" smtClean="0"/>
            <a:t> о проведении конкурса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на Интернет-ресурсе и (или) официальных аккаунтах социальных сетей </a:t>
          </a:r>
          <a:r>
            <a:rPr lang="ru-RU" dirty="0" smtClean="0"/>
            <a:t>организации образования и (или)  органа управления образованием соответствующего уровня;</a:t>
          </a:r>
        </a:p>
      </dgm:t>
    </dgm:pt>
    <dgm:pt modelId="{AB76DC77-ECCC-43F4-8076-4BB3494BD77F}" type="parTrans" cxnId="{DA19B1D6-BC42-48C6-A6C6-6BB0940AE263}">
      <dgm:prSet/>
      <dgm:spPr/>
      <dgm:t>
        <a:bodyPr/>
        <a:lstStyle/>
        <a:p>
          <a:pPr algn="just"/>
          <a:endParaRPr lang="ru-RU"/>
        </a:p>
      </dgm:t>
    </dgm:pt>
    <dgm:pt modelId="{B4BCA308-4EF3-45B1-8D9F-CDF9C2AC02FA}" type="sibTrans" cxnId="{DA19B1D6-BC42-48C6-A6C6-6BB0940AE263}">
      <dgm:prSet/>
      <dgm:spPr/>
      <dgm:t>
        <a:bodyPr/>
        <a:lstStyle/>
        <a:p>
          <a:pPr algn="just"/>
          <a:endParaRPr lang="ru-RU"/>
        </a:p>
      </dgm:t>
    </dgm:pt>
    <dgm:pt modelId="{71802735-6AA1-428B-8094-15FFD4EDD731}">
      <dgm:prSet phldrT="[Текст]"/>
      <dgm:spPr/>
      <dgm:t>
        <a:bodyPr/>
        <a:lstStyle/>
        <a:p>
          <a:pPr algn="just"/>
          <a:r>
            <a:rPr lang="ru-RU" dirty="0" smtClean="0"/>
            <a:t>2) определение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даты и места проведения конкурса </a:t>
          </a:r>
          <a:r>
            <a:rPr lang="ru-RU" dirty="0" smtClean="0"/>
            <a:t>и формирование конкурсной комиссии;</a:t>
          </a:r>
          <a:endParaRPr lang="ru-RU" dirty="0"/>
        </a:p>
      </dgm:t>
    </dgm:pt>
    <dgm:pt modelId="{1E3EABBD-39F2-4C1A-B7F9-58D20817AC3E}" type="parTrans" cxnId="{842FEE54-CCC4-463F-9EDE-F135A7667526}">
      <dgm:prSet/>
      <dgm:spPr/>
      <dgm:t>
        <a:bodyPr/>
        <a:lstStyle/>
        <a:p>
          <a:pPr algn="just"/>
          <a:endParaRPr lang="ru-RU"/>
        </a:p>
      </dgm:t>
    </dgm:pt>
    <dgm:pt modelId="{DD405F7B-6B90-4BC9-8BBF-CA23478CD3E7}" type="sibTrans" cxnId="{842FEE54-CCC4-463F-9EDE-F135A7667526}">
      <dgm:prSet/>
      <dgm:spPr/>
      <dgm:t>
        <a:bodyPr/>
        <a:lstStyle/>
        <a:p>
          <a:pPr algn="just"/>
          <a:endParaRPr lang="ru-RU"/>
        </a:p>
      </dgm:t>
    </dgm:pt>
    <dgm:pt modelId="{EA019348-8A5A-4B11-88C1-B7F1CB1B15A2}">
      <dgm:prSet phldrT="[Текст]"/>
      <dgm:spPr/>
      <dgm:t>
        <a:bodyPr/>
        <a:lstStyle/>
        <a:p>
          <a:pPr algn="just"/>
          <a:r>
            <a:rPr lang="ru-RU" dirty="0" smtClean="0"/>
            <a:t>3)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прием документов от кандидатов</a:t>
          </a:r>
          <a:r>
            <a:rPr lang="ru-RU" dirty="0" smtClean="0"/>
            <a:t>, желающих принять участие в конкурсе;</a:t>
          </a:r>
          <a:endParaRPr lang="ru-RU" dirty="0"/>
        </a:p>
      </dgm:t>
    </dgm:pt>
    <dgm:pt modelId="{F771ECBD-B490-42BB-A624-3D1F02C7EC11}" type="parTrans" cxnId="{A739C073-B3B6-4287-B63C-2B5A5E7E5CB3}">
      <dgm:prSet/>
      <dgm:spPr/>
      <dgm:t>
        <a:bodyPr/>
        <a:lstStyle/>
        <a:p>
          <a:pPr algn="just"/>
          <a:endParaRPr lang="ru-RU"/>
        </a:p>
      </dgm:t>
    </dgm:pt>
    <dgm:pt modelId="{D56A8D8F-7920-4AB2-A12E-F5181D9EB5DF}" type="sibTrans" cxnId="{A739C073-B3B6-4287-B63C-2B5A5E7E5CB3}">
      <dgm:prSet/>
      <dgm:spPr/>
      <dgm:t>
        <a:bodyPr/>
        <a:lstStyle/>
        <a:p>
          <a:pPr algn="just"/>
          <a:endParaRPr lang="ru-RU"/>
        </a:p>
      </dgm:t>
    </dgm:pt>
    <dgm:pt modelId="{26CBB439-89B7-4223-821D-DD96F462023C}">
      <dgm:prSet phldrT="[Текст]"/>
      <dgm:spPr/>
      <dgm:t>
        <a:bodyPr/>
        <a:lstStyle/>
        <a:p>
          <a:pPr algn="just"/>
          <a:r>
            <a:rPr lang="ru-RU" dirty="0" smtClean="0"/>
            <a:t>4)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рассмотрение документов кандидатов </a:t>
          </a:r>
          <a:r>
            <a:rPr lang="ru-RU" dirty="0" smtClean="0"/>
            <a:t>на соответствие квалификационным требованиям, утвержденными Типовыми квалификационными характеристиками педагогов;</a:t>
          </a:r>
          <a:endParaRPr lang="ru-RU" dirty="0"/>
        </a:p>
      </dgm:t>
    </dgm:pt>
    <dgm:pt modelId="{E4F95DAB-699F-426A-AAC8-DDCE898BF614}" type="parTrans" cxnId="{19B8BC1A-7430-4934-B82E-D33FAB00F6A8}">
      <dgm:prSet/>
      <dgm:spPr/>
      <dgm:t>
        <a:bodyPr/>
        <a:lstStyle/>
        <a:p>
          <a:pPr algn="just"/>
          <a:endParaRPr lang="ru-RU"/>
        </a:p>
      </dgm:t>
    </dgm:pt>
    <dgm:pt modelId="{FEDE9511-1A97-492D-9A3D-94623BC7FB3C}" type="sibTrans" cxnId="{19B8BC1A-7430-4934-B82E-D33FAB00F6A8}">
      <dgm:prSet/>
      <dgm:spPr/>
      <dgm:t>
        <a:bodyPr/>
        <a:lstStyle/>
        <a:p>
          <a:pPr algn="just"/>
          <a:endParaRPr lang="ru-RU"/>
        </a:p>
      </dgm:t>
    </dgm:pt>
    <dgm:pt modelId="{42028BFF-805E-4C9F-8697-797F97638184}">
      <dgm:prSet phldrT="[Текст]"/>
      <dgm:spPr/>
      <dgm:t>
        <a:bodyPr/>
        <a:lstStyle/>
        <a:p>
          <a:pPr algn="just"/>
          <a:r>
            <a:rPr lang="en-US" dirty="0" smtClean="0"/>
            <a:t>5</a:t>
          </a:r>
          <a:r>
            <a:rPr lang="ru-RU" dirty="0" smtClean="0"/>
            <a:t>) </a:t>
          </a:r>
          <a:r>
            <a:rPr lang="ru-RU" b="1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заключительное заседание конкурсной комиссии</a:t>
          </a:r>
          <a:r>
            <a:rPr lang="ru-RU" dirty="0" smtClean="0"/>
            <a:t>.</a:t>
          </a:r>
          <a:endParaRPr lang="ru-RU" dirty="0"/>
        </a:p>
      </dgm:t>
    </dgm:pt>
    <dgm:pt modelId="{1ED59887-638D-499D-9AFC-3BA680102D59}" type="parTrans" cxnId="{6490F12E-4B50-44BC-A235-41E0A249EA6A}">
      <dgm:prSet/>
      <dgm:spPr/>
      <dgm:t>
        <a:bodyPr/>
        <a:lstStyle/>
        <a:p>
          <a:pPr algn="just"/>
          <a:endParaRPr lang="ru-RU"/>
        </a:p>
      </dgm:t>
    </dgm:pt>
    <dgm:pt modelId="{82EB0AAE-ED4D-45C6-9DB7-717CF5278F0E}" type="sibTrans" cxnId="{6490F12E-4B50-44BC-A235-41E0A249EA6A}">
      <dgm:prSet/>
      <dgm:spPr/>
      <dgm:t>
        <a:bodyPr/>
        <a:lstStyle/>
        <a:p>
          <a:pPr algn="just"/>
          <a:endParaRPr lang="ru-RU"/>
        </a:p>
      </dgm:t>
    </dgm:pt>
    <dgm:pt modelId="{CE62B738-FF23-4813-AE8D-CF4A7668C967}" type="pres">
      <dgm:prSet presAssocID="{DA2DD591-BE73-4E43-8B32-23A13ED1051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C04852-6BBA-47F6-AF6B-2943884896D4}" type="pres">
      <dgm:prSet presAssocID="{DA2DD591-BE73-4E43-8B32-23A13ED10513}" presName="dummyMaxCanvas" presStyleCnt="0">
        <dgm:presLayoutVars/>
      </dgm:prSet>
      <dgm:spPr/>
    </dgm:pt>
    <dgm:pt modelId="{E29822D8-4E5E-4554-8B65-12B931227939}" type="pres">
      <dgm:prSet presAssocID="{DA2DD591-BE73-4E43-8B32-23A13ED1051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50EF1-135D-4765-BFDC-E35769906E21}" type="pres">
      <dgm:prSet presAssocID="{DA2DD591-BE73-4E43-8B32-23A13ED1051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980FC-932C-4811-8556-A6399BCB98A8}" type="pres">
      <dgm:prSet presAssocID="{DA2DD591-BE73-4E43-8B32-23A13ED1051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05A28-2C16-47F1-B678-3C0ADD9828F9}" type="pres">
      <dgm:prSet presAssocID="{DA2DD591-BE73-4E43-8B32-23A13ED1051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8CFDB-5DB1-4C40-B650-ABA86FABDCD1}" type="pres">
      <dgm:prSet presAssocID="{DA2DD591-BE73-4E43-8B32-23A13ED1051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CF365-7847-4B39-B94A-ACAA8C105D66}" type="pres">
      <dgm:prSet presAssocID="{DA2DD591-BE73-4E43-8B32-23A13ED1051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BBB99-F80F-4BF2-82A4-082C9C08349A}" type="pres">
      <dgm:prSet presAssocID="{DA2DD591-BE73-4E43-8B32-23A13ED1051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8D88B-7DC2-4CE9-B624-137EAA056F88}" type="pres">
      <dgm:prSet presAssocID="{DA2DD591-BE73-4E43-8B32-23A13ED1051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34EDD5-6999-4DC8-827A-C8A1FEA7D3FC}" type="pres">
      <dgm:prSet presAssocID="{DA2DD591-BE73-4E43-8B32-23A13ED1051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5A480-2DC4-4A77-9C44-40A5568EDC80}" type="pres">
      <dgm:prSet presAssocID="{DA2DD591-BE73-4E43-8B32-23A13ED1051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C9EC7-F81B-417D-B087-1E8AEC2A9329}" type="pres">
      <dgm:prSet presAssocID="{DA2DD591-BE73-4E43-8B32-23A13ED1051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7D593-B501-4783-87A3-E90FFE7037ED}" type="pres">
      <dgm:prSet presAssocID="{DA2DD591-BE73-4E43-8B32-23A13ED1051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23F3B-71E8-4BD4-B918-78967FD4CCE1}" type="pres">
      <dgm:prSet presAssocID="{DA2DD591-BE73-4E43-8B32-23A13ED1051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1D992-1DBC-4970-9E3E-9BED4A64FD3C}" type="pres">
      <dgm:prSet presAssocID="{DA2DD591-BE73-4E43-8B32-23A13ED1051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9F8FAC-942C-4378-9863-BB8990E17215}" type="presOf" srcId="{26CBB439-89B7-4223-821D-DD96F462023C}" destId="{3E405A28-2C16-47F1-B678-3C0ADD9828F9}" srcOrd="0" destOrd="0" presId="urn:microsoft.com/office/officeart/2005/8/layout/vProcess5"/>
    <dgm:cxn modelId="{1C0660E5-742C-44BB-AE7C-B50EFE3E563F}" type="presOf" srcId="{FEDE9511-1A97-492D-9A3D-94623BC7FB3C}" destId="{4934EDD5-6999-4DC8-827A-C8A1FEA7D3FC}" srcOrd="0" destOrd="0" presId="urn:microsoft.com/office/officeart/2005/8/layout/vProcess5"/>
    <dgm:cxn modelId="{94F7FC0A-3FAB-4D4B-B57E-6BA18393145B}" type="presOf" srcId="{71802735-6AA1-428B-8094-15FFD4EDD731}" destId="{6CCC9EC7-F81B-417D-B087-1E8AEC2A9329}" srcOrd="1" destOrd="0" presId="urn:microsoft.com/office/officeart/2005/8/layout/vProcess5"/>
    <dgm:cxn modelId="{F3D73223-16A7-4BDC-AAFA-CB73C1FE8EFF}" type="presOf" srcId="{EA019348-8A5A-4B11-88C1-B7F1CB1B15A2}" destId="{FB8980FC-932C-4811-8556-A6399BCB98A8}" srcOrd="0" destOrd="0" presId="urn:microsoft.com/office/officeart/2005/8/layout/vProcess5"/>
    <dgm:cxn modelId="{842FEE54-CCC4-463F-9EDE-F135A7667526}" srcId="{DA2DD591-BE73-4E43-8B32-23A13ED10513}" destId="{71802735-6AA1-428B-8094-15FFD4EDD731}" srcOrd="1" destOrd="0" parTransId="{1E3EABBD-39F2-4C1A-B7F9-58D20817AC3E}" sibTransId="{DD405F7B-6B90-4BC9-8BBF-CA23478CD3E7}"/>
    <dgm:cxn modelId="{080C23DA-548A-4584-BB2C-39DBFBB01AC6}" type="presOf" srcId="{26CBB439-89B7-4223-821D-DD96F462023C}" destId="{5B923F3B-71E8-4BD4-B918-78967FD4CCE1}" srcOrd="1" destOrd="0" presId="urn:microsoft.com/office/officeart/2005/8/layout/vProcess5"/>
    <dgm:cxn modelId="{66B83C4D-EC79-4337-98C2-BB78343457D6}" type="presOf" srcId="{B4BCA308-4EF3-45B1-8D9F-CDF9C2AC02FA}" destId="{273CF365-7847-4B39-B94A-ACAA8C105D66}" srcOrd="0" destOrd="0" presId="urn:microsoft.com/office/officeart/2005/8/layout/vProcess5"/>
    <dgm:cxn modelId="{F15FD124-E0B8-4C2D-A564-6D4AD1F7928F}" type="presOf" srcId="{4D77479A-239E-4A98-A501-D23766FD92D2}" destId="{90E5A480-2DC4-4A77-9C44-40A5568EDC80}" srcOrd="1" destOrd="0" presId="urn:microsoft.com/office/officeart/2005/8/layout/vProcess5"/>
    <dgm:cxn modelId="{6490F12E-4B50-44BC-A235-41E0A249EA6A}" srcId="{DA2DD591-BE73-4E43-8B32-23A13ED10513}" destId="{42028BFF-805E-4C9F-8697-797F97638184}" srcOrd="4" destOrd="0" parTransId="{1ED59887-638D-499D-9AFC-3BA680102D59}" sibTransId="{82EB0AAE-ED4D-45C6-9DB7-717CF5278F0E}"/>
    <dgm:cxn modelId="{40E83F9E-0F2F-42BE-819E-2EFC3365E504}" type="presOf" srcId="{DA2DD591-BE73-4E43-8B32-23A13ED10513}" destId="{CE62B738-FF23-4813-AE8D-CF4A7668C967}" srcOrd="0" destOrd="0" presId="urn:microsoft.com/office/officeart/2005/8/layout/vProcess5"/>
    <dgm:cxn modelId="{D8EF98A7-93EA-49E3-983D-A8AD2FA90476}" type="presOf" srcId="{42028BFF-805E-4C9F-8697-797F97638184}" destId="{2318CFDB-5DB1-4C40-B650-ABA86FABDCD1}" srcOrd="0" destOrd="0" presId="urn:microsoft.com/office/officeart/2005/8/layout/vProcess5"/>
    <dgm:cxn modelId="{44569F1A-DECC-46D1-A156-2AACAF5BC932}" type="presOf" srcId="{EA019348-8A5A-4B11-88C1-B7F1CB1B15A2}" destId="{BF17D593-B501-4783-87A3-E90FFE7037ED}" srcOrd="1" destOrd="0" presId="urn:microsoft.com/office/officeart/2005/8/layout/vProcess5"/>
    <dgm:cxn modelId="{A739C073-B3B6-4287-B63C-2B5A5E7E5CB3}" srcId="{DA2DD591-BE73-4E43-8B32-23A13ED10513}" destId="{EA019348-8A5A-4B11-88C1-B7F1CB1B15A2}" srcOrd="2" destOrd="0" parTransId="{F771ECBD-B490-42BB-A624-3D1F02C7EC11}" sibTransId="{D56A8D8F-7920-4AB2-A12E-F5181D9EB5DF}"/>
    <dgm:cxn modelId="{DA19B1D6-BC42-48C6-A6C6-6BB0940AE263}" srcId="{DA2DD591-BE73-4E43-8B32-23A13ED10513}" destId="{4D77479A-239E-4A98-A501-D23766FD92D2}" srcOrd="0" destOrd="0" parTransId="{AB76DC77-ECCC-43F4-8076-4BB3494BD77F}" sibTransId="{B4BCA308-4EF3-45B1-8D9F-CDF9C2AC02FA}"/>
    <dgm:cxn modelId="{9ED62996-C99E-49B9-B669-1FC03E1F8D14}" type="presOf" srcId="{71802735-6AA1-428B-8094-15FFD4EDD731}" destId="{42650EF1-135D-4765-BFDC-E35769906E21}" srcOrd="0" destOrd="0" presId="urn:microsoft.com/office/officeart/2005/8/layout/vProcess5"/>
    <dgm:cxn modelId="{923DFD55-6F40-467B-A6A7-07F4AB8B6A5B}" type="presOf" srcId="{D56A8D8F-7920-4AB2-A12E-F5181D9EB5DF}" destId="{01A8D88B-7DC2-4CE9-B624-137EAA056F88}" srcOrd="0" destOrd="0" presId="urn:microsoft.com/office/officeart/2005/8/layout/vProcess5"/>
    <dgm:cxn modelId="{E0AFEEFD-DFBD-4C12-BE55-8373A35BF906}" type="presOf" srcId="{42028BFF-805E-4C9F-8697-797F97638184}" destId="{5601D992-1DBC-4970-9E3E-9BED4A64FD3C}" srcOrd="1" destOrd="0" presId="urn:microsoft.com/office/officeart/2005/8/layout/vProcess5"/>
    <dgm:cxn modelId="{3272C1A8-9DD7-42B0-83C9-B29A73660414}" type="presOf" srcId="{DD405F7B-6B90-4BC9-8BBF-CA23478CD3E7}" destId="{BF4BBB99-F80F-4BF2-82A4-082C9C08349A}" srcOrd="0" destOrd="0" presId="urn:microsoft.com/office/officeart/2005/8/layout/vProcess5"/>
    <dgm:cxn modelId="{19B8BC1A-7430-4934-B82E-D33FAB00F6A8}" srcId="{DA2DD591-BE73-4E43-8B32-23A13ED10513}" destId="{26CBB439-89B7-4223-821D-DD96F462023C}" srcOrd="3" destOrd="0" parTransId="{E4F95DAB-699F-426A-AAC8-DDCE898BF614}" sibTransId="{FEDE9511-1A97-492D-9A3D-94623BC7FB3C}"/>
    <dgm:cxn modelId="{2EB16DF7-AFCC-493C-A7B1-F507EB17AE12}" type="presOf" srcId="{4D77479A-239E-4A98-A501-D23766FD92D2}" destId="{E29822D8-4E5E-4554-8B65-12B931227939}" srcOrd="0" destOrd="0" presId="urn:microsoft.com/office/officeart/2005/8/layout/vProcess5"/>
    <dgm:cxn modelId="{109E545A-7357-49A5-B26B-25835F8B2B11}" type="presParOf" srcId="{CE62B738-FF23-4813-AE8D-CF4A7668C967}" destId="{A7C04852-6BBA-47F6-AF6B-2943884896D4}" srcOrd="0" destOrd="0" presId="urn:microsoft.com/office/officeart/2005/8/layout/vProcess5"/>
    <dgm:cxn modelId="{5217D02B-7D55-4B01-8A37-A3C2B06D1DAF}" type="presParOf" srcId="{CE62B738-FF23-4813-AE8D-CF4A7668C967}" destId="{E29822D8-4E5E-4554-8B65-12B931227939}" srcOrd="1" destOrd="0" presId="urn:microsoft.com/office/officeart/2005/8/layout/vProcess5"/>
    <dgm:cxn modelId="{A209707C-E032-49CF-B0A7-357128C41365}" type="presParOf" srcId="{CE62B738-FF23-4813-AE8D-CF4A7668C967}" destId="{42650EF1-135D-4765-BFDC-E35769906E21}" srcOrd="2" destOrd="0" presId="urn:microsoft.com/office/officeart/2005/8/layout/vProcess5"/>
    <dgm:cxn modelId="{873F5D75-8605-4437-8803-4CC281DC286C}" type="presParOf" srcId="{CE62B738-FF23-4813-AE8D-CF4A7668C967}" destId="{FB8980FC-932C-4811-8556-A6399BCB98A8}" srcOrd="3" destOrd="0" presId="urn:microsoft.com/office/officeart/2005/8/layout/vProcess5"/>
    <dgm:cxn modelId="{ED8D21A4-4A8D-43F1-9125-DC198F8D2A12}" type="presParOf" srcId="{CE62B738-FF23-4813-AE8D-CF4A7668C967}" destId="{3E405A28-2C16-47F1-B678-3C0ADD9828F9}" srcOrd="4" destOrd="0" presId="urn:microsoft.com/office/officeart/2005/8/layout/vProcess5"/>
    <dgm:cxn modelId="{43F703AB-2C95-4D53-A85A-9C1A00FD97FB}" type="presParOf" srcId="{CE62B738-FF23-4813-AE8D-CF4A7668C967}" destId="{2318CFDB-5DB1-4C40-B650-ABA86FABDCD1}" srcOrd="5" destOrd="0" presId="urn:microsoft.com/office/officeart/2005/8/layout/vProcess5"/>
    <dgm:cxn modelId="{55C398F6-37A1-4B70-AC77-37CEDAC22A1E}" type="presParOf" srcId="{CE62B738-FF23-4813-AE8D-CF4A7668C967}" destId="{273CF365-7847-4B39-B94A-ACAA8C105D66}" srcOrd="6" destOrd="0" presId="urn:microsoft.com/office/officeart/2005/8/layout/vProcess5"/>
    <dgm:cxn modelId="{B6793A29-45AE-496E-A419-E1633D0A01C6}" type="presParOf" srcId="{CE62B738-FF23-4813-AE8D-CF4A7668C967}" destId="{BF4BBB99-F80F-4BF2-82A4-082C9C08349A}" srcOrd="7" destOrd="0" presId="urn:microsoft.com/office/officeart/2005/8/layout/vProcess5"/>
    <dgm:cxn modelId="{F2EEABD3-D1D2-4EE1-ADA9-23497CD82FF0}" type="presParOf" srcId="{CE62B738-FF23-4813-AE8D-CF4A7668C967}" destId="{01A8D88B-7DC2-4CE9-B624-137EAA056F88}" srcOrd="8" destOrd="0" presId="urn:microsoft.com/office/officeart/2005/8/layout/vProcess5"/>
    <dgm:cxn modelId="{023A3A7E-C464-4E5E-8D4F-C55C958855B7}" type="presParOf" srcId="{CE62B738-FF23-4813-AE8D-CF4A7668C967}" destId="{4934EDD5-6999-4DC8-827A-C8A1FEA7D3FC}" srcOrd="9" destOrd="0" presId="urn:microsoft.com/office/officeart/2005/8/layout/vProcess5"/>
    <dgm:cxn modelId="{42C22F0D-B448-479E-A034-353994BF6FD1}" type="presParOf" srcId="{CE62B738-FF23-4813-AE8D-CF4A7668C967}" destId="{90E5A480-2DC4-4A77-9C44-40A5568EDC80}" srcOrd="10" destOrd="0" presId="urn:microsoft.com/office/officeart/2005/8/layout/vProcess5"/>
    <dgm:cxn modelId="{060E4684-4DC1-4815-A263-AC4DA2EAA1D5}" type="presParOf" srcId="{CE62B738-FF23-4813-AE8D-CF4A7668C967}" destId="{6CCC9EC7-F81B-417D-B087-1E8AEC2A9329}" srcOrd="11" destOrd="0" presId="urn:microsoft.com/office/officeart/2005/8/layout/vProcess5"/>
    <dgm:cxn modelId="{62CE2FF2-B84C-4396-AF3B-45DAF9795837}" type="presParOf" srcId="{CE62B738-FF23-4813-AE8D-CF4A7668C967}" destId="{BF17D593-B501-4783-87A3-E90FFE7037ED}" srcOrd="12" destOrd="0" presId="urn:microsoft.com/office/officeart/2005/8/layout/vProcess5"/>
    <dgm:cxn modelId="{29D0888E-4E06-4C89-AEF6-70BA0B7873F9}" type="presParOf" srcId="{CE62B738-FF23-4813-AE8D-CF4A7668C967}" destId="{5B923F3B-71E8-4BD4-B918-78967FD4CCE1}" srcOrd="13" destOrd="0" presId="urn:microsoft.com/office/officeart/2005/8/layout/vProcess5"/>
    <dgm:cxn modelId="{8AF6BA40-A6A9-4E49-96A7-FEE0AED674E6}" type="presParOf" srcId="{CE62B738-FF23-4813-AE8D-CF4A7668C967}" destId="{5601D992-1DBC-4970-9E3E-9BED4A64FD3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2DD591-BE73-4E43-8B32-23A13ED1051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77479A-239E-4A98-A501-D23766FD92D2}">
      <dgm:prSet phldrT="[Текст]"/>
      <dgm:spPr/>
      <dgm:t>
        <a:bodyPr/>
        <a:lstStyle/>
        <a:p>
          <a:pPr algn="just"/>
          <a:r>
            <a:rPr lang="ru-RU" dirty="0" smtClean="0"/>
            <a:t>1) наименование организации образования, имеющей </a:t>
          </a:r>
          <a:r>
            <a:rPr lang="ru-RU" dirty="0" err="1" smtClean="0"/>
            <a:t>вакантн</a:t>
          </a:r>
          <a:r>
            <a:rPr lang="kk-KZ" dirty="0" smtClean="0"/>
            <a:t>ую </a:t>
          </a:r>
          <a:r>
            <a:rPr lang="ru-RU" dirty="0" smtClean="0"/>
            <a:t>и (или) временно вакантную </a:t>
          </a:r>
          <a:r>
            <a:rPr lang="kk-KZ" dirty="0" smtClean="0"/>
            <a:t>должность</a:t>
          </a:r>
          <a:r>
            <a:rPr lang="ru-RU" dirty="0" smtClean="0"/>
            <a:t> (часы), с указанием местонахождения, почтового адреса, номеров телефонов, адреса электронной почты;</a:t>
          </a:r>
        </a:p>
      </dgm:t>
    </dgm:pt>
    <dgm:pt modelId="{AB76DC77-ECCC-43F4-8076-4BB3494BD77F}" type="parTrans" cxnId="{DA19B1D6-BC42-48C6-A6C6-6BB0940AE263}">
      <dgm:prSet/>
      <dgm:spPr/>
      <dgm:t>
        <a:bodyPr/>
        <a:lstStyle/>
        <a:p>
          <a:pPr algn="just"/>
          <a:endParaRPr lang="ru-RU"/>
        </a:p>
      </dgm:t>
    </dgm:pt>
    <dgm:pt modelId="{B4BCA308-4EF3-45B1-8D9F-CDF9C2AC02FA}" type="sibTrans" cxnId="{DA19B1D6-BC42-48C6-A6C6-6BB0940AE263}">
      <dgm:prSet/>
      <dgm:spPr/>
      <dgm:t>
        <a:bodyPr/>
        <a:lstStyle/>
        <a:p>
          <a:pPr algn="just"/>
          <a:endParaRPr lang="ru-RU"/>
        </a:p>
      </dgm:t>
    </dgm:pt>
    <dgm:pt modelId="{71802735-6AA1-428B-8094-15FFD4EDD731}">
      <dgm:prSet phldrT="[Текст]"/>
      <dgm:spPr/>
      <dgm:t>
        <a:bodyPr/>
        <a:lstStyle/>
        <a:p>
          <a:pPr algn="just"/>
          <a:r>
            <a:rPr lang="ru-RU" dirty="0" smtClean="0"/>
            <a:t>2) наименование вакантной и (или) временно вакантной должности с обозначением основных функциональных обязанностей, размера и условий оплаты труда;</a:t>
          </a:r>
          <a:endParaRPr lang="ru-RU" dirty="0"/>
        </a:p>
      </dgm:t>
    </dgm:pt>
    <dgm:pt modelId="{1E3EABBD-39F2-4C1A-B7F9-58D20817AC3E}" type="parTrans" cxnId="{842FEE54-CCC4-463F-9EDE-F135A7667526}">
      <dgm:prSet/>
      <dgm:spPr/>
      <dgm:t>
        <a:bodyPr/>
        <a:lstStyle/>
        <a:p>
          <a:pPr algn="just"/>
          <a:endParaRPr lang="ru-RU"/>
        </a:p>
      </dgm:t>
    </dgm:pt>
    <dgm:pt modelId="{DD405F7B-6B90-4BC9-8BBF-CA23478CD3E7}" type="sibTrans" cxnId="{842FEE54-CCC4-463F-9EDE-F135A7667526}">
      <dgm:prSet/>
      <dgm:spPr/>
      <dgm:t>
        <a:bodyPr/>
        <a:lstStyle/>
        <a:p>
          <a:pPr algn="just"/>
          <a:endParaRPr lang="ru-RU"/>
        </a:p>
      </dgm:t>
    </dgm:pt>
    <dgm:pt modelId="{EA019348-8A5A-4B11-88C1-B7F1CB1B15A2}">
      <dgm:prSet phldrT="[Текст]"/>
      <dgm:spPr/>
      <dgm:t>
        <a:bodyPr/>
        <a:lstStyle/>
        <a:p>
          <a:pPr algn="just"/>
          <a:r>
            <a:rPr lang="ru-RU" dirty="0" smtClean="0"/>
            <a:t>3) квалификационные требования, предъявляемые к кандидату, утвержденные  Типовыми квалификационными характеристиками педагогов;</a:t>
          </a:r>
          <a:endParaRPr lang="ru-RU" dirty="0"/>
        </a:p>
      </dgm:t>
    </dgm:pt>
    <dgm:pt modelId="{F771ECBD-B490-42BB-A624-3D1F02C7EC11}" type="parTrans" cxnId="{A739C073-B3B6-4287-B63C-2B5A5E7E5CB3}">
      <dgm:prSet/>
      <dgm:spPr/>
      <dgm:t>
        <a:bodyPr/>
        <a:lstStyle/>
        <a:p>
          <a:pPr algn="just"/>
          <a:endParaRPr lang="ru-RU"/>
        </a:p>
      </dgm:t>
    </dgm:pt>
    <dgm:pt modelId="{D56A8D8F-7920-4AB2-A12E-F5181D9EB5DF}" type="sibTrans" cxnId="{A739C073-B3B6-4287-B63C-2B5A5E7E5CB3}">
      <dgm:prSet/>
      <dgm:spPr/>
      <dgm:t>
        <a:bodyPr/>
        <a:lstStyle/>
        <a:p>
          <a:pPr algn="just"/>
          <a:endParaRPr lang="ru-RU"/>
        </a:p>
      </dgm:t>
    </dgm:pt>
    <dgm:pt modelId="{26CBB439-89B7-4223-821D-DD96F462023C}">
      <dgm:prSet phldrT="[Текст]"/>
      <dgm:spPr/>
      <dgm:t>
        <a:bodyPr/>
        <a:lstStyle/>
        <a:p>
          <a:pPr algn="just"/>
          <a:r>
            <a:rPr lang="ru-RU" dirty="0" smtClean="0"/>
            <a:t>4) срок приема документов, который исчисляется со следующего рабочего дня после последней публикации объявления о проведении конкурса;</a:t>
          </a:r>
          <a:endParaRPr lang="ru-RU" dirty="0"/>
        </a:p>
      </dgm:t>
    </dgm:pt>
    <dgm:pt modelId="{E4F95DAB-699F-426A-AAC8-DDCE898BF614}" type="parTrans" cxnId="{19B8BC1A-7430-4934-B82E-D33FAB00F6A8}">
      <dgm:prSet/>
      <dgm:spPr/>
      <dgm:t>
        <a:bodyPr/>
        <a:lstStyle/>
        <a:p>
          <a:pPr algn="just"/>
          <a:endParaRPr lang="ru-RU"/>
        </a:p>
      </dgm:t>
    </dgm:pt>
    <dgm:pt modelId="{FEDE9511-1A97-492D-9A3D-94623BC7FB3C}" type="sibTrans" cxnId="{19B8BC1A-7430-4934-B82E-D33FAB00F6A8}">
      <dgm:prSet/>
      <dgm:spPr/>
      <dgm:t>
        <a:bodyPr/>
        <a:lstStyle/>
        <a:p>
          <a:pPr algn="just"/>
          <a:endParaRPr lang="ru-RU"/>
        </a:p>
      </dgm:t>
    </dgm:pt>
    <dgm:pt modelId="{42028BFF-805E-4C9F-8697-797F97638184}">
      <dgm:prSet phldrT="[Текст]"/>
      <dgm:spPr/>
      <dgm:t>
        <a:bodyPr/>
        <a:lstStyle/>
        <a:p>
          <a:pPr algn="just"/>
          <a:r>
            <a:rPr lang="ru-RU" dirty="0" smtClean="0"/>
            <a:t>5) перечень документов;</a:t>
          </a:r>
        </a:p>
        <a:p>
          <a:pPr algn="just"/>
          <a:r>
            <a:rPr lang="kk-KZ" dirty="0" smtClean="0"/>
            <a:t>6</a:t>
          </a:r>
          <a:r>
            <a:rPr lang="ru-RU" dirty="0" smtClean="0"/>
            <a:t>) срок временно вакантной должности педагога, </a:t>
          </a:r>
          <a:r>
            <a:rPr lang="kk-KZ" dirty="0" smtClean="0"/>
            <a:t>при проведении</a:t>
          </a:r>
          <a:r>
            <a:rPr lang="ru-RU" dirty="0" smtClean="0"/>
            <a:t> конкурс</a:t>
          </a:r>
          <a:r>
            <a:rPr lang="kk-KZ" dirty="0" smtClean="0"/>
            <a:t>а</a:t>
          </a:r>
          <a:r>
            <a:rPr lang="ru-RU" dirty="0" smtClean="0"/>
            <a:t> на временно вакантную должность;</a:t>
          </a:r>
          <a:endParaRPr lang="ru-RU" dirty="0"/>
        </a:p>
      </dgm:t>
    </dgm:pt>
    <dgm:pt modelId="{1ED59887-638D-499D-9AFC-3BA680102D59}" type="parTrans" cxnId="{6490F12E-4B50-44BC-A235-41E0A249EA6A}">
      <dgm:prSet/>
      <dgm:spPr/>
      <dgm:t>
        <a:bodyPr/>
        <a:lstStyle/>
        <a:p>
          <a:pPr algn="just"/>
          <a:endParaRPr lang="ru-RU"/>
        </a:p>
      </dgm:t>
    </dgm:pt>
    <dgm:pt modelId="{82EB0AAE-ED4D-45C6-9DB7-717CF5278F0E}" type="sibTrans" cxnId="{6490F12E-4B50-44BC-A235-41E0A249EA6A}">
      <dgm:prSet/>
      <dgm:spPr/>
      <dgm:t>
        <a:bodyPr/>
        <a:lstStyle/>
        <a:p>
          <a:pPr algn="just"/>
          <a:endParaRPr lang="ru-RU"/>
        </a:p>
      </dgm:t>
    </dgm:pt>
    <dgm:pt modelId="{4E8DF923-2734-49F8-A963-3FF516CDD8AA}">
      <dgm:prSet phldrT="[Текст]"/>
      <dgm:spPr/>
      <dgm:t>
        <a:bodyPr/>
        <a:lstStyle/>
        <a:p>
          <a:endParaRPr lang="ru-RU"/>
        </a:p>
      </dgm:t>
    </dgm:pt>
    <dgm:pt modelId="{E1763F75-1E75-4924-9486-DD1EA59BB483}" type="parTrans" cxnId="{DEDDDEC3-609E-4AB9-B807-AB25DFEED38D}">
      <dgm:prSet/>
      <dgm:spPr/>
      <dgm:t>
        <a:bodyPr/>
        <a:lstStyle/>
        <a:p>
          <a:endParaRPr lang="ru-RU"/>
        </a:p>
      </dgm:t>
    </dgm:pt>
    <dgm:pt modelId="{70B26F3F-B83F-4BA8-9832-DD36A4346443}" type="sibTrans" cxnId="{DEDDDEC3-609E-4AB9-B807-AB25DFEED38D}">
      <dgm:prSet/>
      <dgm:spPr/>
      <dgm:t>
        <a:bodyPr/>
        <a:lstStyle/>
        <a:p>
          <a:endParaRPr lang="ru-RU"/>
        </a:p>
      </dgm:t>
    </dgm:pt>
    <dgm:pt modelId="{9DF29A5F-6DFA-4A70-AF95-9FA77172658D}">
      <dgm:prSet phldrT="[Текст]"/>
      <dgm:spPr/>
      <dgm:t>
        <a:bodyPr/>
        <a:lstStyle/>
        <a:p>
          <a:endParaRPr lang="ru-RU"/>
        </a:p>
      </dgm:t>
    </dgm:pt>
    <dgm:pt modelId="{0135CCC8-A1B7-4ACB-9F08-52B85918B286}" type="parTrans" cxnId="{E730BCF5-E336-4C09-9603-5CFE63F0AEE7}">
      <dgm:prSet/>
      <dgm:spPr/>
      <dgm:t>
        <a:bodyPr/>
        <a:lstStyle/>
        <a:p>
          <a:endParaRPr lang="ru-RU"/>
        </a:p>
      </dgm:t>
    </dgm:pt>
    <dgm:pt modelId="{A56865E5-2B22-4F27-BB38-B7997FF61B47}" type="sibTrans" cxnId="{E730BCF5-E336-4C09-9603-5CFE63F0AEE7}">
      <dgm:prSet/>
      <dgm:spPr/>
      <dgm:t>
        <a:bodyPr/>
        <a:lstStyle/>
        <a:p>
          <a:endParaRPr lang="ru-RU"/>
        </a:p>
      </dgm:t>
    </dgm:pt>
    <dgm:pt modelId="{CE62B738-FF23-4813-AE8D-CF4A7668C967}" type="pres">
      <dgm:prSet presAssocID="{DA2DD591-BE73-4E43-8B32-23A13ED1051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C04852-6BBA-47F6-AF6B-2943884896D4}" type="pres">
      <dgm:prSet presAssocID="{DA2DD591-BE73-4E43-8B32-23A13ED10513}" presName="dummyMaxCanvas" presStyleCnt="0">
        <dgm:presLayoutVars/>
      </dgm:prSet>
      <dgm:spPr/>
    </dgm:pt>
    <dgm:pt modelId="{E29822D8-4E5E-4554-8B65-12B931227939}" type="pres">
      <dgm:prSet presAssocID="{DA2DD591-BE73-4E43-8B32-23A13ED1051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50EF1-135D-4765-BFDC-E35769906E21}" type="pres">
      <dgm:prSet presAssocID="{DA2DD591-BE73-4E43-8B32-23A13ED1051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980FC-932C-4811-8556-A6399BCB98A8}" type="pres">
      <dgm:prSet presAssocID="{DA2DD591-BE73-4E43-8B32-23A13ED1051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05A28-2C16-47F1-B678-3C0ADD9828F9}" type="pres">
      <dgm:prSet presAssocID="{DA2DD591-BE73-4E43-8B32-23A13ED1051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8CFDB-5DB1-4C40-B650-ABA86FABDCD1}" type="pres">
      <dgm:prSet presAssocID="{DA2DD591-BE73-4E43-8B32-23A13ED1051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CF365-7847-4B39-B94A-ACAA8C105D66}" type="pres">
      <dgm:prSet presAssocID="{DA2DD591-BE73-4E43-8B32-23A13ED1051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BBB99-F80F-4BF2-82A4-082C9C08349A}" type="pres">
      <dgm:prSet presAssocID="{DA2DD591-BE73-4E43-8B32-23A13ED1051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8D88B-7DC2-4CE9-B624-137EAA056F88}" type="pres">
      <dgm:prSet presAssocID="{DA2DD591-BE73-4E43-8B32-23A13ED1051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34EDD5-6999-4DC8-827A-C8A1FEA7D3FC}" type="pres">
      <dgm:prSet presAssocID="{DA2DD591-BE73-4E43-8B32-23A13ED1051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5A480-2DC4-4A77-9C44-40A5568EDC80}" type="pres">
      <dgm:prSet presAssocID="{DA2DD591-BE73-4E43-8B32-23A13ED1051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C9EC7-F81B-417D-B087-1E8AEC2A9329}" type="pres">
      <dgm:prSet presAssocID="{DA2DD591-BE73-4E43-8B32-23A13ED1051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7D593-B501-4783-87A3-E90FFE7037ED}" type="pres">
      <dgm:prSet presAssocID="{DA2DD591-BE73-4E43-8B32-23A13ED1051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23F3B-71E8-4BD4-B918-78967FD4CCE1}" type="pres">
      <dgm:prSet presAssocID="{DA2DD591-BE73-4E43-8B32-23A13ED1051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1D992-1DBC-4970-9E3E-9BED4A64FD3C}" type="pres">
      <dgm:prSet presAssocID="{DA2DD591-BE73-4E43-8B32-23A13ED1051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C23DA-548A-4584-BB2C-39DBFBB01AC6}" type="presOf" srcId="{26CBB439-89B7-4223-821D-DD96F462023C}" destId="{5B923F3B-71E8-4BD4-B918-78967FD4CCE1}" srcOrd="1" destOrd="0" presId="urn:microsoft.com/office/officeart/2005/8/layout/vProcess5"/>
    <dgm:cxn modelId="{9ED62996-C99E-49B9-B669-1FC03E1F8D14}" type="presOf" srcId="{71802735-6AA1-428B-8094-15FFD4EDD731}" destId="{42650EF1-135D-4765-BFDC-E35769906E21}" srcOrd="0" destOrd="0" presId="urn:microsoft.com/office/officeart/2005/8/layout/vProcess5"/>
    <dgm:cxn modelId="{F15FD124-E0B8-4C2D-A564-6D4AD1F7928F}" type="presOf" srcId="{4D77479A-239E-4A98-A501-D23766FD92D2}" destId="{90E5A480-2DC4-4A77-9C44-40A5568EDC80}" srcOrd="1" destOrd="0" presId="urn:microsoft.com/office/officeart/2005/8/layout/vProcess5"/>
    <dgm:cxn modelId="{66B83C4D-EC79-4337-98C2-BB78343457D6}" type="presOf" srcId="{B4BCA308-4EF3-45B1-8D9F-CDF9C2AC02FA}" destId="{273CF365-7847-4B39-B94A-ACAA8C105D66}" srcOrd="0" destOrd="0" presId="urn:microsoft.com/office/officeart/2005/8/layout/vProcess5"/>
    <dgm:cxn modelId="{1C0660E5-742C-44BB-AE7C-B50EFE3E563F}" type="presOf" srcId="{FEDE9511-1A97-492D-9A3D-94623BC7FB3C}" destId="{4934EDD5-6999-4DC8-827A-C8A1FEA7D3FC}" srcOrd="0" destOrd="0" presId="urn:microsoft.com/office/officeart/2005/8/layout/vProcess5"/>
    <dgm:cxn modelId="{3272C1A8-9DD7-42B0-83C9-B29A73660414}" type="presOf" srcId="{DD405F7B-6B90-4BC9-8BBF-CA23478CD3E7}" destId="{BF4BBB99-F80F-4BF2-82A4-082C9C08349A}" srcOrd="0" destOrd="0" presId="urn:microsoft.com/office/officeart/2005/8/layout/vProcess5"/>
    <dgm:cxn modelId="{F3D73223-16A7-4BDC-AAFA-CB73C1FE8EFF}" type="presOf" srcId="{EA019348-8A5A-4B11-88C1-B7F1CB1B15A2}" destId="{FB8980FC-932C-4811-8556-A6399BCB98A8}" srcOrd="0" destOrd="0" presId="urn:microsoft.com/office/officeart/2005/8/layout/vProcess5"/>
    <dgm:cxn modelId="{19B8BC1A-7430-4934-B82E-D33FAB00F6A8}" srcId="{DA2DD591-BE73-4E43-8B32-23A13ED10513}" destId="{26CBB439-89B7-4223-821D-DD96F462023C}" srcOrd="3" destOrd="0" parTransId="{E4F95DAB-699F-426A-AAC8-DDCE898BF614}" sibTransId="{FEDE9511-1A97-492D-9A3D-94623BC7FB3C}"/>
    <dgm:cxn modelId="{40E83F9E-0F2F-42BE-819E-2EFC3365E504}" type="presOf" srcId="{DA2DD591-BE73-4E43-8B32-23A13ED10513}" destId="{CE62B738-FF23-4813-AE8D-CF4A7668C967}" srcOrd="0" destOrd="0" presId="urn:microsoft.com/office/officeart/2005/8/layout/vProcess5"/>
    <dgm:cxn modelId="{E0AFEEFD-DFBD-4C12-BE55-8373A35BF906}" type="presOf" srcId="{42028BFF-805E-4C9F-8697-797F97638184}" destId="{5601D992-1DBC-4970-9E3E-9BED4A64FD3C}" srcOrd="1" destOrd="0" presId="urn:microsoft.com/office/officeart/2005/8/layout/vProcess5"/>
    <dgm:cxn modelId="{E730BCF5-E336-4C09-9603-5CFE63F0AEE7}" srcId="{DA2DD591-BE73-4E43-8B32-23A13ED10513}" destId="{9DF29A5F-6DFA-4A70-AF95-9FA77172658D}" srcOrd="5" destOrd="0" parTransId="{0135CCC8-A1B7-4ACB-9F08-52B85918B286}" sibTransId="{A56865E5-2B22-4F27-BB38-B7997FF61B47}"/>
    <dgm:cxn modelId="{DEDDDEC3-609E-4AB9-B807-AB25DFEED38D}" srcId="{DA2DD591-BE73-4E43-8B32-23A13ED10513}" destId="{4E8DF923-2734-49F8-A963-3FF516CDD8AA}" srcOrd="6" destOrd="0" parTransId="{E1763F75-1E75-4924-9486-DD1EA59BB483}" sibTransId="{70B26F3F-B83F-4BA8-9832-DD36A4346443}"/>
    <dgm:cxn modelId="{DA19B1D6-BC42-48C6-A6C6-6BB0940AE263}" srcId="{DA2DD591-BE73-4E43-8B32-23A13ED10513}" destId="{4D77479A-239E-4A98-A501-D23766FD92D2}" srcOrd="0" destOrd="0" parTransId="{AB76DC77-ECCC-43F4-8076-4BB3494BD77F}" sibTransId="{B4BCA308-4EF3-45B1-8D9F-CDF9C2AC02FA}"/>
    <dgm:cxn modelId="{44569F1A-DECC-46D1-A156-2AACAF5BC932}" type="presOf" srcId="{EA019348-8A5A-4B11-88C1-B7F1CB1B15A2}" destId="{BF17D593-B501-4783-87A3-E90FFE7037ED}" srcOrd="1" destOrd="0" presId="urn:microsoft.com/office/officeart/2005/8/layout/vProcess5"/>
    <dgm:cxn modelId="{2EB16DF7-AFCC-493C-A7B1-F507EB17AE12}" type="presOf" srcId="{4D77479A-239E-4A98-A501-D23766FD92D2}" destId="{E29822D8-4E5E-4554-8B65-12B931227939}" srcOrd="0" destOrd="0" presId="urn:microsoft.com/office/officeart/2005/8/layout/vProcess5"/>
    <dgm:cxn modelId="{6490F12E-4B50-44BC-A235-41E0A249EA6A}" srcId="{DA2DD591-BE73-4E43-8B32-23A13ED10513}" destId="{42028BFF-805E-4C9F-8697-797F97638184}" srcOrd="4" destOrd="0" parTransId="{1ED59887-638D-499D-9AFC-3BA680102D59}" sibTransId="{82EB0AAE-ED4D-45C6-9DB7-717CF5278F0E}"/>
    <dgm:cxn modelId="{5E9F8FAC-942C-4378-9863-BB8990E17215}" type="presOf" srcId="{26CBB439-89B7-4223-821D-DD96F462023C}" destId="{3E405A28-2C16-47F1-B678-3C0ADD9828F9}" srcOrd="0" destOrd="0" presId="urn:microsoft.com/office/officeart/2005/8/layout/vProcess5"/>
    <dgm:cxn modelId="{842FEE54-CCC4-463F-9EDE-F135A7667526}" srcId="{DA2DD591-BE73-4E43-8B32-23A13ED10513}" destId="{71802735-6AA1-428B-8094-15FFD4EDD731}" srcOrd="1" destOrd="0" parTransId="{1E3EABBD-39F2-4C1A-B7F9-58D20817AC3E}" sibTransId="{DD405F7B-6B90-4BC9-8BBF-CA23478CD3E7}"/>
    <dgm:cxn modelId="{923DFD55-6F40-467B-A6A7-07F4AB8B6A5B}" type="presOf" srcId="{D56A8D8F-7920-4AB2-A12E-F5181D9EB5DF}" destId="{01A8D88B-7DC2-4CE9-B624-137EAA056F88}" srcOrd="0" destOrd="0" presId="urn:microsoft.com/office/officeart/2005/8/layout/vProcess5"/>
    <dgm:cxn modelId="{D8EF98A7-93EA-49E3-983D-A8AD2FA90476}" type="presOf" srcId="{42028BFF-805E-4C9F-8697-797F97638184}" destId="{2318CFDB-5DB1-4C40-B650-ABA86FABDCD1}" srcOrd="0" destOrd="0" presId="urn:microsoft.com/office/officeart/2005/8/layout/vProcess5"/>
    <dgm:cxn modelId="{94F7FC0A-3FAB-4D4B-B57E-6BA18393145B}" type="presOf" srcId="{71802735-6AA1-428B-8094-15FFD4EDD731}" destId="{6CCC9EC7-F81B-417D-B087-1E8AEC2A9329}" srcOrd="1" destOrd="0" presId="urn:microsoft.com/office/officeart/2005/8/layout/vProcess5"/>
    <dgm:cxn modelId="{A739C073-B3B6-4287-B63C-2B5A5E7E5CB3}" srcId="{DA2DD591-BE73-4E43-8B32-23A13ED10513}" destId="{EA019348-8A5A-4B11-88C1-B7F1CB1B15A2}" srcOrd="2" destOrd="0" parTransId="{F771ECBD-B490-42BB-A624-3D1F02C7EC11}" sibTransId="{D56A8D8F-7920-4AB2-A12E-F5181D9EB5DF}"/>
    <dgm:cxn modelId="{109E545A-7357-49A5-B26B-25835F8B2B11}" type="presParOf" srcId="{CE62B738-FF23-4813-AE8D-CF4A7668C967}" destId="{A7C04852-6BBA-47F6-AF6B-2943884896D4}" srcOrd="0" destOrd="0" presId="urn:microsoft.com/office/officeart/2005/8/layout/vProcess5"/>
    <dgm:cxn modelId="{5217D02B-7D55-4B01-8A37-A3C2B06D1DAF}" type="presParOf" srcId="{CE62B738-FF23-4813-AE8D-CF4A7668C967}" destId="{E29822D8-4E5E-4554-8B65-12B931227939}" srcOrd="1" destOrd="0" presId="urn:microsoft.com/office/officeart/2005/8/layout/vProcess5"/>
    <dgm:cxn modelId="{A209707C-E032-49CF-B0A7-357128C41365}" type="presParOf" srcId="{CE62B738-FF23-4813-AE8D-CF4A7668C967}" destId="{42650EF1-135D-4765-BFDC-E35769906E21}" srcOrd="2" destOrd="0" presId="urn:microsoft.com/office/officeart/2005/8/layout/vProcess5"/>
    <dgm:cxn modelId="{873F5D75-8605-4437-8803-4CC281DC286C}" type="presParOf" srcId="{CE62B738-FF23-4813-AE8D-CF4A7668C967}" destId="{FB8980FC-932C-4811-8556-A6399BCB98A8}" srcOrd="3" destOrd="0" presId="urn:microsoft.com/office/officeart/2005/8/layout/vProcess5"/>
    <dgm:cxn modelId="{ED8D21A4-4A8D-43F1-9125-DC198F8D2A12}" type="presParOf" srcId="{CE62B738-FF23-4813-AE8D-CF4A7668C967}" destId="{3E405A28-2C16-47F1-B678-3C0ADD9828F9}" srcOrd="4" destOrd="0" presId="urn:microsoft.com/office/officeart/2005/8/layout/vProcess5"/>
    <dgm:cxn modelId="{43F703AB-2C95-4D53-A85A-9C1A00FD97FB}" type="presParOf" srcId="{CE62B738-FF23-4813-AE8D-CF4A7668C967}" destId="{2318CFDB-5DB1-4C40-B650-ABA86FABDCD1}" srcOrd="5" destOrd="0" presId="urn:microsoft.com/office/officeart/2005/8/layout/vProcess5"/>
    <dgm:cxn modelId="{55C398F6-37A1-4B70-AC77-37CEDAC22A1E}" type="presParOf" srcId="{CE62B738-FF23-4813-AE8D-CF4A7668C967}" destId="{273CF365-7847-4B39-B94A-ACAA8C105D66}" srcOrd="6" destOrd="0" presId="urn:microsoft.com/office/officeart/2005/8/layout/vProcess5"/>
    <dgm:cxn modelId="{B6793A29-45AE-496E-A419-E1633D0A01C6}" type="presParOf" srcId="{CE62B738-FF23-4813-AE8D-CF4A7668C967}" destId="{BF4BBB99-F80F-4BF2-82A4-082C9C08349A}" srcOrd="7" destOrd="0" presId="urn:microsoft.com/office/officeart/2005/8/layout/vProcess5"/>
    <dgm:cxn modelId="{F2EEABD3-D1D2-4EE1-ADA9-23497CD82FF0}" type="presParOf" srcId="{CE62B738-FF23-4813-AE8D-CF4A7668C967}" destId="{01A8D88B-7DC2-4CE9-B624-137EAA056F88}" srcOrd="8" destOrd="0" presId="urn:microsoft.com/office/officeart/2005/8/layout/vProcess5"/>
    <dgm:cxn modelId="{023A3A7E-C464-4E5E-8D4F-C55C958855B7}" type="presParOf" srcId="{CE62B738-FF23-4813-AE8D-CF4A7668C967}" destId="{4934EDD5-6999-4DC8-827A-C8A1FEA7D3FC}" srcOrd="9" destOrd="0" presId="urn:microsoft.com/office/officeart/2005/8/layout/vProcess5"/>
    <dgm:cxn modelId="{42C22F0D-B448-479E-A034-353994BF6FD1}" type="presParOf" srcId="{CE62B738-FF23-4813-AE8D-CF4A7668C967}" destId="{90E5A480-2DC4-4A77-9C44-40A5568EDC80}" srcOrd="10" destOrd="0" presId="urn:microsoft.com/office/officeart/2005/8/layout/vProcess5"/>
    <dgm:cxn modelId="{060E4684-4DC1-4815-A263-AC4DA2EAA1D5}" type="presParOf" srcId="{CE62B738-FF23-4813-AE8D-CF4A7668C967}" destId="{6CCC9EC7-F81B-417D-B087-1E8AEC2A9329}" srcOrd="11" destOrd="0" presId="urn:microsoft.com/office/officeart/2005/8/layout/vProcess5"/>
    <dgm:cxn modelId="{62CE2FF2-B84C-4396-AF3B-45DAF9795837}" type="presParOf" srcId="{CE62B738-FF23-4813-AE8D-CF4A7668C967}" destId="{BF17D593-B501-4783-87A3-E90FFE7037ED}" srcOrd="12" destOrd="0" presId="urn:microsoft.com/office/officeart/2005/8/layout/vProcess5"/>
    <dgm:cxn modelId="{29D0888E-4E06-4C89-AEF6-70BA0B7873F9}" type="presParOf" srcId="{CE62B738-FF23-4813-AE8D-CF4A7668C967}" destId="{5B923F3B-71E8-4BD4-B918-78967FD4CCE1}" srcOrd="13" destOrd="0" presId="urn:microsoft.com/office/officeart/2005/8/layout/vProcess5"/>
    <dgm:cxn modelId="{8AF6BA40-A6A9-4E49-96A7-FEE0AED674E6}" type="presParOf" srcId="{CE62B738-FF23-4813-AE8D-CF4A7668C967}" destId="{5601D992-1DBC-4970-9E3E-9BED4A64FD3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B2ED7C7-D646-4E09-9AF5-EBB79114B6A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D4815B-F533-43E4-BA6A-A945E6E33DCF}">
      <dgm:prSet phldrT="[Текст]"/>
      <dgm:spPr/>
      <dgm:t>
        <a:bodyPr/>
        <a:lstStyle/>
        <a:p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Сроки проведения конкурса и состав конкурсной комиссии определяется приказом </a:t>
          </a:r>
          <a:r>
            <a:rPr lang="ru-RU" u="none" dirty="0" smtClean="0"/>
            <a:t>государственной организации образования. </a:t>
          </a:r>
          <a:endParaRPr lang="ru-RU" dirty="0"/>
        </a:p>
      </dgm:t>
    </dgm:pt>
    <dgm:pt modelId="{0B7F9E76-CB5A-4431-9E40-326740CD2667}" type="parTrans" cxnId="{5E5B0ABE-5A1B-4F33-91C8-C6778E7A948E}">
      <dgm:prSet/>
      <dgm:spPr/>
      <dgm:t>
        <a:bodyPr/>
        <a:lstStyle/>
        <a:p>
          <a:endParaRPr lang="ru-RU"/>
        </a:p>
      </dgm:t>
    </dgm:pt>
    <dgm:pt modelId="{2B33E2BE-7EFD-4101-A6CB-DCE6A99EB64A}" type="sibTrans" cxnId="{5E5B0ABE-5A1B-4F33-91C8-C6778E7A948E}">
      <dgm:prSet/>
      <dgm:spPr/>
      <dgm:t>
        <a:bodyPr/>
        <a:lstStyle/>
        <a:p>
          <a:endParaRPr lang="ru-RU"/>
        </a:p>
      </dgm:t>
    </dgm:pt>
    <dgm:pt modelId="{C1FFC8CF-8AF8-48B6-9707-6FF743D3C6AF}" type="pres">
      <dgm:prSet presAssocID="{DB2ED7C7-D646-4E09-9AF5-EBB79114B6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6F183E-E37F-45D3-9068-9116EDD372DE}" type="pres">
      <dgm:prSet presAssocID="{15D4815B-F533-43E4-BA6A-A945E6E33DC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5B0ABE-5A1B-4F33-91C8-C6778E7A948E}" srcId="{DB2ED7C7-D646-4E09-9AF5-EBB79114B6A2}" destId="{15D4815B-F533-43E4-BA6A-A945E6E33DCF}" srcOrd="0" destOrd="0" parTransId="{0B7F9E76-CB5A-4431-9E40-326740CD2667}" sibTransId="{2B33E2BE-7EFD-4101-A6CB-DCE6A99EB64A}"/>
    <dgm:cxn modelId="{B1CCBAC8-97F0-4A35-AE0C-DB0AFE5C6A9F}" type="presOf" srcId="{DB2ED7C7-D646-4E09-9AF5-EBB79114B6A2}" destId="{C1FFC8CF-8AF8-48B6-9707-6FF743D3C6AF}" srcOrd="0" destOrd="0" presId="urn:microsoft.com/office/officeart/2005/8/layout/default"/>
    <dgm:cxn modelId="{0EC3E483-EA24-49F8-8662-7AF642A2E7F4}" type="presOf" srcId="{15D4815B-F533-43E4-BA6A-A945E6E33DCF}" destId="{1D6F183E-E37F-45D3-9068-9116EDD372DE}" srcOrd="0" destOrd="0" presId="urn:microsoft.com/office/officeart/2005/8/layout/default"/>
    <dgm:cxn modelId="{4019D3AA-B1A8-4CEB-AC9F-D48626CD7719}" type="presParOf" srcId="{C1FFC8CF-8AF8-48B6-9707-6FF743D3C6AF}" destId="{1D6F183E-E37F-45D3-9068-9116EDD372DE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81789E-1EFF-489C-BE8A-B5A48E698D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94C633-A91F-479B-A5DC-CCBBC103D861}">
      <dgm:prSet phldrT="[Текст]"/>
      <dgm:spPr/>
      <dgm:t>
        <a:bodyPr/>
        <a:lstStyle/>
        <a:p>
          <a:r>
            <a:rPr lang="ru-RU" u="none" dirty="0" smtClean="0"/>
            <a:t>Заседания конкурсной комиссии </a:t>
          </a:r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оформляется протоколом</a:t>
          </a:r>
          <a:r>
            <a:rPr lang="ru-RU" u="none" dirty="0" smtClean="0"/>
            <a:t>, </a:t>
          </a:r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подписанным</a:t>
          </a:r>
          <a:r>
            <a:rPr lang="ru-RU" u="none" dirty="0" smtClean="0"/>
            <a:t> председателем, членами комиссии, присутствовавшими на заседании, и секретарем.</a:t>
          </a:r>
          <a:endParaRPr lang="ru-RU" dirty="0"/>
        </a:p>
      </dgm:t>
    </dgm:pt>
    <dgm:pt modelId="{C4AC2BF5-640E-43AC-A753-2A279E8A3879}" type="parTrans" cxnId="{BDCFA2B6-9B43-4896-988C-70659627B04E}">
      <dgm:prSet/>
      <dgm:spPr/>
      <dgm:t>
        <a:bodyPr/>
        <a:lstStyle/>
        <a:p>
          <a:endParaRPr lang="ru-RU"/>
        </a:p>
      </dgm:t>
    </dgm:pt>
    <dgm:pt modelId="{60737D78-306C-4307-8BF6-508DB4DBC916}" type="sibTrans" cxnId="{BDCFA2B6-9B43-4896-988C-70659627B04E}">
      <dgm:prSet/>
      <dgm:spPr/>
      <dgm:t>
        <a:bodyPr/>
        <a:lstStyle/>
        <a:p>
          <a:endParaRPr lang="ru-RU"/>
        </a:p>
      </dgm:t>
    </dgm:pt>
    <dgm:pt modelId="{FE0C02A4-A0D5-4D72-AD24-8841B96EF541}">
      <dgm:prSet phldrT="[Текст]"/>
      <dgm:spPr/>
      <dgm:t>
        <a:bodyPr/>
        <a:lstStyle/>
        <a:p>
          <a:r>
            <a:rPr lang="ru-RU" u="none" dirty="0" smtClean="0"/>
            <a:t>Заседание конкурсной комиссии считается состоявшимся, а его решение правомочным, если на нем </a:t>
          </a:r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присутствовали не менее двух третей членов от общего состава</a:t>
          </a:r>
          <a:r>
            <a:rPr lang="ru-RU" u="none" dirty="0" smtClean="0"/>
            <a:t> комиссии.</a:t>
          </a:r>
          <a:endParaRPr lang="ru-RU" dirty="0"/>
        </a:p>
      </dgm:t>
    </dgm:pt>
    <dgm:pt modelId="{AFFA9C5A-EEAF-485A-9A18-09F312545B40}" type="parTrans" cxnId="{3A6D9D1F-DC11-47D3-A86F-5E129E68F791}">
      <dgm:prSet/>
      <dgm:spPr/>
      <dgm:t>
        <a:bodyPr/>
        <a:lstStyle/>
        <a:p>
          <a:endParaRPr lang="ru-RU"/>
        </a:p>
      </dgm:t>
    </dgm:pt>
    <dgm:pt modelId="{EC07A496-8DEC-406C-8AF5-7432116C18F1}" type="sibTrans" cxnId="{3A6D9D1F-DC11-47D3-A86F-5E129E68F791}">
      <dgm:prSet/>
      <dgm:spPr/>
      <dgm:t>
        <a:bodyPr/>
        <a:lstStyle/>
        <a:p>
          <a:endParaRPr lang="ru-RU"/>
        </a:p>
      </dgm:t>
    </dgm:pt>
    <dgm:pt modelId="{9F15D2B2-5391-404F-BC2F-779FB70770A2}">
      <dgm:prSet phldrT="[Текст]"/>
      <dgm:spPr/>
      <dgm:t>
        <a:bodyPr/>
        <a:lstStyle/>
        <a:p>
          <a:r>
            <a:rPr lang="ru-RU" u="none" dirty="0" smtClean="0"/>
            <a:t>Заседания конкурсной комиссии </a:t>
          </a:r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сопровождается аудиовидеозаписью</a:t>
          </a:r>
          <a:r>
            <a:rPr lang="ru-RU" u="none" dirty="0" smtClean="0"/>
            <a:t>. Аудиовидеозаписи хранятся в организациях образования, объявившие конкурс, в течение одного года со дня проведения первого заседания.</a:t>
          </a:r>
          <a:endParaRPr lang="ru-RU" dirty="0"/>
        </a:p>
      </dgm:t>
    </dgm:pt>
    <dgm:pt modelId="{8960EAEC-3AA2-4CF6-914A-D46F35730A13}" type="parTrans" cxnId="{743C6AE1-ECA2-4F94-B92E-CA1E3E0F809B}">
      <dgm:prSet/>
      <dgm:spPr/>
      <dgm:t>
        <a:bodyPr/>
        <a:lstStyle/>
        <a:p>
          <a:endParaRPr lang="ru-RU"/>
        </a:p>
      </dgm:t>
    </dgm:pt>
    <dgm:pt modelId="{EBCA4A45-C283-4A5D-8B8D-A6D85747C594}" type="sibTrans" cxnId="{743C6AE1-ECA2-4F94-B92E-CA1E3E0F809B}">
      <dgm:prSet/>
      <dgm:spPr/>
      <dgm:t>
        <a:bodyPr/>
        <a:lstStyle/>
        <a:p>
          <a:endParaRPr lang="ru-RU"/>
        </a:p>
      </dgm:t>
    </dgm:pt>
    <dgm:pt modelId="{F8665A72-9176-47A6-8AF8-18A34DC2DFD0}">
      <dgm:prSet phldrT="[Текст]"/>
      <dgm:spPr/>
      <dgm:t>
        <a:bodyPr/>
        <a:lstStyle/>
        <a:p>
          <a:r>
            <a:rPr lang="ru-RU" u="none" dirty="0" smtClean="0"/>
            <a:t>Прием документов </a:t>
          </a:r>
          <a:r>
            <a:rPr lang="ru-RU" b="1" u="none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на участие в конкурсе производится в течение семи рабочих дней </a:t>
          </a:r>
          <a:r>
            <a:rPr lang="ru-RU" u="none" dirty="0" smtClean="0"/>
            <a:t>со дня последней даты опубликования объявления о проведении конкурса.</a:t>
          </a:r>
          <a:endParaRPr lang="ru-RU" dirty="0"/>
        </a:p>
      </dgm:t>
    </dgm:pt>
    <dgm:pt modelId="{FE9843F9-AB3A-4701-84F2-B44E15EFDB08}" type="parTrans" cxnId="{75E0E7AE-2F03-4FE4-9C9D-CA7AC682E0C0}">
      <dgm:prSet/>
      <dgm:spPr/>
      <dgm:t>
        <a:bodyPr/>
        <a:lstStyle/>
        <a:p>
          <a:endParaRPr lang="ru-RU"/>
        </a:p>
      </dgm:t>
    </dgm:pt>
    <dgm:pt modelId="{E890232D-475A-454F-A2DE-4AB4095B37A5}" type="sibTrans" cxnId="{75E0E7AE-2F03-4FE4-9C9D-CA7AC682E0C0}">
      <dgm:prSet/>
      <dgm:spPr/>
      <dgm:t>
        <a:bodyPr/>
        <a:lstStyle/>
        <a:p>
          <a:endParaRPr lang="ru-RU"/>
        </a:p>
      </dgm:t>
    </dgm:pt>
    <dgm:pt modelId="{1CCE8F4C-759D-4399-8535-526DA1D2AE3B}" type="pres">
      <dgm:prSet presAssocID="{4C81789E-1EFF-489C-BE8A-B5A48E698D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2C98FA-3FF1-4462-B5E0-36EE55912D30}" type="pres">
      <dgm:prSet presAssocID="{6B94C633-A91F-479B-A5DC-CCBBC103D86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06F4B-554C-48E9-A3D1-03298CC3C098}" type="pres">
      <dgm:prSet presAssocID="{60737D78-306C-4307-8BF6-508DB4DBC916}" presName="sibTrans" presStyleCnt="0"/>
      <dgm:spPr/>
    </dgm:pt>
    <dgm:pt modelId="{6E6A9FFA-50DF-4A05-A068-77D5C4A074CE}" type="pres">
      <dgm:prSet presAssocID="{FE0C02A4-A0D5-4D72-AD24-8841B96EF54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E686BD-9CFE-48AB-8915-B078E5D17693}" type="pres">
      <dgm:prSet presAssocID="{EC07A496-8DEC-406C-8AF5-7432116C18F1}" presName="sibTrans" presStyleCnt="0"/>
      <dgm:spPr/>
    </dgm:pt>
    <dgm:pt modelId="{572C1264-A58F-4C75-A758-76726D846B70}" type="pres">
      <dgm:prSet presAssocID="{9F15D2B2-5391-404F-BC2F-779FB70770A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2AE7F7-AB6A-402C-AD2D-E0DB9DE17CB4}" type="pres">
      <dgm:prSet presAssocID="{EBCA4A45-C283-4A5D-8B8D-A6D85747C594}" presName="sibTrans" presStyleCnt="0"/>
      <dgm:spPr/>
    </dgm:pt>
    <dgm:pt modelId="{2396BB69-9A4F-416D-BA92-6294913495CF}" type="pres">
      <dgm:prSet presAssocID="{F8665A72-9176-47A6-8AF8-18A34DC2DFD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454DC7-C8FA-4059-9B55-30F3BF2B8821}" type="presOf" srcId="{4C81789E-1EFF-489C-BE8A-B5A48E698DCA}" destId="{1CCE8F4C-759D-4399-8535-526DA1D2AE3B}" srcOrd="0" destOrd="0" presId="urn:microsoft.com/office/officeart/2005/8/layout/default"/>
    <dgm:cxn modelId="{4DA3B25D-7D91-401D-8B92-AD2055F90318}" type="presOf" srcId="{FE0C02A4-A0D5-4D72-AD24-8841B96EF541}" destId="{6E6A9FFA-50DF-4A05-A068-77D5C4A074CE}" srcOrd="0" destOrd="0" presId="urn:microsoft.com/office/officeart/2005/8/layout/default"/>
    <dgm:cxn modelId="{BDCFA2B6-9B43-4896-988C-70659627B04E}" srcId="{4C81789E-1EFF-489C-BE8A-B5A48E698DCA}" destId="{6B94C633-A91F-479B-A5DC-CCBBC103D861}" srcOrd="0" destOrd="0" parTransId="{C4AC2BF5-640E-43AC-A753-2A279E8A3879}" sibTransId="{60737D78-306C-4307-8BF6-508DB4DBC916}"/>
    <dgm:cxn modelId="{743C6AE1-ECA2-4F94-B92E-CA1E3E0F809B}" srcId="{4C81789E-1EFF-489C-BE8A-B5A48E698DCA}" destId="{9F15D2B2-5391-404F-BC2F-779FB70770A2}" srcOrd="2" destOrd="0" parTransId="{8960EAEC-3AA2-4CF6-914A-D46F35730A13}" sibTransId="{EBCA4A45-C283-4A5D-8B8D-A6D85747C594}"/>
    <dgm:cxn modelId="{4C1A3D1B-CD72-4C57-AAA0-4C0BD6BE9050}" type="presOf" srcId="{9F15D2B2-5391-404F-BC2F-779FB70770A2}" destId="{572C1264-A58F-4C75-A758-76726D846B70}" srcOrd="0" destOrd="0" presId="urn:microsoft.com/office/officeart/2005/8/layout/default"/>
    <dgm:cxn modelId="{44A21158-DAD2-4DA3-BC2E-47DA312FB9A1}" type="presOf" srcId="{F8665A72-9176-47A6-8AF8-18A34DC2DFD0}" destId="{2396BB69-9A4F-416D-BA92-6294913495CF}" srcOrd="0" destOrd="0" presId="urn:microsoft.com/office/officeart/2005/8/layout/default"/>
    <dgm:cxn modelId="{75E0E7AE-2F03-4FE4-9C9D-CA7AC682E0C0}" srcId="{4C81789E-1EFF-489C-BE8A-B5A48E698DCA}" destId="{F8665A72-9176-47A6-8AF8-18A34DC2DFD0}" srcOrd="3" destOrd="0" parTransId="{FE9843F9-AB3A-4701-84F2-B44E15EFDB08}" sibTransId="{E890232D-475A-454F-A2DE-4AB4095B37A5}"/>
    <dgm:cxn modelId="{0C88273F-5F00-4F06-8804-45A263D81B18}" type="presOf" srcId="{6B94C633-A91F-479B-A5DC-CCBBC103D861}" destId="{402C98FA-3FF1-4462-B5E0-36EE55912D30}" srcOrd="0" destOrd="0" presId="urn:microsoft.com/office/officeart/2005/8/layout/default"/>
    <dgm:cxn modelId="{3A6D9D1F-DC11-47D3-A86F-5E129E68F791}" srcId="{4C81789E-1EFF-489C-BE8A-B5A48E698DCA}" destId="{FE0C02A4-A0D5-4D72-AD24-8841B96EF541}" srcOrd="1" destOrd="0" parTransId="{AFFA9C5A-EEAF-485A-9A18-09F312545B40}" sibTransId="{EC07A496-8DEC-406C-8AF5-7432116C18F1}"/>
    <dgm:cxn modelId="{B99A515A-1B46-49E5-BAE0-881E14E06495}" type="presParOf" srcId="{1CCE8F4C-759D-4399-8535-526DA1D2AE3B}" destId="{402C98FA-3FF1-4462-B5E0-36EE55912D30}" srcOrd="0" destOrd="0" presId="urn:microsoft.com/office/officeart/2005/8/layout/default"/>
    <dgm:cxn modelId="{E466104D-0128-4FDD-9C46-8CB382F93148}" type="presParOf" srcId="{1CCE8F4C-759D-4399-8535-526DA1D2AE3B}" destId="{EFC06F4B-554C-48E9-A3D1-03298CC3C098}" srcOrd="1" destOrd="0" presId="urn:microsoft.com/office/officeart/2005/8/layout/default"/>
    <dgm:cxn modelId="{23B6C39B-FC14-482E-B9D2-4562CA926744}" type="presParOf" srcId="{1CCE8F4C-759D-4399-8535-526DA1D2AE3B}" destId="{6E6A9FFA-50DF-4A05-A068-77D5C4A074CE}" srcOrd="2" destOrd="0" presId="urn:microsoft.com/office/officeart/2005/8/layout/default"/>
    <dgm:cxn modelId="{32DE4785-C92D-4C79-A4B4-E340596A86F3}" type="presParOf" srcId="{1CCE8F4C-759D-4399-8535-526DA1D2AE3B}" destId="{EDE686BD-9CFE-48AB-8915-B078E5D17693}" srcOrd="3" destOrd="0" presId="urn:microsoft.com/office/officeart/2005/8/layout/default"/>
    <dgm:cxn modelId="{87F68270-EEEF-438E-A576-997D991D5E8B}" type="presParOf" srcId="{1CCE8F4C-759D-4399-8535-526DA1D2AE3B}" destId="{572C1264-A58F-4C75-A758-76726D846B70}" srcOrd="4" destOrd="0" presId="urn:microsoft.com/office/officeart/2005/8/layout/default"/>
    <dgm:cxn modelId="{559C2EC3-8260-4D32-A0E0-1B867B4085F1}" type="presParOf" srcId="{1CCE8F4C-759D-4399-8535-526DA1D2AE3B}" destId="{6A2AE7F7-AB6A-402C-AD2D-E0DB9DE17CB4}" srcOrd="5" destOrd="0" presId="urn:microsoft.com/office/officeart/2005/8/layout/default"/>
    <dgm:cxn modelId="{58571C86-3662-45FE-AF1C-D6F1501CE727}" type="presParOf" srcId="{1CCE8F4C-759D-4399-8535-526DA1D2AE3B}" destId="{2396BB69-9A4F-416D-BA92-6294913495C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1ECD0-C7A0-4D45-BC83-40E88C44BDDB}">
      <dsp:nvSpPr>
        <dsp:cNvPr id="0" name=""/>
        <dsp:cNvSpPr/>
      </dsp:nvSpPr>
      <dsp:spPr>
        <a:xfrm rot="5400000">
          <a:off x="1633476" y="338259"/>
          <a:ext cx="2733616" cy="454867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2A17B-D74B-4E6A-8ED7-2026349F81C9}">
      <dsp:nvSpPr>
        <dsp:cNvPr id="0" name=""/>
        <dsp:cNvSpPr/>
      </dsp:nvSpPr>
      <dsp:spPr>
        <a:xfrm>
          <a:off x="1177167" y="1697334"/>
          <a:ext cx="4106570" cy="359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Конкурс на занятие вакантной и (или) временно вакантной должности педагога государственной организации образования </a:t>
          </a:r>
          <a:r>
            <a:rPr lang="ru-RU" sz="2100" b="1" u="none" kern="1200" dirty="0" smtClean="0"/>
            <a:t>организуется государственной организацией образования</a:t>
          </a:r>
          <a:r>
            <a:rPr lang="ru-RU" sz="2100" u="none" kern="1200" dirty="0" smtClean="0"/>
            <a:t>, находящейся в введении местных исполнительных органов областей, городов республиканского значения и столицы.</a:t>
          </a:r>
        </a:p>
      </dsp:txBody>
      <dsp:txXfrm>
        <a:off x="1177167" y="1697334"/>
        <a:ext cx="4106570" cy="3599649"/>
      </dsp:txXfrm>
    </dsp:sp>
    <dsp:sp modelId="{FCC18E9D-50C4-4EB5-B29E-0BB354FE8CCB}">
      <dsp:nvSpPr>
        <dsp:cNvPr id="0" name=""/>
        <dsp:cNvSpPr/>
      </dsp:nvSpPr>
      <dsp:spPr>
        <a:xfrm>
          <a:off x="4508913" y="3381"/>
          <a:ext cx="774824" cy="77482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7011B-38CC-4788-AA2C-A6241F9FB321}">
      <dsp:nvSpPr>
        <dsp:cNvPr id="0" name=""/>
        <dsp:cNvSpPr/>
      </dsp:nvSpPr>
      <dsp:spPr>
        <a:xfrm rot="5400000">
          <a:off x="6660720" y="-905736"/>
          <a:ext cx="2733616" cy="454867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624DF-0D7E-44E7-920B-DB2CEDC19E2D}">
      <dsp:nvSpPr>
        <dsp:cNvPr id="0" name=""/>
        <dsp:cNvSpPr/>
      </dsp:nvSpPr>
      <dsp:spPr>
        <a:xfrm>
          <a:off x="6204412" y="453337"/>
          <a:ext cx="4106570" cy="359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На все имеющиеся вакантные и (или) временно вакантные должности </a:t>
          </a:r>
          <a:r>
            <a:rPr lang="ru-RU" sz="2100" b="1" u="none" kern="1200" dirty="0" smtClean="0"/>
            <a:t>государственная организация образования проводит конкурс</a:t>
          </a:r>
          <a:r>
            <a:rPr lang="ru-RU" sz="2100" u="none" kern="1200" dirty="0" smtClean="0"/>
            <a:t>, за исключением малокомплектных школ. </a:t>
          </a:r>
          <a:endParaRPr lang="ru-RU" sz="2100" kern="1200" dirty="0"/>
        </a:p>
      </dsp:txBody>
      <dsp:txXfrm>
        <a:off x="6204412" y="453337"/>
        <a:ext cx="4106570" cy="3599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FB51B-001E-48E6-9289-38D0059E5882}">
      <dsp:nvSpPr>
        <dsp:cNvPr id="0" name=""/>
        <dsp:cNvSpPr/>
      </dsp:nvSpPr>
      <dsp:spPr>
        <a:xfrm>
          <a:off x="0" y="1726523"/>
          <a:ext cx="115703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062450-511A-49A5-B322-E36A4E94BBE3}">
      <dsp:nvSpPr>
        <dsp:cNvPr id="0" name=""/>
        <dsp:cNvSpPr/>
      </dsp:nvSpPr>
      <dsp:spPr>
        <a:xfrm>
          <a:off x="578516" y="155509"/>
          <a:ext cx="8099229" cy="1851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132" tIns="0" rIns="30613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/>
            <a:t>В конкурсе участвуют педагоги, соответствующие </a:t>
          </a:r>
          <a:r>
            <a:rPr lang="ru-RU" sz="16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Типовым квалификационным характеристикам педагогов и предоставившие документы согласно перечню</a:t>
          </a:r>
          <a:r>
            <a:rPr lang="ru-RU" sz="1600" u="none" kern="1200" dirty="0" smtClean="0"/>
            <a:t>, указанному в пункте 107 настоящих Правил.</a:t>
          </a:r>
        </a:p>
      </dsp:txBody>
      <dsp:txXfrm>
        <a:off x="668896" y="245889"/>
        <a:ext cx="7918469" cy="1670693"/>
      </dsp:txXfrm>
    </dsp:sp>
    <dsp:sp modelId="{0B5CE322-30D2-458A-8608-88883F3D4A62}">
      <dsp:nvSpPr>
        <dsp:cNvPr id="0" name=""/>
        <dsp:cNvSpPr/>
      </dsp:nvSpPr>
      <dsp:spPr>
        <a:xfrm>
          <a:off x="0" y="3878936"/>
          <a:ext cx="115703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CD488-F4F4-4845-85D1-FAF9C5DECAE8}">
      <dsp:nvSpPr>
        <dsp:cNvPr id="0" name=""/>
        <dsp:cNvSpPr/>
      </dsp:nvSpPr>
      <dsp:spPr>
        <a:xfrm>
          <a:off x="578516" y="2307923"/>
          <a:ext cx="8099229" cy="1851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132" tIns="0" rIns="30613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/>
            <a:t>Конкурс проводится на вакантную и (или) временно вакантную должность педагога </a:t>
          </a:r>
          <a:r>
            <a:rPr lang="ru-RU" sz="16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 учебной нагрузкой 16 и более часов в неделю</a:t>
          </a:r>
          <a:r>
            <a:rPr lang="ru-RU" sz="1600" u="none" kern="1200" dirty="0" smtClean="0"/>
            <a:t>. </a:t>
          </a:r>
          <a:endParaRPr lang="ru-RU" sz="1600" kern="1200" dirty="0"/>
        </a:p>
      </dsp:txBody>
      <dsp:txXfrm>
        <a:off x="668896" y="2398303"/>
        <a:ext cx="7918469" cy="1670693"/>
      </dsp:txXfrm>
    </dsp:sp>
    <dsp:sp modelId="{53869C1A-454F-4E4D-A9AD-829CD06BECF4}">
      <dsp:nvSpPr>
        <dsp:cNvPr id="0" name=""/>
        <dsp:cNvSpPr/>
      </dsp:nvSpPr>
      <dsp:spPr>
        <a:xfrm>
          <a:off x="0" y="6031350"/>
          <a:ext cx="115703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6E22E0-3780-4276-9089-186CF32E4828}">
      <dsp:nvSpPr>
        <dsp:cNvPr id="0" name=""/>
        <dsp:cNvSpPr/>
      </dsp:nvSpPr>
      <dsp:spPr>
        <a:xfrm>
          <a:off x="578516" y="4460336"/>
          <a:ext cx="8099229" cy="1851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132" tIns="0" rIns="30613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/>
            <a:t>Количество часов на каждого педагога при вакантных </a:t>
          </a:r>
          <a:r>
            <a:rPr lang="ru-RU" sz="16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должностях не может быть больше полутора ставок педагога.</a:t>
          </a:r>
          <a:endParaRPr lang="ru-RU" sz="1600" b="1" kern="1200" dirty="0">
            <a:solidFill>
              <a:schemeClr val="accent3">
                <a:lumMod val="40000"/>
                <a:lumOff val="60000"/>
              </a:schemeClr>
            </a:solidFill>
          </a:endParaRPr>
        </a:p>
      </dsp:txBody>
      <dsp:txXfrm>
        <a:off x="668896" y="4550716"/>
        <a:ext cx="7918469" cy="1670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822D8-4E5E-4554-8B65-12B931227939}">
      <dsp:nvSpPr>
        <dsp:cNvPr id="0" name=""/>
        <dsp:cNvSpPr/>
      </dsp:nvSpPr>
      <dsp:spPr>
        <a:xfrm>
          <a:off x="0" y="0"/>
          <a:ext cx="8916124" cy="938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1) публикация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объявления</a:t>
          </a:r>
          <a:r>
            <a:rPr lang="ru-RU" sz="1600" kern="1200" dirty="0" smtClean="0"/>
            <a:t> о проведении конкурса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на Интернет-ресурсе и (или) официальных аккаунтах социальных сетей </a:t>
          </a:r>
          <a:r>
            <a:rPr lang="ru-RU" sz="1600" kern="1200" dirty="0" smtClean="0"/>
            <a:t>организации образования и (или)  органа управления образованием соответствующего уровня;</a:t>
          </a:r>
        </a:p>
      </dsp:txBody>
      <dsp:txXfrm>
        <a:off x="27493" y="27493"/>
        <a:ext cx="7793408" cy="883677"/>
      </dsp:txXfrm>
    </dsp:sp>
    <dsp:sp modelId="{42650EF1-135D-4765-BFDC-E35769906E21}">
      <dsp:nvSpPr>
        <dsp:cNvPr id="0" name=""/>
        <dsp:cNvSpPr/>
      </dsp:nvSpPr>
      <dsp:spPr>
        <a:xfrm>
          <a:off x="665814" y="1069033"/>
          <a:ext cx="8916124" cy="938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2) определение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даты и места проведения конкурса </a:t>
          </a:r>
          <a:r>
            <a:rPr lang="ru-RU" sz="1600" kern="1200" dirty="0" smtClean="0"/>
            <a:t>и формирование конкурсной комиссии;</a:t>
          </a:r>
          <a:endParaRPr lang="ru-RU" sz="1600" kern="1200" dirty="0"/>
        </a:p>
      </dsp:txBody>
      <dsp:txXfrm>
        <a:off x="693307" y="1096526"/>
        <a:ext cx="7585192" cy="883677"/>
      </dsp:txXfrm>
    </dsp:sp>
    <dsp:sp modelId="{FB8980FC-932C-4811-8556-A6399BCB98A8}">
      <dsp:nvSpPr>
        <dsp:cNvPr id="0" name=""/>
        <dsp:cNvSpPr/>
      </dsp:nvSpPr>
      <dsp:spPr>
        <a:xfrm>
          <a:off x="1331628" y="2138066"/>
          <a:ext cx="8916124" cy="938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3)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прием документов от кандидатов</a:t>
          </a:r>
          <a:r>
            <a:rPr lang="ru-RU" sz="1600" kern="1200" dirty="0" smtClean="0"/>
            <a:t>, желающих принять участие в конкурсе;</a:t>
          </a:r>
          <a:endParaRPr lang="ru-RU" sz="1600" kern="1200" dirty="0"/>
        </a:p>
      </dsp:txBody>
      <dsp:txXfrm>
        <a:off x="1359121" y="2165559"/>
        <a:ext cx="7585192" cy="883677"/>
      </dsp:txXfrm>
    </dsp:sp>
    <dsp:sp modelId="{3E405A28-2C16-47F1-B678-3C0ADD9828F9}">
      <dsp:nvSpPr>
        <dsp:cNvPr id="0" name=""/>
        <dsp:cNvSpPr/>
      </dsp:nvSpPr>
      <dsp:spPr>
        <a:xfrm>
          <a:off x="1997443" y="3207100"/>
          <a:ext cx="8916124" cy="938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4)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рассмотрение документов кандидатов </a:t>
          </a:r>
          <a:r>
            <a:rPr lang="ru-RU" sz="1600" kern="1200" dirty="0" smtClean="0"/>
            <a:t>на соответствие квалификационным требованиям, утвержденными Типовыми квалификационными характеристиками педагогов;</a:t>
          </a:r>
          <a:endParaRPr lang="ru-RU" sz="1600" kern="1200" dirty="0"/>
        </a:p>
      </dsp:txBody>
      <dsp:txXfrm>
        <a:off x="2024936" y="3234593"/>
        <a:ext cx="7585192" cy="883677"/>
      </dsp:txXfrm>
    </dsp:sp>
    <dsp:sp modelId="{2318CFDB-5DB1-4C40-B650-ABA86FABDCD1}">
      <dsp:nvSpPr>
        <dsp:cNvPr id="0" name=""/>
        <dsp:cNvSpPr/>
      </dsp:nvSpPr>
      <dsp:spPr>
        <a:xfrm>
          <a:off x="2663257" y="4276133"/>
          <a:ext cx="8916124" cy="938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5</a:t>
          </a:r>
          <a:r>
            <a:rPr lang="ru-RU" sz="1600" kern="1200" dirty="0" smtClean="0"/>
            <a:t>) </a:t>
          </a:r>
          <a:r>
            <a:rPr lang="ru-RU" sz="1600" b="1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заключительное заседание конкурсной комиссии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2690750" y="4303626"/>
        <a:ext cx="7585192" cy="883677"/>
      </dsp:txXfrm>
    </dsp:sp>
    <dsp:sp modelId="{273CF365-7847-4B39-B94A-ACAA8C105D66}">
      <dsp:nvSpPr>
        <dsp:cNvPr id="0" name=""/>
        <dsp:cNvSpPr/>
      </dsp:nvSpPr>
      <dsp:spPr>
        <a:xfrm>
          <a:off x="8305992" y="685745"/>
          <a:ext cx="610131" cy="610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8443271" y="685745"/>
        <a:ext cx="335573" cy="459124"/>
      </dsp:txXfrm>
    </dsp:sp>
    <dsp:sp modelId="{BF4BBB99-F80F-4BF2-82A4-082C9C08349A}">
      <dsp:nvSpPr>
        <dsp:cNvPr id="0" name=""/>
        <dsp:cNvSpPr/>
      </dsp:nvSpPr>
      <dsp:spPr>
        <a:xfrm>
          <a:off x="8971807" y="1754779"/>
          <a:ext cx="610131" cy="610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9109086" y="1754779"/>
        <a:ext cx="335573" cy="459124"/>
      </dsp:txXfrm>
    </dsp:sp>
    <dsp:sp modelId="{01A8D88B-7DC2-4CE9-B624-137EAA056F88}">
      <dsp:nvSpPr>
        <dsp:cNvPr id="0" name=""/>
        <dsp:cNvSpPr/>
      </dsp:nvSpPr>
      <dsp:spPr>
        <a:xfrm>
          <a:off x="9637621" y="2808168"/>
          <a:ext cx="610131" cy="610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9774900" y="2808168"/>
        <a:ext cx="335573" cy="459124"/>
      </dsp:txXfrm>
    </dsp:sp>
    <dsp:sp modelId="{4934EDD5-6999-4DC8-827A-C8A1FEA7D3FC}">
      <dsp:nvSpPr>
        <dsp:cNvPr id="0" name=""/>
        <dsp:cNvSpPr/>
      </dsp:nvSpPr>
      <dsp:spPr>
        <a:xfrm>
          <a:off x="10303436" y="3887631"/>
          <a:ext cx="610131" cy="610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10440715" y="3887631"/>
        <a:ext cx="335573" cy="4591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822D8-4E5E-4554-8B65-12B931227939}">
      <dsp:nvSpPr>
        <dsp:cNvPr id="0" name=""/>
        <dsp:cNvSpPr/>
      </dsp:nvSpPr>
      <dsp:spPr>
        <a:xfrm>
          <a:off x="0" y="0"/>
          <a:ext cx="8999778" cy="968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1) наименование организации образования, имеющей </a:t>
          </a:r>
          <a:r>
            <a:rPr lang="ru-RU" sz="1700" kern="1200" dirty="0" err="1" smtClean="0"/>
            <a:t>вакантн</a:t>
          </a:r>
          <a:r>
            <a:rPr lang="kk-KZ" sz="1700" kern="1200" dirty="0" smtClean="0"/>
            <a:t>ую </a:t>
          </a:r>
          <a:r>
            <a:rPr lang="ru-RU" sz="1700" kern="1200" dirty="0" smtClean="0"/>
            <a:t>и (или) временно вакантную </a:t>
          </a:r>
          <a:r>
            <a:rPr lang="kk-KZ" sz="1700" kern="1200" dirty="0" smtClean="0"/>
            <a:t>должность</a:t>
          </a:r>
          <a:r>
            <a:rPr lang="ru-RU" sz="1700" kern="1200" dirty="0" smtClean="0"/>
            <a:t> (часы), с указанием местонахождения, почтового адреса, номеров телефонов, адреса электронной почты;</a:t>
          </a:r>
        </a:p>
      </dsp:txBody>
      <dsp:txXfrm>
        <a:off x="28380" y="28380"/>
        <a:ext cx="7840837" cy="912190"/>
      </dsp:txXfrm>
    </dsp:sp>
    <dsp:sp modelId="{42650EF1-135D-4765-BFDC-E35769906E21}">
      <dsp:nvSpPr>
        <dsp:cNvPr id="0" name=""/>
        <dsp:cNvSpPr/>
      </dsp:nvSpPr>
      <dsp:spPr>
        <a:xfrm>
          <a:off x="672061" y="1103526"/>
          <a:ext cx="8999778" cy="968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2) наименование вакантной и (или) временно вакантной должности с обозначением основных функциональных обязанностей, размера и условий оплаты труда;</a:t>
          </a:r>
          <a:endParaRPr lang="ru-RU" sz="1700" kern="1200" dirty="0"/>
        </a:p>
      </dsp:txBody>
      <dsp:txXfrm>
        <a:off x="700441" y="1131906"/>
        <a:ext cx="7641139" cy="912190"/>
      </dsp:txXfrm>
    </dsp:sp>
    <dsp:sp modelId="{FB8980FC-932C-4811-8556-A6399BCB98A8}">
      <dsp:nvSpPr>
        <dsp:cNvPr id="0" name=""/>
        <dsp:cNvSpPr/>
      </dsp:nvSpPr>
      <dsp:spPr>
        <a:xfrm>
          <a:off x="1344122" y="2207052"/>
          <a:ext cx="8999778" cy="968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3) квалификационные требования, предъявляемые к кандидату, утвержденные  Типовыми квалификационными характеристиками педагогов;</a:t>
          </a:r>
          <a:endParaRPr lang="ru-RU" sz="1700" kern="1200" dirty="0"/>
        </a:p>
      </dsp:txBody>
      <dsp:txXfrm>
        <a:off x="1372502" y="2235432"/>
        <a:ext cx="7641139" cy="912190"/>
      </dsp:txXfrm>
    </dsp:sp>
    <dsp:sp modelId="{3E405A28-2C16-47F1-B678-3C0ADD9828F9}">
      <dsp:nvSpPr>
        <dsp:cNvPr id="0" name=""/>
        <dsp:cNvSpPr/>
      </dsp:nvSpPr>
      <dsp:spPr>
        <a:xfrm>
          <a:off x="2016184" y="3310579"/>
          <a:ext cx="8999778" cy="968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4) срок приема документов, который исчисляется со следующего рабочего дня после последней публикации объявления о проведении конкурса;</a:t>
          </a:r>
          <a:endParaRPr lang="ru-RU" sz="1700" kern="1200" dirty="0"/>
        </a:p>
      </dsp:txBody>
      <dsp:txXfrm>
        <a:off x="2044564" y="3338959"/>
        <a:ext cx="7641139" cy="912190"/>
      </dsp:txXfrm>
    </dsp:sp>
    <dsp:sp modelId="{2318CFDB-5DB1-4C40-B650-ABA86FABDCD1}">
      <dsp:nvSpPr>
        <dsp:cNvPr id="0" name=""/>
        <dsp:cNvSpPr/>
      </dsp:nvSpPr>
      <dsp:spPr>
        <a:xfrm>
          <a:off x="2688245" y="4414105"/>
          <a:ext cx="8999778" cy="968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5) перечень документов;</a:t>
          </a: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6</a:t>
          </a:r>
          <a:r>
            <a:rPr lang="ru-RU" sz="1700" kern="1200" dirty="0" smtClean="0"/>
            <a:t>) срок временно вакантной должности педагога, </a:t>
          </a:r>
          <a:r>
            <a:rPr lang="kk-KZ" sz="1700" kern="1200" dirty="0" smtClean="0"/>
            <a:t>при проведении</a:t>
          </a:r>
          <a:r>
            <a:rPr lang="ru-RU" sz="1700" kern="1200" dirty="0" smtClean="0"/>
            <a:t> конкурс</a:t>
          </a:r>
          <a:r>
            <a:rPr lang="kk-KZ" sz="1700" kern="1200" dirty="0" smtClean="0"/>
            <a:t>а</a:t>
          </a:r>
          <a:r>
            <a:rPr lang="ru-RU" sz="1700" kern="1200" dirty="0" smtClean="0"/>
            <a:t> на временно вакантную должность;</a:t>
          </a:r>
          <a:endParaRPr lang="ru-RU" sz="1700" kern="1200" dirty="0"/>
        </a:p>
      </dsp:txBody>
      <dsp:txXfrm>
        <a:off x="2716625" y="4442485"/>
        <a:ext cx="7641139" cy="912190"/>
      </dsp:txXfrm>
    </dsp:sp>
    <dsp:sp modelId="{273CF365-7847-4B39-B94A-ACAA8C105D66}">
      <dsp:nvSpPr>
        <dsp:cNvPr id="0" name=""/>
        <dsp:cNvSpPr/>
      </dsp:nvSpPr>
      <dsp:spPr>
        <a:xfrm>
          <a:off x="8369960" y="707871"/>
          <a:ext cx="629817" cy="6298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8511669" y="707871"/>
        <a:ext cx="346399" cy="473937"/>
      </dsp:txXfrm>
    </dsp:sp>
    <dsp:sp modelId="{BF4BBB99-F80F-4BF2-82A4-082C9C08349A}">
      <dsp:nvSpPr>
        <dsp:cNvPr id="0" name=""/>
        <dsp:cNvSpPr/>
      </dsp:nvSpPr>
      <dsp:spPr>
        <a:xfrm>
          <a:off x="9042022" y="1811398"/>
          <a:ext cx="629817" cy="6298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9183731" y="1811398"/>
        <a:ext cx="346399" cy="473937"/>
      </dsp:txXfrm>
    </dsp:sp>
    <dsp:sp modelId="{01A8D88B-7DC2-4CE9-B624-137EAA056F88}">
      <dsp:nvSpPr>
        <dsp:cNvPr id="0" name=""/>
        <dsp:cNvSpPr/>
      </dsp:nvSpPr>
      <dsp:spPr>
        <a:xfrm>
          <a:off x="9714083" y="2898775"/>
          <a:ext cx="629817" cy="6298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9855792" y="2898775"/>
        <a:ext cx="346399" cy="473937"/>
      </dsp:txXfrm>
    </dsp:sp>
    <dsp:sp modelId="{4934EDD5-6999-4DC8-827A-C8A1FEA7D3FC}">
      <dsp:nvSpPr>
        <dsp:cNvPr id="0" name=""/>
        <dsp:cNvSpPr/>
      </dsp:nvSpPr>
      <dsp:spPr>
        <a:xfrm>
          <a:off x="10386145" y="4013068"/>
          <a:ext cx="629817" cy="6298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10527854" y="4013068"/>
        <a:ext cx="346399" cy="4739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F183E-E37F-45D3-9068-9116EDD372DE}">
      <dsp:nvSpPr>
        <dsp:cNvPr id="0" name=""/>
        <dsp:cNvSpPr/>
      </dsp:nvSpPr>
      <dsp:spPr>
        <a:xfrm>
          <a:off x="1632793" y="665"/>
          <a:ext cx="7250013" cy="43500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Сроки проведения конкурса и состав конкурсной комиссии определяется приказом </a:t>
          </a:r>
          <a:r>
            <a:rPr lang="ru-RU" sz="4400" u="none" kern="1200" dirty="0" smtClean="0"/>
            <a:t>государственной организации образования. </a:t>
          </a:r>
          <a:endParaRPr lang="ru-RU" sz="4400" kern="1200" dirty="0"/>
        </a:p>
      </dsp:txBody>
      <dsp:txXfrm>
        <a:off x="1632793" y="665"/>
        <a:ext cx="7250013" cy="43500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2C98FA-3FF1-4462-B5E0-36EE55912D30}">
      <dsp:nvSpPr>
        <dsp:cNvPr id="0" name=""/>
        <dsp:cNvSpPr/>
      </dsp:nvSpPr>
      <dsp:spPr>
        <a:xfrm>
          <a:off x="1387816" y="1632"/>
          <a:ext cx="4252617" cy="2551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Заседания конкурсной комиссии </a:t>
          </a:r>
          <a:r>
            <a:rPr lang="ru-RU" sz="21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оформляется протоколом</a:t>
          </a:r>
          <a:r>
            <a:rPr lang="ru-RU" sz="2100" u="none" kern="1200" dirty="0" smtClean="0"/>
            <a:t>, </a:t>
          </a:r>
          <a:r>
            <a:rPr lang="ru-RU" sz="21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подписанным</a:t>
          </a:r>
          <a:r>
            <a:rPr lang="ru-RU" sz="2100" u="none" kern="1200" dirty="0" smtClean="0"/>
            <a:t> председателем, членами комиссии, присутствовавшими на заседании, и секретарем.</a:t>
          </a:r>
          <a:endParaRPr lang="ru-RU" sz="2100" kern="1200" dirty="0"/>
        </a:p>
      </dsp:txBody>
      <dsp:txXfrm>
        <a:off x="1387816" y="1632"/>
        <a:ext cx="4252617" cy="2551570"/>
      </dsp:txXfrm>
    </dsp:sp>
    <dsp:sp modelId="{6E6A9FFA-50DF-4A05-A068-77D5C4A074CE}">
      <dsp:nvSpPr>
        <dsp:cNvPr id="0" name=""/>
        <dsp:cNvSpPr/>
      </dsp:nvSpPr>
      <dsp:spPr>
        <a:xfrm>
          <a:off x="6065695" y="1632"/>
          <a:ext cx="4252617" cy="2551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Заседание конкурсной комиссии считается состоявшимся, а его решение правомочным, если на нем </a:t>
          </a:r>
          <a:r>
            <a:rPr lang="ru-RU" sz="21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присутствовали не менее двух третей членов от общего состава</a:t>
          </a:r>
          <a:r>
            <a:rPr lang="ru-RU" sz="2100" u="none" kern="1200" dirty="0" smtClean="0"/>
            <a:t> комиссии.</a:t>
          </a:r>
          <a:endParaRPr lang="ru-RU" sz="2100" kern="1200" dirty="0"/>
        </a:p>
      </dsp:txBody>
      <dsp:txXfrm>
        <a:off x="6065695" y="1632"/>
        <a:ext cx="4252617" cy="2551570"/>
      </dsp:txXfrm>
    </dsp:sp>
    <dsp:sp modelId="{572C1264-A58F-4C75-A758-76726D846B70}">
      <dsp:nvSpPr>
        <dsp:cNvPr id="0" name=""/>
        <dsp:cNvSpPr/>
      </dsp:nvSpPr>
      <dsp:spPr>
        <a:xfrm>
          <a:off x="1387816" y="2978464"/>
          <a:ext cx="4252617" cy="2551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Заседания конкурсной комиссии </a:t>
          </a:r>
          <a:r>
            <a:rPr lang="ru-RU" sz="21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сопровождается аудиовидеозаписью</a:t>
          </a:r>
          <a:r>
            <a:rPr lang="ru-RU" sz="2100" u="none" kern="1200" dirty="0" smtClean="0"/>
            <a:t>. Аудиовидеозаписи хранятся в организациях образования, объявившие конкурс, в течение одного года со дня проведения первого заседания.</a:t>
          </a:r>
          <a:endParaRPr lang="ru-RU" sz="2100" kern="1200" dirty="0"/>
        </a:p>
      </dsp:txBody>
      <dsp:txXfrm>
        <a:off x="1387816" y="2978464"/>
        <a:ext cx="4252617" cy="2551570"/>
      </dsp:txXfrm>
    </dsp:sp>
    <dsp:sp modelId="{2396BB69-9A4F-416D-BA92-6294913495CF}">
      <dsp:nvSpPr>
        <dsp:cNvPr id="0" name=""/>
        <dsp:cNvSpPr/>
      </dsp:nvSpPr>
      <dsp:spPr>
        <a:xfrm>
          <a:off x="6065695" y="2978464"/>
          <a:ext cx="4252617" cy="2551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u="none" kern="1200" dirty="0" smtClean="0"/>
            <a:t>Прием документов </a:t>
          </a:r>
          <a:r>
            <a:rPr lang="ru-RU" sz="2100" b="1" u="none" kern="1200" dirty="0" smtClean="0">
              <a:solidFill>
                <a:schemeClr val="accent3">
                  <a:lumMod val="40000"/>
                  <a:lumOff val="60000"/>
                </a:schemeClr>
              </a:solidFill>
            </a:rPr>
            <a:t>на участие в конкурсе производится в течение семи рабочих дней </a:t>
          </a:r>
          <a:r>
            <a:rPr lang="ru-RU" sz="2100" u="none" kern="1200" dirty="0" smtClean="0"/>
            <a:t>со дня последней даты опубликования объявления о проведении конкурса.</a:t>
          </a:r>
          <a:endParaRPr lang="ru-RU" sz="2100" kern="1200" dirty="0"/>
        </a:p>
      </dsp:txBody>
      <dsp:txXfrm>
        <a:off x="6065695" y="2978464"/>
        <a:ext cx="4252617" cy="255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303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68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2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31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88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07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84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15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64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8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54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C2C70-DE84-4F57-BC36-E33D2554E3F5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48F3-601D-4C8E-BD9F-1F9D156BC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06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4567" y="1365291"/>
            <a:ext cx="9144000" cy="173853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ПОРЯДОК НАЗНАЧЕНИЯ НА ДОЛЖНОСТИ, ОСВОБОЖДЕНИЯ ОТ ДОЛЖНОСТЕЙ ПЕДАГОГОВ ГОСУДАРСТВЕННЫХ ОРГАНИЗАЦИЙ ОБРАЗОВАНИЯ</a:t>
            </a:r>
            <a:endParaRPr lang="ru-RU" sz="2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977" y="3103823"/>
            <a:ext cx="2059181" cy="205918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587753" y="6186709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28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961" y="407406"/>
            <a:ext cx="11814773" cy="5769557"/>
          </a:xfrm>
        </p:spPr>
        <p:txBody>
          <a:bodyPr>
            <a:noAutofit/>
          </a:bodyPr>
          <a:lstStyle/>
          <a:p>
            <a:pPr lvl="0"/>
            <a:r>
              <a:rPr lang="ru-RU" sz="2400" b="1" dirty="0"/>
              <a:t>Кандидат</a:t>
            </a:r>
            <a:r>
              <a:rPr lang="ru-RU" sz="2400" dirty="0"/>
              <a:t> при наличии представляет дополнительную информацию, касающуюся его образования, опыта работы, профессионального уровня (копии документов о повышении квалификации, присвоении ученых/академических степеней и званий, научных или методических публикациях, квалификационных категорий, рекомендации от руководства предыдущего места работы</a:t>
            </a:r>
            <a:r>
              <a:rPr lang="ru-RU" sz="2400" dirty="0" smtClean="0"/>
              <a:t>).</a:t>
            </a:r>
          </a:p>
          <a:p>
            <a:pPr lvl="0"/>
            <a:endParaRPr lang="ru-RU" sz="2400" dirty="0"/>
          </a:p>
          <a:p>
            <a:pPr lvl="0"/>
            <a:r>
              <a:rPr lang="ru-RU" sz="2400" b="1" dirty="0"/>
              <a:t>Отсутствие одного из документов</a:t>
            </a:r>
            <a:r>
              <a:rPr lang="ru-RU" sz="2400" dirty="0"/>
              <a:t>, указанных в пункте 107 настоящих Правил, является основанием </a:t>
            </a:r>
            <a:r>
              <a:rPr lang="ru-RU" sz="2400" b="1" dirty="0"/>
              <a:t>для возврата документов кандидату</a:t>
            </a:r>
            <a:r>
              <a:rPr lang="ru-RU" sz="2400" dirty="0" smtClean="0"/>
              <a:t>.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/>
              <a:t>Государственной организацией в течение </a:t>
            </a:r>
            <a:r>
              <a:rPr lang="ru-RU" sz="2400" b="1" dirty="0"/>
              <a:t>трех рабочих дней после принятия документов кандидата направляется запрос о наличии либо отсутствии сведений о совершении коррупционного преступления и/или уголовного правонарушения в уполномоченный орган по правовой статистике и специальным учетам или его территориальные подразделения, а также о нарушении педагогической этики в Комитет по обеспечению качества в сфере образования и науки Министерства образования и науки Республики Казахстан.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397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909" y="325925"/>
            <a:ext cx="11905307" cy="6292158"/>
          </a:xfrm>
        </p:spPr>
        <p:txBody>
          <a:bodyPr>
            <a:noAutofit/>
          </a:bodyPr>
          <a:lstStyle/>
          <a:p>
            <a:pPr lvl="0"/>
            <a:r>
              <a:rPr lang="kk-KZ" sz="2000" dirty="0"/>
              <a:t>При</a:t>
            </a:r>
            <a:r>
              <a:rPr lang="ru-RU" sz="2000" dirty="0"/>
              <a:t> </a:t>
            </a:r>
            <a:r>
              <a:rPr lang="ru-RU" sz="2000" dirty="0" smtClean="0"/>
              <a:t>выявлении </a:t>
            </a:r>
            <a:r>
              <a:rPr lang="ru-RU" sz="2000" dirty="0"/>
              <a:t>сведений о </a:t>
            </a:r>
            <a:r>
              <a:rPr lang="ru-RU" sz="2000" b="1" dirty="0"/>
              <a:t>совершении коррупционного преступления и/или уголовного правонарушения</a:t>
            </a:r>
            <a:r>
              <a:rPr lang="kk-KZ" sz="2000" b="1" dirty="0"/>
              <a:t> и/или нарушении норм педагогической этики</a:t>
            </a:r>
            <a:r>
              <a:rPr lang="ru-RU" sz="2000" b="1" dirty="0"/>
              <a:t>,</a:t>
            </a:r>
            <a:r>
              <a:rPr lang="ru-RU" sz="2000" dirty="0"/>
              <a:t> запрещающие трудоустройство в соответствии с действующим законодательством Республики Казахстан, </a:t>
            </a:r>
            <a:r>
              <a:rPr lang="ru-RU" sz="2000" b="1" dirty="0"/>
              <a:t>педагог отстраняется от конкурса на любом этапе. </a:t>
            </a:r>
            <a:endParaRPr lang="ru-RU" sz="2000" b="1" dirty="0" smtClean="0"/>
          </a:p>
          <a:p>
            <a:pPr lvl="0"/>
            <a:endParaRPr lang="ru-RU" sz="2000" dirty="0"/>
          </a:p>
          <a:p>
            <a:pPr lvl="0"/>
            <a:r>
              <a:rPr lang="ru-RU" sz="2000" dirty="0"/>
              <a:t>Комиссия в течение </a:t>
            </a:r>
            <a:r>
              <a:rPr lang="ru-RU" sz="2000" b="1" dirty="0" smtClean="0"/>
              <a:t>пяти </a:t>
            </a:r>
            <a:r>
              <a:rPr lang="ru-RU" sz="2000" b="1" dirty="0"/>
              <a:t>рабочих </a:t>
            </a:r>
            <a:r>
              <a:rPr lang="ru-RU" sz="2000" b="1" dirty="0" smtClean="0"/>
              <a:t>дней</a:t>
            </a:r>
            <a:r>
              <a:rPr lang="ru-RU" sz="2000" dirty="0" smtClean="0"/>
              <a:t> после даты завершения приема документов проводит рассмотрение документов кандидатов на соответствие квалификационным требованиям, </a:t>
            </a:r>
            <a:r>
              <a:rPr lang="ru-RU" sz="2000" dirty="0"/>
              <a:t>утвержденными </a:t>
            </a:r>
            <a:r>
              <a:rPr lang="ru-RU" sz="2000" b="1" dirty="0"/>
              <a:t>Типовыми квалификационными требованиями педагогов</a:t>
            </a:r>
            <a:r>
              <a:rPr lang="ru-RU" sz="2000" b="1" dirty="0" smtClean="0"/>
              <a:t>.</a:t>
            </a:r>
          </a:p>
          <a:p>
            <a:pPr lvl="0"/>
            <a:endParaRPr lang="ru-RU" sz="2000" dirty="0"/>
          </a:p>
          <a:p>
            <a:pPr lvl="0"/>
            <a:r>
              <a:rPr lang="ru-RU" sz="2000" dirty="0"/>
              <a:t>По результатам рассмотрения документов кандидатов на соответствие квалификационным требованиям, конкурсная комиссия </a:t>
            </a:r>
            <a:r>
              <a:rPr lang="kk-KZ" sz="2000" dirty="0"/>
              <a:t>осуществляет </a:t>
            </a:r>
            <a:r>
              <a:rPr lang="kk-KZ" sz="2000" b="1" dirty="0"/>
              <a:t>подсчет баллов, указанных кандидатом в Оценочном листе согласно приложению 11 к настоящим Правилам. </a:t>
            </a:r>
            <a:endParaRPr lang="kk-KZ" sz="2000" b="1" dirty="0" smtClean="0"/>
          </a:p>
          <a:p>
            <a:pPr lvl="0"/>
            <a:endParaRPr lang="ru-RU" sz="2000" dirty="0"/>
          </a:p>
          <a:p>
            <a:pPr lvl="0"/>
            <a:r>
              <a:rPr lang="ru-RU" sz="2000" b="1" dirty="0"/>
              <a:t>Решение</a:t>
            </a:r>
            <a:r>
              <a:rPr lang="ru-RU" sz="2000" dirty="0"/>
              <a:t> по итогам конкурса принимается конкурсной комиссией </a:t>
            </a:r>
            <a:r>
              <a:rPr lang="ru-RU" sz="2000" b="1" dirty="0"/>
              <a:t>на основании набранных баллов. </a:t>
            </a:r>
            <a:endParaRPr lang="ru-RU" sz="2000" b="1" dirty="0" smtClean="0"/>
          </a:p>
          <a:p>
            <a:pPr lvl="0"/>
            <a:endParaRPr lang="ru-RU" sz="2000" dirty="0"/>
          </a:p>
          <a:p>
            <a:r>
              <a:rPr lang="ru-RU" sz="2000" dirty="0"/>
              <a:t>Кандидат, </a:t>
            </a:r>
            <a:r>
              <a:rPr lang="ru-RU" sz="2000" b="1" dirty="0"/>
              <a:t>получивший наибольшее количество баллов</a:t>
            </a:r>
            <a:r>
              <a:rPr lang="ru-RU" sz="2000" dirty="0"/>
              <a:t>, считается прошедшим конкурс и рекомендуется </a:t>
            </a:r>
            <a:r>
              <a:rPr lang="ru-RU" sz="2000" b="1" dirty="0"/>
              <a:t>первому руководителю государственной организации образования к назначению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546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123" y="181069"/>
            <a:ext cx="11506953" cy="651849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kk-KZ" dirty="0"/>
              <a:t>При </a:t>
            </a:r>
            <a:r>
              <a:rPr lang="kk-KZ" b="1" dirty="0"/>
              <a:t>равном количестве баллов </a:t>
            </a:r>
            <a:r>
              <a:rPr lang="kk-KZ" dirty="0"/>
              <a:t>у кандидатов, конкурсной комиссией принимается </a:t>
            </a:r>
            <a:r>
              <a:rPr lang="kk-KZ" b="1" dirty="0"/>
              <a:t>решение о проведении собеседования</a:t>
            </a:r>
            <a:r>
              <a:rPr lang="kk-KZ" dirty="0"/>
              <a:t>, по результатам которого </a:t>
            </a:r>
            <a:r>
              <a:rPr lang="kk-KZ" b="1" dirty="0"/>
              <a:t>определяется кандидат на назначение.</a:t>
            </a:r>
            <a:endParaRPr lang="ru-RU" b="1" dirty="0"/>
          </a:p>
          <a:p>
            <a:pPr lvl="0"/>
            <a:r>
              <a:rPr lang="ru-RU" b="1" dirty="0"/>
              <a:t>При несогласии с решением </a:t>
            </a:r>
            <a:r>
              <a:rPr lang="ru-RU" dirty="0"/>
              <a:t>конкурсной комиссии любой член комиссии излагает свое мнение, которое прилагается к </a:t>
            </a:r>
            <a:r>
              <a:rPr lang="ru-RU" b="1" dirty="0"/>
              <a:t>протоколу заседания комиссии.</a:t>
            </a:r>
          </a:p>
          <a:p>
            <a:pPr lvl="0"/>
            <a:r>
              <a:rPr lang="ru-RU" dirty="0"/>
              <a:t>Решение конкурсной комиссии оформляется протоколом, который подписывается председателем и членами комиссии, а также секретарем, осуществляющим протоколирование.</a:t>
            </a:r>
          </a:p>
          <a:p>
            <a:pPr lvl="0"/>
            <a:r>
              <a:rPr lang="ru-RU" dirty="0"/>
              <a:t>Кандидат, </a:t>
            </a:r>
            <a:r>
              <a:rPr lang="kk-KZ" dirty="0"/>
              <a:t>участв</a:t>
            </a:r>
            <a:r>
              <a:rPr lang="ru-RU" dirty="0" err="1"/>
              <a:t>овавший</a:t>
            </a:r>
            <a:r>
              <a:rPr lang="ru-RU" dirty="0"/>
              <a:t> </a:t>
            </a:r>
            <a:r>
              <a:rPr lang="kk-KZ" dirty="0"/>
              <a:t>на</a:t>
            </a:r>
            <a:r>
              <a:rPr lang="ru-RU" dirty="0"/>
              <a:t> </a:t>
            </a:r>
            <a:r>
              <a:rPr lang="ru-RU" dirty="0" err="1"/>
              <a:t>собеседовани</a:t>
            </a:r>
            <a:r>
              <a:rPr lang="kk-KZ" dirty="0"/>
              <a:t>и, но не рекомендованный на назначение</a:t>
            </a:r>
            <a:r>
              <a:rPr lang="ru-RU" dirty="0"/>
              <a:t>, конкурсная комиссия рекомендует к </a:t>
            </a:r>
            <a:r>
              <a:rPr lang="ru-RU" b="1" dirty="0"/>
              <a:t>зачислению в кадровый резерв.</a:t>
            </a:r>
          </a:p>
          <a:p>
            <a:pPr lvl="0"/>
            <a:r>
              <a:rPr lang="ru-RU" b="1" dirty="0"/>
              <a:t>Срок нахождения в кадровом резерве </a:t>
            </a:r>
            <a:r>
              <a:rPr lang="ru-RU" dirty="0"/>
              <a:t>составляет один год с момента зачисления в кадровый резерв.</a:t>
            </a:r>
          </a:p>
          <a:p>
            <a:pPr lvl="0"/>
            <a:r>
              <a:rPr lang="ru-RU" b="1" dirty="0"/>
              <a:t>Кандидаты, зачисленные в кадровый резерв</a:t>
            </a:r>
            <a:r>
              <a:rPr lang="ru-RU" dirty="0"/>
              <a:t>, при объявлении конкурса проходят этап собеседования с конкурсной комиссией.</a:t>
            </a:r>
          </a:p>
          <a:p>
            <a:pPr lvl="0"/>
            <a:r>
              <a:rPr lang="ru-RU" dirty="0"/>
              <a:t>Результаты конкурса </a:t>
            </a:r>
            <a:r>
              <a:rPr lang="ru-RU" b="1" dirty="0"/>
              <a:t>объявляются на Интернет-ресурсе государственной организации образования, официальных аккаунтах социальных сетей </a:t>
            </a:r>
            <a:r>
              <a:rPr lang="ru-RU" dirty="0"/>
              <a:t>организации в день проведения заключительного заседания конкурсной комиссии. </a:t>
            </a:r>
          </a:p>
          <a:p>
            <a:pPr lvl="0"/>
            <a:r>
              <a:rPr lang="ru-RU" dirty="0"/>
              <a:t>С кандидатом, соответствующим квалификационным требованиям, утвержденными Типовыми квалификационными характеристиками педагогов и </a:t>
            </a:r>
            <a:r>
              <a:rPr lang="ru-RU" b="1" dirty="0"/>
              <a:t>получившим положительное заключение </a:t>
            </a:r>
            <a:r>
              <a:rPr lang="ru-RU" dirty="0"/>
              <a:t>конкурсной комиссии, </a:t>
            </a:r>
            <a:r>
              <a:rPr lang="ru-RU" b="1" dirty="0"/>
              <a:t>руководитель организации образования заключает трудовой договор и издает приказ о приеме на работу. </a:t>
            </a:r>
          </a:p>
          <a:p>
            <a:pPr lvl="0"/>
            <a:r>
              <a:rPr lang="kk-KZ" dirty="0"/>
              <a:t>При</a:t>
            </a:r>
            <a:r>
              <a:rPr lang="ru-RU" dirty="0"/>
              <a:t> отказ</a:t>
            </a:r>
            <a:r>
              <a:rPr lang="kk-KZ" dirty="0"/>
              <a:t>е</a:t>
            </a:r>
            <a:r>
              <a:rPr lang="ru-RU" dirty="0"/>
              <a:t> кандидата, получившего </a:t>
            </a:r>
            <a:r>
              <a:rPr lang="ru-RU" b="1" dirty="0"/>
              <a:t>положительное заключение конкурсной комиссии </a:t>
            </a:r>
            <a:r>
              <a:rPr lang="ru-RU" dirty="0"/>
              <a:t>от </a:t>
            </a:r>
            <a:r>
              <a:rPr lang="ru-RU" b="1" dirty="0"/>
              <a:t>заключения трудового договора</a:t>
            </a:r>
            <a:r>
              <a:rPr lang="ru-RU" dirty="0"/>
              <a:t>, руководитель организации образования </a:t>
            </a:r>
            <a:r>
              <a:rPr lang="ru-RU" b="1" dirty="0"/>
              <a:t>заключает трудовой договор с кандидатом</a:t>
            </a:r>
            <a:r>
              <a:rPr lang="ru-RU" dirty="0"/>
              <a:t>, рекомендованным конкурсной комиссией для зачисления в кадровый резерв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16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123" y="262550"/>
            <a:ext cx="11697077" cy="642796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Если в результате конкурса комиссией </a:t>
            </a:r>
            <a:r>
              <a:rPr lang="ru-RU" b="1" dirty="0"/>
              <a:t>не были выявлены кандидаты на занятие вакантной должности</a:t>
            </a:r>
            <a:r>
              <a:rPr lang="ru-RU" dirty="0"/>
              <a:t>, конкурс признается несостоявшимся.</a:t>
            </a:r>
          </a:p>
          <a:p>
            <a:pPr lvl="0"/>
            <a:r>
              <a:rPr lang="ru-RU" dirty="0"/>
              <a:t>Кандидаты в части, их касающейся, знакомятся </a:t>
            </a:r>
            <a:r>
              <a:rPr lang="ru-RU" b="1" dirty="0"/>
              <a:t>с конкурсными документами и решением комиссии.</a:t>
            </a:r>
          </a:p>
          <a:p>
            <a:pPr lvl="0"/>
            <a:r>
              <a:rPr lang="kk-KZ" dirty="0"/>
              <a:t>П</a:t>
            </a:r>
            <a:r>
              <a:rPr lang="ru-RU" b="1" dirty="0" err="1"/>
              <a:t>едагог</a:t>
            </a:r>
            <a:r>
              <a:rPr lang="kk-KZ" b="1" dirty="0"/>
              <a:t>и</a:t>
            </a:r>
            <a:r>
              <a:rPr lang="ru-RU" b="1" dirty="0"/>
              <a:t>-</a:t>
            </a:r>
            <a:r>
              <a:rPr lang="ru-RU" b="1" dirty="0" err="1"/>
              <a:t>совместител</a:t>
            </a:r>
            <a:r>
              <a:rPr lang="kk-KZ" b="1" dirty="0"/>
              <a:t>и на ставку менее </a:t>
            </a:r>
            <a:r>
              <a:rPr lang="ru-RU" b="1" dirty="0"/>
              <a:t>8 часов </a:t>
            </a:r>
            <a:r>
              <a:rPr lang="ru-RU" dirty="0"/>
              <a:t>в неделю по одному предмету при</a:t>
            </a:r>
            <a:r>
              <a:rPr lang="kk-KZ" dirty="0"/>
              <a:t>нимаются </a:t>
            </a:r>
            <a:r>
              <a:rPr lang="ru-RU" b="1" dirty="0"/>
              <a:t>на</a:t>
            </a:r>
            <a:r>
              <a:rPr lang="ru-RU" dirty="0"/>
              <a:t> </a:t>
            </a:r>
            <a:r>
              <a:rPr lang="ru-RU" b="1" dirty="0"/>
              <a:t>работу</a:t>
            </a:r>
            <a:r>
              <a:rPr lang="kk-KZ" b="1" dirty="0"/>
              <a:t> без конкурса.</a:t>
            </a:r>
            <a:endParaRPr lang="ru-RU" b="1" dirty="0"/>
          </a:p>
          <a:p>
            <a:pPr lvl="0"/>
            <a:r>
              <a:rPr lang="kk-KZ" dirty="0"/>
              <a:t>Вакантная ставка педагога-предметника, за исключением малокомплектной школы, не распределяется между педагогами.</a:t>
            </a:r>
            <a:endParaRPr lang="ru-RU" dirty="0"/>
          </a:p>
          <a:p>
            <a:pPr lvl="0"/>
            <a:r>
              <a:rPr lang="kk-KZ" dirty="0"/>
              <a:t>При</a:t>
            </a:r>
            <a:r>
              <a:rPr lang="ru-RU" dirty="0"/>
              <a:t> </a:t>
            </a:r>
            <a:r>
              <a:rPr lang="ru-RU" dirty="0" err="1"/>
              <a:t>невыявлени</a:t>
            </a:r>
            <a:r>
              <a:rPr lang="kk-KZ" dirty="0"/>
              <a:t>и</a:t>
            </a:r>
            <a:r>
              <a:rPr lang="ru-RU" dirty="0"/>
              <a:t> кандидата на вакантную должность к началу учебного года, в течение учебного года </a:t>
            </a:r>
            <a:r>
              <a:rPr lang="ru-RU" b="1" dirty="0"/>
              <a:t>вакантные часы распределяются между педагогами организации образования</a:t>
            </a:r>
            <a:r>
              <a:rPr lang="ru-RU" dirty="0"/>
              <a:t> и (или) принимается временно педагог и (или) педагог-совместитель.</a:t>
            </a:r>
          </a:p>
          <a:p>
            <a:pPr lvl="0"/>
            <a:r>
              <a:rPr lang="ru-RU" dirty="0" smtClean="0"/>
              <a:t>При несогласии кандидатом с решением конкурсной комиссии, результаты конкурса обжалуются в соответствии с нормами </a:t>
            </a:r>
            <a:r>
              <a:rPr lang="ru-RU" b="1" dirty="0" smtClean="0"/>
              <a:t>Административного процедурно-процессуального кодекса Республики Казахстан. </a:t>
            </a:r>
          </a:p>
          <a:p>
            <a:pPr lvl="0"/>
            <a:r>
              <a:rPr lang="ru-RU" b="1" dirty="0" smtClean="0"/>
              <a:t>Решение конкурсной комиссии </a:t>
            </a:r>
            <a:r>
              <a:rPr lang="ru-RU" dirty="0" smtClean="0"/>
              <a:t>обжалуется участниками конкурса </a:t>
            </a:r>
            <a:r>
              <a:rPr lang="ru-RU" b="1" dirty="0" smtClean="0"/>
              <a:t>в апелляционной комиссии вышестоящего органа или судебном порядке.</a:t>
            </a:r>
          </a:p>
          <a:p>
            <a:pPr lvl="0"/>
            <a:r>
              <a:rPr lang="ru-RU" dirty="0" smtClean="0"/>
              <a:t>Освобождение </a:t>
            </a:r>
            <a:r>
              <a:rPr lang="ru-RU" dirty="0"/>
              <a:t>от должности педагога осуществляется по основаниям, предусмотренных статьей 49 Трудового кодекса Республики Казахстан.</a:t>
            </a:r>
          </a:p>
          <a:p>
            <a:pPr lvl="0"/>
            <a:r>
              <a:rPr lang="ru-RU" dirty="0"/>
              <a:t>Освобождение педагогов государственных организаций образования  осуществляется организацией образования по согласованию с отделом образования района (города областного значения).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53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842972"/>
              </p:ext>
            </p:extLst>
          </p:nvPr>
        </p:nvGraphicFramePr>
        <p:xfrm>
          <a:off x="408161" y="0"/>
          <a:ext cx="10945639" cy="7975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110">
                  <a:extLst>
                    <a:ext uri="{9D8B030D-6E8A-4147-A177-3AD203B41FA5}">
                      <a16:colId xmlns:a16="http://schemas.microsoft.com/office/drawing/2014/main" val="3505253663"/>
                    </a:ext>
                  </a:extLst>
                </a:gridCol>
                <a:gridCol w="3693835">
                  <a:extLst>
                    <a:ext uri="{9D8B030D-6E8A-4147-A177-3AD203B41FA5}">
                      <a16:colId xmlns:a16="http://schemas.microsoft.com/office/drawing/2014/main" val="1855738506"/>
                    </a:ext>
                  </a:extLst>
                </a:gridCol>
                <a:gridCol w="2660512">
                  <a:extLst>
                    <a:ext uri="{9D8B030D-6E8A-4147-A177-3AD203B41FA5}">
                      <a16:colId xmlns:a16="http://schemas.microsoft.com/office/drawing/2014/main" val="4154543480"/>
                    </a:ext>
                  </a:extLst>
                </a:gridCol>
                <a:gridCol w="4133182">
                  <a:extLst>
                    <a:ext uri="{9D8B030D-6E8A-4147-A177-3AD203B41FA5}">
                      <a16:colId xmlns:a16="http://schemas.microsoft.com/office/drawing/2014/main" val="539146932"/>
                    </a:ext>
                  </a:extLst>
                </a:gridCol>
              </a:tblGrid>
              <a:tr h="2752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Критерии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Подтверждающий документ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Кол-во баллов </a:t>
                      </a:r>
                      <a:endParaRPr lang="ru-RU" sz="800">
                        <a:effectLst/>
                      </a:endParaRPr>
                    </a:p>
                    <a:p>
                      <a:pPr marR="179705"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(от 1 до 20)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63207944"/>
                  </a:ext>
                </a:extLst>
              </a:tr>
              <a:tr h="550459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1.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 dirty="0">
                          <a:effectLst/>
                        </a:rPr>
                        <a:t>Уровень образования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Диплом об образовании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Техническое и профессиональное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Высшее очное = 5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высшее заочное/</a:t>
                      </a:r>
                      <a:r>
                        <a:rPr lang="kk-KZ" sz="800">
                          <a:effectLst/>
                        </a:rPr>
                        <a:t>дистанционное</a:t>
                      </a:r>
                      <a:r>
                        <a:rPr lang="ru-RU" sz="800">
                          <a:effectLst/>
                        </a:rPr>
                        <a:t> = 2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диплом о высшем образовании с отличием = 7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93238247"/>
                  </a:ext>
                </a:extLst>
              </a:tr>
              <a:tr h="432743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2.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Ученая/академическая степень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Диплом об образовании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Магистр или специалист с высшим образованием = 5 баллов;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PHD-доктор = 10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Доктор наук = 10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Кандидат наук = 10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64372096"/>
                  </a:ext>
                </a:extLst>
              </a:tr>
              <a:tr h="6628535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3.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Национальное квалификационное тестирование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</a:rPr>
                        <a:t>Сертификат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86" marR="12286" marT="7371" marB="737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 квалификационной категорией «педагог»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содержанию</a:t>
                      </a:r>
                      <a:r>
                        <a:rPr lang="kk-KZ" sz="800" dirty="0">
                          <a:effectLst/>
                        </a:rPr>
                        <a:t>: 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50 до 60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60 до 70 баллов = 2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70 до 80 баллов = 5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80 до 90 баллов = 6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методике и педагогике</a:t>
                      </a:r>
                      <a:r>
                        <a:rPr lang="kk-KZ" sz="800" dirty="0">
                          <a:effectLst/>
                        </a:rPr>
                        <a:t>: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1</a:t>
                      </a:r>
                      <a:r>
                        <a:rPr lang="ru-RU" sz="800" dirty="0">
                          <a:effectLst/>
                        </a:rPr>
                        <a:t>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2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 квалификационной категорией «педагог-модератор»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содержанию</a:t>
                      </a:r>
                      <a:r>
                        <a:rPr lang="kk-KZ" sz="800" dirty="0">
                          <a:effectLst/>
                        </a:rPr>
                        <a:t>: 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50 до 60 баллов = 0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60 до 70 баллов =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70</a:t>
                      </a:r>
                      <a:r>
                        <a:rPr lang="kk-KZ" sz="800" dirty="0">
                          <a:effectLst/>
                        </a:rPr>
                        <a:t> до </a:t>
                      </a:r>
                      <a:r>
                        <a:rPr lang="ru-RU" sz="800" dirty="0">
                          <a:effectLst/>
                        </a:rPr>
                        <a:t>80 баллов =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80 до 90 баллов = 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методике и педагогике</a:t>
                      </a:r>
                      <a:r>
                        <a:rPr lang="kk-KZ" sz="800" dirty="0">
                          <a:effectLst/>
                        </a:rPr>
                        <a:t>: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2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</a:t>
                      </a:r>
                      <a:r>
                        <a:rPr lang="kk-KZ" sz="800" dirty="0">
                          <a:effectLst/>
                        </a:rPr>
                        <a:t> до 6</a:t>
                      </a:r>
                      <a:r>
                        <a:rPr lang="ru-RU" sz="800" dirty="0">
                          <a:effectLst/>
                        </a:rPr>
                        <a:t>0 баллов =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до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 квалификационной категорией «педагог-эксперт»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содержанию</a:t>
                      </a:r>
                      <a:r>
                        <a:rPr lang="kk-KZ" sz="800" dirty="0">
                          <a:effectLst/>
                        </a:rPr>
                        <a:t>: 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50 до 60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60 до 70 баллов =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70 до 80 баллов =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80 до90 баллов = </a:t>
                      </a:r>
                      <a:r>
                        <a:rPr lang="kk-KZ" sz="800" dirty="0">
                          <a:effectLst/>
                        </a:rPr>
                        <a:t>8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методике и педагогике</a:t>
                      </a:r>
                      <a:r>
                        <a:rPr lang="kk-KZ" sz="800" dirty="0">
                          <a:effectLst/>
                        </a:rPr>
                        <a:t>: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 квалификационной категорией «педагог-исследователь»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содержанию</a:t>
                      </a:r>
                      <a:r>
                        <a:rPr lang="kk-KZ" sz="800" dirty="0">
                          <a:effectLst/>
                        </a:rPr>
                        <a:t>: 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50 до 60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60 до 70 баллов =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70</a:t>
                      </a:r>
                      <a:r>
                        <a:rPr lang="kk-KZ" sz="800" dirty="0">
                          <a:effectLst/>
                        </a:rPr>
                        <a:t> до </a:t>
                      </a:r>
                      <a:r>
                        <a:rPr lang="ru-RU" sz="800" dirty="0">
                          <a:effectLst/>
                        </a:rPr>
                        <a:t>80 баллов = </a:t>
                      </a:r>
                      <a:r>
                        <a:rPr lang="kk-KZ" sz="800" dirty="0">
                          <a:effectLst/>
                        </a:rPr>
                        <a:t>8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80 до90 баллов = </a:t>
                      </a:r>
                      <a:r>
                        <a:rPr lang="kk-KZ" sz="800" dirty="0">
                          <a:effectLst/>
                        </a:rPr>
                        <a:t>9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По методике и педагогике</a:t>
                      </a:r>
                      <a:r>
                        <a:rPr lang="kk-KZ" sz="800" dirty="0">
                          <a:effectLst/>
                        </a:rPr>
                        <a:t>:</a:t>
                      </a:r>
                      <a:endParaRPr lang="ru-RU" sz="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3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баллов = 0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0 до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4</a:t>
                      </a:r>
                      <a:r>
                        <a:rPr lang="ru-RU" sz="800" dirty="0">
                          <a:effectLst/>
                        </a:rPr>
                        <a:t>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0</a:t>
                      </a:r>
                      <a:r>
                        <a:rPr lang="kk-KZ" sz="800" dirty="0">
                          <a:effectLst/>
                        </a:rPr>
                        <a:t> до 6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5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0 до</a:t>
                      </a:r>
                      <a:r>
                        <a:rPr lang="kk-KZ" sz="800" dirty="0">
                          <a:effectLst/>
                        </a:rPr>
                        <a:t>7</a:t>
                      </a:r>
                      <a:r>
                        <a:rPr lang="ru-RU" sz="800" dirty="0">
                          <a:effectLst/>
                        </a:rPr>
                        <a:t>0 баллов = </a:t>
                      </a:r>
                      <a:r>
                        <a:rPr lang="kk-KZ" sz="800" dirty="0">
                          <a:effectLst/>
                        </a:rPr>
                        <a:t>6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 квалификационной категорией «педагог-мастер»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= </a:t>
                      </a:r>
                      <a:r>
                        <a:rPr lang="kk-KZ" sz="800" dirty="0">
                          <a:effectLst/>
                        </a:rPr>
                        <a:t>10</a:t>
                      </a:r>
                      <a:r>
                        <a:rPr lang="ru-RU" sz="800" dirty="0">
                          <a:effectLst/>
                        </a:rPr>
                        <a:t> баллов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1765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41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590037"/>
              </p:ext>
            </p:extLst>
          </p:nvPr>
        </p:nvGraphicFramePr>
        <p:xfrm>
          <a:off x="1555688" y="244444"/>
          <a:ext cx="9080624" cy="6100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2057">
                  <a:extLst>
                    <a:ext uri="{9D8B030D-6E8A-4147-A177-3AD203B41FA5}">
                      <a16:colId xmlns:a16="http://schemas.microsoft.com/office/drawing/2014/main" val="491492322"/>
                    </a:ext>
                  </a:extLst>
                </a:gridCol>
                <a:gridCol w="2672443">
                  <a:extLst>
                    <a:ext uri="{9D8B030D-6E8A-4147-A177-3AD203B41FA5}">
                      <a16:colId xmlns:a16="http://schemas.microsoft.com/office/drawing/2014/main" val="485376945"/>
                    </a:ext>
                  </a:extLst>
                </a:gridCol>
                <a:gridCol w="2207191">
                  <a:extLst>
                    <a:ext uri="{9D8B030D-6E8A-4147-A177-3AD203B41FA5}">
                      <a16:colId xmlns:a16="http://schemas.microsoft.com/office/drawing/2014/main" val="2585779909"/>
                    </a:ext>
                  </a:extLst>
                </a:gridCol>
                <a:gridCol w="3428933">
                  <a:extLst>
                    <a:ext uri="{9D8B030D-6E8A-4147-A177-3AD203B41FA5}">
                      <a16:colId xmlns:a16="http://schemas.microsoft.com/office/drawing/2014/main" val="1000755796"/>
                    </a:ext>
                  </a:extLst>
                </a:gridCol>
              </a:tblGrid>
              <a:tr h="688063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 dirty="0">
                          <a:effectLst/>
                        </a:rPr>
                        <a:t>4</a:t>
                      </a:r>
                      <a:r>
                        <a:rPr lang="ru-RU" sz="800" spc="10" dirty="0">
                          <a:effectLst/>
                        </a:rPr>
                        <a:t>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Квалификация/Категория. </a:t>
                      </a:r>
                      <a:endParaRPr lang="ru-RU" sz="800">
                        <a:effectLst/>
                      </a:endParaRPr>
                    </a:p>
                    <a:p>
                      <a:pPr marL="41910"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Удостоверение, иной документ</a:t>
                      </a:r>
                    </a:p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 категория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 категория = 2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Высшая категория = 3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Педагог-модератор = 3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Педагог-эксперт = 5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Педагог-исследователь = 7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Педагог-мастер = 10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6913237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5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Стаж педагогической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трудовая книжка/документ, заменяющий трудовую деятельность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 1 до 3 лет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 3 до 5 лет = 1,5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 5 до 10 лет = 2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 10 и более = 3 балла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40880292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6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Опыт административной и методической деятельности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трудовая книжка/документ, заменяющий трудовую деятельность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методист = 1 балл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заместитель директора = 3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директор = 5 баллов</a:t>
                      </a:r>
                    </a:p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6623912"/>
                  </a:ext>
                </a:extLst>
              </a:tr>
              <a:tr h="494368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7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Для педагогов</a:t>
                      </a:r>
                      <a:r>
                        <a:rPr lang="kk-KZ" sz="800" spc="10">
                          <a:effectLst/>
                        </a:rPr>
                        <a:t>,</a:t>
                      </a:r>
                      <a:r>
                        <a:rPr lang="ru-RU" sz="800" spc="10">
                          <a:effectLst/>
                        </a:rPr>
                        <a:t> впервые поступающих на работу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Приложение к диплому об образовании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Результаты педагогической/ профессиональной практики «отлично»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«хорошо» = 0,5 балла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86552763"/>
                  </a:ext>
                </a:extLst>
              </a:tr>
              <a:tr h="744407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8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Рекомендательное письмо</a:t>
                      </a:r>
                      <a:r>
                        <a:rPr lang="kk-KZ" sz="800" spc="10">
                          <a:effectLst/>
                        </a:rPr>
                        <a:t> с предыдущего места работы </a:t>
                      </a:r>
                      <a:r>
                        <a:rPr lang="ru-RU" sz="800">
                          <a:effectLst/>
                        </a:rPr>
                        <a:t>(при осуществлении трудовой деятельности)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письмо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Наличие </a:t>
                      </a:r>
                      <a:r>
                        <a:rPr lang="ru-RU" sz="800">
                          <a:effectLst/>
                        </a:rPr>
                        <a:t>положительно</a:t>
                      </a:r>
                      <a:r>
                        <a:rPr lang="kk-KZ" sz="800">
                          <a:effectLst/>
                        </a:rPr>
                        <a:t>го рекомендательного письма</a:t>
                      </a:r>
                      <a:r>
                        <a:rPr lang="ru-RU" sz="800">
                          <a:effectLst/>
                        </a:rPr>
                        <a:t> = 3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Отсутствие рекомендательного письма  </a:t>
                      </a:r>
                      <a:r>
                        <a:rPr lang="ru-RU" sz="800">
                          <a:effectLst/>
                        </a:rPr>
                        <a:t>=</a:t>
                      </a:r>
                      <a:r>
                        <a:rPr lang="kk-KZ" sz="800">
                          <a:effectLst/>
                        </a:rPr>
                        <a:t> минус 3 </a:t>
                      </a:r>
                      <a:r>
                        <a:rPr lang="ru-RU" sz="800">
                          <a:effectLst/>
                        </a:rPr>
                        <a:t>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Негативное рекомендательное письмо = минус 5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09848250"/>
                  </a:ext>
                </a:extLst>
              </a:tr>
              <a:tr h="1661219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9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Показатели профессиональных достижений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-</a:t>
                      </a:r>
                      <a:r>
                        <a:rPr lang="ru-RU" sz="800">
                          <a:effectLst/>
                        </a:rPr>
                        <a:t> дипломы, грамоты победителей олимпиад и конкурсов, научных проектов обучающихся;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</a:rPr>
                        <a:t>- </a:t>
                      </a:r>
                      <a:r>
                        <a:rPr lang="ru-RU" sz="800">
                          <a:effectLst/>
                        </a:rPr>
                        <a:t>дипломы, грамоты победителей олимпиад и конкурсов учителя;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- государственная награда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призеры олимпиад и конкурсов = 0,5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научных проектов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призеры олимпиад и конкурсов = 3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участник конкурса «Лучший педагог» = 1 балл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призер конкурса «Лучший педагог» = 5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обладатель медали «Қазақстан еңбек сіңірген ұстазы» = 10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56339306"/>
                  </a:ext>
                </a:extLst>
              </a:tr>
              <a:tr h="1244486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" spc="10">
                          <a:effectLst/>
                        </a:rPr>
                        <a:t>10</a:t>
                      </a:r>
                      <a:r>
                        <a:rPr lang="ru-RU" sz="800" spc="10">
                          <a:effectLst/>
                        </a:rPr>
                        <a:t>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Методическая деятельность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-авторские работы и публикации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386" marR="15386" marT="9232" marB="923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автор или соавтор учебников и (или) УМК, включенных в перечень МОН РК = 5 баллов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автор или соавтор учебников и (или) УМК, включенных в перечень РУМС = 2 балла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наличие публикации по научно-исследовательской деятельности, включенный в перечень КОКСОН</a:t>
                      </a:r>
                      <a:r>
                        <a:rPr lang="kk-KZ" sz="800" dirty="0">
                          <a:effectLst/>
                        </a:rPr>
                        <a:t>, </a:t>
                      </a:r>
                      <a:r>
                        <a:rPr lang="en-US" sz="800" dirty="0">
                          <a:effectLst/>
                        </a:rPr>
                        <a:t>Scopus </a:t>
                      </a:r>
                      <a:r>
                        <a:rPr lang="ru-RU" sz="800" dirty="0">
                          <a:effectLst/>
                        </a:rPr>
                        <a:t>= 3 балла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86119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01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584701"/>
              </p:ext>
            </p:extLst>
          </p:nvPr>
        </p:nvGraphicFramePr>
        <p:xfrm>
          <a:off x="1247869" y="2326740"/>
          <a:ext cx="9696262" cy="3189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402">
                  <a:extLst>
                    <a:ext uri="{9D8B030D-6E8A-4147-A177-3AD203B41FA5}">
                      <a16:colId xmlns:a16="http://schemas.microsoft.com/office/drawing/2014/main" val="2670587341"/>
                    </a:ext>
                  </a:extLst>
                </a:gridCol>
                <a:gridCol w="2853625">
                  <a:extLst>
                    <a:ext uri="{9D8B030D-6E8A-4147-A177-3AD203B41FA5}">
                      <a16:colId xmlns:a16="http://schemas.microsoft.com/office/drawing/2014/main" val="3098376021"/>
                    </a:ext>
                  </a:extLst>
                </a:gridCol>
                <a:gridCol w="2356833">
                  <a:extLst>
                    <a:ext uri="{9D8B030D-6E8A-4147-A177-3AD203B41FA5}">
                      <a16:colId xmlns:a16="http://schemas.microsoft.com/office/drawing/2014/main" val="668151797"/>
                    </a:ext>
                  </a:extLst>
                </a:gridCol>
                <a:gridCol w="3661402">
                  <a:extLst>
                    <a:ext uri="{9D8B030D-6E8A-4147-A177-3AD203B41FA5}">
                      <a16:colId xmlns:a16="http://schemas.microsoft.com/office/drawing/2014/main" val="4094240838"/>
                    </a:ext>
                  </a:extLst>
                </a:gridCol>
              </a:tblGrid>
              <a:tr h="1330860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10" dirty="0">
                          <a:effectLst/>
                        </a:rPr>
                        <a:t>1</a:t>
                      </a:r>
                      <a:r>
                        <a:rPr lang="kk-KZ" sz="900" spc="10" dirty="0">
                          <a:effectLst/>
                        </a:rPr>
                        <a:t>1.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marL="419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10">
                          <a:effectLst/>
                        </a:rPr>
                        <a:t>Общественно-педагогическая деятельность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лидерство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реализация полиязычия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наставник = 0,5 балла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руководство МО = 1 балл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лидер профессионально-педагогического сообщества = 1 балл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преподавание на 2 языках</a:t>
                      </a:r>
                      <a:r>
                        <a:rPr lang="kk-KZ" sz="900">
                          <a:effectLst/>
                        </a:rPr>
                        <a:t>, русский</a:t>
                      </a:r>
                      <a:r>
                        <a:rPr lang="ru-RU" sz="900">
                          <a:effectLst/>
                        </a:rPr>
                        <a:t>/</a:t>
                      </a:r>
                      <a:r>
                        <a:rPr lang="kk-KZ" sz="900">
                          <a:effectLst/>
                        </a:rPr>
                        <a:t>казахский = 2 балла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иностранный</a:t>
                      </a:r>
                      <a:r>
                        <a:rPr lang="ru-RU" sz="900">
                          <a:effectLst/>
                        </a:rPr>
                        <a:t>/</a:t>
                      </a:r>
                      <a:r>
                        <a:rPr lang="kk-KZ" sz="900">
                          <a:effectLst/>
                        </a:rPr>
                        <a:t>русский, иностранный/казахский</a:t>
                      </a:r>
                      <a:r>
                        <a:rPr lang="ru-RU" sz="900">
                          <a:effectLst/>
                        </a:rPr>
                        <a:t>) = 3 балла,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преподавание на 3 языках (</a:t>
                      </a:r>
                      <a:r>
                        <a:rPr lang="kk-KZ" sz="900">
                          <a:effectLst/>
                        </a:rPr>
                        <a:t>казахский, русский, иностранный</a:t>
                      </a:r>
                      <a:r>
                        <a:rPr lang="ru-RU" sz="900">
                          <a:effectLst/>
                        </a:rPr>
                        <a:t>) = 5 баллов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94768805"/>
                  </a:ext>
                </a:extLst>
              </a:tr>
              <a:tr h="1593410">
                <a:tc>
                  <a:txBody>
                    <a:bodyPr/>
                    <a:lstStyle/>
                    <a:p>
                      <a:pPr marR="42545" indent="127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10">
                          <a:effectLst/>
                        </a:rPr>
                        <a:t>1</a:t>
                      </a:r>
                      <a:r>
                        <a:rPr lang="kk-KZ" sz="900" spc="10">
                          <a:effectLst/>
                        </a:rPr>
                        <a:t>2.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spc="10">
                          <a:effectLst/>
                        </a:rPr>
                        <a:t>К</a:t>
                      </a:r>
                      <a:r>
                        <a:rPr lang="ru-RU" sz="900" spc="10">
                          <a:effectLst/>
                        </a:rPr>
                        <a:t>урсовая подготовка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сертификаты предметной подготовки;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сертификат на цифровую грамотность, 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КАЗТЕСТ, 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IELTS; 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TOEFL; 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DELF</a:t>
                      </a:r>
                      <a:r>
                        <a:rPr lang="kk-KZ" sz="900">
                          <a:effectLst/>
                        </a:rPr>
                        <a:t>;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Goethe Zertifikat</a:t>
                      </a:r>
                      <a:r>
                        <a:rPr lang="kk-KZ" sz="900">
                          <a:effectLst/>
                        </a:rPr>
                        <a:t>, обучение по программам «Основы программирования в Python», «Обучение работе с Microsoft»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курсы ЦПМ НИШ, «</a:t>
                      </a:r>
                      <a:r>
                        <a:rPr lang="kk-KZ" sz="900">
                          <a:effectLst/>
                        </a:rPr>
                        <a:t>Өрлеу</a:t>
                      </a:r>
                      <a:r>
                        <a:rPr lang="ru-RU" sz="900">
                          <a:effectLst/>
                        </a:rPr>
                        <a:t>»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 = 0,5 балла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курсы = 0,5 балла (каждый отдельно)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36425947"/>
                  </a:ext>
                </a:extLst>
              </a:tr>
              <a:tr h="265635">
                <a:tc gridSpan="2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10" dirty="0">
                          <a:effectLst/>
                        </a:rPr>
                        <a:t>Итого: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Максимальный балл – </a:t>
                      </a:r>
                      <a:r>
                        <a:rPr lang="kk-KZ" sz="900" dirty="0">
                          <a:effectLst/>
                        </a:rPr>
                        <a:t>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931" marR="27931" marT="16759" marB="16759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552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77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497146"/>
              </p:ext>
            </p:extLst>
          </p:nvPr>
        </p:nvGraphicFramePr>
        <p:xfrm>
          <a:off x="316871" y="878186"/>
          <a:ext cx="11036929" cy="529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844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89324"/>
              </p:ext>
            </p:extLst>
          </p:nvPr>
        </p:nvGraphicFramePr>
        <p:xfrm>
          <a:off x="389299" y="192340"/>
          <a:ext cx="11570328" cy="666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67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673" y="0"/>
            <a:ext cx="11217244" cy="1325563"/>
          </a:xfrm>
        </p:spPr>
        <p:txBody>
          <a:bodyPr>
            <a:normAutofit/>
          </a:bodyPr>
          <a:lstStyle/>
          <a:p>
            <a:pPr lvl="0"/>
            <a:r>
              <a:rPr lang="ru-RU" sz="4000" b="1" dirty="0"/>
              <a:t>Порядок организации конкурса включает в себя следующие этапы</a:t>
            </a:r>
            <a:r>
              <a:rPr lang="ru-RU" sz="4000" b="1" dirty="0" smtClean="0"/>
              <a:t>: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361637"/>
              </p:ext>
            </p:extLst>
          </p:nvPr>
        </p:nvGraphicFramePr>
        <p:xfrm>
          <a:off x="307818" y="1493822"/>
          <a:ext cx="11579382" cy="521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83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673" y="0"/>
            <a:ext cx="11217244" cy="1325563"/>
          </a:xfrm>
        </p:spPr>
        <p:txBody>
          <a:bodyPr>
            <a:normAutofit/>
          </a:bodyPr>
          <a:lstStyle/>
          <a:p>
            <a:pPr lvl="0"/>
            <a:r>
              <a:rPr lang="ru-RU" sz="4000" b="1" dirty="0" smtClean="0"/>
              <a:t>Объявление о проведении конкурса включает следующие сведения: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477541"/>
              </p:ext>
            </p:extLst>
          </p:nvPr>
        </p:nvGraphicFramePr>
        <p:xfrm>
          <a:off x="199176" y="1325564"/>
          <a:ext cx="11688024" cy="538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061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933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182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237" y="147842"/>
            <a:ext cx="10515600" cy="440633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Состав конкурсной комиссии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818" y="923453"/>
            <a:ext cx="11570328" cy="5658416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dirty="0"/>
              <a:t>Конкурсная комиссия </a:t>
            </a:r>
            <a:r>
              <a:rPr lang="ru-RU" b="1" dirty="0"/>
              <a:t>является коллегиальным органом</a:t>
            </a:r>
            <a:r>
              <a:rPr lang="ru-RU" dirty="0"/>
              <a:t>, состоящая </a:t>
            </a:r>
            <a:r>
              <a:rPr lang="ru-RU" b="1" dirty="0"/>
              <a:t>не менее чем из пяти членов комиссии</a:t>
            </a:r>
            <a:r>
              <a:rPr lang="ru-RU" dirty="0"/>
              <a:t>, в том числе </a:t>
            </a:r>
            <a:r>
              <a:rPr lang="ru-RU" b="1" dirty="0"/>
              <a:t>председателя</a:t>
            </a:r>
            <a:r>
              <a:rPr lang="ru-RU" dirty="0"/>
              <a:t>, избираемого из </a:t>
            </a:r>
            <a:r>
              <a:rPr lang="ru-RU" b="1" dirty="0"/>
              <a:t>числа членов </a:t>
            </a:r>
            <a:r>
              <a:rPr lang="ru-RU" dirty="0"/>
              <a:t>конкурсной комиссии. В состав конкурсной комиссии включаются </a:t>
            </a:r>
            <a:r>
              <a:rPr lang="ru-RU" b="1" dirty="0"/>
              <a:t>представители администрации организации образования, методисты методических кабинетов (центров) соответствующего уровня или организации образования, гражданского общества сферы образования, специалисты районного (городского) отдела образования, педагоги</a:t>
            </a:r>
            <a:r>
              <a:rPr lang="ru-RU" b="1" dirty="0" smtClean="0"/>
              <a:t>.</a:t>
            </a:r>
            <a:endParaRPr lang="en-US" b="1" dirty="0" smtClean="0"/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Допускается включение </a:t>
            </a:r>
            <a:r>
              <a:rPr lang="ru-RU" b="1" dirty="0"/>
              <a:t>в состав конкурсной комиссии представителей других организаций образования по согласованию с ними.  </a:t>
            </a:r>
            <a:endParaRPr lang="en-US" b="1" dirty="0" smtClean="0"/>
          </a:p>
          <a:p>
            <a:pPr lvl="0" algn="just"/>
            <a:endParaRPr lang="ru-RU" dirty="0"/>
          </a:p>
          <a:p>
            <a:pPr lvl="0" algn="just"/>
            <a:r>
              <a:rPr lang="ru-RU" b="1" dirty="0"/>
              <a:t>Секретарь</a:t>
            </a:r>
            <a:r>
              <a:rPr lang="ru-RU" dirty="0"/>
              <a:t> конкурсной комиссии организует заседания конкурсной комиссии, </a:t>
            </a:r>
            <a:r>
              <a:rPr lang="ru-RU" b="1" dirty="0"/>
              <a:t>не является ее членом</a:t>
            </a:r>
            <a:r>
              <a:rPr lang="ru-RU" dirty="0" smtClean="0"/>
              <a:t>.</a:t>
            </a:r>
            <a:endParaRPr lang="en-US" dirty="0" smtClean="0"/>
          </a:p>
          <a:p>
            <a:pPr lvl="0" algn="just"/>
            <a:endParaRPr lang="ru-RU" dirty="0"/>
          </a:p>
          <a:p>
            <a:pPr lvl="0" algn="just"/>
            <a:r>
              <a:rPr lang="ru-RU" b="1" dirty="0"/>
              <a:t>Замещение</a:t>
            </a:r>
            <a:r>
              <a:rPr lang="ru-RU" dirty="0"/>
              <a:t> отсутствующих членов конкурсной </a:t>
            </a:r>
            <a:r>
              <a:rPr lang="ru-RU" b="1" dirty="0"/>
              <a:t>комиссии не допускается</a:t>
            </a:r>
            <a:r>
              <a:rPr lang="ru-RU" dirty="0" smtClean="0"/>
              <a:t>.</a:t>
            </a:r>
            <a:endParaRPr lang="en-US" dirty="0" smtClean="0"/>
          </a:p>
          <a:p>
            <a:pPr lvl="0" algn="just"/>
            <a:r>
              <a:rPr lang="ru-RU" dirty="0" smtClean="0"/>
              <a:t> </a:t>
            </a:r>
            <a:endParaRPr lang="ru-RU" dirty="0"/>
          </a:p>
          <a:p>
            <a:pPr lvl="0" algn="just"/>
            <a:r>
              <a:rPr lang="kk-KZ" dirty="0"/>
              <a:t>При</a:t>
            </a:r>
            <a:r>
              <a:rPr lang="ru-RU" dirty="0"/>
              <a:t> </a:t>
            </a:r>
            <a:r>
              <a:rPr lang="ru-RU" dirty="0" smtClean="0"/>
              <a:t>возникновении </a:t>
            </a:r>
            <a:r>
              <a:rPr lang="ru-RU" b="1" dirty="0"/>
              <a:t>конфликта интересов </a:t>
            </a:r>
            <a:r>
              <a:rPr lang="ru-RU" dirty="0"/>
              <a:t>в деятельности конкурсной комиссии, </a:t>
            </a:r>
            <a:r>
              <a:rPr lang="ru-RU" b="1" dirty="0"/>
              <a:t>состав конкурсной комиссии пересматривается</a:t>
            </a:r>
            <a:r>
              <a:rPr lang="ru-RU" b="1" dirty="0" smtClean="0"/>
              <a:t>.</a:t>
            </a:r>
            <a:endParaRPr lang="en-US" b="1" dirty="0" smtClean="0"/>
          </a:p>
          <a:p>
            <a:pPr lvl="0" algn="just"/>
            <a:endParaRPr lang="ru-RU" dirty="0"/>
          </a:p>
          <a:p>
            <a:pPr lvl="0" algn="just"/>
            <a:r>
              <a:rPr lang="ru-RU" b="1" dirty="0"/>
              <a:t>Изменение состава </a:t>
            </a:r>
            <a:r>
              <a:rPr lang="ru-RU" dirty="0"/>
              <a:t>конкурсной комиссии осуществляется </a:t>
            </a:r>
            <a:r>
              <a:rPr lang="ru-RU" b="1" dirty="0"/>
              <a:t>по решению руководителя организации образования.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05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Заседания конкурсной комиссии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025996"/>
              </p:ext>
            </p:extLst>
          </p:nvPr>
        </p:nvGraphicFramePr>
        <p:xfrm>
          <a:off x="262551" y="1095470"/>
          <a:ext cx="11706130" cy="5531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55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263" y="156895"/>
            <a:ext cx="11425473" cy="992895"/>
          </a:xfrm>
        </p:spPr>
        <p:txBody>
          <a:bodyPr>
            <a:noAutofit/>
          </a:bodyPr>
          <a:lstStyle/>
          <a:p>
            <a:pPr lvl="0"/>
            <a:r>
              <a:rPr lang="ru-RU" sz="2000" b="1" dirty="0"/>
              <a:t>Лицо, изъявившее желание принять участие в конкурсе, в сроки приема документов, указанных в объявлении, направляет следующие документы в электронном или бумажном виде</a:t>
            </a:r>
            <a:r>
              <a:rPr lang="ru-RU" sz="2000" b="1" dirty="0" smtClean="0"/>
              <a:t>: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909" y="1303699"/>
            <a:ext cx="11941521" cy="5468293"/>
          </a:xfrm>
        </p:spPr>
        <p:txBody>
          <a:bodyPr>
            <a:noAutofit/>
          </a:bodyPr>
          <a:lstStyle/>
          <a:p>
            <a:r>
              <a:rPr lang="ru-RU" sz="1400" dirty="0"/>
              <a:t>1) заявление об участии в конкурсе с указанием перечня прилагаемых документов по форме согласно приложению 10 к настоящим Правилам;</a:t>
            </a:r>
          </a:p>
          <a:p>
            <a:r>
              <a:rPr lang="ru-RU" sz="1400" dirty="0"/>
              <a:t>2) документ, удостоверяющий личность либо электронный документ из сервиса цифровых документов (для идентификации);</a:t>
            </a:r>
          </a:p>
          <a:p>
            <a:r>
              <a:rPr lang="ru-RU" sz="1400" dirty="0"/>
              <a:t>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</a:p>
          <a:p>
            <a:r>
              <a:rPr lang="ru-RU" sz="1400" dirty="0"/>
              <a:t>4) копии документов об образовании в соответствии с предъявляемыми к должности квалификационными требованиями, утвержденными </a:t>
            </a:r>
            <a:r>
              <a:rPr lang="ru-RU" sz="1400" dirty="0" err="1"/>
              <a:t>Типовы</a:t>
            </a:r>
            <a:r>
              <a:rPr lang="kk-KZ" sz="1400" dirty="0"/>
              <a:t>ми</a:t>
            </a:r>
            <a:r>
              <a:rPr lang="ru-RU" sz="1400" dirty="0"/>
              <a:t> </a:t>
            </a:r>
            <a:r>
              <a:rPr lang="ru-RU" sz="1400" dirty="0" err="1"/>
              <a:t>квалификационны</a:t>
            </a:r>
            <a:r>
              <a:rPr lang="kk-KZ" sz="1400" dirty="0"/>
              <a:t>ми</a:t>
            </a:r>
            <a:r>
              <a:rPr lang="ru-RU" sz="1400" dirty="0"/>
              <a:t> характеристик</a:t>
            </a:r>
            <a:r>
              <a:rPr lang="kk-KZ" sz="1400" dirty="0"/>
              <a:t>ами</a:t>
            </a:r>
            <a:r>
              <a:rPr lang="ru-RU" sz="1400" dirty="0"/>
              <a:t> педагогов;</a:t>
            </a:r>
          </a:p>
          <a:p>
            <a:r>
              <a:rPr lang="ru-RU" sz="1400" dirty="0"/>
              <a:t>5) копию документа, подтверждающую трудовую деятельность (при наличии);</a:t>
            </a:r>
          </a:p>
          <a:p>
            <a:r>
              <a:rPr lang="ru-RU" sz="1400" dirty="0"/>
              <a:t>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«Об утверждении форм учетной документации в области здравоохранения» (зарегистрирован в Реестре государственной  регистрации  нормативных  правовых  актов  под № 21579);</a:t>
            </a:r>
          </a:p>
          <a:p>
            <a:r>
              <a:rPr lang="ru-RU" sz="1400" dirty="0"/>
              <a:t>7) справку с психоневрологической организации;</a:t>
            </a:r>
          </a:p>
          <a:p>
            <a:r>
              <a:rPr lang="ru-RU" sz="1400" dirty="0"/>
              <a:t>8) справку с наркологической организации;</a:t>
            </a:r>
          </a:p>
          <a:p>
            <a:r>
              <a:rPr lang="ru-RU" sz="1400" dirty="0"/>
              <a:t>9) сертификат Национального квалификационного тестирования </a:t>
            </a:r>
            <a:r>
              <a:rPr lang="ru-RU" sz="1400" dirty="0" smtClean="0"/>
              <a:t>(</a:t>
            </a:r>
            <a:r>
              <a:rPr lang="ru-RU" sz="1400" dirty="0"/>
              <a:t>далее - НКТ) или удостоверение о наличии квалификационной категории педагога-модератора, педагога-эксперта, педагога-исследователя, педагога-мастера (при наличии); </a:t>
            </a:r>
          </a:p>
          <a:p>
            <a:r>
              <a:rPr lang="ru-RU" sz="1400" dirty="0"/>
              <a:t>1</a:t>
            </a:r>
            <a:r>
              <a:rPr lang="kk-KZ" sz="1400" dirty="0"/>
              <a:t>0</a:t>
            </a:r>
            <a:r>
              <a:rPr lang="ru-RU" sz="1400" dirty="0"/>
              <a:t>) заполненный Оценочный лист кандидата на вакантную или временно вакантную должность педагога по форме согласно приложению 11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9873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2024</Words>
  <Application>Microsoft Office PowerPoint</Application>
  <PresentationFormat>Широкоэкранный</PresentationFormat>
  <Paragraphs>239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Тема Office</vt:lpstr>
      <vt:lpstr>ПОРЯДОК НАЗНАЧЕНИЯ НА ДОЛЖНОСТИ, ОСВОБОЖДЕНИЯ ОТ ДОЛЖНОСТЕЙ ПЕДАГОГОВ ГОСУДАРСТВЕННЫХ ОРГАНИЗАЦИЙ ОБРАЗОВАНИЯ</vt:lpstr>
      <vt:lpstr>Презентация PowerPoint</vt:lpstr>
      <vt:lpstr>Презентация PowerPoint</vt:lpstr>
      <vt:lpstr>Порядок организации конкурса включает в себя следующие этапы:</vt:lpstr>
      <vt:lpstr>Объявление о проведении конкурса включает следующие сведения:</vt:lpstr>
      <vt:lpstr>Презентация PowerPoint</vt:lpstr>
      <vt:lpstr>Состав конкурсной комиссии</vt:lpstr>
      <vt:lpstr>Заседания конкурсной комиссии</vt:lpstr>
      <vt:lpstr>Лицо, изъявившее желание принять участие в конкурсе, в сроки приема документов, указанных в объявлении, направляет следующие документы в электронном или бумажном виде: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НАЗНАЧЕНИЯ НА ДОЛЖНОСТИ, ОСВОБОЖДЕНИЯ ОТ ДОЛЖНОСТЕЙ ПЕДАГОГОВ ГОСУДАРСТВЕННЫХ ОРГАНИЗАЦИЙ ОБРАЗОВАНИЯ</dc:title>
  <dc:creator>kab417</dc:creator>
  <cp:lastModifiedBy>kab417</cp:lastModifiedBy>
  <cp:revision>7</cp:revision>
  <dcterms:created xsi:type="dcterms:W3CDTF">2021-12-09T04:31:21Z</dcterms:created>
  <dcterms:modified xsi:type="dcterms:W3CDTF">2022-01-24T08:55:33Z</dcterms:modified>
</cp:coreProperties>
</file>