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56" r:id="rId2"/>
    <p:sldId id="263" r:id="rId3"/>
    <p:sldId id="264" r:id="rId4"/>
    <p:sldId id="287" r:id="rId5"/>
    <p:sldId id="289" r:id="rId6"/>
    <p:sldId id="268" r:id="rId7"/>
    <p:sldId id="265" r:id="rId8"/>
    <p:sldId id="282" r:id="rId9"/>
    <p:sldId id="267" r:id="rId10"/>
    <p:sldId id="266" r:id="rId11"/>
    <p:sldId id="271" r:id="rId12"/>
    <p:sldId id="274" r:id="rId13"/>
    <p:sldId id="270" r:id="rId14"/>
    <p:sldId id="276" r:id="rId15"/>
    <p:sldId id="277" r:id="rId16"/>
    <p:sldId id="284" r:id="rId17"/>
    <p:sldId id="275" r:id="rId18"/>
    <p:sldId id="285" r:id="rId19"/>
    <p:sldId id="286" r:id="rId20"/>
    <p:sldId id="298" r:id="rId21"/>
    <p:sldId id="293" r:id="rId22"/>
    <p:sldId id="294" r:id="rId23"/>
    <p:sldId id="295" r:id="rId24"/>
    <p:sldId id="296" r:id="rId25"/>
    <p:sldId id="297" r:id="rId26"/>
    <p:sldId id="288" r:id="rId27"/>
  </p:sldIdLst>
  <p:sldSz cx="12204700" cy="7021513"/>
  <p:notesSz cx="6797675" cy="9874250"/>
  <p:defaultTextStyle>
    <a:defPPr>
      <a:defRPr lang="ru-RU"/>
    </a:defPPr>
    <a:lvl1pPr marL="0" algn="l" defTabSz="109856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1pPr>
    <a:lvl2pPr marL="549280" algn="l" defTabSz="109856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2pPr>
    <a:lvl3pPr marL="1098560" algn="l" defTabSz="109856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3pPr>
    <a:lvl4pPr marL="1647840" algn="l" defTabSz="109856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4pPr>
    <a:lvl5pPr marL="2197120" algn="l" defTabSz="109856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5pPr>
    <a:lvl6pPr marL="2746400" algn="l" defTabSz="109856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6pPr>
    <a:lvl7pPr marL="3295680" algn="l" defTabSz="109856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7pPr>
    <a:lvl8pPr marL="3844961" algn="l" defTabSz="109856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8pPr>
    <a:lvl9pPr marL="4394241" algn="l" defTabSz="109856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4C2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7" d="100"/>
          <a:sy n="77" d="100"/>
        </p:scale>
        <p:origin x="-1740" y="-690"/>
      </p:cViewPr>
      <p:guideLst>
        <p:guide orient="horz" pos="2212"/>
        <p:guide pos="384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0CA4D4-3E46-4776-A0F4-FCFAD3B2DCDC}" type="datetimeFigureOut">
              <a:rPr lang="ru-RU" smtClean="0"/>
              <a:t>27.12.2021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472845-705B-426F-8F6B-ADDD5A67A4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67195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889C2E-70DB-412C-9C1C-9CD6A6F82366}" type="datetimeFigureOut">
              <a:rPr lang="ru-RU" smtClean="0"/>
              <a:t>27.12.2021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975" y="739775"/>
            <a:ext cx="6435725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690268"/>
            <a:ext cx="5438140" cy="44434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682177-18BE-4F9C-9D58-277A87C442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51794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82177-18BE-4F9C-9D58-277A87C442C6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28848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82177-18BE-4F9C-9D58-277A87C442C6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28848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82177-18BE-4F9C-9D58-277A87C442C6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28848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82177-18BE-4F9C-9D58-277A87C442C6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28848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82177-18BE-4F9C-9D58-277A87C442C6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50233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82177-18BE-4F9C-9D58-277A87C442C6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28848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5353" y="2181221"/>
            <a:ext cx="10373995" cy="150507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30705" y="3978857"/>
            <a:ext cx="8543290" cy="179438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92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8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78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71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46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956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449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942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48407" y="281187"/>
            <a:ext cx="2746058" cy="599104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10235" y="281187"/>
            <a:ext cx="8034761" cy="599104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4087" y="4511973"/>
            <a:ext cx="10373995" cy="139455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4087" y="2976018"/>
            <a:ext cx="10373995" cy="1535955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928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9856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4784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971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4640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9568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44961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94241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10235" y="1638354"/>
            <a:ext cx="5390409" cy="4633874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204056" y="1638354"/>
            <a:ext cx="5390409" cy="4633874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0235" y="1571714"/>
            <a:ext cx="5392529" cy="655016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9280" indent="0">
              <a:buNone/>
              <a:defRPr sz="2400" b="1"/>
            </a:lvl2pPr>
            <a:lvl3pPr marL="1098560" indent="0">
              <a:buNone/>
              <a:defRPr sz="2200" b="1"/>
            </a:lvl3pPr>
            <a:lvl4pPr marL="1647840" indent="0">
              <a:buNone/>
              <a:defRPr sz="1900" b="1"/>
            </a:lvl4pPr>
            <a:lvl5pPr marL="2197120" indent="0">
              <a:buNone/>
              <a:defRPr sz="1900" b="1"/>
            </a:lvl5pPr>
            <a:lvl6pPr marL="2746400" indent="0">
              <a:buNone/>
              <a:defRPr sz="1900" b="1"/>
            </a:lvl6pPr>
            <a:lvl7pPr marL="3295680" indent="0">
              <a:buNone/>
              <a:defRPr sz="1900" b="1"/>
            </a:lvl7pPr>
            <a:lvl8pPr marL="3844961" indent="0">
              <a:buNone/>
              <a:defRPr sz="1900" b="1"/>
            </a:lvl8pPr>
            <a:lvl9pPr marL="4394241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0235" y="2226730"/>
            <a:ext cx="5392529" cy="4045497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9819" y="1571714"/>
            <a:ext cx="5394647" cy="655016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9280" indent="0">
              <a:buNone/>
              <a:defRPr sz="2400" b="1"/>
            </a:lvl2pPr>
            <a:lvl3pPr marL="1098560" indent="0">
              <a:buNone/>
              <a:defRPr sz="2200" b="1"/>
            </a:lvl3pPr>
            <a:lvl4pPr marL="1647840" indent="0">
              <a:buNone/>
              <a:defRPr sz="1900" b="1"/>
            </a:lvl4pPr>
            <a:lvl5pPr marL="2197120" indent="0">
              <a:buNone/>
              <a:defRPr sz="1900" b="1"/>
            </a:lvl5pPr>
            <a:lvl6pPr marL="2746400" indent="0">
              <a:buNone/>
              <a:defRPr sz="1900" b="1"/>
            </a:lvl6pPr>
            <a:lvl7pPr marL="3295680" indent="0">
              <a:buNone/>
              <a:defRPr sz="1900" b="1"/>
            </a:lvl7pPr>
            <a:lvl8pPr marL="3844961" indent="0">
              <a:buNone/>
              <a:defRPr sz="1900" b="1"/>
            </a:lvl8pPr>
            <a:lvl9pPr marL="4394241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9819" y="2226730"/>
            <a:ext cx="5394647" cy="4045497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0236" y="279560"/>
            <a:ext cx="4015262" cy="1189756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71699" y="279561"/>
            <a:ext cx="6822766" cy="5992667"/>
          </a:xfrm>
        </p:spPr>
        <p:txBody>
          <a:bodyPr/>
          <a:lstStyle>
            <a:lvl1pPr>
              <a:defRPr sz="3800"/>
            </a:lvl1pPr>
            <a:lvl2pPr>
              <a:defRPr sz="34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10236" y="1469317"/>
            <a:ext cx="4015262" cy="4802910"/>
          </a:xfrm>
        </p:spPr>
        <p:txBody>
          <a:bodyPr/>
          <a:lstStyle>
            <a:lvl1pPr marL="0" indent="0">
              <a:buNone/>
              <a:defRPr sz="1700"/>
            </a:lvl1pPr>
            <a:lvl2pPr marL="549280" indent="0">
              <a:buNone/>
              <a:defRPr sz="1400"/>
            </a:lvl2pPr>
            <a:lvl3pPr marL="1098560" indent="0">
              <a:buNone/>
              <a:defRPr sz="1200"/>
            </a:lvl3pPr>
            <a:lvl4pPr marL="1647840" indent="0">
              <a:buNone/>
              <a:defRPr sz="1100"/>
            </a:lvl4pPr>
            <a:lvl5pPr marL="2197120" indent="0">
              <a:buNone/>
              <a:defRPr sz="1100"/>
            </a:lvl5pPr>
            <a:lvl6pPr marL="2746400" indent="0">
              <a:buNone/>
              <a:defRPr sz="1100"/>
            </a:lvl6pPr>
            <a:lvl7pPr marL="3295680" indent="0">
              <a:buNone/>
              <a:defRPr sz="1100"/>
            </a:lvl7pPr>
            <a:lvl8pPr marL="3844961" indent="0">
              <a:buNone/>
              <a:defRPr sz="1100"/>
            </a:lvl8pPr>
            <a:lvl9pPr marL="4394241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92207" y="4915059"/>
            <a:ext cx="7322820" cy="580251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92207" y="627385"/>
            <a:ext cx="7322820" cy="4212908"/>
          </a:xfrm>
        </p:spPr>
        <p:txBody>
          <a:bodyPr/>
          <a:lstStyle>
            <a:lvl1pPr marL="0" indent="0">
              <a:buNone/>
              <a:defRPr sz="3800"/>
            </a:lvl1pPr>
            <a:lvl2pPr marL="549280" indent="0">
              <a:buNone/>
              <a:defRPr sz="3400"/>
            </a:lvl2pPr>
            <a:lvl3pPr marL="1098560" indent="0">
              <a:buNone/>
              <a:defRPr sz="2900"/>
            </a:lvl3pPr>
            <a:lvl4pPr marL="1647840" indent="0">
              <a:buNone/>
              <a:defRPr sz="2400"/>
            </a:lvl4pPr>
            <a:lvl5pPr marL="2197120" indent="0">
              <a:buNone/>
              <a:defRPr sz="2400"/>
            </a:lvl5pPr>
            <a:lvl6pPr marL="2746400" indent="0">
              <a:buNone/>
              <a:defRPr sz="2400"/>
            </a:lvl6pPr>
            <a:lvl7pPr marL="3295680" indent="0">
              <a:buNone/>
              <a:defRPr sz="2400"/>
            </a:lvl7pPr>
            <a:lvl8pPr marL="3844961" indent="0">
              <a:buNone/>
              <a:defRPr sz="2400"/>
            </a:lvl8pPr>
            <a:lvl9pPr marL="4394241" indent="0">
              <a:buNone/>
              <a:defRPr sz="24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92207" y="5495310"/>
            <a:ext cx="7322820" cy="824052"/>
          </a:xfrm>
        </p:spPr>
        <p:txBody>
          <a:bodyPr/>
          <a:lstStyle>
            <a:lvl1pPr marL="0" indent="0">
              <a:buNone/>
              <a:defRPr sz="1700"/>
            </a:lvl1pPr>
            <a:lvl2pPr marL="549280" indent="0">
              <a:buNone/>
              <a:defRPr sz="1400"/>
            </a:lvl2pPr>
            <a:lvl3pPr marL="1098560" indent="0">
              <a:buNone/>
              <a:defRPr sz="1200"/>
            </a:lvl3pPr>
            <a:lvl4pPr marL="1647840" indent="0">
              <a:buNone/>
              <a:defRPr sz="1100"/>
            </a:lvl4pPr>
            <a:lvl5pPr marL="2197120" indent="0">
              <a:buNone/>
              <a:defRPr sz="1100"/>
            </a:lvl5pPr>
            <a:lvl6pPr marL="2746400" indent="0">
              <a:buNone/>
              <a:defRPr sz="1100"/>
            </a:lvl6pPr>
            <a:lvl7pPr marL="3295680" indent="0">
              <a:buNone/>
              <a:defRPr sz="1100"/>
            </a:lvl7pPr>
            <a:lvl8pPr marL="3844961" indent="0">
              <a:buNone/>
              <a:defRPr sz="1100"/>
            </a:lvl8pPr>
            <a:lvl9pPr marL="4394241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0235" y="281186"/>
            <a:ext cx="10984230" cy="1170252"/>
          </a:xfrm>
          <a:prstGeom prst="rect">
            <a:avLst/>
          </a:prstGeom>
        </p:spPr>
        <p:txBody>
          <a:bodyPr vert="horz" lIns="109856" tIns="54928" rIns="109856" bIns="54928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0235" y="1638354"/>
            <a:ext cx="10984230" cy="4633874"/>
          </a:xfrm>
          <a:prstGeom prst="rect">
            <a:avLst/>
          </a:prstGeom>
        </p:spPr>
        <p:txBody>
          <a:bodyPr vert="horz" lIns="109856" tIns="54928" rIns="109856" bIns="54928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0235" y="6507903"/>
            <a:ext cx="2847763" cy="373831"/>
          </a:xfrm>
          <a:prstGeom prst="rect">
            <a:avLst/>
          </a:prstGeom>
        </p:spPr>
        <p:txBody>
          <a:bodyPr vert="horz" lIns="109856" tIns="54928" rIns="109856" bIns="54928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9939" y="6507903"/>
            <a:ext cx="3864822" cy="373831"/>
          </a:xfrm>
          <a:prstGeom prst="rect">
            <a:avLst/>
          </a:prstGeom>
        </p:spPr>
        <p:txBody>
          <a:bodyPr vert="horz" lIns="109856" tIns="54928" rIns="109856" bIns="54928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46702" y="6507903"/>
            <a:ext cx="2847763" cy="373831"/>
          </a:xfrm>
          <a:prstGeom prst="rect">
            <a:avLst/>
          </a:prstGeom>
        </p:spPr>
        <p:txBody>
          <a:bodyPr vert="horz" lIns="109856" tIns="54928" rIns="109856" bIns="54928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98560" rtl="0" eaLnBrk="1" latinLnBrk="0" hangingPunct="1">
        <a:spcBef>
          <a:spcPct val="0"/>
        </a:spcBef>
        <a:buNone/>
        <a:defRPr sz="5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11960" indent="-411960" algn="l" defTabSz="1098560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92580" indent="-343300" algn="l" defTabSz="1098560" rtl="0" eaLnBrk="1" latinLnBrk="0" hangingPunct="1">
        <a:spcBef>
          <a:spcPct val="20000"/>
        </a:spcBef>
        <a:buFont typeface="Arial" pitchFamily="34" charset="0"/>
        <a:buChar char="–"/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373200" indent="-274640" algn="l" defTabSz="1098560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22480" indent="-274640" algn="l" defTabSz="109856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71760" indent="-274640" algn="l" defTabSz="1098560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21040" indent="-274640" algn="l" defTabSz="109856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70321" indent="-274640" algn="l" defTabSz="109856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19601" indent="-274640" algn="l" defTabSz="109856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68881" indent="-274640" algn="l" defTabSz="109856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9856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49280" algn="l" defTabSz="109856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098560" algn="l" defTabSz="109856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47840" algn="l" defTabSz="109856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197120" algn="l" defTabSz="109856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46400" algn="l" defTabSz="109856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95680" algn="l" defTabSz="109856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44961" algn="l" defTabSz="109856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94241" algn="l" defTabSz="109856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jpeg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5" Type="http://schemas.microsoft.com/office/2007/relationships/hdphoto" Target="../media/hdphoto3.wdp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jp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hyperlink" Target="https://app.testcenter.kz/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microsoft.com/office/2007/relationships/hdphoto" Target="../media/hdphoto2.wdp"/><Relationship Id="rId5" Type="http://schemas.openxmlformats.org/officeDocument/2006/relationships/image" Target="../media/image5.png"/><Relationship Id="rId10" Type="http://schemas.openxmlformats.org/officeDocument/2006/relationships/image" Target="../media/image9.png"/><Relationship Id="rId4" Type="http://schemas.openxmlformats.org/officeDocument/2006/relationships/image" Target="../media/image4.png"/><Relationship Id="rId9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9787" y="5938"/>
            <a:ext cx="3228975" cy="184658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2" descr="C:\Users\dauren\Downloads\WhatsApp Image 2020-07-14 at 07.31.23.jpe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560"/>
          <a:stretch/>
        </p:blipFill>
        <p:spPr bwMode="auto">
          <a:xfrm>
            <a:off x="41623" y="114976"/>
            <a:ext cx="2782288" cy="20276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Заголовок 3">
            <a:extLst>
              <a:ext uri="{FF2B5EF4-FFF2-40B4-BE49-F238E27FC236}">
                <a16:creationId xmlns="" xmlns:a16="http://schemas.microsoft.com/office/drawing/2014/main" id="{49DE0BE0-A2C4-4428-86D8-D9DE377D5404}"/>
              </a:ext>
            </a:extLst>
          </p:cNvPr>
          <p:cNvSpPr txBox="1">
            <a:spLocks/>
          </p:cNvSpPr>
          <p:nvPr/>
        </p:nvSpPr>
        <p:spPr>
          <a:xfrm>
            <a:off x="845766" y="2358628"/>
            <a:ext cx="10657184" cy="2115000"/>
          </a:xfrm>
          <a:prstGeom prst="rect">
            <a:avLst/>
          </a:prstGeom>
        </p:spPr>
        <p:txBody>
          <a:bodyPr vert="horz" lIns="109856" tIns="54928" rIns="109856" bIns="54928" rtlCol="0" anchor="ctr">
            <a:noAutofit/>
          </a:bodyPr>
          <a:lstStyle>
            <a:lvl1pPr algn="ctr" defTabSz="1098560" rtl="0" eaLnBrk="1" latinLnBrk="0" hangingPunct="1">
              <a:spcBef>
                <a:spcPct val="0"/>
              </a:spcBef>
              <a:buNone/>
              <a:defRPr sz="5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800" b="1" dirty="0" smtClean="0">
                <a:solidFill>
                  <a:schemeClr val="accent5">
                    <a:lumMod val="75000"/>
                  </a:schemeClr>
                </a:solidFill>
                <a:latin typeface="Palatino Linotype" pitchFamily="18" charset="0"/>
                <a:cs typeface="Calibri Light" pitchFamily="34" charset="0"/>
              </a:rPr>
              <a:t>ЕДИНОЕ НАЦИОНАЛЬНОЕ ТЕСТИРОВАНИЕ - 2022 </a:t>
            </a:r>
            <a:endParaRPr lang="ru-RU" sz="4800" b="1" dirty="0">
              <a:solidFill>
                <a:schemeClr val="accent5">
                  <a:lumMod val="75000"/>
                </a:schemeClr>
              </a:solidFill>
              <a:latin typeface="Palatino Linotype" pitchFamily="18" charset="0"/>
              <a:cs typeface="Calibri Light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806206" y="5743004"/>
            <a:ext cx="23762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000" b="1" dirty="0" smtClean="0">
                <a:latin typeface="Palatino Linotype" pitchFamily="18" charset="0"/>
              </a:rPr>
              <a:t>Нур-Султан, 2021</a:t>
            </a:r>
            <a:endParaRPr lang="ru-RU" sz="2000" b="1" dirty="0">
              <a:latin typeface="Palatino Linotyp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0605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-17515" y="-17636"/>
            <a:ext cx="12240000" cy="936000"/>
          </a:xfrm>
          <a:prstGeom prst="rect">
            <a:avLst/>
          </a:prstGeom>
          <a:solidFill>
            <a:srgbClr val="E4C29C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204700" cy="918364"/>
          </a:xfrm>
        </p:spPr>
        <p:txBody>
          <a:bodyPr>
            <a:normAutofit fontScale="90000"/>
          </a:bodyPr>
          <a:lstStyle/>
          <a:p>
            <a:r>
              <a:rPr lang="kk-KZ" sz="3000" b="1" dirty="0" smtClean="0">
                <a:latin typeface="Palatino Linotype" pitchFamily="18" charset="0"/>
              </a:rPr>
              <a:t/>
            </a:r>
            <a:br>
              <a:rPr lang="kk-KZ" sz="3000" b="1" dirty="0" smtClean="0">
                <a:latin typeface="Palatino Linotype" pitchFamily="18" charset="0"/>
              </a:rPr>
            </a:br>
            <a:r>
              <a:rPr lang="kk-KZ" sz="3000" b="1" dirty="0" smtClean="0">
                <a:latin typeface="Palatino Linotype" pitchFamily="18" charset="0"/>
              </a:rPr>
              <a:t>Форма тестовых заданий </a:t>
            </a:r>
            <a:br>
              <a:rPr lang="kk-KZ" sz="3000" b="1" dirty="0" smtClean="0">
                <a:latin typeface="Palatino Linotype" pitchFamily="18" charset="0"/>
              </a:rPr>
            </a:br>
            <a:endParaRPr lang="ru-RU" sz="3000" b="1" dirty="0">
              <a:latin typeface="Palatino Linotype" pitchFamily="18" charset="0"/>
            </a:endParaRP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8251957"/>
              </p:ext>
            </p:extLst>
          </p:nvPr>
        </p:nvGraphicFramePr>
        <p:xfrm>
          <a:off x="294305" y="1134492"/>
          <a:ext cx="11642238" cy="5428196"/>
        </p:xfrm>
        <a:graphic>
          <a:graphicData uri="http://schemas.openxmlformats.org/drawingml/2006/table">
            <a:tbl>
              <a:tblPr firstRow="1" firstCol="1" bandCol="1">
                <a:tableStyleId>{5940675A-B579-460E-94D1-54222C63F5DA}</a:tableStyleId>
              </a:tblPr>
              <a:tblGrid>
                <a:gridCol w="2641237"/>
                <a:gridCol w="1512168"/>
                <a:gridCol w="7488833"/>
              </a:tblGrid>
              <a:tr h="718097"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Palatino Linotype" pitchFamily="18" charset="0"/>
                        </a:rPr>
                        <a:t> </a:t>
                      </a:r>
                      <a:r>
                        <a:rPr lang="ru-RU" sz="2000" b="1" dirty="0" smtClean="0">
                          <a:effectLst/>
                          <a:latin typeface="Palatino Linotype" pitchFamily="18" charset="0"/>
                        </a:rPr>
                        <a:t>Предметы</a:t>
                      </a:r>
                      <a:endParaRPr lang="ru-RU" sz="2000" b="1" dirty="0">
                        <a:solidFill>
                          <a:schemeClr val="tx2"/>
                        </a:solidFill>
                        <a:effectLst/>
                        <a:latin typeface="Palatino Linotype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089" marR="35089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Palatino Linotype" pitchFamily="18" charset="0"/>
                        </a:rPr>
                        <a:t>Задании</a:t>
                      </a:r>
                      <a:endParaRPr lang="ru-RU" sz="2000" b="1" dirty="0">
                        <a:solidFill>
                          <a:schemeClr val="tx2"/>
                        </a:solidFill>
                        <a:effectLst/>
                        <a:latin typeface="Palatino Linotype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089" marR="35089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Palatino Linotype" pitchFamily="18" charset="0"/>
                        </a:rPr>
                        <a:t>Форма заданий</a:t>
                      </a:r>
                      <a:endParaRPr lang="ru-RU" sz="2000" b="1" dirty="0">
                        <a:solidFill>
                          <a:schemeClr val="tx2"/>
                        </a:solidFill>
                        <a:effectLst/>
                        <a:latin typeface="Palatino Linotype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089" marR="35089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686739">
                <a:tc row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Palatino Linotype" pitchFamily="18" charset="0"/>
                        </a:rPr>
                        <a:t>История Казахстана</a:t>
                      </a:r>
                      <a:endParaRPr lang="ru-RU" sz="2000" b="1" dirty="0">
                        <a:solidFill>
                          <a:schemeClr val="bg1"/>
                        </a:solidFill>
                        <a:effectLst/>
                        <a:latin typeface="Palatino Linotype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089" marR="35089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baseline="0" dirty="0" smtClean="0">
                          <a:effectLst/>
                          <a:latin typeface="Palatino Linotype" pitchFamily="18" charset="0"/>
                        </a:rPr>
                        <a:t>с </a:t>
                      </a:r>
                      <a:r>
                        <a:rPr lang="ru-RU" sz="2000" kern="1200" dirty="0" smtClean="0">
                          <a:effectLst/>
                          <a:latin typeface="Palatino Linotype" pitchFamily="18" charset="0"/>
                        </a:rPr>
                        <a:t>1 по 10</a:t>
                      </a:r>
                      <a:endParaRPr lang="ru-RU" sz="2000" dirty="0" smtClean="0">
                        <a:solidFill>
                          <a:schemeClr val="tx2"/>
                        </a:solidFill>
                        <a:effectLst/>
                        <a:latin typeface="Palatino Linotype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089" marR="35089" marT="0" marB="0" anchor="ctr"/>
                </a:tc>
                <a:tc>
                  <a:txBody>
                    <a:bodyPr/>
                    <a:lstStyle/>
                    <a:p>
                      <a:pPr marL="0" marR="0" indent="0" algn="just" defTabSz="10985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dirty="0" smtClean="0">
                          <a:effectLst/>
                          <a:latin typeface="Palatino Linotype" pitchFamily="18" charset="0"/>
                        </a:rPr>
                        <a:t>с выбором одного правильного ответа из пяти предложенных</a:t>
                      </a:r>
                      <a:endParaRPr lang="ru-RU" sz="2000" dirty="0" smtClean="0">
                        <a:solidFill>
                          <a:schemeClr val="tx2"/>
                        </a:solidFill>
                        <a:effectLst/>
                        <a:latin typeface="Palatino Linotype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089" marR="35089" marT="0" marB="0" anchor="ctr"/>
                </a:tc>
              </a:tr>
              <a:tr h="584287">
                <a:tc vMerge="1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b="1" dirty="0">
                        <a:solidFill>
                          <a:schemeClr val="bg1"/>
                        </a:solidFill>
                        <a:effectLst/>
                        <a:latin typeface="Palatino Linotype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089" marR="35089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с 11 по 15 </a:t>
                      </a:r>
                      <a:endParaRPr lang="ru-RU" sz="2000" dirty="0" smtClean="0">
                        <a:solidFill>
                          <a:schemeClr val="tx2"/>
                        </a:solidFill>
                        <a:effectLst/>
                        <a:latin typeface="Palatino Linotype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089" marR="35089" marT="0" marB="0" anchor="ctr"/>
                </a:tc>
                <a:tc>
                  <a:txBody>
                    <a:bodyPr/>
                    <a:lstStyle/>
                    <a:p>
                      <a:pPr marL="0" marR="0" indent="0" algn="just" defTabSz="10985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dirty="0" smtClean="0">
                          <a:effectLst/>
                          <a:latin typeface="Palatino Linotype" pitchFamily="18" charset="0"/>
                        </a:rPr>
                        <a:t>с выбором одного правильного ответа из пяти предложенных</a:t>
                      </a:r>
                      <a:endParaRPr lang="ru-RU" sz="2000" dirty="0" smtClean="0">
                        <a:solidFill>
                          <a:schemeClr val="tx2"/>
                        </a:solidFill>
                        <a:effectLst/>
                        <a:latin typeface="Palatino Linotype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(</a:t>
                      </a:r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на основе контекста</a:t>
                      </a:r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)</a:t>
                      </a:r>
                      <a:endParaRPr lang="ru-RU" sz="2000" kern="1200" dirty="0">
                        <a:solidFill>
                          <a:schemeClr val="tx1"/>
                        </a:solidFill>
                        <a:effectLst/>
                        <a:latin typeface="Palatino Linotype" pitchFamily="18" charset="0"/>
                        <a:ea typeface="+mn-ea"/>
                        <a:cs typeface="+mn-cs"/>
                      </a:endParaRPr>
                    </a:p>
                  </a:txBody>
                  <a:tcPr marL="35089" marR="35089" marT="0" marB="0" anchor="ctr"/>
                </a:tc>
              </a:tr>
              <a:tr h="1285842">
                <a:tc>
                  <a:txBody>
                    <a:bodyPr/>
                    <a:lstStyle/>
                    <a:p>
                      <a:pPr marL="0" marR="0" indent="0" algn="l" defTabSz="109856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effectLst/>
                          <a:latin typeface="Palatino Linotype" pitchFamily="18" charset="0"/>
                        </a:rPr>
                        <a:t>Математическая грамотность </a:t>
                      </a:r>
                    </a:p>
                    <a:p>
                      <a:pPr marL="0" marR="0" indent="0" algn="l" defTabSz="109856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dirty="0" smtClean="0">
                        <a:effectLst/>
                        <a:latin typeface="Palatino Linotype" pitchFamily="18" charset="0"/>
                      </a:endParaRPr>
                    </a:p>
                    <a:p>
                      <a:pPr marL="0" marR="0" indent="0" algn="l" defTabSz="109856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effectLst/>
                          <a:latin typeface="Palatino Linotype" pitchFamily="18" charset="0"/>
                        </a:rPr>
                        <a:t>Грамотность чтения</a:t>
                      </a:r>
                      <a:endParaRPr lang="ru-RU" sz="2000" b="1" dirty="0">
                        <a:solidFill>
                          <a:schemeClr val="bg1"/>
                        </a:solidFill>
                        <a:effectLst/>
                        <a:latin typeface="Palatino Linotype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089" marR="35089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все задания</a:t>
                      </a:r>
                      <a:endParaRPr lang="ru-RU" sz="2000" kern="1200" dirty="0">
                        <a:solidFill>
                          <a:schemeClr val="tx1"/>
                        </a:solidFill>
                        <a:effectLst/>
                        <a:latin typeface="Palatino Linotype" pitchFamily="18" charset="0"/>
                        <a:ea typeface="+mn-ea"/>
                        <a:cs typeface="+mn-cs"/>
                      </a:endParaRPr>
                    </a:p>
                  </a:txBody>
                  <a:tcPr marL="35089" marR="35089" marT="0" marB="0" anchor="ctr"/>
                </a:tc>
                <a:tc>
                  <a:txBody>
                    <a:bodyPr/>
                    <a:lstStyle/>
                    <a:p>
                      <a:pPr marL="0" marR="0" indent="0" algn="just" defTabSz="10985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dirty="0" smtClean="0">
                          <a:effectLst/>
                          <a:latin typeface="Palatino Linotype" pitchFamily="18" charset="0"/>
                        </a:rPr>
                        <a:t>с выбором одного правильного ответа из пяти предложенных</a:t>
                      </a:r>
                      <a:endParaRPr lang="ru-RU" sz="2000" dirty="0" smtClean="0">
                        <a:solidFill>
                          <a:schemeClr val="tx2"/>
                        </a:solidFill>
                        <a:effectLst/>
                        <a:latin typeface="Palatino Linotype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2000" kern="1200" dirty="0">
                        <a:solidFill>
                          <a:schemeClr val="tx1"/>
                        </a:solidFill>
                        <a:effectLst/>
                        <a:latin typeface="Palatino Linotype" pitchFamily="18" charset="0"/>
                        <a:ea typeface="+mn-ea"/>
                        <a:cs typeface="+mn-cs"/>
                      </a:endParaRPr>
                    </a:p>
                  </a:txBody>
                  <a:tcPr marL="35089" marR="35089" marT="0" marB="0" anchor="ctr"/>
                </a:tc>
              </a:tr>
              <a:tr h="695852">
                <a:tc row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Calibri"/>
                          <a:cs typeface="Times New Roman" panose="02020603050405020304" pitchFamily="18" charset="0"/>
                        </a:rPr>
                        <a:t>Каждый профильный предмет (2 предмета) 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Palatino Linotype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 smtClean="0">
                        <a:effectLst/>
                        <a:latin typeface="Palatino Linotype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 smtClean="0">
                        <a:effectLst/>
                        <a:latin typeface="Palatino Linotype" pitchFamily="18" charset="0"/>
                      </a:endParaRPr>
                    </a:p>
                  </a:txBody>
                  <a:tcPr marL="35089" marR="35089" marT="0" marB="0" anchor="ctr"/>
                </a:tc>
                <a:tc>
                  <a:txBody>
                    <a:bodyPr/>
                    <a:lstStyle/>
                    <a:p>
                      <a:pPr marL="0" algn="l" defTabSz="109856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с 1 по 20</a:t>
                      </a:r>
                      <a:endParaRPr lang="ru-RU" sz="2000" kern="1200" dirty="0">
                        <a:solidFill>
                          <a:schemeClr val="tx1"/>
                        </a:solidFill>
                        <a:effectLst/>
                        <a:latin typeface="Palatino Linotype" pitchFamily="18" charset="0"/>
                        <a:ea typeface="+mn-ea"/>
                        <a:cs typeface="+mn-cs"/>
                      </a:endParaRPr>
                    </a:p>
                  </a:txBody>
                  <a:tcPr marL="35089" marR="35089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109856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dirty="0" smtClean="0">
                          <a:effectLst/>
                          <a:latin typeface="Palatino Linotype" pitchFamily="18" charset="0"/>
                        </a:rPr>
                        <a:t>с выбором одного правильного ответа из пяти предложенных</a:t>
                      </a:r>
                      <a:endParaRPr lang="ru-RU" sz="2000" dirty="0" smtClean="0">
                        <a:solidFill>
                          <a:schemeClr val="tx2"/>
                        </a:solidFill>
                        <a:effectLst/>
                        <a:latin typeface="Palatino Linotype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solidFill>
                          <a:schemeClr val="tx2"/>
                        </a:solidFill>
                        <a:effectLst/>
                        <a:latin typeface="Palatino Linotype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089" marR="35089" marT="0" marB="0" anchor="ctr"/>
                </a:tc>
              </a:tr>
              <a:tr h="504056">
                <a:tc vMerge="1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 smtClean="0">
                        <a:effectLst/>
                        <a:latin typeface="Palatino Linotype" pitchFamily="18" charset="0"/>
                      </a:endParaRPr>
                    </a:p>
                  </a:txBody>
                  <a:tcPr marL="35089" marR="35089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 smtClean="0">
                          <a:effectLst/>
                          <a:latin typeface="Palatino Linotype" pitchFamily="18" charset="0"/>
                        </a:rPr>
                        <a:t>с 21 по 25 </a:t>
                      </a:r>
                      <a:endParaRPr lang="ru-RU" sz="2000" dirty="0">
                        <a:effectLst/>
                        <a:latin typeface="Palatino Linotype" pitchFamily="18" charset="0"/>
                      </a:endParaRPr>
                    </a:p>
                  </a:txBody>
                  <a:tcPr marL="35089" marR="35089" marT="0" marB="0" anchor="ctr"/>
                </a:tc>
                <a:tc>
                  <a:txBody>
                    <a:bodyPr/>
                    <a:lstStyle/>
                    <a:p>
                      <a:pPr marL="0" marR="0" indent="0" algn="just" defTabSz="10985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dirty="0" smtClean="0">
                          <a:effectLst/>
                          <a:latin typeface="Palatino Linotype" pitchFamily="18" charset="0"/>
                        </a:rPr>
                        <a:t>с выбором одного правильного ответа из пяти предложенных</a:t>
                      </a:r>
                      <a:endParaRPr lang="ru-RU" sz="2000" dirty="0" smtClean="0">
                        <a:solidFill>
                          <a:schemeClr val="tx2"/>
                        </a:solidFill>
                        <a:effectLst/>
                        <a:latin typeface="Palatino Linotype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(</a:t>
                      </a:r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на основе контекста</a:t>
                      </a:r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)</a:t>
                      </a:r>
                      <a:endParaRPr lang="ru-RU" sz="2000" kern="1200" dirty="0">
                        <a:solidFill>
                          <a:schemeClr val="tx1"/>
                        </a:solidFill>
                        <a:effectLst/>
                        <a:latin typeface="Palatino Linotype" pitchFamily="18" charset="0"/>
                        <a:ea typeface="+mn-ea"/>
                        <a:cs typeface="+mn-cs"/>
                      </a:endParaRPr>
                    </a:p>
                  </a:txBody>
                  <a:tcPr marL="35089" marR="35089" marT="0" marB="0" anchor="ctr"/>
                </a:tc>
              </a:tr>
              <a:tr h="576064">
                <a:tc vMerge="1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 smtClean="0">
                        <a:effectLst/>
                        <a:latin typeface="Palatino Linotype" pitchFamily="18" charset="0"/>
                      </a:endParaRPr>
                    </a:p>
                  </a:txBody>
                  <a:tcPr marL="35089" marR="35089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Palatino Linotype" pitchFamily="18" charset="0"/>
                        </a:rPr>
                        <a:t>с 26 по 35</a:t>
                      </a:r>
                      <a:endParaRPr lang="ru-RU" sz="2000" dirty="0">
                        <a:effectLst/>
                        <a:latin typeface="Palatino Linotype" pitchFamily="18" charset="0"/>
                      </a:endParaRPr>
                    </a:p>
                  </a:txBody>
                  <a:tcPr marL="35089" marR="35089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один или несколько правильных ответов из множества предложенных ответов</a:t>
                      </a:r>
                      <a:endParaRPr lang="ru-RU" sz="2000" kern="1200" dirty="0">
                        <a:solidFill>
                          <a:schemeClr val="tx1"/>
                        </a:solidFill>
                        <a:effectLst/>
                        <a:latin typeface="Palatino Linotype" pitchFamily="18" charset="0"/>
                        <a:ea typeface="+mn-ea"/>
                        <a:cs typeface="+mn-cs"/>
                      </a:endParaRPr>
                    </a:p>
                  </a:txBody>
                  <a:tcPr marL="35089" marR="35089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5439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-17515" y="-17636"/>
            <a:ext cx="12240000" cy="936000"/>
          </a:xfrm>
          <a:prstGeom prst="rect">
            <a:avLst/>
          </a:prstGeom>
          <a:solidFill>
            <a:srgbClr val="E4C29C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204700" cy="918364"/>
          </a:xfrm>
        </p:spPr>
        <p:txBody>
          <a:bodyPr>
            <a:normAutofit/>
          </a:bodyPr>
          <a:lstStyle/>
          <a:p>
            <a:r>
              <a:rPr lang="ru-RU" sz="3000" b="1" dirty="0">
                <a:latin typeface="Palatino Linotype" pitchFamily="18" charset="0"/>
              </a:rPr>
              <a:t>Единое национальное тестирование - 2022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13718" y="1062484"/>
            <a:ext cx="11449272" cy="446276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b="1" dirty="0" smtClean="0"/>
          </a:p>
          <a:p>
            <a:r>
              <a:rPr lang="ru-RU" sz="2400" b="1" dirty="0">
                <a:solidFill>
                  <a:srgbClr val="C00000"/>
                </a:solidFill>
                <a:latin typeface="Palatino Linotype" pitchFamily="18" charset="0"/>
              </a:rPr>
              <a:t>Контекстные задания</a:t>
            </a:r>
            <a:endParaRPr lang="ru-RU" sz="2200" b="1" dirty="0">
              <a:solidFill>
                <a:srgbClr val="C00000"/>
              </a:solidFill>
              <a:latin typeface="Palatino Linotype" pitchFamily="18" charset="0"/>
            </a:endParaRPr>
          </a:p>
          <a:p>
            <a:pPr algn="just"/>
            <a:endParaRPr lang="ru-RU" sz="2200" b="1" dirty="0" smtClean="0">
              <a:latin typeface="Palatino Linotype" pitchFamily="18" charset="0"/>
              <a:cs typeface="Times New Roman" pitchFamily="18" charset="0"/>
            </a:endParaRPr>
          </a:p>
          <a:p>
            <a:pPr algn="just"/>
            <a:r>
              <a:rPr lang="ru-RU" sz="2200" b="1" dirty="0" smtClean="0">
                <a:latin typeface="Palatino Linotype" pitchFamily="18" charset="0"/>
                <a:cs typeface="Times New Roman" pitchFamily="18" charset="0"/>
              </a:rPr>
              <a:t>Контекст</a:t>
            </a:r>
            <a:r>
              <a:rPr lang="ru-RU" sz="2200" dirty="0" smtClean="0">
                <a:latin typeface="Palatino Linotype" pitchFamily="18" charset="0"/>
                <a:cs typeface="Times New Roman" pitchFamily="18" charset="0"/>
              </a:rPr>
              <a:t> </a:t>
            </a:r>
            <a:r>
              <a:rPr lang="ru-RU" sz="2200" dirty="0">
                <a:latin typeface="Palatino Linotype" pitchFamily="18" charset="0"/>
                <a:cs typeface="Times New Roman" pitchFamily="18" charset="0"/>
              </a:rPr>
              <a:t>– тематическая область, к которой относится описанная в вопросе (задании) проблемная ситуация</a:t>
            </a:r>
            <a:r>
              <a:rPr lang="ru-RU" sz="2200" dirty="0" smtClean="0">
                <a:latin typeface="Palatino Linotype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200" dirty="0" smtClean="0">
                <a:latin typeface="Palatino Linotype" pitchFamily="18" charset="0"/>
                <a:cs typeface="Times New Roman" pitchFamily="18" charset="0"/>
              </a:rPr>
              <a:t>Контекст </a:t>
            </a:r>
            <a:r>
              <a:rPr lang="ru-RU" sz="2200" dirty="0">
                <a:latin typeface="Palatino Linotype" pitchFamily="18" charset="0"/>
                <a:cs typeface="Times New Roman" pitchFamily="18" charset="0"/>
              </a:rPr>
              <a:t>может быть представлен в виде сплошного и </a:t>
            </a:r>
            <a:r>
              <a:rPr lang="ru-RU" sz="2200" dirty="0" err="1">
                <a:latin typeface="Palatino Linotype" pitchFamily="18" charset="0"/>
                <a:cs typeface="Times New Roman" pitchFamily="18" charset="0"/>
              </a:rPr>
              <a:t>несплошного</a:t>
            </a:r>
            <a:r>
              <a:rPr lang="ru-RU" sz="2200" dirty="0">
                <a:latin typeface="Palatino Linotype" pitchFamily="18" charset="0"/>
                <a:cs typeface="Times New Roman" pitchFamily="18" charset="0"/>
              </a:rPr>
              <a:t> (рисунка, графика, схемы, </a:t>
            </a:r>
            <a:r>
              <a:rPr lang="ru-RU" sz="2200" dirty="0" smtClean="0">
                <a:latin typeface="Palatino Linotype" pitchFamily="18" charset="0"/>
                <a:cs typeface="Times New Roman" pitchFamily="18" charset="0"/>
              </a:rPr>
              <a:t>таблицы, </a:t>
            </a:r>
            <a:r>
              <a:rPr lang="ru-RU" sz="2200" dirty="0" err="1" smtClean="0">
                <a:latin typeface="Palatino Linotype" pitchFamily="18" charset="0"/>
                <a:cs typeface="Times New Roman" pitchFamily="18" charset="0"/>
              </a:rPr>
              <a:t>инфографики</a:t>
            </a:r>
            <a:r>
              <a:rPr lang="ru-RU" sz="2200" dirty="0" smtClean="0">
                <a:latin typeface="Palatino Linotype" pitchFamily="18" charset="0"/>
                <a:cs typeface="Times New Roman" pitchFamily="18" charset="0"/>
              </a:rPr>
              <a:t> , диаграммы  </a:t>
            </a:r>
            <a:r>
              <a:rPr lang="ru-RU" sz="2200" dirty="0">
                <a:latin typeface="Palatino Linotype" pitchFamily="18" charset="0"/>
                <a:cs typeface="Times New Roman" pitchFamily="18" charset="0"/>
              </a:rPr>
              <a:t>и т.д.) текста. </a:t>
            </a:r>
          </a:p>
          <a:p>
            <a:pPr algn="just"/>
            <a:endParaRPr lang="ru-RU" sz="2200" b="1" dirty="0" smtClean="0">
              <a:latin typeface="Palatino Linotype" pitchFamily="18" charset="0"/>
              <a:cs typeface="Times New Roman" pitchFamily="18" charset="0"/>
            </a:endParaRPr>
          </a:p>
          <a:p>
            <a:pPr algn="just"/>
            <a:endParaRPr lang="ru-RU" sz="2200" b="1" dirty="0" smtClean="0">
              <a:latin typeface="Palatino Linotype" pitchFamily="18" charset="0"/>
              <a:cs typeface="Times New Roman" pitchFamily="18" charset="0"/>
            </a:endParaRPr>
          </a:p>
          <a:p>
            <a:pPr algn="just"/>
            <a:r>
              <a:rPr lang="ru-RU" sz="2200" b="1" dirty="0" smtClean="0">
                <a:latin typeface="Palatino Linotype" pitchFamily="18" charset="0"/>
                <a:cs typeface="Times New Roman" pitchFamily="18" charset="0"/>
              </a:rPr>
              <a:t>Задания </a:t>
            </a:r>
            <a:r>
              <a:rPr lang="ru-RU" sz="2200" b="1" dirty="0">
                <a:latin typeface="Palatino Linotype" pitchFamily="18" charset="0"/>
                <a:cs typeface="Times New Roman" pitchFamily="18" charset="0"/>
              </a:rPr>
              <a:t>на основе контекста</a:t>
            </a:r>
            <a:r>
              <a:rPr lang="ru-RU" sz="2200" dirty="0">
                <a:latin typeface="Palatino Linotype" pitchFamily="18" charset="0"/>
                <a:cs typeface="Times New Roman" pitchFamily="18" charset="0"/>
              </a:rPr>
              <a:t> оценивают углубленные знания предмета (продвинутый уровень усвоения), умения и навыки широкого спектра, чтение и понимание контекста, рефлексия на содержание контекста, умение анализировать, сопоставлять и т.д.</a:t>
            </a:r>
          </a:p>
        </p:txBody>
      </p:sp>
    </p:spTree>
    <p:extLst>
      <p:ext uri="{BB962C8B-B14F-4D97-AF65-F5344CB8AC3E}">
        <p14:creationId xmlns:p14="http://schemas.microsoft.com/office/powerpoint/2010/main" val="2380380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-18330" y="-18967"/>
            <a:ext cx="12240000" cy="936000"/>
          </a:xfrm>
          <a:prstGeom prst="rect">
            <a:avLst/>
          </a:prstGeom>
          <a:solidFill>
            <a:srgbClr val="E4C29C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204700" cy="918364"/>
          </a:xfrm>
        </p:spPr>
        <p:txBody>
          <a:bodyPr>
            <a:noAutofit/>
          </a:bodyPr>
          <a:lstStyle/>
          <a:p>
            <a:r>
              <a:rPr lang="kk-KZ" sz="3000" b="1" dirty="0">
                <a:latin typeface="Palatino Linotype" pitchFamily="18" charset="0"/>
              </a:rPr>
              <a:t>Пример тестовых заданий на основе контекста </a:t>
            </a:r>
            <a:r>
              <a:rPr lang="kk-KZ" sz="3000" b="1" dirty="0" smtClean="0">
                <a:latin typeface="Palatino Linotype" pitchFamily="18" charset="0"/>
              </a:rPr>
              <a:t/>
            </a:r>
            <a:br>
              <a:rPr lang="kk-KZ" sz="3000" b="1" dirty="0" smtClean="0">
                <a:latin typeface="Palatino Linotype" pitchFamily="18" charset="0"/>
              </a:rPr>
            </a:br>
            <a:r>
              <a:rPr lang="kk-KZ" sz="3000" b="1" dirty="0" smtClean="0">
                <a:latin typeface="Palatino Linotype" pitchFamily="18" charset="0"/>
              </a:rPr>
              <a:t>по </a:t>
            </a:r>
            <a:r>
              <a:rPr lang="kk-KZ" sz="3000" b="1" dirty="0">
                <a:latin typeface="Palatino Linotype" pitchFamily="18" charset="0"/>
              </a:rPr>
              <a:t>Истории </a:t>
            </a:r>
            <a:r>
              <a:rPr lang="kk-KZ" sz="3000" b="1" dirty="0" smtClean="0">
                <a:latin typeface="Palatino Linotype" pitchFamily="18" charset="0"/>
              </a:rPr>
              <a:t>Казахстана</a:t>
            </a:r>
            <a:endParaRPr lang="ru-RU" sz="3000" b="1" dirty="0">
              <a:latin typeface="Palatino Linotype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7676" y="1062484"/>
            <a:ext cx="5688632" cy="4862858"/>
          </a:xfrm>
          <a:prstGeom prst="rect">
            <a:avLst/>
          </a:prstGeom>
        </p:spPr>
        <p:txBody>
          <a:bodyPr wrap="square" lIns="91428" tIns="45714" rIns="91428" bIns="45714">
            <a:spAutoFit/>
          </a:bodyPr>
          <a:lstStyle>
            <a:defPPr>
              <a:defRPr lang="en-US"/>
            </a:defPPr>
            <a:lvl1pPr marL="0" algn="l" defTabSz="45713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39" algn="l" defTabSz="45713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78" algn="l" defTabSz="45713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17" algn="l" defTabSz="45713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56" algn="l" defTabSz="45713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695" algn="l" defTabSz="45713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34" algn="l" defTabSz="45713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973" algn="l" defTabSz="45713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12" algn="l" defTabSz="45713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b="1" dirty="0">
                <a:latin typeface="Palatino Linotype" pitchFamily="18" charset="0"/>
              </a:rPr>
              <a:t>УЙСУНЫ</a:t>
            </a:r>
          </a:p>
          <a:p>
            <a:pPr algn="just"/>
            <a:endParaRPr lang="kk-KZ" sz="1000" dirty="0"/>
          </a:p>
          <a:p>
            <a:pPr algn="just"/>
            <a:endParaRPr lang="kk-KZ" sz="1000" dirty="0"/>
          </a:p>
          <a:p>
            <a:pPr algn="just"/>
            <a:endParaRPr lang="kk-KZ" sz="1000" dirty="0"/>
          </a:p>
          <a:p>
            <a:pPr algn="just"/>
            <a:endParaRPr lang="kk-KZ" sz="1000" dirty="0"/>
          </a:p>
          <a:p>
            <a:pPr algn="just"/>
            <a:endParaRPr lang="kk-KZ" sz="1000" dirty="0"/>
          </a:p>
          <a:p>
            <a:pPr algn="just"/>
            <a:endParaRPr lang="kk-KZ" sz="1000" dirty="0"/>
          </a:p>
          <a:p>
            <a:pPr algn="just"/>
            <a:endParaRPr lang="kk-KZ" sz="1000" dirty="0"/>
          </a:p>
          <a:p>
            <a:pPr algn="just"/>
            <a:endParaRPr lang="kk-KZ" sz="1000" dirty="0"/>
          </a:p>
          <a:p>
            <a:pPr algn="just"/>
            <a:endParaRPr lang="ru-RU" sz="1000" dirty="0"/>
          </a:p>
          <a:p>
            <a:pPr algn="just"/>
            <a:r>
              <a:rPr lang="ru-RU" sz="1400" dirty="0">
                <a:latin typeface="Palatino Linotype" pitchFamily="18" charset="0"/>
              </a:rPr>
              <a:t> </a:t>
            </a:r>
            <a:endParaRPr lang="ru-RU" sz="1400" dirty="0" smtClean="0">
              <a:latin typeface="Palatino Linotype" pitchFamily="18" charset="0"/>
            </a:endParaRPr>
          </a:p>
          <a:p>
            <a:pPr algn="just"/>
            <a:endParaRPr lang="ru-RU" sz="1200" dirty="0">
              <a:latin typeface="Palatino Linotype" pitchFamily="18" charset="0"/>
            </a:endParaRPr>
          </a:p>
          <a:p>
            <a:pPr algn="just"/>
            <a:r>
              <a:rPr lang="ru-RU" sz="1200" dirty="0" smtClean="0">
                <a:latin typeface="Palatino Linotype" pitchFamily="18" charset="0"/>
              </a:rPr>
              <a:t>«</a:t>
            </a:r>
            <a:r>
              <a:rPr lang="ru-RU" sz="1200" dirty="0">
                <a:latin typeface="Palatino Linotype" pitchFamily="18" charset="0"/>
              </a:rPr>
              <a:t>Племена </a:t>
            </a:r>
            <a:r>
              <a:rPr lang="ru-RU" sz="1200" dirty="0" err="1">
                <a:latin typeface="Palatino Linotype" pitchFamily="18" charset="0"/>
              </a:rPr>
              <a:t>уйсуней</a:t>
            </a:r>
            <a:r>
              <a:rPr lang="ru-RU" sz="1200" dirty="0">
                <a:latin typeface="Palatino Linotype" pitchFamily="18" charset="0"/>
              </a:rPr>
              <a:t>, которые наследовали земли саков-</a:t>
            </a:r>
            <a:r>
              <a:rPr lang="ru-RU" sz="1200" dirty="0" err="1">
                <a:latin typeface="Palatino Linotype" pitchFamily="18" charset="0"/>
              </a:rPr>
              <a:t>тиграхауда</a:t>
            </a:r>
            <a:r>
              <a:rPr lang="ru-RU" sz="1200" dirty="0">
                <a:latin typeface="Palatino Linotype" pitchFamily="18" charset="0"/>
              </a:rPr>
              <a:t> в Семиречье, пришли из глубины Центральной Азии. Во II в. до н. э. часть </a:t>
            </a:r>
            <a:r>
              <a:rPr lang="ru-RU" sz="1200" dirty="0" err="1">
                <a:latin typeface="Palatino Linotype" pitchFamily="18" charset="0"/>
              </a:rPr>
              <a:t>уйсуней</a:t>
            </a:r>
            <a:r>
              <a:rPr lang="ru-RU" sz="1200" dirty="0">
                <a:latin typeface="Palatino Linotype" pitchFamily="18" charset="0"/>
              </a:rPr>
              <a:t> переселилась в Семиречье, подчинила </a:t>
            </a:r>
            <a:r>
              <a:rPr lang="ru-RU" sz="1200" dirty="0" err="1">
                <a:latin typeface="Palatino Linotype" pitchFamily="18" charset="0"/>
              </a:rPr>
              <a:t>сакские</a:t>
            </a:r>
            <a:r>
              <a:rPr lang="ru-RU" sz="1200" dirty="0">
                <a:latin typeface="Palatino Linotype" pitchFamily="18" charset="0"/>
              </a:rPr>
              <a:t> племена и основала владения во главе с предводителем, носившим титул «</a:t>
            </a:r>
            <a:r>
              <a:rPr lang="ru-RU" sz="1200" dirty="0" err="1">
                <a:latin typeface="Palatino Linotype" pitchFamily="18" charset="0"/>
              </a:rPr>
              <a:t>гуньмо</a:t>
            </a:r>
            <a:r>
              <a:rPr lang="ru-RU" sz="1200" dirty="0">
                <a:latin typeface="Palatino Linotype" pitchFamily="18" charset="0"/>
              </a:rPr>
              <a:t>» (</a:t>
            </a:r>
            <a:r>
              <a:rPr lang="ru-RU" sz="1200" dirty="0" err="1">
                <a:latin typeface="Palatino Linotype" pitchFamily="18" charset="0"/>
              </a:rPr>
              <a:t>кунь</a:t>
            </a:r>
            <a:r>
              <a:rPr lang="ru-RU" sz="1200" dirty="0">
                <a:latin typeface="Palatino Linotype" pitchFamily="18" charset="0"/>
              </a:rPr>
              <a:t> баг – князь над князьями). Основная территория </a:t>
            </a:r>
            <a:r>
              <a:rPr lang="ru-RU" sz="1200" dirty="0" err="1">
                <a:latin typeface="Palatino Linotype" pitchFamily="18" charset="0"/>
              </a:rPr>
              <a:t>уйсуней</a:t>
            </a:r>
            <a:r>
              <a:rPr lang="ru-RU" sz="1200" dirty="0">
                <a:latin typeface="Palatino Linotype" pitchFamily="18" charset="0"/>
              </a:rPr>
              <a:t> располагалась в </a:t>
            </a:r>
            <a:r>
              <a:rPr lang="ru-RU" sz="1200" dirty="0" err="1">
                <a:latin typeface="Palatino Linotype" pitchFamily="18" charset="0"/>
              </a:rPr>
              <a:t>Илийской</a:t>
            </a:r>
            <a:r>
              <a:rPr lang="ru-RU" sz="1200" dirty="0">
                <a:latin typeface="Palatino Linotype" pitchFamily="18" charset="0"/>
              </a:rPr>
              <a:t> долине, а западная граница проходила по Чу и Таласу, где </a:t>
            </a:r>
            <a:r>
              <a:rPr lang="ru-RU" sz="1200" dirty="0" err="1">
                <a:latin typeface="Palatino Linotype" pitchFamily="18" charset="0"/>
              </a:rPr>
              <a:t>уйсуни</a:t>
            </a:r>
            <a:r>
              <a:rPr lang="ru-RU" sz="1200" dirty="0">
                <a:latin typeface="Palatino Linotype" pitchFamily="18" charset="0"/>
              </a:rPr>
              <a:t> граничили с </a:t>
            </a:r>
            <a:r>
              <a:rPr lang="ru-RU" sz="1200" dirty="0" err="1">
                <a:latin typeface="Palatino Linotype" pitchFamily="18" charset="0"/>
              </a:rPr>
              <a:t>Кангюем</a:t>
            </a:r>
            <a:r>
              <a:rPr lang="ru-RU" sz="1200" dirty="0">
                <a:latin typeface="Palatino Linotype" pitchFamily="18" charset="0"/>
              </a:rPr>
              <a:t>. На востоке они имели общую границу с </a:t>
            </a:r>
            <a:r>
              <a:rPr lang="ru-RU" sz="1200" dirty="0" err="1">
                <a:latin typeface="Palatino Linotype" pitchFamily="18" charset="0"/>
              </a:rPr>
              <a:t>хунну</a:t>
            </a:r>
            <a:r>
              <a:rPr lang="ru-RU" sz="1200" dirty="0">
                <a:latin typeface="Palatino Linotype" pitchFamily="18" charset="0"/>
              </a:rPr>
              <a:t>, а на юге их владения соприкасались с Ферганой (</a:t>
            </a:r>
            <a:r>
              <a:rPr lang="ru-RU" sz="1200" dirty="0" err="1">
                <a:latin typeface="Palatino Linotype" pitchFamily="18" charset="0"/>
              </a:rPr>
              <a:t>Даванью</a:t>
            </a:r>
            <a:r>
              <a:rPr lang="ru-RU" sz="1200" dirty="0">
                <a:latin typeface="Palatino Linotype" pitchFamily="18" charset="0"/>
              </a:rPr>
              <a:t>). Столица </a:t>
            </a:r>
            <a:r>
              <a:rPr lang="ru-RU" sz="1200" dirty="0" err="1">
                <a:latin typeface="Palatino Linotype" pitchFamily="18" charset="0"/>
              </a:rPr>
              <a:t>уйсуней</a:t>
            </a:r>
            <a:r>
              <a:rPr lang="ru-RU" sz="1200" dirty="0">
                <a:latin typeface="Palatino Linotype" pitchFamily="18" charset="0"/>
              </a:rPr>
              <a:t> Город Красной долины находилась на берегу Иссык-Куля. Это был укрепленный город с предместьями. Политическая история </a:t>
            </a:r>
            <a:r>
              <a:rPr lang="ru-RU" sz="1200" dirty="0" err="1">
                <a:latin typeface="Palatino Linotype" pitchFamily="18" charset="0"/>
              </a:rPr>
              <a:t>уйсуней</a:t>
            </a:r>
            <a:r>
              <a:rPr lang="ru-RU" sz="1200" dirty="0">
                <a:latin typeface="Palatino Linotype" pitchFamily="18" charset="0"/>
              </a:rPr>
              <a:t>, которая в источниках прослеживается до III в. н.э., повествует об их связях с Китаем, заключении дипломатических отношений, женитьбе </a:t>
            </a:r>
            <a:r>
              <a:rPr lang="ru-RU" sz="1200" dirty="0" err="1">
                <a:latin typeface="Palatino Linotype" pitchFamily="18" charset="0"/>
              </a:rPr>
              <a:t>уйсуньских</a:t>
            </a:r>
            <a:r>
              <a:rPr lang="ru-RU" sz="1200" dirty="0">
                <a:latin typeface="Palatino Linotype" pitchFamily="18" charset="0"/>
              </a:rPr>
              <a:t> </a:t>
            </a:r>
            <a:r>
              <a:rPr lang="ru-RU" sz="1200" dirty="0" err="1">
                <a:latin typeface="Palatino Linotype" pitchFamily="18" charset="0"/>
              </a:rPr>
              <a:t>гуньмо</a:t>
            </a:r>
            <a:r>
              <a:rPr lang="ru-RU" sz="1200" dirty="0">
                <a:latin typeface="Palatino Linotype" pitchFamily="18" charset="0"/>
              </a:rPr>
              <a:t> на китайских принцессах. Некоторые исследователи считают, что </a:t>
            </a:r>
            <a:r>
              <a:rPr lang="ru-RU" sz="1200" dirty="0" err="1">
                <a:latin typeface="Palatino Linotype" pitchFamily="18" charset="0"/>
              </a:rPr>
              <a:t>уйсуни</a:t>
            </a:r>
            <a:r>
              <a:rPr lang="ru-RU" sz="1200" dirty="0">
                <a:latin typeface="Palatino Linotype" pitchFamily="18" charset="0"/>
              </a:rPr>
              <a:t> были предками тюрок и говорили по-тюркски. Но как бы то ни было, название «</a:t>
            </a:r>
            <a:r>
              <a:rPr lang="ru-RU" sz="1200" dirty="0" err="1">
                <a:latin typeface="Palatino Linotype" pitchFamily="18" charset="0"/>
              </a:rPr>
              <a:t>уйсунь</a:t>
            </a:r>
            <a:r>
              <a:rPr lang="ru-RU" sz="1200" dirty="0">
                <a:latin typeface="Palatino Linotype" pitchFamily="18" charset="0"/>
              </a:rPr>
              <a:t>» носит одно из крупных казахских племен».</a:t>
            </a:r>
          </a:p>
        </p:txBody>
      </p:sp>
      <p:pic>
        <p:nvPicPr>
          <p:cNvPr id="5" name="Рисунок 4"/>
          <p:cNvPicPr/>
          <p:nvPr/>
        </p:nvPicPr>
        <p:blipFill>
          <a:blip r:embed="rId2"/>
          <a:stretch>
            <a:fillRect/>
          </a:stretch>
        </p:blipFill>
        <p:spPr>
          <a:xfrm>
            <a:off x="413684" y="1457530"/>
            <a:ext cx="5256617" cy="147716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958334" y="918364"/>
            <a:ext cx="6048672" cy="6093964"/>
          </a:xfrm>
          <a:prstGeom prst="rect">
            <a:avLst/>
          </a:prstGeom>
        </p:spPr>
        <p:txBody>
          <a:bodyPr wrap="square" lIns="91428" tIns="45714" rIns="91428" bIns="45714">
            <a:spAutoFit/>
          </a:bodyPr>
          <a:lstStyle>
            <a:defPPr>
              <a:defRPr lang="en-US"/>
            </a:defPPr>
            <a:lvl1pPr marL="0" algn="l" defTabSz="45713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39" algn="l" defTabSz="45713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78" algn="l" defTabSz="45713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17" algn="l" defTabSz="45713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56" algn="l" defTabSz="45713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695" algn="l" defTabSz="45713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34" algn="l" defTabSz="45713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973" algn="l" defTabSz="45713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12" algn="l" defTabSz="45713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b="1" dirty="0">
                <a:latin typeface="Palatino Linotype" pitchFamily="18" charset="0"/>
              </a:rPr>
              <a:t>1. Одно из крупных казахских племен носит название «</a:t>
            </a:r>
            <a:r>
              <a:rPr lang="ru-RU" sz="1000" b="1" dirty="0" err="1">
                <a:latin typeface="Palatino Linotype" pitchFamily="18" charset="0"/>
              </a:rPr>
              <a:t>уйсун</a:t>
            </a:r>
            <a:r>
              <a:rPr lang="ru-RU" sz="1000" b="1" dirty="0">
                <a:latin typeface="Palatino Linotype" pitchFamily="18" charset="0"/>
              </a:rPr>
              <a:t>», так как</a:t>
            </a:r>
          </a:p>
          <a:p>
            <a:r>
              <a:rPr lang="ru-RU" sz="1000" dirty="0">
                <a:latin typeface="Palatino Linotype" pitchFamily="18" charset="0"/>
              </a:rPr>
              <a:t>A) территория расселения </a:t>
            </a:r>
            <a:r>
              <a:rPr lang="ru-RU" sz="1000" dirty="0" err="1">
                <a:latin typeface="Palatino Linotype" pitchFamily="18" charset="0"/>
              </a:rPr>
              <a:t>уйсуней</a:t>
            </a:r>
            <a:r>
              <a:rPr lang="ru-RU" sz="1000" dirty="0">
                <a:latin typeface="Palatino Linotype" pitchFamily="18" charset="0"/>
              </a:rPr>
              <a:t> находилась в Казахстане</a:t>
            </a:r>
          </a:p>
          <a:p>
            <a:r>
              <a:rPr lang="ru-RU" sz="1000" dirty="0">
                <a:latin typeface="Palatino Linotype" pitchFamily="18" charset="0"/>
              </a:rPr>
              <a:t>B) одно из административных делений казахов носило это название</a:t>
            </a:r>
          </a:p>
          <a:p>
            <a:r>
              <a:rPr lang="ru-RU" sz="1000" dirty="0">
                <a:latin typeface="Palatino Linotype" pitchFamily="18" charset="0"/>
              </a:rPr>
              <a:t>C) основателем Казахского ханства был </a:t>
            </a:r>
            <a:r>
              <a:rPr lang="ru-RU" sz="1000" dirty="0" err="1">
                <a:latin typeface="Palatino Linotype" pitchFamily="18" charset="0"/>
              </a:rPr>
              <a:t>Уйсун</a:t>
            </a:r>
            <a:endParaRPr lang="ru-RU" sz="1000" dirty="0">
              <a:latin typeface="Palatino Linotype" pitchFamily="18" charset="0"/>
            </a:endParaRPr>
          </a:p>
          <a:p>
            <a:r>
              <a:rPr lang="ru-RU" sz="1000" dirty="0">
                <a:latin typeface="Palatino Linotype" pitchFamily="18" charset="0"/>
              </a:rPr>
              <a:t>D) в восточно-иранских источниках слово «</a:t>
            </a:r>
            <a:r>
              <a:rPr lang="ru-RU" sz="1000" dirty="0" err="1">
                <a:latin typeface="Palatino Linotype" pitchFamily="18" charset="0"/>
              </a:rPr>
              <a:t>уйсун</a:t>
            </a:r>
            <a:r>
              <a:rPr lang="ru-RU" sz="1000" dirty="0">
                <a:latin typeface="Palatino Linotype" pitchFamily="18" charset="0"/>
              </a:rPr>
              <a:t>» обозначает «казах» </a:t>
            </a:r>
          </a:p>
          <a:p>
            <a:r>
              <a:rPr lang="ru-RU" sz="1000" dirty="0">
                <a:latin typeface="Palatino Linotype" pitchFamily="18" charset="0"/>
              </a:rPr>
              <a:t>Е) титул правителей казахов носил это название</a:t>
            </a:r>
          </a:p>
          <a:p>
            <a:endParaRPr lang="ru-RU" sz="1000" b="1" dirty="0" smtClean="0">
              <a:latin typeface="Palatino Linotype" pitchFamily="18" charset="0"/>
            </a:endParaRPr>
          </a:p>
          <a:p>
            <a:r>
              <a:rPr lang="ru-RU" sz="1000" b="1" dirty="0" smtClean="0">
                <a:latin typeface="Palatino Linotype" pitchFamily="18" charset="0"/>
              </a:rPr>
              <a:t>2</a:t>
            </a:r>
            <a:r>
              <a:rPr lang="ru-RU" sz="1000" b="1" dirty="0">
                <a:latin typeface="Palatino Linotype" pitchFamily="18" charset="0"/>
              </a:rPr>
              <a:t>. Роль </a:t>
            </a:r>
            <a:r>
              <a:rPr lang="ru-RU" sz="1000" b="1" dirty="0" err="1">
                <a:latin typeface="Palatino Linotype" pitchFamily="18" charset="0"/>
              </a:rPr>
              <a:t>гуньмо</a:t>
            </a:r>
            <a:r>
              <a:rPr lang="ru-RU" sz="1000" b="1" dirty="0">
                <a:latin typeface="Palatino Linotype" pitchFamily="18" charset="0"/>
              </a:rPr>
              <a:t> в </a:t>
            </a:r>
            <a:r>
              <a:rPr lang="ru-RU" sz="1000" b="1" dirty="0" err="1">
                <a:latin typeface="Palatino Linotype" pitchFamily="18" charset="0"/>
              </a:rPr>
              <a:t>уйсунском</a:t>
            </a:r>
            <a:r>
              <a:rPr lang="ru-RU" sz="1000" b="1" dirty="0">
                <a:latin typeface="Palatino Linotype" pitchFamily="18" charset="0"/>
              </a:rPr>
              <a:t> обществе</a:t>
            </a:r>
          </a:p>
          <a:p>
            <a:r>
              <a:rPr lang="ru-RU" sz="1000" dirty="0">
                <a:latin typeface="Palatino Linotype" pitchFamily="18" charset="0"/>
              </a:rPr>
              <a:t>A) имел верховную власть </a:t>
            </a:r>
          </a:p>
          <a:p>
            <a:r>
              <a:rPr lang="ru-RU" sz="1000" dirty="0">
                <a:latin typeface="Palatino Linotype" pitchFamily="18" charset="0"/>
              </a:rPr>
              <a:t>B) был представителем </a:t>
            </a:r>
            <a:r>
              <a:rPr lang="ru-RU" sz="1000" dirty="0" err="1">
                <a:latin typeface="Palatino Linotype" pitchFamily="18" charset="0"/>
              </a:rPr>
              <a:t>Чингизидов</a:t>
            </a:r>
            <a:endParaRPr lang="ru-RU" sz="1000" dirty="0">
              <a:latin typeface="Palatino Linotype" pitchFamily="18" charset="0"/>
            </a:endParaRPr>
          </a:p>
          <a:p>
            <a:r>
              <a:rPr lang="ru-RU" sz="1000" dirty="0">
                <a:latin typeface="Palatino Linotype" pitchFamily="18" charset="0"/>
              </a:rPr>
              <a:t>C) имел только военную власть</a:t>
            </a:r>
          </a:p>
          <a:p>
            <a:r>
              <a:rPr lang="ru-RU" sz="1000" dirty="0">
                <a:latin typeface="Palatino Linotype" pitchFamily="18" charset="0"/>
              </a:rPr>
              <a:t>D) обладал только судебной властью</a:t>
            </a:r>
          </a:p>
          <a:p>
            <a:r>
              <a:rPr lang="ru-RU" sz="1000" dirty="0">
                <a:latin typeface="Palatino Linotype" pitchFamily="18" charset="0"/>
              </a:rPr>
              <a:t>Е) был верховным жрецом</a:t>
            </a:r>
          </a:p>
          <a:p>
            <a:endParaRPr lang="ru-RU" sz="1000" b="1" dirty="0" smtClean="0">
              <a:latin typeface="Palatino Linotype" pitchFamily="18" charset="0"/>
            </a:endParaRPr>
          </a:p>
          <a:p>
            <a:r>
              <a:rPr lang="ru-RU" sz="1000" b="1" dirty="0" smtClean="0">
                <a:latin typeface="Palatino Linotype" pitchFamily="18" charset="0"/>
              </a:rPr>
              <a:t>3</a:t>
            </a:r>
            <a:r>
              <a:rPr lang="ru-RU" sz="1000" b="1" dirty="0">
                <a:latin typeface="Palatino Linotype" pitchFamily="18" charset="0"/>
              </a:rPr>
              <a:t>. Причина развития военного дела у </a:t>
            </a:r>
            <a:r>
              <a:rPr lang="ru-RU" sz="1000" b="1" dirty="0" err="1">
                <a:latin typeface="Palatino Linotype" pitchFamily="18" charset="0"/>
              </a:rPr>
              <a:t>усуней</a:t>
            </a:r>
            <a:endParaRPr lang="ru-RU" sz="1000" b="1" dirty="0">
              <a:latin typeface="Palatino Linotype" pitchFamily="18" charset="0"/>
            </a:endParaRPr>
          </a:p>
          <a:p>
            <a:r>
              <a:rPr lang="ru-RU" sz="1000" dirty="0">
                <a:latin typeface="Palatino Linotype" pitchFamily="18" charset="0"/>
              </a:rPr>
              <a:t>A) необходимость защиты своих границ </a:t>
            </a:r>
          </a:p>
          <a:p>
            <a:r>
              <a:rPr lang="ru-RU" sz="1000" dirty="0">
                <a:latin typeface="Palatino Linotype" pitchFamily="18" charset="0"/>
              </a:rPr>
              <a:t>B) постоянная агрессивная внешняя политика</a:t>
            </a:r>
          </a:p>
          <a:p>
            <a:r>
              <a:rPr lang="ru-RU" sz="1000" dirty="0">
                <a:latin typeface="Palatino Linotype" pitchFamily="18" charset="0"/>
              </a:rPr>
              <a:t>C) главным источником обогащения являлись военные походы</a:t>
            </a:r>
          </a:p>
          <a:p>
            <a:r>
              <a:rPr lang="ru-RU" sz="1000" dirty="0">
                <a:latin typeface="Palatino Linotype" pitchFamily="18" charset="0"/>
              </a:rPr>
              <a:t>D) подавления сопротивления покоренных племен</a:t>
            </a:r>
          </a:p>
          <a:p>
            <a:r>
              <a:rPr lang="ru-RU" sz="1000" dirty="0">
                <a:latin typeface="Palatino Linotype" pitchFamily="18" charset="0"/>
              </a:rPr>
              <a:t>Е) постоянная борьба с </a:t>
            </a:r>
            <a:r>
              <a:rPr lang="ru-RU" sz="1000" dirty="0" err="1">
                <a:latin typeface="Palatino Linotype" pitchFamily="18" charset="0"/>
              </a:rPr>
              <a:t>барымтой</a:t>
            </a:r>
            <a:endParaRPr lang="ru-RU" sz="1000" dirty="0">
              <a:latin typeface="Palatino Linotype" pitchFamily="18" charset="0"/>
            </a:endParaRPr>
          </a:p>
          <a:p>
            <a:endParaRPr lang="ru-RU" sz="1000" b="1" dirty="0" smtClean="0">
              <a:latin typeface="Palatino Linotype" pitchFamily="18" charset="0"/>
            </a:endParaRPr>
          </a:p>
          <a:p>
            <a:r>
              <a:rPr lang="ru-RU" sz="1000" b="1" dirty="0" smtClean="0">
                <a:latin typeface="Palatino Linotype" pitchFamily="18" charset="0"/>
              </a:rPr>
              <a:t>4</a:t>
            </a:r>
            <a:r>
              <a:rPr lang="ru-RU" sz="1000" b="1" dirty="0">
                <a:latin typeface="Palatino Linotype" pitchFamily="18" charset="0"/>
              </a:rPr>
              <a:t>. Причина тесных геополитических взаимоотношений </a:t>
            </a:r>
            <a:r>
              <a:rPr lang="ru-RU" sz="1000" b="1" dirty="0" err="1">
                <a:latin typeface="Palatino Linotype" pitchFamily="18" charset="0"/>
              </a:rPr>
              <a:t>уйсуней</a:t>
            </a:r>
            <a:r>
              <a:rPr lang="ru-RU" sz="1000" b="1" dirty="0">
                <a:latin typeface="Palatino Linotype" pitchFamily="18" charset="0"/>
              </a:rPr>
              <a:t> и Китая</a:t>
            </a:r>
          </a:p>
          <a:p>
            <a:r>
              <a:rPr lang="ru-RU" sz="1000" dirty="0">
                <a:latin typeface="Palatino Linotype" pitchFamily="18" charset="0"/>
              </a:rPr>
              <a:t>A) развитие торговли по Великому Шелковому пути</a:t>
            </a:r>
          </a:p>
          <a:p>
            <a:r>
              <a:rPr lang="ru-RU" sz="1000" dirty="0">
                <a:latin typeface="Palatino Linotype" pitchFamily="18" charset="0"/>
              </a:rPr>
              <a:t>B) единое использование пастбищ</a:t>
            </a:r>
          </a:p>
          <a:p>
            <a:r>
              <a:rPr lang="ru-RU" sz="1000" dirty="0">
                <a:latin typeface="Palatino Linotype" pitchFamily="18" charset="0"/>
              </a:rPr>
              <a:t>C) помощь Китаю в строительстве Великой Китайской стены</a:t>
            </a:r>
          </a:p>
          <a:p>
            <a:r>
              <a:rPr lang="ru-RU" sz="1000" dirty="0">
                <a:latin typeface="Palatino Linotype" pitchFamily="18" charset="0"/>
              </a:rPr>
              <a:t>D) совместная борьба с саками-</a:t>
            </a:r>
            <a:r>
              <a:rPr lang="ru-RU" sz="1000" dirty="0" err="1">
                <a:latin typeface="Palatino Linotype" pitchFamily="18" charset="0"/>
              </a:rPr>
              <a:t>тиграхаудами</a:t>
            </a:r>
            <a:endParaRPr lang="ru-RU" sz="1000" dirty="0">
              <a:latin typeface="Palatino Linotype" pitchFamily="18" charset="0"/>
            </a:endParaRPr>
          </a:p>
          <a:p>
            <a:r>
              <a:rPr lang="ru-RU" sz="1000" dirty="0">
                <a:latin typeface="Palatino Linotype" pitchFamily="18" charset="0"/>
              </a:rPr>
              <a:t>Е) производство шелковых тканей</a:t>
            </a:r>
          </a:p>
          <a:p>
            <a:endParaRPr lang="ru-RU" sz="1000" b="1" dirty="0" smtClean="0">
              <a:latin typeface="Palatino Linotype" pitchFamily="18" charset="0"/>
            </a:endParaRPr>
          </a:p>
          <a:p>
            <a:r>
              <a:rPr lang="ru-RU" sz="1000" b="1" dirty="0" smtClean="0">
                <a:latin typeface="Palatino Linotype" pitchFamily="18" charset="0"/>
              </a:rPr>
              <a:t>5</a:t>
            </a:r>
            <a:r>
              <a:rPr lang="ru-RU" sz="1000" b="1" dirty="0">
                <a:latin typeface="Palatino Linotype" pitchFamily="18" charset="0"/>
              </a:rPr>
              <a:t>. Определите верные аргументы</a:t>
            </a:r>
          </a:p>
          <a:p>
            <a:r>
              <a:rPr lang="ru-RU" sz="1000" dirty="0">
                <a:latin typeface="Palatino Linotype" pitchFamily="18" charset="0"/>
              </a:rPr>
              <a:t>I. Основная территория </a:t>
            </a:r>
            <a:r>
              <a:rPr lang="ru-RU" sz="1000" dirty="0" err="1">
                <a:latin typeface="Palatino Linotype" pitchFamily="18" charset="0"/>
              </a:rPr>
              <a:t>уйсуней</a:t>
            </a:r>
            <a:r>
              <a:rPr lang="ru-RU" sz="1000" dirty="0">
                <a:latin typeface="Palatino Linotype" pitchFamily="18" charset="0"/>
              </a:rPr>
              <a:t> располагалась в </a:t>
            </a:r>
            <a:r>
              <a:rPr lang="ru-RU" sz="1000" dirty="0" err="1">
                <a:latin typeface="Palatino Linotype" pitchFamily="18" charset="0"/>
              </a:rPr>
              <a:t>Илийской</a:t>
            </a:r>
            <a:r>
              <a:rPr lang="ru-RU" sz="1000" dirty="0">
                <a:latin typeface="Palatino Linotype" pitchFamily="18" charset="0"/>
              </a:rPr>
              <a:t> долине</a:t>
            </a:r>
          </a:p>
          <a:p>
            <a:r>
              <a:rPr lang="ru-RU" sz="1000" dirty="0">
                <a:latin typeface="Palatino Linotype" pitchFamily="18" charset="0"/>
              </a:rPr>
              <a:t>II. На востоке </a:t>
            </a:r>
            <a:r>
              <a:rPr lang="ru-RU" sz="1000" dirty="0" err="1">
                <a:latin typeface="Palatino Linotype" pitchFamily="18" charset="0"/>
              </a:rPr>
              <a:t>уйсуни</a:t>
            </a:r>
            <a:r>
              <a:rPr lang="ru-RU" sz="1000" dirty="0">
                <a:latin typeface="Palatino Linotype" pitchFamily="18" charset="0"/>
              </a:rPr>
              <a:t> имели общую границу с </a:t>
            </a:r>
            <a:r>
              <a:rPr lang="ru-RU" sz="1000" dirty="0" err="1">
                <a:latin typeface="Palatino Linotype" pitchFamily="18" charset="0"/>
              </a:rPr>
              <a:t>Кангюями</a:t>
            </a:r>
            <a:endParaRPr lang="ru-RU" sz="1000" dirty="0">
              <a:latin typeface="Palatino Linotype" pitchFamily="18" charset="0"/>
            </a:endParaRPr>
          </a:p>
          <a:p>
            <a:r>
              <a:rPr lang="ru-RU" sz="1000" dirty="0">
                <a:latin typeface="Palatino Linotype" pitchFamily="18" charset="0"/>
              </a:rPr>
              <a:t>III. Заключили дипломатические отношения с Византийской империей</a:t>
            </a:r>
          </a:p>
          <a:p>
            <a:r>
              <a:rPr lang="ru-RU" sz="1000" dirty="0">
                <a:latin typeface="Palatino Linotype" pitchFamily="18" charset="0"/>
              </a:rPr>
              <a:t>IV. Столица </a:t>
            </a:r>
            <a:r>
              <a:rPr lang="ru-RU" sz="1000" dirty="0" err="1">
                <a:latin typeface="Palatino Linotype" pitchFamily="18" charset="0"/>
              </a:rPr>
              <a:t>уйсуней</a:t>
            </a:r>
            <a:r>
              <a:rPr lang="ru-RU" sz="1000" dirty="0">
                <a:latin typeface="Palatino Linotype" pitchFamily="18" charset="0"/>
              </a:rPr>
              <a:t> - </a:t>
            </a:r>
            <a:r>
              <a:rPr lang="ru-RU" sz="1000" dirty="0" err="1">
                <a:latin typeface="Palatino Linotype" pitchFamily="18" charset="0"/>
              </a:rPr>
              <a:t>Чигучен</a:t>
            </a:r>
            <a:r>
              <a:rPr lang="ru-RU" sz="1000" dirty="0">
                <a:latin typeface="Palatino Linotype" pitchFamily="18" charset="0"/>
              </a:rPr>
              <a:t> </a:t>
            </a:r>
          </a:p>
          <a:p>
            <a:r>
              <a:rPr lang="ru-RU" sz="1000" dirty="0">
                <a:latin typeface="Palatino Linotype" pitchFamily="18" charset="0"/>
              </a:rPr>
              <a:t>V. </a:t>
            </a:r>
            <a:r>
              <a:rPr lang="ru-RU" sz="1000" dirty="0" err="1">
                <a:latin typeface="Palatino Linotype" pitchFamily="18" charset="0"/>
              </a:rPr>
              <a:t>Уйсуни</a:t>
            </a:r>
            <a:r>
              <a:rPr lang="ru-RU" sz="1000" dirty="0">
                <a:latin typeface="Palatino Linotype" pitchFamily="18" charset="0"/>
              </a:rPr>
              <a:t> были предками гуннов</a:t>
            </a:r>
          </a:p>
          <a:p>
            <a:r>
              <a:rPr lang="ru-RU" sz="1000" dirty="0">
                <a:latin typeface="Palatino Linotype" pitchFamily="18" charset="0"/>
              </a:rPr>
              <a:t>A) I, IV</a:t>
            </a:r>
          </a:p>
          <a:p>
            <a:r>
              <a:rPr lang="ru-RU" sz="1000" dirty="0">
                <a:latin typeface="Palatino Linotype" pitchFamily="18" charset="0"/>
              </a:rPr>
              <a:t>B) II, III</a:t>
            </a:r>
          </a:p>
          <a:p>
            <a:r>
              <a:rPr lang="ru-RU" sz="1000" dirty="0">
                <a:latin typeface="Palatino Linotype" pitchFamily="18" charset="0"/>
              </a:rPr>
              <a:t>C) II, V</a:t>
            </a:r>
          </a:p>
          <a:p>
            <a:r>
              <a:rPr lang="ru-RU" sz="1000" dirty="0">
                <a:latin typeface="Palatino Linotype" pitchFamily="18" charset="0"/>
              </a:rPr>
              <a:t>D) III, I</a:t>
            </a:r>
          </a:p>
          <a:p>
            <a:r>
              <a:rPr lang="ru-RU" sz="1000" dirty="0">
                <a:latin typeface="Palatino Linotype" pitchFamily="18" charset="0"/>
              </a:rPr>
              <a:t>Е) IV, II </a:t>
            </a:r>
          </a:p>
        </p:txBody>
      </p:sp>
    </p:spTree>
    <p:extLst>
      <p:ext uri="{BB962C8B-B14F-4D97-AF65-F5344CB8AC3E}">
        <p14:creationId xmlns:p14="http://schemas.microsoft.com/office/powerpoint/2010/main" val="2964837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-17515" y="-17636"/>
            <a:ext cx="12240000" cy="936000"/>
          </a:xfrm>
          <a:prstGeom prst="rect">
            <a:avLst/>
          </a:prstGeom>
          <a:solidFill>
            <a:srgbClr val="E4C29C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204700" cy="918364"/>
          </a:xfrm>
        </p:spPr>
        <p:txBody>
          <a:bodyPr>
            <a:normAutofit/>
          </a:bodyPr>
          <a:lstStyle/>
          <a:p>
            <a:r>
              <a:rPr lang="kk-KZ" sz="3000" b="1" dirty="0" smtClean="0">
                <a:latin typeface="Palatino Linotype" pitchFamily="18" charset="0"/>
              </a:rPr>
              <a:t>Время тестирования и перерывы</a:t>
            </a:r>
            <a:endParaRPr lang="ru-RU" sz="3000" b="1" dirty="0">
              <a:latin typeface="Palatino Linotype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2365283"/>
              </p:ext>
            </p:extLst>
          </p:nvPr>
        </p:nvGraphicFramePr>
        <p:xfrm>
          <a:off x="165610" y="934510"/>
          <a:ext cx="11881320" cy="4937886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720080"/>
                <a:gridCol w="5328592"/>
                <a:gridCol w="1368152"/>
                <a:gridCol w="4464496"/>
              </a:tblGrid>
              <a:tr h="504056">
                <a:tc>
                  <a:txBody>
                    <a:bodyPr/>
                    <a:lstStyle/>
                    <a:p>
                      <a:pPr indent="431800" algn="l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ru-RU" sz="1600" b="1" dirty="0">
                          <a:effectLst/>
                          <a:latin typeface="Palatino Linotype" pitchFamily="18" charset="0"/>
                        </a:rPr>
                        <a:t> </a:t>
                      </a:r>
                      <a:endParaRPr lang="ru-RU" sz="1600" b="1" dirty="0">
                        <a:effectLst/>
                        <a:latin typeface="Palatino Linotype" pitchFamily="18" charset="0"/>
                        <a:ea typeface="Calibri"/>
                        <a:cs typeface="Times New Roman"/>
                      </a:endParaRPr>
                    </a:p>
                  </a:txBody>
                  <a:tcPr marL="52350" marR="5235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431800"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ru-RU" sz="1600" b="1" dirty="0">
                          <a:effectLst/>
                          <a:latin typeface="Palatino Linotype" pitchFamily="18" charset="0"/>
                        </a:rPr>
                        <a:t>Формат ЕНТ</a:t>
                      </a:r>
                      <a:endParaRPr lang="ru-RU" sz="1600" b="1" dirty="0">
                        <a:effectLst/>
                        <a:latin typeface="Palatino Linotype" pitchFamily="18" charset="0"/>
                        <a:ea typeface="Calibri"/>
                        <a:cs typeface="Times New Roman"/>
                      </a:endParaRPr>
                    </a:p>
                  </a:txBody>
                  <a:tcPr marL="52350" marR="5235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kk-KZ" sz="1600" b="1" dirty="0" smtClean="0">
                          <a:effectLst/>
                          <a:latin typeface="Palatino Linotype" pitchFamily="18" charset="0"/>
                        </a:rPr>
                        <a:t>Время тестирования</a:t>
                      </a:r>
                      <a:endParaRPr lang="ru-RU" sz="1600" b="1" dirty="0">
                        <a:effectLst/>
                        <a:latin typeface="Palatino Linotype" pitchFamily="18" charset="0"/>
                        <a:ea typeface="Calibri"/>
                        <a:cs typeface="Times New Roman"/>
                      </a:endParaRPr>
                    </a:p>
                  </a:txBody>
                  <a:tcPr marL="52350" marR="5235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Перерывы</a:t>
                      </a:r>
                      <a:endParaRPr lang="ru-RU" sz="1600" b="1" kern="1200" dirty="0">
                        <a:solidFill>
                          <a:schemeClr val="tx1"/>
                        </a:solidFill>
                        <a:effectLst/>
                        <a:latin typeface="Palatino Linotype" pitchFamily="18" charset="0"/>
                        <a:ea typeface="+mn-ea"/>
                        <a:cs typeface="+mn-cs"/>
                      </a:endParaRPr>
                    </a:p>
                  </a:txBody>
                  <a:tcPr marL="52350" marR="5235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640337">
                <a:tc>
                  <a:txBody>
                    <a:bodyPr/>
                    <a:lstStyle/>
                    <a:p>
                      <a:pPr marL="0" indent="0"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kk-KZ" sz="1400" b="1" dirty="0">
                          <a:effectLst/>
                          <a:latin typeface="Palatino Linotype" pitchFamily="18" charset="0"/>
                        </a:rPr>
                        <a:t>1</a:t>
                      </a:r>
                      <a:endParaRPr lang="ru-RU" sz="1400" b="1" dirty="0">
                        <a:effectLst/>
                        <a:latin typeface="Palatino Linotype" pitchFamily="18" charset="0"/>
                        <a:ea typeface="Calibri"/>
                        <a:cs typeface="Times New Roman"/>
                      </a:endParaRPr>
                    </a:p>
                  </a:txBody>
                  <a:tcPr marL="52350" marR="5235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ru-RU" sz="1600" dirty="0">
                          <a:effectLst/>
                          <a:latin typeface="Palatino Linotype" pitchFamily="18" charset="0"/>
                        </a:rPr>
                        <a:t>5 </a:t>
                      </a:r>
                      <a:r>
                        <a:rPr lang="ru-RU" sz="1600" dirty="0" smtClean="0">
                          <a:effectLst/>
                          <a:latin typeface="Palatino Linotype" pitchFamily="18" charset="0"/>
                        </a:rPr>
                        <a:t>предметов/История</a:t>
                      </a:r>
                      <a:r>
                        <a:rPr lang="ru-RU" sz="1600" baseline="0" dirty="0" smtClean="0">
                          <a:effectLst/>
                          <a:latin typeface="Palatino Linotype" pitchFamily="18" charset="0"/>
                        </a:rPr>
                        <a:t> Казахстана, математическая грамотность, грамотность чтения и два профильных предмета</a:t>
                      </a:r>
                      <a:endParaRPr lang="ru-RU" sz="1600" dirty="0">
                        <a:effectLst/>
                        <a:latin typeface="Palatino Linotype" pitchFamily="18" charset="0"/>
                        <a:ea typeface="Calibri"/>
                        <a:cs typeface="Times New Roman"/>
                      </a:endParaRPr>
                    </a:p>
                  </a:txBody>
                  <a:tcPr marL="52350" marR="52350" marT="0" marB="0"/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ru-RU" sz="1600" dirty="0" smtClean="0">
                        <a:effectLst/>
                        <a:latin typeface="Palatino Linotype" pitchFamily="18" charset="0"/>
                      </a:endParaRPr>
                    </a:p>
                    <a:p>
                      <a:pPr marL="0" indent="0"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ru-RU" sz="1600" dirty="0" smtClean="0">
                          <a:effectLst/>
                          <a:latin typeface="Palatino Linotype" pitchFamily="18" charset="0"/>
                        </a:rPr>
                        <a:t>240 </a:t>
                      </a:r>
                      <a:r>
                        <a:rPr lang="ru-RU" sz="1600" dirty="0">
                          <a:effectLst/>
                          <a:latin typeface="Palatino Linotype" pitchFamily="18" charset="0"/>
                        </a:rPr>
                        <a:t>минут</a:t>
                      </a:r>
                      <a:endParaRPr lang="ru-RU" sz="1600" dirty="0">
                        <a:effectLst/>
                        <a:latin typeface="Palatino Linotype" pitchFamily="18" charset="0"/>
                        <a:ea typeface="Calibri"/>
                        <a:cs typeface="Times New Roman"/>
                      </a:endParaRPr>
                    </a:p>
                  </a:txBody>
                  <a:tcPr marL="52350" marR="52350" marT="0" marB="0"/>
                </a:tc>
                <a:tc>
                  <a:txBody>
                    <a:bodyPr/>
                    <a:lstStyle/>
                    <a:p>
                      <a:pPr marL="0" lvl="0" indent="273050" algn="just">
                        <a:buFont typeface="Wingdings" pitchFamily="2" charset="2"/>
                        <a:buChar char="ü"/>
                      </a:pP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по истечении 60 мин. (1 часа) – 3 мин.</a:t>
                      </a:r>
                    </a:p>
                    <a:p>
                      <a:pPr marL="0" lvl="0" indent="273050" algn="just">
                        <a:buFont typeface="Wingdings" pitchFamily="2" charset="2"/>
                        <a:buChar char="ü"/>
                      </a:pP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по истечении 120 мин. (2 часов) – 2 мин.</a:t>
                      </a:r>
                    </a:p>
                    <a:p>
                      <a:pPr marL="0" lvl="0" indent="273050" algn="just">
                        <a:buFont typeface="Wingdings" pitchFamily="2" charset="2"/>
                        <a:buChar char="ü"/>
                      </a:pP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по истечении 180 мин. (3 часов) - 3 мин.</a:t>
                      </a:r>
                      <a:endParaRPr lang="ru-RU" sz="1600" dirty="0">
                        <a:effectLst/>
                        <a:latin typeface="Palatino Linotype" pitchFamily="18" charset="0"/>
                        <a:ea typeface="Calibri"/>
                        <a:cs typeface="Times New Roman"/>
                      </a:endParaRPr>
                    </a:p>
                  </a:txBody>
                  <a:tcPr marL="52350" marR="52350" marT="0" marB="0"/>
                </a:tc>
              </a:tr>
              <a:tr h="487876">
                <a:tc>
                  <a:txBody>
                    <a:bodyPr/>
                    <a:lstStyle/>
                    <a:p>
                      <a:pPr marL="0" indent="0" algn="ctr" defTabSz="1098560" rtl="0" eaLnBrk="1" latinLnBrk="0" hangingPunct="1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kk-KZ" sz="1600" b="1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2</a:t>
                      </a:r>
                      <a:endParaRPr lang="ru-RU" sz="1600" b="1" kern="1200" dirty="0">
                        <a:solidFill>
                          <a:schemeClr val="tx1"/>
                        </a:solidFill>
                        <a:effectLst/>
                        <a:latin typeface="Palatino Linotype" pitchFamily="18" charset="0"/>
                        <a:ea typeface="+mn-ea"/>
                        <a:cs typeface="+mn-cs"/>
                      </a:endParaRPr>
                    </a:p>
                  </a:txBody>
                  <a:tcPr marL="52350" marR="5235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1098560" rtl="0" eaLnBrk="1" latinLnBrk="0" hangingPunct="1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2 предмета</a:t>
                      </a:r>
                      <a:r>
                        <a:rPr lang="kk-KZ" sz="1600" kern="1200" dirty="0" smtClean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/История Казахстана </a:t>
                      </a:r>
                      <a:r>
                        <a:rPr lang="kk-KZ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и </a:t>
                      </a:r>
                      <a:r>
                        <a:rPr lang="kk-KZ" sz="1600" kern="1200" dirty="0" smtClean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грамотность чтения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(творческий)</a:t>
                      </a:r>
                    </a:p>
                  </a:txBody>
                  <a:tcPr marL="52350" marR="52350" marT="0" marB="0"/>
                </a:tc>
                <a:tc>
                  <a:txBody>
                    <a:bodyPr/>
                    <a:lstStyle/>
                    <a:p>
                      <a:pPr marL="0" indent="0" algn="ctr" defTabSz="1098560" rtl="0" eaLnBrk="1" latinLnBrk="0" hangingPunct="1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70 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минут</a:t>
                      </a:r>
                    </a:p>
                  </a:txBody>
                  <a:tcPr marL="52350" marR="52350" marT="0" marB="0"/>
                </a:tc>
                <a:tc>
                  <a:txBody>
                    <a:bodyPr/>
                    <a:lstStyle/>
                    <a:p>
                      <a:pPr marL="0" lvl="0" indent="0" algn="just" defTabSz="1098560" rtl="0" eaLnBrk="1" latinLnBrk="0" hangingPunct="1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Wingdings" pitchFamily="2" charset="2"/>
                        <a:buNone/>
                      </a:pP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      без перерыва</a:t>
                      </a:r>
                      <a:endParaRPr lang="ru-RU" sz="1600" kern="1200" dirty="0">
                        <a:solidFill>
                          <a:schemeClr val="tx1"/>
                        </a:solidFill>
                        <a:effectLst/>
                        <a:latin typeface="Palatino Linotype" pitchFamily="18" charset="0"/>
                        <a:ea typeface="+mn-ea"/>
                        <a:cs typeface="+mn-cs"/>
                      </a:endParaRPr>
                    </a:p>
                  </a:txBody>
                  <a:tcPr marL="52350" marR="52350" marT="0" marB="0" anchor="ctr"/>
                </a:tc>
              </a:tr>
              <a:tr h="637156">
                <a:tc>
                  <a:txBody>
                    <a:bodyPr/>
                    <a:lstStyle/>
                    <a:p>
                      <a:pPr marL="0" indent="0" algn="ctr" defTabSz="1098560" rtl="0" eaLnBrk="1" latinLnBrk="0" hangingPunct="1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kk-KZ" sz="1600" b="1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3</a:t>
                      </a:r>
                      <a:endParaRPr lang="ru-RU" sz="1600" b="1" kern="1200" dirty="0">
                        <a:solidFill>
                          <a:schemeClr val="tx1"/>
                        </a:solidFill>
                        <a:effectLst/>
                        <a:latin typeface="Palatino Linotype" pitchFamily="18" charset="0"/>
                        <a:ea typeface="+mn-ea"/>
                        <a:cs typeface="+mn-cs"/>
                      </a:endParaRPr>
                    </a:p>
                  </a:txBody>
                  <a:tcPr marL="52350" marR="5235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1098560" rtl="0" eaLnBrk="1" latinLnBrk="0" hangingPunct="1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4 предмета (международные сертификаты IELTS и др.)</a:t>
                      </a:r>
                    </a:p>
                  </a:txBody>
                  <a:tcPr marL="52350" marR="52350" marT="0" marB="0"/>
                </a:tc>
                <a:tc>
                  <a:txBody>
                    <a:bodyPr/>
                    <a:lstStyle/>
                    <a:p>
                      <a:pPr marL="0" indent="0" algn="ctr" defTabSz="1098560" rtl="0" eaLnBrk="1" latinLnBrk="0" hangingPunct="1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ru-RU" sz="1600" kern="1200" dirty="0" smtClean="0">
                        <a:solidFill>
                          <a:schemeClr val="tx1"/>
                        </a:solidFill>
                        <a:effectLst/>
                        <a:latin typeface="Palatino Linotype" pitchFamily="18" charset="0"/>
                        <a:ea typeface="+mn-ea"/>
                        <a:cs typeface="+mn-cs"/>
                      </a:endParaRPr>
                    </a:p>
                    <a:p>
                      <a:pPr marL="0" indent="0" algn="ctr" defTabSz="1098560" rtl="0" eaLnBrk="1" latinLnBrk="0" hangingPunct="1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240 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минут</a:t>
                      </a:r>
                    </a:p>
                  </a:txBody>
                  <a:tcPr marL="52350" marR="52350" marT="0" marB="0"/>
                </a:tc>
                <a:tc>
                  <a:txBody>
                    <a:bodyPr/>
                    <a:lstStyle/>
                    <a:p>
                      <a:pPr marL="0" lvl="0" indent="273050" algn="just" defTabSz="1098560" rtl="0" eaLnBrk="1" latinLnBrk="0" hangingPunct="1">
                        <a:buFont typeface="Wingdings" pitchFamily="2" charset="2"/>
                        <a:buChar char="ü"/>
                      </a:pP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по истечении 60 мин. (1 часа) – 3 мин.</a:t>
                      </a:r>
                    </a:p>
                    <a:p>
                      <a:pPr marL="0" lvl="0" indent="273050" algn="just" defTabSz="1098560" rtl="0" eaLnBrk="1" latinLnBrk="0" hangingPunct="1">
                        <a:buFont typeface="Wingdings" pitchFamily="2" charset="2"/>
                        <a:buChar char="ü"/>
                      </a:pP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по истечении 120 мин. (2 часов) – 2 мин.</a:t>
                      </a:r>
                    </a:p>
                    <a:p>
                      <a:pPr marL="0" lvl="0" indent="273050" algn="just" defTabSz="1098560" rtl="0" eaLnBrk="1" latinLnBrk="0" hangingPunct="1">
                        <a:buFont typeface="Wingdings" pitchFamily="2" charset="2"/>
                        <a:buChar char="ü"/>
                      </a:pP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по истечении 180 минут (3 часов) - 3 мин.</a:t>
                      </a:r>
                      <a:endParaRPr lang="ru-RU" sz="1600" kern="1200" dirty="0">
                        <a:solidFill>
                          <a:schemeClr val="tx1"/>
                        </a:solidFill>
                        <a:effectLst/>
                        <a:latin typeface="Palatino Linotype" pitchFamily="18" charset="0"/>
                        <a:ea typeface="+mn-ea"/>
                        <a:cs typeface="+mn-cs"/>
                      </a:endParaRPr>
                    </a:p>
                  </a:txBody>
                  <a:tcPr marL="52350" marR="52350" marT="0" marB="0"/>
                </a:tc>
              </a:tr>
              <a:tr h="487876">
                <a:tc>
                  <a:txBody>
                    <a:bodyPr/>
                    <a:lstStyle/>
                    <a:p>
                      <a:pPr marL="0" indent="0" algn="ctr" defTabSz="1098560" rtl="0" eaLnBrk="1" latinLnBrk="0" hangingPunct="1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kk-KZ" sz="1600" b="1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4</a:t>
                      </a:r>
                      <a:endParaRPr lang="ru-RU" sz="1600" b="1" kern="1200" dirty="0">
                        <a:solidFill>
                          <a:schemeClr val="tx1"/>
                        </a:solidFill>
                        <a:effectLst/>
                        <a:latin typeface="Palatino Linotype" pitchFamily="18" charset="0"/>
                        <a:ea typeface="+mn-ea"/>
                        <a:cs typeface="+mn-cs"/>
                      </a:endParaRPr>
                    </a:p>
                  </a:txBody>
                  <a:tcPr marL="52350" marR="5235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1098560" rtl="0" eaLnBrk="1" latinLnBrk="0" hangingPunct="1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2 предмета (общепрофессиональная</a:t>
                      </a:r>
                      <a:r>
                        <a:rPr lang="kk-KZ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 и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 специальная</a:t>
                      </a:r>
                      <a:r>
                        <a:rPr lang="kk-KZ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 дисциплина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 marL="52350" marR="52350" marT="0" marB="0" anchor="ctr"/>
                </a:tc>
                <a:tc>
                  <a:txBody>
                    <a:bodyPr/>
                    <a:lstStyle/>
                    <a:p>
                      <a:pPr marL="0" indent="0" algn="ctr" defTabSz="1098560" rtl="0" eaLnBrk="1" latinLnBrk="0" hangingPunct="1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120 минут</a:t>
                      </a:r>
                    </a:p>
                  </a:txBody>
                  <a:tcPr marL="52350" marR="52350" marT="0" marB="0" anchor="ctr"/>
                </a:tc>
                <a:tc>
                  <a:txBody>
                    <a:bodyPr/>
                    <a:lstStyle/>
                    <a:p>
                      <a:pPr marL="0" marR="0" lvl="0" indent="0" algn="just" defTabSz="109856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     по истечении 60 мин. (1 часа) – 2 мин.</a:t>
                      </a:r>
                    </a:p>
                  </a:txBody>
                  <a:tcPr marL="52350" marR="52350" marT="0" marB="0" anchor="ctr"/>
                </a:tc>
              </a:tr>
              <a:tr h="317514">
                <a:tc>
                  <a:txBody>
                    <a:bodyPr/>
                    <a:lstStyle/>
                    <a:p>
                      <a:pPr marL="0" indent="0" algn="ctr" defTabSz="1098560" rtl="0" eaLnBrk="1" latinLnBrk="0" hangingPunct="1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kk-KZ" sz="1600" b="1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5</a:t>
                      </a:r>
                      <a:endParaRPr lang="ru-RU" sz="1600" b="1" kern="1200" dirty="0">
                        <a:solidFill>
                          <a:schemeClr val="tx1"/>
                        </a:solidFill>
                        <a:effectLst/>
                        <a:latin typeface="Palatino Linotype" pitchFamily="18" charset="0"/>
                        <a:ea typeface="+mn-ea"/>
                        <a:cs typeface="+mn-cs"/>
                      </a:endParaRPr>
                    </a:p>
                  </a:txBody>
                  <a:tcPr marL="52350" marR="5235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1098560" rtl="0" eaLnBrk="1" latinLnBrk="0" hangingPunct="1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1 предмет</a:t>
                      </a:r>
                      <a:r>
                        <a:rPr lang="kk-KZ" sz="1600" kern="1200" dirty="0" smtClean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/Специальная </a:t>
                      </a:r>
                      <a:r>
                        <a:rPr lang="kk-KZ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дисциплина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 (творческий)</a:t>
                      </a:r>
                    </a:p>
                  </a:txBody>
                  <a:tcPr marL="52350" marR="52350" marT="0" marB="0" anchor="ctr"/>
                </a:tc>
                <a:tc>
                  <a:txBody>
                    <a:bodyPr/>
                    <a:lstStyle/>
                    <a:p>
                      <a:pPr marL="0" indent="0" algn="ctr" defTabSz="1098560" rtl="0" eaLnBrk="1" latinLnBrk="0" hangingPunct="1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80 минут</a:t>
                      </a:r>
                    </a:p>
                  </a:txBody>
                  <a:tcPr marL="52350" marR="52350" marT="0" marB="0" anchor="ctr"/>
                </a:tc>
                <a:tc>
                  <a:txBody>
                    <a:bodyPr/>
                    <a:lstStyle/>
                    <a:p>
                      <a:pPr marL="0" indent="273050" algn="l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без перерыва</a:t>
                      </a:r>
                      <a:endParaRPr lang="ru-RU" sz="1600" dirty="0">
                        <a:effectLst/>
                        <a:latin typeface="Palatino Linotype" pitchFamily="18" charset="0"/>
                        <a:ea typeface="Calibri"/>
                        <a:cs typeface="Times New Roman"/>
                      </a:endParaRPr>
                    </a:p>
                  </a:txBody>
                  <a:tcPr marL="52350" marR="52350" marT="0" marB="0" anchor="ctr"/>
                </a:tc>
              </a:tr>
              <a:tr h="637045">
                <a:tc>
                  <a:txBody>
                    <a:bodyPr/>
                    <a:lstStyle/>
                    <a:p>
                      <a:pPr marL="0" indent="0" algn="ctr" defTabSz="1098560" rtl="0" eaLnBrk="1" latinLnBrk="0" hangingPunct="1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kk-KZ" sz="1600" b="1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6</a:t>
                      </a:r>
                      <a:endParaRPr lang="ru-RU" sz="1600" b="1" kern="1200" dirty="0">
                        <a:solidFill>
                          <a:schemeClr val="tx1"/>
                        </a:solidFill>
                        <a:effectLst/>
                        <a:latin typeface="Palatino Linotype" pitchFamily="18" charset="0"/>
                        <a:ea typeface="+mn-ea"/>
                        <a:cs typeface="+mn-cs"/>
                      </a:endParaRPr>
                    </a:p>
                  </a:txBody>
                  <a:tcPr marL="52350" marR="5235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1098560" rtl="0" eaLnBrk="1" latinLnBrk="0" hangingPunct="1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1 предмет</a:t>
                      </a:r>
                      <a:r>
                        <a:rPr lang="kk-KZ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/Общепрофессиональная дисциплина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 (международные сертификаты IELTS и др.)</a:t>
                      </a:r>
                    </a:p>
                  </a:txBody>
                  <a:tcPr marL="52350" marR="52350" marT="0" marB="0" anchor="ctr"/>
                </a:tc>
                <a:tc>
                  <a:txBody>
                    <a:bodyPr/>
                    <a:lstStyle/>
                    <a:p>
                      <a:pPr marL="0" indent="0" algn="ctr" defTabSz="1098560" rtl="0" eaLnBrk="1" latinLnBrk="0" hangingPunct="1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120 минут</a:t>
                      </a:r>
                    </a:p>
                  </a:txBody>
                  <a:tcPr marL="52350" marR="52350" marT="0" marB="0" anchor="ctr"/>
                </a:tc>
                <a:tc>
                  <a:txBody>
                    <a:bodyPr/>
                    <a:lstStyle/>
                    <a:p>
                      <a:pPr marL="0" marR="0" lvl="0" indent="0" algn="just" defTabSz="109856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      по истечении 60 мин. (1 часа) – 2 мин.</a:t>
                      </a:r>
                    </a:p>
                  </a:txBody>
                  <a:tcPr marL="52350" marR="52350" marT="0" marB="0" anchor="ctr"/>
                </a:tc>
              </a:tr>
              <a:tr h="325139">
                <a:tc>
                  <a:txBody>
                    <a:bodyPr/>
                    <a:lstStyle/>
                    <a:p>
                      <a:pPr marL="0" indent="0" algn="ctr" defTabSz="1098560" rtl="0" eaLnBrk="1" latinLnBrk="0" hangingPunct="1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kk-KZ" sz="1600" b="1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7</a:t>
                      </a:r>
                      <a:endParaRPr lang="ru-RU" sz="1600" b="1" kern="1200" dirty="0">
                        <a:solidFill>
                          <a:schemeClr val="tx1"/>
                        </a:solidFill>
                        <a:effectLst/>
                        <a:latin typeface="Palatino Linotype" pitchFamily="18" charset="0"/>
                        <a:ea typeface="+mn-ea"/>
                        <a:cs typeface="+mn-cs"/>
                      </a:endParaRPr>
                    </a:p>
                  </a:txBody>
                  <a:tcPr marL="52350" marR="5235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1098560" rtl="0" eaLnBrk="1" latinLnBrk="0" hangingPunct="1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2 профильных предмета </a:t>
                      </a:r>
                    </a:p>
                  </a:txBody>
                  <a:tcPr marL="52350" marR="52350" marT="0" marB="0"/>
                </a:tc>
                <a:tc>
                  <a:txBody>
                    <a:bodyPr/>
                    <a:lstStyle/>
                    <a:p>
                      <a:pPr marL="0" indent="0" algn="ctr" defTabSz="1098560" rtl="0" eaLnBrk="1" latinLnBrk="0" hangingPunct="1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130 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минут</a:t>
                      </a:r>
                    </a:p>
                  </a:txBody>
                  <a:tcPr marL="52350" marR="52350" marT="0" marB="0"/>
                </a:tc>
                <a:tc>
                  <a:txBody>
                    <a:bodyPr/>
                    <a:lstStyle/>
                    <a:p>
                      <a:pPr marL="0" marR="0" lvl="0" indent="0" algn="just" defTabSz="109856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      по истечении 60 мин. (1 часа) – 2 мин.</a:t>
                      </a:r>
                    </a:p>
                  </a:txBody>
                  <a:tcPr marL="52350" marR="52350" marT="0" marB="0"/>
                </a:tc>
              </a:tr>
              <a:tr h="487876">
                <a:tc>
                  <a:txBody>
                    <a:bodyPr/>
                    <a:lstStyle/>
                    <a:p>
                      <a:pPr marL="0" indent="0" algn="ctr" defTabSz="1098560" rtl="0" eaLnBrk="1" latinLnBrk="0" hangingPunct="1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kk-KZ" sz="1600" b="1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8</a:t>
                      </a:r>
                      <a:endParaRPr lang="ru-RU" sz="1600" b="1" kern="1200" dirty="0">
                        <a:solidFill>
                          <a:schemeClr val="tx1"/>
                        </a:solidFill>
                        <a:effectLst/>
                        <a:latin typeface="Palatino Linotype" pitchFamily="18" charset="0"/>
                        <a:ea typeface="+mn-ea"/>
                        <a:cs typeface="+mn-cs"/>
                      </a:endParaRPr>
                    </a:p>
                  </a:txBody>
                  <a:tcPr marL="52350" marR="5235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1098560" rtl="0" eaLnBrk="1" latinLnBrk="0" hangingPunct="1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1 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профильный 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предмет  (международные сертификаты IELTS и др.)</a:t>
                      </a:r>
                    </a:p>
                  </a:txBody>
                  <a:tcPr marL="52350" marR="52350" marT="0" marB="0"/>
                </a:tc>
                <a:tc>
                  <a:txBody>
                    <a:bodyPr/>
                    <a:lstStyle/>
                    <a:p>
                      <a:pPr marL="0" indent="0" algn="ctr" defTabSz="1098560" rtl="0" eaLnBrk="1" latinLnBrk="0" hangingPunct="1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130 минут</a:t>
                      </a:r>
                    </a:p>
                  </a:txBody>
                  <a:tcPr marL="52350" marR="52350" marT="0" marB="0"/>
                </a:tc>
                <a:tc>
                  <a:txBody>
                    <a:bodyPr/>
                    <a:lstStyle/>
                    <a:p>
                      <a:pPr marL="0" marR="0" lvl="0" indent="0" algn="just" defTabSz="109856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  <a:ea typeface="+mn-ea"/>
                          <a:cs typeface="+mn-cs"/>
                        </a:rPr>
                        <a:t>      по истечении 60 мин. (1 часа) – 2 мин.</a:t>
                      </a:r>
                    </a:p>
                  </a:txBody>
                  <a:tcPr marL="52350" marR="52350" marT="0" marB="0"/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341710" y="5743004"/>
            <a:ext cx="1159328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dirty="0" smtClean="0">
              <a:latin typeface="Palatino Linotype" pitchFamily="18" charset="0"/>
            </a:endParaRPr>
          </a:p>
          <a:p>
            <a:pPr algn="just"/>
            <a:r>
              <a:rPr lang="ru-RU" sz="1600" b="1" dirty="0" smtClean="0">
                <a:latin typeface="Palatino Linotype" pitchFamily="18" charset="0"/>
              </a:rPr>
              <a:t>Примечание: </a:t>
            </a:r>
            <a:r>
              <a:rPr lang="ru-RU" sz="1600" dirty="0" smtClean="0">
                <a:latin typeface="Palatino Linotype" pitchFamily="18" charset="0"/>
              </a:rPr>
              <a:t>1)</a:t>
            </a:r>
            <a:r>
              <a:rPr lang="ru-RU" sz="1600" b="1" dirty="0" smtClean="0">
                <a:latin typeface="Palatino Linotype" pitchFamily="18" charset="0"/>
              </a:rPr>
              <a:t> </a:t>
            </a:r>
            <a:r>
              <a:rPr lang="ru-RU" sz="1600" dirty="0">
                <a:latin typeface="Palatino Linotype" pitchFamily="18" charset="0"/>
              </a:rPr>
              <a:t>Для детей-инвалидов и инвалидов (с нарушениями зрения, слуха, функций опорно-двигательного аппарата) на тестирование отводится дополнительно 40 </a:t>
            </a:r>
            <a:r>
              <a:rPr lang="ru-RU" sz="1600" dirty="0" smtClean="0">
                <a:latin typeface="Palatino Linotype" pitchFamily="18" charset="0"/>
              </a:rPr>
              <a:t>минут;</a:t>
            </a:r>
            <a:endParaRPr lang="ru-RU" sz="1600" b="1" dirty="0" smtClean="0">
              <a:latin typeface="Palatino Linotype" pitchFamily="18" charset="0"/>
            </a:endParaRPr>
          </a:p>
          <a:p>
            <a:pPr indent="1433513"/>
            <a:r>
              <a:rPr lang="ru-RU" sz="1600" dirty="0" smtClean="0">
                <a:latin typeface="Palatino Linotype" pitchFamily="18" charset="0"/>
              </a:rPr>
              <a:t>2</a:t>
            </a:r>
            <a:r>
              <a:rPr lang="ru-RU" sz="1600" dirty="0">
                <a:latin typeface="Palatino Linotype" pitchFamily="18" charset="0"/>
              </a:rPr>
              <a:t>) На апелляцию по содержанию отводится 30 </a:t>
            </a:r>
            <a:r>
              <a:rPr lang="ru-RU" sz="1600" dirty="0" smtClean="0">
                <a:latin typeface="Palatino Linotype" pitchFamily="18" charset="0"/>
              </a:rPr>
              <a:t>минут. </a:t>
            </a:r>
            <a:endParaRPr lang="ru-RU" sz="1600" dirty="0">
              <a:latin typeface="Palatino Linotyp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7515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-17515" y="-17636"/>
            <a:ext cx="12240000" cy="936000"/>
          </a:xfrm>
          <a:prstGeom prst="rect">
            <a:avLst/>
          </a:prstGeom>
          <a:solidFill>
            <a:srgbClr val="E4C29C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204700" cy="918364"/>
          </a:xfrm>
        </p:spPr>
        <p:txBody>
          <a:bodyPr>
            <a:normAutofit/>
          </a:bodyPr>
          <a:lstStyle/>
          <a:p>
            <a:r>
              <a:rPr lang="ru-RU" sz="3000" b="1" dirty="0" smtClean="0">
                <a:latin typeface="Palatino Linotype" pitchFamily="18" charset="0"/>
              </a:rPr>
              <a:t>Запуск на тестирование</a:t>
            </a:r>
            <a:endParaRPr lang="ru-RU" sz="3000" b="1" dirty="0">
              <a:latin typeface="Palatino Linotype" pitchFamily="18" charset="0"/>
            </a:endParaRPr>
          </a:p>
        </p:txBody>
      </p:sp>
      <p:grpSp>
        <p:nvGrpSpPr>
          <p:cNvPr id="29" name="Группа 28"/>
          <p:cNvGrpSpPr/>
          <p:nvPr/>
        </p:nvGrpSpPr>
        <p:grpSpPr>
          <a:xfrm>
            <a:off x="197694" y="1166766"/>
            <a:ext cx="7344816" cy="2808312"/>
            <a:chOff x="197694" y="1166766"/>
            <a:chExt cx="7344816" cy="2808312"/>
          </a:xfrm>
        </p:grpSpPr>
        <p:sp>
          <p:nvSpPr>
            <p:cNvPr id="5" name="Скругленный прямоугольник 4"/>
            <p:cNvSpPr/>
            <p:nvPr/>
          </p:nvSpPr>
          <p:spPr>
            <a:xfrm>
              <a:off x="197694" y="1166766"/>
              <a:ext cx="7344816" cy="2808312"/>
            </a:xfrm>
            <a:prstGeom prst="roundRect">
              <a:avLst/>
            </a:prstGeom>
            <a:ln>
              <a:solidFill>
                <a:srgbClr val="7030A0"/>
              </a:solidFill>
              <a:prstDash val="dash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just"/>
              <a:endPara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Прямоугольник с двумя вырезанными противолежащими углами 25"/>
            <p:cNvSpPr/>
            <p:nvPr/>
          </p:nvSpPr>
          <p:spPr>
            <a:xfrm>
              <a:off x="2427537" y="1422524"/>
              <a:ext cx="4805030" cy="2467162"/>
            </a:xfrm>
            <a:prstGeom prst="snip2Diag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indent="449263" algn="just">
                <a:buFont typeface="Wingdings" pitchFamily="2" charset="2"/>
                <a:buChar char="Ø"/>
              </a:pPr>
              <a:r>
                <a:rPr lang="ru-RU" sz="1800" dirty="0" smtClean="0">
                  <a:solidFill>
                    <a:schemeClr val="tx1"/>
                  </a:solidFill>
                  <a:latin typeface="Palatino Linotype" pitchFamily="18" charset="0"/>
                </a:rPr>
                <a:t>тестируемые </a:t>
              </a:r>
              <a:r>
                <a:rPr lang="ru-RU" sz="1800" dirty="0">
                  <a:solidFill>
                    <a:schemeClr val="tx1"/>
                  </a:solidFill>
                  <a:latin typeface="Palatino Linotype" pitchFamily="18" charset="0"/>
                </a:rPr>
                <a:t>в </a:t>
              </a:r>
              <a:r>
                <a:rPr lang="ru-RU" sz="1800" dirty="0" smtClean="0">
                  <a:solidFill>
                    <a:schemeClr val="tx1"/>
                  </a:solidFill>
                  <a:latin typeface="Palatino Linotype" pitchFamily="18" charset="0"/>
                </a:rPr>
                <a:t>РЦТ </a:t>
              </a:r>
              <a:r>
                <a:rPr lang="ru-RU" sz="1800" dirty="0">
                  <a:solidFill>
                    <a:schemeClr val="tx1"/>
                  </a:solidFill>
                  <a:latin typeface="Palatino Linotype" pitchFamily="18" charset="0"/>
                </a:rPr>
                <a:t>запускаются по одному, </a:t>
              </a:r>
              <a:endParaRPr lang="ru-RU" sz="1800" dirty="0" smtClean="0">
                <a:solidFill>
                  <a:schemeClr val="tx1"/>
                </a:solidFill>
                <a:latin typeface="Palatino Linotype" pitchFamily="18" charset="0"/>
              </a:endParaRPr>
            </a:p>
            <a:p>
              <a:pPr indent="449263" algn="just">
                <a:buFont typeface="Wingdings" pitchFamily="2" charset="2"/>
                <a:buChar char="Ø"/>
              </a:pPr>
              <a:r>
                <a:rPr lang="ru-RU" sz="1800" dirty="0" smtClean="0">
                  <a:solidFill>
                    <a:schemeClr val="tx1"/>
                  </a:solidFill>
                  <a:latin typeface="Palatino Linotype" pitchFamily="18" charset="0"/>
                </a:rPr>
                <a:t>производится </a:t>
              </a:r>
              <a:r>
                <a:rPr lang="ru-RU" sz="1800" dirty="0">
                  <a:solidFill>
                    <a:schemeClr val="tx1"/>
                  </a:solidFill>
                  <a:latin typeface="Palatino Linotype" pitchFamily="18" charset="0"/>
                </a:rPr>
                <a:t>идентификация личности поступающего через сканер объемно-пространственной формы лица человека </a:t>
              </a:r>
            </a:p>
            <a:p>
              <a:pPr indent="449263" algn="just">
                <a:buFont typeface="Wingdings" pitchFamily="2" charset="2"/>
                <a:buChar char="Ø"/>
              </a:pPr>
              <a:r>
                <a:rPr lang="ru-RU" sz="1800" dirty="0" smtClean="0">
                  <a:solidFill>
                    <a:schemeClr val="tx1"/>
                  </a:solidFill>
                  <a:latin typeface="Palatino Linotype" pitchFamily="18" charset="0"/>
                </a:rPr>
                <a:t>сличается </a:t>
              </a:r>
              <a:r>
                <a:rPr lang="ru-RU" sz="1800" dirty="0">
                  <a:solidFill>
                    <a:schemeClr val="tx1"/>
                  </a:solidFill>
                  <a:latin typeface="Palatino Linotype" pitchFamily="18" charset="0"/>
                </a:rPr>
                <a:t>внешность тестируемого с </a:t>
              </a:r>
              <a:r>
                <a:rPr lang="ru-RU" sz="1800" dirty="0" smtClean="0">
                  <a:solidFill>
                    <a:schemeClr val="tx1"/>
                  </a:solidFill>
                  <a:latin typeface="Palatino Linotype" pitchFamily="18" charset="0"/>
                </a:rPr>
                <a:t>документом, удостоверяющую личность.</a:t>
              </a:r>
              <a:endParaRPr lang="ru-RU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27" name="Picture 2" descr="C:\Users\a.khaidarova\Desktop\Рисунок1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61860" y="1638548"/>
              <a:ext cx="1752058" cy="2088232"/>
            </a:xfrm>
            <a:prstGeom prst="rect">
              <a:avLst/>
            </a:prstGeom>
            <a:noFill/>
          </p:spPr>
        </p:pic>
        <p:sp>
          <p:nvSpPr>
            <p:cNvPr id="28" name="Прямоугольник 27"/>
            <p:cNvSpPr/>
            <p:nvPr/>
          </p:nvSpPr>
          <p:spPr>
            <a:xfrm>
              <a:off x="341710" y="1253247"/>
              <a:ext cx="2085827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k-KZ" sz="1600" b="1" i="1" dirty="0">
                  <a:solidFill>
                    <a:srgbClr val="7030A0"/>
                  </a:solidFill>
                  <a:latin typeface="Palatino Linotype" pitchFamily="18" charset="0"/>
                </a:rPr>
                <a:t>биометрик Face ID </a:t>
              </a:r>
              <a:endParaRPr lang="ru-RU" sz="1600" b="1" i="1" dirty="0">
                <a:solidFill>
                  <a:srgbClr val="7030A0"/>
                </a:solidFill>
                <a:latin typeface="Palatino Linotype" pitchFamily="18" charset="0"/>
              </a:endParaRPr>
            </a:p>
          </p:txBody>
        </p:sp>
      </p:grpSp>
      <p:pic>
        <p:nvPicPr>
          <p:cNvPr id="30" name="Рисунок 2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709" y="4374852"/>
            <a:ext cx="1916009" cy="216024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</p:pic>
      <p:sp>
        <p:nvSpPr>
          <p:cNvPr id="31" name="Выгнутая вправо стрелка 30"/>
          <p:cNvSpPr/>
          <p:nvPr/>
        </p:nvSpPr>
        <p:spPr>
          <a:xfrm>
            <a:off x="7544915" y="2304028"/>
            <a:ext cx="1365747" cy="3799016"/>
          </a:xfrm>
          <a:prstGeom prst="curvedLeftArrow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4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2" name="Прямоугольник с двумя скругленными противолежащими углами 31"/>
          <p:cNvSpPr/>
          <p:nvPr/>
        </p:nvSpPr>
        <p:spPr>
          <a:xfrm>
            <a:off x="2325660" y="4214294"/>
            <a:ext cx="5184576" cy="2403564"/>
          </a:xfrm>
          <a:prstGeom prst="round2Diag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800" b="1" dirty="0">
                <a:latin typeface="Palatino Linotype" pitchFamily="18" charset="0"/>
                <a:cs typeface="Times New Roman" panose="02020603050405020304" pitchFamily="18" charset="0"/>
              </a:rPr>
              <a:t>При себе необходимо иметь</a:t>
            </a:r>
            <a:r>
              <a:rPr lang="ru-RU" sz="1800" b="1" dirty="0" smtClean="0">
                <a:latin typeface="Palatino Linotype" pitchFamily="18" charset="0"/>
                <a:cs typeface="Times New Roman" panose="02020603050405020304" pitchFamily="18" charset="0"/>
              </a:rPr>
              <a:t>:</a:t>
            </a:r>
            <a:endParaRPr lang="ru-RU" sz="1800" b="1" dirty="0">
              <a:latin typeface="Palatino Linotype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>
                <a:latin typeface="Palatino Linotype" pitchFamily="18" charset="0"/>
                <a:cs typeface="Times New Roman" panose="02020603050405020304" pitchFamily="18" charset="0"/>
              </a:rPr>
              <a:t>- </a:t>
            </a:r>
            <a:r>
              <a:rPr lang="ru-RU" sz="1800" dirty="0" smtClean="0">
                <a:latin typeface="Palatino Linotype" pitchFamily="18" charset="0"/>
                <a:cs typeface="Times New Roman" panose="02020603050405020304" pitchFamily="18" charset="0"/>
              </a:rPr>
              <a:t>документ, удостоверяющий личность</a:t>
            </a:r>
            <a:endParaRPr lang="ru-RU" sz="1800" dirty="0">
              <a:latin typeface="Palatino Linotype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>
                <a:latin typeface="Palatino Linotype" pitchFamily="18" charset="0"/>
              </a:rPr>
              <a:t>- лица, не достигшие 16 лет и не имеющие </a:t>
            </a:r>
            <a:r>
              <a:rPr lang="ru-RU" sz="1800" dirty="0" smtClean="0">
                <a:latin typeface="Palatino Linotype" pitchFamily="18" charset="0"/>
              </a:rPr>
              <a:t>документа, удостоверяющую личность </a:t>
            </a:r>
            <a:r>
              <a:rPr lang="ru-RU" sz="1800" dirty="0">
                <a:latin typeface="Palatino Linotype" pitchFamily="18" charset="0"/>
              </a:rPr>
              <a:t>при себе </a:t>
            </a:r>
            <a:r>
              <a:rPr lang="ru-RU" sz="1800" dirty="0" smtClean="0">
                <a:latin typeface="Palatino Linotype" pitchFamily="18" charset="0"/>
              </a:rPr>
              <a:t>необходимо </a:t>
            </a:r>
            <a:r>
              <a:rPr lang="ru-RU" sz="1800" dirty="0">
                <a:latin typeface="Palatino Linotype" pitchFamily="18" charset="0"/>
              </a:rPr>
              <a:t>иметь справку с организации образования, заверенную подписью и печатью первого руководителя и свидетельство о рождении.</a:t>
            </a:r>
            <a:endParaRPr lang="ru-RU" sz="1800" dirty="0">
              <a:latin typeface="Palatino Linotype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9126686" y="1161514"/>
            <a:ext cx="2808312" cy="5456344"/>
          </a:xfrm>
          <a:prstGeom prst="roundRect">
            <a:avLst/>
          </a:prstGeom>
          <a:ln>
            <a:solidFill>
              <a:srgbClr val="7030A0"/>
            </a:solidFill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indent="182563" algn="just" defTabSz="268288">
              <a:buFontTx/>
              <a:buChar char="-"/>
            </a:pPr>
            <a:endParaRPr lang="ru-RU" sz="1600" dirty="0" smtClean="0">
              <a:solidFill>
                <a:srgbClr val="000000"/>
              </a:solidFill>
              <a:latin typeface="Palatino Linotype" pitchFamily="18" charset="0"/>
              <a:ea typeface="Times New Roman" panose="02020603050405020304" pitchFamily="18" charset="0"/>
            </a:endParaRPr>
          </a:p>
          <a:p>
            <a:pPr indent="182563" algn="just" defTabSz="268288">
              <a:buFontTx/>
              <a:buChar char="-"/>
            </a:pPr>
            <a:endParaRPr lang="ru-RU" sz="1600" dirty="0">
              <a:solidFill>
                <a:srgbClr val="000000"/>
              </a:solidFill>
              <a:latin typeface="Palatino Linotype" pitchFamily="18" charset="0"/>
              <a:ea typeface="Times New Roman" panose="02020603050405020304" pitchFamily="18" charset="0"/>
            </a:endParaRPr>
          </a:p>
          <a:p>
            <a:pPr indent="182563" algn="just" defTabSz="268288">
              <a:buFontTx/>
              <a:buChar char="-"/>
            </a:pPr>
            <a:endParaRPr lang="ru-RU" sz="1600" dirty="0" smtClean="0">
              <a:solidFill>
                <a:srgbClr val="000000"/>
              </a:solidFill>
              <a:latin typeface="Palatino Linotype" pitchFamily="18" charset="0"/>
              <a:ea typeface="Times New Roman" panose="02020603050405020304" pitchFamily="18" charset="0"/>
            </a:endParaRPr>
          </a:p>
          <a:p>
            <a:pPr indent="182563" algn="just" defTabSz="268288">
              <a:buFontTx/>
              <a:buChar char="-"/>
            </a:pPr>
            <a:endParaRPr lang="ru-RU" sz="1600" dirty="0">
              <a:solidFill>
                <a:srgbClr val="000000"/>
              </a:solidFill>
              <a:latin typeface="Palatino Linotype" pitchFamily="18" charset="0"/>
              <a:ea typeface="Times New Roman" panose="02020603050405020304" pitchFamily="18" charset="0"/>
            </a:endParaRPr>
          </a:p>
          <a:p>
            <a:pPr indent="182563" algn="just" defTabSz="268288">
              <a:buFontTx/>
              <a:buChar char="-"/>
            </a:pPr>
            <a:endParaRPr lang="ru-RU" sz="1600" dirty="0" smtClean="0">
              <a:solidFill>
                <a:srgbClr val="000000"/>
              </a:solidFill>
              <a:latin typeface="Palatino Linotype" pitchFamily="18" charset="0"/>
              <a:ea typeface="Times New Roman" panose="02020603050405020304" pitchFamily="18" charset="0"/>
            </a:endParaRPr>
          </a:p>
          <a:p>
            <a:pPr indent="182563" algn="just" defTabSz="268288">
              <a:buFontTx/>
              <a:buChar char="-"/>
            </a:pPr>
            <a:endParaRPr lang="ru-RU" sz="1600" dirty="0">
              <a:solidFill>
                <a:srgbClr val="000000"/>
              </a:solidFill>
              <a:latin typeface="Palatino Linotype" pitchFamily="18" charset="0"/>
              <a:ea typeface="Times New Roman" panose="02020603050405020304" pitchFamily="18" charset="0"/>
            </a:endParaRPr>
          </a:p>
          <a:p>
            <a:pPr indent="182563" algn="just" defTabSz="268288">
              <a:buFontTx/>
              <a:buChar char="-"/>
            </a:pPr>
            <a:endParaRPr lang="ru-RU" sz="1600" dirty="0" smtClean="0">
              <a:solidFill>
                <a:srgbClr val="000000"/>
              </a:solidFill>
              <a:latin typeface="Palatino Linotype" pitchFamily="18" charset="0"/>
              <a:ea typeface="Times New Roman" panose="02020603050405020304" pitchFamily="18" charset="0"/>
            </a:endParaRPr>
          </a:p>
          <a:p>
            <a:pPr indent="268288" algn="just" defTabSz="268288">
              <a:buFont typeface="Wingdings" pitchFamily="2" charset="2"/>
              <a:buChar char="Ø"/>
            </a:pPr>
            <a:r>
              <a:rPr lang="ru-RU" sz="1600" dirty="0" smtClean="0">
                <a:solidFill>
                  <a:srgbClr val="000000"/>
                </a:solidFill>
                <a:latin typeface="Palatino Linotype" pitchFamily="18" charset="0"/>
                <a:ea typeface="Times New Roman" panose="02020603050405020304" pitchFamily="18" charset="0"/>
              </a:rPr>
              <a:t>Поступающий</a:t>
            </a:r>
            <a:r>
              <a:rPr lang="ru-RU" sz="1600" dirty="0">
                <a:solidFill>
                  <a:srgbClr val="000000"/>
                </a:solidFill>
                <a:latin typeface="Palatino Linotype" pitchFamily="18" charset="0"/>
                <a:ea typeface="Times New Roman" panose="02020603050405020304" pitchFamily="18" charset="0"/>
              </a:rPr>
              <a:t>, вовлекший к участию в тестировании «подставное лицо», не допускается </a:t>
            </a:r>
            <a:r>
              <a:rPr lang="ru-RU" sz="1600" dirty="0" smtClean="0">
                <a:solidFill>
                  <a:srgbClr val="000000"/>
                </a:solidFill>
                <a:latin typeface="Palatino Linotype" pitchFamily="18" charset="0"/>
                <a:ea typeface="Times New Roman" panose="02020603050405020304" pitchFamily="18" charset="0"/>
              </a:rPr>
              <a:t>на данное тестирование, в том числе в текущем году;</a:t>
            </a:r>
          </a:p>
          <a:p>
            <a:pPr indent="268288" algn="just" defTabSz="268288">
              <a:buFont typeface="Wingdings" pitchFamily="2" charset="2"/>
              <a:buChar char="Ø"/>
            </a:pPr>
            <a:r>
              <a:rPr lang="ru-RU" sz="1600" dirty="0">
                <a:latin typeface="Palatino Linotype" pitchFamily="18" charset="0"/>
                <a:cs typeface="Times New Roman" panose="02020603050405020304" pitchFamily="18" charset="0"/>
              </a:rPr>
              <a:t>При обнаружении запрещенных предметов в зоне проверки металлоискателем, составляется акт и претендент не допускается </a:t>
            </a:r>
            <a:r>
              <a:rPr lang="kk-KZ" sz="1600" dirty="0" smtClean="0">
                <a:latin typeface="Palatino Linotype" pitchFamily="18" charset="0"/>
                <a:cs typeface="Times New Roman" panose="02020603050405020304" pitchFamily="18" charset="0"/>
              </a:rPr>
              <a:t>на данное </a:t>
            </a:r>
            <a:r>
              <a:rPr lang="ru-RU" sz="1600" dirty="0" smtClean="0">
                <a:latin typeface="Palatino Linotype" pitchFamily="18" charset="0"/>
                <a:cs typeface="Times New Roman" panose="02020603050405020304" pitchFamily="18" charset="0"/>
              </a:rPr>
              <a:t>тестирование</a:t>
            </a:r>
            <a:r>
              <a:rPr lang="ru-RU" sz="1600" b="1" dirty="0" smtClean="0">
                <a:latin typeface="Palatino Linotype" pitchFamily="18" charset="0"/>
                <a:cs typeface="Times New Roman" panose="02020603050405020304" pitchFamily="18" charset="0"/>
              </a:rPr>
              <a:t>.</a:t>
            </a:r>
            <a:endParaRPr lang="ru-RU" sz="1600" dirty="0" smtClean="0">
              <a:solidFill>
                <a:srgbClr val="000000"/>
              </a:solidFill>
              <a:latin typeface="Palatino Linotype" pitchFamily="18" charset="0"/>
              <a:ea typeface="Times New Roman" panose="02020603050405020304" pitchFamily="18" charset="0"/>
            </a:endParaRPr>
          </a:p>
          <a:p>
            <a:pPr marL="285750" indent="-285750" algn="just" defTabSz="268288">
              <a:buFontTx/>
              <a:buChar char="-"/>
            </a:pPr>
            <a:endParaRPr lang="ru-RU" sz="1600" dirty="0">
              <a:latin typeface="Palatino Linotype" pitchFamily="18" charset="0"/>
              <a:cs typeface="Times New Roman" panose="02020603050405020304" pitchFamily="18" charset="0"/>
            </a:endParaRPr>
          </a:p>
        </p:txBody>
      </p:sp>
      <p:pic>
        <p:nvPicPr>
          <p:cNvPr id="34" name="Рисунок 3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0637" y="1161514"/>
            <a:ext cx="1274911" cy="1521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9171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-17515" y="-17636"/>
            <a:ext cx="12240000" cy="936000"/>
          </a:xfrm>
          <a:prstGeom prst="rect">
            <a:avLst/>
          </a:prstGeom>
          <a:solidFill>
            <a:srgbClr val="E4C29C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204700" cy="918364"/>
          </a:xfrm>
        </p:spPr>
        <p:txBody>
          <a:bodyPr>
            <a:normAutofit/>
          </a:bodyPr>
          <a:lstStyle/>
          <a:p>
            <a:r>
              <a:rPr lang="ru-RU" sz="3000" b="1" dirty="0" smtClean="0">
                <a:latin typeface="Palatino Linotype" pitchFamily="18" charset="0"/>
              </a:rPr>
              <a:t>  Единое </a:t>
            </a:r>
            <a:r>
              <a:rPr lang="ru-RU" sz="3000" b="1" dirty="0">
                <a:latin typeface="Palatino Linotype" pitchFamily="18" charset="0"/>
              </a:rPr>
              <a:t>национальное тестирование - 2022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726086" y="926441"/>
            <a:ext cx="615745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400" b="1" dirty="0" smtClean="0">
                <a:solidFill>
                  <a:srgbClr val="C00000"/>
                </a:solidFill>
                <a:latin typeface="Palatino Linotype" pitchFamily="18" charset="0"/>
              </a:rPr>
              <a:t>Запрещенные предметы для проноса:</a:t>
            </a:r>
            <a:endParaRPr lang="ru-RU" dirty="0"/>
          </a:p>
        </p:txBody>
      </p:sp>
      <p:grpSp>
        <p:nvGrpSpPr>
          <p:cNvPr id="12" name="Группа 11"/>
          <p:cNvGrpSpPr/>
          <p:nvPr/>
        </p:nvGrpSpPr>
        <p:grpSpPr>
          <a:xfrm>
            <a:off x="243574" y="1325500"/>
            <a:ext cx="11961126" cy="5462855"/>
            <a:chOff x="57588" y="1465205"/>
            <a:chExt cx="11961126" cy="5353844"/>
          </a:xfrm>
        </p:grpSpPr>
        <p:sp>
          <p:nvSpPr>
            <p:cNvPr id="13" name="TextBox 12"/>
            <p:cNvSpPr txBox="1"/>
            <p:nvPr/>
          </p:nvSpPr>
          <p:spPr>
            <a:xfrm>
              <a:off x="1488707" y="2465139"/>
              <a:ext cx="7883495" cy="346885"/>
            </a:xfrm>
            <a:prstGeom prst="rect">
              <a:avLst/>
            </a:prstGeom>
            <a:noFill/>
          </p:spPr>
          <p:txBody>
            <a:bodyPr wrap="square" lIns="69211" tIns="34605" rIns="69211" bIns="34605" rtlCol="0">
              <a:spAutoFit/>
            </a:bodyPr>
            <a:lstStyle/>
            <a:p>
              <a:r>
                <a:rPr lang="ru-RU" sz="1800" dirty="0">
                  <a:latin typeface="Palatino Linotype" pitchFamily="18" charset="0"/>
                  <a:cs typeface="Arial" panose="020B0604020202020204" pitchFamily="34" charset="0"/>
                </a:rPr>
                <a:t>НОУТБУКИ, ПЛЕЙЕРЫ, МОДЕМЫ (МОБИЛЬНЫЕ РОУТЕРЫ)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2025343" y="3304106"/>
              <a:ext cx="9829437" cy="346885"/>
            </a:xfrm>
            <a:prstGeom prst="rect">
              <a:avLst/>
            </a:prstGeom>
            <a:noFill/>
          </p:spPr>
          <p:txBody>
            <a:bodyPr wrap="square" lIns="69211" tIns="34605" rIns="69211" bIns="34605" rtlCol="0">
              <a:spAutoFit/>
            </a:bodyPr>
            <a:lstStyle/>
            <a:p>
              <a:r>
                <a:rPr lang="ru-RU" sz="1800" dirty="0">
                  <a:latin typeface="Palatino Linotype" pitchFamily="18" charset="0"/>
                  <a:cs typeface="Arial" panose="020B0604020202020204" pitchFamily="34" charset="0"/>
                </a:rPr>
                <a:t>ЛЮБЫЕ ВИДЫ РАДИО-ЭЛЕКТРОННОЙ СВЯЗИ (</a:t>
              </a:r>
              <a:r>
                <a:rPr lang="en-US" sz="1800" dirty="0">
                  <a:latin typeface="Palatino Linotype" pitchFamily="18" charset="0"/>
                  <a:cs typeface="Arial" panose="020B0604020202020204" pitchFamily="34" charset="0"/>
                </a:rPr>
                <a:t>WI-FI, BLUETOOTH, DECT, 3G, </a:t>
              </a:r>
              <a:r>
                <a:rPr lang="en-US" sz="1800" dirty="0" smtClean="0">
                  <a:latin typeface="Palatino Linotype" pitchFamily="18" charset="0"/>
                  <a:cs typeface="Arial" panose="020B0604020202020204" pitchFamily="34" charset="0"/>
                </a:rPr>
                <a:t>4G</a:t>
              </a:r>
              <a:r>
                <a:rPr lang="kk-KZ" sz="1800" dirty="0" smtClean="0">
                  <a:latin typeface="Palatino Linotype" pitchFamily="18" charset="0"/>
                  <a:cs typeface="Arial" panose="020B0604020202020204" pitchFamily="34" charset="0"/>
                </a:rPr>
                <a:t>, </a:t>
              </a:r>
              <a:r>
                <a:rPr lang="en-US" sz="1800" dirty="0" smtClean="0">
                  <a:latin typeface="Palatino Linotype" pitchFamily="18" charset="0"/>
                  <a:cs typeface="Arial" panose="020B0604020202020204" pitchFamily="34" charset="0"/>
                </a:rPr>
                <a:t>5G</a:t>
              </a:r>
              <a:r>
                <a:rPr lang="ru-RU" sz="1800" dirty="0" smtClean="0">
                  <a:latin typeface="Palatino Linotype" pitchFamily="18" charset="0"/>
                  <a:cs typeface="Arial" panose="020B0604020202020204" pitchFamily="34" charset="0"/>
                </a:rPr>
                <a:t>)</a:t>
              </a:r>
              <a:endParaRPr lang="ru-RU" sz="1800" dirty="0">
                <a:latin typeface="Palatino Linotype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2717974" y="4111271"/>
              <a:ext cx="7883495" cy="346885"/>
            </a:xfrm>
            <a:prstGeom prst="rect">
              <a:avLst/>
            </a:prstGeom>
            <a:noFill/>
          </p:spPr>
          <p:txBody>
            <a:bodyPr wrap="square" lIns="69211" tIns="34605" rIns="69211" bIns="34605" rtlCol="0">
              <a:spAutoFit/>
            </a:bodyPr>
            <a:lstStyle/>
            <a:p>
              <a:r>
                <a:rPr lang="ru-RU" sz="1800" dirty="0">
                  <a:latin typeface="Palatino Linotype" pitchFamily="18" charset="0"/>
                  <a:cs typeface="Arial" panose="020B0604020202020204" pitchFamily="34" charset="0"/>
                </a:rPr>
                <a:t>НАУШНИКИ ПРОВОДНЫЕ, БЕСПРОВОДНЫЕ И ПРОЧИЕ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3581288" y="4675812"/>
              <a:ext cx="8437426" cy="623884"/>
            </a:xfrm>
            <a:prstGeom prst="rect">
              <a:avLst/>
            </a:prstGeom>
            <a:noFill/>
          </p:spPr>
          <p:txBody>
            <a:bodyPr wrap="square" lIns="69211" tIns="34605" rIns="69211" bIns="34605" rtlCol="0">
              <a:spAutoFit/>
            </a:bodyPr>
            <a:lstStyle/>
            <a:p>
              <a:r>
                <a:rPr lang="ru-RU" sz="1800" dirty="0">
                  <a:latin typeface="Palatino Linotype" pitchFamily="18" charset="0"/>
                  <a:cs typeface="Arial" panose="020B0604020202020204" pitchFamily="34" charset="0"/>
                </a:rPr>
                <a:t>ШПАРГАЛКИ, УЧЕБНИКИ И </a:t>
              </a:r>
              <a:r>
                <a:rPr lang="ru-RU" sz="1800" dirty="0" smtClean="0">
                  <a:latin typeface="Palatino Linotype" pitchFamily="18" charset="0"/>
                  <a:cs typeface="Arial" panose="020B0604020202020204" pitchFamily="34" charset="0"/>
                </a:rPr>
                <a:t>МЕТОДИЧЕСКИЕ  ЛИТЕРАТУРЫ, ТАБЛИЦА МЕНДЕЛЕЕВА И РАСТВОРИМОСТИ СОЛЕЙ</a:t>
              </a:r>
              <a:endParaRPr lang="ru-RU" sz="1800" dirty="0">
                <a:latin typeface="Palatino Linotype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4358089" y="5664671"/>
              <a:ext cx="7390923" cy="1154378"/>
            </a:xfrm>
            <a:prstGeom prst="rect">
              <a:avLst/>
            </a:prstGeom>
            <a:noFill/>
          </p:spPr>
          <p:txBody>
            <a:bodyPr wrap="square" lIns="69211" tIns="34605" rIns="69211" bIns="34605" rtlCol="0">
              <a:spAutoFit/>
            </a:bodyPr>
            <a:lstStyle/>
            <a:p>
              <a:r>
                <a:rPr lang="ru-RU" sz="1800" dirty="0" smtClean="0">
                  <a:latin typeface="Palatino Linotype" pitchFamily="18" charset="0"/>
                  <a:cs typeface="Arial" panose="020B0604020202020204" pitchFamily="34" charset="0"/>
                </a:rPr>
                <a:t>КАЛЬКУЛЯТОРЫ </a:t>
              </a:r>
            </a:p>
            <a:p>
              <a:pPr algn="just"/>
              <a:r>
                <a:rPr lang="ru-RU" sz="1800" dirty="0" smtClean="0">
                  <a:latin typeface="Times New Roman" pitchFamily="18" charset="0"/>
                  <a:cs typeface="Times New Roman" pitchFamily="18" charset="0"/>
                </a:rPr>
                <a:t>(</a:t>
              </a:r>
              <a:r>
                <a:rPr lang="ru-RU" sz="1800" dirty="0">
                  <a:latin typeface="Times New Roman" pitchFamily="18" charset="0"/>
                  <a:cs typeface="Times New Roman" pitchFamily="18" charset="0"/>
                </a:rPr>
                <a:t>При этом допускается пользование калькулятором, таблицами Менделеева и растворимости солей, находящихся в интерфейсе для тестирования </a:t>
              </a:r>
              <a:r>
                <a:rPr lang="ru-RU" sz="1800" dirty="0" smtClean="0">
                  <a:latin typeface="Times New Roman" pitchFamily="18" charset="0"/>
                  <a:cs typeface="Times New Roman" pitchFamily="18" charset="0"/>
                </a:rPr>
                <a:t>компьютера)</a:t>
              </a:r>
            </a:p>
          </p:txBody>
        </p:sp>
        <p:pic>
          <p:nvPicPr>
            <p:cNvPr id="18" name="Picture 6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58144" y="3844845"/>
              <a:ext cx="759830" cy="733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" name="Picture 7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73958" y="4578808"/>
              <a:ext cx="995622" cy="8178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" name="Рисунок 1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15751" y="3114671"/>
              <a:ext cx="709592" cy="725754"/>
            </a:xfrm>
            <a:prstGeom prst="rect">
              <a:avLst/>
            </a:prstGeom>
          </p:spPr>
        </p:pic>
        <p:grpSp>
          <p:nvGrpSpPr>
            <p:cNvPr id="21" name="Группа 20"/>
            <p:cNvGrpSpPr/>
            <p:nvPr/>
          </p:nvGrpSpPr>
          <p:grpSpPr>
            <a:xfrm>
              <a:off x="3378536" y="5429168"/>
              <a:ext cx="995622" cy="817892"/>
              <a:chOff x="1935620" y="5421673"/>
              <a:chExt cx="995622" cy="817892"/>
            </a:xfrm>
          </p:grpSpPr>
          <p:pic>
            <p:nvPicPr>
              <p:cNvPr id="25" name="Picture 7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935620" y="5421673"/>
                <a:ext cx="995622" cy="8178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6" name="Picture 2"/>
              <p:cNvPicPr>
                <a:picLocks noChangeAspect="1" noChangeArrowheads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9803" t="22484" r="13922" b="38758"/>
              <a:stretch/>
            </p:blipFill>
            <p:spPr bwMode="auto">
              <a:xfrm>
                <a:off x="2214026" y="5589535"/>
                <a:ext cx="359932" cy="48216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cxnSp>
            <p:nvCxnSpPr>
              <p:cNvPr id="27" name="Прямая соединительная линия 26"/>
              <p:cNvCxnSpPr/>
              <p:nvPr/>
            </p:nvCxnSpPr>
            <p:spPr>
              <a:xfrm>
                <a:off x="2203268" y="5600293"/>
                <a:ext cx="359932" cy="369493"/>
              </a:xfrm>
              <a:prstGeom prst="line">
                <a:avLst/>
              </a:prstGeom>
              <a:ln w="28575">
                <a:solidFill>
                  <a:srgbClr val="FF0000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22" name="Picture 3" descr="C:\Users\magzhan\Desktop\Новая папка\images (1).jp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1979" y="2162494"/>
              <a:ext cx="930973" cy="9521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2" descr="C:\Users\magzhan\Desktop\Новая папка\Без названия (1).jp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588" y="1465205"/>
              <a:ext cx="720750" cy="7404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" name="TextBox 23"/>
            <p:cNvSpPr txBox="1"/>
            <p:nvPr/>
          </p:nvSpPr>
          <p:spPr>
            <a:xfrm>
              <a:off x="922019" y="1623223"/>
              <a:ext cx="9947456" cy="346885"/>
            </a:xfrm>
            <a:prstGeom prst="rect">
              <a:avLst/>
            </a:prstGeom>
            <a:noFill/>
          </p:spPr>
          <p:txBody>
            <a:bodyPr wrap="square" lIns="69211" tIns="34605" rIns="69211" bIns="34605" rtlCol="0">
              <a:spAutoFit/>
            </a:bodyPr>
            <a:lstStyle/>
            <a:p>
              <a:r>
                <a:rPr lang="ru-RU" sz="1800" dirty="0">
                  <a:latin typeface="Palatino Linotype" pitchFamily="18" charset="0"/>
                  <a:cs typeface="Arial" panose="020B0604020202020204" pitchFamily="34" charset="0"/>
                </a:rPr>
                <a:t>МОБИЛЬНЫЕ СРЕДСТВА СВЯЗИ (ПЕЙДЖЕРЫ, СОТОВЫЕ ТЕЛЕФОНЫ, ПЛАНШЕТЫ)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59180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-17515" y="-17636"/>
            <a:ext cx="12240000" cy="936000"/>
          </a:xfrm>
          <a:prstGeom prst="rect">
            <a:avLst/>
          </a:prstGeom>
          <a:solidFill>
            <a:srgbClr val="E4C29C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204700" cy="918364"/>
          </a:xfrm>
        </p:spPr>
        <p:txBody>
          <a:bodyPr>
            <a:normAutofit/>
          </a:bodyPr>
          <a:lstStyle/>
          <a:p>
            <a:r>
              <a:rPr lang="ru-RU" sz="3000" b="1" dirty="0" smtClean="0">
                <a:latin typeface="Palatino Linotype" pitchFamily="18" charset="0"/>
              </a:rPr>
              <a:t>   Единое </a:t>
            </a:r>
            <a:r>
              <a:rPr lang="ru-RU" sz="3000" b="1" dirty="0">
                <a:latin typeface="Palatino Linotype" pitchFamily="18" charset="0"/>
              </a:rPr>
              <a:t>национальное тестирование - 2022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22638" y="1062484"/>
            <a:ext cx="1185637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0" b="1" dirty="0" smtClean="0">
                <a:solidFill>
                  <a:srgbClr val="C00000"/>
                </a:solidFill>
                <a:latin typeface="Palatino Linotype" pitchFamily="18" charset="0"/>
              </a:rPr>
              <a:t>Поступающему </a:t>
            </a:r>
            <a:r>
              <a:rPr lang="ru-RU" sz="2600" b="1" dirty="0">
                <a:solidFill>
                  <a:srgbClr val="C00000"/>
                </a:solidFill>
                <a:latin typeface="Palatino Linotype" pitchFamily="18" charset="0"/>
              </a:rPr>
              <a:t>не допускается</a:t>
            </a:r>
            <a:r>
              <a:rPr lang="ru-RU" sz="2600" b="1" dirty="0" smtClean="0">
                <a:solidFill>
                  <a:srgbClr val="C00000"/>
                </a:solidFill>
                <a:latin typeface="Palatino Linotype" pitchFamily="18" charset="0"/>
              </a:rPr>
              <a:t>:</a:t>
            </a:r>
          </a:p>
          <a:p>
            <a:endParaRPr lang="ru-RU" sz="1400" b="1" dirty="0">
              <a:solidFill>
                <a:srgbClr val="C00000"/>
              </a:solidFill>
              <a:latin typeface="Palatino Linotype" pitchFamily="18" charset="0"/>
            </a:endParaRPr>
          </a:p>
          <a:p>
            <a:pPr indent="361950">
              <a:buFont typeface="Wingdings" pitchFamily="2" charset="2"/>
              <a:buChar char="ü"/>
            </a:pPr>
            <a:r>
              <a:rPr lang="ru-RU" sz="1600" dirty="0">
                <a:latin typeface="Palatino Linotype" pitchFamily="18" charset="0"/>
              </a:rPr>
              <a:t>выходить из аудитории (компьютерного класса) без разрешения и сопровождения администратора тестирования, выполняющего функции дежурного по коридору;</a:t>
            </a:r>
          </a:p>
          <a:p>
            <a:pPr indent="361950">
              <a:buFont typeface="Wingdings" pitchFamily="2" charset="2"/>
              <a:buChar char="ü"/>
            </a:pPr>
            <a:r>
              <a:rPr lang="ru-RU" sz="1600" dirty="0">
                <a:latin typeface="Palatino Linotype" pitchFamily="18" charset="0"/>
              </a:rPr>
              <a:t>выходить из аудитории (компьютерного класса) на не более 10 минут;</a:t>
            </a:r>
          </a:p>
          <a:p>
            <a:pPr indent="361950">
              <a:buFont typeface="Wingdings" pitchFamily="2" charset="2"/>
              <a:buChar char="ü"/>
            </a:pPr>
            <a:r>
              <a:rPr lang="ru-RU" sz="1600" dirty="0">
                <a:latin typeface="Palatino Linotype" pitchFamily="18" charset="0"/>
              </a:rPr>
              <a:t>переговариваться, пересаживаться с места на место;</a:t>
            </a:r>
          </a:p>
          <a:p>
            <a:pPr indent="361950">
              <a:buFont typeface="Wingdings" pitchFamily="2" charset="2"/>
              <a:buChar char="ü"/>
            </a:pPr>
            <a:r>
              <a:rPr lang="ru-RU" sz="1600" dirty="0">
                <a:latin typeface="Palatino Linotype" pitchFamily="18" charset="0"/>
              </a:rPr>
              <a:t>обмениваться документами и бумагами формата А4, выданные поступающему для работы;</a:t>
            </a:r>
          </a:p>
          <a:p>
            <a:pPr indent="361950">
              <a:buFont typeface="Wingdings" pitchFamily="2" charset="2"/>
              <a:buChar char="ü"/>
            </a:pPr>
            <a:r>
              <a:rPr lang="ru-RU" sz="1600" dirty="0">
                <a:latin typeface="Palatino Linotype" pitchFamily="18" charset="0"/>
              </a:rPr>
              <a:t>заносить в аудиторию (компьютерный класс) и использовать шпаргалки, учебно-методическую литературу, таблицу Менделеева и растворимости солей,  калькулятор, фотоаппарат, мобильные средства связи (пейджер, сотовые телефоны, планшеты, </a:t>
            </a:r>
            <a:r>
              <a:rPr lang="ru-RU" sz="1600" dirty="0" err="1">
                <a:latin typeface="Palatino Linotype" pitchFamily="18" charset="0"/>
              </a:rPr>
              <a:t>iPad</a:t>
            </a:r>
            <a:r>
              <a:rPr lang="ru-RU" sz="1600" dirty="0">
                <a:latin typeface="Palatino Linotype" pitchFamily="18" charset="0"/>
              </a:rPr>
              <a:t> (</a:t>
            </a:r>
            <a:r>
              <a:rPr lang="ru-RU" sz="1600" dirty="0" err="1">
                <a:latin typeface="Palatino Linotype" pitchFamily="18" charset="0"/>
              </a:rPr>
              <a:t>Айпад</a:t>
            </a:r>
            <a:r>
              <a:rPr lang="ru-RU" sz="1600" dirty="0">
                <a:latin typeface="Palatino Linotype" pitchFamily="18" charset="0"/>
              </a:rPr>
              <a:t>), </a:t>
            </a:r>
            <a:r>
              <a:rPr lang="ru-RU" sz="1600" dirty="0" err="1">
                <a:latin typeface="Palatino Linotype" pitchFamily="18" charset="0"/>
              </a:rPr>
              <a:t>iPod</a:t>
            </a:r>
            <a:r>
              <a:rPr lang="ru-RU" sz="1600" dirty="0">
                <a:latin typeface="Palatino Linotype" pitchFamily="18" charset="0"/>
              </a:rPr>
              <a:t> (Айпод), </a:t>
            </a:r>
            <a:r>
              <a:rPr lang="ru-RU" sz="1600" dirty="0" err="1">
                <a:latin typeface="Palatino Linotype" pitchFamily="18" charset="0"/>
              </a:rPr>
              <a:t>SmartPhone</a:t>
            </a:r>
            <a:r>
              <a:rPr lang="ru-RU" sz="1600" dirty="0">
                <a:latin typeface="Palatino Linotype" pitchFamily="18" charset="0"/>
              </a:rPr>
              <a:t> (Смартфон), рации, ноутбуки, плейеры, модемы (мобильные роутеры), смарт часы, наушники проводные, беспроводные, прочее </a:t>
            </a:r>
            <a:r>
              <a:rPr lang="ru-RU" sz="1600" dirty="0" err="1">
                <a:latin typeface="Palatino Linotype" pitchFamily="18" charset="0"/>
              </a:rPr>
              <a:t>микронаушники</a:t>
            </a:r>
            <a:r>
              <a:rPr lang="ru-RU" sz="1600" dirty="0">
                <a:latin typeface="Palatino Linotype" pitchFamily="18" charset="0"/>
              </a:rPr>
              <a:t>, беспроводные видеокамеры, GPS (</a:t>
            </a:r>
            <a:r>
              <a:rPr lang="ru-RU" sz="1600" dirty="0" err="1">
                <a:latin typeface="Palatino Linotype" pitchFamily="18" charset="0"/>
              </a:rPr>
              <a:t>ДжиПиЭс</a:t>
            </a:r>
            <a:r>
              <a:rPr lang="ru-RU" sz="1600" dirty="0">
                <a:latin typeface="Palatino Linotype" pitchFamily="18" charset="0"/>
              </a:rPr>
              <a:t>) навигаторы, GPS (</a:t>
            </a:r>
            <a:r>
              <a:rPr lang="ru-RU" sz="1600" dirty="0" err="1">
                <a:latin typeface="Palatino Linotype" pitchFamily="18" charset="0"/>
              </a:rPr>
              <a:t>ДжиПиЭс</a:t>
            </a:r>
            <a:r>
              <a:rPr lang="ru-RU" sz="1600" dirty="0">
                <a:latin typeface="Palatino Linotype" pitchFamily="18" charset="0"/>
              </a:rPr>
              <a:t>) </a:t>
            </a:r>
            <a:r>
              <a:rPr lang="ru-RU" sz="1600" dirty="0" err="1">
                <a:latin typeface="Palatino Linotype" pitchFamily="18" charset="0"/>
              </a:rPr>
              <a:t>трекеры</a:t>
            </a:r>
            <a:r>
              <a:rPr lang="ru-RU" sz="1600" dirty="0">
                <a:latin typeface="Palatino Linotype" pitchFamily="18" charset="0"/>
              </a:rPr>
              <a:t>, устройства удаленного управления, а также другие </a:t>
            </a:r>
            <a:r>
              <a:rPr lang="ru-RU" sz="1600" dirty="0" err="1">
                <a:latin typeface="Palatino Linotype" pitchFamily="18" charset="0"/>
              </a:rPr>
              <a:t>устройста</a:t>
            </a:r>
            <a:r>
              <a:rPr lang="ru-RU" sz="1600" dirty="0">
                <a:latin typeface="Palatino Linotype" pitchFamily="18" charset="0"/>
              </a:rPr>
              <a:t> обмена информацией, работающие в следующих стандартах: GSM (</a:t>
            </a:r>
            <a:r>
              <a:rPr lang="ru-RU" sz="1600" dirty="0" err="1">
                <a:latin typeface="Palatino Linotype" pitchFamily="18" charset="0"/>
              </a:rPr>
              <a:t>ДжиСиМ</a:t>
            </a:r>
            <a:r>
              <a:rPr lang="ru-RU" sz="1600" dirty="0">
                <a:latin typeface="Palatino Linotype" pitchFamily="18" charset="0"/>
              </a:rPr>
              <a:t>), 3G (3 Джи), 4G (4 Джи), 5G (5 Джи), VHF (</a:t>
            </a:r>
            <a:r>
              <a:rPr lang="ru-RU" sz="1600" dirty="0" err="1">
                <a:latin typeface="Palatino Linotype" pitchFamily="18" charset="0"/>
              </a:rPr>
              <a:t>ВиЭйчЭф</a:t>
            </a:r>
            <a:r>
              <a:rPr lang="ru-RU" sz="1600" dirty="0">
                <a:latin typeface="Palatino Linotype" pitchFamily="18" charset="0"/>
              </a:rPr>
              <a:t>), UHF (</a:t>
            </a:r>
            <a:r>
              <a:rPr lang="ru-RU" sz="1600" dirty="0" err="1">
                <a:latin typeface="Palatino Linotype" pitchFamily="18" charset="0"/>
              </a:rPr>
              <a:t>ЮЭйчЭф</a:t>
            </a:r>
            <a:r>
              <a:rPr lang="ru-RU" sz="1600" dirty="0">
                <a:latin typeface="Palatino Linotype" pitchFamily="18" charset="0"/>
              </a:rPr>
              <a:t>), </a:t>
            </a:r>
            <a:r>
              <a:rPr lang="ru-RU" sz="1600" dirty="0" err="1">
                <a:latin typeface="Palatino Linotype" pitchFamily="18" charset="0"/>
              </a:rPr>
              <a:t>Wi-Fi</a:t>
            </a:r>
            <a:r>
              <a:rPr lang="ru-RU" sz="1600" dirty="0">
                <a:latin typeface="Palatino Linotype" pitchFamily="18" charset="0"/>
              </a:rPr>
              <a:t> (</a:t>
            </a:r>
            <a:r>
              <a:rPr lang="ru-RU" sz="1600" dirty="0" err="1">
                <a:latin typeface="Palatino Linotype" pitchFamily="18" charset="0"/>
              </a:rPr>
              <a:t>Вай</a:t>
            </a:r>
            <a:r>
              <a:rPr lang="ru-RU" sz="1600" dirty="0">
                <a:latin typeface="Palatino Linotype" pitchFamily="18" charset="0"/>
              </a:rPr>
              <a:t>-фай), GPS (</a:t>
            </a:r>
            <a:r>
              <a:rPr lang="ru-RU" sz="1600" dirty="0" err="1">
                <a:latin typeface="Palatino Linotype" pitchFamily="18" charset="0"/>
              </a:rPr>
              <a:t>ДжиПиЭс</a:t>
            </a:r>
            <a:r>
              <a:rPr lang="ru-RU" sz="1600" dirty="0">
                <a:latin typeface="Palatino Linotype" pitchFamily="18" charset="0"/>
              </a:rPr>
              <a:t>), </a:t>
            </a:r>
            <a:r>
              <a:rPr lang="ru-RU" sz="1600" dirty="0" err="1">
                <a:latin typeface="Palatino Linotype" pitchFamily="18" charset="0"/>
              </a:rPr>
              <a:t>Bluetooth</a:t>
            </a:r>
            <a:r>
              <a:rPr lang="ru-RU" sz="1600" dirty="0">
                <a:latin typeface="Palatino Linotype" pitchFamily="18" charset="0"/>
              </a:rPr>
              <a:t> (</a:t>
            </a:r>
            <a:r>
              <a:rPr lang="ru-RU" sz="1600" dirty="0" err="1">
                <a:latin typeface="Palatino Linotype" pitchFamily="18" charset="0"/>
              </a:rPr>
              <a:t>Блютуз</a:t>
            </a:r>
            <a:r>
              <a:rPr lang="ru-RU" sz="1600" dirty="0">
                <a:latin typeface="Palatino Linotype" pitchFamily="18" charset="0"/>
              </a:rPr>
              <a:t>), </a:t>
            </a:r>
            <a:r>
              <a:rPr lang="ru-RU" sz="1600" dirty="0" err="1">
                <a:latin typeface="Palatino Linotype" pitchFamily="18" charset="0"/>
              </a:rPr>
              <a:t>Dect</a:t>
            </a:r>
            <a:r>
              <a:rPr lang="ru-RU" sz="1600" dirty="0">
                <a:latin typeface="Palatino Linotype" pitchFamily="18" charset="0"/>
              </a:rPr>
              <a:t> (</a:t>
            </a:r>
            <a:r>
              <a:rPr lang="ru-RU" sz="1600" dirty="0" err="1">
                <a:latin typeface="Palatino Linotype" pitchFamily="18" charset="0"/>
              </a:rPr>
              <a:t>Дект</a:t>
            </a:r>
            <a:r>
              <a:rPr lang="ru-RU" sz="1600" dirty="0">
                <a:latin typeface="Palatino Linotype" pitchFamily="18" charset="0"/>
              </a:rPr>
              <a:t>) и прочее;</a:t>
            </a:r>
          </a:p>
          <a:p>
            <a:pPr indent="361950">
              <a:buFont typeface="Wingdings" pitchFamily="2" charset="2"/>
              <a:buChar char="ü"/>
            </a:pPr>
            <a:r>
              <a:rPr lang="ru-RU" sz="1600" dirty="0" smtClean="0">
                <a:latin typeface="Palatino Linotype" pitchFamily="18" charset="0"/>
              </a:rPr>
              <a:t>шуметь </a:t>
            </a:r>
            <a:r>
              <a:rPr lang="ru-RU" sz="1600" dirty="0">
                <a:latin typeface="Palatino Linotype" pitchFamily="18" charset="0"/>
              </a:rPr>
              <a:t>перед или во время тестирования;</a:t>
            </a:r>
          </a:p>
          <a:p>
            <a:pPr indent="361950">
              <a:buFont typeface="Wingdings" pitchFamily="2" charset="2"/>
              <a:buChar char="ü"/>
            </a:pPr>
            <a:r>
              <a:rPr lang="ru-RU" sz="1600" dirty="0">
                <a:latin typeface="Palatino Linotype" pitchFamily="18" charset="0"/>
              </a:rPr>
              <a:t>забирать с собой бумаги формата А4, выданные перед началом тестирования;</a:t>
            </a:r>
          </a:p>
          <a:p>
            <a:pPr indent="361950">
              <a:buFont typeface="Wingdings" pitchFamily="2" charset="2"/>
              <a:buChar char="ü"/>
            </a:pPr>
            <a:r>
              <a:rPr lang="ru-RU" sz="1600" dirty="0">
                <a:latin typeface="Palatino Linotype" pitchFamily="18" charset="0"/>
              </a:rPr>
              <a:t>обсуждать и разглашать содержание тестовых заданий;</a:t>
            </a:r>
          </a:p>
          <a:p>
            <a:pPr indent="361950">
              <a:buFont typeface="Wingdings" pitchFamily="2" charset="2"/>
              <a:buChar char="ü"/>
            </a:pPr>
            <a:r>
              <a:rPr lang="ru-RU" sz="1600" dirty="0">
                <a:latin typeface="Palatino Linotype" pitchFamily="18" charset="0"/>
              </a:rPr>
              <a:t>намеренная порча техники для использования тестирования и системы безопасности;</a:t>
            </a:r>
          </a:p>
          <a:p>
            <a:pPr indent="361950">
              <a:buFont typeface="Wingdings" pitchFamily="2" charset="2"/>
              <a:buChar char="ü"/>
            </a:pPr>
            <a:r>
              <a:rPr lang="ru-RU" sz="1600" dirty="0">
                <a:latin typeface="Palatino Linotype" pitchFamily="18" charset="0"/>
              </a:rPr>
              <a:t>попытка вмешательства в систему тестирования и иные нарушения, связанные с прохождением тестирования.</a:t>
            </a:r>
          </a:p>
        </p:txBody>
      </p:sp>
    </p:spTree>
    <p:extLst>
      <p:ext uri="{BB962C8B-B14F-4D97-AF65-F5344CB8AC3E}">
        <p14:creationId xmlns:p14="http://schemas.microsoft.com/office/powerpoint/2010/main" val="3246055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-17515" y="-17636"/>
            <a:ext cx="12240000" cy="936000"/>
          </a:xfrm>
          <a:prstGeom prst="rect">
            <a:avLst/>
          </a:prstGeom>
          <a:solidFill>
            <a:srgbClr val="E4C29C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204700" cy="918364"/>
          </a:xfrm>
        </p:spPr>
        <p:txBody>
          <a:bodyPr>
            <a:normAutofit/>
          </a:bodyPr>
          <a:lstStyle/>
          <a:p>
            <a:r>
              <a:rPr lang="ru-RU" sz="3000" b="1" dirty="0">
                <a:latin typeface="Palatino Linotype" pitchFamily="18" charset="0"/>
              </a:rPr>
              <a:t>Единое национальное </a:t>
            </a:r>
            <a:r>
              <a:rPr lang="ru-RU" sz="3000" b="1" dirty="0" smtClean="0">
                <a:latin typeface="Palatino Linotype" pitchFamily="18" charset="0"/>
              </a:rPr>
              <a:t>тестирование - 2022</a:t>
            </a:r>
            <a:endParaRPr lang="ru-RU" sz="3000" b="1" dirty="0">
              <a:latin typeface="Palatino Linotype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9062" y="984061"/>
            <a:ext cx="1140684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Palatino Linotype" pitchFamily="18" charset="0"/>
              </a:rPr>
              <a:t>Планируемое количество РЦТ по республике - 43 </a:t>
            </a:r>
            <a:endParaRPr lang="ru-RU" b="1" dirty="0">
              <a:solidFill>
                <a:srgbClr val="C00000"/>
              </a:solidFill>
              <a:latin typeface="Palatino Linotype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821" y="1414948"/>
            <a:ext cx="9953625" cy="547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04349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-17515" y="-17636"/>
            <a:ext cx="12240000" cy="936000"/>
          </a:xfrm>
          <a:prstGeom prst="rect">
            <a:avLst/>
          </a:prstGeom>
          <a:solidFill>
            <a:srgbClr val="E4C29C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204700" cy="918364"/>
          </a:xfrm>
        </p:spPr>
        <p:txBody>
          <a:bodyPr>
            <a:normAutofit/>
          </a:bodyPr>
          <a:lstStyle/>
          <a:p>
            <a:r>
              <a:rPr lang="ru-RU" sz="3000" b="1" dirty="0" smtClean="0">
                <a:latin typeface="Palatino Linotype" pitchFamily="18" charset="0"/>
              </a:rPr>
              <a:t>   Единое </a:t>
            </a:r>
            <a:r>
              <a:rPr lang="ru-RU" sz="3000" b="1" dirty="0">
                <a:latin typeface="Palatino Linotype" pitchFamily="18" charset="0"/>
              </a:rPr>
              <a:t>национальное тестирование - 2022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4224" y="910499"/>
            <a:ext cx="11015064" cy="746994"/>
          </a:xfrm>
          <a:prstGeom prst="rect">
            <a:avLst/>
          </a:prstGeom>
          <a:noFill/>
        </p:spPr>
        <p:txBody>
          <a:bodyPr wrap="square" lIns="69211" tIns="34605" rIns="69211" bIns="34605" rtlCol="0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Palatino Linotype" pitchFamily="18" charset="0"/>
              </a:rPr>
              <a:t>СТРОГОЕ СОБЛЮДЕНИЕ 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Palatino Linotype" pitchFamily="18" charset="0"/>
              </a:rPr>
              <a:t>МЕДИКО-САНИТАРНЫХ НОРМ В УСЛОВИЯХ КАРАНТИНА</a:t>
            </a:r>
            <a:endParaRPr lang="ru-RU" b="1" dirty="0">
              <a:solidFill>
                <a:srgbClr val="C00000"/>
              </a:solidFill>
              <a:latin typeface="Palatino Linotype" pitchFamily="18" charset="0"/>
            </a:endParaRPr>
          </a:p>
        </p:txBody>
      </p:sp>
      <p:grpSp>
        <p:nvGrpSpPr>
          <p:cNvPr id="6" name="Группа 8"/>
          <p:cNvGrpSpPr/>
          <p:nvPr/>
        </p:nvGrpSpPr>
        <p:grpSpPr>
          <a:xfrm>
            <a:off x="982435" y="1934074"/>
            <a:ext cx="1297494" cy="1314580"/>
            <a:chOff x="4373951" y="2723231"/>
            <a:chExt cx="1015696" cy="1015538"/>
          </a:xfrm>
        </p:grpSpPr>
        <p:sp>
          <p:nvSpPr>
            <p:cNvPr id="7" name="Freeform 23">
              <a:extLst>
                <a:ext uri="{FF2B5EF4-FFF2-40B4-BE49-F238E27FC236}">
                  <a16:creationId xmlns:a16="http://schemas.microsoft.com/office/drawing/2014/main" xmlns="" id="{0EDA86B4-187A-43BB-8C31-B00F9249293D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4489194" y="2981197"/>
              <a:ext cx="785210" cy="499606"/>
            </a:xfrm>
            <a:custGeom>
              <a:avLst/>
              <a:gdLst/>
              <a:ahLst/>
              <a:cxnLst/>
              <a:rect l="l" t="t" r="r" b="b"/>
              <a:pathLst>
                <a:path w="3980365" h="2532594">
                  <a:moveTo>
                    <a:pt x="1988360" y="58973"/>
                  </a:moveTo>
                  <a:cubicBezTo>
                    <a:pt x="1988306" y="58975"/>
                    <a:pt x="1988252" y="58977"/>
                    <a:pt x="1988199" y="58995"/>
                  </a:cubicBezTo>
                  <a:cubicBezTo>
                    <a:pt x="1988145" y="58977"/>
                    <a:pt x="1988091" y="58975"/>
                    <a:pt x="1988037" y="58973"/>
                  </a:cubicBezTo>
                  <a:lnTo>
                    <a:pt x="1988037" y="59017"/>
                  </a:lnTo>
                  <a:cubicBezTo>
                    <a:pt x="1574406" y="74019"/>
                    <a:pt x="1375335" y="406725"/>
                    <a:pt x="1370318" y="708381"/>
                  </a:cubicBezTo>
                  <a:cubicBezTo>
                    <a:pt x="1362506" y="1089140"/>
                    <a:pt x="1497435" y="1312904"/>
                    <a:pt x="1568575" y="1407072"/>
                  </a:cubicBezTo>
                  <a:cubicBezTo>
                    <a:pt x="1631785" y="1490670"/>
                    <a:pt x="1727890" y="1649476"/>
                    <a:pt x="1617443" y="1704159"/>
                  </a:cubicBezTo>
                  <a:cubicBezTo>
                    <a:pt x="1318592" y="1846636"/>
                    <a:pt x="1062028" y="1946829"/>
                    <a:pt x="927030" y="2049664"/>
                  </a:cubicBezTo>
                  <a:cubicBezTo>
                    <a:pt x="705669" y="2234426"/>
                    <a:pt x="740656" y="2445615"/>
                    <a:pt x="754501" y="2532594"/>
                  </a:cubicBezTo>
                  <a:lnTo>
                    <a:pt x="1988199" y="2531551"/>
                  </a:lnTo>
                  <a:lnTo>
                    <a:pt x="3221896" y="2532594"/>
                  </a:lnTo>
                  <a:cubicBezTo>
                    <a:pt x="3235741" y="2445615"/>
                    <a:pt x="3270728" y="2234426"/>
                    <a:pt x="3049367" y="2049664"/>
                  </a:cubicBezTo>
                  <a:cubicBezTo>
                    <a:pt x="2914369" y="1946829"/>
                    <a:pt x="2657805" y="1846636"/>
                    <a:pt x="2358954" y="1704159"/>
                  </a:cubicBezTo>
                  <a:cubicBezTo>
                    <a:pt x="2248507" y="1649476"/>
                    <a:pt x="2344612" y="1490670"/>
                    <a:pt x="2407822" y="1407072"/>
                  </a:cubicBezTo>
                  <a:cubicBezTo>
                    <a:pt x="2478962" y="1312904"/>
                    <a:pt x="2613891" y="1089140"/>
                    <a:pt x="2606079" y="708381"/>
                  </a:cubicBezTo>
                  <a:cubicBezTo>
                    <a:pt x="2601062" y="406725"/>
                    <a:pt x="2401991" y="74019"/>
                    <a:pt x="1988360" y="59017"/>
                  </a:cubicBezTo>
                  <a:close/>
                  <a:moveTo>
                    <a:pt x="1093515" y="0"/>
                  </a:moveTo>
                  <a:cubicBezTo>
                    <a:pt x="736613" y="12826"/>
                    <a:pt x="553627" y="327881"/>
                    <a:pt x="549299" y="588096"/>
                  </a:cubicBezTo>
                  <a:cubicBezTo>
                    <a:pt x="542562" y="916461"/>
                    <a:pt x="658924" y="1109434"/>
                    <a:pt x="720275" y="1190644"/>
                  </a:cubicBezTo>
                  <a:cubicBezTo>
                    <a:pt x="774787" y="1262738"/>
                    <a:pt x="857667" y="1399692"/>
                    <a:pt x="762418" y="1446850"/>
                  </a:cubicBezTo>
                  <a:cubicBezTo>
                    <a:pt x="504691" y="1569722"/>
                    <a:pt x="283431" y="1656128"/>
                    <a:pt x="167010" y="1744812"/>
                  </a:cubicBezTo>
                  <a:cubicBezTo>
                    <a:pt x="-23891" y="1904150"/>
                    <a:pt x="672" y="2013351"/>
                    <a:pt x="1392" y="2161289"/>
                  </a:cubicBezTo>
                  <a:cubicBezTo>
                    <a:pt x="356083" y="2160989"/>
                    <a:pt x="261990" y="2166300"/>
                    <a:pt x="616681" y="2166000"/>
                  </a:cubicBezTo>
                  <a:cubicBezTo>
                    <a:pt x="794788" y="1846239"/>
                    <a:pt x="1045824" y="1778915"/>
                    <a:pt x="1453932" y="1593789"/>
                  </a:cubicBezTo>
                  <a:cubicBezTo>
                    <a:pt x="1171572" y="1115084"/>
                    <a:pt x="1046285" y="714919"/>
                    <a:pt x="1414663" y="124017"/>
                  </a:cubicBezTo>
                  <a:cubicBezTo>
                    <a:pt x="1309485" y="41539"/>
                    <a:pt x="1305280" y="26381"/>
                    <a:pt x="1093515" y="0"/>
                  </a:cubicBezTo>
                  <a:close/>
                  <a:moveTo>
                    <a:pt x="2886850" y="0"/>
                  </a:moveTo>
                  <a:cubicBezTo>
                    <a:pt x="2675085" y="26381"/>
                    <a:pt x="2670880" y="41539"/>
                    <a:pt x="2565702" y="124017"/>
                  </a:cubicBezTo>
                  <a:cubicBezTo>
                    <a:pt x="2934080" y="714919"/>
                    <a:pt x="2808793" y="1115084"/>
                    <a:pt x="2526433" y="1593789"/>
                  </a:cubicBezTo>
                  <a:cubicBezTo>
                    <a:pt x="2934542" y="1778915"/>
                    <a:pt x="3185577" y="1846239"/>
                    <a:pt x="3363685" y="2166000"/>
                  </a:cubicBezTo>
                  <a:cubicBezTo>
                    <a:pt x="3718376" y="2166300"/>
                    <a:pt x="3624282" y="2160989"/>
                    <a:pt x="3978973" y="2161289"/>
                  </a:cubicBezTo>
                  <a:cubicBezTo>
                    <a:pt x="3979693" y="2013351"/>
                    <a:pt x="4004256" y="1904150"/>
                    <a:pt x="3813355" y="1744812"/>
                  </a:cubicBezTo>
                  <a:cubicBezTo>
                    <a:pt x="3696934" y="1656128"/>
                    <a:pt x="3475674" y="1569722"/>
                    <a:pt x="3217947" y="1446850"/>
                  </a:cubicBezTo>
                  <a:cubicBezTo>
                    <a:pt x="3122698" y="1399692"/>
                    <a:pt x="3205579" y="1262738"/>
                    <a:pt x="3260090" y="1190644"/>
                  </a:cubicBezTo>
                  <a:cubicBezTo>
                    <a:pt x="3321441" y="1109434"/>
                    <a:pt x="3437803" y="916461"/>
                    <a:pt x="3431066" y="588096"/>
                  </a:cubicBezTo>
                  <a:cubicBezTo>
                    <a:pt x="3426739" y="327881"/>
                    <a:pt x="3243752" y="12826"/>
                    <a:pt x="2886850" y="0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8" name="Freeform: Shape 272">
              <a:extLst>
                <a:ext uri="{FF2B5EF4-FFF2-40B4-BE49-F238E27FC236}">
                  <a16:creationId xmlns:a16="http://schemas.microsoft.com/office/drawing/2014/main" xmlns="" id="{38EFAD17-92B7-4CD4-A2E2-A9AD64EC79E5}"/>
                </a:ext>
              </a:extLst>
            </p:cNvPr>
            <p:cNvSpPr/>
            <p:nvPr/>
          </p:nvSpPr>
          <p:spPr>
            <a:xfrm>
              <a:off x="4373951" y="2723231"/>
              <a:ext cx="1015696" cy="1015538"/>
            </a:xfrm>
            <a:custGeom>
              <a:avLst/>
              <a:gdLst>
                <a:gd name="connsiteX0" fmla="*/ 2394151 w 2394151"/>
                <a:gd name="connsiteY0" fmla="*/ 1150315 h 2393777"/>
                <a:gd name="connsiteX1" fmla="*/ 2393216 w 2394151"/>
                <a:gd name="connsiteY1" fmla="*/ 1143207 h 2393777"/>
                <a:gd name="connsiteX2" fmla="*/ 2387605 w 2394151"/>
                <a:gd name="connsiteY2" fmla="*/ 1050060 h 2393777"/>
                <a:gd name="connsiteX3" fmla="*/ 2338225 w 2394151"/>
                <a:gd name="connsiteY3" fmla="*/ 828788 h 2393777"/>
                <a:gd name="connsiteX4" fmla="*/ 2220762 w 2394151"/>
                <a:gd name="connsiteY4" fmla="*/ 574970 h 2393777"/>
                <a:gd name="connsiteX5" fmla="*/ 2053920 w 2394151"/>
                <a:gd name="connsiteY5" fmla="*/ 360993 h 2393777"/>
                <a:gd name="connsiteX6" fmla="*/ 1957219 w 2394151"/>
                <a:gd name="connsiteY6" fmla="*/ 272896 h 2393777"/>
                <a:gd name="connsiteX7" fmla="*/ 1640368 w 2394151"/>
                <a:gd name="connsiteY7" fmla="*/ 84356 h 2393777"/>
                <a:gd name="connsiteX8" fmla="*/ 1447713 w 2394151"/>
                <a:gd name="connsiteY8" fmla="*/ 24877 h 2393777"/>
                <a:gd name="connsiteX9" fmla="*/ 1258800 w 2394151"/>
                <a:gd name="connsiteY9" fmla="*/ 935 h 2393777"/>
                <a:gd name="connsiteX10" fmla="*/ 1258800 w 2394151"/>
                <a:gd name="connsiteY10" fmla="*/ 1496 h 2393777"/>
                <a:gd name="connsiteX11" fmla="*/ 1232614 w 2394151"/>
                <a:gd name="connsiteY11" fmla="*/ 0 h 2393777"/>
                <a:gd name="connsiteX12" fmla="*/ 1148444 w 2394151"/>
                <a:gd name="connsiteY12" fmla="*/ 0 h 2393777"/>
                <a:gd name="connsiteX13" fmla="*/ 1139466 w 2394151"/>
                <a:gd name="connsiteY13" fmla="*/ 935 h 2393777"/>
                <a:gd name="connsiteX14" fmla="*/ 1092893 w 2394151"/>
                <a:gd name="connsiteY14" fmla="*/ 2245 h 2393777"/>
                <a:gd name="connsiteX15" fmla="*/ 927921 w 2394151"/>
                <a:gd name="connsiteY15" fmla="*/ 28244 h 2393777"/>
                <a:gd name="connsiteX16" fmla="*/ 589373 w 2394151"/>
                <a:gd name="connsiteY16" fmla="*/ 164411 h 2393777"/>
                <a:gd name="connsiteX17" fmla="*/ 406258 w 2394151"/>
                <a:gd name="connsiteY17" fmla="*/ 298147 h 2393777"/>
                <a:gd name="connsiteX18" fmla="*/ 291974 w 2394151"/>
                <a:gd name="connsiteY18" fmla="*/ 413552 h 2393777"/>
                <a:gd name="connsiteX19" fmla="*/ 186482 w 2394151"/>
                <a:gd name="connsiteY19" fmla="*/ 555144 h 2393777"/>
                <a:gd name="connsiteX20" fmla="*/ 98385 w 2394151"/>
                <a:gd name="connsiteY20" fmla="*/ 719742 h 2393777"/>
                <a:gd name="connsiteX21" fmla="*/ 27682 w 2394151"/>
                <a:gd name="connsiteY21" fmla="*/ 934280 h 2393777"/>
                <a:gd name="connsiteX22" fmla="*/ 2057 w 2394151"/>
                <a:gd name="connsiteY22" fmla="*/ 1110662 h 2393777"/>
                <a:gd name="connsiteX23" fmla="*/ 0 w 2394151"/>
                <a:gd name="connsiteY23" fmla="*/ 1148444 h 2393777"/>
                <a:gd name="connsiteX24" fmla="*/ 0 w 2394151"/>
                <a:gd name="connsiteY24" fmla="*/ 1230743 h 2393777"/>
                <a:gd name="connsiteX25" fmla="*/ 1496 w 2394151"/>
                <a:gd name="connsiteY25" fmla="*/ 1257116 h 2393777"/>
                <a:gd name="connsiteX26" fmla="*/ 935 w 2394151"/>
                <a:gd name="connsiteY26" fmla="*/ 1257116 h 2393777"/>
                <a:gd name="connsiteX27" fmla="*/ 7295 w 2394151"/>
                <a:gd name="connsiteY27" fmla="*/ 1351386 h 2393777"/>
                <a:gd name="connsiteX28" fmla="*/ 55552 w 2394151"/>
                <a:gd name="connsiteY28" fmla="*/ 1565363 h 2393777"/>
                <a:gd name="connsiteX29" fmla="*/ 177317 w 2394151"/>
                <a:gd name="connsiteY29" fmla="*/ 1826475 h 2393777"/>
                <a:gd name="connsiteX30" fmla="*/ 326203 w 2394151"/>
                <a:gd name="connsiteY30" fmla="*/ 2019130 h 2393777"/>
                <a:gd name="connsiteX31" fmla="*/ 460313 w 2394151"/>
                <a:gd name="connsiteY31" fmla="*/ 2140708 h 2393777"/>
                <a:gd name="connsiteX32" fmla="*/ 716188 w 2394151"/>
                <a:gd name="connsiteY32" fmla="*/ 2294270 h 2393777"/>
                <a:gd name="connsiteX33" fmla="*/ 932223 w 2394151"/>
                <a:gd name="connsiteY33" fmla="*/ 2366095 h 2393777"/>
                <a:gd name="connsiteX34" fmla="*/ 1111223 w 2394151"/>
                <a:gd name="connsiteY34" fmla="*/ 2392094 h 2393777"/>
                <a:gd name="connsiteX35" fmla="*/ 1150128 w 2394151"/>
                <a:gd name="connsiteY35" fmla="*/ 2393777 h 2393777"/>
                <a:gd name="connsiteX36" fmla="*/ 1228686 w 2394151"/>
                <a:gd name="connsiteY36" fmla="*/ 2393777 h 2393777"/>
                <a:gd name="connsiteX37" fmla="*/ 1256929 w 2394151"/>
                <a:gd name="connsiteY37" fmla="*/ 2392094 h 2393777"/>
                <a:gd name="connsiteX38" fmla="*/ 1256742 w 2394151"/>
                <a:gd name="connsiteY38" fmla="*/ 2392655 h 2393777"/>
                <a:gd name="connsiteX39" fmla="*/ 1424894 w 2394151"/>
                <a:gd name="connsiteY39" fmla="*/ 2374138 h 2393777"/>
                <a:gd name="connsiteX40" fmla="*/ 1764003 w 2394151"/>
                <a:gd name="connsiteY40" fmla="*/ 2252185 h 2393777"/>
                <a:gd name="connsiteX41" fmla="*/ 2022309 w 2394151"/>
                <a:gd name="connsiteY41" fmla="*/ 2064020 h 2393777"/>
                <a:gd name="connsiteX42" fmla="*/ 2130046 w 2394151"/>
                <a:gd name="connsiteY42" fmla="*/ 1946183 h 2393777"/>
                <a:gd name="connsiteX43" fmla="*/ 2296141 w 2394151"/>
                <a:gd name="connsiteY43" fmla="*/ 1671978 h 2393777"/>
                <a:gd name="connsiteX44" fmla="*/ 2369274 w 2394151"/>
                <a:gd name="connsiteY44" fmla="*/ 1446404 h 2393777"/>
                <a:gd name="connsiteX45" fmla="*/ 2392281 w 2394151"/>
                <a:gd name="connsiteY45" fmla="*/ 1280123 h 2393777"/>
                <a:gd name="connsiteX46" fmla="*/ 2393777 w 2394151"/>
                <a:gd name="connsiteY46" fmla="*/ 1241218 h 2393777"/>
                <a:gd name="connsiteX47" fmla="*/ 2394151 w 2394151"/>
                <a:gd name="connsiteY47" fmla="*/ 1150315 h 2393777"/>
                <a:gd name="connsiteX48" fmla="*/ 1761759 w 2394151"/>
                <a:gd name="connsiteY48" fmla="*/ 1915508 h 2393777"/>
                <a:gd name="connsiteX49" fmla="*/ 1358120 w 2394151"/>
                <a:gd name="connsiteY49" fmla="*/ 2096004 h 2393777"/>
                <a:gd name="connsiteX50" fmla="*/ 993573 w 2394151"/>
                <a:gd name="connsiteY50" fmla="*/ 2087026 h 2393777"/>
                <a:gd name="connsiteX51" fmla="*/ 437307 w 2394151"/>
                <a:gd name="connsiteY51" fmla="*/ 1703401 h 2393777"/>
                <a:gd name="connsiteX52" fmla="*/ 293658 w 2394151"/>
                <a:gd name="connsiteY52" fmla="*/ 1335113 h 2393777"/>
                <a:gd name="connsiteX53" fmla="*/ 413178 w 2394151"/>
                <a:gd name="connsiteY53" fmla="*/ 732087 h 2393777"/>
                <a:gd name="connsiteX54" fmla="*/ 484254 w 2394151"/>
                <a:gd name="connsiteY54" fmla="*/ 631457 h 2393777"/>
                <a:gd name="connsiteX55" fmla="*/ 494542 w 2394151"/>
                <a:gd name="connsiteY55" fmla="*/ 631083 h 2393777"/>
                <a:gd name="connsiteX56" fmla="*/ 510066 w 2394151"/>
                <a:gd name="connsiteY56" fmla="*/ 647169 h 2393777"/>
                <a:gd name="connsiteX57" fmla="*/ 510066 w 2394151"/>
                <a:gd name="connsiteY57" fmla="*/ 647169 h 2393777"/>
                <a:gd name="connsiteX58" fmla="*/ 629587 w 2394151"/>
                <a:gd name="connsiteY58" fmla="*/ 766689 h 2393777"/>
                <a:gd name="connsiteX59" fmla="*/ 722173 w 2394151"/>
                <a:gd name="connsiteY59" fmla="*/ 860211 h 2393777"/>
                <a:gd name="connsiteX60" fmla="*/ 808400 w 2394151"/>
                <a:gd name="connsiteY60" fmla="*/ 946251 h 2393777"/>
                <a:gd name="connsiteX61" fmla="*/ 845435 w 2394151"/>
                <a:gd name="connsiteY61" fmla="*/ 984033 h 2393777"/>
                <a:gd name="connsiteX62" fmla="*/ 845435 w 2394151"/>
                <a:gd name="connsiteY62" fmla="*/ 984033 h 2393777"/>
                <a:gd name="connsiteX63" fmla="*/ 907907 w 2394151"/>
                <a:gd name="connsiteY63" fmla="*/ 1046880 h 2393777"/>
                <a:gd name="connsiteX64" fmla="*/ 956164 w 2394151"/>
                <a:gd name="connsiteY64" fmla="*/ 1094763 h 2393777"/>
                <a:gd name="connsiteX65" fmla="*/ 969631 w 2394151"/>
                <a:gd name="connsiteY65" fmla="*/ 1108978 h 2393777"/>
                <a:gd name="connsiteX66" fmla="*/ 985717 w 2394151"/>
                <a:gd name="connsiteY66" fmla="*/ 1124503 h 2393777"/>
                <a:gd name="connsiteX67" fmla="*/ 1516358 w 2394151"/>
                <a:gd name="connsiteY67" fmla="*/ 1656827 h 2393777"/>
                <a:gd name="connsiteX68" fmla="*/ 1522530 w 2394151"/>
                <a:gd name="connsiteY68" fmla="*/ 1663748 h 2393777"/>
                <a:gd name="connsiteX69" fmla="*/ 1577521 w 2394151"/>
                <a:gd name="connsiteY69" fmla="*/ 1718926 h 2393777"/>
                <a:gd name="connsiteX70" fmla="*/ 1577521 w 2394151"/>
                <a:gd name="connsiteY70" fmla="*/ 1718926 h 2393777"/>
                <a:gd name="connsiteX71" fmla="*/ 1585003 w 2394151"/>
                <a:gd name="connsiteY71" fmla="*/ 1725846 h 2393777"/>
                <a:gd name="connsiteX72" fmla="*/ 1761946 w 2394151"/>
                <a:gd name="connsiteY72" fmla="*/ 1903163 h 2393777"/>
                <a:gd name="connsiteX73" fmla="*/ 1761759 w 2394151"/>
                <a:gd name="connsiteY73" fmla="*/ 1915508 h 2393777"/>
                <a:gd name="connsiteX74" fmla="*/ 1911393 w 2394151"/>
                <a:gd name="connsiteY74" fmla="*/ 1764938 h 2393777"/>
                <a:gd name="connsiteX75" fmla="*/ 1901293 w 2394151"/>
                <a:gd name="connsiteY75" fmla="*/ 1766996 h 2393777"/>
                <a:gd name="connsiteX76" fmla="*/ 1734263 w 2394151"/>
                <a:gd name="connsiteY76" fmla="*/ 1599592 h 2393777"/>
                <a:gd name="connsiteX77" fmla="*/ 1731458 w 2394151"/>
                <a:gd name="connsiteY77" fmla="*/ 1596038 h 2393777"/>
                <a:gd name="connsiteX78" fmla="*/ 1731458 w 2394151"/>
                <a:gd name="connsiteY78" fmla="*/ 1596038 h 2393777"/>
                <a:gd name="connsiteX79" fmla="*/ 1681704 w 2394151"/>
                <a:gd name="connsiteY79" fmla="*/ 1546285 h 2393777"/>
                <a:gd name="connsiteX80" fmla="*/ 1676654 w 2394151"/>
                <a:gd name="connsiteY80" fmla="*/ 1542170 h 2393777"/>
                <a:gd name="connsiteX81" fmla="*/ 1490920 w 2394151"/>
                <a:gd name="connsiteY81" fmla="*/ 1356436 h 2393777"/>
                <a:gd name="connsiteX82" fmla="*/ 1487928 w 2394151"/>
                <a:gd name="connsiteY82" fmla="*/ 1352882 h 2393777"/>
                <a:gd name="connsiteX83" fmla="*/ 1414794 w 2394151"/>
                <a:gd name="connsiteY83" fmla="*/ 1280123 h 2393777"/>
                <a:gd name="connsiteX84" fmla="*/ 1406564 w 2394151"/>
                <a:gd name="connsiteY84" fmla="*/ 1271332 h 2393777"/>
                <a:gd name="connsiteX85" fmla="*/ 1406564 w 2394151"/>
                <a:gd name="connsiteY85" fmla="*/ 1271332 h 2393777"/>
                <a:gd name="connsiteX86" fmla="*/ 1401701 w 2394151"/>
                <a:gd name="connsiteY86" fmla="*/ 1267030 h 2393777"/>
                <a:gd name="connsiteX87" fmla="*/ 1142459 w 2394151"/>
                <a:gd name="connsiteY87" fmla="*/ 1007788 h 2393777"/>
                <a:gd name="connsiteX88" fmla="*/ 1136848 w 2394151"/>
                <a:gd name="connsiteY88" fmla="*/ 1001616 h 2393777"/>
                <a:gd name="connsiteX89" fmla="*/ 1090274 w 2394151"/>
                <a:gd name="connsiteY89" fmla="*/ 955042 h 2393777"/>
                <a:gd name="connsiteX90" fmla="*/ 1090274 w 2394151"/>
                <a:gd name="connsiteY90" fmla="*/ 955042 h 2393777"/>
                <a:gd name="connsiteX91" fmla="*/ 1004047 w 2394151"/>
                <a:gd name="connsiteY91" fmla="*/ 868628 h 2393777"/>
                <a:gd name="connsiteX92" fmla="*/ 1004047 w 2394151"/>
                <a:gd name="connsiteY92" fmla="*/ 868628 h 2393777"/>
                <a:gd name="connsiteX93" fmla="*/ 899490 w 2394151"/>
                <a:gd name="connsiteY93" fmla="*/ 763884 h 2393777"/>
                <a:gd name="connsiteX94" fmla="*/ 891821 w 2394151"/>
                <a:gd name="connsiteY94" fmla="*/ 756963 h 2393777"/>
                <a:gd name="connsiteX95" fmla="*/ 631270 w 2394151"/>
                <a:gd name="connsiteY95" fmla="*/ 496599 h 2393777"/>
                <a:gd name="connsiteX96" fmla="*/ 632018 w 2394151"/>
                <a:gd name="connsiteY96" fmla="*/ 484067 h 2393777"/>
                <a:gd name="connsiteX97" fmla="*/ 1039959 w 2394151"/>
                <a:gd name="connsiteY97" fmla="*/ 297398 h 2393777"/>
                <a:gd name="connsiteX98" fmla="*/ 1706955 w 2394151"/>
                <a:gd name="connsiteY98" fmla="*/ 440860 h 2393777"/>
                <a:gd name="connsiteX99" fmla="*/ 2086465 w 2394151"/>
                <a:gd name="connsiteY99" fmla="*/ 992076 h 2393777"/>
                <a:gd name="connsiteX100" fmla="*/ 1911393 w 2394151"/>
                <a:gd name="connsiteY100" fmla="*/ 1764938 h 2393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</a:cxnLst>
              <a:rect l="l" t="t" r="r" b="b"/>
              <a:pathLst>
                <a:path w="2394151" h="2393777">
                  <a:moveTo>
                    <a:pt x="2394151" y="1150315"/>
                  </a:moveTo>
                  <a:cubicBezTo>
                    <a:pt x="2392468" y="1148070"/>
                    <a:pt x="2393216" y="1145452"/>
                    <a:pt x="2393216" y="1143207"/>
                  </a:cubicBezTo>
                  <a:cubicBezTo>
                    <a:pt x="2393216" y="1111971"/>
                    <a:pt x="2391345" y="1081109"/>
                    <a:pt x="2387605" y="1050060"/>
                  </a:cubicBezTo>
                  <a:cubicBezTo>
                    <a:pt x="2378439" y="974681"/>
                    <a:pt x="2361980" y="900799"/>
                    <a:pt x="2338225" y="828788"/>
                  </a:cubicBezTo>
                  <a:cubicBezTo>
                    <a:pt x="2309047" y="739568"/>
                    <a:pt x="2269954" y="655025"/>
                    <a:pt x="2220762" y="574970"/>
                  </a:cubicBezTo>
                  <a:cubicBezTo>
                    <a:pt x="2173066" y="497347"/>
                    <a:pt x="2117140" y="426458"/>
                    <a:pt x="2053920" y="360993"/>
                  </a:cubicBezTo>
                  <a:cubicBezTo>
                    <a:pt x="2023619" y="329570"/>
                    <a:pt x="1990886" y="300765"/>
                    <a:pt x="1957219" y="272896"/>
                  </a:cubicBezTo>
                  <a:cubicBezTo>
                    <a:pt x="1861265" y="193590"/>
                    <a:pt x="1755586" y="131117"/>
                    <a:pt x="1640368" y="84356"/>
                  </a:cubicBezTo>
                  <a:cubicBezTo>
                    <a:pt x="1577895" y="58919"/>
                    <a:pt x="1513739" y="38905"/>
                    <a:pt x="1447713" y="24877"/>
                  </a:cubicBezTo>
                  <a:cubicBezTo>
                    <a:pt x="1385615" y="11597"/>
                    <a:pt x="1322956" y="1122"/>
                    <a:pt x="1258800" y="935"/>
                  </a:cubicBezTo>
                  <a:cubicBezTo>
                    <a:pt x="1258800" y="1122"/>
                    <a:pt x="1258800" y="1309"/>
                    <a:pt x="1258800" y="1496"/>
                  </a:cubicBezTo>
                  <a:cubicBezTo>
                    <a:pt x="1250196" y="1870"/>
                    <a:pt x="1241218" y="2806"/>
                    <a:pt x="1232614" y="0"/>
                  </a:cubicBezTo>
                  <a:cubicBezTo>
                    <a:pt x="1204557" y="0"/>
                    <a:pt x="1176501" y="0"/>
                    <a:pt x="1148444" y="0"/>
                  </a:cubicBezTo>
                  <a:cubicBezTo>
                    <a:pt x="1145639" y="1870"/>
                    <a:pt x="1142459" y="935"/>
                    <a:pt x="1139466" y="935"/>
                  </a:cubicBezTo>
                  <a:cubicBezTo>
                    <a:pt x="1123942" y="561"/>
                    <a:pt x="1108230" y="935"/>
                    <a:pt x="1092893" y="2245"/>
                  </a:cubicBezTo>
                  <a:cubicBezTo>
                    <a:pt x="1037341" y="6921"/>
                    <a:pt x="982350" y="15712"/>
                    <a:pt x="927921" y="28244"/>
                  </a:cubicBezTo>
                  <a:cubicBezTo>
                    <a:pt x="807839" y="55926"/>
                    <a:pt x="695239" y="101751"/>
                    <a:pt x="589373" y="164411"/>
                  </a:cubicBezTo>
                  <a:cubicBezTo>
                    <a:pt x="524095" y="203129"/>
                    <a:pt x="463119" y="247645"/>
                    <a:pt x="406258" y="298147"/>
                  </a:cubicBezTo>
                  <a:cubicBezTo>
                    <a:pt x="365669" y="334246"/>
                    <a:pt x="327325" y="372403"/>
                    <a:pt x="291974" y="413552"/>
                  </a:cubicBezTo>
                  <a:cubicBezTo>
                    <a:pt x="253443" y="458255"/>
                    <a:pt x="218279" y="505390"/>
                    <a:pt x="186482" y="555144"/>
                  </a:cubicBezTo>
                  <a:cubicBezTo>
                    <a:pt x="152814" y="607890"/>
                    <a:pt x="123448" y="662694"/>
                    <a:pt x="98385" y="719742"/>
                  </a:cubicBezTo>
                  <a:cubicBezTo>
                    <a:pt x="68084" y="788948"/>
                    <a:pt x="43955" y="860398"/>
                    <a:pt x="27682" y="934280"/>
                  </a:cubicBezTo>
                  <a:cubicBezTo>
                    <a:pt x="14963" y="992450"/>
                    <a:pt x="4489" y="1050995"/>
                    <a:pt x="2057" y="1110662"/>
                  </a:cubicBezTo>
                  <a:cubicBezTo>
                    <a:pt x="1122" y="1123194"/>
                    <a:pt x="2432" y="1135912"/>
                    <a:pt x="0" y="1148444"/>
                  </a:cubicBezTo>
                  <a:cubicBezTo>
                    <a:pt x="0" y="1175940"/>
                    <a:pt x="0" y="1203248"/>
                    <a:pt x="0" y="1230743"/>
                  </a:cubicBezTo>
                  <a:cubicBezTo>
                    <a:pt x="2993" y="1239347"/>
                    <a:pt x="2057" y="1248325"/>
                    <a:pt x="1496" y="1257116"/>
                  </a:cubicBezTo>
                  <a:lnTo>
                    <a:pt x="935" y="1257116"/>
                  </a:lnTo>
                  <a:cubicBezTo>
                    <a:pt x="748" y="1288727"/>
                    <a:pt x="3180" y="1320150"/>
                    <a:pt x="7295" y="1351386"/>
                  </a:cubicBezTo>
                  <a:cubicBezTo>
                    <a:pt x="16834" y="1424146"/>
                    <a:pt x="32733" y="1495596"/>
                    <a:pt x="55552" y="1565363"/>
                  </a:cubicBezTo>
                  <a:cubicBezTo>
                    <a:pt x="85666" y="1657201"/>
                    <a:pt x="126254" y="1744176"/>
                    <a:pt x="177317" y="1826475"/>
                  </a:cubicBezTo>
                  <a:cubicBezTo>
                    <a:pt x="220337" y="1895868"/>
                    <a:pt x="270277" y="1959837"/>
                    <a:pt x="326203" y="2019130"/>
                  </a:cubicBezTo>
                  <a:cubicBezTo>
                    <a:pt x="367727" y="2063085"/>
                    <a:pt x="412617" y="2103486"/>
                    <a:pt x="460313" y="2140708"/>
                  </a:cubicBezTo>
                  <a:cubicBezTo>
                    <a:pt x="539245" y="2202432"/>
                    <a:pt x="624724" y="2253495"/>
                    <a:pt x="716188" y="2294270"/>
                  </a:cubicBezTo>
                  <a:cubicBezTo>
                    <a:pt x="785768" y="2325319"/>
                    <a:pt x="857967" y="2349261"/>
                    <a:pt x="932223" y="2366095"/>
                  </a:cubicBezTo>
                  <a:cubicBezTo>
                    <a:pt x="991141" y="2379562"/>
                    <a:pt x="1050621" y="2389849"/>
                    <a:pt x="1111223" y="2392094"/>
                  </a:cubicBezTo>
                  <a:cubicBezTo>
                    <a:pt x="1124129" y="2392655"/>
                    <a:pt x="1137222" y="2391158"/>
                    <a:pt x="1150128" y="2393777"/>
                  </a:cubicBezTo>
                  <a:cubicBezTo>
                    <a:pt x="1176314" y="2393777"/>
                    <a:pt x="1202500" y="2393777"/>
                    <a:pt x="1228686" y="2393777"/>
                  </a:cubicBezTo>
                  <a:cubicBezTo>
                    <a:pt x="1238038" y="2390784"/>
                    <a:pt x="1247390" y="2391719"/>
                    <a:pt x="1256929" y="2392094"/>
                  </a:cubicBezTo>
                  <a:cubicBezTo>
                    <a:pt x="1256929" y="2392281"/>
                    <a:pt x="1256742" y="2392468"/>
                    <a:pt x="1256742" y="2392655"/>
                  </a:cubicBezTo>
                  <a:cubicBezTo>
                    <a:pt x="1313416" y="2392842"/>
                    <a:pt x="1369342" y="2384986"/>
                    <a:pt x="1424894" y="2374138"/>
                  </a:cubicBezTo>
                  <a:cubicBezTo>
                    <a:pt x="1544040" y="2350757"/>
                    <a:pt x="1657014" y="2310169"/>
                    <a:pt x="1764003" y="2252185"/>
                  </a:cubicBezTo>
                  <a:cubicBezTo>
                    <a:pt x="1858647" y="2200936"/>
                    <a:pt x="1944313" y="2137715"/>
                    <a:pt x="2022309" y="2064020"/>
                  </a:cubicBezTo>
                  <a:cubicBezTo>
                    <a:pt x="2061027" y="2027547"/>
                    <a:pt x="2096753" y="1987706"/>
                    <a:pt x="2130046" y="1946183"/>
                  </a:cubicBezTo>
                  <a:cubicBezTo>
                    <a:pt x="2197382" y="1862014"/>
                    <a:pt x="2253121" y="1770924"/>
                    <a:pt x="2296141" y="1671978"/>
                  </a:cubicBezTo>
                  <a:cubicBezTo>
                    <a:pt x="2327938" y="1599218"/>
                    <a:pt x="2352440" y="1524027"/>
                    <a:pt x="2369274" y="1446404"/>
                  </a:cubicBezTo>
                  <a:cubicBezTo>
                    <a:pt x="2381058" y="1391600"/>
                    <a:pt x="2390410" y="1336423"/>
                    <a:pt x="2392281" y="1280123"/>
                  </a:cubicBezTo>
                  <a:cubicBezTo>
                    <a:pt x="2392655" y="1267217"/>
                    <a:pt x="2391158" y="1254124"/>
                    <a:pt x="2393777" y="1241218"/>
                  </a:cubicBezTo>
                  <a:cubicBezTo>
                    <a:pt x="2394151" y="1211478"/>
                    <a:pt x="2394151" y="1180803"/>
                    <a:pt x="2394151" y="1150315"/>
                  </a:cubicBezTo>
                  <a:close/>
                  <a:moveTo>
                    <a:pt x="1761759" y="1915508"/>
                  </a:moveTo>
                  <a:cubicBezTo>
                    <a:pt x="1641116" y="2006972"/>
                    <a:pt x="1507380" y="2068883"/>
                    <a:pt x="1358120" y="2096004"/>
                  </a:cubicBezTo>
                  <a:cubicBezTo>
                    <a:pt x="1236168" y="2118076"/>
                    <a:pt x="1114216" y="2116018"/>
                    <a:pt x="993573" y="2087026"/>
                  </a:cubicBezTo>
                  <a:cubicBezTo>
                    <a:pt x="758834" y="2030914"/>
                    <a:pt x="573287" y="1902602"/>
                    <a:pt x="437307" y="1703401"/>
                  </a:cubicBezTo>
                  <a:cubicBezTo>
                    <a:pt x="361180" y="1591923"/>
                    <a:pt x="313484" y="1468662"/>
                    <a:pt x="293658" y="1335113"/>
                  </a:cubicBezTo>
                  <a:cubicBezTo>
                    <a:pt x="261673" y="1120014"/>
                    <a:pt x="301513" y="918942"/>
                    <a:pt x="413178" y="732087"/>
                  </a:cubicBezTo>
                  <a:cubicBezTo>
                    <a:pt x="434314" y="696735"/>
                    <a:pt x="458443" y="663442"/>
                    <a:pt x="484254" y="631457"/>
                  </a:cubicBezTo>
                  <a:cubicBezTo>
                    <a:pt x="488369" y="626407"/>
                    <a:pt x="490614" y="626407"/>
                    <a:pt x="494542" y="631083"/>
                  </a:cubicBezTo>
                  <a:cubicBezTo>
                    <a:pt x="499405" y="636695"/>
                    <a:pt x="504829" y="641932"/>
                    <a:pt x="510066" y="647169"/>
                  </a:cubicBezTo>
                  <a:cubicBezTo>
                    <a:pt x="510066" y="647169"/>
                    <a:pt x="510066" y="647169"/>
                    <a:pt x="510066" y="647169"/>
                  </a:cubicBezTo>
                  <a:cubicBezTo>
                    <a:pt x="549907" y="687009"/>
                    <a:pt x="589747" y="726849"/>
                    <a:pt x="629587" y="766689"/>
                  </a:cubicBezTo>
                  <a:cubicBezTo>
                    <a:pt x="660449" y="797739"/>
                    <a:pt x="691311" y="828975"/>
                    <a:pt x="722173" y="860211"/>
                  </a:cubicBezTo>
                  <a:cubicBezTo>
                    <a:pt x="750978" y="888829"/>
                    <a:pt x="779782" y="917446"/>
                    <a:pt x="808400" y="946251"/>
                  </a:cubicBezTo>
                  <a:cubicBezTo>
                    <a:pt x="820932" y="958783"/>
                    <a:pt x="833090" y="971502"/>
                    <a:pt x="845435" y="984033"/>
                  </a:cubicBezTo>
                  <a:lnTo>
                    <a:pt x="845435" y="984033"/>
                  </a:lnTo>
                  <a:cubicBezTo>
                    <a:pt x="866757" y="1004608"/>
                    <a:pt x="887332" y="1025744"/>
                    <a:pt x="907907" y="1046880"/>
                  </a:cubicBezTo>
                  <a:cubicBezTo>
                    <a:pt x="923806" y="1062966"/>
                    <a:pt x="939891" y="1079051"/>
                    <a:pt x="956164" y="1094763"/>
                  </a:cubicBezTo>
                  <a:cubicBezTo>
                    <a:pt x="960840" y="1099252"/>
                    <a:pt x="965142" y="1104115"/>
                    <a:pt x="969631" y="1108978"/>
                  </a:cubicBezTo>
                  <a:cubicBezTo>
                    <a:pt x="975055" y="1114216"/>
                    <a:pt x="980480" y="1119266"/>
                    <a:pt x="985717" y="1124503"/>
                  </a:cubicBezTo>
                  <a:cubicBezTo>
                    <a:pt x="1162660" y="1302007"/>
                    <a:pt x="1339602" y="1479324"/>
                    <a:pt x="1516358" y="1656827"/>
                  </a:cubicBezTo>
                  <a:cubicBezTo>
                    <a:pt x="1518603" y="1659072"/>
                    <a:pt x="1520473" y="1661503"/>
                    <a:pt x="1522530" y="1663748"/>
                  </a:cubicBezTo>
                  <a:cubicBezTo>
                    <a:pt x="1541422" y="1681517"/>
                    <a:pt x="1559752" y="1700034"/>
                    <a:pt x="1577521" y="1718926"/>
                  </a:cubicBezTo>
                  <a:lnTo>
                    <a:pt x="1577521" y="1718926"/>
                  </a:lnTo>
                  <a:cubicBezTo>
                    <a:pt x="1579953" y="1721170"/>
                    <a:pt x="1582758" y="1723415"/>
                    <a:pt x="1585003" y="1725846"/>
                  </a:cubicBezTo>
                  <a:cubicBezTo>
                    <a:pt x="1643921" y="1784952"/>
                    <a:pt x="1702840" y="1844245"/>
                    <a:pt x="1761946" y="1903163"/>
                  </a:cubicBezTo>
                  <a:cubicBezTo>
                    <a:pt x="1767557" y="1908400"/>
                    <a:pt x="1767931" y="1910832"/>
                    <a:pt x="1761759" y="1915508"/>
                  </a:cubicBezTo>
                  <a:close/>
                  <a:moveTo>
                    <a:pt x="1911393" y="1764938"/>
                  </a:moveTo>
                  <a:cubicBezTo>
                    <a:pt x="1908587" y="1768679"/>
                    <a:pt x="1907091" y="1772794"/>
                    <a:pt x="1901293" y="1766996"/>
                  </a:cubicBezTo>
                  <a:cubicBezTo>
                    <a:pt x="1845741" y="1710883"/>
                    <a:pt x="1790002" y="1655331"/>
                    <a:pt x="1734263" y="1599592"/>
                  </a:cubicBezTo>
                  <a:cubicBezTo>
                    <a:pt x="1733141" y="1598470"/>
                    <a:pt x="1732393" y="1597161"/>
                    <a:pt x="1731458" y="1596038"/>
                  </a:cubicBezTo>
                  <a:cubicBezTo>
                    <a:pt x="1731458" y="1596038"/>
                    <a:pt x="1731458" y="1596038"/>
                    <a:pt x="1731458" y="1596038"/>
                  </a:cubicBezTo>
                  <a:cubicBezTo>
                    <a:pt x="1714250" y="1580140"/>
                    <a:pt x="1697603" y="1563493"/>
                    <a:pt x="1681704" y="1546285"/>
                  </a:cubicBezTo>
                  <a:cubicBezTo>
                    <a:pt x="1680021" y="1544976"/>
                    <a:pt x="1678337" y="1543666"/>
                    <a:pt x="1676654" y="1542170"/>
                  </a:cubicBezTo>
                  <a:cubicBezTo>
                    <a:pt x="1614743" y="1480259"/>
                    <a:pt x="1552831" y="1418347"/>
                    <a:pt x="1490920" y="1356436"/>
                  </a:cubicBezTo>
                  <a:cubicBezTo>
                    <a:pt x="1489798" y="1355314"/>
                    <a:pt x="1488863" y="1354005"/>
                    <a:pt x="1487928" y="1352882"/>
                  </a:cubicBezTo>
                  <a:cubicBezTo>
                    <a:pt x="1463612" y="1328567"/>
                    <a:pt x="1439109" y="1304438"/>
                    <a:pt x="1414794" y="1280123"/>
                  </a:cubicBezTo>
                  <a:cubicBezTo>
                    <a:pt x="1411988" y="1277317"/>
                    <a:pt x="1409369" y="1274324"/>
                    <a:pt x="1406564" y="1271332"/>
                  </a:cubicBezTo>
                  <a:cubicBezTo>
                    <a:pt x="1406564" y="1271332"/>
                    <a:pt x="1406564" y="1271332"/>
                    <a:pt x="1406564" y="1271332"/>
                  </a:cubicBezTo>
                  <a:cubicBezTo>
                    <a:pt x="1404880" y="1269835"/>
                    <a:pt x="1403197" y="1268526"/>
                    <a:pt x="1401701" y="1267030"/>
                  </a:cubicBezTo>
                  <a:cubicBezTo>
                    <a:pt x="1315287" y="1180616"/>
                    <a:pt x="1228873" y="1094202"/>
                    <a:pt x="1142459" y="1007788"/>
                  </a:cubicBezTo>
                  <a:cubicBezTo>
                    <a:pt x="1140402" y="1005731"/>
                    <a:pt x="1138718" y="1003673"/>
                    <a:pt x="1136848" y="1001616"/>
                  </a:cubicBezTo>
                  <a:cubicBezTo>
                    <a:pt x="1121323" y="986091"/>
                    <a:pt x="1105799" y="970566"/>
                    <a:pt x="1090274" y="955042"/>
                  </a:cubicBezTo>
                  <a:cubicBezTo>
                    <a:pt x="1090274" y="955042"/>
                    <a:pt x="1090274" y="955042"/>
                    <a:pt x="1090274" y="955042"/>
                  </a:cubicBezTo>
                  <a:cubicBezTo>
                    <a:pt x="1060908" y="926798"/>
                    <a:pt x="1032104" y="897994"/>
                    <a:pt x="1004047" y="868628"/>
                  </a:cubicBezTo>
                  <a:lnTo>
                    <a:pt x="1004047" y="868628"/>
                  </a:lnTo>
                  <a:cubicBezTo>
                    <a:pt x="968696" y="834212"/>
                    <a:pt x="933719" y="799422"/>
                    <a:pt x="899490" y="763884"/>
                  </a:cubicBezTo>
                  <a:cubicBezTo>
                    <a:pt x="896871" y="761639"/>
                    <a:pt x="894253" y="759395"/>
                    <a:pt x="891821" y="756963"/>
                  </a:cubicBezTo>
                  <a:cubicBezTo>
                    <a:pt x="805033" y="670175"/>
                    <a:pt x="718245" y="583200"/>
                    <a:pt x="631270" y="496599"/>
                  </a:cubicBezTo>
                  <a:cubicBezTo>
                    <a:pt x="625659" y="491175"/>
                    <a:pt x="626407" y="488743"/>
                    <a:pt x="632018" y="484067"/>
                  </a:cubicBezTo>
                  <a:cubicBezTo>
                    <a:pt x="751352" y="385309"/>
                    <a:pt x="887519" y="322836"/>
                    <a:pt x="1039959" y="297398"/>
                  </a:cubicBezTo>
                  <a:cubicBezTo>
                    <a:pt x="1280871" y="257184"/>
                    <a:pt x="1504574" y="303945"/>
                    <a:pt x="1706955" y="440860"/>
                  </a:cubicBezTo>
                  <a:cubicBezTo>
                    <a:pt x="1904659" y="574596"/>
                    <a:pt x="2034093" y="758834"/>
                    <a:pt x="2086465" y="992076"/>
                  </a:cubicBezTo>
                  <a:cubicBezTo>
                    <a:pt x="2150247" y="1276008"/>
                    <a:pt x="2087587" y="1533940"/>
                    <a:pt x="1911393" y="1764938"/>
                  </a:cubicBezTo>
                  <a:close/>
                </a:path>
              </a:pathLst>
            </a:custGeom>
            <a:solidFill>
              <a:srgbClr val="C00000"/>
            </a:solidFill>
            <a:ln w="18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2687510" y="1934074"/>
            <a:ext cx="5333232" cy="1424103"/>
          </a:xfrm>
          <a:prstGeom prst="rect">
            <a:avLst/>
          </a:prstGeom>
          <a:noFill/>
        </p:spPr>
        <p:txBody>
          <a:bodyPr wrap="square" lIns="69211" tIns="34605" rIns="69211" bIns="34605" rtlCol="0">
            <a:spAutoFit/>
          </a:bodyPr>
          <a:lstStyle/>
          <a:p>
            <a:pPr algn="just"/>
            <a:r>
              <a:rPr lang="ru-RU" dirty="0">
                <a:latin typeface="Palatino Linotype" pitchFamily="18" charset="0"/>
                <a:cs typeface="Arial" panose="020B0604020202020204" pitchFamily="34" charset="0"/>
              </a:rPr>
              <a:t>НЕ </a:t>
            </a:r>
            <a:r>
              <a:rPr lang="ru-RU" dirty="0" smtClean="0">
                <a:latin typeface="Palatino Linotype" pitchFamily="18" charset="0"/>
                <a:cs typeface="Arial" panose="020B0604020202020204" pitchFamily="34" charset="0"/>
              </a:rPr>
              <a:t>ДОПУЩЕНИЕ НАХОЖДЕНИЯ </a:t>
            </a:r>
            <a:r>
              <a:rPr lang="ru-RU" dirty="0">
                <a:latin typeface="Palatino Linotype" pitchFamily="18" charset="0"/>
                <a:cs typeface="Arial" panose="020B0604020202020204" pitchFamily="34" charset="0"/>
              </a:rPr>
              <a:t>РОДИТЕЛЕЙ, УЧИТЕЛЕЙ И ДРУГИХ ЛИЦ НА ТЕРРИТОРИИ ПУНКТА ПРОВЕДЕНИЯ ЕНТ</a:t>
            </a:r>
          </a:p>
        </p:txBody>
      </p:sp>
      <p:grpSp>
        <p:nvGrpSpPr>
          <p:cNvPr id="10" name="Group 33">
            <a:extLst>
              <a:ext uri="{FF2B5EF4-FFF2-40B4-BE49-F238E27FC236}">
                <a16:creationId xmlns:a16="http://schemas.microsoft.com/office/drawing/2014/main" xmlns="" id="{C8034D2E-9CFA-4509-B68B-BE6B4CA768D9}"/>
              </a:ext>
            </a:extLst>
          </p:cNvPr>
          <p:cNvGrpSpPr/>
          <p:nvPr/>
        </p:nvGrpSpPr>
        <p:grpSpPr>
          <a:xfrm>
            <a:off x="1579506" y="3903329"/>
            <a:ext cx="2515968" cy="1184353"/>
            <a:chOff x="5714789" y="4152439"/>
            <a:chExt cx="2832766" cy="1392256"/>
          </a:xfrm>
          <a:solidFill>
            <a:schemeClr val="accent5">
              <a:lumMod val="75000"/>
            </a:schemeClr>
          </a:solidFill>
        </p:grpSpPr>
        <p:sp>
          <p:nvSpPr>
            <p:cNvPr id="11" name="Freeform: Shape 34">
              <a:extLst>
                <a:ext uri="{FF2B5EF4-FFF2-40B4-BE49-F238E27FC236}">
                  <a16:creationId xmlns:a16="http://schemas.microsoft.com/office/drawing/2014/main" xmlns="" id="{C12C0D21-4BDB-417B-B3A2-8045C81DEFE8}"/>
                </a:ext>
              </a:extLst>
            </p:cNvPr>
            <p:cNvSpPr/>
            <p:nvPr/>
          </p:nvSpPr>
          <p:spPr>
            <a:xfrm>
              <a:off x="5714789" y="4152439"/>
              <a:ext cx="1131675" cy="1392256"/>
            </a:xfrm>
            <a:custGeom>
              <a:avLst/>
              <a:gdLst>
                <a:gd name="connsiteX0" fmla="*/ 2494 w 1681460"/>
                <a:gd name="connsiteY0" fmla="*/ 2068635 h 2068635"/>
                <a:gd name="connsiteX1" fmla="*/ 1035 w 1681460"/>
                <a:gd name="connsiteY1" fmla="*/ 2055019 h 2068635"/>
                <a:gd name="connsiteX2" fmla="*/ 66196 w 1681460"/>
                <a:gd name="connsiteY2" fmla="*/ 1874123 h 2068635"/>
                <a:gd name="connsiteX3" fmla="*/ 165398 w 1681460"/>
                <a:gd name="connsiteY3" fmla="*/ 1714622 h 2068635"/>
                <a:gd name="connsiteX4" fmla="*/ 315659 w 1681460"/>
                <a:gd name="connsiteY4" fmla="*/ 1528863 h 2068635"/>
                <a:gd name="connsiteX5" fmla="*/ 409511 w 1681460"/>
                <a:gd name="connsiteY5" fmla="*/ 1401457 h 2068635"/>
                <a:gd name="connsiteX6" fmla="*/ 415347 w 1681460"/>
                <a:gd name="connsiteY6" fmla="*/ 1391731 h 2068635"/>
                <a:gd name="connsiteX7" fmla="*/ 453277 w 1681460"/>
                <a:gd name="connsiteY7" fmla="*/ 1305660 h 2068635"/>
                <a:gd name="connsiteX8" fmla="*/ 464947 w 1681460"/>
                <a:gd name="connsiteY8" fmla="*/ 1246820 h 2068635"/>
                <a:gd name="connsiteX9" fmla="*/ 468351 w 1681460"/>
                <a:gd name="connsiteY9" fmla="*/ 1224451 h 2068635"/>
                <a:gd name="connsiteX10" fmla="*/ 512603 w 1681460"/>
                <a:gd name="connsiteY10" fmla="*/ 1196733 h 2068635"/>
                <a:gd name="connsiteX11" fmla="*/ 546156 w 1681460"/>
                <a:gd name="connsiteY11" fmla="*/ 1167556 h 2068635"/>
                <a:gd name="connsiteX12" fmla="*/ 535944 w 1681460"/>
                <a:gd name="connsiteY12" fmla="*/ 1060574 h 2068635"/>
                <a:gd name="connsiteX13" fmla="*/ 515521 w 1681460"/>
                <a:gd name="connsiteY13" fmla="*/ 1022157 h 2068635"/>
                <a:gd name="connsiteX14" fmla="*/ 495097 w 1681460"/>
                <a:gd name="connsiteY14" fmla="*/ 985200 h 2068635"/>
                <a:gd name="connsiteX15" fmla="*/ 462516 w 1681460"/>
                <a:gd name="connsiteY15" fmla="*/ 905450 h 2068635"/>
                <a:gd name="connsiteX16" fmla="*/ 401244 w 1681460"/>
                <a:gd name="connsiteY16" fmla="*/ 728444 h 2068635"/>
                <a:gd name="connsiteX17" fmla="*/ 385683 w 1681460"/>
                <a:gd name="connsiteY17" fmla="*/ 630215 h 2068635"/>
                <a:gd name="connsiteX18" fmla="*/ 381793 w 1681460"/>
                <a:gd name="connsiteY18" fmla="*/ 602497 h 2068635"/>
                <a:gd name="connsiteX19" fmla="*/ 391519 w 1681460"/>
                <a:gd name="connsiteY19" fmla="*/ 481899 h 2068635"/>
                <a:gd name="connsiteX20" fmla="*/ 475646 w 1681460"/>
                <a:gd name="connsiteY20" fmla="*/ 271339 h 2068635"/>
                <a:gd name="connsiteX21" fmla="*/ 522329 w 1681460"/>
                <a:gd name="connsiteY21" fmla="*/ 225629 h 2068635"/>
                <a:gd name="connsiteX22" fmla="*/ 536917 w 1681460"/>
                <a:gd name="connsiteY22" fmla="*/ 159981 h 2068635"/>
                <a:gd name="connsiteX23" fmla="*/ 538862 w 1681460"/>
                <a:gd name="connsiteY23" fmla="*/ 158035 h 2068635"/>
                <a:gd name="connsiteX24" fmla="*/ 587004 w 1681460"/>
                <a:gd name="connsiteY24" fmla="*/ 131776 h 2068635"/>
                <a:gd name="connsiteX25" fmla="*/ 612291 w 1681460"/>
                <a:gd name="connsiteY25" fmla="*/ 91901 h 2068635"/>
                <a:gd name="connsiteX26" fmla="*/ 627365 w 1681460"/>
                <a:gd name="connsiteY26" fmla="*/ 93846 h 2068635"/>
                <a:gd name="connsiteX27" fmla="*/ 647789 w 1681460"/>
                <a:gd name="connsiteY27" fmla="*/ 100654 h 2068635"/>
                <a:gd name="connsiteX28" fmla="*/ 709061 w 1681460"/>
                <a:gd name="connsiteY28" fmla="*/ 71964 h 2068635"/>
                <a:gd name="connsiteX29" fmla="*/ 727053 w 1681460"/>
                <a:gd name="connsiteY29" fmla="*/ 64669 h 2068635"/>
                <a:gd name="connsiteX30" fmla="*/ 797564 w 1681460"/>
                <a:gd name="connsiteY30" fmla="*/ 35979 h 2068635"/>
                <a:gd name="connsiteX31" fmla="*/ 855431 w 1681460"/>
                <a:gd name="connsiteY31" fmla="*/ 16041 h 2068635"/>
                <a:gd name="connsiteX32" fmla="*/ 899683 w 1681460"/>
                <a:gd name="connsiteY32" fmla="*/ 5829 h 2068635"/>
                <a:gd name="connsiteX33" fmla="*/ 972625 w 1681460"/>
                <a:gd name="connsiteY33" fmla="*/ 9233 h 2068635"/>
                <a:gd name="connsiteX34" fmla="*/ 1059183 w 1681460"/>
                <a:gd name="connsiteY34" fmla="*/ 21877 h 2068635"/>
                <a:gd name="connsiteX35" fmla="*/ 1092250 w 1681460"/>
                <a:gd name="connsiteY35" fmla="*/ 28198 h 2068635"/>
                <a:gd name="connsiteX36" fmla="*/ 1168110 w 1681460"/>
                <a:gd name="connsiteY36" fmla="*/ 45704 h 2068635"/>
                <a:gd name="connsiteX37" fmla="*/ 1272661 w 1681460"/>
                <a:gd name="connsiteY37" fmla="*/ 74881 h 2068635"/>
                <a:gd name="connsiteX38" fmla="*/ 1408820 w 1681460"/>
                <a:gd name="connsiteY38" fmla="*/ 123996 h 2068635"/>
                <a:gd name="connsiteX39" fmla="*/ 1451126 w 1681460"/>
                <a:gd name="connsiteY39" fmla="*/ 144420 h 2068635"/>
                <a:gd name="connsiteX40" fmla="*/ 1470577 w 1681460"/>
                <a:gd name="connsiteY40" fmla="*/ 189157 h 2068635"/>
                <a:gd name="connsiteX41" fmla="*/ 1470091 w 1681460"/>
                <a:gd name="connsiteY41" fmla="*/ 190616 h 2068635"/>
                <a:gd name="connsiteX42" fmla="*/ 1469119 w 1681460"/>
                <a:gd name="connsiteY42" fmla="*/ 248970 h 2068635"/>
                <a:gd name="connsiteX43" fmla="*/ 1458420 w 1681460"/>
                <a:gd name="connsiteY43" fmla="*/ 260155 h 2068635"/>
                <a:gd name="connsiteX44" fmla="*/ 1446750 w 1681460"/>
                <a:gd name="connsiteY44" fmla="*/ 292735 h 2068635"/>
                <a:gd name="connsiteX45" fmla="*/ 1508994 w 1681460"/>
                <a:gd name="connsiteY45" fmla="*/ 451263 h 2068635"/>
                <a:gd name="connsiteX46" fmla="*/ 1504617 w 1681460"/>
                <a:gd name="connsiteY46" fmla="*/ 517397 h 2068635"/>
                <a:gd name="connsiteX47" fmla="*/ 1509966 w 1681460"/>
                <a:gd name="connsiteY47" fmla="*/ 553869 h 2068635"/>
                <a:gd name="connsiteX48" fmla="*/ 1631537 w 1681460"/>
                <a:gd name="connsiteY48" fmla="*/ 708020 h 2068635"/>
                <a:gd name="connsiteX49" fmla="*/ 1675788 w 1681460"/>
                <a:gd name="connsiteY49" fmla="*/ 778531 h 2068635"/>
                <a:gd name="connsiteX50" fmla="*/ 1667035 w 1681460"/>
                <a:gd name="connsiteY50" fmla="*/ 823268 h 2068635"/>
                <a:gd name="connsiteX51" fmla="*/ 1602360 w 1681460"/>
                <a:gd name="connsiteY51" fmla="*/ 852445 h 2068635"/>
                <a:gd name="connsiteX52" fmla="*/ 1573669 w 1681460"/>
                <a:gd name="connsiteY52" fmla="*/ 893779 h 2068635"/>
                <a:gd name="connsiteX53" fmla="*/ 1597011 w 1681460"/>
                <a:gd name="connsiteY53" fmla="*/ 947270 h 2068635"/>
                <a:gd name="connsiteX54" fmla="*/ 1593120 w 1681460"/>
                <a:gd name="connsiteY54" fmla="*/ 983255 h 2068635"/>
                <a:gd name="connsiteX55" fmla="*/ 1581936 w 1681460"/>
                <a:gd name="connsiteY55" fmla="*/ 992981 h 2068635"/>
                <a:gd name="connsiteX56" fmla="*/ 1578532 w 1681460"/>
                <a:gd name="connsiteY56" fmla="*/ 1023616 h 2068635"/>
                <a:gd name="connsiteX57" fmla="*/ 1578046 w 1681460"/>
                <a:gd name="connsiteY57" fmla="*/ 1071272 h 2068635"/>
                <a:gd name="connsiteX58" fmla="*/ 1563457 w 1681460"/>
                <a:gd name="connsiteY58" fmla="*/ 1148104 h 2068635"/>
                <a:gd name="connsiteX59" fmla="*/ 1583881 w 1681460"/>
                <a:gd name="connsiteY59" fmla="*/ 1215211 h 2068635"/>
                <a:gd name="connsiteX60" fmla="*/ 1577559 w 1681460"/>
                <a:gd name="connsiteY60" fmla="*/ 1249737 h 2068635"/>
                <a:gd name="connsiteX61" fmla="*/ 1464256 w 1681460"/>
                <a:gd name="connsiteY61" fmla="*/ 1315385 h 2068635"/>
                <a:gd name="connsiteX62" fmla="*/ 1253210 w 1681460"/>
                <a:gd name="connsiteY62" fmla="*/ 1308577 h 2068635"/>
                <a:gd name="connsiteX63" fmla="*/ 1192424 w 1681460"/>
                <a:gd name="connsiteY63" fmla="*/ 1362555 h 2068635"/>
                <a:gd name="connsiteX64" fmla="*/ 1191452 w 1681460"/>
                <a:gd name="connsiteY64" fmla="*/ 1370821 h 2068635"/>
                <a:gd name="connsiteX65" fmla="*/ 1143310 w 1681460"/>
                <a:gd name="connsiteY65" fmla="*/ 1507466 h 2068635"/>
                <a:gd name="connsiteX66" fmla="*/ 1118510 w 1681460"/>
                <a:gd name="connsiteY66" fmla="*/ 1558526 h 2068635"/>
                <a:gd name="connsiteX67" fmla="*/ 1124831 w 1681460"/>
                <a:gd name="connsiteY67" fmla="*/ 1584785 h 2068635"/>
                <a:gd name="connsiteX68" fmla="*/ 1242998 w 1681460"/>
                <a:gd name="connsiteY68" fmla="*/ 1690794 h 2068635"/>
                <a:gd name="connsiteX69" fmla="*/ 1330528 w 1681460"/>
                <a:gd name="connsiteY69" fmla="*/ 1747203 h 2068635"/>
                <a:gd name="connsiteX70" fmla="*/ 1400067 w 1681460"/>
                <a:gd name="connsiteY70" fmla="*/ 1789023 h 2068635"/>
                <a:gd name="connsiteX71" fmla="*/ 1405416 w 1681460"/>
                <a:gd name="connsiteY71" fmla="*/ 1811879 h 2068635"/>
                <a:gd name="connsiteX72" fmla="*/ 1388396 w 1681460"/>
                <a:gd name="connsiteY72" fmla="*/ 1888711 h 2068635"/>
                <a:gd name="connsiteX73" fmla="*/ 1398608 w 1681460"/>
                <a:gd name="connsiteY73" fmla="*/ 1910107 h 2068635"/>
                <a:gd name="connsiteX74" fmla="*/ 1412224 w 1681460"/>
                <a:gd name="connsiteY74" fmla="*/ 1921778 h 2068635"/>
                <a:gd name="connsiteX75" fmla="*/ 1495378 w 1681460"/>
                <a:gd name="connsiteY75" fmla="*/ 2048211 h 2068635"/>
                <a:gd name="connsiteX76" fmla="*/ 1493919 w 1681460"/>
                <a:gd name="connsiteY76" fmla="*/ 2068149 h 2068635"/>
                <a:gd name="connsiteX77" fmla="*/ 1451126 w 1681460"/>
                <a:gd name="connsiteY77" fmla="*/ 2068149 h 2068635"/>
                <a:gd name="connsiteX78" fmla="*/ 1433620 w 1681460"/>
                <a:gd name="connsiteY78" fmla="*/ 2066690 h 2068635"/>
                <a:gd name="connsiteX79" fmla="*/ 56957 w 1681460"/>
                <a:gd name="connsiteY79" fmla="*/ 2066690 h 2068635"/>
                <a:gd name="connsiteX80" fmla="*/ 39451 w 1681460"/>
                <a:gd name="connsiteY80" fmla="*/ 2068149 h 2068635"/>
                <a:gd name="connsiteX81" fmla="*/ 2494 w 1681460"/>
                <a:gd name="connsiteY81" fmla="*/ 2068635 h 20686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1681460" h="2068635">
                  <a:moveTo>
                    <a:pt x="2494" y="2068635"/>
                  </a:moveTo>
                  <a:cubicBezTo>
                    <a:pt x="62" y="2064259"/>
                    <a:pt x="-910" y="2060368"/>
                    <a:pt x="1035" y="2055019"/>
                  </a:cubicBezTo>
                  <a:cubicBezTo>
                    <a:pt x="21459" y="1994234"/>
                    <a:pt x="41396" y="1932963"/>
                    <a:pt x="66196" y="1874123"/>
                  </a:cubicBezTo>
                  <a:cubicBezTo>
                    <a:pt x="90511" y="1815769"/>
                    <a:pt x="131358" y="1767627"/>
                    <a:pt x="165398" y="1714622"/>
                  </a:cubicBezTo>
                  <a:cubicBezTo>
                    <a:pt x="208677" y="1647029"/>
                    <a:pt x="264113" y="1590134"/>
                    <a:pt x="315659" y="1528863"/>
                  </a:cubicBezTo>
                  <a:cubicBezTo>
                    <a:pt x="349699" y="1488501"/>
                    <a:pt x="375958" y="1442305"/>
                    <a:pt x="409511" y="1401457"/>
                  </a:cubicBezTo>
                  <a:cubicBezTo>
                    <a:pt x="411943" y="1398539"/>
                    <a:pt x="414860" y="1395135"/>
                    <a:pt x="415347" y="1391731"/>
                  </a:cubicBezTo>
                  <a:cubicBezTo>
                    <a:pt x="420696" y="1359637"/>
                    <a:pt x="441606" y="1334837"/>
                    <a:pt x="453277" y="1305660"/>
                  </a:cubicBezTo>
                  <a:cubicBezTo>
                    <a:pt x="461057" y="1286695"/>
                    <a:pt x="462516" y="1266757"/>
                    <a:pt x="464947" y="1246820"/>
                  </a:cubicBezTo>
                  <a:cubicBezTo>
                    <a:pt x="465920" y="1239039"/>
                    <a:pt x="466406" y="1231745"/>
                    <a:pt x="468351" y="1224451"/>
                  </a:cubicBezTo>
                  <a:cubicBezTo>
                    <a:pt x="476132" y="1192842"/>
                    <a:pt x="481481" y="1189925"/>
                    <a:pt x="512603" y="1196733"/>
                  </a:cubicBezTo>
                  <a:cubicBezTo>
                    <a:pt x="533513" y="1201109"/>
                    <a:pt x="551019" y="1188466"/>
                    <a:pt x="546156" y="1167556"/>
                  </a:cubicBezTo>
                  <a:cubicBezTo>
                    <a:pt x="538376" y="1132057"/>
                    <a:pt x="539348" y="1096072"/>
                    <a:pt x="535944" y="1060574"/>
                  </a:cubicBezTo>
                  <a:cubicBezTo>
                    <a:pt x="534486" y="1045013"/>
                    <a:pt x="525732" y="1032856"/>
                    <a:pt x="515521" y="1022157"/>
                  </a:cubicBezTo>
                  <a:cubicBezTo>
                    <a:pt x="505795" y="1011459"/>
                    <a:pt x="498987" y="999302"/>
                    <a:pt x="495097" y="985200"/>
                  </a:cubicBezTo>
                  <a:cubicBezTo>
                    <a:pt x="487316" y="957482"/>
                    <a:pt x="468838" y="934141"/>
                    <a:pt x="462516" y="905450"/>
                  </a:cubicBezTo>
                  <a:cubicBezTo>
                    <a:pt x="449386" y="844179"/>
                    <a:pt x="423613" y="786797"/>
                    <a:pt x="401244" y="728444"/>
                  </a:cubicBezTo>
                  <a:cubicBezTo>
                    <a:pt x="389087" y="696835"/>
                    <a:pt x="391033" y="662796"/>
                    <a:pt x="385683" y="630215"/>
                  </a:cubicBezTo>
                  <a:cubicBezTo>
                    <a:pt x="384225" y="620975"/>
                    <a:pt x="384711" y="611250"/>
                    <a:pt x="381793" y="602497"/>
                  </a:cubicBezTo>
                  <a:cubicBezTo>
                    <a:pt x="369150" y="560676"/>
                    <a:pt x="384225" y="521774"/>
                    <a:pt x="391519" y="481899"/>
                  </a:cubicBezTo>
                  <a:cubicBezTo>
                    <a:pt x="406107" y="406525"/>
                    <a:pt x="430908" y="334556"/>
                    <a:pt x="475646" y="271339"/>
                  </a:cubicBezTo>
                  <a:cubicBezTo>
                    <a:pt x="488289" y="253833"/>
                    <a:pt x="502877" y="237786"/>
                    <a:pt x="522329" y="225629"/>
                  </a:cubicBezTo>
                  <a:cubicBezTo>
                    <a:pt x="552478" y="207150"/>
                    <a:pt x="556368" y="187699"/>
                    <a:pt x="536917" y="159981"/>
                  </a:cubicBezTo>
                  <a:cubicBezTo>
                    <a:pt x="537403" y="159494"/>
                    <a:pt x="538376" y="158035"/>
                    <a:pt x="538862" y="158035"/>
                  </a:cubicBezTo>
                  <a:cubicBezTo>
                    <a:pt x="565608" y="163871"/>
                    <a:pt x="576792" y="165816"/>
                    <a:pt x="587004" y="131776"/>
                  </a:cubicBezTo>
                  <a:cubicBezTo>
                    <a:pt x="591380" y="117188"/>
                    <a:pt x="600134" y="103086"/>
                    <a:pt x="612291" y="91901"/>
                  </a:cubicBezTo>
                  <a:cubicBezTo>
                    <a:pt x="617153" y="87525"/>
                    <a:pt x="623475" y="81203"/>
                    <a:pt x="627365" y="93846"/>
                  </a:cubicBezTo>
                  <a:cubicBezTo>
                    <a:pt x="630769" y="104544"/>
                    <a:pt x="640495" y="103086"/>
                    <a:pt x="647789" y="100654"/>
                  </a:cubicBezTo>
                  <a:cubicBezTo>
                    <a:pt x="669186" y="93360"/>
                    <a:pt x="692527" y="88983"/>
                    <a:pt x="709061" y="71964"/>
                  </a:cubicBezTo>
                  <a:cubicBezTo>
                    <a:pt x="713923" y="67101"/>
                    <a:pt x="720245" y="65156"/>
                    <a:pt x="727053" y="64669"/>
                  </a:cubicBezTo>
                  <a:cubicBezTo>
                    <a:pt x="753312" y="61752"/>
                    <a:pt x="775681" y="50081"/>
                    <a:pt x="797564" y="35979"/>
                  </a:cubicBezTo>
                  <a:cubicBezTo>
                    <a:pt x="815070" y="24308"/>
                    <a:pt x="834035" y="17500"/>
                    <a:pt x="855431" y="16041"/>
                  </a:cubicBezTo>
                  <a:cubicBezTo>
                    <a:pt x="870506" y="15069"/>
                    <a:pt x="885581" y="10692"/>
                    <a:pt x="899683" y="5829"/>
                  </a:cubicBezTo>
                  <a:cubicBezTo>
                    <a:pt x="924483" y="-2437"/>
                    <a:pt x="948797" y="-2437"/>
                    <a:pt x="972625" y="9233"/>
                  </a:cubicBezTo>
                  <a:cubicBezTo>
                    <a:pt x="1000343" y="22849"/>
                    <a:pt x="1028061" y="30630"/>
                    <a:pt x="1059183" y="21877"/>
                  </a:cubicBezTo>
                  <a:cubicBezTo>
                    <a:pt x="1069882" y="18959"/>
                    <a:pt x="1081066" y="22363"/>
                    <a:pt x="1092250" y="28198"/>
                  </a:cubicBezTo>
                  <a:cubicBezTo>
                    <a:pt x="1116078" y="40355"/>
                    <a:pt x="1142824" y="41328"/>
                    <a:pt x="1168110" y="45704"/>
                  </a:cubicBezTo>
                  <a:cubicBezTo>
                    <a:pt x="1204095" y="51054"/>
                    <a:pt x="1239107" y="58348"/>
                    <a:pt x="1272661" y="74881"/>
                  </a:cubicBezTo>
                  <a:cubicBezTo>
                    <a:pt x="1315940" y="96278"/>
                    <a:pt x="1362137" y="111839"/>
                    <a:pt x="1408820" y="123996"/>
                  </a:cubicBezTo>
                  <a:cubicBezTo>
                    <a:pt x="1424381" y="127886"/>
                    <a:pt x="1437997" y="135666"/>
                    <a:pt x="1451126" y="144420"/>
                  </a:cubicBezTo>
                  <a:cubicBezTo>
                    <a:pt x="1468146" y="155118"/>
                    <a:pt x="1478358" y="168247"/>
                    <a:pt x="1470577" y="189157"/>
                  </a:cubicBezTo>
                  <a:cubicBezTo>
                    <a:pt x="1470577" y="189644"/>
                    <a:pt x="1470091" y="190616"/>
                    <a:pt x="1470091" y="190616"/>
                  </a:cubicBezTo>
                  <a:cubicBezTo>
                    <a:pt x="1481276" y="210554"/>
                    <a:pt x="1471064" y="229519"/>
                    <a:pt x="1469119" y="248970"/>
                  </a:cubicBezTo>
                  <a:cubicBezTo>
                    <a:pt x="1468146" y="257237"/>
                    <a:pt x="1464742" y="258209"/>
                    <a:pt x="1458420" y="260155"/>
                  </a:cubicBezTo>
                  <a:cubicBezTo>
                    <a:pt x="1436538" y="266962"/>
                    <a:pt x="1434106" y="273284"/>
                    <a:pt x="1446750" y="292735"/>
                  </a:cubicBezTo>
                  <a:cubicBezTo>
                    <a:pt x="1477872" y="341364"/>
                    <a:pt x="1497809" y="394854"/>
                    <a:pt x="1508994" y="451263"/>
                  </a:cubicBezTo>
                  <a:cubicBezTo>
                    <a:pt x="1513370" y="473632"/>
                    <a:pt x="1511911" y="496001"/>
                    <a:pt x="1504617" y="517397"/>
                  </a:cubicBezTo>
                  <a:cubicBezTo>
                    <a:pt x="1499754" y="531013"/>
                    <a:pt x="1501699" y="542198"/>
                    <a:pt x="1509966" y="553869"/>
                  </a:cubicBezTo>
                  <a:cubicBezTo>
                    <a:pt x="1547896" y="607359"/>
                    <a:pt x="1592148" y="655988"/>
                    <a:pt x="1631537" y="708020"/>
                  </a:cubicBezTo>
                  <a:cubicBezTo>
                    <a:pt x="1648556" y="730389"/>
                    <a:pt x="1664118" y="753244"/>
                    <a:pt x="1675788" y="778531"/>
                  </a:cubicBezTo>
                  <a:cubicBezTo>
                    <a:pt x="1685028" y="797982"/>
                    <a:pt x="1683569" y="810625"/>
                    <a:pt x="1667035" y="823268"/>
                  </a:cubicBezTo>
                  <a:cubicBezTo>
                    <a:pt x="1648070" y="837857"/>
                    <a:pt x="1628133" y="850500"/>
                    <a:pt x="1602360" y="852445"/>
                  </a:cubicBezTo>
                  <a:cubicBezTo>
                    <a:pt x="1576587" y="854390"/>
                    <a:pt x="1566861" y="868979"/>
                    <a:pt x="1573669" y="893779"/>
                  </a:cubicBezTo>
                  <a:cubicBezTo>
                    <a:pt x="1579018" y="912744"/>
                    <a:pt x="1583395" y="931709"/>
                    <a:pt x="1597011" y="947270"/>
                  </a:cubicBezTo>
                  <a:cubicBezTo>
                    <a:pt x="1607709" y="959914"/>
                    <a:pt x="1605764" y="972071"/>
                    <a:pt x="1593120" y="983255"/>
                  </a:cubicBezTo>
                  <a:cubicBezTo>
                    <a:pt x="1589230" y="986659"/>
                    <a:pt x="1585826" y="990063"/>
                    <a:pt x="1581936" y="992981"/>
                  </a:cubicBezTo>
                  <a:cubicBezTo>
                    <a:pt x="1570265" y="1002220"/>
                    <a:pt x="1569293" y="1011946"/>
                    <a:pt x="1578532" y="1023616"/>
                  </a:cubicBezTo>
                  <a:cubicBezTo>
                    <a:pt x="1597983" y="1047930"/>
                    <a:pt x="1598470" y="1048417"/>
                    <a:pt x="1578046" y="1071272"/>
                  </a:cubicBezTo>
                  <a:cubicBezTo>
                    <a:pt x="1557136" y="1094614"/>
                    <a:pt x="1551786" y="1118928"/>
                    <a:pt x="1563457" y="1148104"/>
                  </a:cubicBezTo>
                  <a:cubicBezTo>
                    <a:pt x="1572210" y="1169987"/>
                    <a:pt x="1579504" y="1191870"/>
                    <a:pt x="1583881" y="1215211"/>
                  </a:cubicBezTo>
                  <a:cubicBezTo>
                    <a:pt x="1586313" y="1227855"/>
                    <a:pt x="1583881" y="1239039"/>
                    <a:pt x="1577559" y="1249737"/>
                  </a:cubicBezTo>
                  <a:cubicBezTo>
                    <a:pt x="1551786" y="1292044"/>
                    <a:pt x="1513856" y="1313926"/>
                    <a:pt x="1464256" y="1315385"/>
                  </a:cubicBezTo>
                  <a:cubicBezTo>
                    <a:pt x="1393745" y="1317817"/>
                    <a:pt x="1323721" y="1311009"/>
                    <a:pt x="1253210" y="1308577"/>
                  </a:cubicBezTo>
                  <a:cubicBezTo>
                    <a:pt x="1212848" y="1307118"/>
                    <a:pt x="1196801" y="1322680"/>
                    <a:pt x="1192424" y="1362555"/>
                  </a:cubicBezTo>
                  <a:cubicBezTo>
                    <a:pt x="1191938" y="1365472"/>
                    <a:pt x="1191452" y="1367904"/>
                    <a:pt x="1191452" y="1370821"/>
                  </a:cubicBezTo>
                  <a:cubicBezTo>
                    <a:pt x="1194856" y="1423340"/>
                    <a:pt x="1175891" y="1467591"/>
                    <a:pt x="1143310" y="1507466"/>
                  </a:cubicBezTo>
                  <a:cubicBezTo>
                    <a:pt x="1131153" y="1522055"/>
                    <a:pt x="1124345" y="1540534"/>
                    <a:pt x="1118510" y="1558526"/>
                  </a:cubicBezTo>
                  <a:cubicBezTo>
                    <a:pt x="1115592" y="1568252"/>
                    <a:pt x="1115592" y="1576518"/>
                    <a:pt x="1124831" y="1584785"/>
                  </a:cubicBezTo>
                  <a:cubicBezTo>
                    <a:pt x="1164706" y="1619797"/>
                    <a:pt x="1204095" y="1654810"/>
                    <a:pt x="1242998" y="1690794"/>
                  </a:cubicBezTo>
                  <a:cubicBezTo>
                    <a:pt x="1268771" y="1714622"/>
                    <a:pt x="1298434" y="1732615"/>
                    <a:pt x="1330528" y="1747203"/>
                  </a:cubicBezTo>
                  <a:cubicBezTo>
                    <a:pt x="1355329" y="1758388"/>
                    <a:pt x="1379643" y="1770545"/>
                    <a:pt x="1400067" y="1789023"/>
                  </a:cubicBezTo>
                  <a:cubicBezTo>
                    <a:pt x="1407847" y="1795831"/>
                    <a:pt x="1409306" y="1801667"/>
                    <a:pt x="1405416" y="1811879"/>
                  </a:cubicBezTo>
                  <a:cubicBezTo>
                    <a:pt x="1395690" y="1836679"/>
                    <a:pt x="1383533" y="1860507"/>
                    <a:pt x="1388396" y="1888711"/>
                  </a:cubicBezTo>
                  <a:cubicBezTo>
                    <a:pt x="1389855" y="1897464"/>
                    <a:pt x="1391800" y="1904272"/>
                    <a:pt x="1398608" y="1910107"/>
                  </a:cubicBezTo>
                  <a:cubicBezTo>
                    <a:pt x="1402984" y="1913998"/>
                    <a:pt x="1407361" y="1918860"/>
                    <a:pt x="1412224" y="1921778"/>
                  </a:cubicBezTo>
                  <a:cubicBezTo>
                    <a:pt x="1458420" y="1951928"/>
                    <a:pt x="1481762" y="1996665"/>
                    <a:pt x="1495378" y="2048211"/>
                  </a:cubicBezTo>
                  <a:cubicBezTo>
                    <a:pt x="1497323" y="2055019"/>
                    <a:pt x="1500241" y="2061827"/>
                    <a:pt x="1493919" y="2068149"/>
                  </a:cubicBezTo>
                  <a:cubicBezTo>
                    <a:pt x="1479817" y="2068149"/>
                    <a:pt x="1465715" y="2068149"/>
                    <a:pt x="1451126" y="2068149"/>
                  </a:cubicBezTo>
                  <a:cubicBezTo>
                    <a:pt x="1445291" y="2065231"/>
                    <a:pt x="1439455" y="2066690"/>
                    <a:pt x="1433620" y="2066690"/>
                  </a:cubicBezTo>
                  <a:cubicBezTo>
                    <a:pt x="974570" y="2066690"/>
                    <a:pt x="516007" y="2066690"/>
                    <a:pt x="56957" y="2066690"/>
                  </a:cubicBezTo>
                  <a:cubicBezTo>
                    <a:pt x="51122" y="2066690"/>
                    <a:pt x="44800" y="2065231"/>
                    <a:pt x="39451" y="2068149"/>
                  </a:cubicBezTo>
                  <a:cubicBezTo>
                    <a:pt x="28753" y="2068635"/>
                    <a:pt x="15623" y="2068635"/>
                    <a:pt x="2494" y="2068635"/>
                  </a:cubicBezTo>
                  <a:close/>
                </a:path>
              </a:pathLst>
            </a:custGeom>
            <a:grpFill/>
            <a:ln w="485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35">
              <a:extLst>
                <a:ext uri="{FF2B5EF4-FFF2-40B4-BE49-F238E27FC236}">
                  <a16:creationId xmlns:a16="http://schemas.microsoft.com/office/drawing/2014/main" xmlns="" id="{4D3300F3-FEFE-4F93-89E5-C7098A957AC5}"/>
                </a:ext>
              </a:extLst>
            </p:cNvPr>
            <p:cNvSpPr/>
            <p:nvPr/>
          </p:nvSpPr>
          <p:spPr>
            <a:xfrm>
              <a:off x="7489431" y="4208099"/>
              <a:ext cx="1058124" cy="1336596"/>
            </a:xfrm>
            <a:custGeom>
              <a:avLst/>
              <a:gdLst>
                <a:gd name="connsiteX0" fmla="*/ 1520589 w 1572176"/>
                <a:gd name="connsiteY0" fmla="*/ 605384 h 1985936"/>
                <a:gd name="connsiteX1" fmla="*/ 1493844 w 1572176"/>
                <a:gd name="connsiteY1" fmla="*/ 538763 h 1985936"/>
                <a:gd name="connsiteX2" fmla="*/ 1426737 w 1572176"/>
                <a:gd name="connsiteY2" fmla="*/ 464848 h 1985936"/>
                <a:gd name="connsiteX3" fmla="*/ 1300304 w 1572176"/>
                <a:gd name="connsiteY3" fmla="*/ 435185 h 1985936"/>
                <a:gd name="connsiteX4" fmla="*/ 1248758 w 1572176"/>
                <a:gd name="connsiteY4" fmla="*/ 429350 h 1985936"/>
                <a:gd name="connsiteX5" fmla="*/ 1167549 w 1572176"/>
                <a:gd name="connsiteY5" fmla="*/ 352517 h 1985936"/>
                <a:gd name="connsiteX6" fmla="*/ 1151988 w 1572176"/>
                <a:gd name="connsiteY6" fmla="*/ 315074 h 1985936"/>
                <a:gd name="connsiteX7" fmla="*/ 1045492 w 1572176"/>
                <a:gd name="connsiteY7" fmla="*/ 158005 h 1985936"/>
                <a:gd name="connsiteX8" fmla="*/ 1019233 w 1572176"/>
                <a:gd name="connsiteY8" fmla="*/ 128341 h 1985936"/>
                <a:gd name="connsiteX9" fmla="*/ 1034308 w 1572176"/>
                <a:gd name="connsiteY9" fmla="*/ 134177 h 1985936"/>
                <a:gd name="connsiteX10" fmla="*/ 1034308 w 1572176"/>
                <a:gd name="connsiteY10" fmla="*/ 134177 h 1985936"/>
                <a:gd name="connsiteX11" fmla="*/ 1034308 w 1572176"/>
                <a:gd name="connsiteY11" fmla="*/ 134177 h 1985936"/>
                <a:gd name="connsiteX12" fmla="*/ 1084395 w 1572176"/>
                <a:gd name="connsiteY12" fmla="*/ 181346 h 1985936"/>
                <a:gd name="connsiteX13" fmla="*/ 1039171 w 1572176"/>
                <a:gd name="connsiteY13" fmla="*/ 133691 h 1985936"/>
                <a:gd name="connsiteX14" fmla="*/ 1039171 w 1572176"/>
                <a:gd name="connsiteY14" fmla="*/ 133691 h 1985936"/>
                <a:gd name="connsiteX15" fmla="*/ 941428 w 1572176"/>
                <a:gd name="connsiteY15" fmla="*/ 47132 h 1985936"/>
                <a:gd name="connsiteX16" fmla="*/ 748860 w 1572176"/>
                <a:gd name="connsiteY16" fmla="*/ 1422 h 1985936"/>
                <a:gd name="connsiteX17" fmla="*/ 651118 w 1572176"/>
                <a:gd name="connsiteY17" fmla="*/ 6771 h 1985936"/>
                <a:gd name="connsiteX18" fmla="*/ 469248 w 1572176"/>
                <a:gd name="connsiteY18" fmla="*/ 22818 h 1985936"/>
                <a:gd name="connsiteX19" fmla="*/ 386581 w 1572176"/>
                <a:gd name="connsiteY19" fmla="*/ 81658 h 1985936"/>
                <a:gd name="connsiteX20" fmla="*/ 347678 w 1572176"/>
                <a:gd name="connsiteY20" fmla="*/ 128341 h 1985936"/>
                <a:gd name="connsiteX21" fmla="*/ 307803 w 1572176"/>
                <a:gd name="connsiteY21" fmla="*/ 138067 h 1985936"/>
                <a:gd name="connsiteX22" fmla="*/ 228053 w 1572176"/>
                <a:gd name="connsiteY22" fmla="*/ 167730 h 1985936"/>
                <a:gd name="connsiteX23" fmla="*/ 186233 w 1572176"/>
                <a:gd name="connsiteY23" fmla="*/ 219762 h 1985936"/>
                <a:gd name="connsiteX24" fmla="*/ 184774 w 1572176"/>
                <a:gd name="connsiteY24" fmla="*/ 234351 h 1985936"/>
                <a:gd name="connsiteX25" fmla="*/ 174076 w 1572176"/>
                <a:gd name="connsiteY25" fmla="*/ 266932 h 1985936"/>
                <a:gd name="connsiteX26" fmla="*/ 32082 w 1572176"/>
                <a:gd name="connsiteY26" fmla="*/ 451719 h 1985936"/>
                <a:gd name="connsiteX27" fmla="*/ 1446 w 1572176"/>
                <a:gd name="connsiteY27" fmla="*/ 563077 h 1985936"/>
                <a:gd name="connsiteX28" fmla="*/ 10685 w 1572176"/>
                <a:gd name="connsiteY28" fmla="*/ 671518 h 1985936"/>
                <a:gd name="connsiteX29" fmla="*/ 14575 w 1572176"/>
                <a:gd name="connsiteY29" fmla="*/ 569399 h 1985936"/>
                <a:gd name="connsiteX30" fmla="*/ 102106 w 1572176"/>
                <a:gd name="connsiteY30" fmla="*/ 390447 h 1985936"/>
                <a:gd name="connsiteX31" fmla="*/ 47156 w 1572176"/>
                <a:gd name="connsiteY31" fmla="*/ 612191 h 1985936"/>
                <a:gd name="connsiteX32" fmla="*/ 50560 w 1572176"/>
                <a:gd name="connsiteY32" fmla="*/ 796492 h 1985936"/>
                <a:gd name="connsiteX33" fmla="*/ 51533 w 1572176"/>
                <a:gd name="connsiteY33" fmla="*/ 690969 h 1985936"/>
                <a:gd name="connsiteX34" fmla="*/ 57368 w 1572176"/>
                <a:gd name="connsiteY34" fmla="*/ 637964 h 1985936"/>
                <a:gd name="connsiteX35" fmla="*/ 112318 w 1572176"/>
                <a:gd name="connsiteY35" fmla="*/ 421083 h 1985936"/>
                <a:gd name="connsiteX36" fmla="*/ 73902 w 1572176"/>
                <a:gd name="connsiteY36" fmla="*/ 652067 h 1985936"/>
                <a:gd name="connsiteX37" fmla="*/ 73902 w 1572176"/>
                <a:gd name="connsiteY37" fmla="*/ 734248 h 1985936"/>
                <a:gd name="connsiteX38" fmla="*/ 75847 w 1572176"/>
                <a:gd name="connsiteY38" fmla="*/ 760507 h 1985936"/>
                <a:gd name="connsiteX39" fmla="*/ 79251 w 1572176"/>
                <a:gd name="connsiteY39" fmla="*/ 785794 h 1985936"/>
                <a:gd name="connsiteX40" fmla="*/ 159974 w 1572176"/>
                <a:gd name="connsiteY40" fmla="*/ 377804 h 1985936"/>
                <a:gd name="connsiteX41" fmla="*/ 167754 w 1572176"/>
                <a:gd name="connsiteY41" fmla="*/ 411357 h 1985936"/>
                <a:gd name="connsiteX42" fmla="*/ 144413 w 1572176"/>
                <a:gd name="connsiteY42" fmla="*/ 499374 h 1985936"/>
                <a:gd name="connsiteX43" fmla="*/ 112318 w 1572176"/>
                <a:gd name="connsiteY43" fmla="*/ 632615 h 1985936"/>
                <a:gd name="connsiteX44" fmla="*/ 95784 w 1572176"/>
                <a:gd name="connsiteY44" fmla="*/ 763425 h 1985936"/>
                <a:gd name="connsiteX45" fmla="*/ 63690 w 1572176"/>
                <a:gd name="connsiteY45" fmla="*/ 843175 h 1985936"/>
                <a:gd name="connsiteX46" fmla="*/ 55423 w 1572176"/>
                <a:gd name="connsiteY46" fmla="*/ 850956 h 1985936"/>
                <a:gd name="connsiteX47" fmla="*/ 50074 w 1572176"/>
                <a:gd name="connsiteY47" fmla="*/ 877215 h 1985936"/>
                <a:gd name="connsiteX48" fmla="*/ 89463 w 1572176"/>
                <a:gd name="connsiteY48" fmla="*/ 916604 h 1985936"/>
                <a:gd name="connsiteX49" fmla="*/ 116208 w 1572176"/>
                <a:gd name="connsiteY49" fmla="*/ 975444 h 1985936"/>
                <a:gd name="connsiteX50" fmla="*/ 116208 w 1572176"/>
                <a:gd name="connsiteY50" fmla="*/ 1017264 h 1985936"/>
                <a:gd name="connsiteX51" fmla="*/ 152193 w 1572176"/>
                <a:gd name="connsiteY51" fmla="*/ 1040119 h 1985936"/>
                <a:gd name="connsiteX52" fmla="*/ 149275 w 1572176"/>
                <a:gd name="connsiteY52" fmla="*/ 1043523 h 1985936"/>
                <a:gd name="connsiteX53" fmla="*/ 156083 w 1572176"/>
                <a:gd name="connsiteY53" fmla="*/ 1103822 h 1985936"/>
                <a:gd name="connsiteX54" fmla="*/ 170185 w 1572176"/>
                <a:gd name="connsiteY54" fmla="*/ 1134944 h 1985936"/>
                <a:gd name="connsiteX55" fmla="*/ 165323 w 1572176"/>
                <a:gd name="connsiteY55" fmla="*/ 1153909 h 1985936"/>
                <a:gd name="connsiteX56" fmla="*/ 175535 w 1572176"/>
                <a:gd name="connsiteY56" fmla="*/ 1207400 h 1985936"/>
                <a:gd name="connsiteX57" fmla="*/ 247990 w 1572176"/>
                <a:gd name="connsiteY57" fmla="*/ 1247761 h 1985936"/>
                <a:gd name="connsiteX58" fmla="*/ 433750 w 1572176"/>
                <a:gd name="connsiteY58" fmla="*/ 1235604 h 1985936"/>
                <a:gd name="connsiteX59" fmla="*/ 474111 w 1572176"/>
                <a:gd name="connsiteY59" fmla="*/ 1242899 h 1985936"/>
                <a:gd name="connsiteX60" fmla="*/ 502802 w 1572176"/>
                <a:gd name="connsiteY60" fmla="*/ 1413583 h 1985936"/>
                <a:gd name="connsiteX61" fmla="*/ 471680 w 1572176"/>
                <a:gd name="connsiteY61" fmla="*/ 1469019 h 1985936"/>
                <a:gd name="connsiteX62" fmla="*/ 379286 w 1572176"/>
                <a:gd name="connsiteY62" fmla="*/ 1578919 h 1985936"/>
                <a:gd name="connsiteX63" fmla="*/ 199362 w 1572176"/>
                <a:gd name="connsiteY63" fmla="*/ 1842483 h 1985936"/>
                <a:gd name="connsiteX64" fmla="*/ 146358 w 1572176"/>
                <a:gd name="connsiteY64" fmla="*/ 1985936 h 1985936"/>
                <a:gd name="connsiteX65" fmla="*/ 1348932 w 1572176"/>
                <a:gd name="connsiteY65" fmla="*/ 1985936 h 1985936"/>
                <a:gd name="connsiteX66" fmla="*/ 1346500 w 1572176"/>
                <a:gd name="connsiteY66" fmla="*/ 1973293 h 1985936"/>
                <a:gd name="connsiteX67" fmla="*/ 1276962 w 1572176"/>
                <a:gd name="connsiteY67" fmla="*/ 1792397 h 1985936"/>
                <a:gd name="connsiteX68" fmla="*/ 1112113 w 1572176"/>
                <a:gd name="connsiteY68" fmla="*/ 1550228 h 1985936"/>
                <a:gd name="connsiteX69" fmla="*/ 998323 w 1572176"/>
                <a:gd name="connsiteY69" fmla="*/ 1409207 h 1985936"/>
                <a:gd name="connsiteX70" fmla="*/ 972064 w 1572176"/>
                <a:gd name="connsiteY70" fmla="*/ 1349880 h 1985936"/>
                <a:gd name="connsiteX71" fmla="*/ 972550 w 1572176"/>
                <a:gd name="connsiteY71" fmla="*/ 1186976 h 1985936"/>
                <a:gd name="connsiteX72" fmla="*/ 988597 w 1572176"/>
                <a:gd name="connsiteY72" fmla="*/ 1168984 h 1985936"/>
                <a:gd name="connsiteX73" fmla="*/ 1054732 w 1572176"/>
                <a:gd name="connsiteY73" fmla="*/ 1121814 h 1985936"/>
                <a:gd name="connsiteX74" fmla="*/ 1067861 w 1572176"/>
                <a:gd name="connsiteY74" fmla="*/ 1114520 h 1985936"/>
                <a:gd name="connsiteX75" fmla="*/ 1213745 w 1572176"/>
                <a:gd name="connsiteY75" fmla="*/ 1044982 h 1985936"/>
                <a:gd name="connsiteX76" fmla="*/ 1231252 w 1572176"/>
                <a:gd name="connsiteY76" fmla="*/ 1035256 h 1985936"/>
                <a:gd name="connsiteX77" fmla="*/ 1299818 w 1572176"/>
                <a:gd name="connsiteY77" fmla="*/ 1032825 h 1985936"/>
                <a:gd name="connsiteX78" fmla="*/ 1402909 w 1572176"/>
                <a:gd name="connsiteY78" fmla="*/ 1025531 h 1985936"/>
                <a:gd name="connsiteX79" fmla="*/ 1393670 w 1572176"/>
                <a:gd name="connsiteY79" fmla="*/ 1070755 h 1985936"/>
                <a:gd name="connsiteX80" fmla="*/ 1408745 w 1572176"/>
                <a:gd name="connsiteY80" fmla="*/ 1031852 h 1985936"/>
                <a:gd name="connsiteX81" fmla="*/ 1417011 w 1572176"/>
                <a:gd name="connsiteY81" fmla="*/ 1016778 h 1985936"/>
                <a:gd name="connsiteX82" fmla="*/ 1438894 w 1572176"/>
                <a:gd name="connsiteY82" fmla="*/ 995868 h 1985936"/>
                <a:gd name="connsiteX83" fmla="*/ 1454455 w 1572176"/>
                <a:gd name="connsiteY83" fmla="*/ 977875 h 1985936"/>
                <a:gd name="connsiteX84" fmla="*/ 1446188 w 1572176"/>
                <a:gd name="connsiteY84" fmla="*/ 1007538 h 1985936"/>
                <a:gd name="connsiteX85" fmla="*/ 1438894 w 1572176"/>
                <a:gd name="connsiteY85" fmla="*/ 1031852 h 1985936"/>
                <a:gd name="connsiteX86" fmla="*/ 1500651 w 1572176"/>
                <a:gd name="connsiteY86" fmla="*/ 901043 h 1985936"/>
                <a:gd name="connsiteX87" fmla="*/ 1479256 w 1572176"/>
                <a:gd name="connsiteY87" fmla="*/ 986142 h 1985936"/>
                <a:gd name="connsiteX88" fmla="*/ 1479256 w 1572176"/>
                <a:gd name="connsiteY88" fmla="*/ 986142 h 1985936"/>
                <a:gd name="connsiteX89" fmla="*/ 1479256 w 1572176"/>
                <a:gd name="connsiteY89" fmla="*/ 986142 h 1985936"/>
                <a:gd name="connsiteX90" fmla="*/ 1479256 w 1572176"/>
                <a:gd name="connsiteY90" fmla="*/ 986142 h 1985936"/>
                <a:gd name="connsiteX91" fmla="*/ 1478769 w 1572176"/>
                <a:gd name="connsiteY91" fmla="*/ 987601 h 1985936"/>
                <a:gd name="connsiteX92" fmla="*/ 1450079 w 1572176"/>
                <a:gd name="connsiteY92" fmla="*/ 1066378 h 1985936"/>
                <a:gd name="connsiteX93" fmla="*/ 1482659 w 1572176"/>
                <a:gd name="connsiteY93" fmla="*/ 990032 h 1985936"/>
                <a:gd name="connsiteX94" fmla="*/ 1482659 w 1572176"/>
                <a:gd name="connsiteY94" fmla="*/ 990032 h 1985936"/>
                <a:gd name="connsiteX95" fmla="*/ 1512322 w 1572176"/>
                <a:gd name="connsiteY95" fmla="*/ 888399 h 1985936"/>
                <a:gd name="connsiteX96" fmla="*/ 1528370 w 1572176"/>
                <a:gd name="connsiteY96" fmla="*/ 844148 h 1985936"/>
                <a:gd name="connsiteX97" fmla="*/ 1549280 w 1572176"/>
                <a:gd name="connsiteY97" fmla="*/ 757590 h 1985936"/>
                <a:gd name="connsiteX98" fmla="*/ 1537609 w 1572176"/>
                <a:gd name="connsiteY98" fmla="*/ 667628 h 1985936"/>
                <a:gd name="connsiteX99" fmla="*/ 1559005 w 1572176"/>
                <a:gd name="connsiteY99" fmla="*/ 756617 h 1985936"/>
                <a:gd name="connsiteX100" fmla="*/ 1535664 w 1572176"/>
                <a:gd name="connsiteY100" fmla="*/ 926816 h 1985936"/>
                <a:gd name="connsiteX101" fmla="*/ 1535664 w 1572176"/>
                <a:gd name="connsiteY101" fmla="*/ 926816 h 1985936"/>
                <a:gd name="connsiteX102" fmla="*/ 1487036 w 1572176"/>
                <a:gd name="connsiteY102" fmla="*/ 1049359 h 1985936"/>
                <a:gd name="connsiteX103" fmla="*/ 1538582 w 1572176"/>
                <a:gd name="connsiteY103" fmla="*/ 930706 h 1985936"/>
                <a:gd name="connsiteX104" fmla="*/ 1571649 w 1572176"/>
                <a:gd name="connsiteY104" fmla="*/ 789684 h 1985936"/>
                <a:gd name="connsiteX105" fmla="*/ 1520589 w 1572176"/>
                <a:gd name="connsiteY105" fmla="*/ 605384 h 1985936"/>
                <a:gd name="connsiteX106" fmla="*/ 117181 w 1572176"/>
                <a:gd name="connsiteY106" fmla="*/ 770233 h 1985936"/>
                <a:gd name="connsiteX107" fmla="*/ 99188 w 1572176"/>
                <a:gd name="connsiteY107" fmla="*/ 798437 h 1985936"/>
                <a:gd name="connsiteX108" fmla="*/ 135173 w 1572176"/>
                <a:gd name="connsiteY108" fmla="*/ 606842 h 1985936"/>
                <a:gd name="connsiteX109" fmla="*/ 138577 w 1572176"/>
                <a:gd name="connsiteY109" fmla="*/ 621917 h 1985936"/>
                <a:gd name="connsiteX110" fmla="*/ 117181 w 1572176"/>
                <a:gd name="connsiteY110" fmla="*/ 770233 h 1985936"/>
                <a:gd name="connsiteX111" fmla="*/ 123989 w 1572176"/>
                <a:gd name="connsiteY111" fmla="*/ 763911 h 1985936"/>
                <a:gd name="connsiteX112" fmla="*/ 144413 w 1572176"/>
                <a:gd name="connsiteY112" fmla="*/ 645259 h 1985936"/>
                <a:gd name="connsiteX113" fmla="*/ 123989 w 1572176"/>
                <a:gd name="connsiteY113" fmla="*/ 763911 h 1985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</a:cxnLst>
              <a:rect l="l" t="t" r="r" b="b"/>
              <a:pathLst>
                <a:path w="1572176" h="1985936">
                  <a:moveTo>
                    <a:pt x="1520589" y="605384"/>
                  </a:moveTo>
                  <a:cubicBezTo>
                    <a:pt x="1508919" y="584473"/>
                    <a:pt x="1496762" y="564536"/>
                    <a:pt x="1493844" y="538763"/>
                  </a:cubicBezTo>
                  <a:cubicBezTo>
                    <a:pt x="1489467" y="499861"/>
                    <a:pt x="1459804" y="479923"/>
                    <a:pt x="1426737" y="464848"/>
                  </a:cubicBezTo>
                  <a:cubicBezTo>
                    <a:pt x="1386375" y="446856"/>
                    <a:pt x="1343583" y="439562"/>
                    <a:pt x="1300304" y="435185"/>
                  </a:cubicBezTo>
                  <a:cubicBezTo>
                    <a:pt x="1282798" y="433240"/>
                    <a:pt x="1262860" y="437130"/>
                    <a:pt x="1248758" y="429350"/>
                  </a:cubicBezTo>
                  <a:cubicBezTo>
                    <a:pt x="1215691" y="411357"/>
                    <a:pt x="1175330" y="399200"/>
                    <a:pt x="1167549" y="352517"/>
                  </a:cubicBezTo>
                  <a:cubicBezTo>
                    <a:pt x="1165117" y="339388"/>
                    <a:pt x="1157823" y="327231"/>
                    <a:pt x="1151988" y="315074"/>
                  </a:cubicBezTo>
                  <a:cubicBezTo>
                    <a:pt x="1125242" y="256720"/>
                    <a:pt x="1094606" y="201284"/>
                    <a:pt x="1045492" y="158005"/>
                  </a:cubicBezTo>
                  <a:cubicBezTo>
                    <a:pt x="1035280" y="149252"/>
                    <a:pt x="1026527" y="140012"/>
                    <a:pt x="1019233" y="128341"/>
                  </a:cubicBezTo>
                  <a:cubicBezTo>
                    <a:pt x="1026527" y="125424"/>
                    <a:pt x="1029445" y="132232"/>
                    <a:pt x="1034308" y="134177"/>
                  </a:cubicBezTo>
                  <a:cubicBezTo>
                    <a:pt x="1034308" y="134177"/>
                    <a:pt x="1034308" y="134177"/>
                    <a:pt x="1034308" y="134177"/>
                  </a:cubicBezTo>
                  <a:cubicBezTo>
                    <a:pt x="1034308" y="134177"/>
                    <a:pt x="1034308" y="134177"/>
                    <a:pt x="1034308" y="134177"/>
                  </a:cubicBezTo>
                  <a:cubicBezTo>
                    <a:pt x="1050841" y="149738"/>
                    <a:pt x="1067861" y="165785"/>
                    <a:pt x="1084395" y="181346"/>
                  </a:cubicBezTo>
                  <a:cubicBezTo>
                    <a:pt x="1071751" y="162867"/>
                    <a:pt x="1057163" y="146820"/>
                    <a:pt x="1039171" y="133691"/>
                  </a:cubicBezTo>
                  <a:lnTo>
                    <a:pt x="1039171" y="133691"/>
                  </a:lnTo>
                  <a:cubicBezTo>
                    <a:pt x="1006590" y="104514"/>
                    <a:pt x="975467" y="73878"/>
                    <a:pt x="941428" y="47132"/>
                  </a:cubicBezTo>
                  <a:cubicBezTo>
                    <a:pt x="885019" y="2395"/>
                    <a:pt x="817912" y="-3441"/>
                    <a:pt x="748860" y="1422"/>
                  </a:cubicBezTo>
                  <a:cubicBezTo>
                    <a:pt x="716280" y="3367"/>
                    <a:pt x="684185" y="7744"/>
                    <a:pt x="651118" y="6771"/>
                  </a:cubicBezTo>
                  <a:cubicBezTo>
                    <a:pt x="589847" y="4826"/>
                    <a:pt x="529061" y="5312"/>
                    <a:pt x="469248" y="22818"/>
                  </a:cubicBezTo>
                  <a:cubicBezTo>
                    <a:pt x="435209" y="33030"/>
                    <a:pt x="402628" y="48105"/>
                    <a:pt x="386581" y="81658"/>
                  </a:cubicBezTo>
                  <a:cubicBezTo>
                    <a:pt x="377341" y="101596"/>
                    <a:pt x="363239" y="114726"/>
                    <a:pt x="347678" y="128341"/>
                  </a:cubicBezTo>
                  <a:cubicBezTo>
                    <a:pt x="335521" y="139526"/>
                    <a:pt x="323851" y="143416"/>
                    <a:pt x="307803" y="138067"/>
                  </a:cubicBezTo>
                  <a:cubicBezTo>
                    <a:pt x="273277" y="126396"/>
                    <a:pt x="247504" y="135636"/>
                    <a:pt x="228053" y="167730"/>
                  </a:cubicBezTo>
                  <a:cubicBezTo>
                    <a:pt x="216382" y="186695"/>
                    <a:pt x="204712" y="206147"/>
                    <a:pt x="186233" y="219762"/>
                  </a:cubicBezTo>
                  <a:cubicBezTo>
                    <a:pt x="180884" y="223653"/>
                    <a:pt x="181856" y="229002"/>
                    <a:pt x="184774" y="234351"/>
                  </a:cubicBezTo>
                  <a:cubicBezTo>
                    <a:pt x="192554" y="248939"/>
                    <a:pt x="185746" y="257206"/>
                    <a:pt x="174076" y="266932"/>
                  </a:cubicBezTo>
                  <a:cubicBezTo>
                    <a:pt x="111345" y="316532"/>
                    <a:pt x="63690" y="378290"/>
                    <a:pt x="32082" y="451719"/>
                  </a:cubicBezTo>
                  <a:cubicBezTo>
                    <a:pt x="16521" y="487703"/>
                    <a:pt x="10685" y="525633"/>
                    <a:pt x="1446" y="563077"/>
                  </a:cubicBezTo>
                  <a:cubicBezTo>
                    <a:pt x="-4390" y="612678"/>
                    <a:pt x="9226" y="679298"/>
                    <a:pt x="10685" y="671518"/>
                  </a:cubicBezTo>
                  <a:cubicBezTo>
                    <a:pt x="13603" y="657902"/>
                    <a:pt x="1446" y="625321"/>
                    <a:pt x="14575" y="569399"/>
                  </a:cubicBezTo>
                  <a:cubicBezTo>
                    <a:pt x="26732" y="501806"/>
                    <a:pt x="54450" y="441020"/>
                    <a:pt x="102106" y="390447"/>
                  </a:cubicBezTo>
                  <a:cubicBezTo>
                    <a:pt x="76333" y="462903"/>
                    <a:pt x="56882" y="536332"/>
                    <a:pt x="47156" y="612191"/>
                  </a:cubicBezTo>
                  <a:cubicBezTo>
                    <a:pt x="44239" y="659361"/>
                    <a:pt x="35486" y="733276"/>
                    <a:pt x="50560" y="796492"/>
                  </a:cubicBezTo>
                  <a:cubicBezTo>
                    <a:pt x="51046" y="761480"/>
                    <a:pt x="46184" y="725981"/>
                    <a:pt x="51533" y="690969"/>
                  </a:cubicBezTo>
                  <a:cubicBezTo>
                    <a:pt x="51046" y="672977"/>
                    <a:pt x="52992" y="655471"/>
                    <a:pt x="57368" y="637964"/>
                  </a:cubicBezTo>
                  <a:cubicBezTo>
                    <a:pt x="64663" y="563077"/>
                    <a:pt x="85086" y="491107"/>
                    <a:pt x="112318" y="421083"/>
                  </a:cubicBezTo>
                  <a:cubicBezTo>
                    <a:pt x="94326" y="496943"/>
                    <a:pt x="79251" y="573775"/>
                    <a:pt x="73902" y="652067"/>
                  </a:cubicBezTo>
                  <a:cubicBezTo>
                    <a:pt x="73902" y="679298"/>
                    <a:pt x="73902" y="706530"/>
                    <a:pt x="73902" y="734248"/>
                  </a:cubicBezTo>
                  <a:cubicBezTo>
                    <a:pt x="74388" y="743001"/>
                    <a:pt x="75360" y="751754"/>
                    <a:pt x="75847" y="760507"/>
                  </a:cubicBezTo>
                  <a:cubicBezTo>
                    <a:pt x="76820" y="768774"/>
                    <a:pt x="77792" y="777527"/>
                    <a:pt x="79251" y="785794"/>
                  </a:cubicBezTo>
                  <a:cubicBezTo>
                    <a:pt x="78278" y="644286"/>
                    <a:pt x="106969" y="508614"/>
                    <a:pt x="159974" y="377804"/>
                  </a:cubicBezTo>
                  <a:cubicBezTo>
                    <a:pt x="162891" y="389475"/>
                    <a:pt x="172617" y="401145"/>
                    <a:pt x="167754" y="411357"/>
                  </a:cubicBezTo>
                  <a:cubicBezTo>
                    <a:pt x="154138" y="439562"/>
                    <a:pt x="152193" y="470197"/>
                    <a:pt x="144413" y="499374"/>
                  </a:cubicBezTo>
                  <a:cubicBezTo>
                    <a:pt x="132742" y="543626"/>
                    <a:pt x="121071" y="587877"/>
                    <a:pt x="112318" y="632615"/>
                  </a:cubicBezTo>
                  <a:cubicBezTo>
                    <a:pt x="104051" y="675894"/>
                    <a:pt x="97243" y="719660"/>
                    <a:pt x="95784" y="763425"/>
                  </a:cubicBezTo>
                  <a:cubicBezTo>
                    <a:pt x="94812" y="796006"/>
                    <a:pt x="90922" y="823238"/>
                    <a:pt x="63690" y="843175"/>
                  </a:cubicBezTo>
                  <a:cubicBezTo>
                    <a:pt x="60772" y="845607"/>
                    <a:pt x="58341" y="848524"/>
                    <a:pt x="55423" y="850956"/>
                  </a:cubicBezTo>
                  <a:cubicBezTo>
                    <a:pt x="46184" y="858250"/>
                    <a:pt x="45211" y="867489"/>
                    <a:pt x="50074" y="877215"/>
                  </a:cubicBezTo>
                  <a:cubicBezTo>
                    <a:pt x="58341" y="895207"/>
                    <a:pt x="71470" y="909309"/>
                    <a:pt x="89463" y="916604"/>
                  </a:cubicBezTo>
                  <a:cubicBezTo>
                    <a:pt x="131283" y="933624"/>
                    <a:pt x="131769" y="933624"/>
                    <a:pt x="116208" y="975444"/>
                  </a:cubicBezTo>
                  <a:cubicBezTo>
                    <a:pt x="110859" y="990032"/>
                    <a:pt x="106969" y="1003648"/>
                    <a:pt x="116208" y="1017264"/>
                  </a:cubicBezTo>
                  <a:cubicBezTo>
                    <a:pt x="124475" y="1029907"/>
                    <a:pt x="135659" y="1039147"/>
                    <a:pt x="152193" y="1040119"/>
                  </a:cubicBezTo>
                  <a:cubicBezTo>
                    <a:pt x="150734" y="1042064"/>
                    <a:pt x="150248" y="1043037"/>
                    <a:pt x="149275" y="1043523"/>
                  </a:cubicBezTo>
                  <a:cubicBezTo>
                    <a:pt x="125448" y="1066378"/>
                    <a:pt x="127879" y="1088261"/>
                    <a:pt x="156083" y="1103822"/>
                  </a:cubicBezTo>
                  <a:cubicBezTo>
                    <a:pt x="168727" y="1110630"/>
                    <a:pt x="174562" y="1120356"/>
                    <a:pt x="170185" y="1134944"/>
                  </a:cubicBezTo>
                  <a:cubicBezTo>
                    <a:pt x="168240" y="1141266"/>
                    <a:pt x="167754" y="1148074"/>
                    <a:pt x="165323" y="1153909"/>
                  </a:cubicBezTo>
                  <a:cubicBezTo>
                    <a:pt x="157542" y="1173847"/>
                    <a:pt x="162405" y="1191353"/>
                    <a:pt x="175535" y="1207400"/>
                  </a:cubicBezTo>
                  <a:cubicBezTo>
                    <a:pt x="194499" y="1230742"/>
                    <a:pt x="219300" y="1244357"/>
                    <a:pt x="247990" y="1247761"/>
                  </a:cubicBezTo>
                  <a:cubicBezTo>
                    <a:pt x="310721" y="1255056"/>
                    <a:pt x="372965" y="1255542"/>
                    <a:pt x="433750" y="1235604"/>
                  </a:cubicBezTo>
                  <a:cubicBezTo>
                    <a:pt x="448338" y="1230742"/>
                    <a:pt x="461954" y="1230255"/>
                    <a:pt x="474111" y="1242899"/>
                  </a:cubicBezTo>
                  <a:cubicBezTo>
                    <a:pt x="513986" y="1284232"/>
                    <a:pt x="528575" y="1364469"/>
                    <a:pt x="502802" y="1413583"/>
                  </a:cubicBezTo>
                  <a:cubicBezTo>
                    <a:pt x="493076" y="1432548"/>
                    <a:pt x="482865" y="1451027"/>
                    <a:pt x="471680" y="1469019"/>
                  </a:cubicBezTo>
                  <a:cubicBezTo>
                    <a:pt x="446880" y="1510840"/>
                    <a:pt x="411381" y="1543420"/>
                    <a:pt x="379286" y="1578919"/>
                  </a:cubicBezTo>
                  <a:cubicBezTo>
                    <a:pt x="306831" y="1658183"/>
                    <a:pt x="247018" y="1746686"/>
                    <a:pt x="199362" y="1842483"/>
                  </a:cubicBezTo>
                  <a:cubicBezTo>
                    <a:pt x="176507" y="1888194"/>
                    <a:pt x="159001" y="1936336"/>
                    <a:pt x="146358" y="1985936"/>
                  </a:cubicBezTo>
                  <a:cubicBezTo>
                    <a:pt x="547054" y="1985936"/>
                    <a:pt x="947750" y="1985936"/>
                    <a:pt x="1348932" y="1985936"/>
                  </a:cubicBezTo>
                  <a:cubicBezTo>
                    <a:pt x="1348446" y="1981560"/>
                    <a:pt x="1347960" y="1977183"/>
                    <a:pt x="1346500" y="1973293"/>
                  </a:cubicBezTo>
                  <a:cubicBezTo>
                    <a:pt x="1328022" y="1911049"/>
                    <a:pt x="1307112" y="1850264"/>
                    <a:pt x="1276962" y="1792397"/>
                  </a:cubicBezTo>
                  <a:cubicBezTo>
                    <a:pt x="1231738" y="1704866"/>
                    <a:pt x="1179219" y="1622684"/>
                    <a:pt x="1112113" y="1550228"/>
                  </a:cubicBezTo>
                  <a:cubicBezTo>
                    <a:pt x="1071265" y="1505977"/>
                    <a:pt x="1027500" y="1463184"/>
                    <a:pt x="998323" y="1409207"/>
                  </a:cubicBezTo>
                  <a:cubicBezTo>
                    <a:pt x="988111" y="1390242"/>
                    <a:pt x="975467" y="1371763"/>
                    <a:pt x="972064" y="1349880"/>
                  </a:cubicBezTo>
                  <a:cubicBezTo>
                    <a:pt x="964283" y="1295417"/>
                    <a:pt x="963310" y="1241440"/>
                    <a:pt x="972550" y="1186976"/>
                  </a:cubicBezTo>
                  <a:cubicBezTo>
                    <a:pt x="974009" y="1178223"/>
                    <a:pt x="977413" y="1171901"/>
                    <a:pt x="988597" y="1168984"/>
                  </a:cubicBezTo>
                  <a:cubicBezTo>
                    <a:pt x="1016801" y="1162176"/>
                    <a:pt x="1039171" y="1146615"/>
                    <a:pt x="1054732" y="1121814"/>
                  </a:cubicBezTo>
                  <a:cubicBezTo>
                    <a:pt x="1058135" y="1116465"/>
                    <a:pt x="1061540" y="1114520"/>
                    <a:pt x="1067861" y="1114520"/>
                  </a:cubicBezTo>
                  <a:cubicBezTo>
                    <a:pt x="1127188" y="1113548"/>
                    <a:pt x="1174843" y="1088747"/>
                    <a:pt x="1213745" y="1044982"/>
                  </a:cubicBezTo>
                  <a:cubicBezTo>
                    <a:pt x="1218608" y="1039633"/>
                    <a:pt x="1222985" y="1035256"/>
                    <a:pt x="1231252" y="1035256"/>
                  </a:cubicBezTo>
                  <a:cubicBezTo>
                    <a:pt x="1254107" y="1035256"/>
                    <a:pt x="1277449" y="1035743"/>
                    <a:pt x="1299818" y="1032825"/>
                  </a:cubicBezTo>
                  <a:cubicBezTo>
                    <a:pt x="1333371" y="1028448"/>
                    <a:pt x="1367411" y="1048386"/>
                    <a:pt x="1402909" y="1025531"/>
                  </a:cubicBezTo>
                  <a:cubicBezTo>
                    <a:pt x="1399505" y="1043523"/>
                    <a:pt x="1396588" y="1057139"/>
                    <a:pt x="1393670" y="1070755"/>
                  </a:cubicBezTo>
                  <a:cubicBezTo>
                    <a:pt x="1402423" y="1058598"/>
                    <a:pt x="1404854" y="1045468"/>
                    <a:pt x="1408745" y="1031852"/>
                  </a:cubicBezTo>
                  <a:cubicBezTo>
                    <a:pt x="1410203" y="1026503"/>
                    <a:pt x="1410203" y="1018236"/>
                    <a:pt x="1417011" y="1016778"/>
                  </a:cubicBezTo>
                  <a:cubicBezTo>
                    <a:pt x="1428682" y="1013860"/>
                    <a:pt x="1432572" y="1003648"/>
                    <a:pt x="1438894" y="995868"/>
                  </a:cubicBezTo>
                  <a:cubicBezTo>
                    <a:pt x="1442784" y="990518"/>
                    <a:pt x="1447160" y="986142"/>
                    <a:pt x="1454455" y="977875"/>
                  </a:cubicBezTo>
                  <a:cubicBezTo>
                    <a:pt x="1451051" y="990518"/>
                    <a:pt x="1448620" y="999272"/>
                    <a:pt x="1446188" y="1007538"/>
                  </a:cubicBezTo>
                  <a:cubicBezTo>
                    <a:pt x="1443757" y="1015805"/>
                    <a:pt x="1441325" y="1023586"/>
                    <a:pt x="1438894" y="1031852"/>
                  </a:cubicBezTo>
                  <a:cubicBezTo>
                    <a:pt x="1460777" y="988573"/>
                    <a:pt x="1470502" y="940431"/>
                    <a:pt x="1500651" y="901043"/>
                  </a:cubicBezTo>
                  <a:cubicBezTo>
                    <a:pt x="1493357" y="929247"/>
                    <a:pt x="1486550" y="957938"/>
                    <a:pt x="1479256" y="986142"/>
                  </a:cubicBezTo>
                  <a:lnTo>
                    <a:pt x="1479256" y="986142"/>
                  </a:lnTo>
                  <a:lnTo>
                    <a:pt x="1479256" y="986142"/>
                  </a:lnTo>
                  <a:cubicBezTo>
                    <a:pt x="1479256" y="986142"/>
                    <a:pt x="1479256" y="986142"/>
                    <a:pt x="1479256" y="986142"/>
                  </a:cubicBezTo>
                  <a:cubicBezTo>
                    <a:pt x="1479256" y="986628"/>
                    <a:pt x="1478769" y="987114"/>
                    <a:pt x="1478769" y="987601"/>
                  </a:cubicBezTo>
                  <a:cubicBezTo>
                    <a:pt x="1469043" y="1013860"/>
                    <a:pt x="1459318" y="1040119"/>
                    <a:pt x="1450079" y="1066378"/>
                  </a:cubicBezTo>
                  <a:cubicBezTo>
                    <a:pt x="1464667" y="1042551"/>
                    <a:pt x="1474393" y="1016291"/>
                    <a:pt x="1482659" y="990032"/>
                  </a:cubicBezTo>
                  <a:lnTo>
                    <a:pt x="1482659" y="990032"/>
                  </a:lnTo>
                  <a:cubicBezTo>
                    <a:pt x="1494330" y="956479"/>
                    <a:pt x="1504542" y="922925"/>
                    <a:pt x="1512322" y="888399"/>
                  </a:cubicBezTo>
                  <a:cubicBezTo>
                    <a:pt x="1515727" y="872838"/>
                    <a:pt x="1520589" y="858250"/>
                    <a:pt x="1528370" y="844148"/>
                  </a:cubicBezTo>
                  <a:cubicBezTo>
                    <a:pt x="1542472" y="817402"/>
                    <a:pt x="1548793" y="788225"/>
                    <a:pt x="1549280" y="757590"/>
                  </a:cubicBezTo>
                  <a:cubicBezTo>
                    <a:pt x="1549766" y="726954"/>
                    <a:pt x="1542958" y="697291"/>
                    <a:pt x="1537609" y="667628"/>
                  </a:cubicBezTo>
                  <a:cubicBezTo>
                    <a:pt x="1550253" y="695832"/>
                    <a:pt x="1556574" y="725981"/>
                    <a:pt x="1559005" y="756617"/>
                  </a:cubicBezTo>
                  <a:cubicBezTo>
                    <a:pt x="1563868" y="814971"/>
                    <a:pt x="1552198" y="871379"/>
                    <a:pt x="1535664" y="926816"/>
                  </a:cubicBezTo>
                  <a:cubicBezTo>
                    <a:pt x="1535664" y="926816"/>
                    <a:pt x="1535664" y="926816"/>
                    <a:pt x="1535664" y="926816"/>
                  </a:cubicBezTo>
                  <a:cubicBezTo>
                    <a:pt x="1519617" y="967663"/>
                    <a:pt x="1503083" y="1008511"/>
                    <a:pt x="1487036" y="1049359"/>
                  </a:cubicBezTo>
                  <a:cubicBezTo>
                    <a:pt x="1507459" y="1010942"/>
                    <a:pt x="1524966" y="971553"/>
                    <a:pt x="1538582" y="930706"/>
                  </a:cubicBezTo>
                  <a:cubicBezTo>
                    <a:pt x="1554629" y="884995"/>
                    <a:pt x="1568731" y="838799"/>
                    <a:pt x="1571649" y="789684"/>
                  </a:cubicBezTo>
                  <a:cubicBezTo>
                    <a:pt x="1576025" y="721605"/>
                    <a:pt x="1552684" y="662278"/>
                    <a:pt x="1520589" y="605384"/>
                  </a:cubicBezTo>
                  <a:close/>
                  <a:moveTo>
                    <a:pt x="117181" y="770233"/>
                  </a:moveTo>
                  <a:cubicBezTo>
                    <a:pt x="117181" y="782876"/>
                    <a:pt x="106969" y="789684"/>
                    <a:pt x="99188" y="798437"/>
                  </a:cubicBezTo>
                  <a:cubicBezTo>
                    <a:pt x="102106" y="732789"/>
                    <a:pt x="110859" y="668600"/>
                    <a:pt x="135173" y="606842"/>
                  </a:cubicBezTo>
                  <a:cubicBezTo>
                    <a:pt x="140036" y="611219"/>
                    <a:pt x="140036" y="616082"/>
                    <a:pt x="138577" y="621917"/>
                  </a:cubicBezTo>
                  <a:cubicBezTo>
                    <a:pt x="126906" y="670545"/>
                    <a:pt x="117181" y="719660"/>
                    <a:pt x="117181" y="770233"/>
                  </a:cubicBezTo>
                  <a:close/>
                  <a:moveTo>
                    <a:pt x="123989" y="763911"/>
                  </a:moveTo>
                  <a:cubicBezTo>
                    <a:pt x="129338" y="721605"/>
                    <a:pt x="136146" y="683189"/>
                    <a:pt x="144413" y="645259"/>
                  </a:cubicBezTo>
                  <a:cubicBezTo>
                    <a:pt x="169699" y="689024"/>
                    <a:pt x="154138" y="725981"/>
                    <a:pt x="123989" y="763911"/>
                  </a:cubicBezTo>
                  <a:close/>
                </a:path>
              </a:pathLst>
            </a:custGeom>
            <a:grpFill/>
            <a:ln w="485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Arrow: Up-Down 36">
              <a:extLst>
                <a:ext uri="{FF2B5EF4-FFF2-40B4-BE49-F238E27FC236}">
                  <a16:creationId xmlns:a16="http://schemas.microsoft.com/office/drawing/2014/main" xmlns="" id="{F4D796C2-CEE1-4724-8175-0DEA3971406A}"/>
                </a:ext>
              </a:extLst>
            </p:cNvPr>
            <p:cNvSpPr/>
            <p:nvPr/>
          </p:nvSpPr>
          <p:spPr>
            <a:xfrm rot="5400000">
              <a:off x="7031898" y="4765816"/>
              <a:ext cx="315667" cy="910947"/>
            </a:xfrm>
            <a:prstGeom prst="upDownArrow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7AFCE7AE-2347-4D6C-B16E-B62AF3EC2577}"/>
                </a:ext>
              </a:extLst>
            </p:cNvPr>
            <p:cNvSpPr txBox="1"/>
            <p:nvPr/>
          </p:nvSpPr>
          <p:spPr>
            <a:xfrm>
              <a:off x="6846463" y="4578853"/>
              <a:ext cx="679936" cy="50652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kk-KZ" altLang="ko-KR" sz="21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r>
                <a:rPr lang="en-US" altLang="ko-KR" b="1" dirty="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</a:t>
              </a:r>
              <a:endParaRPr lang="ko-KR" altLang="en-US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4739056" y="3783453"/>
            <a:ext cx="5876434" cy="1424103"/>
          </a:xfrm>
          <a:prstGeom prst="rect">
            <a:avLst/>
          </a:prstGeom>
          <a:noFill/>
        </p:spPr>
        <p:txBody>
          <a:bodyPr wrap="square" lIns="69211" tIns="34605" rIns="69211" bIns="34605" rtlCol="0">
            <a:spAutoFit/>
          </a:bodyPr>
          <a:lstStyle/>
          <a:p>
            <a:pPr algn="just"/>
            <a:r>
              <a:rPr lang="ru-RU" dirty="0">
                <a:latin typeface="Palatino Linotype" pitchFamily="18" charset="0"/>
                <a:cs typeface="Arial" panose="020B0604020202020204" pitchFamily="34" charset="0"/>
              </a:rPr>
              <a:t>ЗАПУСК НА ЕНТ </a:t>
            </a:r>
            <a:r>
              <a:rPr lang="ru-RU" dirty="0" smtClean="0">
                <a:latin typeface="Palatino Linotype" pitchFamily="18" charset="0"/>
                <a:cs typeface="Arial" panose="020B0604020202020204" pitchFamily="34" charset="0"/>
              </a:rPr>
              <a:t>БУДЕТ ПРОИЗВЕДЕН </a:t>
            </a:r>
            <a:r>
              <a:rPr lang="ru-RU" dirty="0">
                <a:latin typeface="Palatino Linotype" pitchFamily="18" charset="0"/>
                <a:cs typeface="Arial" panose="020B0604020202020204" pitchFamily="34" charset="0"/>
              </a:rPr>
              <a:t>ЧЕРЕЗ БАРРИКАДНЫЕ ЛЕНТЫ ПО ОЧЕРЕДИ С СОБЛЮДЕНИЕМ ДИСТАНЦИИ </a:t>
            </a:r>
            <a:r>
              <a:rPr lang="ru-RU" dirty="0" smtClean="0">
                <a:latin typeface="Palatino Linotype" pitchFamily="18" charset="0"/>
                <a:cs typeface="Arial" panose="020B0604020202020204" pitchFamily="34" charset="0"/>
              </a:rPr>
              <a:t>1 </a:t>
            </a:r>
            <a:r>
              <a:rPr lang="ru-RU" dirty="0">
                <a:latin typeface="Palatino Linotype" pitchFamily="18" charset="0"/>
                <a:cs typeface="Arial" panose="020B0604020202020204" pitchFamily="34" charset="0"/>
              </a:rPr>
              <a:t>МЕТРА</a:t>
            </a:r>
          </a:p>
        </p:txBody>
      </p:sp>
      <p:sp>
        <p:nvSpPr>
          <p:cNvPr id="16" name="Round Same Side Corner Rectangle 8">
            <a:extLst>
              <a:ext uri="{FF2B5EF4-FFF2-40B4-BE49-F238E27FC236}">
                <a16:creationId xmlns:a16="http://schemas.microsoft.com/office/drawing/2014/main" xmlns="" id="{DB67113F-D303-42DA-95BD-610BBED8BE92}"/>
              </a:ext>
            </a:extLst>
          </p:cNvPr>
          <p:cNvSpPr/>
          <p:nvPr/>
        </p:nvSpPr>
        <p:spPr>
          <a:xfrm>
            <a:off x="3699744" y="5507591"/>
            <a:ext cx="395730" cy="1046271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9211" tIns="34605" rIns="69211" bIns="34605" rtlCol="0" anchor="ctr"/>
          <a:lstStyle/>
          <a:p>
            <a:pPr algn="ctr"/>
            <a:endParaRPr lang="ko-KR" altLang="en-US" sz="2000" dirty="0"/>
          </a:p>
        </p:txBody>
      </p:sp>
      <p:sp>
        <p:nvSpPr>
          <p:cNvPr id="17" name="Round Same Side Corner Rectangle 20">
            <a:extLst>
              <a:ext uri="{FF2B5EF4-FFF2-40B4-BE49-F238E27FC236}">
                <a16:creationId xmlns:a16="http://schemas.microsoft.com/office/drawing/2014/main" xmlns="" id="{64493E6A-B33B-4279-A44A-DC445D86772A}"/>
              </a:ext>
            </a:extLst>
          </p:cNvPr>
          <p:cNvSpPr/>
          <p:nvPr/>
        </p:nvSpPr>
        <p:spPr>
          <a:xfrm rot="10800000">
            <a:off x="4160295" y="5507589"/>
            <a:ext cx="445063" cy="104627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9211" tIns="34605" rIns="69211" bIns="34605" rtlCol="0" anchor="ctr"/>
          <a:lstStyle/>
          <a:p>
            <a:pPr algn="ctr"/>
            <a:endParaRPr lang="ko-KR" altLang="en-US" sz="2000" dirty="0"/>
          </a:p>
        </p:txBody>
      </p:sp>
      <p:sp>
        <p:nvSpPr>
          <p:cNvPr id="18" name="Round Same Side Corner Rectangle 8">
            <a:extLst>
              <a:ext uri="{FF2B5EF4-FFF2-40B4-BE49-F238E27FC236}">
                <a16:creationId xmlns:a16="http://schemas.microsoft.com/office/drawing/2014/main" xmlns="" id="{DB67113F-D303-42DA-95BD-610BBED8BE92}"/>
              </a:ext>
            </a:extLst>
          </p:cNvPr>
          <p:cNvSpPr/>
          <p:nvPr/>
        </p:nvSpPr>
        <p:spPr>
          <a:xfrm>
            <a:off x="4626828" y="5507591"/>
            <a:ext cx="395730" cy="1046271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9211" tIns="34605" rIns="69211" bIns="34605" rtlCol="0" anchor="ctr"/>
          <a:lstStyle/>
          <a:p>
            <a:pPr algn="ctr"/>
            <a:endParaRPr lang="ko-KR" altLang="en-US" sz="2000" dirty="0"/>
          </a:p>
        </p:txBody>
      </p:sp>
      <p:sp>
        <p:nvSpPr>
          <p:cNvPr id="19" name="Round Same Side Corner Rectangle 20">
            <a:extLst>
              <a:ext uri="{FF2B5EF4-FFF2-40B4-BE49-F238E27FC236}">
                <a16:creationId xmlns:a16="http://schemas.microsoft.com/office/drawing/2014/main" xmlns="" id="{64493E6A-B33B-4279-A44A-DC445D86772A}"/>
              </a:ext>
            </a:extLst>
          </p:cNvPr>
          <p:cNvSpPr/>
          <p:nvPr/>
        </p:nvSpPr>
        <p:spPr>
          <a:xfrm rot="10800000">
            <a:off x="5087379" y="5507589"/>
            <a:ext cx="445063" cy="104627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9211" tIns="34605" rIns="69211" bIns="34605" rtlCol="0" anchor="ctr"/>
          <a:lstStyle/>
          <a:p>
            <a:pPr algn="ctr"/>
            <a:endParaRPr lang="ko-KR" altLang="en-US" sz="2000" dirty="0"/>
          </a:p>
        </p:txBody>
      </p:sp>
      <p:sp>
        <p:nvSpPr>
          <p:cNvPr id="20" name="TextBox 19"/>
          <p:cNvSpPr txBox="1"/>
          <p:nvPr/>
        </p:nvSpPr>
        <p:spPr>
          <a:xfrm>
            <a:off x="5824636" y="5641839"/>
            <a:ext cx="5880954" cy="777772"/>
          </a:xfrm>
          <a:prstGeom prst="rect">
            <a:avLst/>
          </a:prstGeom>
          <a:noFill/>
        </p:spPr>
        <p:txBody>
          <a:bodyPr wrap="square" lIns="69211" tIns="34605" rIns="69211" bIns="34605" rtlCol="0">
            <a:spAutoFit/>
          </a:bodyPr>
          <a:lstStyle/>
          <a:p>
            <a:pPr algn="just"/>
            <a:r>
              <a:rPr lang="ru-RU" dirty="0" smtClean="0">
                <a:latin typeface="Palatino Linotype" pitchFamily="18" charset="0"/>
                <a:cs typeface="Arial" panose="020B0604020202020204" pitchFamily="34" charset="0"/>
              </a:rPr>
              <a:t>РАССТОЯНИЕ МЕЖДУ ТЕСТИРУЕМЫМИ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Palatino Linotype" pitchFamily="18" charset="0"/>
                <a:cs typeface="Arial" panose="020B0604020202020204" pitchFamily="34" charset="0"/>
              </a:rPr>
              <a:t>НЕ </a:t>
            </a:r>
            <a:r>
              <a:rPr lang="ru-RU" dirty="0">
                <a:latin typeface="Palatino Linotype" pitchFamily="18" charset="0"/>
                <a:cs typeface="Arial" panose="020B0604020202020204" pitchFamily="34" charset="0"/>
              </a:rPr>
              <a:t>МЕНЕЕ </a:t>
            </a:r>
            <a:r>
              <a:rPr lang="ru-RU" dirty="0" smtClean="0">
                <a:latin typeface="Palatino Linotype" pitchFamily="18" charset="0"/>
                <a:cs typeface="Arial" panose="020B0604020202020204" pitchFamily="34" charset="0"/>
              </a:rPr>
              <a:t>1 МЕТРА</a:t>
            </a:r>
            <a:endParaRPr lang="ru-RU" dirty="0">
              <a:latin typeface="Palatino Linotype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840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-17515" y="-17636"/>
            <a:ext cx="12240000" cy="936000"/>
          </a:xfrm>
          <a:prstGeom prst="rect">
            <a:avLst/>
          </a:prstGeom>
          <a:solidFill>
            <a:srgbClr val="E4C29C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204700" cy="918364"/>
          </a:xfrm>
        </p:spPr>
        <p:txBody>
          <a:bodyPr>
            <a:normAutofit/>
          </a:bodyPr>
          <a:lstStyle/>
          <a:p>
            <a:r>
              <a:rPr lang="ru-RU" sz="3000" b="1" dirty="0">
                <a:latin typeface="Palatino Linotype" pitchFamily="18" charset="0"/>
              </a:rPr>
              <a:t>Единое национальное </a:t>
            </a:r>
            <a:r>
              <a:rPr lang="ru-RU" sz="3000" b="1" dirty="0" smtClean="0">
                <a:latin typeface="Palatino Linotype" pitchFamily="18" charset="0"/>
              </a:rPr>
              <a:t>тестирование - 2022</a:t>
            </a:r>
            <a:endParaRPr lang="ru-RU" sz="3000" b="1" dirty="0">
              <a:latin typeface="Palatino Linotype" pitchFamily="18" charset="0"/>
            </a:endParaRPr>
          </a:p>
        </p:txBody>
      </p:sp>
      <p:grpSp>
        <p:nvGrpSpPr>
          <p:cNvPr id="5" name="Группа 3"/>
          <p:cNvGrpSpPr/>
          <p:nvPr/>
        </p:nvGrpSpPr>
        <p:grpSpPr>
          <a:xfrm>
            <a:off x="687565" y="1717172"/>
            <a:ext cx="9231209" cy="4928823"/>
            <a:chOff x="647372" y="1325893"/>
            <a:chExt cx="6300892" cy="3636404"/>
          </a:xfrm>
        </p:grpSpPr>
        <p:cxnSp>
          <p:nvCxnSpPr>
            <p:cNvPr id="6" name="Straight Connector 12">
              <a:extLst>
                <a:ext uri="{FF2B5EF4-FFF2-40B4-BE49-F238E27FC236}">
                  <a16:creationId xmlns="" xmlns:a16="http://schemas.microsoft.com/office/drawing/2014/main" id="{763FF770-D07E-46E3-97C8-FA60C0FBC24F}"/>
                </a:ext>
              </a:extLst>
            </p:cNvPr>
            <p:cNvCxnSpPr>
              <a:cxnSpLocks/>
              <a:endCxn id="10" idx="1"/>
            </p:cNvCxnSpPr>
            <p:nvPr/>
          </p:nvCxnSpPr>
          <p:spPr>
            <a:xfrm>
              <a:off x="1835696" y="3026348"/>
              <a:ext cx="1301687" cy="519537"/>
            </a:xfrm>
            <a:prstGeom prst="line">
              <a:avLst/>
            </a:prstGeom>
            <a:ln w="38100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13">
              <a:extLst>
                <a:ext uri="{FF2B5EF4-FFF2-40B4-BE49-F238E27FC236}">
                  <a16:creationId xmlns="" xmlns:a16="http://schemas.microsoft.com/office/drawing/2014/main" id="{D091E1CB-AF1A-44F1-BCDF-A00FF26F1210}"/>
                </a:ext>
              </a:extLst>
            </p:cNvPr>
            <p:cNvCxnSpPr>
              <a:cxnSpLocks/>
              <a:endCxn id="11" idx="1"/>
            </p:cNvCxnSpPr>
            <p:nvPr/>
          </p:nvCxnSpPr>
          <p:spPr>
            <a:xfrm>
              <a:off x="1835696" y="3026348"/>
              <a:ext cx="791360" cy="1145629"/>
            </a:xfrm>
            <a:prstGeom prst="line">
              <a:avLst/>
            </a:prstGeom>
            <a:ln w="38100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14">
              <a:extLst>
                <a:ext uri="{FF2B5EF4-FFF2-40B4-BE49-F238E27FC236}">
                  <a16:creationId xmlns="" xmlns:a16="http://schemas.microsoft.com/office/drawing/2014/main" id="{BAF2BB7B-E4D0-4096-AA3B-E5609030CBBB}"/>
                </a:ext>
              </a:extLst>
            </p:cNvPr>
            <p:cNvCxnSpPr>
              <a:cxnSpLocks/>
              <a:endCxn id="9" idx="3"/>
            </p:cNvCxnSpPr>
            <p:nvPr/>
          </p:nvCxnSpPr>
          <p:spPr>
            <a:xfrm flipV="1">
              <a:off x="1691680" y="2164135"/>
              <a:ext cx="987350" cy="990932"/>
            </a:xfrm>
            <a:prstGeom prst="line">
              <a:avLst/>
            </a:prstGeom>
            <a:ln w="38100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Oval 17">
              <a:extLst>
                <a:ext uri="{FF2B5EF4-FFF2-40B4-BE49-F238E27FC236}">
                  <a16:creationId xmlns="" xmlns:a16="http://schemas.microsoft.com/office/drawing/2014/main" id="{11C47881-1B3D-4EDC-9D84-1BFDB488EDB2}"/>
                </a:ext>
              </a:extLst>
            </p:cNvPr>
            <p:cNvSpPr/>
            <p:nvPr/>
          </p:nvSpPr>
          <p:spPr>
            <a:xfrm rot="18431">
              <a:off x="2546550" y="1383625"/>
              <a:ext cx="916465" cy="916465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Oval 18">
              <a:extLst>
                <a:ext uri="{FF2B5EF4-FFF2-40B4-BE49-F238E27FC236}">
                  <a16:creationId xmlns="" xmlns:a16="http://schemas.microsoft.com/office/drawing/2014/main" id="{D141ED69-69D6-4DB7-BF68-54354C998A3D}"/>
                </a:ext>
              </a:extLst>
            </p:cNvPr>
            <p:cNvSpPr/>
            <p:nvPr/>
          </p:nvSpPr>
          <p:spPr>
            <a:xfrm rot="19897436">
              <a:off x="3115706" y="3183634"/>
              <a:ext cx="916465" cy="1006933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" name="Oval 19">
              <a:extLst>
                <a:ext uri="{FF2B5EF4-FFF2-40B4-BE49-F238E27FC236}">
                  <a16:creationId xmlns="" xmlns:a16="http://schemas.microsoft.com/office/drawing/2014/main" id="{C6F34BD2-7E1B-465A-ADF3-1DB133917A7F}"/>
                </a:ext>
              </a:extLst>
            </p:cNvPr>
            <p:cNvSpPr/>
            <p:nvPr/>
          </p:nvSpPr>
          <p:spPr>
            <a:xfrm rot="86702">
              <a:off x="2484569" y="4045832"/>
              <a:ext cx="916465" cy="916465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="" xmlns:a16="http://schemas.microsoft.com/office/drawing/2014/main" id="{07F741B9-3A74-4FBE-8208-E5B13F846967}"/>
                </a:ext>
              </a:extLst>
            </p:cNvPr>
            <p:cNvSpPr txBox="1"/>
            <p:nvPr/>
          </p:nvSpPr>
          <p:spPr>
            <a:xfrm>
              <a:off x="3562422" y="1325893"/>
              <a:ext cx="2966197" cy="5676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altLang="ko-KR" dirty="0">
                  <a:latin typeface="Palatino Linotype" pitchFamily="18" charset="0"/>
                  <a:cs typeface="Arial" panose="020B0604020202020204" pitchFamily="34" charset="0"/>
                </a:rPr>
                <a:t>ОБРАБОТКА ОБУВИ СПЕЦИАЛЬНЫМ КОВРИКОМ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="" xmlns:a16="http://schemas.microsoft.com/office/drawing/2014/main" id="{494DC165-AC17-4BB5-9BC8-4E1F4B59A8DE}"/>
                </a:ext>
              </a:extLst>
            </p:cNvPr>
            <p:cNvSpPr txBox="1"/>
            <p:nvPr/>
          </p:nvSpPr>
          <p:spPr>
            <a:xfrm>
              <a:off x="4175646" y="2409571"/>
              <a:ext cx="2484586" cy="5769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altLang="ko-KR" dirty="0">
                  <a:latin typeface="Palatino Linotype" pitchFamily="18" charset="0"/>
                  <a:cs typeface="Arial" panose="020B0604020202020204" pitchFamily="34" charset="0"/>
                </a:rPr>
                <a:t>ОБРАБОТКА РУК САНИТАЙЗЕРОМ</a:t>
              </a:r>
            </a:p>
          </p:txBody>
        </p:sp>
        <p:cxnSp>
          <p:nvCxnSpPr>
            <p:cNvPr id="14" name="Straight Connector 14">
              <a:extLst>
                <a:ext uri="{FF2B5EF4-FFF2-40B4-BE49-F238E27FC236}">
                  <a16:creationId xmlns="" xmlns:a16="http://schemas.microsoft.com/office/drawing/2014/main" id="{BAF2BB7B-E4D0-4096-AA3B-E5609030CBBB}"/>
                </a:ext>
              </a:extLst>
            </p:cNvPr>
            <p:cNvCxnSpPr>
              <a:cxnSpLocks/>
              <a:endCxn id="15" idx="2"/>
            </p:cNvCxnSpPr>
            <p:nvPr/>
          </p:nvCxnSpPr>
          <p:spPr>
            <a:xfrm flipV="1">
              <a:off x="1835696" y="2697596"/>
              <a:ext cx="1301446" cy="328752"/>
            </a:xfrm>
            <a:prstGeom prst="line">
              <a:avLst/>
            </a:prstGeom>
            <a:ln w="38100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Oval 17">
              <a:extLst>
                <a:ext uri="{FF2B5EF4-FFF2-40B4-BE49-F238E27FC236}">
                  <a16:creationId xmlns="" xmlns:a16="http://schemas.microsoft.com/office/drawing/2014/main" id="{11C47881-1B3D-4EDC-9D84-1BFDB488EDB2}"/>
                </a:ext>
              </a:extLst>
            </p:cNvPr>
            <p:cNvSpPr/>
            <p:nvPr/>
          </p:nvSpPr>
          <p:spPr>
            <a:xfrm rot="21401727">
              <a:off x="3136380" y="2212949"/>
              <a:ext cx="916465" cy="916465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Oval 16">
              <a:extLst>
                <a:ext uri="{FF2B5EF4-FFF2-40B4-BE49-F238E27FC236}">
                  <a16:creationId xmlns="" xmlns:a16="http://schemas.microsoft.com/office/drawing/2014/main" id="{2E16D446-9E8C-405B-BD09-6E062FB899BA}"/>
                </a:ext>
              </a:extLst>
            </p:cNvPr>
            <p:cNvSpPr/>
            <p:nvPr/>
          </p:nvSpPr>
          <p:spPr>
            <a:xfrm>
              <a:off x="837303" y="2261634"/>
              <a:ext cx="1861382" cy="1841235"/>
            </a:xfrm>
            <a:prstGeom prst="ellipse">
              <a:avLst/>
            </a:prstGeom>
            <a:ln w="76200"/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="" xmlns:a16="http://schemas.microsoft.com/office/drawing/2014/main" id="{244AAF47-F283-459B-8A7A-88449814E8C5}"/>
                </a:ext>
              </a:extLst>
            </p:cNvPr>
            <p:cNvSpPr txBox="1"/>
            <p:nvPr/>
          </p:nvSpPr>
          <p:spPr>
            <a:xfrm>
              <a:off x="647372" y="3007736"/>
              <a:ext cx="2268444" cy="37211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kk-KZ" altLang="ko-KR" sz="1400" b="1" dirty="0" smtClean="0">
                  <a:latin typeface="Palatino Linotype" pitchFamily="18" charset="0"/>
                  <a:cs typeface="Arial" panose="020B0604020202020204" pitchFamily="34" charset="0"/>
                </a:rPr>
                <a:t>4 ЭТАПА </a:t>
              </a:r>
            </a:p>
            <a:p>
              <a:pPr algn="ctr"/>
              <a:r>
                <a:rPr lang="kk-KZ" altLang="ko-KR" sz="1400" b="1" dirty="0" smtClean="0">
                  <a:latin typeface="Palatino Linotype" pitchFamily="18" charset="0"/>
                  <a:cs typeface="Arial" panose="020B0604020202020204" pitchFamily="34" charset="0"/>
                </a:rPr>
                <a:t>ДЕЗИНФЕКЦИИ</a:t>
              </a:r>
              <a:endParaRPr lang="ko-KR" altLang="en-US" sz="1400" b="1" dirty="0">
                <a:latin typeface="Palatino Linotype" pitchFamily="18" charset="0"/>
                <a:cs typeface="Arial" panose="020B0604020202020204" pitchFamily="34" charset="0"/>
              </a:endParaRPr>
            </a:p>
          </p:txBody>
        </p:sp>
        <p:pic>
          <p:nvPicPr>
            <p:cNvPr id="18" name="Рисунок 17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75699" y="1500771"/>
              <a:ext cx="686525" cy="686525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</p:spPr>
        </p:pic>
        <p:grpSp>
          <p:nvGrpSpPr>
            <p:cNvPr id="19" name="Graphic 82">
              <a:extLst>
                <a:ext uri="{FF2B5EF4-FFF2-40B4-BE49-F238E27FC236}">
                  <a16:creationId xmlns="" xmlns:a16="http://schemas.microsoft.com/office/drawing/2014/main" id="{8DB502B4-CEEE-4173-8877-9FFDE9D9CBAB}"/>
                </a:ext>
              </a:extLst>
            </p:cNvPr>
            <p:cNvGrpSpPr/>
            <p:nvPr/>
          </p:nvGrpSpPr>
          <p:grpSpPr>
            <a:xfrm>
              <a:off x="3407289" y="2344628"/>
              <a:ext cx="452898" cy="653105"/>
              <a:chOff x="3450274" y="4170970"/>
              <a:chExt cx="1474646" cy="2153688"/>
            </a:xfrm>
            <a:solidFill>
              <a:schemeClr val="tx2"/>
            </a:solidFill>
          </p:grpSpPr>
          <p:sp>
            <p:nvSpPr>
              <p:cNvPr id="38" name="Freeform: Shape 3">
                <a:extLst>
                  <a:ext uri="{FF2B5EF4-FFF2-40B4-BE49-F238E27FC236}">
                    <a16:creationId xmlns="" xmlns:a16="http://schemas.microsoft.com/office/drawing/2014/main" id="{9A1D3CA7-8530-40CE-B485-1456C1BA2117}"/>
                  </a:ext>
                </a:extLst>
              </p:cNvPr>
              <p:cNvSpPr/>
              <p:nvPr/>
            </p:nvSpPr>
            <p:spPr>
              <a:xfrm>
                <a:off x="3853627" y="4170970"/>
                <a:ext cx="945476" cy="136918"/>
              </a:xfrm>
              <a:custGeom>
                <a:avLst/>
                <a:gdLst>
                  <a:gd name="connsiteX0" fmla="*/ 891819 w 945476"/>
                  <a:gd name="connsiteY0" fmla="*/ 136918 h 136918"/>
                  <a:gd name="connsiteX1" fmla="*/ 53657 w 945476"/>
                  <a:gd name="connsiteY1" fmla="*/ 136918 h 136918"/>
                  <a:gd name="connsiteX2" fmla="*/ 0 w 945476"/>
                  <a:gd name="connsiteY2" fmla="*/ 83261 h 136918"/>
                  <a:gd name="connsiteX3" fmla="*/ 0 w 945476"/>
                  <a:gd name="connsiteY3" fmla="*/ 53657 h 136918"/>
                  <a:gd name="connsiteX4" fmla="*/ 53657 w 945476"/>
                  <a:gd name="connsiteY4" fmla="*/ 0 h 136918"/>
                  <a:gd name="connsiteX5" fmla="*/ 891819 w 945476"/>
                  <a:gd name="connsiteY5" fmla="*/ 0 h 136918"/>
                  <a:gd name="connsiteX6" fmla="*/ 945477 w 945476"/>
                  <a:gd name="connsiteY6" fmla="*/ 53657 h 136918"/>
                  <a:gd name="connsiteX7" fmla="*/ 945477 w 945476"/>
                  <a:gd name="connsiteY7" fmla="*/ 81411 h 136918"/>
                  <a:gd name="connsiteX8" fmla="*/ 891819 w 945476"/>
                  <a:gd name="connsiteY8" fmla="*/ 136918 h 1369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45476" h="136918">
                    <a:moveTo>
                      <a:pt x="891819" y="136918"/>
                    </a:moveTo>
                    <a:lnTo>
                      <a:pt x="53657" y="136918"/>
                    </a:lnTo>
                    <a:cubicBezTo>
                      <a:pt x="24053" y="136918"/>
                      <a:pt x="0" y="112865"/>
                      <a:pt x="0" y="83261"/>
                    </a:cubicBezTo>
                    <a:lnTo>
                      <a:pt x="0" y="53657"/>
                    </a:lnTo>
                    <a:cubicBezTo>
                      <a:pt x="0" y="24053"/>
                      <a:pt x="24053" y="0"/>
                      <a:pt x="53657" y="0"/>
                    </a:cubicBezTo>
                    <a:lnTo>
                      <a:pt x="891819" y="0"/>
                    </a:lnTo>
                    <a:cubicBezTo>
                      <a:pt x="921423" y="0"/>
                      <a:pt x="945477" y="24053"/>
                      <a:pt x="945477" y="53657"/>
                    </a:cubicBezTo>
                    <a:lnTo>
                      <a:pt x="945477" y="81411"/>
                    </a:lnTo>
                    <a:cubicBezTo>
                      <a:pt x="945477" y="111015"/>
                      <a:pt x="921423" y="136918"/>
                      <a:pt x="891819" y="136918"/>
                    </a:cubicBez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  <a:ln w="184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Freeform: Shape 4">
                <a:extLst>
                  <a:ext uri="{FF2B5EF4-FFF2-40B4-BE49-F238E27FC236}">
                    <a16:creationId xmlns="" xmlns:a16="http://schemas.microsoft.com/office/drawing/2014/main" id="{F8E3DE57-F137-43E4-AE70-70D4938D4065}"/>
                  </a:ext>
                </a:extLst>
              </p:cNvPr>
              <p:cNvSpPr/>
              <p:nvPr/>
            </p:nvSpPr>
            <p:spPr>
              <a:xfrm>
                <a:off x="3450274" y="4874064"/>
                <a:ext cx="1154600" cy="1450594"/>
              </a:xfrm>
              <a:custGeom>
                <a:avLst/>
                <a:gdLst>
                  <a:gd name="connsiteX0" fmla="*/ 1036139 w 1154600"/>
                  <a:gd name="connsiteY0" fmla="*/ 1450594 h 1450594"/>
                  <a:gd name="connsiteX1" fmla="*/ 120266 w 1154600"/>
                  <a:gd name="connsiteY1" fmla="*/ 1450594 h 1450594"/>
                  <a:gd name="connsiteX2" fmla="*/ 0 w 1154600"/>
                  <a:gd name="connsiteY2" fmla="*/ 1330328 h 1450594"/>
                  <a:gd name="connsiteX3" fmla="*/ 0 w 1154600"/>
                  <a:gd name="connsiteY3" fmla="*/ 53657 h 1450594"/>
                  <a:gd name="connsiteX4" fmla="*/ 51807 w 1154600"/>
                  <a:gd name="connsiteY4" fmla="*/ 0 h 1450594"/>
                  <a:gd name="connsiteX5" fmla="*/ 1102748 w 1154600"/>
                  <a:gd name="connsiteY5" fmla="*/ 0 h 1450594"/>
                  <a:gd name="connsiteX6" fmla="*/ 1154555 w 1154600"/>
                  <a:gd name="connsiteY6" fmla="*/ 51807 h 1450594"/>
                  <a:gd name="connsiteX7" fmla="*/ 1154555 w 1154600"/>
                  <a:gd name="connsiteY7" fmla="*/ 1328478 h 1450594"/>
                  <a:gd name="connsiteX8" fmla="*/ 1036139 w 1154600"/>
                  <a:gd name="connsiteY8" fmla="*/ 1450594 h 14505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54600" h="1450594">
                    <a:moveTo>
                      <a:pt x="1036139" y="1450594"/>
                    </a:moveTo>
                    <a:lnTo>
                      <a:pt x="120266" y="1450594"/>
                    </a:lnTo>
                    <a:cubicBezTo>
                      <a:pt x="53657" y="1450594"/>
                      <a:pt x="0" y="1396937"/>
                      <a:pt x="0" y="1330328"/>
                    </a:cubicBezTo>
                    <a:lnTo>
                      <a:pt x="0" y="53657"/>
                    </a:lnTo>
                    <a:cubicBezTo>
                      <a:pt x="0" y="24053"/>
                      <a:pt x="24053" y="0"/>
                      <a:pt x="51807" y="0"/>
                    </a:cubicBezTo>
                    <a:lnTo>
                      <a:pt x="1102748" y="0"/>
                    </a:lnTo>
                    <a:cubicBezTo>
                      <a:pt x="1132352" y="0"/>
                      <a:pt x="1154555" y="24053"/>
                      <a:pt x="1154555" y="51807"/>
                    </a:cubicBezTo>
                    <a:lnTo>
                      <a:pt x="1154555" y="1328478"/>
                    </a:lnTo>
                    <a:cubicBezTo>
                      <a:pt x="1156405" y="1395087"/>
                      <a:pt x="1102748" y="1450594"/>
                      <a:pt x="1036139" y="1450594"/>
                    </a:cubicBezTo>
                    <a:close/>
                  </a:path>
                </a:pathLst>
              </a:custGeom>
              <a:grpFill/>
              <a:ln w="184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40" name="Freeform: Shape 5">
                <a:extLst>
                  <a:ext uri="{FF2B5EF4-FFF2-40B4-BE49-F238E27FC236}">
                    <a16:creationId xmlns="" xmlns:a16="http://schemas.microsoft.com/office/drawing/2014/main" id="{E2AF82A8-8089-4900-AC95-2FFA074CCD4F}"/>
                  </a:ext>
                </a:extLst>
              </p:cNvPr>
              <p:cNvSpPr/>
              <p:nvPr/>
            </p:nvSpPr>
            <p:spPr>
              <a:xfrm>
                <a:off x="3515077" y="5142586"/>
                <a:ext cx="1024994" cy="1099045"/>
              </a:xfrm>
              <a:custGeom>
                <a:avLst/>
                <a:gdLst>
                  <a:gd name="connsiteX0" fmla="*/ 971380 w 1088126"/>
                  <a:gd name="connsiteY0" fmla="*/ 1235965 h 1235965"/>
                  <a:gd name="connsiteX1" fmla="*/ 120266 w 1088126"/>
                  <a:gd name="connsiteY1" fmla="*/ 1235965 h 1235965"/>
                  <a:gd name="connsiteX2" fmla="*/ 0 w 1088126"/>
                  <a:gd name="connsiteY2" fmla="*/ 1115699 h 1235965"/>
                  <a:gd name="connsiteX3" fmla="*/ 0 w 1088126"/>
                  <a:gd name="connsiteY3" fmla="*/ 51807 h 1235965"/>
                  <a:gd name="connsiteX4" fmla="*/ 51807 w 1088126"/>
                  <a:gd name="connsiteY4" fmla="*/ 0 h 1235965"/>
                  <a:gd name="connsiteX5" fmla="*/ 1036139 w 1088126"/>
                  <a:gd name="connsiteY5" fmla="*/ 0 h 1235965"/>
                  <a:gd name="connsiteX6" fmla="*/ 1087946 w 1088126"/>
                  <a:gd name="connsiteY6" fmla="*/ 51807 h 1235965"/>
                  <a:gd name="connsiteX7" fmla="*/ 1087946 w 1088126"/>
                  <a:gd name="connsiteY7" fmla="*/ 1115699 h 1235965"/>
                  <a:gd name="connsiteX8" fmla="*/ 971380 w 1088126"/>
                  <a:gd name="connsiteY8" fmla="*/ 1235965 h 12359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88126" h="1235965">
                    <a:moveTo>
                      <a:pt x="971380" y="1235965"/>
                    </a:moveTo>
                    <a:lnTo>
                      <a:pt x="120266" y="1235965"/>
                    </a:lnTo>
                    <a:cubicBezTo>
                      <a:pt x="53657" y="1235965"/>
                      <a:pt x="0" y="1182308"/>
                      <a:pt x="0" y="1115699"/>
                    </a:cubicBezTo>
                    <a:lnTo>
                      <a:pt x="0" y="51807"/>
                    </a:lnTo>
                    <a:cubicBezTo>
                      <a:pt x="0" y="22203"/>
                      <a:pt x="24053" y="0"/>
                      <a:pt x="51807" y="0"/>
                    </a:cubicBezTo>
                    <a:lnTo>
                      <a:pt x="1036139" y="0"/>
                    </a:lnTo>
                    <a:cubicBezTo>
                      <a:pt x="1065743" y="0"/>
                      <a:pt x="1087946" y="24053"/>
                      <a:pt x="1087946" y="51807"/>
                    </a:cubicBezTo>
                    <a:lnTo>
                      <a:pt x="1087946" y="1115699"/>
                    </a:lnTo>
                    <a:cubicBezTo>
                      <a:pt x="1091646" y="1182308"/>
                      <a:pt x="1037989" y="1235965"/>
                      <a:pt x="971380" y="1235965"/>
                    </a:cubicBez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  <a:ln w="19050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: Shape 8">
                <a:extLst>
                  <a:ext uri="{FF2B5EF4-FFF2-40B4-BE49-F238E27FC236}">
                    <a16:creationId xmlns="" xmlns:a16="http://schemas.microsoft.com/office/drawing/2014/main" id="{4E013B82-F087-4CE2-B94B-244785F24AB0}"/>
                  </a:ext>
                </a:extLst>
              </p:cNvPr>
              <p:cNvSpPr/>
              <p:nvPr/>
            </p:nvSpPr>
            <p:spPr>
              <a:xfrm>
                <a:off x="3727811" y="4565072"/>
                <a:ext cx="603180" cy="310841"/>
              </a:xfrm>
              <a:custGeom>
                <a:avLst/>
                <a:gdLst>
                  <a:gd name="connsiteX0" fmla="*/ 601330 w 603180"/>
                  <a:gd name="connsiteY0" fmla="*/ 310842 h 310841"/>
                  <a:gd name="connsiteX1" fmla="*/ 0 w 603180"/>
                  <a:gd name="connsiteY1" fmla="*/ 310842 h 310841"/>
                  <a:gd name="connsiteX2" fmla="*/ 0 w 603180"/>
                  <a:gd name="connsiteY2" fmla="*/ 53657 h 310841"/>
                  <a:gd name="connsiteX3" fmla="*/ 53657 w 603180"/>
                  <a:gd name="connsiteY3" fmla="*/ 0 h 310841"/>
                  <a:gd name="connsiteX4" fmla="*/ 549524 w 603180"/>
                  <a:gd name="connsiteY4" fmla="*/ 0 h 310841"/>
                  <a:gd name="connsiteX5" fmla="*/ 603181 w 603180"/>
                  <a:gd name="connsiteY5" fmla="*/ 53657 h 310841"/>
                  <a:gd name="connsiteX6" fmla="*/ 603181 w 603180"/>
                  <a:gd name="connsiteY6" fmla="*/ 310842 h 3108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03180" h="310841">
                    <a:moveTo>
                      <a:pt x="601330" y="310842"/>
                    </a:moveTo>
                    <a:lnTo>
                      <a:pt x="0" y="310842"/>
                    </a:lnTo>
                    <a:lnTo>
                      <a:pt x="0" y="53657"/>
                    </a:lnTo>
                    <a:cubicBezTo>
                      <a:pt x="0" y="24053"/>
                      <a:pt x="24053" y="0"/>
                      <a:pt x="53657" y="0"/>
                    </a:cubicBezTo>
                    <a:lnTo>
                      <a:pt x="549524" y="0"/>
                    </a:lnTo>
                    <a:cubicBezTo>
                      <a:pt x="579128" y="0"/>
                      <a:pt x="603181" y="24053"/>
                      <a:pt x="603181" y="53657"/>
                    </a:cubicBezTo>
                    <a:lnTo>
                      <a:pt x="603181" y="310842"/>
                    </a:ln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  <a:ln w="184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: Shape 9">
                <a:extLst>
                  <a:ext uri="{FF2B5EF4-FFF2-40B4-BE49-F238E27FC236}">
                    <a16:creationId xmlns="" xmlns:a16="http://schemas.microsoft.com/office/drawing/2014/main" id="{F43082CD-EFFB-448A-92A2-F4D2A2BB99B7}"/>
                  </a:ext>
                </a:extLst>
              </p:cNvPr>
              <p:cNvSpPr/>
              <p:nvPr/>
            </p:nvSpPr>
            <p:spPr>
              <a:xfrm>
                <a:off x="3955391" y="4307888"/>
                <a:ext cx="146169" cy="259034"/>
              </a:xfrm>
              <a:custGeom>
                <a:avLst/>
                <a:gdLst>
                  <a:gd name="connsiteX0" fmla="*/ 0 w 146169"/>
                  <a:gd name="connsiteY0" fmla="*/ 0 h 259034"/>
                  <a:gd name="connsiteX1" fmla="*/ 146170 w 146169"/>
                  <a:gd name="connsiteY1" fmla="*/ 0 h 259034"/>
                  <a:gd name="connsiteX2" fmla="*/ 146170 w 146169"/>
                  <a:gd name="connsiteY2" fmla="*/ 259035 h 259034"/>
                  <a:gd name="connsiteX3" fmla="*/ 0 w 146169"/>
                  <a:gd name="connsiteY3" fmla="*/ 259035 h 2590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6169" h="259034">
                    <a:moveTo>
                      <a:pt x="0" y="0"/>
                    </a:moveTo>
                    <a:lnTo>
                      <a:pt x="146170" y="0"/>
                    </a:lnTo>
                    <a:lnTo>
                      <a:pt x="146170" y="259035"/>
                    </a:lnTo>
                    <a:lnTo>
                      <a:pt x="0" y="259035"/>
                    </a:lnTo>
                    <a:close/>
                  </a:path>
                </a:pathLst>
              </a:custGeom>
              <a:grpFill/>
              <a:ln w="184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: Shape 10">
                <a:extLst>
                  <a:ext uri="{FF2B5EF4-FFF2-40B4-BE49-F238E27FC236}">
                    <a16:creationId xmlns="" xmlns:a16="http://schemas.microsoft.com/office/drawing/2014/main" id="{E8C8A41B-D298-4098-A2F0-3234C925C692}"/>
                  </a:ext>
                </a:extLst>
              </p:cNvPr>
              <p:cNvSpPr/>
              <p:nvPr/>
            </p:nvSpPr>
            <p:spPr>
              <a:xfrm>
                <a:off x="4621480" y="4370796"/>
                <a:ext cx="303440" cy="444059"/>
              </a:xfrm>
              <a:custGeom>
                <a:avLst/>
                <a:gdLst>
                  <a:gd name="connsiteX0" fmla="*/ 303441 w 303440"/>
                  <a:gd name="connsiteY0" fmla="*/ 292339 h 444059"/>
                  <a:gd name="connsiteX1" fmla="*/ 151720 w 303440"/>
                  <a:gd name="connsiteY1" fmla="*/ 444059 h 444059"/>
                  <a:gd name="connsiteX2" fmla="*/ 0 w 303440"/>
                  <a:gd name="connsiteY2" fmla="*/ 292339 h 444059"/>
                  <a:gd name="connsiteX3" fmla="*/ 151720 w 303440"/>
                  <a:gd name="connsiteY3" fmla="*/ 0 h 444059"/>
                  <a:gd name="connsiteX4" fmla="*/ 303441 w 303440"/>
                  <a:gd name="connsiteY4" fmla="*/ 292339 h 4440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3440" h="444059">
                    <a:moveTo>
                      <a:pt x="303441" y="292339"/>
                    </a:moveTo>
                    <a:cubicBezTo>
                      <a:pt x="303441" y="375600"/>
                      <a:pt x="234981" y="444059"/>
                      <a:pt x="151720" y="444059"/>
                    </a:cubicBezTo>
                    <a:cubicBezTo>
                      <a:pt x="68459" y="444059"/>
                      <a:pt x="0" y="375600"/>
                      <a:pt x="0" y="292339"/>
                    </a:cubicBezTo>
                    <a:cubicBezTo>
                      <a:pt x="0" y="209078"/>
                      <a:pt x="88812" y="79561"/>
                      <a:pt x="151720" y="0"/>
                    </a:cubicBezTo>
                    <a:cubicBezTo>
                      <a:pt x="227580" y="85111"/>
                      <a:pt x="303441" y="207228"/>
                      <a:pt x="303441" y="292339"/>
                    </a:cubicBez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  <a:ln w="184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: Shape 11">
                <a:extLst>
                  <a:ext uri="{FF2B5EF4-FFF2-40B4-BE49-F238E27FC236}">
                    <a16:creationId xmlns="" xmlns:a16="http://schemas.microsoft.com/office/drawing/2014/main" id="{A5548528-3A81-41BF-A3D6-39F4F7D9EF0B}"/>
                  </a:ext>
                </a:extLst>
              </p:cNvPr>
              <p:cNvSpPr/>
              <p:nvPr/>
            </p:nvSpPr>
            <p:spPr>
              <a:xfrm>
                <a:off x="4655435" y="4603927"/>
                <a:ext cx="98845" cy="162821"/>
              </a:xfrm>
              <a:custGeom>
                <a:avLst/>
                <a:gdLst>
                  <a:gd name="connsiteX0" fmla="*/ 88162 w 98845"/>
                  <a:gd name="connsiteY0" fmla="*/ 101764 h 162821"/>
                  <a:gd name="connsiteX1" fmla="*/ 60408 w 98845"/>
                  <a:gd name="connsiteY1" fmla="*/ 162822 h 162821"/>
                  <a:gd name="connsiteX2" fmla="*/ 6751 w 98845"/>
                  <a:gd name="connsiteY2" fmla="*/ 120266 h 162821"/>
                  <a:gd name="connsiteX3" fmla="*/ 17852 w 98845"/>
                  <a:gd name="connsiteY3" fmla="*/ 0 h 162821"/>
                  <a:gd name="connsiteX4" fmla="*/ 88162 w 98845"/>
                  <a:gd name="connsiteY4" fmla="*/ 101764 h 1628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8845" h="162821">
                    <a:moveTo>
                      <a:pt x="88162" y="101764"/>
                    </a:moveTo>
                    <a:cubicBezTo>
                      <a:pt x="114065" y="133218"/>
                      <a:pt x="88162" y="162822"/>
                      <a:pt x="60408" y="162822"/>
                    </a:cubicBezTo>
                    <a:cubicBezTo>
                      <a:pt x="32654" y="162822"/>
                      <a:pt x="16002" y="144319"/>
                      <a:pt x="6751" y="120266"/>
                    </a:cubicBezTo>
                    <a:cubicBezTo>
                      <a:pt x="-4351" y="90662"/>
                      <a:pt x="-2500" y="61058"/>
                      <a:pt x="17852" y="0"/>
                    </a:cubicBezTo>
                    <a:cubicBezTo>
                      <a:pt x="32654" y="68459"/>
                      <a:pt x="69659" y="79561"/>
                      <a:pt x="88162" y="101764"/>
                    </a:cubicBezTo>
                    <a:close/>
                  </a:path>
                </a:pathLst>
              </a:custGeom>
              <a:grpFill/>
              <a:ln w="184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0" name="TextBox 19">
              <a:extLst>
                <a:ext uri="{FF2B5EF4-FFF2-40B4-BE49-F238E27FC236}">
                  <a16:creationId xmlns="" xmlns:a16="http://schemas.microsoft.com/office/drawing/2014/main" id="{494DC165-AC17-4BB5-9BC8-4E1F4B59A8DE}"/>
                </a:ext>
              </a:extLst>
            </p:cNvPr>
            <p:cNvSpPr txBox="1"/>
            <p:nvPr/>
          </p:nvSpPr>
          <p:spPr>
            <a:xfrm>
              <a:off x="4176018" y="3445273"/>
              <a:ext cx="2772246" cy="5769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altLang="ko-KR" dirty="0">
                  <a:latin typeface="Palatino Linotype" pitchFamily="18" charset="0"/>
                  <a:cs typeface="Arial" panose="020B0604020202020204" pitchFamily="34" charset="0"/>
                </a:rPr>
                <a:t>ИЗМЕРЕНИЕ ТЕМПЕРАТУРЫ</a:t>
              </a:r>
            </a:p>
          </p:txBody>
        </p:sp>
        <p:grpSp>
          <p:nvGrpSpPr>
            <p:cNvPr id="21" name="Graphic 32">
              <a:extLst>
                <a:ext uri="{FF2B5EF4-FFF2-40B4-BE49-F238E27FC236}">
                  <a16:creationId xmlns="" xmlns:a16="http://schemas.microsoft.com/office/drawing/2014/main" id="{C284A3F7-03C5-48F3-BB33-7F5EEBA244E7}"/>
                </a:ext>
              </a:extLst>
            </p:cNvPr>
            <p:cNvGrpSpPr/>
            <p:nvPr/>
          </p:nvGrpSpPr>
          <p:grpSpPr>
            <a:xfrm>
              <a:off x="2698690" y="4215483"/>
              <a:ext cx="492502" cy="615709"/>
              <a:chOff x="7758099" y="3688091"/>
              <a:chExt cx="2147488" cy="3023530"/>
            </a:xfrm>
          </p:grpSpPr>
          <p:sp>
            <p:nvSpPr>
              <p:cNvPr id="24" name="Freeform: Shape 427">
                <a:extLst>
                  <a:ext uri="{FF2B5EF4-FFF2-40B4-BE49-F238E27FC236}">
                    <a16:creationId xmlns="" xmlns:a16="http://schemas.microsoft.com/office/drawing/2014/main" id="{670BC390-4EC5-4070-9D84-6BB86B30BDF1}"/>
                  </a:ext>
                </a:extLst>
              </p:cNvPr>
              <p:cNvSpPr/>
              <p:nvPr/>
            </p:nvSpPr>
            <p:spPr>
              <a:xfrm>
                <a:off x="7758080" y="3688046"/>
                <a:ext cx="2148264" cy="3023803"/>
              </a:xfrm>
              <a:custGeom>
                <a:avLst/>
                <a:gdLst>
                  <a:gd name="connsiteX0" fmla="*/ 2147270 w 2148264"/>
                  <a:gd name="connsiteY0" fmla="*/ 1373063 h 3023803"/>
                  <a:gd name="connsiteX1" fmla="*/ 2123120 w 2148264"/>
                  <a:gd name="connsiteY1" fmla="*/ 1288537 h 3023803"/>
                  <a:gd name="connsiteX2" fmla="*/ 2067006 w 2148264"/>
                  <a:gd name="connsiteY2" fmla="*/ 1253495 h 3023803"/>
                  <a:gd name="connsiteX3" fmla="*/ 2023203 w 2148264"/>
                  <a:gd name="connsiteY3" fmla="*/ 1266044 h 3023803"/>
                  <a:gd name="connsiteX4" fmla="*/ 1978928 w 2148264"/>
                  <a:gd name="connsiteY4" fmla="*/ 1240236 h 3023803"/>
                  <a:gd name="connsiteX5" fmla="*/ 1978691 w 2148264"/>
                  <a:gd name="connsiteY5" fmla="*/ 1238105 h 3023803"/>
                  <a:gd name="connsiteX6" fmla="*/ 1984847 w 2148264"/>
                  <a:gd name="connsiteY6" fmla="*/ 1184122 h 3023803"/>
                  <a:gd name="connsiteX7" fmla="*/ 2007103 w 2148264"/>
                  <a:gd name="connsiteY7" fmla="*/ 1041824 h 3023803"/>
                  <a:gd name="connsiteX8" fmla="*/ 2014680 w 2148264"/>
                  <a:gd name="connsiteY8" fmla="*/ 817368 h 3023803"/>
                  <a:gd name="connsiteX9" fmla="*/ 1986268 w 2148264"/>
                  <a:gd name="connsiteY9" fmla="*/ 641686 h 3023803"/>
                  <a:gd name="connsiteX10" fmla="*/ 1882563 w 2148264"/>
                  <a:gd name="connsiteY10" fmla="*/ 423149 h 3023803"/>
                  <a:gd name="connsiteX11" fmla="*/ 1664736 w 2148264"/>
                  <a:gd name="connsiteY11" fmla="*/ 188985 h 3023803"/>
                  <a:gd name="connsiteX12" fmla="*/ 1370670 w 2148264"/>
                  <a:gd name="connsiteY12" fmla="*/ 42426 h 3023803"/>
                  <a:gd name="connsiteX13" fmla="*/ 989473 w 2148264"/>
                  <a:gd name="connsiteY13" fmla="*/ 5490 h 3023803"/>
                  <a:gd name="connsiteX14" fmla="*/ 589098 w 2148264"/>
                  <a:gd name="connsiteY14" fmla="*/ 144236 h 3023803"/>
                  <a:gd name="connsiteX15" fmla="*/ 300714 w 2148264"/>
                  <a:gd name="connsiteY15" fmla="*/ 405865 h 3023803"/>
                  <a:gd name="connsiteX16" fmla="*/ 171202 w 2148264"/>
                  <a:gd name="connsiteY16" fmla="*/ 649263 h 3023803"/>
                  <a:gd name="connsiteX17" fmla="*/ 132372 w 2148264"/>
                  <a:gd name="connsiteY17" fmla="*/ 904499 h 3023803"/>
                  <a:gd name="connsiteX18" fmla="*/ 136397 w 2148264"/>
                  <a:gd name="connsiteY18" fmla="*/ 1067632 h 3023803"/>
                  <a:gd name="connsiteX19" fmla="*/ 146341 w 2148264"/>
                  <a:gd name="connsiteY19" fmla="*/ 1228161 h 3023803"/>
                  <a:gd name="connsiteX20" fmla="*/ 124559 w 2148264"/>
                  <a:gd name="connsiteY20" fmla="*/ 1272910 h 3023803"/>
                  <a:gd name="connsiteX21" fmla="*/ 115325 w 2148264"/>
                  <a:gd name="connsiteY21" fmla="*/ 1257994 h 3023803"/>
                  <a:gd name="connsiteX22" fmla="*/ 98751 w 2148264"/>
                  <a:gd name="connsiteY22" fmla="*/ 1235027 h 3023803"/>
                  <a:gd name="connsiteX23" fmla="*/ 43584 w 2148264"/>
                  <a:gd name="connsiteY23" fmla="*/ 1234554 h 3023803"/>
                  <a:gd name="connsiteX24" fmla="*/ 729 w 2148264"/>
                  <a:gd name="connsiteY24" fmla="*/ 1358857 h 3023803"/>
                  <a:gd name="connsiteX25" fmla="*/ 24643 w 2148264"/>
                  <a:gd name="connsiteY25" fmla="*/ 1437701 h 3023803"/>
                  <a:gd name="connsiteX26" fmla="*/ 101829 w 2148264"/>
                  <a:gd name="connsiteY26" fmla="*/ 1765388 h 3023803"/>
                  <a:gd name="connsiteX27" fmla="*/ 108695 w 2148264"/>
                  <a:gd name="connsiteY27" fmla="*/ 1844232 h 3023803"/>
                  <a:gd name="connsiteX28" fmla="*/ 163862 w 2148264"/>
                  <a:gd name="connsiteY28" fmla="*/ 1919761 h 3023803"/>
                  <a:gd name="connsiteX29" fmla="*/ 211453 w 2148264"/>
                  <a:gd name="connsiteY29" fmla="*/ 1927337 h 3023803"/>
                  <a:gd name="connsiteX30" fmla="*/ 290770 w 2148264"/>
                  <a:gd name="connsiteY30" fmla="*/ 1993159 h 3023803"/>
                  <a:gd name="connsiteX31" fmla="*/ 294322 w 2148264"/>
                  <a:gd name="connsiteY31" fmla="*/ 2076738 h 3023803"/>
                  <a:gd name="connsiteX32" fmla="*/ 307817 w 2148264"/>
                  <a:gd name="connsiteY32" fmla="*/ 2238924 h 3023803"/>
                  <a:gd name="connsiteX33" fmla="*/ 367483 w 2148264"/>
                  <a:gd name="connsiteY33" fmla="*/ 2435442 h 3023803"/>
                  <a:gd name="connsiteX34" fmla="*/ 498889 w 2148264"/>
                  <a:gd name="connsiteY34" fmla="*/ 2667001 h 3023803"/>
                  <a:gd name="connsiteX35" fmla="*/ 532984 w 2148264"/>
                  <a:gd name="connsiteY35" fmla="*/ 2708909 h 3023803"/>
                  <a:gd name="connsiteX36" fmla="*/ 672914 w 2148264"/>
                  <a:gd name="connsiteY36" fmla="*/ 2855942 h 3023803"/>
                  <a:gd name="connsiteX37" fmla="*/ 886716 w 2148264"/>
                  <a:gd name="connsiteY37" fmla="*/ 2986638 h 3023803"/>
                  <a:gd name="connsiteX38" fmla="*/ 1123247 w 2148264"/>
                  <a:gd name="connsiteY38" fmla="*/ 3020733 h 3023803"/>
                  <a:gd name="connsiteX39" fmla="*/ 1352676 w 2148264"/>
                  <a:gd name="connsiteY39" fmla="*/ 2942836 h 3023803"/>
                  <a:gd name="connsiteX40" fmla="*/ 1525043 w 2148264"/>
                  <a:gd name="connsiteY40" fmla="*/ 2801959 h 3023803"/>
                  <a:gd name="connsiteX41" fmla="*/ 1662842 w 2148264"/>
                  <a:gd name="connsiteY41" fmla="*/ 2629355 h 3023803"/>
                  <a:gd name="connsiteX42" fmla="*/ 1761101 w 2148264"/>
                  <a:gd name="connsiteY42" fmla="*/ 2462907 h 3023803"/>
                  <a:gd name="connsiteX43" fmla="*/ 1867173 w 2148264"/>
                  <a:gd name="connsiteY43" fmla="*/ 2139008 h 3023803"/>
                  <a:gd name="connsiteX44" fmla="*/ 1892744 w 2148264"/>
                  <a:gd name="connsiteY44" fmla="*/ 1986293 h 3023803"/>
                  <a:gd name="connsiteX45" fmla="*/ 1908608 w 2148264"/>
                  <a:gd name="connsiteY45" fmla="*/ 1949594 h 3023803"/>
                  <a:gd name="connsiteX46" fmla="*/ 1946490 w 2148264"/>
                  <a:gd name="connsiteY46" fmla="*/ 1943438 h 3023803"/>
                  <a:gd name="connsiteX47" fmla="*/ 1967089 w 2148264"/>
                  <a:gd name="connsiteY47" fmla="*/ 1959301 h 3023803"/>
                  <a:gd name="connsiteX48" fmla="*/ 2013733 w 2148264"/>
                  <a:gd name="connsiteY48" fmla="*/ 1950304 h 3023803"/>
                  <a:gd name="connsiteX49" fmla="*/ 2037883 w 2148264"/>
                  <a:gd name="connsiteY49" fmla="*/ 1890165 h 3023803"/>
                  <a:gd name="connsiteX50" fmla="*/ 2063928 w 2148264"/>
                  <a:gd name="connsiteY50" fmla="*/ 1669970 h 3023803"/>
                  <a:gd name="connsiteX51" fmla="*/ 2107966 w 2148264"/>
                  <a:gd name="connsiteY51" fmla="*/ 1507547 h 3023803"/>
                  <a:gd name="connsiteX52" fmla="*/ 2147270 w 2148264"/>
                  <a:gd name="connsiteY52" fmla="*/ 1373063 h 30238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2148264" h="3023803">
                    <a:moveTo>
                      <a:pt x="2147270" y="1373063"/>
                    </a:moveTo>
                    <a:cubicBezTo>
                      <a:pt x="2143955" y="1343230"/>
                      <a:pt x="2138273" y="1314581"/>
                      <a:pt x="2123120" y="1288537"/>
                    </a:cubicBezTo>
                    <a:cubicBezTo>
                      <a:pt x="2110571" y="1267228"/>
                      <a:pt x="2093050" y="1252311"/>
                      <a:pt x="2067006" y="1253495"/>
                    </a:cubicBezTo>
                    <a:cubicBezTo>
                      <a:pt x="2051616" y="1254205"/>
                      <a:pt x="2036936" y="1258941"/>
                      <a:pt x="2023203" y="1266044"/>
                    </a:cubicBezTo>
                    <a:cubicBezTo>
                      <a:pt x="1999527" y="1282618"/>
                      <a:pt x="1975850" y="1276225"/>
                      <a:pt x="1978928" y="1240236"/>
                    </a:cubicBezTo>
                    <a:cubicBezTo>
                      <a:pt x="1978928" y="1239526"/>
                      <a:pt x="1978928" y="1238815"/>
                      <a:pt x="1978691" y="1238105"/>
                    </a:cubicBezTo>
                    <a:cubicBezTo>
                      <a:pt x="1979165" y="1219874"/>
                      <a:pt x="1981059" y="1201880"/>
                      <a:pt x="1984847" y="1184122"/>
                    </a:cubicBezTo>
                    <a:cubicBezTo>
                      <a:pt x="1994555" y="1137005"/>
                      <a:pt x="2005209" y="1090125"/>
                      <a:pt x="2007103" y="1041824"/>
                    </a:cubicBezTo>
                    <a:cubicBezTo>
                      <a:pt x="2010181" y="967005"/>
                      <a:pt x="2014680" y="892187"/>
                      <a:pt x="2014680" y="817368"/>
                    </a:cubicBezTo>
                    <a:cubicBezTo>
                      <a:pt x="2014680" y="757229"/>
                      <a:pt x="2004025" y="698984"/>
                      <a:pt x="1986268" y="641686"/>
                    </a:cubicBezTo>
                    <a:cubicBezTo>
                      <a:pt x="1962117" y="564026"/>
                      <a:pt x="1925418" y="492048"/>
                      <a:pt x="1882563" y="423149"/>
                    </a:cubicBezTo>
                    <a:cubicBezTo>
                      <a:pt x="1825028" y="331046"/>
                      <a:pt x="1752340" y="253149"/>
                      <a:pt x="1664736" y="188985"/>
                    </a:cubicBezTo>
                    <a:cubicBezTo>
                      <a:pt x="1575238" y="123164"/>
                      <a:pt x="1476979" y="74389"/>
                      <a:pt x="1370670" y="42426"/>
                    </a:cubicBezTo>
                    <a:cubicBezTo>
                      <a:pt x="1245893" y="5016"/>
                      <a:pt x="1118985" y="-8716"/>
                      <a:pt x="989473" y="5490"/>
                    </a:cubicBezTo>
                    <a:cubicBezTo>
                      <a:pt x="845518" y="21353"/>
                      <a:pt x="712218" y="68707"/>
                      <a:pt x="589098" y="144236"/>
                    </a:cubicBezTo>
                    <a:cubicBezTo>
                      <a:pt x="476396" y="213135"/>
                      <a:pt x="380032" y="300266"/>
                      <a:pt x="300714" y="405865"/>
                    </a:cubicBezTo>
                    <a:cubicBezTo>
                      <a:pt x="244837" y="480210"/>
                      <a:pt x="200798" y="560948"/>
                      <a:pt x="171202" y="649263"/>
                    </a:cubicBezTo>
                    <a:cubicBezTo>
                      <a:pt x="143500" y="731895"/>
                      <a:pt x="134977" y="817841"/>
                      <a:pt x="132372" y="904499"/>
                    </a:cubicBezTo>
                    <a:cubicBezTo>
                      <a:pt x="130715" y="958955"/>
                      <a:pt x="132372" y="1013175"/>
                      <a:pt x="136397" y="1067632"/>
                    </a:cubicBezTo>
                    <a:cubicBezTo>
                      <a:pt x="140422" y="1121142"/>
                      <a:pt x="143974" y="1174414"/>
                      <a:pt x="146341" y="1228161"/>
                    </a:cubicBezTo>
                    <a:cubicBezTo>
                      <a:pt x="149656" y="1308899"/>
                      <a:pt x="137818" y="1288300"/>
                      <a:pt x="124559" y="1272910"/>
                    </a:cubicBezTo>
                    <a:cubicBezTo>
                      <a:pt x="121244" y="1267938"/>
                      <a:pt x="118166" y="1262966"/>
                      <a:pt x="115325" y="1257994"/>
                    </a:cubicBezTo>
                    <a:cubicBezTo>
                      <a:pt x="110589" y="1249944"/>
                      <a:pt x="105381" y="1241893"/>
                      <a:pt x="98751" y="1235027"/>
                    </a:cubicBezTo>
                    <a:cubicBezTo>
                      <a:pt x="80283" y="1216086"/>
                      <a:pt x="61815" y="1214902"/>
                      <a:pt x="43584" y="1234554"/>
                    </a:cubicBezTo>
                    <a:cubicBezTo>
                      <a:pt x="10910" y="1269122"/>
                      <a:pt x="-3533" y="1311030"/>
                      <a:pt x="729" y="1358857"/>
                    </a:cubicBezTo>
                    <a:cubicBezTo>
                      <a:pt x="3097" y="1386796"/>
                      <a:pt x="12804" y="1412840"/>
                      <a:pt x="24643" y="1437701"/>
                    </a:cubicBezTo>
                    <a:cubicBezTo>
                      <a:pt x="74127" y="1541405"/>
                      <a:pt x="100882" y="1650082"/>
                      <a:pt x="101829" y="1765388"/>
                    </a:cubicBezTo>
                    <a:cubicBezTo>
                      <a:pt x="102066" y="1791669"/>
                      <a:pt x="103723" y="1818187"/>
                      <a:pt x="108695" y="1844232"/>
                    </a:cubicBezTo>
                    <a:cubicBezTo>
                      <a:pt x="115088" y="1878326"/>
                      <a:pt x="129768" y="1906028"/>
                      <a:pt x="163862" y="1919761"/>
                    </a:cubicBezTo>
                    <a:cubicBezTo>
                      <a:pt x="179015" y="1925917"/>
                      <a:pt x="195352" y="1928521"/>
                      <a:pt x="211453" y="1927337"/>
                    </a:cubicBezTo>
                    <a:cubicBezTo>
                      <a:pt x="256202" y="1924023"/>
                      <a:pt x="284614" y="1958117"/>
                      <a:pt x="290770" y="1993159"/>
                    </a:cubicBezTo>
                    <a:cubicBezTo>
                      <a:pt x="295742" y="2020861"/>
                      <a:pt x="296216" y="2048563"/>
                      <a:pt x="294322" y="2076738"/>
                    </a:cubicBezTo>
                    <a:cubicBezTo>
                      <a:pt x="292191" y="2108228"/>
                      <a:pt x="306870" y="2235846"/>
                      <a:pt x="307817" y="2238924"/>
                    </a:cubicBezTo>
                    <a:cubicBezTo>
                      <a:pt x="323681" y="2305693"/>
                      <a:pt x="343096" y="2371514"/>
                      <a:pt x="367483" y="2435442"/>
                    </a:cubicBezTo>
                    <a:cubicBezTo>
                      <a:pt x="399447" y="2519258"/>
                      <a:pt x="446327" y="2594787"/>
                      <a:pt x="498889" y="2667001"/>
                    </a:cubicBezTo>
                    <a:cubicBezTo>
                      <a:pt x="509544" y="2681444"/>
                      <a:pt x="532984" y="2708909"/>
                      <a:pt x="532984" y="2708909"/>
                    </a:cubicBezTo>
                    <a:cubicBezTo>
                      <a:pt x="534641" y="2710567"/>
                      <a:pt x="622956" y="2813324"/>
                      <a:pt x="672914" y="2855942"/>
                    </a:cubicBezTo>
                    <a:cubicBezTo>
                      <a:pt x="737315" y="2910873"/>
                      <a:pt x="806688" y="2957279"/>
                      <a:pt x="886716" y="2986638"/>
                    </a:cubicBezTo>
                    <a:cubicBezTo>
                      <a:pt x="963192" y="3014814"/>
                      <a:pt x="1041562" y="3030914"/>
                      <a:pt x="1123247" y="3020733"/>
                    </a:cubicBezTo>
                    <a:cubicBezTo>
                      <a:pt x="1204932" y="3010552"/>
                      <a:pt x="1281409" y="2983797"/>
                      <a:pt x="1352676" y="2942836"/>
                    </a:cubicBezTo>
                    <a:cubicBezTo>
                      <a:pt x="1417787" y="2905427"/>
                      <a:pt x="1473901" y="2856889"/>
                      <a:pt x="1525043" y="2801959"/>
                    </a:cubicBezTo>
                    <a:cubicBezTo>
                      <a:pt x="1575711" y="2747976"/>
                      <a:pt x="1621645" y="2690441"/>
                      <a:pt x="1662842" y="2629355"/>
                    </a:cubicBezTo>
                    <a:cubicBezTo>
                      <a:pt x="1684625" y="2596918"/>
                      <a:pt x="1751630" y="2482322"/>
                      <a:pt x="1761101" y="2462907"/>
                    </a:cubicBezTo>
                    <a:cubicBezTo>
                      <a:pt x="1815084" y="2353283"/>
                      <a:pt x="1855335" y="2232532"/>
                      <a:pt x="1867173" y="2139008"/>
                    </a:cubicBezTo>
                    <a:cubicBezTo>
                      <a:pt x="1873803" y="2087866"/>
                      <a:pt x="1880195" y="2036487"/>
                      <a:pt x="1892744" y="1986293"/>
                    </a:cubicBezTo>
                    <a:cubicBezTo>
                      <a:pt x="1896059" y="1973270"/>
                      <a:pt x="1900321" y="1960485"/>
                      <a:pt x="1908608" y="1949594"/>
                    </a:cubicBezTo>
                    <a:cubicBezTo>
                      <a:pt x="1919499" y="1935151"/>
                      <a:pt x="1931811" y="1933020"/>
                      <a:pt x="1946490" y="1943438"/>
                    </a:cubicBezTo>
                    <a:cubicBezTo>
                      <a:pt x="1953593" y="1948410"/>
                      <a:pt x="1959986" y="1954329"/>
                      <a:pt x="1967089" y="1959301"/>
                    </a:cubicBezTo>
                    <a:cubicBezTo>
                      <a:pt x="1985557" y="1971850"/>
                      <a:pt x="2000947" y="1968535"/>
                      <a:pt x="2013733" y="1950304"/>
                    </a:cubicBezTo>
                    <a:cubicBezTo>
                      <a:pt x="2026518" y="1932073"/>
                      <a:pt x="2032437" y="1911237"/>
                      <a:pt x="2037883" y="1890165"/>
                    </a:cubicBezTo>
                    <a:cubicBezTo>
                      <a:pt x="2055877" y="1817950"/>
                      <a:pt x="2065585" y="1744789"/>
                      <a:pt x="2063928" y="1669970"/>
                    </a:cubicBezTo>
                    <a:cubicBezTo>
                      <a:pt x="2062507" y="1611725"/>
                      <a:pt x="2078134" y="1557269"/>
                      <a:pt x="2107966" y="1507547"/>
                    </a:cubicBezTo>
                    <a:cubicBezTo>
                      <a:pt x="2133537" y="1465876"/>
                      <a:pt x="2152952" y="1423495"/>
                      <a:pt x="2147270" y="1373063"/>
                    </a:cubicBez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  <a:ln w="23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428">
                <a:extLst>
                  <a:ext uri="{FF2B5EF4-FFF2-40B4-BE49-F238E27FC236}">
                    <a16:creationId xmlns="" xmlns:a16="http://schemas.microsoft.com/office/drawing/2014/main" id="{7FFE1716-74AD-4810-8EE5-D9C4EB423DEF}"/>
                  </a:ext>
                </a:extLst>
              </p:cNvPr>
              <p:cNvSpPr/>
              <p:nvPr/>
            </p:nvSpPr>
            <p:spPr>
              <a:xfrm>
                <a:off x="8148523" y="5253734"/>
                <a:ext cx="1360796" cy="1458352"/>
              </a:xfrm>
              <a:custGeom>
                <a:avLst/>
                <a:gdLst>
                  <a:gd name="connsiteX0" fmla="*/ 1357872 w 1360796"/>
                  <a:gd name="connsiteY0" fmla="*/ 727457 h 1458352"/>
                  <a:gd name="connsiteX1" fmla="*/ 1299864 w 1360796"/>
                  <a:gd name="connsiteY1" fmla="*/ 529045 h 1458352"/>
                  <a:gd name="connsiteX2" fmla="*/ 1197107 w 1360796"/>
                  <a:gd name="connsiteY2" fmla="*/ 374672 h 1458352"/>
                  <a:gd name="connsiteX3" fmla="*/ 1075408 w 1360796"/>
                  <a:gd name="connsiteY3" fmla="*/ 243976 h 1458352"/>
                  <a:gd name="connsiteX4" fmla="*/ 928375 w 1360796"/>
                  <a:gd name="connsiteY4" fmla="*/ 85105 h 1458352"/>
                  <a:gd name="connsiteX5" fmla="*/ 844795 w 1360796"/>
                  <a:gd name="connsiteY5" fmla="*/ 30648 h 1458352"/>
                  <a:gd name="connsiteX6" fmla="*/ 773528 w 1360796"/>
                  <a:gd name="connsiteY6" fmla="*/ 9102 h 1458352"/>
                  <a:gd name="connsiteX7" fmla="*/ 491064 w 1360796"/>
                  <a:gd name="connsiteY7" fmla="*/ 69005 h 1458352"/>
                  <a:gd name="connsiteX8" fmla="*/ 300228 w 1360796"/>
                  <a:gd name="connsiteY8" fmla="*/ 222667 h 1458352"/>
                  <a:gd name="connsiteX9" fmla="*/ 199365 w 1360796"/>
                  <a:gd name="connsiteY9" fmla="*/ 310271 h 1458352"/>
                  <a:gd name="connsiteX10" fmla="*/ 53753 w 1360796"/>
                  <a:gd name="connsiteY10" fmla="*/ 535438 h 1458352"/>
                  <a:gd name="connsiteX11" fmla="*/ 6 w 1360796"/>
                  <a:gd name="connsiteY11" fmla="*/ 743557 h 1458352"/>
                  <a:gd name="connsiteX12" fmla="*/ 21079 w 1360796"/>
                  <a:gd name="connsiteY12" fmla="*/ 930841 h 1458352"/>
                  <a:gd name="connsiteX13" fmla="*/ 134254 w 1360796"/>
                  <a:gd name="connsiteY13" fmla="*/ 1143459 h 1458352"/>
                  <a:gd name="connsiteX14" fmla="*/ 139226 w 1360796"/>
                  <a:gd name="connsiteY14" fmla="*/ 1148431 h 1458352"/>
                  <a:gd name="connsiteX15" fmla="*/ 274421 w 1360796"/>
                  <a:gd name="connsiteY15" fmla="*/ 1290492 h 1458352"/>
                  <a:gd name="connsiteX16" fmla="*/ 488222 w 1360796"/>
                  <a:gd name="connsiteY16" fmla="*/ 1421188 h 1458352"/>
                  <a:gd name="connsiteX17" fmla="*/ 724754 w 1360796"/>
                  <a:gd name="connsiteY17" fmla="*/ 1455282 h 1458352"/>
                  <a:gd name="connsiteX18" fmla="*/ 954182 w 1360796"/>
                  <a:gd name="connsiteY18" fmla="*/ 1377386 h 1458352"/>
                  <a:gd name="connsiteX19" fmla="*/ 1126550 w 1360796"/>
                  <a:gd name="connsiteY19" fmla="*/ 1236509 h 1458352"/>
                  <a:gd name="connsiteX20" fmla="*/ 1264349 w 1360796"/>
                  <a:gd name="connsiteY20" fmla="*/ 1063904 h 1458352"/>
                  <a:gd name="connsiteX21" fmla="*/ 1324251 w 1360796"/>
                  <a:gd name="connsiteY21" fmla="*/ 963278 h 1458352"/>
                  <a:gd name="connsiteX22" fmla="*/ 1350296 w 1360796"/>
                  <a:gd name="connsiteY22" fmla="*/ 900298 h 1458352"/>
                  <a:gd name="connsiteX23" fmla="*/ 1357872 w 1360796"/>
                  <a:gd name="connsiteY23" fmla="*/ 727457 h 14583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360796" h="1458352">
                    <a:moveTo>
                      <a:pt x="1357872" y="727457"/>
                    </a:moveTo>
                    <a:cubicBezTo>
                      <a:pt x="1353610" y="667081"/>
                      <a:pt x="1324488" y="596051"/>
                      <a:pt x="1299864" y="529045"/>
                    </a:cubicBezTo>
                    <a:cubicBezTo>
                      <a:pt x="1278318" y="469853"/>
                      <a:pt x="1242803" y="419185"/>
                      <a:pt x="1197107" y="374672"/>
                    </a:cubicBezTo>
                    <a:cubicBezTo>
                      <a:pt x="1154488" y="333238"/>
                      <a:pt x="1115658" y="287778"/>
                      <a:pt x="1075408" y="243976"/>
                    </a:cubicBezTo>
                    <a:cubicBezTo>
                      <a:pt x="1026633" y="190703"/>
                      <a:pt x="979516" y="136010"/>
                      <a:pt x="928375" y="85105"/>
                    </a:cubicBezTo>
                    <a:cubicBezTo>
                      <a:pt x="903987" y="60954"/>
                      <a:pt x="876049" y="43433"/>
                      <a:pt x="844795" y="30648"/>
                    </a:cubicBezTo>
                    <a:cubicBezTo>
                      <a:pt x="821829" y="21177"/>
                      <a:pt x="797915" y="14074"/>
                      <a:pt x="773528" y="9102"/>
                    </a:cubicBezTo>
                    <a:cubicBezTo>
                      <a:pt x="670771" y="-11497"/>
                      <a:pt x="575827" y="578"/>
                      <a:pt x="491064" y="69005"/>
                    </a:cubicBezTo>
                    <a:cubicBezTo>
                      <a:pt x="427610" y="120383"/>
                      <a:pt x="363682" y="171052"/>
                      <a:pt x="300228" y="222667"/>
                    </a:cubicBezTo>
                    <a:cubicBezTo>
                      <a:pt x="265660" y="250842"/>
                      <a:pt x="230382" y="278308"/>
                      <a:pt x="199365" y="310271"/>
                    </a:cubicBezTo>
                    <a:cubicBezTo>
                      <a:pt x="136385" y="375856"/>
                      <a:pt x="82402" y="449254"/>
                      <a:pt x="53753" y="535438"/>
                    </a:cubicBezTo>
                    <a:cubicBezTo>
                      <a:pt x="26287" y="617596"/>
                      <a:pt x="-467" y="702596"/>
                      <a:pt x="6" y="743557"/>
                    </a:cubicBezTo>
                    <a:cubicBezTo>
                      <a:pt x="953" y="807011"/>
                      <a:pt x="4031" y="869518"/>
                      <a:pt x="21079" y="930841"/>
                    </a:cubicBezTo>
                    <a:cubicBezTo>
                      <a:pt x="43098" y="1010395"/>
                      <a:pt x="82875" y="1080005"/>
                      <a:pt x="134254" y="1143459"/>
                    </a:cubicBezTo>
                    <a:cubicBezTo>
                      <a:pt x="135911" y="1145116"/>
                      <a:pt x="137805" y="1146773"/>
                      <a:pt x="139226" y="1148431"/>
                    </a:cubicBezTo>
                    <a:cubicBezTo>
                      <a:pt x="179240" y="1200520"/>
                      <a:pt x="224226" y="1247637"/>
                      <a:pt x="274421" y="1290492"/>
                    </a:cubicBezTo>
                    <a:cubicBezTo>
                      <a:pt x="338822" y="1345422"/>
                      <a:pt x="408195" y="1391828"/>
                      <a:pt x="488222" y="1421188"/>
                    </a:cubicBezTo>
                    <a:cubicBezTo>
                      <a:pt x="564698" y="1449363"/>
                      <a:pt x="643069" y="1465463"/>
                      <a:pt x="724754" y="1455282"/>
                    </a:cubicBezTo>
                    <a:cubicBezTo>
                      <a:pt x="806439" y="1445101"/>
                      <a:pt x="882915" y="1418347"/>
                      <a:pt x="954182" y="1377386"/>
                    </a:cubicBezTo>
                    <a:cubicBezTo>
                      <a:pt x="1019294" y="1339976"/>
                      <a:pt x="1075408" y="1291439"/>
                      <a:pt x="1126550" y="1236509"/>
                    </a:cubicBezTo>
                    <a:cubicBezTo>
                      <a:pt x="1177218" y="1182525"/>
                      <a:pt x="1223151" y="1124991"/>
                      <a:pt x="1264349" y="1063904"/>
                    </a:cubicBezTo>
                    <a:cubicBezTo>
                      <a:pt x="1286131" y="1031467"/>
                      <a:pt x="1306493" y="998320"/>
                      <a:pt x="1324251" y="963278"/>
                    </a:cubicBezTo>
                    <a:cubicBezTo>
                      <a:pt x="1334669" y="942916"/>
                      <a:pt x="1345087" y="922791"/>
                      <a:pt x="1350296" y="900298"/>
                    </a:cubicBezTo>
                    <a:cubicBezTo>
                      <a:pt x="1363318" y="843000"/>
                      <a:pt x="1362134" y="785465"/>
                      <a:pt x="1357872" y="727457"/>
                    </a:cubicBezTo>
                    <a:close/>
                  </a:path>
                </a:pathLst>
              </a:custGeom>
              <a:solidFill>
                <a:srgbClr val="F3F3F3"/>
              </a:solidFill>
              <a:ln w="23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429">
                <a:extLst>
                  <a:ext uri="{FF2B5EF4-FFF2-40B4-BE49-F238E27FC236}">
                    <a16:creationId xmlns="" xmlns:a16="http://schemas.microsoft.com/office/drawing/2014/main" id="{6B433015-C729-4763-B13D-F144E9EB8606}"/>
                  </a:ext>
                </a:extLst>
              </p:cNvPr>
              <p:cNvSpPr/>
              <p:nvPr/>
            </p:nvSpPr>
            <p:spPr>
              <a:xfrm>
                <a:off x="8447964" y="5387134"/>
                <a:ext cx="739990" cy="240771"/>
              </a:xfrm>
              <a:custGeom>
                <a:avLst/>
                <a:gdLst>
                  <a:gd name="connsiteX0" fmla="*/ 376539 w 739990"/>
                  <a:gd name="connsiteY0" fmla="*/ 5 h 240771"/>
                  <a:gd name="connsiteX1" fmla="*/ 433126 w 739990"/>
                  <a:gd name="connsiteY1" fmla="*/ 22498 h 240771"/>
                  <a:gd name="connsiteX2" fmla="*/ 694992 w 739990"/>
                  <a:gd name="connsiteY2" fmla="*/ 181369 h 240771"/>
                  <a:gd name="connsiteX3" fmla="*/ 733112 w 739990"/>
                  <a:gd name="connsiteY3" fmla="*/ 202442 h 240771"/>
                  <a:gd name="connsiteX4" fmla="*/ 730981 w 739990"/>
                  <a:gd name="connsiteY4" fmla="*/ 227302 h 240771"/>
                  <a:gd name="connsiteX5" fmla="*/ 684101 w 739990"/>
                  <a:gd name="connsiteY5" fmla="*/ 230380 h 240771"/>
                  <a:gd name="connsiteX6" fmla="*/ 430285 w 739990"/>
                  <a:gd name="connsiteY6" fmla="*/ 66773 h 240771"/>
                  <a:gd name="connsiteX7" fmla="*/ 331553 w 739990"/>
                  <a:gd name="connsiteY7" fmla="*/ 65826 h 240771"/>
                  <a:gd name="connsiteX8" fmla="*/ 75370 w 739990"/>
                  <a:gd name="connsiteY8" fmla="*/ 227302 h 240771"/>
                  <a:gd name="connsiteX9" fmla="*/ 28253 w 739990"/>
                  <a:gd name="connsiteY9" fmla="*/ 240561 h 240771"/>
                  <a:gd name="connsiteX10" fmla="*/ 11679 w 739990"/>
                  <a:gd name="connsiteY10" fmla="*/ 235352 h 240771"/>
                  <a:gd name="connsiteX11" fmla="*/ 10022 w 739990"/>
                  <a:gd name="connsiteY11" fmla="*/ 203389 h 240771"/>
                  <a:gd name="connsiteX12" fmla="*/ 32041 w 739990"/>
                  <a:gd name="connsiteY12" fmla="*/ 192261 h 240771"/>
                  <a:gd name="connsiteX13" fmla="*/ 305745 w 739990"/>
                  <a:gd name="connsiteY13" fmla="*/ 34573 h 240771"/>
                  <a:gd name="connsiteX14" fmla="*/ 376539 w 739990"/>
                  <a:gd name="connsiteY14" fmla="*/ 5 h 2407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739990" h="240771">
                    <a:moveTo>
                      <a:pt x="376539" y="5"/>
                    </a:moveTo>
                    <a:cubicBezTo>
                      <a:pt x="397848" y="-232"/>
                      <a:pt x="412764" y="8528"/>
                      <a:pt x="433126" y="22498"/>
                    </a:cubicBezTo>
                    <a:cubicBezTo>
                      <a:pt x="490424" y="54461"/>
                      <a:pt x="661134" y="166453"/>
                      <a:pt x="694992" y="181369"/>
                    </a:cubicBezTo>
                    <a:cubicBezTo>
                      <a:pt x="708251" y="187288"/>
                      <a:pt x="721984" y="192734"/>
                      <a:pt x="733112" y="202442"/>
                    </a:cubicBezTo>
                    <a:cubicBezTo>
                      <a:pt x="743056" y="210965"/>
                      <a:pt x="742109" y="220673"/>
                      <a:pt x="730981" y="227302"/>
                    </a:cubicBezTo>
                    <a:cubicBezTo>
                      <a:pt x="719379" y="234169"/>
                      <a:pt x="700438" y="236299"/>
                      <a:pt x="684101" y="230380"/>
                    </a:cubicBezTo>
                    <a:cubicBezTo>
                      <a:pt x="640062" y="213806"/>
                      <a:pt x="436915" y="71509"/>
                      <a:pt x="430285" y="66773"/>
                    </a:cubicBezTo>
                    <a:cubicBezTo>
                      <a:pt x="397611" y="43097"/>
                      <a:pt x="364700" y="42623"/>
                      <a:pt x="331553" y="65826"/>
                    </a:cubicBezTo>
                    <a:cubicBezTo>
                      <a:pt x="305272" y="84057"/>
                      <a:pt x="134088" y="191077"/>
                      <a:pt x="75370" y="227302"/>
                    </a:cubicBezTo>
                    <a:cubicBezTo>
                      <a:pt x="61164" y="236063"/>
                      <a:pt x="45774" y="241982"/>
                      <a:pt x="28253" y="240561"/>
                    </a:cubicBezTo>
                    <a:cubicBezTo>
                      <a:pt x="22097" y="240088"/>
                      <a:pt x="16651" y="238667"/>
                      <a:pt x="11679" y="235352"/>
                    </a:cubicBezTo>
                    <a:cubicBezTo>
                      <a:pt x="-3237" y="225645"/>
                      <a:pt x="-3948" y="214280"/>
                      <a:pt x="10022" y="203389"/>
                    </a:cubicBezTo>
                    <a:cubicBezTo>
                      <a:pt x="16651" y="198180"/>
                      <a:pt x="24465" y="195338"/>
                      <a:pt x="32041" y="192261"/>
                    </a:cubicBezTo>
                    <a:cubicBezTo>
                      <a:pt x="73476" y="175687"/>
                      <a:pt x="237319" y="82163"/>
                      <a:pt x="305745" y="34573"/>
                    </a:cubicBezTo>
                    <a:cubicBezTo>
                      <a:pt x="318294" y="29838"/>
                      <a:pt x="363753" y="5"/>
                      <a:pt x="376539" y="5"/>
                    </a:cubicBezTo>
                    <a:close/>
                  </a:path>
                </a:pathLst>
              </a:custGeom>
              <a:solidFill>
                <a:srgbClr val="FEFEFE"/>
              </a:solidFill>
              <a:ln w="23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430">
                <a:extLst>
                  <a:ext uri="{FF2B5EF4-FFF2-40B4-BE49-F238E27FC236}">
                    <a16:creationId xmlns="" xmlns:a16="http://schemas.microsoft.com/office/drawing/2014/main" id="{503F0D52-B39F-4616-AD85-E3001701B1BF}"/>
                  </a:ext>
                </a:extLst>
              </p:cNvPr>
              <p:cNvSpPr/>
              <p:nvPr/>
            </p:nvSpPr>
            <p:spPr>
              <a:xfrm>
                <a:off x="8411579" y="6142666"/>
                <a:ext cx="813535" cy="105701"/>
              </a:xfrm>
              <a:custGeom>
                <a:avLst/>
                <a:gdLst>
                  <a:gd name="connsiteX0" fmla="*/ 813536 w 813535"/>
                  <a:gd name="connsiteY0" fmla="*/ 3789 h 105701"/>
                  <a:gd name="connsiteX1" fmla="*/ 791280 w 813535"/>
                  <a:gd name="connsiteY1" fmla="*/ 21072 h 105701"/>
                  <a:gd name="connsiteX2" fmla="*/ 554038 w 813535"/>
                  <a:gd name="connsiteY2" fmla="*/ 95181 h 105701"/>
                  <a:gd name="connsiteX3" fmla="*/ 92340 w 813535"/>
                  <a:gd name="connsiteY3" fmla="*/ 45460 h 105701"/>
                  <a:gd name="connsiteX4" fmla="*/ 14443 w 813535"/>
                  <a:gd name="connsiteY4" fmla="*/ 11128 h 105701"/>
                  <a:gd name="connsiteX5" fmla="*/ 0 w 813535"/>
                  <a:gd name="connsiteY5" fmla="*/ 0 h 105701"/>
                  <a:gd name="connsiteX6" fmla="*/ 406531 w 813535"/>
                  <a:gd name="connsiteY6" fmla="*/ 72451 h 105701"/>
                  <a:gd name="connsiteX7" fmla="*/ 813536 w 813535"/>
                  <a:gd name="connsiteY7" fmla="*/ 3789 h 1057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13535" h="105701">
                    <a:moveTo>
                      <a:pt x="813536" y="3789"/>
                    </a:moveTo>
                    <a:cubicBezTo>
                      <a:pt x="807853" y="12786"/>
                      <a:pt x="799566" y="17047"/>
                      <a:pt x="791280" y="21072"/>
                    </a:cubicBezTo>
                    <a:cubicBezTo>
                      <a:pt x="716461" y="59429"/>
                      <a:pt x="636670" y="82395"/>
                      <a:pt x="554038" y="95181"/>
                    </a:cubicBezTo>
                    <a:cubicBezTo>
                      <a:pt x="395877" y="119805"/>
                      <a:pt x="242214" y="100390"/>
                      <a:pt x="92340" y="45460"/>
                    </a:cubicBezTo>
                    <a:cubicBezTo>
                      <a:pt x="65585" y="35752"/>
                      <a:pt x="39540" y="24387"/>
                      <a:pt x="14443" y="11128"/>
                    </a:cubicBezTo>
                    <a:cubicBezTo>
                      <a:pt x="9234" y="8287"/>
                      <a:pt x="4499" y="5209"/>
                      <a:pt x="0" y="0"/>
                    </a:cubicBezTo>
                    <a:cubicBezTo>
                      <a:pt x="132353" y="43329"/>
                      <a:pt x="266838" y="71267"/>
                      <a:pt x="406531" y="72451"/>
                    </a:cubicBezTo>
                    <a:cubicBezTo>
                      <a:pt x="546461" y="73635"/>
                      <a:pt x="680945" y="46407"/>
                      <a:pt x="813536" y="3789"/>
                    </a:cubicBezTo>
                    <a:close/>
                  </a:path>
                </a:pathLst>
              </a:custGeom>
              <a:solidFill>
                <a:srgbClr val="CDCDCD"/>
              </a:solidFill>
              <a:ln w="23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431">
                <a:extLst>
                  <a:ext uri="{FF2B5EF4-FFF2-40B4-BE49-F238E27FC236}">
                    <a16:creationId xmlns="" xmlns:a16="http://schemas.microsoft.com/office/drawing/2014/main" id="{B6CCD5C4-9338-4BB5-8C76-FCE762A65D08}"/>
                  </a:ext>
                </a:extLst>
              </p:cNvPr>
              <p:cNvSpPr/>
              <p:nvPr/>
            </p:nvSpPr>
            <p:spPr>
              <a:xfrm>
                <a:off x="8445673" y="5999658"/>
                <a:ext cx="757184" cy="106177"/>
              </a:xfrm>
              <a:custGeom>
                <a:avLst/>
                <a:gdLst>
                  <a:gd name="connsiteX0" fmla="*/ 757185 w 757184"/>
                  <a:gd name="connsiteY0" fmla="*/ 4735 h 106177"/>
                  <a:gd name="connsiteX1" fmla="*/ 711962 w 757184"/>
                  <a:gd name="connsiteY1" fmla="*/ 34805 h 106177"/>
                  <a:gd name="connsiteX2" fmla="*/ 460751 w 757184"/>
                  <a:gd name="connsiteY2" fmla="*/ 102994 h 106177"/>
                  <a:gd name="connsiteX3" fmla="*/ 107256 w 757184"/>
                  <a:gd name="connsiteY3" fmla="*/ 54220 h 106177"/>
                  <a:gd name="connsiteX4" fmla="*/ 21783 w 757184"/>
                  <a:gd name="connsiteY4" fmla="*/ 16337 h 106177"/>
                  <a:gd name="connsiteX5" fmla="*/ 0 w 757184"/>
                  <a:gd name="connsiteY5" fmla="*/ 0 h 106177"/>
                  <a:gd name="connsiteX6" fmla="*/ 378356 w 757184"/>
                  <a:gd name="connsiteY6" fmla="*/ 73161 h 106177"/>
                  <a:gd name="connsiteX7" fmla="*/ 757185 w 757184"/>
                  <a:gd name="connsiteY7" fmla="*/ 4735 h 1061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57184" h="106177">
                    <a:moveTo>
                      <a:pt x="757185" y="4735"/>
                    </a:moveTo>
                    <a:cubicBezTo>
                      <a:pt x="744399" y="18941"/>
                      <a:pt x="728062" y="27228"/>
                      <a:pt x="711962" y="34805"/>
                    </a:cubicBezTo>
                    <a:cubicBezTo>
                      <a:pt x="632408" y="72451"/>
                      <a:pt x="548355" y="95181"/>
                      <a:pt x="460751" y="102994"/>
                    </a:cubicBezTo>
                    <a:cubicBezTo>
                      <a:pt x="339289" y="114122"/>
                      <a:pt x="221615" y="95654"/>
                      <a:pt x="107256" y="54220"/>
                    </a:cubicBezTo>
                    <a:cubicBezTo>
                      <a:pt x="77897" y="43565"/>
                      <a:pt x="49485" y="31017"/>
                      <a:pt x="21783" y="16337"/>
                    </a:cubicBezTo>
                    <a:cubicBezTo>
                      <a:pt x="13969" y="12075"/>
                      <a:pt x="6156" y="7577"/>
                      <a:pt x="0" y="0"/>
                    </a:cubicBezTo>
                    <a:cubicBezTo>
                      <a:pt x="122409" y="44276"/>
                      <a:pt x="247660" y="71978"/>
                      <a:pt x="378356" y="73161"/>
                    </a:cubicBezTo>
                    <a:cubicBezTo>
                      <a:pt x="509052" y="74345"/>
                      <a:pt x="634302" y="47354"/>
                      <a:pt x="757185" y="4735"/>
                    </a:cubicBezTo>
                    <a:close/>
                  </a:path>
                </a:pathLst>
              </a:custGeom>
              <a:solidFill>
                <a:srgbClr val="CDCDCD"/>
              </a:solidFill>
              <a:ln w="23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432">
                <a:extLst>
                  <a:ext uri="{FF2B5EF4-FFF2-40B4-BE49-F238E27FC236}">
                    <a16:creationId xmlns="" xmlns:a16="http://schemas.microsoft.com/office/drawing/2014/main" id="{ADECCAD1-BF1A-4F3F-8FFE-D5C55135E7E0}"/>
                  </a:ext>
                </a:extLst>
              </p:cNvPr>
              <p:cNvSpPr/>
              <p:nvPr/>
            </p:nvSpPr>
            <p:spPr>
              <a:xfrm>
                <a:off x="8444490" y="6284017"/>
                <a:ext cx="747714" cy="107499"/>
              </a:xfrm>
              <a:custGeom>
                <a:avLst/>
                <a:gdLst>
                  <a:gd name="connsiteX0" fmla="*/ 747714 w 747714"/>
                  <a:gd name="connsiteY0" fmla="*/ 4262 h 107499"/>
                  <a:gd name="connsiteX1" fmla="*/ 733271 w 747714"/>
                  <a:gd name="connsiteY1" fmla="*/ 18941 h 107499"/>
                  <a:gd name="connsiteX2" fmla="*/ 549302 w 747714"/>
                  <a:gd name="connsiteY2" fmla="*/ 88788 h 107499"/>
                  <a:gd name="connsiteX3" fmla="*/ 387590 w 747714"/>
                  <a:gd name="connsiteY3" fmla="*/ 107493 h 107499"/>
                  <a:gd name="connsiteX4" fmla="*/ 159108 w 747714"/>
                  <a:gd name="connsiteY4" fmla="*/ 72924 h 107499"/>
                  <a:gd name="connsiteX5" fmla="*/ 12075 w 747714"/>
                  <a:gd name="connsiteY5" fmla="*/ 11838 h 107499"/>
                  <a:gd name="connsiteX6" fmla="*/ 0 w 747714"/>
                  <a:gd name="connsiteY6" fmla="*/ 0 h 107499"/>
                  <a:gd name="connsiteX7" fmla="*/ 747714 w 747714"/>
                  <a:gd name="connsiteY7" fmla="*/ 4262 h 1074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47714" h="107499">
                    <a:moveTo>
                      <a:pt x="747714" y="4262"/>
                    </a:moveTo>
                    <a:cubicBezTo>
                      <a:pt x="745347" y="13022"/>
                      <a:pt x="738954" y="15627"/>
                      <a:pt x="733271" y="18941"/>
                    </a:cubicBezTo>
                    <a:cubicBezTo>
                      <a:pt x="675973" y="52562"/>
                      <a:pt x="613703" y="73398"/>
                      <a:pt x="549302" y="88788"/>
                    </a:cubicBezTo>
                    <a:cubicBezTo>
                      <a:pt x="496029" y="101574"/>
                      <a:pt x="442046" y="107730"/>
                      <a:pt x="387590" y="107493"/>
                    </a:cubicBezTo>
                    <a:cubicBezTo>
                      <a:pt x="309930" y="107019"/>
                      <a:pt x="233690" y="95654"/>
                      <a:pt x="159108" y="72924"/>
                    </a:cubicBezTo>
                    <a:cubicBezTo>
                      <a:pt x="107966" y="57298"/>
                      <a:pt x="58245" y="38593"/>
                      <a:pt x="12075" y="11838"/>
                    </a:cubicBezTo>
                    <a:cubicBezTo>
                      <a:pt x="7577" y="9234"/>
                      <a:pt x="2368" y="7103"/>
                      <a:pt x="0" y="0"/>
                    </a:cubicBezTo>
                    <a:cubicBezTo>
                      <a:pt x="248607" y="96601"/>
                      <a:pt x="497450" y="100153"/>
                      <a:pt x="747714" y="4262"/>
                    </a:cubicBezTo>
                    <a:close/>
                  </a:path>
                </a:pathLst>
              </a:custGeom>
              <a:solidFill>
                <a:srgbClr val="CDCDCD"/>
              </a:solidFill>
              <a:ln w="23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433">
                <a:extLst>
                  <a:ext uri="{FF2B5EF4-FFF2-40B4-BE49-F238E27FC236}">
                    <a16:creationId xmlns="" xmlns:a16="http://schemas.microsoft.com/office/drawing/2014/main" id="{B135241F-D3D8-4970-8FAB-01CC9F5EFBF9}"/>
                  </a:ext>
                </a:extLst>
              </p:cNvPr>
              <p:cNvSpPr/>
              <p:nvPr/>
            </p:nvSpPr>
            <p:spPr>
              <a:xfrm>
                <a:off x="8454671" y="6390326"/>
                <a:ext cx="716934" cy="108755"/>
              </a:xfrm>
              <a:custGeom>
                <a:avLst/>
                <a:gdLst>
                  <a:gd name="connsiteX0" fmla="*/ 1421 w 716934"/>
                  <a:gd name="connsiteY0" fmla="*/ 0 h 108755"/>
                  <a:gd name="connsiteX1" fmla="*/ 716934 w 716934"/>
                  <a:gd name="connsiteY1" fmla="*/ 3315 h 108755"/>
                  <a:gd name="connsiteX2" fmla="*/ 704386 w 716934"/>
                  <a:gd name="connsiteY2" fmla="*/ 18704 h 108755"/>
                  <a:gd name="connsiteX3" fmla="*/ 555932 w 716934"/>
                  <a:gd name="connsiteY3" fmla="*/ 82158 h 108755"/>
                  <a:gd name="connsiteX4" fmla="*/ 349233 w 716934"/>
                  <a:gd name="connsiteY4" fmla="*/ 108203 h 108755"/>
                  <a:gd name="connsiteX5" fmla="*/ 19415 w 716934"/>
                  <a:gd name="connsiteY5" fmla="*/ 17284 h 108755"/>
                  <a:gd name="connsiteX6" fmla="*/ 0 w 716934"/>
                  <a:gd name="connsiteY6" fmla="*/ 4735 h 108755"/>
                  <a:gd name="connsiteX7" fmla="*/ 1421 w 716934"/>
                  <a:gd name="connsiteY7" fmla="*/ 0 h 1087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16934" h="108755">
                    <a:moveTo>
                      <a:pt x="1421" y="0"/>
                    </a:moveTo>
                    <a:cubicBezTo>
                      <a:pt x="238662" y="97785"/>
                      <a:pt x="476378" y="101337"/>
                      <a:pt x="716934" y="3315"/>
                    </a:cubicBezTo>
                    <a:cubicBezTo>
                      <a:pt x="714093" y="13732"/>
                      <a:pt x="708647" y="16100"/>
                      <a:pt x="704386" y="18704"/>
                    </a:cubicBezTo>
                    <a:cubicBezTo>
                      <a:pt x="658216" y="47590"/>
                      <a:pt x="608021" y="67242"/>
                      <a:pt x="555932" y="82158"/>
                    </a:cubicBezTo>
                    <a:cubicBezTo>
                      <a:pt x="488216" y="101337"/>
                      <a:pt x="419317" y="111281"/>
                      <a:pt x="349233" y="108203"/>
                    </a:cubicBezTo>
                    <a:cubicBezTo>
                      <a:pt x="232506" y="102994"/>
                      <a:pt x="121936" y="74345"/>
                      <a:pt x="19415" y="17284"/>
                    </a:cubicBezTo>
                    <a:cubicBezTo>
                      <a:pt x="12785" y="13496"/>
                      <a:pt x="6393" y="8760"/>
                      <a:pt x="0" y="4735"/>
                    </a:cubicBezTo>
                    <a:cubicBezTo>
                      <a:pt x="237" y="3078"/>
                      <a:pt x="710" y="1421"/>
                      <a:pt x="1421" y="0"/>
                    </a:cubicBezTo>
                    <a:close/>
                  </a:path>
                </a:pathLst>
              </a:custGeom>
              <a:solidFill>
                <a:srgbClr val="CDCDCD"/>
              </a:solidFill>
              <a:ln w="23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434">
                <a:extLst>
                  <a:ext uri="{FF2B5EF4-FFF2-40B4-BE49-F238E27FC236}">
                    <a16:creationId xmlns="" xmlns:a16="http://schemas.microsoft.com/office/drawing/2014/main" id="{1E69AEE7-05A2-49A4-9106-D7028628DF02}"/>
                  </a:ext>
                </a:extLst>
              </p:cNvPr>
              <p:cNvSpPr/>
              <p:nvPr/>
            </p:nvSpPr>
            <p:spPr>
              <a:xfrm>
                <a:off x="8500130" y="6519153"/>
                <a:ext cx="626015" cy="105385"/>
              </a:xfrm>
              <a:custGeom>
                <a:avLst/>
                <a:gdLst>
                  <a:gd name="connsiteX0" fmla="*/ 626015 w 626015"/>
                  <a:gd name="connsiteY0" fmla="*/ 6368 h 105385"/>
                  <a:gd name="connsiteX1" fmla="*/ 343551 w 626015"/>
                  <a:gd name="connsiteY1" fmla="*/ 104863 h 105385"/>
                  <a:gd name="connsiteX2" fmla="*/ 0 w 626015"/>
                  <a:gd name="connsiteY2" fmla="*/ 449 h 105385"/>
                  <a:gd name="connsiteX3" fmla="*/ 15627 w 626015"/>
                  <a:gd name="connsiteY3" fmla="*/ 4237 h 105385"/>
                  <a:gd name="connsiteX4" fmla="*/ 219247 w 626015"/>
                  <a:gd name="connsiteY4" fmla="*/ 64613 h 105385"/>
                  <a:gd name="connsiteX5" fmla="*/ 510709 w 626015"/>
                  <a:gd name="connsiteY5" fmla="*/ 44014 h 105385"/>
                  <a:gd name="connsiteX6" fmla="*/ 609678 w 626015"/>
                  <a:gd name="connsiteY6" fmla="*/ 8262 h 105385"/>
                  <a:gd name="connsiteX7" fmla="*/ 626015 w 626015"/>
                  <a:gd name="connsiteY7" fmla="*/ 6368 h 105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26015" h="105385">
                    <a:moveTo>
                      <a:pt x="626015" y="6368"/>
                    </a:moveTo>
                    <a:cubicBezTo>
                      <a:pt x="542436" y="69111"/>
                      <a:pt x="447255" y="99654"/>
                      <a:pt x="343551" y="104863"/>
                    </a:cubicBezTo>
                    <a:cubicBezTo>
                      <a:pt x="193203" y="112203"/>
                      <a:pt x="39304" y="40462"/>
                      <a:pt x="0" y="449"/>
                    </a:cubicBezTo>
                    <a:cubicBezTo>
                      <a:pt x="6393" y="-1209"/>
                      <a:pt x="11128" y="2106"/>
                      <a:pt x="15627" y="4237"/>
                    </a:cubicBezTo>
                    <a:cubicBezTo>
                      <a:pt x="80975" y="33122"/>
                      <a:pt x="148454" y="53958"/>
                      <a:pt x="219247" y="64613"/>
                    </a:cubicBezTo>
                    <a:cubicBezTo>
                      <a:pt x="317980" y="79529"/>
                      <a:pt x="415055" y="71716"/>
                      <a:pt x="510709" y="44014"/>
                    </a:cubicBezTo>
                    <a:cubicBezTo>
                      <a:pt x="544567" y="34306"/>
                      <a:pt x="577004" y="21284"/>
                      <a:pt x="609678" y="8262"/>
                    </a:cubicBezTo>
                    <a:cubicBezTo>
                      <a:pt x="614650" y="6368"/>
                      <a:pt x="619386" y="3290"/>
                      <a:pt x="626015" y="6368"/>
                    </a:cubicBezTo>
                    <a:close/>
                  </a:path>
                </a:pathLst>
              </a:custGeom>
              <a:solidFill>
                <a:srgbClr val="CDCDCD"/>
              </a:solidFill>
              <a:ln w="23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435">
                <a:extLst>
                  <a:ext uri="{FF2B5EF4-FFF2-40B4-BE49-F238E27FC236}">
                    <a16:creationId xmlns="" xmlns:a16="http://schemas.microsoft.com/office/drawing/2014/main" id="{1227C159-C61A-4AC7-A544-6CAD257CA64D}"/>
                  </a:ext>
                </a:extLst>
              </p:cNvPr>
              <p:cNvSpPr/>
              <p:nvPr/>
            </p:nvSpPr>
            <p:spPr>
              <a:xfrm>
                <a:off x="8521913" y="5849784"/>
                <a:ext cx="605416" cy="106478"/>
              </a:xfrm>
              <a:custGeom>
                <a:avLst/>
                <a:gdLst>
                  <a:gd name="connsiteX0" fmla="*/ 605416 w 605416"/>
                  <a:gd name="connsiteY0" fmla="*/ 8997 h 106478"/>
                  <a:gd name="connsiteX1" fmla="*/ 321531 w 605416"/>
                  <a:gd name="connsiteY1" fmla="*/ 106309 h 106478"/>
                  <a:gd name="connsiteX2" fmla="*/ 0 w 605416"/>
                  <a:gd name="connsiteY2" fmla="*/ 0 h 106478"/>
                  <a:gd name="connsiteX3" fmla="*/ 300932 w 605416"/>
                  <a:gd name="connsiteY3" fmla="*/ 73398 h 106478"/>
                  <a:gd name="connsiteX4" fmla="*/ 603522 w 605416"/>
                  <a:gd name="connsiteY4" fmla="*/ 2841 h 106478"/>
                  <a:gd name="connsiteX5" fmla="*/ 605416 w 605416"/>
                  <a:gd name="connsiteY5" fmla="*/ 8997 h 1064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05416" h="106478">
                    <a:moveTo>
                      <a:pt x="605416" y="8997"/>
                    </a:moveTo>
                    <a:cubicBezTo>
                      <a:pt x="521837" y="72451"/>
                      <a:pt x="425946" y="103231"/>
                      <a:pt x="321531" y="106309"/>
                    </a:cubicBezTo>
                    <a:cubicBezTo>
                      <a:pt x="190835" y="110097"/>
                      <a:pt x="50432" y="49721"/>
                      <a:pt x="0" y="0"/>
                    </a:cubicBezTo>
                    <a:cubicBezTo>
                      <a:pt x="95654" y="43802"/>
                      <a:pt x="195334" y="72214"/>
                      <a:pt x="300932" y="73398"/>
                    </a:cubicBezTo>
                    <a:cubicBezTo>
                      <a:pt x="407241" y="74582"/>
                      <a:pt x="507394" y="47354"/>
                      <a:pt x="603522" y="2841"/>
                    </a:cubicBezTo>
                    <a:cubicBezTo>
                      <a:pt x="604233" y="4735"/>
                      <a:pt x="604706" y="6866"/>
                      <a:pt x="605416" y="8997"/>
                    </a:cubicBezTo>
                    <a:close/>
                  </a:path>
                </a:pathLst>
              </a:custGeom>
              <a:solidFill>
                <a:srgbClr val="CDCDCD"/>
              </a:solidFill>
              <a:ln w="23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436">
                <a:extLst>
                  <a:ext uri="{FF2B5EF4-FFF2-40B4-BE49-F238E27FC236}">
                    <a16:creationId xmlns="" xmlns:a16="http://schemas.microsoft.com/office/drawing/2014/main" id="{660880CA-9849-45C4-B201-9E579582204A}"/>
                  </a:ext>
                </a:extLst>
              </p:cNvPr>
              <p:cNvSpPr/>
              <p:nvPr/>
            </p:nvSpPr>
            <p:spPr>
              <a:xfrm>
                <a:off x="8557665" y="5711985"/>
                <a:ext cx="519469" cy="108323"/>
              </a:xfrm>
              <a:custGeom>
                <a:avLst/>
                <a:gdLst>
                  <a:gd name="connsiteX0" fmla="*/ 0 w 519469"/>
                  <a:gd name="connsiteY0" fmla="*/ 0 h 108323"/>
                  <a:gd name="connsiteX1" fmla="*/ 519469 w 519469"/>
                  <a:gd name="connsiteY1" fmla="*/ 6156 h 108323"/>
                  <a:gd name="connsiteX2" fmla="*/ 503606 w 519469"/>
                  <a:gd name="connsiteY2" fmla="*/ 26755 h 108323"/>
                  <a:gd name="connsiteX3" fmla="*/ 297144 w 519469"/>
                  <a:gd name="connsiteY3" fmla="*/ 107256 h 108323"/>
                  <a:gd name="connsiteX4" fmla="*/ 11128 w 519469"/>
                  <a:gd name="connsiteY4" fmla="*/ 15627 h 108323"/>
                  <a:gd name="connsiteX5" fmla="*/ 0 w 519469"/>
                  <a:gd name="connsiteY5" fmla="*/ 0 h 1083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19469" h="108323">
                    <a:moveTo>
                      <a:pt x="0" y="0"/>
                    </a:moveTo>
                    <a:cubicBezTo>
                      <a:pt x="173788" y="97785"/>
                      <a:pt x="346155" y="101574"/>
                      <a:pt x="519469" y="6156"/>
                    </a:cubicBezTo>
                    <a:cubicBezTo>
                      <a:pt x="517102" y="16811"/>
                      <a:pt x="509999" y="21783"/>
                      <a:pt x="503606" y="26755"/>
                    </a:cubicBezTo>
                    <a:cubicBezTo>
                      <a:pt x="442520" y="72925"/>
                      <a:pt x="374094" y="101574"/>
                      <a:pt x="297144" y="107256"/>
                    </a:cubicBezTo>
                    <a:cubicBezTo>
                      <a:pt x="189651" y="115069"/>
                      <a:pt x="95891" y="79554"/>
                      <a:pt x="11128" y="15627"/>
                    </a:cubicBezTo>
                    <a:cubicBezTo>
                      <a:pt x="7340" y="12786"/>
                      <a:pt x="2841" y="9708"/>
                      <a:pt x="0" y="0"/>
                    </a:cubicBezTo>
                    <a:close/>
                  </a:path>
                </a:pathLst>
              </a:custGeom>
              <a:solidFill>
                <a:srgbClr val="CDCDCD"/>
              </a:solidFill>
              <a:ln w="23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437">
                <a:extLst>
                  <a:ext uri="{FF2B5EF4-FFF2-40B4-BE49-F238E27FC236}">
                    <a16:creationId xmlns="" xmlns:a16="http://schemas.microsoft.com/office/drawing/2014/main" id="{7834C8FA-96EB-4AF9-9692-A74A0BAB9CF0}"/>
                  </a:ext>
                </a:extLst>
              </p:cNvPr>
              <p:cNvSpPr/>
              <p:nvPr/>
            </p:nvSpPr>
            <p:spPr>
              <a:xfrm>
                <a:off x="9347521" y="5871226"/>
                <a:ext cx="48502" cy="126757"/>
              </a:xfrm>
              <a:custGeom>
                <a:avLst/>
                <a:gdLst>
                  <a:gd name="connsiteX0" fmla="*/ 38122 w 48502"/>
                  <a:gd name="connsiteY0" fmla="*/ 23781 h 126757"/>
                  <a:gd name="connsiteX1" fmla="*/ 47119 w 48502"/>
                  <a:gd name="connsiteY1" fmla="*/ 103099 h 126757"/>
                  <a:gd name="connsiteX2" fmla="*/ 40727 w 48502"/>
                  <a:gd name="connsiteY2" fmla="*/ 119199 h 126757"/>
                  <a:gd name="connsiteX3" fmla="*/ 20838 w 48502"/>
                  <a:gd name="connsiteY3" fmla="*/ 125591 h 126757"/>
                  <a:gd name="connsiteX4" fmla="*/ 14919 w 48502"/>
                  <a:gd name="connsiteY4" fmla="*/ 108307 h 126757"/>
                  <a:gd name="connsiteX5" fmla="*/ 10657 w 48502"/>
                  <a:gd name="connsiteY5" fmla="*/ 49115 h 126757"/>
                  <a:gd name="connsiteX6" fmla="*/ 2607 w 48502"/>
                  <a:gd name="connsiteY6" fmla="*/ 32068 h 126757"/>
                  <a:gd name="connsiteX7" fmla="*/ 3791 w 48502"/>
                  <a:gd name="connsiteY7" fmla="*/ 9812 h 126757"/>
                  <a:gd name="connsiteX8" fmla="*/ 25100 w 48502"/>
                  <a:gd name="connsiteY8" fmla="*/ 815 h 126757"/>
                  <a:gd name="connsiteX9" fmla="*/ 38122 w 48502"/>
                  <a:gd name="connsiteY9" fmla="*/ 23781 h 1267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8502" h="126757">
                    <a:moveTo>
                      <a:pt x="38122" y="23781"/>
                    </a:moveTo>
                    <a:cubicBezTo>
                      <a:pt x="42384" y="47221"/>
                      <a:pt x="52091" y="75870"/>
                      <a:pt x="47119" y="103099"/>
                    </a:cubicBezTo>
                    <a:cubicBezTo>
                      <a:pt x="46883" y="109018"/>
                      <a:pt x="45225" y="114700"/>
                      <a:pt x="40727" y="119199"/>
                    </a:cubicBezTo>
                    <a:cubicBezTo>
                      <a:pt x="35281" y="124645"/>
                      <a:pt x="28651" y="128906"/>
                      <a:pt x="20838" y="125591"/>
                    </a:cubicBezTo>
                    <a:cubicBezTo>
                      <a:pt x="12788" y="122277"/>
                      <a:pt x="13972" y="114700"/>
                      <a:pt x="14919" y="108307"/>
                    </a:cubicBezTo>
                    <a:cubicBezTo>
                      <a:pt x="17760" y="88182"/>
                      <a:pt x="18944" y="68294"/>
                      <a:pt x="10657" y="49115"/>
                    </a:cubicBezTo>
                    <a:cubicBezTo>
                      <a:pt x="8053" y="43433"/>
                      <a:pt x="4975" y="37987"/>
                      <a:pt x="2607" y="32068"/>
                    </a:cubicBezTo>
                    <a:cubicBezTo>
                      <a:pt x="-708" y="24492"/>
                      <a:pt x="-1418" y="16678"/>
                      <a:pt x="3791" y="9812"/>
                    </a:cubicBezTo>
                    <a:cubicBezTo>
                      <a:pt x="9000" y="2946"/>
                      <a:pt x="16103" y="-2026"/>
                      <a:pt x="25100" y="815"/>
                    </a:cubicBezTo>
                    <a:cubicBezTo>
                      <a:pt x="35991" y="4366"/>
                      <a:pt x="36938" y="14310"/>
                      <a:pt x="38122" y="23781"/>
                    </a:cubicBezTo>
                    <a:close/>
                  </a:path>
                </a:pathLst>
              </a:custGeom>
              <a:solidFill>
                <a:srgbClr val="C0C0C0"/>
              </a:solidFill>
              <a:ln w="23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438">
                <a:extLst>
                  <a:ext uri="{FF2B5EF4-FFF2-40B4-BE49-F238E27FC236}">
                    <a16:creationId xmlns="" xmlns:a16="http://schemas.microsoft.com/office/drawing/2014/main" id="{6EB5E92E-4178-4F2D-8F3F-FA1F0B1B98F5}"/>
                  </a:ext>
                </a:extLst>
              </p:cNvPr>
              <p:cNvSpPr/>
              <p:nvPr/>
            </p:nvSpPr>
            <p:spPr>
              <a:xfrm>
                <a:off x="8252489" y="5871134"/>
                <a:ext cx="48039" cy="126806"/>
              </a:xfrm>
              <a:custGeom>
                <a:avLst/>
                <a:gdLst>
                  <a:gd name="connsiteX0" fmla="*/ 11346 w 48039"/>
                  <a:gd name="connsiteY0" fmla="*/ 13928 h 126806"/>
                  <a:gd name="connsiteX1" fmla="*/ 32419 w 48039"/>
                  <a:gd name="connsiteY1" fmla="*/ 1143 h 126806"/>
                  <a:gd name="connsiteX2" fmla="*/ 47572 w 48039"/>
                  <a:gd name="connsiteY2" fmla="*/ 25767 h 126806"/>
                  <a:gd name="connsiteX3" fmla="*/ 43784 w 48039"/>
                  <a:gd name="connsiteY3" fmla="*/ 35474 h 126806"/>
                  <a:gd name="connsiteX4" fmla="*/ 32892 w 48039"/>
                  <a:gd name="connsiteY4" fmla="*/ 106031 h 126806"/>
                  <a:gd name="connsiteX5" fmla="*/ 26026 w 48039"/>
                  <a:gd name="connsiteY5" fmla="*/ 126156 h 126806"/>
                  <a:gd name="connsiteX6" fmla="*/ 3296 w 48039"/>
                  <a:gd name="connsiteY6" fmla="*/ 113134 h 126806"/>
                  <a:gd name="connsiteX7" fmla="*/ 11346 w 48039"/>
                  <a:gd name="connsiteY7" fmla="*/ 13928 h 1268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8039" h="126806">
                    <a:moveTo>
                      <a:pt x="11346" y="13928"/>
                    </a:moveTo>
                    <a:cubicBezTo>
                      <a:pt x="16082" y="1616"/>
                      <a:pt x="22001" y="-2172"/>
                      <a:pt x="32419" y="1143"/>
                    </a:cubicBezTo>
                    <a:cubicBezTo>
                      <a:pt x="43073" y="4458"/>
                      <a:pt x="49940" y="15349"/>
                      <a:pt x="47572" y="25767"/>
                    </a:cubicBezTo>
                    <a:cubicBezTo>
                      <a:pt x="46862" y="29081"/>
                      <a:pt x="45441" y="32633"/>
                      <a:pt x="43784" y="35474"/>
                    </a:cubicBezTo>
                    <a:cubicBezTo>
                      <a:pt x="31235" y="57730"/>
                      <a:pt x="28157" y="81170"/>
                      <a:pt x="32892" y="106031"/>
                    </a:cubicBezTo>
                    <a:cubicBezTo>
                      <a:pt x="34313" y="113844"/>
                      <a:pt x="36207" y="122368"/>
                      <a:pt x="26026" y="126156"/>
                    </a:cubicBezTo>
                    <a:cubicBezTo>
                      <a:pt x="18686" y="128998"/>
                      <a:pt x="7085" y="122131"/>
                      <a:pt x="3296" y="113134"/>
                    </a:cubicBezTo>
                    <a:cubicBezTo>
                      <a:pt x="-7122" y="88273"/>
                      <a:pt x="10399" y="16533"/>
                      <a:pt x="11346" y="13928"/>
                    </a:cubicBezTo>
                    <a:close/>
                  </a:path>
                </a:pathLst>
              </a:custGeom>
              <a:solidFill>
                <a:srgbClr val="C0C0C0"/>
              </a:solidFill>
              <a:ln w="23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439">
                <a:extLst>
                  <a:ext uri="{FF2B5EF4-FFF2-40B4-BE49-F238E27FC236}">
                    <a16:creationId xmlns="" xmlns:a16="http://schemas.microsoft.com/office/drawing/2014/main" id="{21EB015E-DB4D-4B72-9452-B8F811F1F0A2}"/>
                  </a:ext>
                </a:extLst>
              </p:cNvPr>
              <p:cNvSpPr/>
              <p:nvPr/>
            </p:nvSpPr>
            <p:spPr>
              <a:xfrm>
                <a:off x="7891517" y="4928993"/>
                <a:ext cx="393192" cy="1038747"/>
              </a:xfrm>
              <a:custGeom>
                <a:avLst/>
                <a:gdLst>
                  <a:gd name="connsiteX0" fmla="*/ 201845 w 393192"/>
                  <a:gd name="connsiteY0" fmla="*/ 730904 h 1038747"/>
                  <a:gd name="connsiteX1" fmla="*/ 99561 w 393192"/>
                  <a:gd name="connsiteY1" fmla="*/ 437784 h 1038747"/>
                  <a:gd name="connsiteX2" fmla="*/ 119 w 393192"/>
                  <a:gd name="connsiteY2" fmla="*/ 47354 h 1038747"/>
                  <a:gd name="connsiteX3" fmla="*/ 14088 w 393192"/>
                  <a:gd name="connsiteY3" fmla="*/ 0 h 1038747"/>
                  <a:gd name="connsiteX4" fmla="*/ 138628 w 393192"/>
                  <a:gd name="connsiteY4" fmla="*/ 464066 h 1038747"/>
                  <a:gd name="connsiteX5" fmla="*/ 305076 w 393192"/>
                  <a:gd name="connsiteY5" fmla="*/ 853549 h 1038747"/>
                  <a:gd name="connsiteX6" fmla="*/ 374212 w 393192"/>
                  <a:gd name="connsiteY6" fmla="*/ 963883 h 1038747"/>
                  <a:gd name="connsiteX7" fmla="*/ 393154 w 393192"/>
                  <a:gd name="connsiteY7" fmla="*/ 1003897 h 1038747"/>
                  <a:gd name="connsiteX8" fmla="*/ 366636 w 393192"/>
                  <a:gd name="connsiteY8" fmla="*/ 1027574 h 1038747"/>
                  <a:gd name="connsiteX9" fmla="*/ 269087 w 393192"/>
                  <a:gd name="connsiteY9" fmla="*/ 1035151 h 1038747"/>
                  <a:gd name="connsiteX10" fmla="*/ 157333 w 393192"/>
                  <a:gd name="connsiteY10" fmla="*/ 981404 h 1038747"/>
                  <a:gd name="connsiteX11" fmla="*/ 159937 w 393192"/>
                  <a:gd name="connsiteY11" fmla="*/ 938076 h 1038747"/>
                  <a:gd name="connsiteX12" fmla="*/ 245647 w 393192"/>
                  <a:gd name="connsiteY12" fmla="*/ 986140 h 1038747"/>
                  <a:gd name="connsiteX13" fmla="*/ 304839 w 393192"/>
                  <a:gd name="connsiteY13" fmla="*/ 1000819 h 1038747"/>
                  <a:gd name="connsiteX14" fmla="*/ 326859 w 393192"/>
                  <a:gd name="connsiteY14" fmla="*/ 967909 h 1038747"/>
                  <a:gd name="connsiteX15" fmla="*/ 201845 w 393192"/>
                  <a:gd name="connsiteY15" fmla="*/ 730904 h 10387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93192" h="1038747">
                    <a:moveTo>
                      <a:pt x="201845" y="730904"/>
                    </a:moveTo>
                    <a:cubicBezTo>
                      <a:pt x="154255" y="637854"/>
                      <a:pt x="121107" y="540068"/>
                      <a:pt x="99561" y="437784"/>
                    </a:cubicBezTo>
                    <a:cubicBezTo>
                      <a:pt x="84408" y="366754"/>
                      <a:pt x="-3670" y="58955"/>
                      <a:pt x="119" y="47354"/>
                    </a:cubicBezTo>
                    <a:cubicBezTo>
                      <a:pt x="8169" y="35515"/>
                      <a:pt x="11010" y="1894"/>
                      <a:pt x="14088" y="0"/>
                    </a:cubicBezTo>
                    <a:cubicBezTo>
                      <a:pt x="39896" y="26281"/>
                      <a:pt x="119923" y="402269"/>
                      <a:pt x="138628" y="464066"/>
                    </a:cubicBezTo>
                    <a:cubicBezTo>
                      <a:pt x="180773" y="604469"/>
                      <a:pt x="228837" y="727352"/>
                      <a:pt x="305076" y="853549"/>
                    </a:cubicBezTo>
                    <a:cubicBezTo>
                      <a:pt x="305786" y="854497"/>
                      <a:pt x="350772" y="933814"/>
                      <a:pt x="374212" y="963883"/>
                    </a:cubicBezTo>
                    <a:cubicBezTo>
                      <a:pt x="389839" y="981404"/>
                      <a:pt x="393628" y="992059"/>
                      <a:pt x="393154" y="1003897"/>
                    </a:cubicBezTo>
                    <a:cubicBezTo>
                      <a:pt x="392917" y="1017867"/>
                      <a:pt x="387472" y="1016209"/>
                      <a:pt x="366636" y="1027574"/>
                    </a:cubicBezTo>
                    <a:cubicBezTo>
                      <a:pt x="334909" y="1039649"/>
                      <a:pt x="302235" y="1041543"/>
                      <a:pt x="269087" y="1035151"/>
                    </a:cubicBezTo>
                    <a:cubicBezTo>
                      <a:pt x="210606" y="1019050"/>
                      <a:pt x="181957" y="997741"/>
                      <a:pt x="157333" y="981404"/>
                    </a:cubicBezTo>
                    <a:cubicBezTo>
                      <a:pt x="147862" y="974064"/>
                      <a:pt x="140522" y="934051"/>
                      <a:pt x="159937" y="938076"/>
                    </a:cubicBezTo>
                    <a:cubicBezTo>
                      <a:pt x="188586" y="947073"/>
                      <a:pt x="220076" y="971934"/>
                      <a:pt x="245647" y="986140"/>
                    </a:cubicBezTo>
                    <a:cubicBezTo>
                      <a:pt x="255355" y="991585"/>
                      <a:pt x="288976" y="998925"/>
                      <a:pt x="304839" y="1000819"/>
                    </a:cubicBezTo>
                    <a:cubicBezTo>
                      <a:pt x="328279" y="1003661"/>
                      <a:pt x="330884" y="983772"/>
                      <a:pt x="326859" y="967909"/>
                    </a:cubicBezTo>
                    <a:cubicBezTo>
                      <a:pt x="318098" y="949677"/>
                      <a:pt x="231915" y="789859"/>
                      <a:pt x="201845" y="730904"/>
                    </a:cubicBezTo>
                    <a:close/>
                  </a:path>
                </a:pathLst>
              </a:custGeom>
              <a:solidFill>
                <a:srgbClr val="FEFEFE"/>
              </a:solidFill>
              <a:ln w="23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440">
                <a:extLst>
                  <a:ext uri="{FF2B5EF4-FFF2-40B4-BE49-F238E27FC236}">
                    <a16:creationId xmlns="" xmlns:a16="http://schemas.microsoft.com/office/drawing/2014/main" id="{1EC32A84-4D77-4D76-9C72-94654F4670A5}"/>
                  </a:ext>
                </a:extLst>
              </p:cNvPr>
              <p:cNvSpPr/>
              <p:nvPr/>
            </p:nvSpPr>
            <p:spPr>
              <a:xfrm>
                <a:off x="9364296" y="4924257"/>
                <a:ext cx="390828" cy="1043482"/>
              </a:xfrm>
              <a:custGeom>
                <a:avLst/>
                <a:gdLst>
                  <a:gd name="connsiteX0" fmla="*/ 191584 w 390828"/>
                  <a:gd name="connsiteY0" fmla="*/ 735639 h 1043482"/>
                  <a:gd name="connsiteX1" fmla="*/ 293868 w 390828"/>
                  <a:gd name="connsiteY1" fmla="*/ 442520 h 1043482"/>
                  <a:gd name="connsiteX2" fmla="*/ 390706 w 390828"/>
                  <a:gd name="connsiteY2" fmla="*/ 47354 h 1043482"/>
                  <a:gd name="connsiteX3" fmla="*/ 376736 w 390828"/>
                  <a:gd name="connsiteY3" fmla="*/ 0 h 1043482"/>
                  <a:gd name="connsiteX4" fmla="*/ 254564 w 390828"/>
                  <a:gd name="connsiteY4" fmla="*/ 468801 h 1043482"/>
                  <a:gd name="connsiteX5" fmla="*/ 88116 w 390828"/>
                  <a:gd name="connsiteY5" fmla="*/ 858285 h 1043482"/>
                  <a:gd name="connsiteX6" fmla="*/ 18980 w 390828"/>
                  <a:gd name="connsiteY6" fmla="*/ 968619 h 1043482"/>
                  <a:gd name="connsiteX7" fmla="*/ 38 w 390828"/>
                  <a:gd name="connsiteY7" fmla="*/ 1008633 h 1043482"/>
                  <a:gd name="connsiteX8" fmla="*/ 26556 w 390828"/>
                  <a:gd name="connsiteY8" fmla="*/ 1032309 h 1043482"/>
                  <a:gd name="connsiteX9" fmla="*/ 124105 w 390828"/>
                  <a:gd name="connsiteY9" fmla="*/ 1039886 h 1043482"/>
                  <a:gd name="connsiteX10" fmla="*/ 252433 w 390828"/>
                  <a:gd name="connsiteY10" fmla="*/ 981404 h 1043482"/>
                  <a:gd name="connsiteX11" fmla="*/ 254564 w 390828"/>
                  <a:gd name="connsiteY11" fmla="*/ 938076 h 1043482"/>
                  <a:gd name="connsiteX12" fmla="*/ 147545 w 390828"/>
                  <a:gd name="connsiteY12" fmla="*/ 990875 h 1043482"/>
                  <a:gd name="connsiteX13" fmla="*/ 88353 w 390828"/>
                  <a:gd name="connsiteY13" fmla="*/ 1005555 h 1043482"/>
                  <a:gd name="connsiteX14" fmla="*/ 66333 w 390828"/>
                  <a:gd name="connsiteY14" fmla="*/ 972644 h 1043482"/>
                  <a:gd name="connsiteX15" fmla="*/ 191584 w 390828"/>
                  <a:gd name="connsiteY15" fmla="*/ 735639 h 10434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90828" h="1043482">
                    <a:moveTo>
                      <a:pt x="191584" y="735639"/>
                    </a:moveTo>
                    <a:cubicBezTo>
                      <a:pt x="239174" y="642589"/>
                      <a:pt x="272322" y="544804"/>
                      <a:pt x="293868" y="442520"/>
                    </a:cubicBezTo>
                    <a:cubicBezTo>
                      <a:pt x="309021" y="371489"/>
                      <a:pt x="394494" y="58719"/>
                      <a:pt x="390706" y="47354"/>
                    </a:cubicBezTo>
                    <a:cubicBezTo>
                      <a:pt x="382656" y="35515"/>
                      <a:pt x="379814" y="1894"/>
                      <a:pt x="376736" y="0"/>
                    </a:cubicBezTo>
                    <a:cubicBezTo>
                      <a:pt x="350929" y="26281"/>
                      <a:pt x="273269" y="407005"/>
                      <a:pt x="254564" y="468801"/>
                    </a:cubicBezTo>
                    <a:cubicBezTo>
                      <a:pt x="212419" y="609205"/>
                      <a:pt x="164355" y="732087"/>
                      <a:pt x="88116" y="858285"/>
                    </a:cubicBezTo>
                    <a:cubicBezTo>
                      <a:pt x="87406" y="859232"/>
                      <a:pt x="42420" y="938549"/>
                      <a:pt x="18980" y="968619"/>
                    </a:cubicBezTo>
                    <a:cubicBezTo>
                      <a:pt x="3353" y="986140"/>
                      <a:pt x="-435" y="996794"/>
                      <a:pt x="38" y="1008633"/>
                    </a:cubicBezTo>
                    <a:cubicBezTo>
                      <a:pt x="275" y="1022602"/>
                      <a:pt x="5721" y="1020945"/>
                      <a:pt x="26556" y="1032309"/>
                    </a:cubicBezTo>
                    <a:cubicBezTo>
                      <a:pt x="58283" y="1044385"/>
                      <a:pt x="90957" y="1046279"/>
                      <a:pt x="124105" y="1039886"/>
                    </a:cubicBezTo>
                    <a:cubicBezTo>
                      <a:pt x="182587" y="1023786"/>
                      <a:pt x="227809" y="997741"/>
                      <a:pt x="252433" y="981404"/>
                    </a:cubicBezTo>
                    <a:cubicBezTo>
                      <a:pt x="261904" y="974064"/>
                      <a:pt x="273979" y="934051"/>
                      <a:pt x="254564" y="938076"/>
                    </a:cubicBezTo>
                    <a:cubicBezTo>
                      <a:pt x="225915" y="947073"/>
                      <a:pt x="173116" y="976669"/>
                      <a:pt x="147545" y="990875"/>
                    </a:cubicBezTo>
                    <a:cubicBezTo>
                      <a:pt x="137837" y="996321"/>
                      <a:pt x="104216" y="1003661"/>
                      <a:pt x="88353" y="1005555"/>
                    </a:cubicBezTo>
                    <a:cubicBezTo>
                      <a:pt x="64913" y="1008396"/>
                      <a:pt x="62308" y="988507"/>
                      <a:pt x="66333" y="972644"/>
                    </a:cubicBezTo>
                    <a:cubicBezTo>
                      <a:pt x="75331" y="954413"/>
                      <a:pt x="161514" y="794594"/>
                      <a:pt x="191584" y="735639"/>
                    </a:cubicBezTo>
                    <a:close/>
                  </a:path>
                </a:pathLst>
              </a:custGeom>
              <a:solidFill>
                <a:srgbClr val="FEFEFE"/>
              </a:solidFill>
              <a:ln w="23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2" name="TextBox 21">
              <a:extLst>
                <a:ext uri="{FF2B5EF4-FFF2-40B4-BE49-F238E27FC236}">
                  <a16:creationId xmlns="" xmlns:a16="http://schemas.microsoft.com/office/drawing/2014/main" id="{494DC165-AC17-4BB5-9BC8-4E1F4B59A8DE}"/>
                </a:ext>
              </a:extLst>
            </p:cNvPr>
            <p:cNvSpPr txBox="1"/>
            <p:nvPr/>
          </p:nvSpPr>
          <p:spPr>
            <a:xfrm>
              <a:off x="3535960" y="4430408"/>
              <a:ext cx="2553000" cy="3064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altLang="ko-KR" dirty="0" smtClean="0">
                  <a:latin typeface="Palatino Linotype" pitchFamily="18" charset="0"/>
                  <a:cs typeface="Arial" panose="020B0604020202020204" pitchFamily="34" charset="0"/>
                </a:rPr>
                <a:t>НОШЕНИЕ </a:t>
              </a:r>
              <a:r>
                <a:rPr lang="ru-RU" altLang="ko-KR" dirty="0">
                  <a:latin typeface="Palatino Linotype" pitchFamily="18" charset="0"/>
                  <a:cs typeface="Arial" panose="020B0604020202020204" pitchFamily="34" charset="0"/>
                </a:rPr>
                <a:t>МАСКИ</a:t>
              </a:r>
            </a:p>
          </p:txBody>
        </p:sp>
        <p:pic>
          <p:nvPicPr>
            <p:cNvPr id="23" name="Picture 4" descr="C:\Users\a.kasenaeva\Downloads\21-Measure_the_fever-512.png"/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colorTemperature colorTemp="4700"/>
                      </a14:imgEffect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14279" y="3337823"/>
              <a:ext cx="618955" cy="618955"/>
            </a:xfrm>
            <a:prstGeom prst="rect">
              <a:avLst/>
            </a:prstGeom>
            <a:solidFill>
              <a:srgbClr val="FFFFFF"/>
            </a:solidFill>
            <a:extLst/>
          </p:spPr>
        </p:pic>
      </p:grpSp>
      <p:sp>
        <p:nvSpPr>
          <p:cNvPr id="45" name="TextBox 44"/>
          <p:cNvSpPr txBox="1"/>
          <p:nvPr/>
        </p:nvSpPr>
        <p:spPr>
          <a:xfrm>
            <a:off x="594123" y="970814"/>
            <a:ext cx="11002170" cy="74635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Palatino Linotype" pitchFamily="18" charset="0"/>
              </a:rPr>
              <a:t>МЕРЫ ДЛЯ МИНИМИЗАЦИИ РИСКОВ РАСПРОСТРАНЕНИЯ КОРОНАВИРУСНОЙ ИНФЕКЦИИ</a:t>
            </a:r>
          </a:p>
        </p:txBody>
      </p:sp>
      <p:grpSp>
        <p:nvGrpSpPr>
          <p:cNvPr id="46" name="Group 33">
            <a:extLst>
              <a:ext uri="{FF2B5EF4-FFF2-40B4-BE49-F238E27FC236}">
                <a16:creationId xmlns:a16="http://schemas.microsoft.com/office/drawing/2014/main" xmlns="" id="{C8034D2E-9CFA-4509-B68B-BE6B4CA768D9}"/>
              </a:ext>
            </a:extLst>
          </p:cNvPr>
          <p:cNvGrpSpPr/>
          <p:nvPr/>
        </p:nvGrpSpPr>
        <p:grpSpPr>
          <a:xfrm>
            <a:off x="9303967" y="2422391"/>
            <a:ext cx="2292326" cy="1167226"/>
            <a:chOff x="5714789" y="4152439"/>
            <a:chExt cx="2760519" cy="1392256"/>
          </a:xfrm>
          <a:solidFill>
            <a:srgbClr val="235079"/>
          </a:solidFill>
        </p:grpSpPr>
        <p:sp>
          <p:nvSpPr>
            <p:cNvPr id="47" name="Freeform: Shape 34">
              <a:extLst>
                <a:ext uri="{FF2B5EF4-FFF2-40B4-BE49-F238E27FC236}">
                  <a16:creationId xmlns:a16="http://schemas.microsoft.com/office/drawing/2014/main" xmlns="" id="{C12C0D21-4BDB-417B-B3A2-8045C81DEFE8}"/>
                </a:ext>
              </a:extLst>
            </p:cNvPr>
            <p:cNvSpPr/>
            <p:nvPr/>
          </p:nvSpPr>
          <p:spPr>
            <a:xfrm>
              <a:off x="5714789" y="4152439"/>
              <a:ext cx="1131675" cy="1392256"/>
            </a:xfrm>
            <a:custGeom>
              <a:avLst/>
              <a:gdLst>
                <a:gd name="connsiteX0" fmla="*/ 2494 w 1681460"/>
                <a:gd name="connsiteY0" fmla="*/ 2068635 h 2068635"/>
                <a:gd name="connsiteX1" fmla="*/ 1035 w 1681460"/>
                <a:gd name="connsiteY1" fmla="*/ 2055019 h 2068635"/>
                <a:gd name="connsiteX2" fmla="*/ 66196 w 1681460"/>
                <a:gd name="connsiteY2" fmla="*/ 1874123 h 2068635"/>
                <a:gd name="connsiteX3" fmla="*/ 165398 w 1681460"/>
                <a:gd name="connsiteY3" fmla="*/ 1714622 h 2068635"/>
                <a:gd name="connsiteX4" fmla="*/ 315659 w 1681460"/>
                <a:gd name="connsiteY4" fmla="*/ 1528863 h 2068635"/>
                <a:gd name="connsiteX5" fmla="*/ 409511 w 1681460"/>
                <a:gd name="connsiteY5" fmla="*/ 1401457 h 2068635"/>
                <a:gd name="connsiteX6" fmla="*/ 415347 w 1681460"/>
                <a:gd name="connsiteY6" fmla="*/ 1391731 h 2068635"/>
                <a:gd name="connsiteX7" fmla="*/ 453277 w 1681460"/>
                <a:gd name="connsiteY7" fmla="*/ 1305660 h 2068635"/>
                <a:gd name="connsiteX8" fmla="*/ 464947 w 1681460"/>
                <a:gd name="connsiteY8" fmla="*/ 1246820 h 2068635"/>
                <a:gd name="connsiteX9" fmla="*/ 468351 w 1681460"/>
                <a:gd name="connsiteY9" fmla="*/ 1224451 h 2068635"/>
                <a:gd name="connsiteX10" fmla="*/ 512603 w 1681460"/>
                <a:gd name="connsiteY10" fmla="*/ 1196733 h 2068635"/>
                <a:gd name="connsiteX11" fmla="*/ 546156 w 1681460"/>
                <a:gd name="connsiteY11" fmla="*/ 1167556 h 2068635"/>
                <a:gd name="connsiteX12" fmla="*/ 535944 w 1681460"/>
                <a:gd name="connsiteY12" fmla="*/ 1060574 h 2068635"/>
                <a:gd name="connsiteX13" fmla="*/ 515521 w 1681460"/>
                <a:gd name="connsiteY13" fmla="*/ 1022157 h 2068635"/>
                <a:gd name="connsiteX14" fmla="*/ 495097 w 1681460"/>
                <a:gd name="connsiteY14" fmla="*/ 985200 h 2068635"/>
                <a:gd name="connsiteX15" fmla="*/ 462516 w 1681460"/>
                <a:gd name="connsiteY15" fmla="*/ 905450 h 2068635"/>
                <a:gd name="connsiteX16" fmla="*/ 401244 w 1681460"/>
                <a:gd name="connsiteY16" fmla="*/ 728444 h 2068635"/>
                <a:gd name="connsiteX17" fmla="*/ 385683 w 1681460"/>
                <a:gd name="connsiteY17" fmla="*/ 630215 h 2068635"/>
                <a:gd name="connsiteX18" fmla="*/ 381793 w 1681460"/>
                <a:gd name="connsiteY18" fmla="*/ 602497 h 2068635"/>
                <a:gd name="connsiteX19" fmla="*/ 391519 w 1681460"/>
                <a:gd name="connsiteY19" fmla="*/ 481899 h 2068635"/>
                <a:gd name="connsiteX20" fmla="*/ 475646 w 1681460"/>
                <a:gd name="connsiteY20" fmla="*/ 271339 h 2068635"/>
                <a:gd name="connsiteX21" fmla="*/ 522329 w 1681460"/>
                <a:gd name="connsiteY21" fmla="*/ 225629 h 2068635"/>
                <a:gd name="connsiteX22" fmla="*/ 536917 w 1681460"/>
                <a:gd name="connsiteY22" fmla="*/ 159981 h 2068635"/>
                <a:gd name="connsiteX23" fmla="*/ 538862 w 1681460"/>
                <a:gd name="connsiteY23" fmla="*/ 158035 h 2068635"/>
                <a:gd name="connsiteX24" fmla="*/ 587004 w 1681460"/>
                <a:gd name="connsiteY24" fmla="*/ 131776 h 2068635"/>
                <a:gd name="connsiteX25" fmla="*/ 612291 w 1681460"/>
                <a:gd name="connsiteY25" fmla="*/ 91901 h 2068635"/>
                <a:gd name="connsiteX26" fmla="*/ 627365 w 1681460"/>
                <a:gd name="connsiteY26" fmla="*/ 93846 h 2068635"/>
                <a:gd name="connsiteX27" fmla="*/ 647789 w 1681460"/>
                <a:gd name="connsiteY27" fmla="*/ 100654 h 2068635"/>
                <a:gd name="connsiteX28" fmla="*/ 709061 w 1681460"/>
                <a:gd name="connsiteY28" fmla="*/ 71964 h 2068635"/>
                <a:gd name="connsiteX29" fmla="*/ 727053 w 1681460"/>
                <a:gd name="connsiteY29" fmla="*/ 64669 h 2068635"/>
                <a:gd name="connsiteX30" fmla="*/ 797564 w 1681460"/>
                <a:gd name="connsiteY30" fmla="*/ 35979 h 2068635"/>
                <a:gd name="connsiteX31" fmla="*/ 855431 w 1681460"/>
                <a:gd name="connsiteY31" fmla="*/ 16041 h 2068635"/>
                <a:gd name="connsiteX32" fmla="*/ 899683 w 1681460"/>
                <a:gd name="connsiteY32" fmla="*/ 5829 h 2068635"/>
                <a:gd name="connsiteX33" fmla="*/ 972625 w 1681460"/>
                <a:gd name="connsiteY33" fmla="*/ 9233 h 2068635"/>
                <a:gd name="connsiteX34" fmla="*/ 1059183 w 1681460"/>
                <a:gd name="connsiteY34" fmla="*/ 21877 h 2068635"/>
                <a:gd name="connsiteX35" fmla="*/ 1092250 w 1681460"/>
                <a:gd name="connsiteY35" fmla="*/ 28198 h 2068635"/>
                <a:gd name="connsiteX36" fmla="*/ 1168110 w 1681460"/>
                <a:gd name="connsiteY36" fmla="*/ 45704 h 2068635"/>
                <a:gd name="connsiteX37" fmla="*/ 1272661 w 1681460"/>
                <a:gd name="connsiteY37" fmla="*/ 74881 h 2068635"/>
                <a:gd name="connsiteX38" fmla="*/ 1408820 w 1681460"/>
                <a:gd name="connsiteY38" fmla="*/ 123996 h 2068635"/>
                <a:gd name="connsiteX39" fmla="*/ 1451126 w 1681460"/>
                <a:gd name="connsiteY39" fmla="*/ 144420 h 2068635"/>
                <a:gd name="connsiteX40" fmla="*/ 1470577 w 1681460"/>
                <a:gd name="connsiteY40" fmla="*/ 189157 h 2068635"/>
                <a:gd name="connsiteX41" fmla="*/ 1470091 w 1681460"/>
                <a:gd name="connsiteY41" fmla="*/ 190616 h 2068635"/>
                <a:gd name="connsiteX42" fmla="*/ 1469119 w 1681460"/>
                <a:gd name="connsiteY42" fmla="*/ 248970 h 2068635"/>
                <a:gd name="connsiteX43" fmla="*/ 1458420 w 1681460"/>
                <a:gd name="connsiteY43" fmla="*/ 260155 h 2068635"/>
                <a:gd name="connsiteX44" fmla="*/ 1446750 w 1681460"/>
                <a:gd name="connsiteY44" fmla="*/ 292735 h 2068635"/>
                <a:gd name="connsiteX45" fmla="*/ 1508994 w 1681460"/>
                <a:gd name="connsiteY45" fmla="*/ 451263 h 2068635"/>
                <a:gd name="connsiteX46" fmla="*/ 1504617 w 1681460"/>
                <a:gd name="connsiteY46" fmla="*/ 517397 h 2068635"/>
                <a:gd name="connsiteX47" fmla="*/ 1509966 w 1681460"/>
                <a:gd name="connsiteY47" fmla="*/ 553869 h 2068635"/>
                <a:gd name="connsiteX48" fmla="*/ 1631537 w 1681460"/>
                <a:gd name="connsiteY48" fmla="*/ 708020 h 2068635"/>
                <a:gd name="connsiteX49" fmla="*/ 1675788 w 1681460"/>
                <a:gd name="connsiteY49" fmla="*/ 778531 h 2068635"/>
                <a:gd name="connsiteX50" fmla="*/ 1667035 w 1681460"/>
                <a:gd name="connsiteY50" fmla="*/ 823268 h 2068635"/>
                <a:gd name="connsiteX51" fmla="*/ 1602360 w 1681460"/>
                <a:gd name="connsiteY51" fmla="*/ 852445 h 2068635"/>
                <a:gd name="connsiteX52" fmla="*/ 1573669 w 1681460"/>
                <a:gd name="connsiteY52" fmla="*/ 893779 h 2068635"/>
                <a:gd name="connsiteX53" fmla="*/ 1597011 w 1681460"/>
                <a:gd name="connsiteY53" fmla="*/ 947270 h 2068635"/>
                <a:gd name="connsiteX54" fmla="*/ 1593120 w 1681460"/>
                <a:gd name="connsiteY54" fmla="*/ 983255 h 2068635"/>
                <a:gd name="connsiteX55" fmla="*/ 1581936 w 1681460"/>
                <a:gd name="connsiteY55" fmla="*/ 992981 h 2068635"/>
                <a:gd name="connsiteX56" fmla="*/ 1578532 w 1681460"/>
                <a:gd name="connsiteY56" fmla="*/ 1023616 h 2068635"/>
                <a:gd name="connsiteX57" fmla="*/ 1578046 w 1681460"/>
                <a:gd name="connsiteY57" fmla="*/ 1071272 h 2068635"/>
                <a:gd name="connsiteX58" fmla="*/ 1563457 w 1681460"/>
                <a:gd name="connsiteY58" fmla="*/ 1148104 h 2068635"/>
                <a:gd name="connsiteX59" fmla="*/ 1583881 w 1681460"/>
                <a:gd name="connsiteY59" fmla="*/ 1215211 h 2068635"/>
                <a:gd name="connsiteX60" fmla="*/ 1577559 w 1681460"/>
                <a:gd name="connsiteY60" fmla="*/ 1249737 h 2068635"/>
                <a:gd name="connsiteX61" fmla="*/ 1464256 w 1681460"/>
                <a:gd name="connsiteY61" fmla="*/ 1315385 h 2068635"/>
                <a:gd name="connsiteX62" fmla="*/ 1253210 w 1681460"/>
                <a:gd name="connsiteY62" fmla="*/ 1308577 h 2068635"/>
                <a:gd name="connsiteX63" fmla="*/ 1192424 w 1681460"/>
                <a:gd name="connsiteY63" fmla="*/ 1362555 h 2068635"/>
                <a:gd name="connsiteX64" fmla="*/ 1191452 w 1681460"/>
                <a:gd name="connsiteY64" fmla="*/ 1370821 h 2068635"/>
                <a:gd name="connsiteX65" fmla="*/ 1143310 w 1681460"/>
                <a:gd name="connsiteY65" fmla="*/ 1507466 h 2068635"/>
                <a:gd name="connsiteX66" fmla="*/ 1118510 w 1681460"/>
                <a:gd name="connsiteY66" fmla="*/ 1558526 h 2068635"/>
                <a:gd name="connsiteX67" fmla="*/ 1124831 w 1681460"/>
                <a:gd name="connsiteY67" fmla="*/ 1584785 h 2068635"/>
                <a:gd name="connsiteX68" fmla="*/ 1242998 w 1681460"/>
                <a:gd name="connsiteY68" fmla="*/ 1690794 h 2068635"/>
                <a:gd name="connsiteX69" fmla="*/ 1330528 w 1681460"/>
                <a:gd name="connsiteY69" fmla="*/ 1747203 h 2068635"/>
                <a:gd name="connsiteX70" fmla="*/ 1400067 w 1681460"/>
                <a:gd name="connsiteY70" fmla="*/ 1789023 h 2068635"/>
                <a:gd name="connsiteX71" fmla="*/ 1405416 w 1681460"/>
                <a:gd name="connsiteY71" fmla="*/ 1811879 h 2068635"/>
                <a:gd name="connsiteX72" fmla="*/ 1388396 w 1681460"/>
                <a:gd name="connsiteY72" fmla="*/ 1888711 h 2068635"/>
                <a:gd name="connsiteX73" fmla="*/ 1398608 w 1681460"/>
                <a:gd name="connsiteY73" fmla="*/ 1910107 h 2068635"/>
                <a:gd name="connsiteX74" fmla="*/ 1412224 w 1681460"/>
                <a:gd name="connsiteY74" fmla="*/ 1921778 h 2068635"/>
                <a:gd name="connsiteX75" fmla="*/ 1495378 w 1681460"/>
                <a:gd name="connsiteY75" fmla="*/ 2048211 h 2068635"/>
                <a:gd name="connsiteX76" fmla="*/ 1493919 w 1681460"/>
                <a:gd name="connsiteY76" fmla="*/ 2068149 h 2068635"/>
                <a:gd name="connsiteX77" fmla="*/ 1451126 w 1681460"/>
                <a:gd name="connsiteY77" fmla="*/ 2068149 h 2068635"/>
                <a:gd name="connsiteX78" fmla="*/ 1433620 w 1681460"/>
                <a:gd name="connsiteY78" fmla="*/ 2066690 h 2068635"/>
                <a:gd name="connsiteX79" fmla="*/ 56957 w 1681460"/>
                <a:gd name="connsiteY79" fmla="*/ 2066690 h 2068635"/>
                <a:gd name="connsiteX80" fmla="*/ 39451 w 1681460"/>
                <a:gd name="connsiteY80" fmla="*/ 2068149 h 2068635"/>
                <a:gd name="connsiteX81" fmla="*/ 2494 w 1681460"/>
                <a:gd name="connsiteY81" fmla="*/ 2068635 h 20686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1681460" h="2068635">
                  <a:moveTo>
                    <a:pt x="2494" y="2068635"/>
                  </a:moveTo>
                  <a:cubicBezTo>
                    <a:pt x="62" y="2064259"/>
                    <a:pt x="-910" y="2060368"/>
                    <a:pt x="1035" y="2055019"/>
                  </a:cubicBezTo>
                  <a:cubicBezTo>
                    <a:pt x="21459" y="1994234"/>
                    <a:pt x="41396" y="1932963"/>
                    <a:pt x="66196" y="1874123"/>
                  </a:cubicBezTo>
                  <a:cubicBezTo>
                    <a:pt x="90511" y="1815769"/>
                    <a:pt x="131358" y="1767627"/>
                    <a:pt x="165398" y="1714622"/>
                  </a:cubicBezTo>
                  <a:cubicBezTo>
                    <a:pt x="208677" y="1647029"/>
                    <a:pt x="264113" y="1590134"/>
                    <a:pt x="315659" y="1528863"/>
                  </a:cubicBezTo>
                  <a:cubicBezTo>
                    <a:pt x="349699" y="1488501"/>
                    <a:pt x="375958" y="1442305"/>
                    <a:pt x="409511" y="1401457"/>
                  </a:cubicBezTo>
                  <a:cubicBezTo>
                    <a:pt x="411943" y="1398539"/>
                    <a:pt x="414860" y="1395135"/>
                    <a:pt x="415347" y="1391731"/>
                  </a:cubicBezTo>
                  <a:cubicBezTo>
                    <a:pt x="420696" y="1359637"/>
                    <a:pt x="441606" y="1334837"/>
                    <a:pt x="453277" y="1305660"/>
                  </a:cubicBezTo>
                  <a:cubicBezTo>
                    <a:pt x="461057" y="1286695"/>
                    <a:pt x="462516" y="1266757"/>
                    <a:pt x="464947" y="1246820"/>
                  </a:cubicBezTo>
                  <a:cubicBezTo>
                    <a:pt x="465920" y="1239039"/>
                    <a:pt x="466406" y="1231745"/>
                    <a:pt x="468351" y="1224451"/>
                  </a:cubicBezTo>
                  <a:cubicBezTo>
                    <a:pt x="476132" y="1192842"/>
                    <a:pt x="481481" y="1189925"/>
                    <a:pt x="512603" y="1196733"/>
                  </a:cubicBezTo>
                  <a:cubicBezTo>
                    <a:pt x="533513" y="1201109"/>
                    <a:pt x="551019" y="1188466"/>
                    <a:pt x="546156" y="1167556"/>
                  </a:cubicBezTo>
                  <a:cubicBezTo>
                    <a:pt x="538376" y="1132057"/>
                    <a:pt x="539348" y="1096072"/>
                    <a:pt x="535944" y="1060574"/>
                  </a:cubicBezTo>
                  <a:cubicBezTo>
                    <a:pt x="534486" y="1045013"/>
                    <a:pt x="525732" y="1032856"/>
                    <a:pt x="515521" y="1022157"/>
                  </a:cubicBezTo>
                  <a:cubicBezTo>
                    <a:pt x="505795" y="1011459"/>
                    <a:pt x="498987" y="999302"/>
                    <a:pt x="495097" y="985200"/>
                  </a:cubicBezTo>
                  <a:cubicBezTo>
                    <a:pt x="487316" y="957482"/>
                    <a:pt x="468838" y="934141"/>
                    <a:pt x="462516" y="905450"/>
                  </a:cubicBezTo>
                  <a:cubicBezTo>
                    <a:pt x="449386" y="844179"/>
                    <a:pt x="423613" y="786797"/>
                    <a:pt x="401244" y="728444"/>
                  </a:cubicBezTo>
                  <a:cubicBezTo>
                    <a:pt x="389087" y="696835"/>
                    <a:pt x="391033" y="662796"/>
                    <a:pt x="385683" y="630215"/>
                  </a:cubicBezTo>
                  <a:cubicBezTo>
                    <a:pt x="384225" y="620975"/>
                    <a:pt x="384711" y="611250"/>
                    <a:pt x="381793" y="602497"/>
                  </a:cubicBezTo>
                  <a:cubicBezTo>
                    <a:pt x="369150" y="560676"/>
                    <a:pt x="384225" y="521774"/>
                    <a:pt x="391519" y="481899"/>
                  </a:cubicBezTo>
                  <a:cubicBezTo>
                    <a:pt x="406107" y="406525"/>
                    <a:pt x="430908" y="334556"/>
                    <a:pt x="475646" y="271339"/>
                  </a:cubicBezTo>
                  <a:cubicBezTo>
                    <a:pt x="488289" y="253833"/>
                    <a:pt x="502877" y="237786"/>
                    <a:pt x="522329" y="225629"/>
                  </a:cubicBezTo>
                  <a:cubicBezTo>
                    <a:pt x="552478" y="207150"/>
                    <a:pt x="556368" y="187699"/>
                    <a:pt x="536917" y="159981"/>
                  </a:cubicBezTo>
                  <a:cubicBezTo>
                    <a:pt x="537403" y="159494"/>
                    <a:pt x="538376" y="158035"/>
                    <a:pt x="538862" y="158035"/>
                  </a:cubicBezTo>
                  <a:cubicBezTo>
                    <a:pt x="565608" y="163871"/>
                    <a:pt x="576792" y="165816"/>
                    <a:pt x="587004" y="131776"/>
                  </a:cubicBezTo>
                  <a:cubicBezTo>
                    <a:pt x="591380" y="117188"/>
                    <a:pt x="600134" y="103086"/>
                    <a:pt x="612291" y="91901"/>
                  </a:cubicBezTo>
                  <a:cubicBezTo>
                    <a:pt x="617153" y="87525"/>
                    <a:pt x="623475" y="81203"/>
                    <a:pt x="627365" y="93846"/>
                  </a:cubicBezTo>
                  <a:cubicBezTo>
                    <a:pt x="630769" y="104544"/>
                    <a:pt x="640495" y="103086"/>
                    <a:pt x="647789" y="100654"/>
                  </a:cubicBezTo>
                  <a:cubicBezTo>
                    <a:pt x="669186" y="93360"/>
                    <a:pt x="692527" y="88983"/>
                    <a:pt x="709061" y="71964"/>
                  </a:cubicBezTo>
                  <a:cubicBezTo>
                    <a:pt x="713923" y="67101"/>
                    <a:pt x="720245" y="65156"/>
                    <a:pt x="727053" y="64669"/>
                  </a:cubicBezTo>
                  <a:cubicBezTo>
                    <a:pt x="753312" y="61752"/>
                    <a:pt x="775681" y="50081"/>
                    <a:pt x="797564" y="35979"/>
                  </a:cubicBezTo>
                  <a:cubicBezTo>
                    <a:pt x="815070" y="24308"/>
                    <a:pt x="834035" y="17500"/>
                    <a:pt x="855431" y="16041"/>
                  </a:cubicBezTo>
                  <a:cubicBezTo>
                    <a:pt x="870506" y="15069"/>
                    <a:pt x="885581" y="10692"/>
                    <a:pt x="899683" y="5829"/>
                  </a:cubicBezTo>
                  <a:cubicBezTo>
                    <a:pt x="924483" y="-2437"/>
                    <a:pt x="948797" y="-2437"/>
                    <a:pt x="972625" y="9233"/>
                  </a:cubicBezTo>
                  <a:cubicBezTo>
                    <a:pt x="1000343" y="22849"/>
                    <a:pt x="1028061" y="30630"/>
                    <a:pt x="1059183" y="21877"/>
                  </a:cubicBezTo>
                  <a:cubicBezTo>
                    <a:pt x="1069882" y="18959"/>
                    <a:pt x="1081066" y="22363"/>
                    <a:pt x="1092250" y="28198"/>
                  </a:cubicBezTo>
                  <a:cubicBezTo>
                    <a:pt x="1116078" y="40355"/>
                    <a:pt x="1142824" y="41328"/>
                    <a:pt x="1168110" y="45704"/>
                  </a:cubicBezTo>
                  <a:cubicBezTo>
                    <a:pt x="1204095" y="51054"/>
                    <a:pt x="1239107" y="58348"/>
                    <a:pt x="1272661" y="74881"/>
                  </a:cubicBezTo>
                  <a:cubicBezTo>
                    <a:pt x="1315940" y="96278"/>
                    <a:pt x="1362137" y="111839"/>
                    <a:pt x="1408820" y="123996"/>
                  </a:cubicBezTo>
                  <a:cubicBezTo>
                    <a:pt x="1424381" y="127886"/>
                    <a:pt x="1437997" y="135666"/>
                    <a:pt x="1451126" y="144420"/>
                  </a:cubicBezTo>
                  <a:cubicBezTo>
                    <a:pt x="1468146" y="155118"/>
                    <a:pt x="1478358" y="168247"/>
                    <a:pt x="1470577" y="189157"/>
                  </a:cubicBezTo>
                  <a:cubicBezTo>
                    <a:pt x="1470577" y="189644"/>
                    <a:pt x="1470091" y="190616"/>
                    <a:pt x="1470091" y="190616"/>
                  </a:cubicBezTo>
                  <a:cubicBezTo>
                    <a:pt x="1481276" y="210554"/>
                    <a:pt x="1471064" y="229519"/>
                    <a:pt x="1469119" y="248970"/>
                  </a:cubicBezTo>
                  <a:cubicBezTo>
                    <a:pt x="1468146" y="257237"/>
                    <a:pt x="1464742" y="258209"/>
                    <a:pt x="1458420" y="260155"/>
                  </a:cubicBezTo>
                  <a:cubicBezTo>
                    <a:pt x="1436538" y="266962"/>
                    <a:pt x="1434106" y="273284"/>
                    <a:pt x="1446750" y="292735"/>
                  </a:cubicBezTo>
                  <a:cubicBezTo>
                    <a:pt x="1477872" y="341364"/>
                    <a:pt x="1497809" y="394854"/>
                    <a:pt x="1508994" y="451263"/>
                  </a:cubicBezTo>
                  <a:cubicBezTo>
                    <a:pt x="1513370" y="473632"/>
                    <a:pt x="1511911" y="496001"/>
                    <a:pt x="1504617" y="517397"/>
                  </a:cubicBezTo>
                  <a:cubicBezTo>
                    <a:pt x="1499754" y="531013"/>
                    <a:pt x="1501699" y="542198"/>
                    <a:pt x="1509966" y="553869"/>
                  </a:cubicBezTo>
                  <a:cubicBezTo>
                    <a:pt x="1547896" y="607359"/>
                    <a:pt x="1592148" y="655988"/>
                    <a:pt x="1631537" y="708020"/>
                  </a:cubicBezTo>
                  <a:cubicBezTo>
                    <a:pt x="1648556" y="730389"/>
                    <a:pt x="1664118" y="753244"/>
                    <a:pt x="1675788" y="778531"/>
                  </a:cubicBezTo>
                  <a:cubicBezTo>
                    <a:pt x="1685028" y="797982"/>
                    <a:pt x="1683569" y="810625"/>
                    <a:pt x="1667035" y="823268"/>
                  </a:cubicBezTo>
                  <a:cubicBezTo>
                    <a:pt x="1648070" y="837857"/>
                    <a:pt x="1628133" y="850500"/>
                    <a:pt x="1602360" y="852445"/>
                  </a:cubicBezTo>
                  <a:cubicBezTo>
                    <a:pt x="1576587" y="854390"/>
                    <a:pt x="1566861" y="868979"/>
                    <a:pt x="1573669" y="893779"/>
                  </a:cubicBezTo>
                  <a:cubicBezTo>
                    <a:pt x="1579018" y="912744"/>
                    <a:pt x="1583395" y="931709"/>
                    <a:pt x="1597011" y="947270"/>
                  </a:cubicBezTo>
                  <a:cubicBezTo>
                    <a:pt x="1607709" y="959914"/>
                    <a:pt x="1605764" y="972071"/>
                    <a:pt x="1593120" y="983255"/>
                  </a:cubicBezTo>
                  <a:cubicBezTo>
                    <a:pt x="1589230" y="986659"/>
                    <a:pt x="1585826" y="990063"/>
                    <a:pt x="1581936" y="992981"/>
                  </a:cubicBezTo>
                  <a:cubicBezTo>
                    <a:pt x="1570265" y="1002220"/>
                    <a:pt x="1569293" y="1011946"/>
                    <a:pt x="1578532" y="1023616"/>
                  </a:cubicBezTo>
                  <a:cubicBezTo>
                    <a:pt x="1597983" y="1047930"/>
                    <a:pt x="1598470" y="1048417"/>
                    <a:pt x="1578046" y="1071272"/>
                  </a:cubicBezTo>
                  <a:cubicBezTo>
                    <a:pt x="1557136" y="1094614"/>
                    <a:pt x="1551786" y="1118928"/>
                    <a:pt x="1563457" y="1148104"/>
                  </a:cubicBezTo>
                  <a:cubicBezTo>
                    <a:pt x="1572210" y="1169987"/>
                    <a:pt x="1579504" y="1191870"/>
                    <a:pt x="1583881" y="1215211"/>
                  </a:cubicBezTo>
                  <a:cubicBezTo>
                    <a:pt x="1586313" y="1227855"/>
                    <a:pt x="1583881" y="1239039"/>
                    <a:pt x="1577559" y="1249737"/>
                  </a:cubicBezTo>
                  <a:cubicBezTo>
                    <a:pt x="1551786" y="1292044"/>
                    <a:pt x="1513856" y="1313926"/>
                    <a:pt x="1464256" y="1315385"/>
                  </a:cubicBezTo>
                  <a:cubicBezTo>
                    <a:pt x="1393745" y="1317817"/>
                    <a:pt x="1323721" y="1311009"/>
                    <a:pt x="1253210" y="1308577"/>
                  </a:cubicBezTo>
                  <a:cubicBezTo>
                    <a:pt x="1212848" y="1307118"/>
                    <a:pt x="1196801" y="1322680"/>
                    <a:pt x="1192424" y="1362555"/>
                  </a:cubicBezTo>
                  <a:cubicBezTo>
                    <a:pt x="1191938" y="1365472"/>
                    <a:pt x="1191452" y="1367904"/>
                    <a:pt x="1191452" y="1370821"/>
                  </a:cubicBezTo>
                  <a:cubicBezTo>
                    <a:pt x="1194856" y="1423340"/>
                    <a:pt x="1175891" y="1467591"/>
                    <a:pt x="1143310" y="1507466"/>
                  </a:cubicBezTo>
                  <a:cubicBezTo>
                    <a:pt x="1131153" y="1522055"/>
                    <a:pt x="1124345" y="1540534"/>
                    <a:pt x="1118510" y="1558526"/>
                  </a:cubicBezTo>
                  <a:cubicBezTo>
                    <a:pt x="1115592" y="1568252"/>
                    <a:pt x="1115592" y="1576518"/>
                    <a:pt x="1124831" y="1584785"/>
                  </a:cubicBezTo>
                  <a:cubicBezTo>
                    <a:pt x="1164706" y="1619797"/>
                    <a:pt x="1204095" y="1654810"/>
                    <a:pt x="1242998" y="1690794"/>
                  </a:cubicBezTo>
                  <a:cubicBezTo>
                    <a:pt x="1268771" y="1714622"/>
                    <a:pt x="1298434" y="1732615"/>
                    <a:pt x="1330528" y="1747203"/>
                  </a:cubicBezTo>
                  <a:cubicBezTo>
                    <a:pt x="1355329" y="1758388"/>
                    <a:pt x="1379643" y="1770545"/>
                    <a:pt x="1400067" y="1789023"/>
                  </a:cubicBezTo>
                  <a:cubicBezTo>
                    <a:pt x="1407847" y="1795831"/>
                    <a:pt x="1409306" y="1801667"/>
                    <a:pt x="1405416" y="1811879"/>
                  </a:cubicBezTo>
                  <a:cubicBezTo>
                    <a:pt x="1395690" y="1836679"/>
                    <a:pt x="1383533" y="1860507"/>
                    <a:pt x="1388396" y="1888711"/>
                  </a:cubicBezTo>
                  <a:cubicBezTo>
                    <a:pt x="1389855" y="1897464"/>
                    <a:pt x="1391800" y="1904272"/>
                    <a:pt x="1398608" y="1910107"/>
                  </a:cubicBezTo>
                  <a:cubicBezTo>
                    <a:pt x="1402984" y="1913998"/>
                    <a:pt x="1407361" y="1918860"/>
                    <a:pt x="1412224" y="1921778"/>
                  </a:cubicBezTo>
                  <a:cubicBezTo>
                    <a:pt x="1458420" y="1951928"/>
                    <a:pt x="1481762" y="1996665"/>
                    <a:pt x="1495378" y="2048211"/>
                  </a:cubicBezTo>
                  <a:cubicBezTo>
                    <a:pt x="1497323" y="2055019"/>
                    <a:pt x="1500241" y="2061827"/>
                    <a:pt x="1493919" y="2068149"/>
                  </a:cubicBezTo>
                  <a:cubicBezTo>
                    <a:pt x="1479817" y="2068149"/>
                    <a:pt x="1465715" y="2068149"/>
                    <a:pt x="1451126" y="2068149"/>
                  </a:cubicBezTo>
                  <a:cubicBezTo>
                    <a:pt x="1445291" y="2065231"/>
                    <a:pt x="1439455" y="2066690"/>
                    <a:pt x="1433620" y="2066690"/>
                  </a:cubicBezTo>
                  <a:cubicBezTo>
                    <a:pt x="974570" y="2066690"/>
                    <a:pt x="516007" y="2066690"/>
                    <a:pt x="56957" y="2066690"/>
                  </a:cubicBezTo>
                  <a:cubicBezTo>
                    <a:pt x="51122" y="2066690"/>
                    <a:pt x="44800" y="2065231"/>
                    <a:pt x="39451" y="2068149"/>
                  </a:cubicBezTo>
                  <a:cubicBezTo>
                    <a:pt x="28753" y="2068635"/>
                    <a:pt x="15623" y="2068635"/>
                    <a:pt x="2494" y="2068635"/>
                  </a:cubicBez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 w="485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463"/>
            </a:p>
          </p:txBody>
        </p:sp>
        <p:sp>
          <p:nvSpPr>
            <p:cNvPr id="48" name="Freeform: Shape 35">
              <a:extLst>
                <a:ext uri="{FF2B5EF4-FFF2-40B4-BE49-F238E27FC236}">
                  <a16:creationId xmlns:a16="http://schemas.microsoft.com/office/drawing/2014/main" xmlns="" id="{4D3300F3-FEFE-4F93-89E5-C7098A957AC5}"/>
                </a:ext>
              </a:extLst>
            </p:cNvPr>
            <p:cNvSpPr/>
            <p:nvPr/>
          </p:nvSpPr>
          <p:spPr>
            <a:xfrm>
              <a:off x="7417184" y="4208098"/>
              <a:ext cx="1058124" cy="1336597"/>
            </a:xfrm>
            <a:custGeom>
              <a:avLst/>
              <a:gdLst>
                <a:gd name="connsiteX0" fmla="*/ 1520589 w 1572176"/>
                <a:gd name="connsiteY0" fmla="*/ 605384 h 1985936"/>
                <a:gd name="connsiteX1" fmla="*/ 1493844 w 1572176"/>
                <a:gd name="connsiteY1" fmla="*/ 538763 h 1985936"/>
                <a:gd name="connsiteX2" fmla="*/ 1426737 w 1572176"/>
                <a:gd name="connsiteY2" fmla="*/ 464848 h 1985936"/>
                <a:gd name="connsiteX3" fmla="*/ 1300304 w 1572176"/>
                <a:gd name="connsiteY3" fmla="*/ 435185 h 1985936"/>
                <a:gd name="connsiteX4" fmla="*/ 1248758 w 1572176"/>
                <a:gd name="connsiteY4" fmla="*/ 429350 h 1985936"/>
                <a:gd name="connsiteX5" fmla="*/ 1167549 w 1572176"/>
                <a:gd name="connsiteY5" fmla="*/ 352517 h 1985936"/>
                <a:gd name="connsiteX6" fmla="*/ 1151988 w 1572176"/>
                <a:gd name="connsiteY6" fmla="*/ 315074 h 1985936"/>
                <a:gd name="connsiteX7" fmla="*/ 1045492 w 1572176"/>
                <a:gd name="connsiteY7" fmla="*/ 158005 h 1985936"/>
                <a:gd name="connsiteX8" fmla="*/ 1019233 w 1572176"/>
                <a:gd name="connsiteY8" fmla="*/ 128341 h 1985936"/>
                <a:gd name="connsiteX9" fmla="*/ 1034308 w 1572176"/>
                <a:gd name="connsiteY9" fmla="*/ 134177 h 1985936"/>
                <a:gd name="connsiteX10" fmla="*/ 1034308 w 1572176"/>
                <a:gd name="connsiteY10" fmla="*/ 134177 h 1985936"/>
                <a:gd name="connsiteX11" fmla="*/ 1034308 w 1572176"/>
                <a:gd name="connsiteY11" fmla="*/ 134177 h 1985936"/>
                <a:gd name="connsiteX12" fmla="*/ 1084395 w 1572176"/>
                <a:gd name="connsiteY12" fmla="*/ 181346 h 1985936"/>
                <a:gd name="connsiteX13" fmla="*/ 1039171 w 1572176"/>
                <a:gd name="connsiteY13" fmla="*/ 133691 h 1985936"/>
                <a:gd name="connsiteX14" fmla="*/ 1039171 w 1572176"/>
                <a:gd name="connsiteY14" fmla="*/ 133691 h 1985936"/>
                <a:gd name="connsiteX15" fmla="*/ 941428 w 1572176"/>
                <a:gd name="connsiteY15" fmla="*/ 47132 h 1985936"/>
                <a:gd name="connsiteX16" fmla="*/ 748860 w 1572176"/>
                <a:gd name="connsiteY16" fmla="*/ 1422 h 1985936"/>
                <a:gd name="connsiteX17" fmla="*/ 651118 w 1572176"/>
                <a:gd name="connsiteY17" fmla="*/ 6771 h 1985936"/>
                <a:gd name="connsiteX18" fmla="*/ 469248 w 1572176"/>
                <a:gd name="connsiteY18" fmla="*/ 22818 h 1985936"/>
                <a:gd name="connsiteX19" fmla="*/ 386581 w 1572176"/>
                <a:gd name="connsiteY19" fmla="*/ 81658 h 1985936"/>
                <a:gd name="connsiteX20" fmla="*/ 347678 w 1572176"/>
                <a:gd name="connsiteY20" fmla="*/ 128341 h 1985936"/>
                <a:gd name="connsiteX21" fmla="*/ 307803 w 1572176"/>
                <a:gd name="connsiteY21" fmla="*/ 138067 h 1985936"/>
                <a:gd name="connsiteX22" fmla="*/ 228053 w 1572176"/>
                <a:gd name="connsiteY22" fmla="*/ 167730 h 1985936"/>
                <a:gd name="connsiteX23" fmla="*/ 186233 w 1572176"/>
                <a:gd name="connsiteY23" fmla="*/ 219762 h 1985936"/>
                <a:gd name="connsiteX24" fmla="*/ 184774 w 1572176"/>
                <a:gd name="connsiteY24" fmla="*/ 234351 h 1985936"/>
                <a:gd name="connsiteX25" fmla="*/ 174076 w 1572176"/>
                <a:gd name="connsiteY25" fmla="*/ 266932 h 1985936"/>
                <a:gd name="connsiteX26" fmla="*/ 32082 w 1572176"/>
                <a:gd name="connsiteY26" fmla="*/ 451719 h 1985936"/>
                <a:gd name="connsiteX27" fmla="*/ 1446 w 1572176"/>
                <a:gd name="connsiteY27" fmla="*/ 563077 h 1985936"/>
                <a:gd name="connsiteX28" fmla="*/ 10685 w 1572176"/>
                <a:gd name="connsiteY28" fmla="*/ 671518 h 1985936"/>
                <a:gd name="connsiteX29" fmla="*/ 14575 w 1572176"/>
                <a:gd name="connsiteY29" fmla="*/ 569399 h 1985936"/>
                <a:gd name="connsiteX30" fmla="*/ 102106 w 1572176"/>
                <a:gd name="connsiteY30" fmla="*/ 390447 h 1985936"/>
                <a:gd name="connsiteX31" fmla="*/ 47156 w 1572176"/>
                <a:gd name="connsiteY31" fmla="*/ 612191 h 1985936"/>
                <a:gd name="connsiteX32" fmla="*/ 50560 w 1572176"/>
                <a:gd name="connsiteY32" fmla="*/ 796492 h 1985936"/>
                <a:gd name="connsiteX33" fmla="*/ 51533 w 1572176"/>
                <a:gd name="connsiteY33" fmla="*/ 690969 h 1985936"/>
                <a:gd name="connsiteX34" fmla="*/ 57368 w 1572176"/>
                <a:gd name="connsiteY34" fmla="*/ 637964 h 1985936"/>
                <a:gd name="connsiteX35" fmla="*/ 112318 w 1572176"/>
                <a:gd name="connsiteY35" fmla="*/ 421083 h 1985936"/>
                <a:gd name="connsiteX36" fmla="*/ 73902 w 1572176"/>
                <a:gd name="connsiteY36" fmla="*/ 652067 h 1985936"/>
                <a:gd name="connsiteX37" fmla="*/ 73902 w 1572176"/>
                <a:gd name="connsiteY37" fmla="*/ 734248 h 1985936"/>
                <a:gd name="connsiteX38" fmla="*/ 75847 w 1572176"/>
                <a:gd name="connsiteY38" fmla="*/ 760507 h 1985936"/>
                <a:gd name="connsiteX39" fmla="*/ 79251 w 1572176"/>
                <a:gd name="connsiteY39" fmla="*/ 785794 h 1985936"/>
                <a:gd name="connsiteX40" fmla="*/ 159974 w 1572176"/>
                <a:gd name="connsiteY40" fmla="*/ 377804 h 1985936"/>
                <a:gd name="connsiteX41" fmla="*/ 167754 w 1572176"/>
                <a:gd name="connsiteY41" fmla="*/ 411357 h 1985936"/>
                <a:gd name="connsiteX42" fmla="*/ 144413 w 1572176"/>
                <a:gd name="connsiteY42" fmla="*/ 499374 h 1985936"/>
                <a:gd name="connsiteX43" fmla="*/ 112318 w 1572176"/>
                <a:gd name="connsiteY43" fmla="*/ 632615 h 1985936"/>
                <a:gd name="connsiteX44" fmla="*/ 95784 w 1572176"/>
                <a:gd name="connsiteY44" fmla="*/ 763425 h 1985936"/>
                <a:gd name="connsiteX45" fmla="*/ 63690 w 1572176"/>
                <a:gd name="connsiteY45" fmla="*/ 843175 h 1985936"/>
                <a:gd name="connsiteX46" fmla="*/ 55423 w 1572176"/>
                <a:gd name="connsiteY46" fmla="*/ 850956 h 1985936"/>
                <a:gd name="connsiteX47" fmla="*/ 50074 w 1572176"/>
                <a:gd name="connsiteY47" fmla="*/ 877215 h 1985936"/>
                <a:gd name="connsiteX48" fmla="*/ 89463 w 1572176"/>
                <a:gd name="connsiteY48" fmla="*/ 916604 h 1985936"/>
                <a:gd name="connsiteX49" fmla="*/ 116208 w 1572176"/>
                <a:gd name="connsiteY49" fmla="*/ 975444 h 1985936"/>
                <a:gd name="connsiteX50" fmla="*/ 116208 w 1572176"/>
                <a:gd name="connsiteY50" fmla="*/ 1017264 h 1985936"/>
                <a:gd name="connsiteX51" fmla="*/ 152193 w 1572176"/>
                <a:gd name="connsiteY51" fmla="*/ 1040119 h 1985936"/>
                <a:gd name="connsiteX52" fmla="*/ 149275 w 1572176"/>
                <a:gd name="connsiteY52" fmla="*/ 1043523 h 1985936"/>
                <a:gd name="connsiteX53" fmla="*/ 156083 w 1572176"/>
                <a:gd name="connsiteY53" fmla="*/ 1103822 h 1985936"/>
                <a:gd name="connsiteX54" fmla="*/ 170185 w 1572176"/>
                <a:gd name="connsiteY54" fmla="*/ 1134944 h 1985936"/>
                <a:gd name="connsiteX55" fmla="*/ 165323 w 1572176"/>
                <a:gd name="connsiteY55" fmla="*/ 1153909 h 1985936"/>
                <a:gd name="connsiteX56" fmla="*/ 175535 w 1572176"/>
                <a:gd name="connsiteY56" fmla="*/ 1207400 h 1985936"/>
                <a:gd name="connsiteX57" fmla="*/ 247990 w 1572176"/>
                <a:gd name="connsiteY57" fmla="*/ 1247761 h 1985936"/>
                <a:gd name="connsiteX58" fmla="*/ 433750 w 1572176"/>
                <a:gd name="connsiteY58" fmla="*/ 1235604 h 1985936"/>
                <a:gd name="connsiteX59" fmla="*/ 474111 w 1572176"/>
                <a:gd name="connsiteY59" fmla="*/ 1242899 h 1985936"/>
                <a:gd name="connsiteX60" fmla="*/ 502802 w 1572176"/>
                <a:gd name="connsiteY60" fmla="*/ 1413583 h 1985936"/>
                <a:gd name="connsiteX61" fmla="*/ 471680 w 1572176"/>
                <a:gd name="connsiteY61" fmla="*/ 1469019 h 1985936"/>
                <a:gd name="connsiteX62" fmla="*/ 379286 w 1572176"/>
                <a:gd name="connsiteY62" fmla="*/ 1578919 h 1985936"/>
                <a:gd name="connsiteX63" fmla="*/ 199362 w 1572176"/>
                <a:gd name="connsiteY63" fmla="*/ 1842483 h 1985936"/>
                <a:gd name="connsiteX64" fmla="*/ 146358 w 1572176"/>
                <a:gd name="connsiteY64" fmla="*/ 1985936 h 1985936"/>
                <a:gd name="connsiteX65" fmla="*/ 1348932 w 1572176"/>
                <a:gd name="connsiteY65" fmla="*/ 1985936 h 1985936"/>
                <a:gd name="connsiteX66" fmla="*/ 1346500 w 1572176"/>
                <a:gd name="connsiteY66" fmla="*/ 1973293 h 1985936"/>
                <a:gd name="connsiteX67" fmla="*/ 1276962 w 1572176"/>
                <a:gd name="connsiteY67" fmla="*/ 1792397 h 1985936"/>
                <a:gd name="connsiteX68" fmla="*/ 1112113 w 1572176"/>
                <a:gd name="connsiteY68" fmla="*/ 1550228 h 1985936"/>
                <a:gd name="connsiteX69" fmla="*/ 998323 w 1572176"/>
                <a:gd name="connsiteY69" fmla="*/ 1409207 h 1985936"/>
                <a:gd name="connsiteX70" fmla="*/ 972064 w 1572176"/>
                <a:gd name="connsiteY70" fmla="*/ 1349880 h 1985936"/>
                <a:gd name="connsiteX71" fmla="*/ 972550 w 1572176"/>
                <a:gd name="connsiteY71" fmla="*/ 1186976 h 1985936"/>
                <a:gd name="connsiteX72" fmla="*/ 988597 w 1572176"/>
                <a:gd name="connsiteY72" fmla="*/ 1168984 h 1985936"/>
                <a:gd name="connsiteX73" fmla="*/ 1054732 w 1572176"/>
                <a:gd name="connsiteY73" fmla="*/ 1121814 h 1985936"/>
                <a:gd name="connsiteX74" fmla="*/ 1067861 w 1572176"/>
                <a:gd name="connsiteY74" fmla="*/ 1114520 h 1985936"/>
                <a:gd name="connsiteX75" fmla="*/ 1213745 w 1572176"/>
                <a:gd name="connsiteY75" fmla="*/ 1044982 h 1985936"/>
                <a:gd name="connsiteX76" fmla="*/ 1231252 w 1572176"/>
                <a:gd name="connsiteY76" fmla="*/ 1035256 h 1985936"/>
                <a:gd name="connsiteX77" fmla="*/ 1299818 w 1572176"/>
                <a:gd name="connsiteY77" fmla="*/ 1032825 h 1985936"/>
                <a:gd name="connsiteX78" fmla="*/ 1402909 w 1572176"/>
                <a:gd name="connsiteY78" fmla="*/ 1025531 h 1985936"/>
                <a:gd name="connsiteX79" fmla="*/ 1393670 w 1572176"/>
                <a:gd name="connsiteY79" fmla="*/ 1070755 h 1985936"/>
                <a:gd name="connsiteX80" fmla="*/ 1408745 w 1572176"/>
                <a:gd name="connsiteY80" fmla="*/ 1031852 h 1985936"/>
                <a:gd name="connsiteX81" fmla="*/ 1417011 w 1572176"/>
                <a:gd name="connsiteY81" fmla="*/ 1016778 h 1985936"/>
                <a:gd name="connsiteX82" fmla="*/ 1438894 w 1572176"/>
                <a:gd name="connsiteY82" fmla="*/ 995868 h 1985936"/>
                <a:gd name="connsiteX83" fmla="*/ 1454455 w 1572176"/>
                <a:gd name="connsiteY83" fmla="*/ 977875 h 1985936"/>
                <a:gd name="connsiteX84" fmla="*/ 1446188 w 1572176"/>
                <a:gd name="connsiteY84" fmla="*/ 1007538 h 1985936"/>
                <a:gd name="connsiteX85" fmla="*/ 1438894 w 1572176"/>
                <a:gd name="connsiteY85" fmla="*/ 1031852 h 1985936"/>
                <a:gd name="connsiteX86" fmla="*/ 1500651 w 1572176"/>
                <a:gd name="connsiteY86" fmla="*/ 901043 h 1985936"/>
                <a:gd name="connsiteX87" fmla="*/ 1479256 w 1572176"/>
                <a:gd name="connsiteY87" fmla="*/ 986142 h 1985936"/>
                <a:gd name="connsiteX88" fmla="*/ 1479256 w 1572176"/>
                <a:gd name="connsiteY88" fmla="*/ 986142 h 1985936"/>
                <a:gd name="connsiteX89" fmla="*/ 1479256 w 1572176"/>
                <a:gd name="connsiteY89" fmla="*/ 986142 h 1985936"/>
                <a:gd name="connsiteX90" fmla="*/ 1479256 w 1572176"/>
                <a:gd name="connsiteY90" fmla="*/ 986142 h 1985936"/>
                <a:gd name="connsiteX91" fmla="*/ 1478769 w 1572176"/>
                <a:gd name="connsiteY91" fmla="*/ 987601 h 1985936"/>
                <a:gd name="connsiteX92" fmla="*/ 1450079 w 1572176"/>
                <a:gd name="connsiteY92" fmla="*/ 1066378 h 1985936"/>
                <a:gd name="connsiteX93" fmla="*/ 1482659 w 1572176"/>
                <a:gd name="connsiteY93" fmla="*/ 990032 h 1985936"/>
                <a:gd name="connsiteX94" fmla="*/ 1482659 w 1572176"/>
                <a:gd name="connsiteY94" fmla="*/ 990032 h 1985936"/>
                <a:gd name="connsiteX95" fmla="*/ 1512322 w 1572176"/>
                <a:gd name="connsiteY95" fmla="*/ 888399 h 1985936"/>
                <a:gd name="connsiteX96" fmla="*/ 1528370 w 1572176"/>
                <a:gd name="connsiteY96" fmla="*/ 844148 h 1985936"/>
                <a:gd name="connsiteX97" fmla="*/ 1549280 w 1572176"/>
                <a:gd name="connsiteY97" fmla="*/ 757590 h 1985936"/>
                <a:gd name="connsiteX98" fmla="*/ 1537609 w 1572176"/>
                <a:gd name="connsiteY98" fmla="*/ 667628 h 1985936"/>
                <a:gd name="connsiteX99" fmla="*/ 1559005 w 1572176"/>
                <a:gd name="connsiteY99" fmla="*/ 756617 h 1985936"/>
                <a:gd name="connsiteX100" fmla="*/ 1535664 w 1572176"/>
                <a:gd name="connsiteY100" fmla="*/ 926816 h 1985936"/>
                <a:gd name="connsiteX101" fmla="*/ 1535664 w 1572176"/>
                <a:gd name="connsiteY101" fmla="*/ 926816 h 1985936"/>
                <a:gd name="connsiteX102" fmla="*/ 1487036 w 1572176"/>
                <a:gd name="connsiteY102" fmla="*/ 1049359 h 1985936"/>
                <a:gd name="connsiteX103" fmla="*/ 1538582 w 1572176"/>
                <a:gd name="connsiteY103" fmla="*/ 930706 h 1985936"/>
                <a:gd name="connsiteX104" fmla="*/ 1571649 w 1572176"/>
                <a:gd name="connsiteY104" fmla="*/ 789684 h 1985936"/>
                <a:gd name="connsiteX105" fmla="*/ 1520589 w 1572176"/>
                <a:gd name="connsiteY105" fmla="*/ 605384 h 1985936"/>
                <a:gd name="connsiteX106" fmla="*/ 117181 w 1572176"/>
                <a:gd name="connsiteY106" fmla="*/ 770233 h 1985936"/>
                <a:gd name="connsiteX107" fmla="*/ 99188 w 1572176"/>
                <a:gd name="connsiteY107" fmla="*/ 798437 h 1985936"/>
                <a:gd name="connsiteX108" fmla="*/ 135173 w 1572176"/>
                <a:gd name="connsiteY108" fmla="*/ 606842 h 1985936"/>
                <a:gd name="connsiteX109" fmla="*/ 138577 w 1572176"/>
                <a:gd name="connsiteY109" fmla="*/ 621917 h 1985936"/>
                <a:gd name="connsiteX110" fmla="*/ 117181 w 1572176"/>
                <a:gd name="connsiteY110" fmla="*/ 770233 h 1985936"/>
                <a:gd name="connsiteX111" fmla="*/ 123989 w 1572176"/>
                <a:gd name="connsiteY111" fmla="*/ 763911 h 1985936"/>
                <a:gd name="connsiteX112" fmla="*/ 144413 w 1572176"/>
                <a:gd name="connsiteY112" fmla="*/ 645259 h 1985936"/>
                <a:gd name="connsiteX113" fmla="*/ 123989 w 1572176"/>
                <a:gd name="connsiteY113" fmla="*/ 763911 h 1985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</a:cxnLst>
              <a:rect l="l" t="t" r="r" b="b"/>
              <a:pathLst>
                <a:path w="1572176" h="1985936">
                  <a:moveTo>
                    <a:pt x="1520589" y="605384"/>
                  </a:moveTo>
                  <a:cubicBezTo>
                    <a:pt x="1508919" y="584473"/>
                    <a:pt x="1496762" y="564536"/>
                    <a:pt x="1493844" y="538763"/>
                  </a:cubicBezTo>
                  <a:cubicBezTo>
                    <a:pt x="1489467" y="499861"/>
                    <a:pt x="1459804" y="479923"/>
                    <a:pt x="1426737" y="464848"/>
                  </a:cubicBezTo>
                  <a:cubicBezTo>
                    <a:pt x="1386375" y="446856"/>
                    <a:pt x="1343583" y="439562"/>
                    <a:pt x="1300304" y="435185"/>
                  </a:cubicBezTo>
                  <a:cubicBezTo>
                    <a:pt x="1282798" y="433240"/>
                    <a:pt x="1262860" y="437130"/>
                    <a:pt x="1248758" y="429350"/>
                  </a:cubicBezTo>
                  <a:cubicBezTo>
                    <a:pt x="1215691" y="411357"/>
                    <a:pt x="1175330" y="399200"/>
                    <a:pt x="1167549" y="352517"/>
                  </a:cubicBezTo>
                  <a:cubicBezTo>
                    <a:pt x="1165117" y="339388"/>
                    <a:pt x="1157823" y="327231"/>
                    <a:pt x="1151988" y="315074"/>
                  </a:cubicBezTo>
                  <a:cubicBezTo>
                    <a:pt x="1125242" y="256720"/>
                    <a:pt x="1094606" y="201284"/>
                    <a:pt x="1045492" y="158005"/>
                  </a:cubicBezTo>
                  <a:cubicBezTo>
                    <a:pt x="1035280" y="149252"/>
                    <a:pt x="1026527" y="140012"/>
                    <a:pt x="1019233" y="128341"/>
                  </a:cubicBezTo>
                  <a:cubicBezTo>
                    <a:pt x="1026527" y="125424"/>
                    <a:pt x="1029445" y="132232"/>
                    <a:pt x="1034308" y="134177"/>
                  </a:cubicBezTo>
                  <a:cubicBezTo>
                    <a:pt x="1034308" y="134177"/>
                    <a:pt x="1034308" y="134177"/>
                    <a:pt x="1034308" y="134177"/>
                  </a:cubicBezTo>
                  <a:cubicBezTo>
                    <a:pt x="1034308" y="134177"/>
                    <a:pt x="1034308" y="134177"/>
                    <a:pt x="1034308" y="134177"/>
                  </a:cubicBezTo>
                  <a:cubicBezTo>
                    <a:pt x="1050841" y="149738"/>
                    <a:pt x="1067861" y="165785"/>
                    <a:pt x="1084395" y="181346"/>
                  </a:cubicBezTo>
                  <a:cubicBezTo>
                    <a:pt x="1071751" y="162867"/>
                    <a:pt x="1057163" y="146820"/>
                    <a:pt x="1039171" y="133691"/>
                  </a:cubicBezTo>
                  <a:lnTo>
                    <a:pt x="1039171" y="133691"/>
                  </a:lnTo>
                  <a:cubicBezTo>
                    <a:pt x="1006590" y="104514"/>
                    <a:pt x="975467" y="73878"/>
                    <a:pt x="941428" y="47132"/>
                  </a:cubicBezTo>
                  <a:cubicBezTo>
                    <a:pt x="885019" y="2395"/>
                    <a:pt x="817912" y="-3441"/>
                    <a:pt x="748860" y="1422"/>
                  </a:cubicBezTo>
                  <a:cubicBezTo>
                    <a:pt x="716280" y="3367"/>
                    <a:pt x="684185" y="7744"/>
                    <a:pt x="651118" y="6771"/>
                  </a:cubicBezTo>
                  <a:cubicBezTo>
                    <a:pt x="589847" y="4826"/>
                    <a:pt x="529061" y="5312"/>
                    <a:pt x="469248" y="22818"/>
                  </a:cubicBezTo>
                  <a:cubicBezTo>
                    <a:pt x="435209" y="33030"/>
                    <a:pt x="402628" y="48105"/>
                    <a:pt x="386581" y="81658"/>
                  </a:cubicBezTo>
                  <a:cubicBezTo>
                    <a:pt x="377341" y="101596"/>
                    <a:pt x="363239" y="114726"/>
                    <a:pt x="347678" y="128341"/>
                  </a:cubicBezTo>
                  <a:cubicBezTo>
                    <a:pt x="335521" y="139526"/>
                    <a:pt x="323851" y="143416"/>
                    <a:pt x="307803" y="138067"/>
                  </a:cubicBezTo>
                  <a:cubicBezTo>
                    <a:pt x="273277" y="126396"/>
                    <a:pt x="247504" y="135636"/>
                    <a:pt x="228053" y="167730"/>
                  </a:cubicBezTo>
                  <a:cubicBezTo>
                    <a:pt x="216382" y="186695"/>
                    <a:pt x="204712" y="206147"/>
                    <a:pt x="186233" y="219762"/>
                  </a:cubicBezTo>
                  <a:cubicBezTo>
                    <a:pt x="180884" y="223653"/>
                    <a:pt x="181856" y="229002"/>
                    <a:pt x="184774" y="234351"/>
                  </a:cubicBezTo>
                  <a:cubicBezTo>
                    <a:pt x="192554" y="248939"/>
                    <a:pt x="185746" y="257206"/>
                    <a:pt x="174076" y="266932"/>
                  </a:cubicBezTo>
                  <a:cubicBezTo>
                    <a:pt x="111345" y="316532"/>
                    <a:pt x="63690" y="378290"/>
                    <a:pt x="32082" y="451719"/>
                  </a:cubicBezTo>
                  <a:cubicBezTo>
                    <a:pt x="16521" y="487703"/>
                    <a:pt x="10685" y="525633"/>
                    <a:pt x="1446" y="563077"/>
                  </a:cubicBezTo>
                  <a:cubicBezTo>
                    <a:pt x="-4390" y="612678"/>
                    <a:pt x="9226" y="679298"/>
                    <a:pt x="10685" y="671518"/>
                  </a:cubicBezTo>
                  <a:cubicBezTo>
                    <a:pt x="13603" y="657902"/>
                    <a:pt x="1446" y="625321"/>
                    <a:pt x="14575" y="569399"/>
                  </a:cubicBezTo>
                  <a:cubicBezTo>
                    <a:pt x="26732" y="501806"/>
                    <a:pt x="54450" y="441020"/>
                    <a:pt x="102106" y="390447"/>
                  </a:cubicBezTo>
                  <a:cubicBezTo>
                    <a:pt x="76333" y="462903"/>
                    <a:pt x="56882" y="536332"/>
                    <a:pt x="47156" y="612191"/>
                  </a:cubicBezTo>
                  <a:cubicBezTo>
                    <a:pt x="44239" y="659361"/>
                    <a:pt x="35486" y="733276"/>
                    <a:pt x="50560" y="796492"/>
                  </a:cubicBezTo>
                  <a:cubicBezTo>
                    <a:pt x="51046" y="761480"/>
                    <a:pt x="46184" y="725981"/>
                    <a:pt x="51533" y="690969"/>
                  </a:cubicBezTo>
                  <a:cubicBezTo>
                    <a:pt x="51046" y="672977"/>
                    <a:pt x="52992" y="655471"/>
                    <a:pt x="57368" y="637964"/>
                  </a:cubicBezTo>
                  <a:cubicBezTo>
                    <a:pt x="64663" y="563077"/>
                    <a:pt x="85086" y="491107"/>
                    <a:pt x="112318" y="421083"/>
                  </a:cubicBezTo>
                  <a:cubicBezTo>
                    <a:pt x="94326" y="496943"/>
                    <a:pt x="79251" y="573775"/>
                    <a:pt x="73902" y="652067"/>
                  </a:cubicBezTo>
                  <a:cubicBezTo>
                    <a:pt x="73902" y="679298"/>
                    <a:pt x="73902" y="706530"/>
                    <a:pt x="73902" y="734248"/>
                  </a:cubicBezTo>
                  <a:cubicBezTo>
                    <a:pt x="74388" y="743001"/>
                    <a:pt x="75360" y="751754"/>
                    <a:pt x="75847" y="760507"/>
                  </a:cubicBezTo>
                  <a:cubicBezTo>
                    <a:pt x="76820" y="768774"/>
                    <a:pt x="77792" y="777527"/>
                    <a:pt x="79251" y="785794"/>
                  </a:cubicBezTo>
                  <a:cubicBezTo>
                    <a:pt x="78278" y="644286"/>
                    <a:pt x="106969" y="508614"/>
                    <a:pt x="159974" y="377804"/>
                  </a:cubicBezTo>
                  <a:cubicBezTo>
                    <a:pt x="162891" y="389475"/>
                    <a:pt x="172617" y="401145"/>
                    <a:pt x="167754" y="411357"/>
                  </a:cubicBezTo>
                  <a:cubicBezTo>
                    <a:pt x="154138" y="439562"/>
                    <a:pt x="152193" y="470197"/>
                    <a:pt x="144413" y="499374"/>
                  </a:cubicBezTo>
                  <a:cubicBezTo>
                    <a:pt x="132742" y="543626"/>
                    <a:pt x="121071" y="587877"/>
                    <a:pt x="112318" y="632615"/>
                  </a:cubicBezTo>
                  <a:cubicBezTo>
                    <a:pt x="104051" y="675894"/>
                    <a:pt x="97243" y="719660"/>
                    <a:pt x="95784" y="763425"/>
                  </a:cubicBezTo>
                  <a:cubicBezTo>
                    <a:pt x="94812" y="796006"/>
                    <a:pt x="90922" y="823238"/>
                    <a:pt x="63690" y="843175"/>
                  </a:cubicBezTo>
                  <a:cubicBezTo>
                    <a:pt x="60772" y="845607"/>
                    <a:pt x="58341" y="848524"/>
                    <a:pt x="55423" y="850956"/>
                  </a:cubicBezTo>
                  <a:cubicBezTo>
                    <a:pt x="46184" y="858250"/>
                    <a:pt x="45211" y="867489"/>
                    <a:pt x="50074" y="877215"/>
                  </a:cubicBezTo>
                  <a:cubicBezTo>
                    <a:pt x="58341" y="895207"/>
                    <a:pt x="71470" y="909309"/>
                    <a:pt x="89463" y="916604"/>
                  </a:cubicBezTo>
                  <a:cubicBezTo>
                    <a:pt x="131283" y="933624"/>
                    <a:pt x="131769" y="933624"/>
                    <a:pt x="116208" y="975444"/>
                  </a:cubicBezTo>
                  <a:cubicBezTo>
                    <a:pt x="110859" y="990032"/>
                    <a:pt x="106969" y="1003648"/>
                    <a:pt x="116208" y="1017264"/>
                  </a:cubicBezTo>
                  <a:cubicBezTo>
                    <a:pt x="124475" y="1029907"/>
                    <a:pt x="135659" y="1039147"/>
                    <a:pt x="152193" y="1040119"/>
                  </a:cubicBezTo>
                  <a:cubicBezTo>
                    <a:pt x="150734" y="1042064"/>
                    <a:pt x="150248" y="1043037"/>
                    <a:pt x="149275" y="1043523"/>
                  </a:cubicBezTo>
                  <a:cubicBezTo>
                    <a:pt x="125448" y="1066378"/>
                    <a:pt x="127879" y="1088261"/>
                    <a:pt x="156083" y="1103822"/>
                  </a:cubicBezTo>
                  <a:cubicBezTo>
                    <a:pt x="168727" y="1110630"/>
                    <a:pt x="174562" y="1120356"/>
                    <a:pt x="170185" y="1134944"/>
                  </a:cubicBezTo>
                  <a:cubicBezTo>
                    <a:pt x="168240" y="1141266"/>
                    <a:pt x="167754" y="1148074"/>
                    <a:pt x="165323" y="1153909"/>
                  </a:cubicBezTo>
                  <a:cubicBezTo>
                    <a:pt x="157542" y="1173847"/>
                    <a:pt x="162405" y="1191353"/>
                    <a:pt x="175535" y="1207400"/>
                  </a:cubicBezTo>
                  <a:cubicBezTo>
                    <a:pt x="194499" y="1230742"/>
                    <a:pt x="219300" y="1244357"/>
                    <a:pt x="247990" y="1247761"/>
                  </a:cubicBezTo>
                  <a:cubicBezTo>
                    <a:pt x="310721" y="1255056"/>
                    <a:pt x="372965" y="1255542"/>
                    <a:pt x="433750" y="1235604"/>
                  </a:cubicBezTo>
                  <a:cubicBezTo>
                    <a:pt x="448338" y="1230742"/>
                    <a:pt x="461954" y="1230255"/>
                    <a:pt x="474111" y="1242899"/>
                  </a:cubicBezTo>
                  <a:cubicBezTo>
                    <a:pt x="513986" y="1284232"/>
                    <a:pt x="528575" y="1364469"/>
                    <a:pt x="502802" y="1413583"/>
                  </a:cubicBezTo>
                  <a:cubicBezTo>
                    <a:pt x="493076" y="1432548"/>
                    <a:pt x="482865" y="1451027"/>
                    <a:pt x="471680" y="1469019"/>
                  </a:cubicBezTo>
                  <a:cubicBezTo>
                    <a:pt x="446880" y="1510840"/>
                    <a:pt x="411381" y="1543420"/>
                    <a:pt x="379286" y="1578919"/>
                  </a:cubicBezTo>
                  <a:cubicBezTo>
                    <a:pt x="306831" y="1658183"/>
                    <a:pt x="247018" y="1746686"/>
                    <a:pt x="199362" y="1842483"/>
                  </a:cubicBezTo>
                  <a:cubicBezTo>
                    <a:pt x="176507" y="1888194"/>
                    <a:pt x="159001" y="1936336"/>
                    <a:pt x="146358" y="1985936"/>
                  </a:cubicBezTo>
                  <a:cubicBezTo>
                    <a:pt x="547054" y="1985936"/>
                    <a:pt x="947750" y="1985936"/>
                    <a:pt x="1348932" y="1985936"/>
                  </a:cubicBezTo>
                  <a:cubicBezTo>
                    <a:pt x="1348446" y="1981560"/>
                    <a:pt x="1347960" y="1977183"/>
                    <a:pt x="1346500" y="1973293"/>
                  </a:cubicBezTo>
                  <a:cubicBezTo>
                    <a:pt x="1328022" y="1911049"/>
                    <a:pt x="1307112" y="1850264"/>
                    <a:pt x="1276962" y="1792397"/>
                  </a:cubicBezTo>
                  <a:cubicBezTo>
                    <a:pt x="1231738" y="1704866"/>
                    <a:pt x="1179219" y="1622684"/>
                    <a:pt x="1112113" y="1550228"/>
                  </a:cubicBezTo>
                  <a:cubicBezTo>
                    <a:pt x="1071265" y="1505977"/>
                    <a:pt x="1027500" y="1463184"/>
                    <a:pt x="998323" y="1409207"/>
                  </a:cubicBezTo>
                  <a:cubicBezTo>
                    <a:pt x="988111" y="1390242"/>
                    <a:pt x="975467" y="1371763"/>
                    <a:pt x="972064" y="1349880"/>
                  </a:cubicBezTo>
                  <a:cubicBezTo>
                    <a:pt x="964283" y="1295417"/>
                    <a:pt x="963310" y="1241440"/>
                    <a:pt x="972550" y="1186976"/>
                  </a:cubicBezTo>
                  <a:cubicBezTo>
                    <a:pt x="974009" y="1178223"/>
                    <a:pt x="977413" y="1171901"/>
                    <a:pt x="988597" y="1168984"/>
                  </a:cubicBezTo>
                  <a:cubicBezTo>
                    <a:pt x="1016801" y="1162176"/>
                    <a:pt x="1039171" y="1146615"/>
                    <a:pt x="1054732" y="1121814"/>
                  </a:cubicBezTo>
                  <a:cubicBezTo>
                    <a:pt x="1058135" y="1116465"/>
                    <a:pt x="1061540" y="1114520"/>
                    <a:pt x="1067861" y="1114520"/>
                  </a:cubicBezTo>
                  <a:cubicBezTo>
                    <a:pt x="1127188" y="1113548"/>
                    <a:pt x="1174843" y="1088747"/>
                    <a:pt x="1213745" y="1044982"/>
                  </a:cubicBezTo>
                  <a:cubicBezTo>
                    <a:pt x="1218608" y="1039633"/>
                    <a:pt x="1222985" y="1035256"/>
                    <a:pt x="1231252" y="1035256"/>
                  </a:cubicBezTo>
                  <a:cubicBezTo>
                    <a:pt x="1254107" y="1035256"/>
                    <a:pt x="1277449" y="1035743"/>
                    <a:pt x="1299818" y="1032825"/>
                  </a:cubicBezTo>
                  <a:cubicBezTo>
                    <a:pt x="1333371" y="1028448"/>
                    <a:pt x="1367411" y="1048386"/>
                    <a:pt x="1402909" y="1025531"/>
                  </a:cubicBezTo>
                  <a:cubicBezTo>
                    <a:pt x="1399505" y="1043523"/>
                    <a:pt x="1396588" y="1057139"/>
                    <a:pt x="1393670" y="1070755"/>
                  </a:cubicBezTo>
                  <a:cubicBezTo>
                    <a:pt x="1402423" y="1058598"/>
                    <a:pt x="1404854" y="1045468"/>
                    <a:pt x="1408745" y="1031852"/>
                  </a:cubicBezTo>
                  <a:cubicBezTo>
                    <a:pt x="1410203" y="1026503"/>
                    <a:pt x="1410203" y="1018236"/>
                    <a:pt x="1417011" y="1016778"/>
                  </a:cubicBezTo>
                  <a:cubicBezTo>
                    <a:pt x="1428682" y="1013860"/>
                    <a:pt x="1432572" y="1003648"/>
                    <a:pt x="1438894" y="995868"/>
                  </a:cubicBezTo>
                  <a:cubicBezTo>
                    <a:pt x="1442784" y="990518"/>
                    <a:pt x="1447160" y="986142"/>
                    <a:pt x="1454455" y="977875"/>
                  </a:cubicBezTo>
                  <a:cubicBezTo>
                    <a:pt x="1451051" y="990518"/>
                    <a:pt x="1448620" y="999272"/>
                    <a:pt x="1446188" y="1007538"/>
                  </a:cubicBezTo>
                  <a:cubicBezTo>
                    <a:pt x="1443757" y="1015805"/>
                    <a:pt x="1441325" y="1023586"/>
                    <a:pt x="1438894" y="1031852"/>
                  </a:cubicBezTo>
                  <a:cubicBezTo>
                    <a:pt x="1460777" y="988573"/>
                    <a:pt x="1470502" y="940431"/>
                    <a:pt x="1500651" y="901043"/>
                  </a:cubicBezTo>
                  <a:cubicBezTo>
                    <a:pt x="1493357" y="929247"/>
                    <a:pt x="1486550" y="957938"/>
                    <a:pt x="1479256" y="986142"/>
                  </a:cubicBezTo>
                  <a:lnTo>
                    <a:pt x="1479256" y="986142"/>
                  </a:lnTo>
                  <a:lnTo>
                    <a:pt x="1479256" y="986142"/>
                  </a:lnTo>
                  <a:cubicBezTo>
                    <a:pt x="1479256" y="986142"/>
                    <a:pt x="1479256" y="986142"/>
                    <a:pt x="1479256" y="986142"/>
                  </a:cubicBezTo>
                  <a:cubicBezTo>
                    <a:pt x="1479256" y="986628"/>
                    <a:pt x="1478769" y="987114"/>
                    <a:pt x="1478769" y="987601"/>
                  </a:cubicBezTo>
                  <a:cubicBezTo>
                    <a:pt x="1469043" y="1013860"/>
                    <a:pt x="1459318" y="1040119"/>
                    <a:pt x="1450079" y="1066378"/>
                  </a:cubicBezTo>
                  <a:cubicBezTo>
                    <a:pt x="1464667" y="1042551"/>
                    <a:pt x="1474393" y="1016291"/>
                    <a:pt x="1482659" y="990032"/>
                  </a:cubicBezTo>
                  <a:lnTo>
                    <a:pt x="1482659" y="990032"/>
                  </a:lnTo>
                  <a:cubicBezTo>
                    <a:pt x="1494330" y="956479"/>
                    <a:pt x="1504542" y="922925"/>
                    <a:pt x="1512322" y="888399"/>
                  </a:cubicBezTo>
                  <a:cubicBezTo>
                    <a:pt x="1515727" y="872838"/>
                    <a:pt x="1520589" y="858250"/>
                    <a:pt x="1528370" y="844148"/>
                  </a:cubicBezTo>
                  <a:cubicBezTo>
                    <a:pt x="1542472" y="817402"/>
                    <a:pt x="1548793" y="788225"/>
                    <a:pt x="1549280" y="757590"/>
                  </a:cubicBezTo>
                  <a:cubicBezTo>
                    <a:pt x="1549766" y="726954"/>
                    <a:pt x="1542958" y="697291"/>
                    <a:pt x="1537609" y="667628"/>
                  </a:cubicBezTo>
                  <a:cubicBezTo>
                    <a:pt x="1550253" y="695832"/>
                    <a:pt x="1556574" y="725981"/>
                    <a:pt x="1559005" y="756617"/>
                  </a:cubicBezTo>
                  <a:cubicBezTo>
                    <a:pt x="1563868" y="814971"/>
                    <a:pt x="1552198" y="871379"/>
                    <a:pt x="1535664" y="926816"/>
                  </a:cubicBezTo>
                  <a:cubicBezTo>
                    <a:pt x="1535664" y="926816"/>
                    <a:pt x="1535664" y="926816"/>
                    <a:pt x="1535664" y="926816"/>
                  </a:cubicBezTo>
                  <a:cubicBezTo>
                    <a:pt x="1519617" y="967663"/>
                    <a:pt x="1503083" y="1008511"/>
                    <a:pt x="1487036" y="1049359"/>
                  </a:cubicBezTo>
                  <a:cubicBezTo>
                    <a:pt x="1507459" y="1010942"/>
                    <a:pt x="1524966" y="971553"/>
                    <a:pt x="1538582" y="930706"/>
                  </a:cubicBezTo>
                  <a:cubicBezTo>
                    <a:pt x="1554629" y="884995"/>
                    <a:pt x="1568731" y="838799"/>
                    <a:pt x="1571649" y="789684"/>
                  </a:cubicBezTo>
                  <a:cubicBezTo>
                    <a:pt x="1576025" y="721605"/>
                    <a:pt x="1552684" y="662278"/>
                    <a:pt x="1520589" y="605384"/>
                  </a:cubicBezTo>
                  <a:close/>
                  <a:moveTo>
                    <a:pt x="117181" y="770233"/>
                  </a:moveTo>
                  <a:cubicBezTo>
                    <a:pt x="117181" y="782876"/>
                    <a:pt x="106969" y="789684"/>
                    <a:pt x="99188" y="798437"/>
                  </a:cubicBezTo>
                  <a:cubicBezTo>
                    <a:pt x="102106" y="732789"/>
                    <a:pt x="110859" y="668600"/>
                    <a:pt x="135173" y="606842"/>
                  </a:cubicBezTo>
                  <a:cubicBezTo>
                    <a:pt x="140036" y="611219"/>
                    <a:pt x="140036" y="616082"/>
                    <a:pt x="138577" y="621917"/>
                  </a:cubicBezTo>
                  <a:cubicBezTo>
                    <a:pt x="126906" y="670545"/>
                    <a:pt x="117181" y="719660"/>
                    <a:pt x="117181" y="770233"/>
                  </a:cubicBezTo>
                  <a:close/>
                  <a:moveTo>
                    <a:pt x="123989" y="763911"/>
                  </a:moveTo>
                  <a:cubicBezTo>
                    <a:pt x="129338" y="721605"/>
                    <a:pt x="136146" y="683189"/>
                    <a:pt x="144413" y="645259"/>
                  </a:cubicBezTo>
                  <a:cubicBezTo>
                    <a:pt x="169699" y="689024"/>
                    <a:pt x="154138" y="725981"/>
                    <a:pt x="123989" y="763911"/>
                  </a:cubicBez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 w="485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463"/>
            </a:p>
          </p:txBody>
        </p:sp>
        <p:sp>
          <p:nvSpPr>
            <p:cNvPr id="49" name="Arrow: Up-Down 36">
              <a:extLst>
                <a:ext uri="{FF2B5EF4-FFF2-40B4-BE49-F238E27FC236}">
                  <a16:creationId xmlns:a16="http://schemas.microsoft.com/office/drawing/2014/main" xmlns="" id="{F4D796C2-CEE1-4724-8175-0DEA3971406A}"/>
                </a:ext>
              </a:extLst>
            </p:cNvPr>
            <p:cNvSpPr/>
            <p:nvPr/>
          </p:nvSpPr>
          <p:spPr>
            <a:xfrm rot="5400000">
              <a:off x="6972496" y="4825218"/>
              <a:ext cx="315665" cy="792140"/>
            </a:xfrm>
            <a:prstGeom prst="upDownArrow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63"/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xmlns="" id="{7AFCE7AE-2347-4D6C-B16E-B62AF3EC2577}"/>
                </a:ext>
              </a:extLst>
            </p:cNvPr>
            <p:cNvSpPr txBox="1"/>
            <p:nvPr/>
          </p:nvSpPr>
          <p:spPr>
            <a:xfrm>
              <a:off x="6690851" y="4693674"/>
              <a:ext cx="878955" cy="40841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kk-KZ" altLang="ko-KR" sz="1625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r>
                <a:rPr lang="en-US" altLang="ko-KR" sz="1625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</a:t>
              </a:r>
              <a:endParaRPr lang="ko-KR" altLang="en-US" sz="1625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1" name="Прямоугольник 50"/>
          <p:cNvSpPr/>
          <p:nvPr/>
        </p:nvSpPr>
        <p:spPr>
          <a:xfrm>
            <a:off x="9235853" y="3897293"/>
            <a:ext cx="2487139" cy="1923049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279" tIns="37139" rIns="74279" bIns="37139" rtlCol="0" anchor="ctr"/>
          <a:lstStyle/>
          <a:p>
            <a:pPr algn="ctr"/>
            <a:r>
              <a:rPr lang="ru-RU" sz="1300" b="1" dirty="0">
                <a:solidFill>
                  <a:schemeClr val="tx2">
                    <a:lumMod val="75000"/>
                  </a:schemeClr>
                </a:solidFill>
                <a:latin typeface="Segoe UI" pitchFamily="34" charset="0"/>
                <a:ea typeface="Segoe UI Black" pitchFamily="34" charset="0"/>
                <a:cs typeface="Segoe UI" pitchFamily="34" charset="0"/>
              </a:rPr>
              <a:t>ПРИ ЗАПУСКЕ И РАССАДКЕ РАССТОЯНИЕ МЕЖДУ ТЕСТИРУЕМЫМИ </a:t>
            </a:r>
          </a:p>
          <a:p>
            <a:pPr algn="ctr"/>
            <a:r>
              <a:rPr lang="ru-RU" sz="1300" b="1" dirty="0">
                <a:solidFill>
                  <a:srgbClr val="FF0000"/>
                </a:solidFill>
                <a:latin typeface="Segoe UI" pitchFamily="34" charset="0"/>
                <a:ea typeface="Segoe UI Black" pitchFamily="34" charset="0"/>
                <a:cs typeface="Segoe UI" pitchFamily="34" charset="0"/>
              </a:rPr>
              <a:t>НЕ МЕНЕЕ </a:t>
            </a:r>
            <a:r>
              <a:rPr lang="en-US" sz="1300" b="1" dirty="0">
                <a:solidFill>
                  <a:srgbClr val="FF0000"/>
                </a:solidFill>
                <a:latin typeface="Segoe UI" pitchFamily="34" charset="0"/>
                <a:ea typeface="Segoe UI Black" pitchFamily="34" charset="0"/>
                <a:cs typeface="Segoe UI" pitchFamily="34" charset="0"/>
              </a:rPr>
              <a:t>1</a:t>
            </a:r>
            <a:r>
              <a:rPr lang="ru-RU" sz="1300" b="1" dirty="0">
                <a:solidFill>
                  <a:srgbClr val="FF0000"/>
                </a:solidFill>
                <a:latin typeface="Segoe UI" pitchFamily="34" charset="0"/>
                <a:ea typeface="Segoe UI Black" pitchFamily="34" charset="0"/>
                <a:cs typeface="Segoe UI" pitchFamily="34" charset="0"/>
              </a:rPr>
              <a:t> МЕТРА.</a:t>
            </a:r>
          </a:p>
          <a:p>
            <a:pPr algn="ctr"/>
            <a:r>
              <a:rPr lang="ru-RU" sz="1300" b="1" dirty="0">
                <a:solidFill>
                  <a:schemeClr val="tx2">
                    <a:lumMod val="75000"/>
                  </a:schemeClr>
                </a:solidFill>
                <a:latin typeface="Segoe UI" pitchFamily="34" charset="0"/>
                <a:ea typeface="Segoe UI Black" pitchFamily="34" charset="0"/>
                <a:cs typeface="Segoe UI" pitchFamily="34" charset="0"/>
              </a:rPr>
              <a:t>У КАЖДОГО ТЕСТИРУЕМОГО СВОЕ МЕСТО, ОГОРОЖЕННОЕ ОРГСТЕКЛОМ</a:t>
            </a:r>
          </a:p>
        </p:txBody>
      </p:sp>
    </p:spTree>
    <p:extLst>
      <p:ext uri="{BB962C8B-B14F-4D97-AF65-F5344CB8AC3E}">
        <p14:creationId xmlns:p14="http://schemas.microsoft.com/office/powerpoint/2010/main" val="4196612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-17515" y="8046"/>
            <a:ext cx="12240000" cy="936000"/>
          </a:xfrm>
          <a:prstGeom prst="rect">
            <a:avLst/>
          </a:prstGeom>
          <a:solidFill>
            <a:srgbClr val="E4C29C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204700" cy="918364"/>
          </a:xfrm>
        </p:spPr>
        <p:txBody>
          <a:bodyPr>
            <a:normAutofit/>
          </a:bodyPr>
          <a:lstStyle/>
          <a:p>
            <a:r>
              <a:rPr lang="ru-RU" sz="3000" b="1" dirty="0" smtClean="0">
                <a:latin typeface="Palatino Linotype" pitchFamily="18" charset="0"/>
              </a:rPr>
              <a:t>Единое национальное тестирование - 2022</a:t>
            </a:r>
            <a:endParaRPr lang="ru-RU" sz="3000" b="1" dirty="0">
              <a:latin typeface="Palatino Linotype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61690" y="1062484"/>
            <a:ext cx="11773308" cy="49244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1813" algn="just"/>
            <a:r>
              <a:rPr lang="ru-RU" sz="2400" b="1" dirty="0" smtClean="0">
                <a:latin typeface="Palatino Linotype" pitchFamily="18" charset="0"/>
              </a:rPr>
              <a:t>«Единое </a:t>
            </a:r>
            <a:r>
              <a:rPr lang="ru-RU" sz="2400" b="1" dirty="0">
                <a:latin typeface="Palatino Linotype" pitchFamily="18" charset="0"/>
              </a:rPr>
              <a:t>национальное тестирование </a:t>
            </a:r>
            <a:r>
              <a:rPr lang="ru-RU" sz="2400" dirty="0">
                <a:latin typeface="Palatino Linotype" pitchFamily="18" charset="0"/>
              </a:rPr>
              <a:t>– одна из форм отборочных экзаменов для поступления в организаций высшего и (или) послевузовского </a:t>
            </a:r>
            <a:r>
              <a:rPr lang="ru-RU" sz="2400" dirty="0" smtClean="0">
                <a:latin typeface="Palatino Linotype" pitchFamily="18" charset="0"/>
              </a:rPr>
              <a:t>образования»</a:t>
            </a:r>
          </a:p>
          <a:p>
            <a:pPr indent="531813" algn="r"/>
            <a:r>
              <a:rPr lang="ru-RU" i="1" dirty="0">
                <a:latin typeface="Palatino Linotype" pitchFamily="18" charset="0"/>
              </a:rPr>
              <a:t>Закон РК «Об </a:t>
            </a:r>
            <a:r>
              <a:rPr lang="ru-RU" i="1" dirty="0" smtClean="0">
                <a:latin typeface="Palatino Linotype" pitchFamily="18" charset="0"/>
              </a:rPr>
              <a:t>образовании»</a:t>
            </a:r>
          </a:p>
          <a:p>
            <a:pPr indent="531813" algn="ctr"/>
            <a:r>
              <a:rPr lang="ru-RU" i="1" dirty="0" smtClean="0">
                <a:latin typeface="Palatino Linotype" pitchFamily="18" charset="0"/>
              </a:rPr>
              <a:t>                                                                                                                                         ст. </a:t>
            </a:r>
            <a:r>
              <a:rPr lang="ru-RU" i="1" dirty="0">
                <a:latin typeface="Palatino Linotype" pitchFamily="18" charset="0"/>
              </a:rPr>
              <a:t>1, </a:t>
            </a:r>
            <a:r>
              <a:rPr lang="ru-RU" i="1" dirty="0" smtClean="0">
                <a:latin typeface="Palatino Linotype" pitchFamily="18" charset="0"/>
              </a:rPr>
              <a:t>п. 56)</a:t>
            </a:r>
            <a:endParaRPr lang="ru-RU" sz="3000" dirty="0">
              <a:latin typeface="Palatino Linotype" pitchFamily="18" charset="0"/>
            </a:endParaRPr>
          </a:p>
          <a:p>
            <a:pPr indent="531813" algn="just"/>
            <a:endParaRPr lang="ru-RU" sz="3000" dirty="0" smtClean="0">
              <a:latin typeface="Palatino Linotype" pitchFamily="18" charset="0"/>
            </a:endParaRPr>
          </a:p>
          <a:p>
            <a:pPr indent="531813" algn="just"/>
            <a:r>
              <a:rPr lang="ru-RU" sz="2400" dirty="0" smtClean="0">
                <a:latin typeface="Palatino Linotype" pitchFamily="18" charset="0"/>
              </a:rPr>
              <a:t>Проводится </a:t>
            </a:r>
            <a:r>
              <a:rPr lang="ru-RU" sz="2400" dirty="0">
                <a:latin typeface="Palatino Linotype" pitchFamily="18" charset="0"/>
              </a:rPr>
              <a:t>в </a:t>
            </a:r>
            <a:r>
              <a:rPr lang="ru-RU" sz="2400" dirty="0" smtClean="0">
                <a:latin typeface="Palatino Linotype" pitchFamily="18" charset="0"/>
              </a:rPr>
              <a:t>региональных центрах тестирования (РЦТ), </a:t>
            </a:r>
            <a:r>
              <a:rPr lang="ru-RU" sz="2400" dirty="0">
                <a:latin typeface="Palatino Linotype" pitchFamily="18" charset="0"/>
              </a:rPr>
              <a:t>в электронном формате по принципу «</a:t>
            </a:r>
            <a:r>
              <a:rPr lang="ru-RU" sz="2400" b="1" dirty="0">
                <a:latin typeface="Palatino Linotype" pitchFamily="18" charset="0"/>
              </a:rPr>
              <a:t>1 компьютер – </a:t>
            </a:r>
            <a:r>
              <a:rPr lang="ru-RU" sz="2400" b="1" dirty="0" smtClean="0">
                <a:latin typeface="Palatino Linotype" pitchFamily="18" charset="0"/>
              </a:rPr>
              <a:t>1 камера </a:t>
            </a:r>
            <a:r>
              <a:rPr lang="ru-RU" sz="2400" b="1" dirty="0">
                <a:latin typeface="Palatino Linotype" pitchFamily="18" charset="0"/>
              </a:rPr>
              <a:t>– 1 тестируемый</a:t>
            </a:r>
            <a:r>
              <a:rPr lang="ru-RU" sz="2400" dirty="0" smtClean="0">
                <a:latin typeface="Palatino Linotype" pitchFamily="18" charset="0"/>
              </a:rPr>
              <a:t>»</a:t>
            </a:r>
          </a:p>
          <a:p>
            <a:pPr indent="531813" algn="just"/>
            <a:endParaRPr lang="ru-RU" sz="2400" dirty="0" smtClean="0">
              <a:latin typeface="Palatino Linotype" pitchFamily="18" charset="0"/>
            </a:endParaRPr>
          </a:p>
          <a:p>
            <a:pPr indent="531813" algn="just"/>
            <a:endParaRPr lang="ru-RU" sz="2400" dirty="0">
              <a:latin typeface="Palatino Linotype" pitchFamily="18" charset="0"/>
            </a:endParaRPr>
          </a:p>
          <a:p>
            <a:pPr indent="531813" algn="just"/>
            <a:r>
              <a:rPr lang="ru-RU" sz="2400" dirty="0">
                <a:latin typeface="Palatino Linotype" pitchFamily="18" charset="0"/>
              </a:rPr>
              <a:t>В </a:t>
            </a:r>
            <a:r>
              <a:rPr lang="ru-RU" sz="2400" dirty="0" smtClean="0">
                <a:latin typeface="Palatino Linotype" pitchFamily="18" charset="0"/>
              </a:rPr>
              <a:t>РЦТ </a:t>
            </a:r>
            <a:r>
              <a:rPr lang="ru-RU" sz="2400" dirty="0">
                <a:latin typeface="Palatino Linotype" pitchFamily="18" charset="0"/>
              </a:rPr>
              <a:t>сохраняются карантинные ограничения с соблюдением всех санитарно-эпидемиологических </a:t>
            </a:r>
            <a:r>
              <a:rPr lang="ru-RU" sz="2400" dirty="0" smtClean="0">
                <a:latin typeface="Palatino Linotype" pitchFamily="18" charset="0"/>
              </a:rPr>
              <a:t>требований</a:t>
            </a:r>
          </a:p>
          <a:p>
            <a:pPr algn="just"/>
            <a:endParaRPr lang="en-US" sz="2400" dirty="0">
              <a:latin typeface="Palatino Linotyp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0656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-17515" y="-17636"/>
            <a:ext cx="12240000" cy="861774"/>
          </a:xfrm>
          <a:prstGeom prst="rect">
            <a:avLst/>
          </a:prstGeom>
          <a:solidFill>
            <a:srgbClr val="E4C29C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Palatino Linotype" pitchFamily="18" charset="0"/>
              </a:rPr>
              <a:t>Единое национальное тестирование - 2022</a:t>
            </a:r>
          </a:p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81548" y="1350516"/>
            <a:ext cx="119533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itchFamily="34" charset="0"/>
              <a:buChar char="•"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В целях развития прошлогодней инициативы </a:t>
            </a:r>
            <a:r>
              <a:rPr lang="ru-RU" sz="1600" b="1" i="1" dirty="0" smtClean="0">
                <a:latin typeface="Arial" pitchFamily="34" charset="0"/>
                <a:cs typeface="Arial" pitchFamily="34" charset="0"/>
              </a:rPr>
              <a:t>с 8 декабря 2021 года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Национальный центр тестирования совместно </a:t>
            </a:r>
            <a:r>
              <a:rPr lang="ru-RU" sz="1600" smtClean="0">
                <a:latin typeface="Arial" pitchFamily="34" charset="0"/>
                <a:cs typeface="Arial" pitchFamily="34" charset="0"/>
              </a:rPr>
              <a:t>с образовательными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центрами в прямом эфире проводит бесплатные онлайн-занятия для подготовки к ЕНТ по каждому предмету.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385640" y="4158828"/>
            <a:ext cx="1155530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itchFamily="34" charset="0"/>
              <a:buChar char="•"/>
            </a:pPr>
            <a:r>
              <a:rPr lang="kk-KZ" sz="1600" b="1" dirty="0">
                <a:latin typeface="Arial" pitchFamily="34" charset="0"/>
                <a:cs typeface="Arial" pitchFamily="34" charset="0"/>
              </a:rPr>
              <a:t>В 2020 году </a:t>
            </a:r>
            <a:r>
              <a:rPr lang="kk-KZ" sz="1600" dirty="0">
                <a:latin typeface="Arial" pitchFamily="34" charset="0"/>
                <a:cs typeface="Arial" pitchFamily="34" charset="0"/>
              </a:rPr>
              <a:t>в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kk-KZ" sz="1600" dirty="0">
                <a:latin typeface="Arial" pitchFamily="34" charset="0"/>
                <a:cs typeface="Arial" pitchFamily="34" charset="0"/>
              </a:rPr>
              <a:t>режиме 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LIVE</a:t>
            </a:r>
            <a:r>
              <a:rPr lang="kk-KZ" sz="1600" dirty="0">
                <a:latin typeface="Arial" pitchFamily="34" charset="0"/>
                <a:cs typeface="Arial" pitchFamily="34" charset="0"/>
              </a:rPr>
              <a:t> 2 образовательными центрами </a:t>
            </a:r>
            <a:r>
              <a:rPr lang="kk-KZ" sz="1600" b="1" dirty="0">
                <a:latin typeface="Arial" pitchFamily="34" charset="0"/>
                <a:cs typeface="Arial" pitchFamily="34" charset="0"/>
              </a:rPr>
              <a:t>(</a:t>
            </a:r>
            <a:r>
              <a:rPr lang="kk-KZ" sz="1600" b="1" i="1" dirty="0">
                <a:latin typeface="Arial" pitchFamily="34" charset="0"/>
                <a:cs typeface="Arial" pitchFamily="34" charset="0"/>
              </a:rPr>
              <a:t>«</a:t>
            </a:r>
            <a:r>
              <a:rPr lang="ru-RU" sz="1600" b="1" i="1" dirty="0">
                <a:latin typeface="Arial" pitchFamily="34" charset="0"/>
                <a:cs typeface="Arial" pitchFamily="34" charset="0"/>
              </a:rPr>
              <a:t>QAZBILIM</a:t>
            </a:r>
            <a:r>
              <a:rPr lang="kk-KZ" sz="1600" b="1" i="1" dirty="0">
                <a:latin typeface="Arial" pitchFamily="34" charset="0"/>
                <a:cs typeface="Arial" pitchFamily="34" charset="0"/>
              </a:rPr>
              <a:t>», </a:t>
            </a:r>
            <a:r>
              <a:rPr lang="ru-RU" sz="1600" b="1" i="1" dirty="0">
                <a:latin typeface="Arial" pitchFamily="34" charset="0"/>
                <a:cs typeface="Arial" pitchFamily="34" charset="0"/>
              </a:rPr>
              <a:t>«</a:t>
            </a:r>
            <a:r>
              <a:rPr lang="ru-RU" sz="1600" b="1" i="1" dirty="0" err="1">
                <a:latin typeface="Arial" pitchFamily="34" charset="0"/>
                <a:cs typeface="Arial" pitchFamily="34" charset="0"/>
              </a:rPr>
              <a:t>EduCon</a:t>
            </a:r>
            <a:r>
              <a:rPr lang="ru-RU" sz="1600" b="1" i="1" dirty="0">
                <a:latin typeface="Arial" pitchFamily="34" charset="0"/>
                <a:cs typeface="Arial" pitchFamily="34" charset="0"/>
              </a:rPr>
              <a:t>»)</a:t>
            </a:r>
            <a:r>
              <a:rPr lang="kk-KZ" sz="16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kk-KZ" sz="1600" dirty="0">
                <a:latin typeface="Arial" pitchFamily="34" charset="0"/>
                <a:cs typeface="Arial" pitchFamily="34" charset="0"/>
              </a:rPr>
              <a:t>проведено 376 эфиров (22 560 минут) с охватом более 1000 человек.</a:t>
            </a:r>
          </a:p>
          <a:p>
            <a:pPr marL="285750" lvl="0" indent="-285750" algn="just">
              <a:buFont typeface="Arial" pitchFamily="34" charset="0"/>
              <a:buChar char="•"/>
            </a:pPr>
            <a:r>
              <a:rPr lang="ru-RU" sz="1600" b="1" dirty="0">
                <a:latin typeface="Arial" pitchFamily="34" charset="0"/>
                <a:cs typeface="Arial" pitchFamily="34" charset="0"/>
              </a:rPr>
              <a:t>В </a:t>
            </a:r>
            <a:r>
              <a:rPr lang="kk-KZ" sz="1600" b="1" dirty="0">
                <a:latin typeface="Arial" pitchFamily="34" charset="0"/>
                <a:cs typeface="Arial" pitchFamily="34" charset="0"/>
              </a:rPr>
              <a:t>2021 году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в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kk-KZ" sz="1600" dirty="0">
                <a:latin typeface="Arial" pitchFamily="34" charset="0"/>
                <a:cs typeface="Arial" pitchFamily="34" charset="0"/>
              </a:rPr>
              <a:t>режиме 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LIVE</a:t>
            </a:r>
            <a:r>
              <a:rPr lang="kk-KZ" sz="1600" dirty="0">
                <a:latin typeface="Arial" pitchFamily="34" charset="0"/>
                <a:cs typeface="Arial" pitchFamily="34" charset="0"/>
              </a:rPr>
              <a:t> 6 образовательными центрами проведено 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27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эфиров (1650 минут) с охватом более 200 </a:t>
            </a:r>
            <a:r>
              <a:rPr lang="kk-KZ" sz="1600" dirty="0">
                <a:latin typeface="Arial" pitchFamily="34" charset="0"/>
                <a:cs typeface="Arial" pitchFamily="34" charset="0"/>
              </a:rPr>
              <a:t>человек. По состоянию на 23 декабря т.г. количество просмотров составило - 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26 000. </a:t>
            </a:r>
            <a:endParaRPr lang="ru-RU" sz="16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356342" y="5406189"/>
            <a:ext cx="1139424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itchFamily="34" charset="0"/>
              <a:buChar char="•"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Онлайн-занятия проводятся на 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Youtube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 канале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образовательных центров, 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все уроки сохраняются, кроме того 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имеется 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возможность задать вопрос во время прямого эфира. Еженедельно составляются расписания онлайн-занятий, также каждый день </a:t>
            </a:r>
            <a:r>
              <a:rPr lang="kk-KZ" sz="1600" dirty="0">
                <a:latin typeface="Arial" pitchFamily="34" charset="0"/>
                <a:cs typeface="Arial" pitchFamily="34" charset="0"/>
              </a:rPr>
              <a:t>публикуются 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объявления </a:t>
            </a:r>
            <a:r>
              <a:rPr lang="kk-KZ" sz="1600" dirty="0">
                <a:latin typeface="Arial" pitchFamily="34" charset="0"/>
                <a:cs typeface="Arial" pitchFamily="34" charset="0"/>
              </a:rPr>
              <a:t>в социальных сетях НЦТ и </a:t>
            </a:r>
            <a:r>
              <a:rPr lang="kk-KZ" sz="1600" dirty="0" smtClean="0">
                <a:latin typeface="Arial" pitchFamily="34" charset="0"/>
                <a:cs typeface="Arial" pitchFamily="34" charset="0"/>
              </a:rPr>
              <a:t>образовательных центров</a:t>
            </a:r>
            <a:r>
              <a:rPr lang="kk-KZ" sz="1600" dirty="0">
                <a:latin typeface="Arial" pitchFamily="34" charset="0"/>
                <a:cs typeface="Arial" pitchFamily="34" charset="0"/>
              </a:rPr>
              <a:t>.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781870" y="782583"/>
            <a:ext cx="98650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БЕСПЛАТНЫЕ ОНЛАЙН-ЗАНЯТИЯ ДЛЯ ПОДГОТОВКИ К ЕНТ </a:t>
            </a:r>
          </a:p>
        </p:txBody>
      </p:sp>
      <p:pic>
        <p:nvPicPr>
          <p:cNvPr id="19" name="Google Shape;5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45196" y="2358628"/>
            <a:ext cx="1728192" cy="75856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41422" y="2262861"/>
            <a:ext cx="792088" cy="962982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57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037442" y="2315095"/>
            <a:ext cx="1327426" cy="77625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54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675937" y="3322744"/>
            <a:ext cx="1304114" cy="59985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58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710541" y="3053515"/>
            <a:ext cx="922969" cy="10367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" descr="C:\Users\a.tulepbergenova\Desktop\сабақ кестесі\9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7829" y="2388642"/>
            <a:ext cx="1726650" cy="2397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34571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-17636"/>
            <a:ext cx="12222484" cy="648072"/>
          </a:xfrm>
          <a:prstGeom prst="rect">
            <a:avLst/>
          </a:prstGeom>
          <a:solidFill>
            <a:srgbClr val="E4C29C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0" y="-17636"/>
            <a:ext cx="12204700" cy="576064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>Перечень ГОП с </a:t>
            </a:r>
            <a:r>
              <a:rPr lang="ru-RU" sz="2000" b="1" dirty="0"/>
              <a:t>указанием профильных предметов единого национального тестирования</a:t>
            </a:r>
            <a:r>
              <a:rPr lang="ru-RU" sz="2000" dirty="0"/>
              <a:t/>
            </a:r>
            <a:br>
              <a:rPr lang="ru-RU" sz="2000" dirty="0"/>
            </a:br>
            <a:endParaRPr lang="ru-RU" sz="2000" b="1" dirty="0">
              <a:latin typeface="Palatino Linotype" pitchFamily="18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1258701"/>
              </p:ext>
            </p:extLst>
          </p:nvPr>
        </p:nvGraphicFramePr>
        <p:xfrm>
          <a:off x="278594" y="990476"/>
          <a:ext cx="11665296" cy="5150918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2007332"/>
                <a:gridCol w="4536504"/>
                <a:gridCol w="2598601"/>
                <a:gridCol w="2522859"/>
              </a:tblGrid>
              <a:tr h="144016">
                <a:tc rowSpan="2"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spc="10" dirty="0">
                          <a:solidFill>
                            <a:schemeClr val="bg1"/>
                          </a:solidFill>
                          <a:effectLst/>
                        </a:rPr>
                        <a:t>Номер и наименование направления подготовки</a:t>
                      </a:r>
                      <a:endParaRPr lang="ru-RU" sz="12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151" marR="22151" marT="13290" marB="1329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spc="10" dirty="0">
                          <a:solidFill>
                            <a:schemeClr val="bg1"/>
                          </a:solidFill>
                          <a:effectLst/>
                        </a:rPr>
                        <a:t>Наименование групп образовательных программ</a:t>
                      </a:r>
                      <a:endParaRPr lang="ru-RU" sz="12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151" marR="22151" marT="13290" marB="1329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spc="10" dirty="0">
                          <a:solidFill>
                            <a:schemeClr val="bg1"/>
                          </a:solidFill>
                          <a:effectLst/>
                        </a:rPr>
                        <a:t>Профильные предметы</a:t>
                      </a:r>
                      <a:endParaRPr lang="ru-RU" sz="12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151" marR="22151" marT="13290" marB="1329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747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spc="10" dirty="0">
                          <a:solidFill>
                            <a:schemeClr val="bg1"/>
                          </a:solidFill>
                          <a:effectLst/>
                        </a:rPr>
                        <a:t>1 профильный предмет</a:t>
                      </a:r>
                      <a:endParaRPr lang="ru-RU" sz="12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151" marR="22151" marT="13290" marB="1329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spc="10" dirty="0">
                          <a:solidFill>
                            <a:schemeClr val="bg1"/>
                          </a:solidFill>
                          <a:effectLst/>
                        </a:rPr>
                        <a:t>2 профильный предмет</a:t>
                      </a:r>
                      <a:endParaRPr lang="ru-RU" sz="12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151" marR="22151" marT="13290" marB="13290"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В001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151" marR="22151" marT="13290" marB="1329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Педагогика и психология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151" marR="22151" marT="13290" marB="1329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Биология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151" marR="22151" marT="13290" marB="1329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География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151" marR="22151" marT="13290" marB="13290"/>
                </a:tc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В002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151" marR="22151" marT="13290" marB="1329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Дошкольное обучение и воспитание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151" marR="22151" marT="13290" marB="1329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Биология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151" marR="22151" marT="13290" marB="1329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География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151" marR="22151" marT="13290" marB="13290"/>
                </a:tc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В003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151" marR="22151" marT="13290" marB="1329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Педагогика и методика начального обучения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151" marR="22151" marT="13290" marB="1329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Биология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151" marR="22151" marT="13290" marB="1329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География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151" marR="22151" marT="13290" marB="13290"/>
                </a:tc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В004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151" marR="22151" marT="13290" marB="1329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Подготовка учителей начальной военной подготовки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151" marR="22151" marT="13290" marB="1329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Творческий экзамен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151" marR="22151" marT="13290" marB="1329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Творческий экзамен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151" marR="22151" marT="13290" marB="13290"/>
                </a:tc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В005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151" marR="22151" marT="13290" marB="1329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Подготовка учителей физической культуры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151" marR="22151" marT="13290" marB="1329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Творческий экзамен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151" marR="22151" marT="13290" marB="1329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Творческий экзамен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151" marR="22151" marT="13290" marB="13290"/>
                </a:tc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В006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151" marR="22151" marT="13290" marB="1329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Подготовка учителей музыки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151" marR="22151" marT="13290" marB="1329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Творческий экзамен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151" marR="22151" marT="13290" marB="1329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Творческий экзамен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151" marR="22151" marT="13290" marB="13290"/>
                </a:tc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В007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151" marR="22151" marT="13290" marB="1329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Подготовка учителей художественного труда и черчения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151" marR="22151" marT="13290" marB="1329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Творческий экзамен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151" marR="22151" marT="13290" marB="1329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Творческий экзамен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151" marR="22151" marT="13290" marB="13290"/>
                </a:tc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В008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151" marR="22151" marT="13290" marB="1329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Подготовка учителей основы права и экономики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151" marR="22151" marT="13290" marB="1329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Всемирная история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151" marR="22151" marT="13290" marB="1329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География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151" marR="22151" marT="13290" marB="13290"/>
                </a:tc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В009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151" marR="22151" marT="13290" marB="1329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Подготовка учителей математики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151" marR="22151" marT="13290" marB="1329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Математика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151" marR="22151" marT="13290" marB="1329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Физика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151" marR="22151" marT="13290" marB="13290"/>
                </a:tc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В010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151" marR="22151" marT="13290" marB="1329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Подготовка учителей физики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151" marR="22151" marT="13290" marB="1329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Физика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151" marR="22151" marT="13290" marB="1329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Математика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151" marR="22151" marT="13290" marB="13290"/>
                </a:tc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В011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151" marR="22151" marT="13290" marB="1329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Подготовка учителей информатики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151" marR="22151" marT="13290" marB="1329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Математика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151" marR="22151" marT="13290" marB="1329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Физика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151" marR="22151" marT="13290" marB="13290"/>
                </a:tc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В012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151" marR="22151" marT="13290" marB="1329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Подготовка учителей химии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151" marR="22151" marT="13290" marB="1329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Химия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151" marR="22151" marT="13290" marB="1329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Биология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151" marR="22151" marT="13290" marB="13290"/>
                </a:tc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В013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151" marR="22151" marT="13290" marB="1329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Подготовка учителей биологии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151" marR="22151" marT="13290" marB="1329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Биология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151" marR="22151" marT="13290" marB="1329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Химия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151" marR="22151" marT="13290" marB="13290"/>
                </a:tc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В014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151" marR="22151" marT="13290" marB="1329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Подготовка учителей географии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151" marR="22151" marT="13290" marB="1329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География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151" marR="22151" marT="13290" marB="1329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Всемирная история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151" marR="22151" marT="13290" marB="13290"/>
                </a:tc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В015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151" marR="22151" marT="13290" marB="1329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Подготовка учителей по гуманитарным предметам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151" marR="22151" marT="13290" marB="1329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Всемирная история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151" marR="22151" marT="13290" marB="1329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География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151" marR="22151" marT="13290" marB="13290"/>
                </a:tc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В016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151" marR="22151" marT="13290" marB="1329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Подготовка учителей казахского языка и литературы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151" marR="22151" marT="13290" marB="1329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Казахский язык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151" marR="22151" marT="13290" marB="1329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Казахская литература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151" marR="22151" marT="13290" marB="13290"/>
                </a:tc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В017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151" marR="22151" marT="13290" marB="1329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Подготовка учителей русского языка и литературы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151" marR="22151" marT="13290" marB="1329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Русский язык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151" marR="22151" marT="13290" marB="1329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Русская литература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151" marR="22151" marT="13290" marB="13290"/>
                </a:tc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В018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151" marR="22151" marT="13290" marB="1329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Подготовка учителей иностранного языка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151" marR="22151" marT="13290" marB="1329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Иностранный язык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151" marR="22151" marT="13290" marB="1329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Всемирная история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151" marR="22151" marT="13290" marB="13290"/>
                </a:tc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В019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151" marR="22151" marT="13290" marB="1329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Подготовка специалистов по социальной педагогике и самопознанию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151" marR="22151" marT="13290" marB="1329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Биология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151" marR="22151" marT="13290" marB="1329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География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151" marR="22151" marT="13290" marB="13290"/>
                </a:tc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В020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151" marR="22151" marT="13290" marB="1329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Специальная педагогика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151" marR="22151" marT="13290" marB="1329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Биология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151" marR="22151" marT="13290" marB="1329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География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151" marR="22151" marT="13290" marB="1329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832200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6015251"/>
              </p:ext>
            </p:extLst>
          </p:nvPr>
        </p:nvGraphicFramePr>
        <p:xfrm>
          <a:off x="296814" y="1062484"/>
          <a:ext cx="11593287" cy="4902461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1977037"/>
                <a:gridCol w="3801436"/>
                <a:gridCol w="3070948"/>
                <a:gridCol w="2743866"/>
              </a:tblGrid>
              <a:tr h="128121">
                <a:tc rowSpan="2"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spc="10" dirty="0">
                          <a:solidFill>
                            <a:schemeClr val="bg1"/>
                          </a:solidFill>
                          <a:effectLst/>
                        </a:rPr>
                        <a:t>Номер и наименование направления подготовки</a:t>
                      </a:r>
                      <a:endParaRPr lang="ru-RU" sz="12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151" marR="22151" marT="13290" marB="13290"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spc="10" dirty="0">
                          <a:solidFill>
                            <a:schemeClr val="bg1"/>
                          </a:solidFill>
                          <a:effectLst/>
                        </a:rPr>
                        <a:t>Наименование групп образовательных программ</a:t>
                      </a:r>
                      <a:endParaRPr lang="ru-RU" sz="12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151" marR="22151" marT="13290" marB="13290"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spc="10" dirty="0">
                          <a:solidFill>
                            <a:schemeClr val="bg1"/>
                          </a:solidFill>
                          <a:effectLst/>
                        </a:rPr>
                        <a:t>Профильные предметы</a:t>
                      </a:r>
                      <a:endParaRPr lang="ru-RU" sz="12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151" marR="22151" marT="13290" marB="13290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6141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spc="10" dirty="0">
                          <a:solidFill>
                            <a:schemeClr val="bg1"/>
                          </a:solidFill>
                          <a:effectLst/>
                        </a:rPr>
                        <a:t>1 профильный предмет</a:t>
                      </a:r>
                      <a:endParaRPr lang="ru-RU" sz="12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151" marR="22151" marT="13290" marB="1329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spc="10" dirty="0">
                          <a:solidFill>
                            <a:schemeClr val="bg1"/>
                          </a:solidFill>
                          <a:effectLst/>
                        </a:rPr>
                        <a:t>2 профильный предмет</a:t>
                      </a:r>
                      <a:endParaRPr lang="ru-RU" sz="12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151" marR="22151" marT="13290" marB="13290">
                    <a:solidFill>
                      <a:schemeClr val="accent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В022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327" marR="30327" marT="18196" marB="18196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Музыковедение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327" marR="30327" marT="18196" marB="18196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Творческий экзамен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327" marR="30327" marT="18196" marB="18196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Творческий экзамен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327" marR="30327" marT="18196" marB="18196"/>
                </a:tc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В023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327" marR="30327" marT="18196" marB="18196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Режиссура, арт-менеджмент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327" marR="30327" marT="18196" marB="18196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Творческий экзамен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327" marR="30327" marT="18196" marB="18196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Творческий экзамен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327" marR="30327" marT="18196" marB="18196"/>
                </a:tc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В024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327" marR="30327" marT="18196" marB="18196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Искусствоведение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327" marR="30327" marT="18196" marB="18196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Творческий экзамен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327" marR="30327" marT="18196" marB="18196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Творческий экзамен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327" marR="30327" marT="18196" marB="18196"/>
                </a:tc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В025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327" marR="30327" marT="18196" marB="18196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Дирижирование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327" marR="30327" marT="18196" marB="18196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Творческий экзамен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327" marR="30327" marT="18196" marB="18196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Творческий экзамен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327" marR="30327" marT="18196" marB="18196"/>
                </a:tc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В026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327" marR="30327" marT="18196" marB="18196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Композиция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327" marR="30327" marT="18196" marB="18196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Творческий экзамен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327" marR="30327" marT="18196" marB="18196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Творческий экзамен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327" marR="30327" marT="18196" marB="18196"/>
                </a:tc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В027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327" marR="30327" marT="18196" marB="18196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Театральное искусство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327" marR="30327" marT="18196" marB="18196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Творческий экзамен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327" marR="30327" marT="18196" marB="18196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Творческий экзамен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327" marR="30327" marT="18196" marB="18196"/>
                </a:tc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В028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327" marR="30327" marT="18196" marB="18196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Хореография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327" marR="30327" marT="18196" marB="18196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Творческий экзамен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327" marR="30327" marT="18196" marB="18196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Творческий экзамен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327" marR="30327" marT="18196" marB="18196"/>
                </a:tc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В029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327" marR="30327" marT="18196" marB="18196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Аудиовизуальные средства и медиа производство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327" marR="30327" marT="18196" marB="18196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Творческий экзамен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327" marR="30327" marT="18196" marB="18196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Творческий экзамен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327" marR="30327" marT="18196" marB="18196"/>
                </a:tc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В030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327" marR="30327" marT="18196" marB="18196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Изобразительное искусство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327" marR="30327" marT="18196" marB="18196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Творческий экзамен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327" marR="30327" marT="18196" marB="18196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Творческий экзамен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327" marR="30327" marT="18196" marB="18196"/>
                </a:tc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В031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327" marR="30327" marT="18196" marB="18196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Мода, дизайн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327" marR="30327" marT="18196" marB="18196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Творческий экзамен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327" marR="30327" marT="18196" marB="18196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Творческий экзамен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327" marR="30327" marT="18196" marB="18196"/>
                </a:tc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В032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327" marR="30327" marT="18196" marB="18196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Философия и этика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327" marR="30327" marT="18196" marB="18196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Всемирная история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327" marR="30327" marT="18196" marB="18196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География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327" marR="30327" marT="18196" marB="18196"/>
                </a:tc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В033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327" marR="30327" marT="18196" marB="18196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Религия и теология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327" marR="30327" marT="18196" marB="18196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Творческий экзамен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327" marR="30327" marT="18196" marB="18196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Творческий экзамен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327" marR="30327" marT="18196" marB="18196"/>
                </a:tc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В034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327" marR="30327" marT="18196" marB="18196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История и археология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327" marR="30327" marT="18196" marB="18196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Всемирная история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327" marR="30327" marT="18196" marB="18196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География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327" marR="30327" marT="18196" marB="18196"/>
                </a:tc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В035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327" marR="30327" marT="18196" marB="18196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Тюркология и востоковедение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327" marR="30327" marT="18196" marB="18196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Всемирная история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327" marR="30327" marT="18196" marB="18196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Иностранный язык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327" marR="30327" marT="18196" marB="18196"/>
                </a:tc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В036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327" marR="30327" marT="18196" marB="18196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Переводческое дело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327" marR="30327" marT="18196" marB="18196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Иностранный язык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327" marR="30327" marT="18196" marB="18196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Всемирная история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327" marR="30327" marT="18196" marB="18196"/>
                </a:tc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В037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327" marR="30327" marT="18196" marB="18196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Филология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327" marR="30327" marT="18196" marB="18196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Казахский/ Русский язык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327" marR="30327" marT="18196" marB="18196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Казахская /Русская литература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327" marR="30327" marT="18196" marB="18196"/>
                </a:tc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В038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327" marR="30327" marT="18196" marB="18196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Социология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327" marR="30327" marT="18196" marB="18196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Математика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327" marR="30327" marT="18196" marB="18196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География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327" marR="30327" marT="18196" marB="18196"/>
                </a:tc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В039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327" marR="30327" marT="18196" marB="18196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Культурология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327" marR="30327" marT="18196" marB="18196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Всемирная история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327" marR="30327" marT="18196" marB="18196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Иностранный язык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327" marR="30327" marT="18196" marB="18196"/>
                </a:tc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В040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327" marR="30327" marT="18196" marB="18196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Политология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327" marR="30327" marT="18196" marB="18196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Всемирная история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327" marR="30327" marT="18196" marB="18196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Иностранный язык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327" marR="30327" marT="18196" marB="18196"/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-17784" y="0"/>
            <a:ext cx="12222484" cy="646331"/>
          </a:xfrm>
          <a:prstGeom prst="rect">
            <a:avLst/>
          </a:prstGeom>
          <a:solidFill>
            <a:srgbClr val="E4C29C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800" b="1" dirty="0" smtClean="0"/>
              <a:t>Перечень </a:t>
            </a:r>
            <a:r>
              <a:rPr lang="ru-RU" sz="1800" b="1" dirty="0"/>
              <a:t>ГОП с указанием профильных предметов единого национального </a:t>
            </a:r>
            <a:r>
              <a:rPr lang="ru-RU" sz="1800" b="1" dirty="0" smtClean="0"/>
              <a:t>тестирования</a:t>
            </a: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23761224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0384229"/>
              </p:ext>
            </p:extLst>
          </p:nvPr>
        </p:nvGraphicFramePr>
        <p:xfrm>
          <a:off x="269702" y="774452"/>
          <a:ext cx="11377264" cy="5426105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1940198"/>
                <a:gridCol w="4468514"/>
                <a:gridCol w="2448272"/>
                <a:gridCol w="2520280"/>
              </a:tblGrid>
              <a:tr h="56047">
                <a:tc rowSpan="2"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spc="10" dirty="0">
                          <a:solidFill>
                            <a:schemeClr val="bg1"/>
                          </a:solidFill>
                          <a:effectLst/>
                        </a:rPr>
                        <a:t>Номер и наименование направления подготовки</a:t>
                      </a:r>
                      <a:endParaRPr lang="ru-RU" sz="12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151" marR="22151" marT="13290" marB="13290"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spc="10" dirty="0">
                          <a:solidFill>
                            <a:schemeClr val="bg1"/>
                          </a:solidFill>
                          <a:effectLst/>
                        </a:rPr>
                        <a:t>Наименование групп образовательных программ</a:t>
                      </a:r>
                      <a:endParaRPr lang="ru-RU" sz="12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151" marR="22151" marT="13290" marB="13290"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spc="10" dirty="0">
                          <a:solidFill>
                            <a:schemeClr val="bg1"/>
                          </a:solidFill>
                          <a:effectLst/>
                        </a:rPr>
                        <a:t>Профильные предметы</a:t>
                      </a:r>
                      <a:endParaRPr lang="ru-RU" sz="12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151" marR="22151" marT="13290" marB="13290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spc="10" dirty="0">
                          <a:solidFill>
                            <a:schemeClr val="bg1"/>
                          </a:solidFill>
                          <a:effectLst/>
                        </a:rPr>
                        <a:t>1 профильный предмет</a:t>
                      </a:r>
                      <a:endParaRPr lang="ru-RU" sz="12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151" marR="22151" marT="13290" marB="1329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spc="10" dirty="0">
                          <a:solidFill>
                            <a:schemeClr val="bg1"/>
                          </a:solidFill>
                          <a:effectLst/>
                        </a:rPr>
                        <a:t>2 профильный предмет</a:t>
                      </a:r>
                      <a:endParaRPr lang="ru-RU" sz="12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151" marR="22151" marT="13290" marB="13290">
                    <a:solidFill>
                      <a:schemeClr val="accent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В041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601" marR="31601" marT="18960" marB="1896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Психология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601" marR="31601" marT="18960" marB="1896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Биология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601" marR="31601" marT="18960" marB="1896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География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601" marR="31601" marT="18960" marB="18960"/>
                </a:tc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В042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601" marR="31601" marT="18960" marB="1896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Журналистика и репортерское дело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601" marR="31601" marT="18960" marB="1896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Творческий экзамен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601" marR="31601" marT="18960" marB="1896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Творческий экзамен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601" marR="31601" marT="18960" marB="18960"/>
                </a:tc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В043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601" marR="31601" marT="18960" marB="1896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Библиотечное дело, обработка информации и архивное дело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601" marR="31601" marT="18960" marB="1896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Казахский /Русский язык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601" marR="31601" marT="18960" marB="1896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Казахская /Русская литература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601" marR="31601" marT="18960" marB="18960"/>
                </a:tc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В044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601" marR="31601" marT="18960" marB="1896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Менеджмент и управление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601" marR="31601" marT="18960" marB="1896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Математика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601" marR="31601" marT="18960" marB="1896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География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601" marR="31601" marT="18960" marB="18960"/>
                </a:tc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В045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601" marR="31601" marT="18960" marB="1896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Аудит и налогообложение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601" marR="31601" marT="18960" marB="1896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Математика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601" marR="31601" marT="18960" marB="1896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География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601" marR="31601" marT="18960" marB="18960"/>
                </a:tc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В046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601" marR="31601" marT="18960" marB="1896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Финансы, экономика, банковское и страховое дело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601" marR="31601" marT="18960" marB="1896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Математика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601" marR="31601" marT="18960" marB="1896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География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601" marR="31601" marT="18960" marB="18960"/>
                </a:tc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В047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601" marR="31601" marT="18960" marB="1896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Маркетинг и реклама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601" marR="31601" marT="18960" marB="1896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Математика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601" marR="31601" marT="18960" marB="1896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География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601" marR="31601" marT="18960" marB="18960"/>
                </a:tc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В048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601" marR="31601" marT="18960" marB="1896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Трудовые навыки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601" marR="31601" marT="18960" marB="1896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Математика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601" marR="31601" marT="18960" marB="1896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География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601" marR="31601" marT="18960" marB="18960"/>
                </a:tc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В049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601" marR="31601" marT="18960" marB="1896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Право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601" marR="31601" marT="18960" marB="1896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Всемирная история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601" marR="31601" marT="18960" marB="1896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Основы права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601" marR="31601" marT="18960" marB="18960"/>
                </a:tc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В050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601" marR="31601" marT="18960" marB="1896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Биологические и смежные науки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601" marR="31601" marT="18960" marB="1896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Биология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601" marR="31601" marT="18960" marB="1896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Химия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601" marR="31601" marT="18960" marB="18960"/>
                </a:tc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В051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601" marR="31601" marT="18960" marB="1896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Окружающая среда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601" marR="31601" marT="18960" marB="1896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Биология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601" marR="31601" marT="18960" marB="1896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География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601" marR="31601" marT="18960" marB="18960"/>
                </a:tc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В052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601" marR="31601" marT="18960" marB="1896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Наука о земле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601" marR="31601" marT="18960" marB="1896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Математика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601" marR="31601" marT="18960" marB="1896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География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601" marR="31601" marT="18960" marB="18960"/>
                </a:tc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В053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601" marR="31601" marT="18960" marB="1896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Химия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601" marR="31601" marT="18960" marB="1896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Химия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601" marR="31601" marT="18960" marB="1896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Биология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601" marR="31601" marT="18960" marB="18960"/>
                </a:tc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В054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601" marR="31601" marT="18960" marB="1896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Физика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601" marR="31601" marT="18960" marB="1896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Физика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601" marR="31601" marT="18960" marB="1896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Математика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601" marR="31601" marT="18960" marB="18960"/>
                </a:tc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В055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601" marR="31601" marT="18960" marB="1896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Математика и статистика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601" marR="31601" marT="18960" marB="1896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Математика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601" marR="31601" marT="18960" marB="1896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Физика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601" marR="31601" marT="18960" marB="18960"/>
                </a:tc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В056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601" marR="31601" marT="18960" marB="1896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Механика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601" marR="31601" marT="18960" marB="1896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Математика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601" marR="31601" marT="18960" marB="1896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Физика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601" marR="31601" marT="18960" marB="18960"/>
                </a:tc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В057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601" marR="31601" marT="18960" marB="1896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Информационные технологии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601" marR="31601" marT="18960" marB="1896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Математика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601" marR="31601" marT="18960" marB="1896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Физика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601" marR="31601" marT="18960" marB="18960"/>
                </a:tc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В058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601" marR="31601" marT="18960" marB="1896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Информационная безопасность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601" marR="31601" marT="18960" marB="1896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Математика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601" marR="31601" marT="18960" marB="1896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Физика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601" marR="31601" marT="18960" marB="18960"/>
                </a:tc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В059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601" marR="31601" marT="18960" marB="1896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Коммуникации и коммуникационные технологии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601" marR="31601" marT="18960" marB="1896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Математика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601" marR="31601" marT="18960" marB="1896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Физика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601" marR="31601" marT="18960" marB="18960"/>
                </a:tc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В060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601" marR="31601" marT="18960" marB="1896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Химическая инженерия и процессы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601" marR="31601" marT="18960" marB="1896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Химия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601" marR="31601" marT="18960" marB="1896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Физика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601" marR="31601" marT="18960" marB="18960"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0" y="-17636"/>
            <a:ext cx="12222484" cy="576064"/>
          </a:xfrm>
          <a:prstGeom prst="rect">
            <a:avLst/>
          </a:prstGeom>
          <a:solidFill>
            <a:srgbClr val="E4C29C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6" name="Заголовок 5"/>
          <p:cNvSpPr txBox="1">
            <a:spLocks noGrp="1"/>
          </p:cNvSpPr>
          <p:nvPr>
            <p:ph type="title"/>
          </p:nvPr>
        </p:nvSpPr>
        <p:spPr>
          <a:xfrm>
            <a:off x="0" y="0"/>
            <a:ext cx="12204700" cy="558800"/>
          </a:xfrm>
          <a:prstGeom prst="rect">
            <a:avLst/>
          </a:prstGeom>
          <a:solidFill>
            <a:srgbClr val="E4C29C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800" b="1" dirty="0"/>
              <a:t>Перечень ГОП с указанием профильных предметов единого национального </a:t>
            </a:r>
            <a:r>
              <a:rPr lang="ru-RU" sz="1800" b="1" dirty="0" smtClean="0"/>
              <a:t>тестирования</a:t>
            </a: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9432714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4722756"/>
              </p:ext>
            </p:extLst>
          </p:nvPr>
        </p:nvGraphicFramePr>
        <p:xfrm>
          <a:off x="350601" y="1062484"/>
          <a:ext cx="11521279" cy="5038002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1964756"/>
                <a:gridCol w="5011129"/>
                <a:gridCol w="2448272"/>
                <a:gridCol w="2097122"/>
              </a:tblGrid>
              <a:tr h="0">
                <a:tc rowSpan="2"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spc="10" dirty="0">
                          <a:solidFill>
                            <a:schemeClr val="bg1"/>
                          </a:solidFill>
                          <a:effectLst/>
                        </a:rPr>
                        <a:t>Номер и наименование направления подготовки</a:t>
                      </a:r>
                      <a:endParaRPr lang="ru-RU" sz="12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151" marR="22151" marT="13290" marB="13290"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spc="10" dirty="0">
                          <a:solidFill>
                            <a:schemeClr val="bg1"/>
                          </a:solidFill>
                          <a:effectLst/>
                        </a:rPr>
                        <a:t>Наименование групп образовательных программ</a:t>
                      </a:r>
                      <a:endParaRPr lang="ru-RU" sz="12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151" marR="22151" marT="13290" marB="13290"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spc="10" dirty="0">
                          <a:solidFill>
                            <a:schemeClr val="bg1"/>
                          </a:solidFill>
                          <a:effectLst/>
                        </a:rPr>
                        <a:t>Профильные предметы</a:t>
                      </a:r>
                      <a:endParaRPr lang="ru-RU" sz="12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151" marR="22151" marT="13290" marB="13290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spc="10" dirty="0">
                          <a:solidFill>
                            <a:schemeClr val="bg1"/>
                          </a:solidFill>
                          <a:effectLst/>
                        </a:rPr>
                        <a:t>1 профильный предмет</a:t>
                      </a:r>
                      <a:endParaRPr lang="ru-RU" sz="12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151" marR="22151" marT="13290" marB="1329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spc="10" dirty="0">
                          <a:solidFill>
                            <a:schemeClr val="bg1"/>
                          </a:solidFill>
                          <a:effectLst/>
                        </a:rPr>
                        <a:t>2 профильный предмет</a:t>
                      </a:r>
                      <a:endParaRPr lang="ru-RU" sz="12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151" marR="22151" marT="13290" marB="13290">
                    <a:solidFill>
                      <a:schemeClr val="accent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В062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924" marR="24924" marT="14955" marB="1495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Электротехника и энергетика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924" marR="24924" marT="14955" marB="1495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Математика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924" marR="24924" marT="14955" marB="1495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Физика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924" marR="24924" marT="14955" marB="14955"/>
                </a:tc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В063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924" marR="24924" marT="14955" marB="1495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Электротехника и автоматизация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924" marR="24924" marT="14955" marB="1495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Математика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924" marR="24924" marT="14955" marB="1495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Физика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924" marR="24924" marT="14955" marB="14955"/>
                </a:tc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В064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924" marR="24924" marT="14955" marB="1495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Механика и металлообработка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924" marR="24924" marT="14955" marB="1495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Математика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924" marR="24924" marT="14955" marB="1495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Физика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924" marR="24924" marT="14955" marB="14955"/>
                </a:tc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В065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924" marR="24924" marT="14955" marB="1495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Автотранспортные средства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924" marR="24924" marT="14955" marB="1495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Математика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924" marR="24924" marT="14955" marB="1495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Физика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924" marR="24924" marT="14955" marB="14955"/>
                </a:tc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В165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924" marR="24924" marT="14955" marB="1495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Магистральные сети и инфраструктура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924" marR="24924" marT="14955" marB="1495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Математика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924" marR="24924" marT="14955" marB="1495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Физика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924" marR="24924" marT="14955" marB="14955"/>
                </a:tc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В066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924" marR="24924" marT="14955" marB="1495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Морской транспорт и технологии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924" marR="24924" marT="14955" marB="1495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Математика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924" marR="24924" marT="14955" marB="1495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Физика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924" marR="24924" marT="14955" marB="14955"/>
                </a:tc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В166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924" marR="24924" marT="14955" marB="1495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Транспортные сооружения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924" marR="24924" marT="14955" marB="1495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Математика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924" marR="24924" marT="14955" marB="1495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Физика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924" marR="24924" marT="14955" marB="14955"/>
                </a:tc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В067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924" marR="24924" marT="14955" marB="1495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Воздушный транспорт и технологии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924" marR="24924" marT="14955" marB="1495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Математика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924" marR="24924" marT="14955" marB="1495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Физика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924" marR="24924" marT="14955" marB="14955"/>
                </a:tc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В167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924" marR="24924" marT="14955" marB="1495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Летная эксплуатация летательных аппаратов и двигателей*****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924" marR="24924" marT="14955" marB="1495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Математика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924" marR="24924" marT="14955" marB="1495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Физика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924" marR="24924" marT="14955" marB="14955"/>
                </a:tc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В068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924" marR="24924" marT="14955" marB="1495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Производство продуктов питания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924" marR="24924" marT="14955" marB="1495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Биология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924" marR="24924" marT="14955" marB="1495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Химия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924" marR="24924" marT="14955" marB="14955"/>
                </a:tc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В069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924" marR="24924" marT="14955" marB="1495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Производство материалов (стекло, бумага, пластик, дерево)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924" marR="24924" marT="14955" marB="1495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Математика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924" marR="24924" marT="14955" marB="1495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Физика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924" marR="24924" marT="14955" marB="14955"/>
                </a:tc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В070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924" marR="24924" marT="14955" marB="1495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Текстиль: одежда, обувь и кожаные изделия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924" marR="24924" marT="14955" marB="1495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Математика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924" marR="24924" marT="14955" marB="1495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Физика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924" marR="24924" marT="14955" marB="14955"/>
                </a:tc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В071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924" marR="24924" marT="14955" marB="1495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Горное дело и добыча полезных ископаемых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924" marR="24924" marT="14955" marB="1495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Математика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924" marR="24924" marT="14955" marB="1495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Физика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924" marR="24924" marT="14955" marB="14955"/>
                </a:tc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В072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924" marR="24924" marT="14955" marB="1495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Технология фармацевтического производства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924" marR="24924" marT="14955" marB="1495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Химия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924" marR="24924" marT="14955" marB="1495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Биология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924" marR="24924" marT="14955" marB="14955"/>
                </a:tc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В073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924" marR="24924" marT="14955" marB="1495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Архитектура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924" marR="24924" marT="14955" marB="1495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Творческий экзамен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924" marR="24924" marT="14955" marB="1495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Творческий экзамен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924" marR="24924" marT="14955" marB="14955"/>
                </a:tc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В074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924" marR="24924" marT="14955" marB="1495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Градостроительство, строительные работы и гражданское строительство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924" marR="24924" marT="14955" marB="1495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Математика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924" marR="24924" marT="14955" marB="1495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Физика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924" marR="24924" marT="14955" marB="14955"/>
                </a:tc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В075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924" marR="24924" marT="14955" marB="1495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Кадастр и землеустройство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924" marR="24924" marT="14955" marB="1495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Математика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924" marR="24924" marT="14955" marB="1495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География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924" marR="24924" marT="14955" marB="14955"/>
                </a:tc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В076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924" marR="24924" marT="14955" marB="1495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Стандартизация, сертификация и метрология (по отраслям)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924" marR="24924" marT="14955" marB="1495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Математика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924" marR="24924" marT="14955" marB="1495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Физика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924" marR="24924" marT="14955" marB="14955"/>
                </a:tc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В077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924" marR="24924" marT="14955" marB="1495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Растениеводство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924" marR="24924" marT="14955" marB="1495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Биология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924" marR="24924" marT="14955" marB="1495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Химия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924" marR="24924" marT="14955" marB="14955"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-1" y="-17636"/>
            <a:ext cx="12222485" cy="648072"/>
          </a:xfrm>
          <a:prstGeom prst="rect">
            <a:avLst/>
          </a:prstGeom>
          <a:solidFill>
            <a:srgbClr val="E4C29C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204700" cy="630436"/>
          </a:xfrm>
        </p:spPr>
        <p:txBody>
          <a:bodyPr>
            <a:normAutofit/>
          </a:bodyPr>
          <a:lstStyle/>
          <a:p>
            <a:r>
              <a:rPr lang="ru-RU" sz="1800" b="1" dirty="0" smtClean="0"/>
              <a:t>Перечень ГОП с указанием профильных предметов единого национального тестирования</a:t>
            </a:r>
            <a:endParaRPr lang="ru-RU" sz="1800" b="1" dirty="0">
              <a:latin typeface="Palatino Linotyp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22761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1838987"/>
              </p:ext>
            </p:extLst>
          </p:nvPr>
        </p:nvGraphicFramePr>
        <p:xfrm>
          <a:off x="350602" y="990476"/>
          <a:ext cx="11521280" cy="5547264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1964756"/>
                <a:gridCol w="3777825"/>
                <a:gridCol w="3051876"/>
                <a:gridCol w="2726823"/>
              </a:tblGrid>
              <a:tr h="0">
                <a:tc rowSpan="2"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spc="10" dirty="0">
                          <a:solidFill>
                            <a:schemeClr val="bg1"/>
                          </a:solidFill>
                          <a:effectLst/>
                        </a:rPr>
                        <a:t>Номер и наименование направления подготовки</a:t>
                      </a:r>
                      <a:endParaRPr lang="ru-RU" sz="12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151" marR="22151" marT="13290" marB="13290"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spc="10" dirty="0">
                          <a:solidFill>
                            <a:schemeClr val="bg1"/>
                          </a:solidFill>
                          <a:effectLst/>
                        </a:rPr>
                        <a:t>Наименование групп образовательных программ</a:t>
                      </a:r>
                      <a:endParaRPr lang="ru-RU" sz="12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151" marR="22151" marT="13290" marB="13290"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spc="10" dirty="0">
                          <a:solidFill>
                            <a:schemeClr val="bg1"/>
                          </a:solidFill>
                          <a:effectLst/>
                        </a:rPr>
                        <a:t>Профильные предметы</a:t>
                      </a:r>
                      <a:endParaRPr lang="ru-RU" sz="12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151" marR="22151" marT="13290" marB="13290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spc="10" dirty="0">
                          <a:solidFill>
                            <a:schemeClr val="bg1"/>
                          </a:solidFill>
                          <a:effectLst/>
                        </a:rPr>
                        <a:t>1 профильный предмет</a:t>
                      </a:r>
                      <a:endParaRPr lang="ru-RU" sz="12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151" marR="22151" marT="13290" marB="1329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spc="10" dirty="0">
                          <a:solidFill>
                            <a:schemeClr val="bg1"/>
                          </a:solidFill>
                          <a:effectLst/>
                        </a:rPr>
                        <a:t>2 профильный предмет</a:t>
                      </a:r>
                      <a:endParaRPr lang="ru-RU" sz="12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151" marR="22151" marT="13290" marB="13290">
                    <a:solidFill>
                      <a:schemeClr val="accent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В079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35" marR="36135" marT="21681" marB="2168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Лесное хозяйство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35" marR="36135" marT="21681" marB="2168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Биология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35" marR="36135" marT="21681" marB="2168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География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35" marR="36135" marT="21681" marB="21681"/>
                </a:tc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В080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35" marR="36135" marT="21681" marB="2168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Рыбное хозяйство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35" marR="36135" marT="21681" marB="2168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Биология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35" marR="36135" marT="21681" marB="2168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Химия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35" marR="36135" marT="21681" marB="21681"/>
                </a:tc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В081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35" marR="36135" marT="21681" marB="2168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Землеустройство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35" marR="36135" marT="21681" marB="2168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Математика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35" marR="36135" marT="21681" marB="2168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Физика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35" marR="36135" marT="21681" marB="21681"/>
                </a:tc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В183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35" marR="36135" marT="21681" marB="2168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 err="1">
                          <a:effectLst/>
                        </a:rPr>
                        <a:t>Агроинженерия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35" marR="36135" marT="21681" marB="2168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Математика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35" marR="36135" marT="21681" marB="2168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Физика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35" marR="36135" marT="21681" marB="21681"/>
                </a:tc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В082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35" marR="36135" marT="21681" marB="2168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Водные ресурсы и водопользования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35" marR="36135" marT="21681" marB="2168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Математика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35" marR="36135" marT="21681" marB="2168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Физика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35" marR="36135" marT="21681" marB="21681"/>
                </a:tc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В083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35" marR="36135" marT="21681" marB="2168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Ветеринария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35" marR="36135" marT="21681" marB="2168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Биология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35" marR="36135" marT="21681" marB="2168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Химия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35" marR="36135" marT="21681" marB="21681"/>
                </a:tc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В084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35" marR="36135" marT="21681" marB="2168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Сестринское дело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35" marR="36135" marT="21681" marB="2168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Биология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35" marR="36135" marT="21681" marB="2168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Химия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35" marR="36135" marT="21681" marB="21681"/>
                </a:tc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В085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35" marR="36135" marT="21681" marB="2168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Фармация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35" marR="36135" marT="21681" marB="2168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Биология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35" marR="36135" marT="21681" marB="2168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Химия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35" marR="36135" marT="21681" marB="21681"/>
                </a:tc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В086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35" marR="36135" marT="21681" marB="2168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Общая медицина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35" marR="36135" marT="21681" marB="2168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Биология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35" marR="36135" marT="21681" marB="2168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Химия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35" marR="36135" marT="21681" marB="21681"/>
                </a:tc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В087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35" marR="36135" marT="21681" marB="2168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Стоматология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35" marR="36135" marT="21681" marB="2168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Биология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35" marR="36135" marT="21681" marB="2168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Химия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35" marR="36135" marT="21681" marB="21681"/>
                </a:tc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В088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35" marR="36135" marT="21681" marB="2168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Педиатрия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35" marR="36135" marT="21681" marB="2168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Биология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35" marR="36135" marT="21681" marB="2168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Химия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35" marR="36135" marT="21681" marB="21681"/>
                </a:tc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В089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35" marR="36135" marT="21681" marB="2168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Общественное здравоохранение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35" marR="36135" marT="21681" marB="2168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Биология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35" marR="36135" marT="21681" marB="2168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Химия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35" marR="36135" marT="21681" marB="21681"/>
                </a:tc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В090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35" marR="36135" marT="21681" marB="2168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Социальная работа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35" marR="36135" marT="21681" marB="2168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Биология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35" marR="36135" marT="21681" marB="2168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География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35" marR="36135" marT="21681" marB="21681"/>
                </a:tc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В091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35" marR="36135" marT="21681" marB="2168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Туризм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35" marR="36135" marT="21681" marB="2168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География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35" marR="36135" marT="21681" marB="2168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Иностранный язык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35" marR="36135" marT="21681" marB="21681"/>
                </a:tc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В092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35" marR="36135" marT="21681" marB="2168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Досуг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35" marR="36135" marT="21681" marB="2168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Творческий экзамен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35" marR="36135" marT="21681" marB="2168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Творческий экзамен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35" marR="36135" marT="21681" marB="21681"/>
                </a:tc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В093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35" marR="36135" marT="21681" marB="2168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Ресторанное дело и гостиничный бизнес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35" marR="36135" marT="21681" marB="2168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География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35" marR="36135" marT="21681" marB="2168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Иностранный язык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35" marR="36135" marT="21681" marB="21681"/>
                </a:tc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В094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35" marR="36135" marT="21681" marB="2168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Санитарно-профилактические мероприятия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35" marR="36135" marT="21681" marB="2168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Математика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35" marR="36135" marT="21681" marB="2168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Физика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35" marR="36135" marT="21681" marB="21681"/>
                </a:tc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В095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35" marR="36135" marT="21681" marB="2168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Транспортные услуги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35" marR="36135" marT="21681" marB="2168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Математика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35" marR="36135" marT="21681" marB="2168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География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35" marR="36135" marT="21681" marB="21681"/>
                </a:tc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В096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35" marR="36135" marT="21681" marB="2168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Правоохранительная деятельность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35" marR="36135" marT="21681" marB="2168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Всемирная история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35" marR="36135" marT="21681" marB="2168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Основы права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35" marR="36135" marT="21681" marB="21681"/>
                </a:tc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В097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35" marR="36135" marT="21681" marB="2168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>
                          <a:effectLst/>
                        </a:rPr>
                        <a:t>Пожарная безопасность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35" marR="36135" marT="21681" marB="2168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Математика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35" marR="36135" marT="21681" marB="21681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effectLst/>
                        </a:rPr>
                        <a:t>Физика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35" marR="36135" marT="21681" marB="21681"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0" y="-17636"/>
            <a:ext cx="12222484" cy="648072"/>
          </a:xfrm>
          <a:prstGeom prst="rect">
            <a:avLst/>
          </a:prstGeom>
          <a:solidFill>
            <a:srgbClr val="E4C29C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204700" cy="630436"/>
          </a:xfrm>
        </p:spPr>
        <p:txBody>
          <a:bodyPr>
            <a:normAutofit/>
          </a:bodyPr>
          <a:lstStyle/>
          <a:p>
            <a:r>
              <a:rPr lang="ru-RU" sz="1800" b="1" dirty="0"/>
              <a:t>Перечень ГОП с указанием профильных предметов единого национального тестирования</a:t>
            </a:r>
            <a:endParaRPr lang="ru-RU" sz="1800" b="1" dirty="0">
              <a:latin typeface="Palatino Linotyp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285330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-17515" y="-17636"/>
            <a:ext cx="12240000" cy="936000"/>
          </a:xfrm>
          <a:prstGeom prst="rect">
            <a:avLst/>
          </a:prstGeom>
          <a:solidFill>
            <a:srgbClr val="E4C29C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204700" cy="918364"/>
          </a:xfrm>
        </p:spPr>
        <p:txBody>
          <a:bodyPr>
            <a:normAutofit/>
          </a:bodyPr>
          <a:lstStyle/>
          <a:p>
            <a:r>
              <a:rPr lang="ru-RU" sz="3000" b="1" dirty="0">
                <a:latin typeface="Palatino Linotype" pitchFamily="18" charset="0"/>
              </a:rPr>
              <a:t>Единое национальное </a:t>
            </a:r>
            <a:r>
              <a:rPr lang="ru-RU" sz="3000" b="1" dirty="0" smtClean="0">
                <a:latin typeface="Palatino Linotype" pitchFamily="18" charset="0"/>
              </a:rPr>
              <a:t>тестирование - 2022</a:t>
            </a:r>
            <a:endParaRPr lang="ru-RU" sz="3000" b="1" dirty="0">
              <a:latin typeface="Palatino Linotype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49257" y="1165913"/>
            <a:ext cx="6846792" cy="43088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k-KZ" b="1" dirty="0">
                <a:solidFill>
                  <a:srgbClr val="C00000"/>
                </a:solidFill>
                <a:latin typeface="Palatino Linotype" pitchFamily="18" charset="0"/>
                <a:cs typeface="Times New Roman" panose="02020603050405020304" pitchFamily="18" charset="0"/>
              </a:rPr>
              <a:t> </a:t>
            </a:r>
            <a:r>
              <a:rPr lang="kk-KZ" sz="2200" b="1" dirty="0">
                <a:solidFill>
                  <a:srgbClr val="C00000"/>
                </a:solidFill>
                <a:latin typeface="Palatino Linotype" pitchFamily="18" charset="0"/>
                <a:cs typeface="Times New Roman" panose="02020603050405020304" pitchFamily="18" charset="0"/>
              </a:rPr>
              <a:t>Интернет-ресурсы по вопросам ЕНТ </a:t>
            </a:r>
            <a:r>
              <a:rPr lang="kk-KZ" sz="2200" b="1" dirty="0" smtClean="0">
                <a:solidFill>
                  <a:srgbClr val="C00000"/>
                </a:solidFill>
                <a:latin typeface="Palatino Linotype" pitchFamily="18" charset="0"/>
                <a:cs typeface="Times New Roman" panose="02020603050405020304" pitchFamily="18" charset="0"/>
              </a:rPr>
              <a:t>  </a:t>
            </a:r>
            <a:endParaRPr lang="ru-RU" sz="2200" dirty="0">
              <a:solidFill>
                <a:srgbClr val="C00000"/>
              </a:solidFill>
            </a:endParaRPr>
          </a:p>
        </p:txBody>
      </p:sp>
      <p:pic>
        <p:nvPicPr>
          <p:cNvPr id="5" name="Рисунок 4"/>
          <p:cNvPicPr/>
          <p:nvPr/>
        </p:nvPicPr>
        <p:blipFill rotWithShape="1">
          <a:blip r:embed="rId3"/>
          <a:srcRect l="1122" t="13105" r="80929" b="70655"/>
          <a:stretch/>
        </p:blipFill>
        <p:spPr bwMode="auto">
          <a:xfrm>
            <a:off x="1349822" y="1815671"/>
            <a:ext cx="1021771" cy="67760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/>
          <p:cNvPicPr/>
          <p:nvPr/>
        </p:nvPicPr>
        <p:blipFill rotWithShape="1">
          <a:blip r:embed="rId4"/>
          <a:srcRect l="63461" t="14246" r="24038" b="63247"/>
          <a:stretch/>
        </p:blipFill>
        <p:spPr bwMode="auto">
          <a:xfrm>
            <a:off x="5635291" y="2686464"/>
            <a:ext cx="837361" cy="93078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/>
          <p:cNvPicPr/>
          <p:nvPr/>
        </p:nvPicPr>
        <p:blipFill rotWithShape="1">
          <a:blip r:embed="rId5"/>
          <a:srcRect l="76122" t="14530" r="11378" b="62678"/>
          <a:stretch/>
        </p:blipFill>
        <p:spPr bwMode="auto">
          <a:xfrm>
            <a:off x="1349645" y="3648966"/>
            <a:ext cx="1021948" cy="94257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/>
          <p:cNvPicPr/>
          <p:nvPr/>
        </p:nvPicPr>
        <p:blipFill rotWithShape="1">
          <a:blip r:embed="rId6"/>
          <a:srcRect l="55930" t="17379" r="26122" b="50997"/>
          <a:stretch/>
        </p:blipFill>
        <p:spPr bwMode="auto">
          <a:xfrm>
            <a:off x="5635291" y="4591538"/>
            <a:ext cx="748893" cy="82034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Рисунок 8"/>
          <p:cNvPicPr/>
          <p:nvPr/>
        </p:nvPicPr>
        <p:blipFill rotWithShape="1">
          <a:blip r:embed="rId7"/>
          <a:srcRect l="60096" t="20229" r="7692" b="24785"/>
          <a:stretch/>
        </p:blipFill>
        <p:spPr bwMode="auto">
          <a:xfrm>
            <a:off x="1349929" y="5683718"/>
            <a:ext cx="1021948" cy="97228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2573958" y="1992509"/>
            <a:ext cx="2591863" cy="430887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None/>
            </a:pPr>
            <a:r>
              <a:rPr lang="en-US" sz="2200" dirty="0" smtClean="0">
                <a:latin typeface="Palatino Linotype" pitchFamily="18" charset="0"/>
                <a:cs typeface="Times New Roman" panose="02020603050405020304" pitchFamily="18" charset="0"/>
              </a:rPr>
              <a:t>http://testcenter.kz/</a:t>
            </a:r>
            <a:endParaRPr lang="en-US" sz="2200" dirty="0">
              <a:latin typeface="Palatino Linotype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618418" y="2947790"/>
            <a:ext cx="5213287" cy="430887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None/>
            </a:pPr>
            <a:r>
              <a:rPr lang="en-US" sz="2200" dirty="0" smtClean="0">
                <a:latin typeface="Palatino Linotype" pitchFamily="18" charset="0"/>
                <a:cs typeface="Times New Roman" panose="02020603050405020304" pitchFamily="18" charset="0"/>
              </a:rPr>
              <a:t>https://www.facebook.com/testcenterkz</a:t>
            </a:r>
            <a:r>
              <a:rPr lang="en-US" sz="2200" dirty="0" smtClean="0">
                <a:solidFill>
                  <a:schemeClr val="bg1"/>
                </a:solidFill>
                <a:latin typeface="Palatino Linotype" pitchFamily="18" charset="0"/>
                <a:cs typeface="Times New Roman" panose="02020603050405020304" pitchFamily="18" charset="0"/>
              </a:rPr>
              <a:t>/</a:t>
            </a:r>
            <a:endParaRPr lang="en-US" sz="2200" dirty="0">
              <a:solidFill>
                <a:schemeClr val="bg1"/>
              </a:solidFill>
              <a:latin typeface="Palatino Linotype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573958" y="3904809"/>
            <a:ext cx="5424883" cy="430887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fontAlgn="base">
              <a:buNone/>
            </a:pPr>
            <a:r>
              <a:rPr lang="en-US" sz="2200" dirty="0">
                <a:latin typeface="Palatino Linotype" pitchFamily="18" charset="0"/>
                <a:cs typeface="Times New Roman" panose="02020603050405020304" pitchFamily="18" charset="0"/>
              </a:rPr>
              <a:t>https://www.instagram.com/testcenterkz</a:t>
            </a:r>
            <a:r>
              <a:rPr lang="en-US" sz="2200" dirty="0">
                <a:solidFill>
                  <a:schemeClr val="bg1"/>
                </a:solidFill>
                <a:latin typeface="Palatino Linotype" pitchFamily="18" charset="0"/>
                <a:cs typeface="Times New Roman" panose="02020603050405020304" pitchFamily="18" charset="0"/>
              </a:rPr>
              <a:t>/ 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6618418" y="4786267"/>
            <a:ext cx="3571812" cy="430887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None/>
            </a:pPr>
            <a:r>
              <a:rPr lang="en-US" sz="2200" dirty="0">
                <a:latin typeface="Palatino Linotype" pitchFamily="18" charset="0"/>
                <a:cs typeface="Times New Roman" panose="02020603050405020304" pitchFamily="18" charset="0"/>
              </a:rPr>
              <a:t>https://vk.com/testcenterkz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2727168" y="5886564"/>
            <a:ext cx="8690778" cy="769441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None/>
            </a:pPr>
            <a:r>
              <a:rPr lang="en-US" sz="2200" dirty="0" smtClean="0">
                <a:latin typeface="Palatino Linotype" pitchFamily="18" charset="0"/>
                <a:cs typeface="Times New Roman" panose="02020603050405020304" pitchFamily="18" charset="0"/>
              </a:rPr>
              <a:t>www.youtube.com/channel/UCzmZObVJTezesGyIEKw6h-Q</a:t>
            </a:r>
            <a:r>
              <a:rPr lang="ru-RU" sz="2200" dirty="0">
                <a:latin typeface="Palatino Linotype" pitchFamily="18" charset="0"/>
                <a:cs typeface="Times New Roman" panose="02020603050405020304" pitchFamily="18" charset="0"/>
              </a:rPr>
              <a:t/>
            </a:r>
            <a:br>
              <a:rPr lang="ru-RU" sz="2200" dirty="0">
                <a:latin typeface="Palatino Linotype" pitchFamily="18" charset="0"/>
                <a:cs typeface="Times New Roman" panose="02020603050405020304" pitchFamily="18" charset="0"/>
              </a:rPr>
            </a:br>
            <a:endParaRPr lang="ru-RU" sz="2200" dirty="0">
              <a:latin typeface="Palatino Linotype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0886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-17515" y="-17636"/>
            <a:ext cx="12240000" cy="936000"/>
          </a:xfrm>
          <a:prstGeom prst="rect">
            <a:avLst/>
          </a:prstGeom>
          <a:solidFill>
            <a:srgbClr val="E4C29C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204700" cy="917575"/>
          </a:xfrm>
        </p:spPr>
        <p:txBody>
          <a:bodyPr>
            <a:normAutofit/>
          </a:bodyPr>
          <a:lstStyle/>
          <a:p>
            <a:r>
              <a:rPr lang="ru-RU" sz="3000" b="1" dirty="0" smtClean="0">
                <a:latin typeface="Palatino Linotype" pitchFamily="18" charset="0"/>
              </a:rPr>
              <a:t>Единое национальное тестирование - 2022</a:t>
            </a:r>
            <a:endParaRPr lang="ru-RU" sz="3000" b="1" dirty="0">
              <a:latin typeface="Palatino Linotype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69837" y="1350516"/>
            <a:ext cx="1166529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1813" algn="just"/>
            <a:r>
              <a:rPr lang="ru-RU" sz="2400" dirty="0">
                <a:latin typeface="Palatino Linotype" pitchFamily="18" charset="0"/>
              </a:rPr>
              <a:t>Поступающие могут самостоятельно выбрать день, время и место </a:t>
            </a:r>
            <a:r>
              <a:rPr lang="ru-RU" sz="2400" dirty="0" smtClean="0">
                <a:latin typeface="Palatino Linotype" pitchFamily="18" charset="0"/>
              </a:rPr>
              <a:t>тестирования</a:t>
            </a:r>
          </a:p>
          <a:p>
            <a:pPr indent="531813" algn="just"/>
            <a:endParaRPr lang="ru-RU" sz="2400" dirty="0" smtClean="0">
              <a:latin typeface="Palatino Linotype" pitchFamily="18" charset="0"/>
            </a:endParaRPr>
          </a:p>
          <a:p>
            <a:pPr indent="531813" algn="just"/>
            <a:r>
              <a:rPr lang="ru-RU" sz="2400" dirty="0" smtClean="0">
                <a:latin typeface="Palatino Linotype" pitchFamily="18" charset="0"/>
              </a:rPr>
              <a:t>Применяются </a:t>
            </a:r>
            <a:r>
              <a:rPr lang="ru-RU" sz="2400" b="1" dirty="0">
                <a:latin typeface="Palatino Linotype" pitchFamily="18" charset="0"/>
              </a:rPr>
              <a:t>тестовые задания (ТЗ), </a:t>
            </a:r>
            <a:r>
              <a:rPr lang="ru-RU" sz="2400" dirty="0">
                <a:latin typeface="Palatino Linotype" pitchFamily="18" charset="0"/>
              </a:rPr>
              <a:t>с выбором одного и с выбором нескольких правильных </a:t>
            </a:r>
            <a:r>
              <a:rPr lang="ru-RU" sz="2400" dirty="0" smtClean="0">
                <a:latin typeface="Palatino Linotype" pitchFamily="18" charset="0"/>
              </a:rPr>
              <a:t>ответов </a:t>
            </a:r>
            <a:endParaRPr lang="ru-RU" sz="2400" dirty="0">
              <a:latin typeface="Palatino Linotype" pitchFamily="18" charset="0"/>
            </a:endParaRPr>
          </a:p>
          <a:p>
            <a:pPr indent="531813" algn="just"/>
            <a:endParaRPr lang="ru-RU" sz="2400" dirty="0">
              <a:latin typeface="Palatino Linotype" pitchFamily="18" charset="0"/>
            </a:endParaRPr>
          </a:p>
          <a:p>
            <a:pPr indent="531813" algn="just"/>
            <a:r>
              <a:rPr lang="ru-RU" sz="2400" dirty="0">
                <a:latin typeface="Palatino Linotype" pitchFamily="18" charset="0"/>
              </a:rPr>
              <a:t>Результат тестирования выдается </a:t>
            </a:r>
            <a:r>
              <a:rPr lang="ru-RU" sz="2400" dirty="0" smtClean="0">
                <a:latin typeface="Palatino Linotype" pitchFamily="18" charset="0"/>
              </a:rPr>
              <a:t>сразу же, </a:t>
            </a:r>
            <a:r>
              <a:rPr lang="ru-RU" sz="2400" dirty="0">
                <a:latin typeface="Palatino Linotype" pitchFamily="18" charset="0"/>
              </a:rPr>
              <a:t>по завершению тестирования</a:t>
            </a:r>
          </a:p>
          <a:p>
            <a:pPr indent="531813" algn="just"/>
            <a:endParaRPr lang="ru-RU" sz="2400" dirty="0">
              <a:latin typeface="Palatino Linotype" pitchFamily="18" charset="0"/>
            </a:endParaRPr>
          </a:p>
          <a:p>
            <a:pPr indent="531813" algn="just"/>
            <a:r>
              <a:rPr lang="ru-RU" sz="2400" dirty="0" smtClean="0">
                <a:latin typeface="Palatino Linotype" pitchFamily="18" charset="0"/>
              </a:rPr>
              <a:t>Заявление </a:t>
            </a:r>
            <a:r>
              <a:rPr lang="ru-RU" sz="2400" i="1" dirty="0">
                <a:latin typeface="Palatino Linotype" pitchFamily="18" charset="0"/>
              </a:rPr>
              <a:t>на апелляцию по </a:t>
            </a:r>
            <a:r>
              <a:rPr lang="ru-RU" sz="2400" i="1" dirty="0" smtClean="0">
                <a:latin typeface="Palatino Linotype" pitchFamily="18" charset="0"/>
              </a:rPr>
              <a:t>содержанию</a:t>
            </a:r>
            <a:r>
              <a:rPr lang="ru-RU" sz="2400" dirty="0" smtClean="0">
                <a:latin typeface="Palatino Linotype" pitchFamily="18" charset="0"/>
              </a:rPr>
              <a:t> тестового задания подается </a:t>
            </a:r>
            <a:r>
              <a:rPr lang="ru-RU" sz="2400" dirty="0">
                <a:latin typeface="Palatino Linotype" pitchFamily="18" charset="0"/>
              </a:rPr>
              <a:t>по завершению </a:t>
            </a:r>
            <a:r>
              <a:rPr lang="ru-RU" sz="2400" dirty="0" smtClean="0">
                <a:latin typeface="Palatino Linotype" pitchFamily="18" charset="0"/>
              </a:rPr>
              <a:t>тестирования </a:t>
            </a:r>
            <a:r>
              <a:rPr lang="ru-RU" sz="2400" dirty="0">
                <a:latin typeface="Palatino Linotype" pitchFamily="18" charset="0"/>
              </a:rPr>
              <a:t>в </a:t>
            </a:r>
            <a:r>
              <a:rPr lang="ru-RU" sz="2400" dirty="0" smtClean="0">
                <a:latin typeface="Palatino Linotype" pitchFamily="18" charset="0"/>
              </a:rPr>
              <a:t>течение </a:t>
            </a:r>
            <a:r>
              <a:rPr lang="ru-RU" sz="2400" dirty="0">
                <a:latin typeface="Palatino Linotype" pitchFamily="18" charset="0"/>
              </a:rPr>
              <a:t>30 минут </a:t>
            </a:r>
            <a:endParaRPr lang="ru-RU" sz="2400" dirty="0" smtClean="0">
              <a:latin typeface="Palatino Linotype" pitchFamily="18" charset="0"/>
            </a:endParaRPr>
          </a:p>
          <a:p>
            <a:pPr indent="531813" algn="just"/>
            <a:r>
              <a:rPr lang="ru-RU" sz="2400" dirty="0" smtClean="0">
                <a:latin typeface="Palatino Linotype" pitchFamily="18" charset="0"/>
              </a:rPr>
              <a:t> </a:t>
            </a:r>
            <a:r>
              <a:rPr lang="ru-RU" sz="2400" b="1" dirty="0" smtClean="0">
                <a:latin typeface="Palatino Linotype" pitchFamily="18" charset="0"/>
              </a:rPr>
              <a:t>*</a:t>
            </a:r>
            <a:r>
              <a:rPr lang="ru-RU" sz="2400" dirty="0" smtClean="0">
                <a:latin typeface="Palatino Linotype" pitchFamily="18" charset="0"/>
              </a:rPr>
              <a:t> </a:t>
            </a:r>
            <a:r>
              <a:rPr lang="ru-RU" sz="2400" i="1" dirty="0">
                <a:latin typeface="Palatino Linotype" pitchFamily="18" charset="0"/>
              </a:rPr>
              <a:t>п</a:t>
            </a:r>
            <a:r>
              <a:rPr lang="ru-RU" sz="2400" i="1" dirty="0" smtClean="0">
                <a:latin typeface="Palatino Linotype" pitchFamily="18" charset="0"/>
              </a:rPr>
              <a:t>о </a:t>
            </a:r>
            <a:r>
              <a:rPr lang="ru-RU" sz="2400" i="1" dirty="0">
                <a:latin typeface="Palatino Linotype" pitchFamily="18" charset="0"/>
              </a:rPr>
              <a:t>техническим </a:t>
            </a:r>
            <a:r>
              <a:rPr lang="ru-RU" sz="2400" i="1" dirty="0" smtClean="0">
                <a:latin typeface="Palatino Linotype" pitchFamily="18" charset="0"/>
              </a:rPr>
              <a:t>причинам - </a:t>
            </a:r>
            <a:r>
              <a:rPr lang="ru-RU" sz="2400" dirty="0" smtClean="0">
                <a:latin typeface="Palatino Linotype" pitchFamily="18" charset="0"/>
              </a:rPr>
              <a:t>в </a:t>
            </a:r>
            <a:r>
              <a:rPr lang="ru-RU" sz="2400" dirty="0">
                <a:latin typeface="Palatino Linotype" pitchFamily="18" charset="0"/>
              </a:rPr>
              <a:t>процессе </a:t>
            </a:r>
            <a:r>
              <a:rPr lang="ru-RU" sz="2400" dirty="0" smtClean="0">
                <a:latin typeface="Palatino Linotype" pitchFamily="18" charset="0"/>
              </a:rPr>
              <a:t>тестирования</a:t>
            </a:r>
            <a:endParaRPr lang="ru-RU" sz="2400" dirty="0">
              <a:latin typeface="Palatino Linotyp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7109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-17515" y="-17636"/>
            <a:ext cx="12240000" cy="936000"/>
          </a:xfrm>
          <a:prstGeom prst="rect">
            <a:avLst/>
          </a:prstGeom>
          <a:solidFill>
            <a:srgbClr val="E4C29C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204700" cy="918364"/>
          </a:xfrm>
        </p:spPr>
        <p:txBody>
          <a:bodyPr>
            <a:normAutofit/>
          </a:bodyPr>
          <a:lstStyle/>
          <a:p>
            <a:r>
              <a:rPr lang="ru-RU" sz="3000" b="1" dirty="0">
                <a:latin typeface="Palatino Linotype" pitchFamily="18" charset="0"/>
              </a:rPr>
              <a:t>Единое национальное </a:t>
            </a:r>
            <a:r>
              <a:rPr lang="ru-RU" sz="3000" b="1" dirty="0" smtClean="0">
                <a:latin typeface="Palatino Linotype" pitchFamily="18" charset="0"/>
              </a:rPr>
              <a:t>тестирование - 2022</a:t>
            </a:r>
            <a:endParaRPr lang="ru-RU" sz="3000" b="1" dirty="0">
              <a:latin typeface="Palatino Linotype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454151" y="918364"/>
            <a:ext cx="7525971" cy="4816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Bef>
                <a:spcPts val="750"/>
              </a:spcBef>
            </a:pP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Какие изменения ожидаются в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формате ЕНТ 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2022 году?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9837" y="1381083"/>
            <a:ext cx="11665296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2925" algn="just"/>
            <a:r>
              <a:rPr lang="kk-KZ" sz="1800" dirty="0" smtClean="0">
                <a:latin typeface="Palatino Linotype" pitchFamily="18" charset="0"/>
                <a:cs typeface="Times New Roman" pitchFamily="18" charset="0"/>
              </a:rPr>
              <a:t>1) Тестирование будет проводится по принципу: </a:t>
            </a:r>
            <a:r>
              <a:rPr lang="kk-KZ" sz="1800" b="1" dirty="0" smtClean="0">
                <a:latin typeface="Palatino Linotype" pitchFamily="18" charset="0"/>
                <a:cs typeface="Times New Roman" pitchFamily="18" charset="0"/>
              </a:rPr>
              <a:t>1 тестируемый - 1 компьютер - 1 камера </a:t>
            </a:r>
            <a:r>
              <a:rPr lang="kk-KZ" sz="1800" dirty="0" smtClean="0">
                <a:latin typeface="Palatino Linotype" pitchFamily="18" charset="0"/>
                <a:cs typeface="Times New Roman" pitchFamily="18" charset="0"/>
              </a:rPr>
              <a:t>(</a:t>
            </a:r>
            <a:r>
              <a:rPr lang="kk-KZ" sz="1800" i="1" dirty="0" smtClean="0">
                <a:latin typeface="Palatino Linotype" pitchFamily="18" charset="0"/>
                <a:cs typeface="Times New Roman" pitchFamily="18" charset="0"/>
              </a:rPr>
              <a:t>ранее одна </a:t>
            </a:r>
            <a:r>
              <a:rPr lang="kk-KZ" sz="1800" i="1" dirty="0">
                <a:latin typeface="Palatino Linotype" pitchFamily="18" charset="0"/>
                <a:cs typeface="Times New Roman" pitchFamily="18" charset="0"/>
              </a:rPr>
              <a:t>камера</a:t>
            </a:r>
            <a:r>
              <a:rPr lang="kk-KZ" sz="1800" dirty="0">
                <a:latin typeface="Palatino Linotype" pitchFamily="18" charset="0"/>
                <a:cs typeface="Times New Roman" pitchFamily="18" charset="0"/>
              </a:rPr>
              <a:t>). </a:t>
            </a:r>
            <a:r>
              <a:rPr lang="ru-RU" sz="1800" dirty="0" smtClean="0">
                <a:latin typeface="Palatino Linotype" pitchFamily="18" charset="0"/>
                <a:cs typeface="Times New Roman" pitchFamily="18" charset="0"/>
              </a:rPr>
              <a:t>Поступающие при </a:t>
            </a:r>
            <a:r>
              <a:rPr lang="ru-RU" sz="1800" dirty="0">
                <a:latin typeface="Palatino Linotype" pitchFamily="18" charset="0"/>
                <a:cs typeface="Times New Roman" pitchFamily="18" charset="0"/>
              </a:rPr>
              <a:t>каждом выходе и входе в систему тестирования проходят авторизацию объемно-пространственной формы лица </a:t>
            </a:r>
            <a:r>
              <a:rPr lang="ru-RU" sz="1800" dirty="0" smtClean="0">
                <a:latin typeface="Palatino Linotype" pitchFamily="18" charset="0"/>
                <a:cs typeface="Times New Roman" pitchFamily="18" charset="0"/>
              </a:rPr>
              <a:t>человека через </a:t>
            </a:r>
            <a:r>
              <a:rPr lang="ru-RU" sz="1800" dirty="0">
                <a:latin typeface="Palatino Linotype" pitchFamily="18" charset="0"/>
                <a:cs typeface="Times New Roman" pitchFamily="18" charset="0"/>
              </a:rPr>
              <a:t>фронтальные камеры, установленные на </a:t>
            </a:r>
            <a:r>
              <a:rPr lang="ru-RU" sz="1800" dirty="0" smtClean="0">
                <a:latin typeface="Palatino Linotype" pitchFamily="18" charset="0"/>
                <a:cs typeface="Times New Roman" pitchFamily="18" charset="0"/>
              </a:rPr>
              <a:t>компьютере;</a:t>
            </a:r>
            <a:endParaRPr lang="kk-KZ" sz="1800" dirty="0">
              <a:latin typeface="Palatino Linotype" pitchFamily="18" charset="0"/>
              <a:cs typeface="Times New Roman" pitchFamily="18" charset="0"/>
            </a:endParaRPr>
          </a:p>
          <a:p>
            <a:endParaRPr lang="kk-KZ" sz="1800" dirty="0">
              <a:latin typeface="Palatino Linotype" pitchFamily="18" charset="0"/>
              <a:cs typeface="Times New Roman" pitchFamily="18" charset="0"/>
            </a:endParaRPr>
          </a:p>
          <a:p>
            <a:pPr indent="542885" algn="just"/>
            <a:r>
              <a:rPr lang="kk-KZ" sz="1800" dirty="0">
                <a:latin typeface="Palatino Linotype" pitchFamily="18" charset="0"/>
                <a:cs typeface="Times New Roman" pitchFamily="18" charset="0"/>
              </a:rPr>
              <a:t>2) В</a:t>
            </a:r>
            <a:r>
              <a:rPr lang="kk-KZ" sz="1800" dirty="0" smtClean="0">
                <a:latin typeface="Palatino Linotype" pitchFamily="18" charset="0"/>
                <a:cs typeface="Times New Roman" pitchFamily="18" charset="0"/>
              </a:rPr>
              <a:t> </a:t>
            </a:r>
            <a:r>
              <a:rPr lang="kk-KZ" sz="1800" dirty="0">
                <a:latin typeface="Palatino Linotype" pitchFamily="18" charset="0"/>
                <a:cs typeface="Times New Roman" pitchFamily="18" charset="0"/>
              </a:rPr>
              <a:t>случае технических неполадок техники или отключения электроэнергии во время тестирования или в других форс-мажорных обстоятельствах, при которых не производится запись </a:t>
            </a:r>
            <a:r>
              <a:rPr lang="kk-KZ" sz="1800" dirty="0" smtClean="0">
                <a:latin typeface="Palatino Linotype" pitchFamily="18" charset="0"/>
                <a:cs typeface="Times New Roman" pitchFamily="18" charset="0"/>
              </a:rPr>
              <a:t>тестирования </a:t>
            </a:r>
            <a:r>
              <a:rPr lang="ru-RU" sz="1800" dirty="0">
                <a:latin typeface="Palatino Linotype" pitchFamily="18" charset="0"/>
                <a:cs typeface="Times New Roman" pitchFamily="18" charset="0"/>
              </a:rPr>
              <a:t>составляется акт о приостановлении и переносе процесса </a:t>
            </a:r>
            <a:r>
              <a:rPr lang="ru-RU" sz="1800" dirty="0" smtClean="0">
                <a:latin typeface="Palatino Linotype" pitchFamily="18" charset="0"/>
                <a:cs typeface="Times New Roman" pitchFamily="18" charset="0"/>
              </a:rPr>
              <a:t>тестирования;</a:t>
            </a:r>
            <a:endParaRPr lang="kk-KZ" sz="1800" dirty="0">
              <a:latin typeface="Palatino Linotype" pitchFamily="18" charset="0"/>
              <a:cs typeface="Times New Roman" pitchFamily="18" charset="0"/>
            </a:endParaRPr>
          </a:p>
          <a:p>
            <a:pPr indent="542885"/>
            <a:endParaRPr lang="kk-KZ" sz="1800" dirty="0" smtClean="0">
              <a:latin typeface="Palatino Linotype" pitchFamily="18" charset="0"/>
              <a:cs typeface="Times New Roman" pitchFamily="18" charset="0"/>
            </a:endParaRPr>
          </a:p>
          <a:p>
            <a:pPr indent="542885" algn="just"/>
            <a:r>
              <a:rPr lang="kk-KZ" sz="1800" dirty="0" smtClean="0">
                <a:latin typeface="Palatino Linotype" pitchFamily="18" charset="0"/>
                <a:cs typeface="Times New Roman" pitchFamily="18" charset="0"/>
              </a:rPr>
              <a:t>3) </a:t>
            </a:r>
            <a:r>
              <a:rPr lang="ru-RU" sz="1800" dirty="0" smtClean="0">
                <a:latin typeface="Palatino Linotype" pitchFamily="18" charset="0"/>
                <a:cs typeface="Times New Roman" pitchFamily="18" charset="0"/>
              </a:rPr>
              <a:t>Для </a:t>
            </a:r>
            <a:r>
              <a:rPr lang="ru-RU" sz="1800" dirty="0">
                <a:latin typeface="Palatino Linotype" pitchFamily="18" charset="0"/>
                <a:cs typeface="Times New Roman" pitchFamily="18" charset="0"/>
              </a:rPr>
              <a:t>детей-инвалидов и инвалидов (с нарушениями зрения, </a:t>
            </a:r>
            <a:r>
              <a:rPr lang="ru-RU" sz="1800" dirty="0" smtClean="0">
                <a:latin typeface="Palatino Linotype" pitchFamily="18" charset="0"/>
                <a:cs typeface="Times New Roman" pitchFamily="18" charset="0"/>
              </a:rPr>
              <a:t>слуха, функций </a:t>
            </a:r>
            <a:r>
              <a:rPr lang="ru-RU" sz="1800" dirty="0">
                <a:latin typeface="Palatino Linotype" pitchFamily="18" charset="0"/>
                <a:cs typeface="Times New Roman" pitchFamily="18" charset="0"/>
              </a:rPr>
              <a:t>опорно-двигательного аппарата) на тестирование отводится дополнительно 40 </a:t>
            </a:r>
            <a:r>
              <a:rPr lang="ru-RU" sz="1800" dirty="0" smtClean="0">
                <a:latin typeface="Palatino Linotype" pitchFamily="18" charset="0"/>
                <a:cs typeface="Times New Roman" pitchFamily="18" charset="0"/>
              </a:rPr>
              <a:t>минут;</a:t>
            </a:r>
          </a:p>
          <a:p>
            <a:pPr indent="542885" algn="just"/>
            <a:endParaRPr lang="en-US" sz="1800" dirty="0">
              <a:solidFill>
                <a:srgbClr val="FF0000"/>
              </a:solidFill>
              <a:latin typeface="Palatino Linotype" pitchFamily="18" charset="0"/>
              <a:cs typeface="Times New Roman" pitchFamily="18" charset="0"/>
            </a:endParaRPr>
          </a:p>
          <a:p>
            <a:pPr indent="542885" algn="just"/>
            <a:r>
              <a:rPr lang="kk-KZ" sz="1800" dirty="0" smtClean="0">
                <a:latin typeface="Palatino Linotype" pitchFamily="18" charset="0"/>
                <a:cs typeface="Times New Roman" pitchFamily="18" charset="0"/>
              </a:rPr>
              <a:t>4) </a:t>
            </a:r>
            <a:r>
              <a:rPr lang="ru-RU" sz="1800" dirty="0">
                <a:latin typeface="Palatino Linotype" pitchFamily="18" charset="0"/>
                <a:cs typeface="Times New Roman" pitchFamily="18" charset="0"/>
              </a:rPr>
              <a:t>По предмету «История Казахстана» включены задания на основе контекста (в 2021 году были только по профильным предметам</a:t>
            </a:r>
            <a:r>
              <a:rPr lang="ru-RU" sz="1800" dirty="0" smtClean="0">
                <a:latin typeface="Palatino Linotype" pitchFamily="18" charset="0"/>
                <a:cs typeface="Times New Roman" pitchFamily="18" charset="0"/>
              </a:rPr>
              <a:t>);</a:t>
            </a:r>
            <a:endParaRPr lang="en-US" sz="1800" dirty="0" smtClean="0">
              <a:latin typeface="Palatino Linotype" pitchFamily="18" charset="0"/>
              <a:cs typeface="Times New Roman" pitchFamily="18" charset="0"/>
            </a:endParaRPr>
          </a:p>
          <a:p>
            <a:pPr indent="542885" algn="just"/>
            <a:endParaRPr lang="en-US" sz="1800" dirty="0" smtClean="0">
              <a:solidFill>
                <a:srgbClr val="FF0000"/>
              </a:solidFill>
              <a:latin typeface="Palatino Linotype" pitchFamily="18" charset="0"/>
              <a:cs typeface="Times New Roman" pitchFamily="18" charset="0"/>
            </a:endParaRPr>
          </a:p>
          <a:p>
            <a:pPr indent="542885" algn="just"/>
            <a:r>
              <a:rPr lang="kk-KZ" sz="1800" dirty="0" smtClean="0">
                <a:latin typeface="Palatino Linotype" pitchFamily="18" charset="0"/>
                <a:cs typeface="Times New Roman" pitchFamily="18" charset="0"/>
              </a:rPr>
              <a:t>5) </a:t>
            </a:r>
            <a:r>
              <a:rPr lang="kk-KZ" sz="1800" dirty="0">
                <a:latin typeface="Palatino Linotype" pitchFamily="18" charset="0"/>
                <a:cs typeface="Times New Roman" pitchFamily="18" charset="0"/>
              </a:rPr>
              <a:t>Изменена продолжительность тестирования для лиц, поступающих на группу образовательных программ, требующей творческой подготовки, время тестирования - 70 минут (ранее 65 минут</a:t>
            </a:r>
            <a:r>
              <a:rPr lang="kk-KZ" sz="1800" dirty="0" smtClean="0">
                <a:latin typeface="Palatino Linotype" pitchFamily="18" charset="0"/>
                <a:cs typeface="Times New Roman" pitchFamily="18" charset="0"/>
              </a:rPr>
              <a:t>);</a:t>
            </a:r>
            <a:endParaRPr lang="kk-KZ" sz="1800" dirty="0">
              <a:latin typeface="Palatino Linotype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2878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-17515" y="-17636"/>
            <a:ext cx="12240000" cy="936000"/>
          </a:xfrm>
          <a:prstGeom prst="rect">
            <a:avLst/>
          </a:prstGeom>
          <a:solidFill>
            <a:srgbClr val="E4C29C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204700" cy="796838"/>
          </a:xfrm>
        </p:spPr>
        <p:txBody>
          <a:bodyPr>
            <a:normAutofit/>
          </a:bodyPr>
          <a:lstStyle/>
          <a:p>
            <a:r>
              <a:rPr lang="ru-RU" sz="3000" b="1" dirty="0">
                <a:latin typeface="Palatino Linotype" pitchFamily="18" charset="0"/>
              </a:rPr>
              <a:t>Единое национальное </a:t>
            </a:r>
            <a:r>
              <a:rPr lang="ru-RU" sz="3000" b="1" dirty="0" smtClean="0">
                <a:latin typeface="Palatino Linotype" pitchFamily="18" charset="0"/>
              </a:rPr>
              <a:t>тестирование - 2022</a:t>
            </a:r>
            <a:endParaRPr lang="ru-RU" sz="3000" b="1" dirty="0">
              <a:latin typeface="Palatino Linotype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5667" y="1142679"/>
            <a:ext cx="11800393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2885"/>
            <a:r>
              <a:rPr lang="kk-KZ" sz="1800" dirty="0" smtClean="0">
                <a:latin typeface="Times New Roman" pitchFamily="18" charset="0"/>
                <a:cs typeface="Times New Roman" pitchFamily="18" charset="0"/>
              </a:rPr>
              <a:t>6)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Лица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имеющие сертификаты международных стандартизированных тестов SAT (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ЭсЭйТи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– САТ), ACT (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ЭйСиТи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), IB (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АйБи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) по желанию освобождаются от сдачи ЕНТ по определенным предмета</a:t>
            </a:r>
            <a:r>
              <a:rPr lang="kk-KZ" sz="1800" dirty="0" smtClean="0">
                <a:latin typeface="Times New Roman" pitchFamily="18" charset="0"/>
                <a:cs typeface="Times New Roman" pitchFamily="18" charset="0"/>
              </a:rPr>
              <a:t>м;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pPr indent="542885" algn="just"/>
            <a:r>
              <a:rPr lang="en-US" sz="1800" b="1" u="sng" dirty="0" smtClean="0">
                <a:latin typeface="Times New Roman" pitchFamily="18" charset="0"/>
                <a:cs typeface="Times New Roman" pitchFamily="18" charset="0"/>
              </a:rPr>
              <a:t>SAT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  <a:p>
            <a:pPr indent="542885" algn="just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Перевод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баллов SAT (САТ) в баллы ЕНТ осуществляется при условии наличия: 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indent="542885" algn="just"/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сертификатов SAT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reasoning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(САТ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ризонинг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) и SAT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subject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(САТ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сабджект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). При этом поступающие сдают ЕНТ по предмету История Казахстана и SAT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subject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(САТ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сабджект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) переводятся в баллы ЕНТ при условии совпадения профильных предметов. </a:t>
            </a:r>
          </a:p>
          <a:p>
            <a:pPr indent="542885" algn="just"/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сертификатов SAT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reasoning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(САТ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ризонинг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). При этом поступающие сдают ЕНТ по предмету История Казахстана и двум профильным предметам.</a:t>
            </a:r>
          </a:p>
          <a:p>
            <a:pPr indent="542885" algn="just"/>
            <a:r>
              <a:rPr lang="en-US" sz="1800" b="1" u="sng" dirty="0" smtClean="0">
                <a:latin typeface="Times New Roman" pitchFamily="18" charset="0"/>
                <a:cs typeface="Times New Roman" pitchFamily="18" charset="0"/>
              </a:rPr>
              <a:t>ACT</a:t>
            </a:r>
            <a:endParaRPr lang="ru-RU" sz="18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indent="542885" algn="just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Перевод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баллов ACT (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ЭйСиТи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) в баллы ЕНТ осуществляется при условии сдачи ЕНТ по предмету История Казахстана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indent="542885" algn="just"/>
            <a:r>
              <a:rPr lang="ru-RU" sz="1800" b="1" u="sng" dirty="0">
                <a:latin typeface="Times New Roman" pitchFamily="18" charset="0"/>
                <a:cs typeface="Times New Roman" pitchFamily="18" charset="0"/>
              </a:rPr>
              <a:t>IB (</a:t>
            </a:r>
            <a:r>
              <a:rPr lang="ru-RU" sz="1800" b="1" u="sng" dirty="0" err="1">
                <a:latin typeface="Times New Roman" pitchFamily="18" charset="0"/>
                <a:cs typeface="Times New Roman" pitchFamily="18" charset="0"/>
              </a:rPr>
              <a:t>АйБи</a:t>
            </a:r>
            <a:r>
              <a:rPr lang="ru-RU" sz="1800" b="1" u="sng" dirty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18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indent="542885" algn="just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Перевод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баллов IB (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АйБи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) в баллы ЕНТ осуществляется при условии сдачи ЕНТ по предметам История Казахстана и Грамотности чтения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indent="542885" algn="just"/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Лицам, имеющим сертификаты международных стандартизированных тестов SAT (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ЭсЭйТи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– САТ), ACT (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ЭйСиТи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), IB (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АйБи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) необходимо внести данные и подать заявление в базу данных приема заявлений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ЕНТ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1800" dirty="0" smtClean="0">
                <a:latin typeface="Times New Roman" pitchFamily="18" charset="0"/>
                <a:cs typeface="Times New Roman" pitchFamily="18" charset="0"/>
              </a:rPr>
              <a:t>и прикрепить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копии сертификатов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indent="542885"/>
            <a:endParaRPr lang="kk-KZ" sz="1800" dirty="0">
              <a:latin typeface="Times New Roman" pitchFamily="18" charset="0"/>
              <a:cs typeface="Times New Roman" pitchFamily="18" charset="0"/>
            </a:endParaRPr>
          </a:p>
          <a:p>
            <a:pPr indent="542885" algn="just"/>
            <a:r>
              <a:rPr lang="kk-KZ" sz="1800" dirty="0" smtClean="0">
                <a:latin typeface="Times New Roman" pitchFamily="18" charset="0"/>
                <a:cs typeface="Times New Roman" pitchFamily="18" charset="0"/>
              </a:rPr>
              <a:t>7)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Просмотр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записей видеонаблюдения тестирования и проверка журнала действии (логов) будет осуществлена до конца календарного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года.</a:t>
            </a:r>
            <a:endParaRPr lang="kk-KZ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454150" y="796838"/>
            <a:ext cx="7525971" cy="4816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Bef>
                <a:spcPts val="750"/>
              </a:spcBef>
            </a:pP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Какие изменения ожидаются в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формате ЕНТ 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2022 году?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2750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128029" y="1801663"/>
            <a:ext cx="11916752" cy="4347298"/>
            <a:chOff x="90255" y="1683738"/>
            <a:chExt cx="11916752" cy="4347298"/>
          </a:xfrm>
        </p:grpSpPr>
        <p:sp>
          <p:nvSpPr>
            <p:cNvPr id="18" name="Прямоугольник: скругленные углы 17">
              <a:extLst>
                <a:ext uri="{FF2B5EF4-FFF2-40B4-BE49-F238E27FC236}">
                  <a16:creationId xmlns="" xmlns:a16="http://schemas.microsoft.com/office/drawing/2014/main" id="{91677C4D-31CB-46E4-840F-FFB1E9F94DF3}"/>
                </a:ext>
              </a:extLst>
            </p:cNvPr>
            <p:cNvSpPr/>
            <p:nvPr/>
          </p:nvSpPr>
          <p:spPr>
            <a:xfrm>
              <a:off x="2327774" y="2695646"/>
              <a:ext cx="2257097" cy="3276847"/>
            </a:xfrm>
            <a:prstGeom prst="roundRect">
              <a:avLst>
                <a:gd name="adj" fmla="val 9023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reflection blurRad="139700" stA="50000" endPos="180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2275" tIns="46139" rIns="92275" bIns="46139" rtlCol="0" anchor="ctr"/>
            <a:lstStyle/>
            <a:p>
              <a:pPr algn="ctr"/>
              <a:endParaRPr lang="ru-RU" dirty="0"/>
            </a:p>
          </p:txBody>
        </p:sp>
        <p:sp>
          <p:nvSpPr>
            <p:cNvPr id="28" name="Полилиния: фигура 27">
              <a:extLst>
                <a:ext uri="{FF2B5EF4-FFF2-40B4-BE49-F238E27FC236}">
                  <a16:creationId xmlns="" xmlns:a16="http://schemas.microsoft.com/office/drawing/2014/main" id="{DB3F5F77-901D-4B75-94D9-F00F782AFAD4}"/>
                </a:ext>
              </a:extLst>
            </p:cNvPr>
            <p:cNvSpPr/>
            <p:nvPr/>
          </p:nvSpPr>
          <p:spPr>
            <a:xfrm>
              <a:off x="2661966" y="1683738"/>
              <a:ext cx="1746426" cy="2923403"/>
            </a:xfrm>
            <a:custGeom>
              <a:avLst/>
              <a:gdLst>
                <a:gd name="connsiteX0" fmla="*/ 126032 w 1670466"/>
                <a:gd name="connsiteY0" fmla="*/ 0 h 2408774"/>
                <a:gd name="connsiteX1" fmla="*/ 1559102 w 1670466"/>
                <a:gd name="connsiteY1" fmla="*/ 95323 h 2408774"/>
                <a:gd name="connsiteX2" fmla="*/ 1559102 w 1670466"/>
                <a:gd name="connsiteY2" fmla="*/ 99557 h 2408774"/>
                <a:gd name="connsiteX3" fmla="*/ 1577206 w 1670466"/>
                <a:gd name="connsiteY3" fmla="*/ 102336 h 2408774"/>
                <a:gd name="connsiteX4" fmla="*/ 1670466 w 1670466"/>
                <a:gd name="connsiteY4" fmla="*/ 209306 h 2408774"/>
                <a:gd name="connsiteX5" fmla="*/ 1670466 w 1670466"/>
                <a:gd name="connsiteY5" fmla="*/ 249912 h 2408774"/>
                <a:gd name="connsiteX6" fmla="*/ 1670466 w 1670466"/>
                <a:gd name="connsiteY6" fmla="*/ 1940076 h 2408774"/>
                <a:gd name="connsiteX7" fmla="*/ 1670466 w 1670466"/>
                <a:gd name="connsiteY7" fmla="*/ 2037381 h 2408774"/>
                <a:gd name="connsiteX8" fmla="*/ 1517769 w 1670466"/>
                <a:gd name="connsiteY8" fmla="*/ 2153474 h 2408774"/>
                <a:gd name="connsiteX9" fmla="*/ 636240 w 1670466"/>
                <a:gd name="connsiteY9" fmla="*/ 2153474 h 2408774"/>
                <a:gd name="connsiteX10" fmla="*/ 432000 w 1670466"/>
                <a:gd name="connsiteY10" fmla="*/ 2408774 h 2408774"/>
                <a:gd name="connsiteX11" fmla="*/ 227760 w 1670466"/>
                <a:gd name="connsiteY11" fmla="*/ 2153474 h 2408774"/>
                <a:gd name="connsiteX12" fmla="*/ 152697 w 1670466"/>
                <a:gd name="connsiteY12" fmla="*/ 2153474 h 2408774"/>
                <a:gd name="connsiteX13" fmla="*/ 0 w 1670466"/>
                <a:gd name="connsiteY13" fmla="*/ 2037381 h 2408774"/>
                <a:gd name="connsiteX14" fmla="*/ 0 w 1670466"/>
                <a:gd name="connsiteY14" fmla="*/ 1940076 h 2408774"/>
                <a:gd name="connsiteX15" fmla="*/ 0 w 1670466"/>
                <a:gd name="connsiteY15" fmla="*/ 209306 h 2408774"/>
                <a:gd name="connsiteX16" fmla="*/ 0 w 1670466"/>
                <a:gd name="connsiteY16" fmla="*/ 112000 h 2408774"/>
                <a:gd name="connsiteX17" fmla="*/ 93261 w 1670466"/>
                <a:gd name="connsiteY17" fmla="*/ 5031 h 24087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70466" h="2408774">
                  <a:moveTo>
                    <a:pt x="126032" y="0"/>
                  </a:moveTo>
                  <a:lnTo>
                    <a:pt x="1559102" y="95323"/>
                  </a:lnTo>
                  <a:lnTo>
                    <a:pt x="1559102" y="99557"/>
                  </a:lnTo>
                  <a:lnTo>
                    <a:pt x="1577206" y="102336"/>
                  </a:lnTo>
                  <a:cubicBezTo>
                    <a:pt x="1632012" y="119960"/>
                    <a:pt x="1670466" y="161218"/>
                    <a:pt x="1670466" y="209306"/>
                  </a:cubicBezTo>
                  <a:lnTo>
                    <a:pt x="1670466" y="249912"/>
                  </a:lnTo>
                  <a:lnTo>
                    <a:pt x="1670466" y="1940076"/>
                  </a:lnTo>
                  <a:lnTo>
                    <a:pt x="1670466" y="2037381"/>
                  </a:lnTo>
                  <a:cubicBezTo>
                    <a:pt x="1670466" y="2101498"/>
                    <a:pt x="1602102" y="2153474"/>
                    <a:pt x="1517769" y="2153474"/>
                  </a:cubicBezTo>
                  <a:lnTo>
                    <a:pt x="636240" y="2153474"/>
                  </a:lnTo>
                  <a:lnTo>
                    <a:pt x="432000" y="2408774"/>
                  </a:lnTo>
                  <a:lnTo>
                    <a:pt x="227760" y="2153474"/>
                  </a:lnTo>
                  <a:lnTo>
                    <a:pt x="152697" y="2153474"/>
                  </a:lnTo>
                  <a:cubicBezTo>
                    <a:pt x="68365" y="2153474"/>
                    <a:pt x="0" y="2101498"/>
                    <a:pt x="0" y="2037381"/>
                  </a:cubicBezTo>
                  <a:lnTo>
                    <a:pt x="0" y="1940076"/>
                  </a:lnTo>
                  <a:lnTo>
                    <a:pt x="0" y="209306"/>
                  </a:lnTo>
                  <a:lnTo>
                    <a:pt x="0" y="112000"/>
                  </a:lnTo>
                  <a:cubicBezTo>
                    <a:pt x="0" y="63913"/>
                    <a:pt x="38455" y="22654"/>
                    <a:pt x="93261" y="5031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60000"/>
                    <a:lumOff val="40000"/>
                  </a:schemeClr>
                </a:gs>
                <a:gs pos="93000">
                  <a:schemeClr val="accent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2275" tIns="46139" rIns="92275" bIns="46139" rtlCol="0" anchor="ctr">
              <a:noAutofit/>
            </a:bodyPr>
            <a:lstStyle/>
            <a:p>
              <a:pPr algn="ctr"/>
              <a:endParaRPr lang="ru-RU" dirty="0"/>
            </a:p>
          </p:txBody>
        </p:sp>
        <p:sp>
          <p:nvSpPr>
            <p:cNvPr id="19" name="Прямоугольник: скругленные углы 18">
              <a:extLst>
                <a:ext uri="{FF2B5EF4-FFF2-40B4-BE49-F238E27FC236}">
                  <a16:creationId xmlns="" xmlns:a16="http://schemas.microsoft.com/office/drawing/2014/main" id="{06357792-F684-454D-A20E-BED8CC060EBC}"/>
                </a:ext>
              </a:extLst>
            </p:cNvPr>
            <p:cNvSpPr/>
            <p:nvPr/>
          </p:nvSpPr>
          <p:spPr>
            <a:xfrm>
              <a:off x="4788464" y="2695646"/>
              <a:ext cx="2257097" cy="3276847"/>
            </a:xfrm>
            <a:prstGeom prst="roundRect">
              <a:avLst>
                <a:gd name="adj" fmla="val 9023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reflection blurRad="139700" stA="50000" endPos="180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2275" tIns="46139" rIns="92275" bIns="46139" rtlCol="0" anchor="ctr"/>
            <a:lstStyle/>
            <a:p>
              <a:pPr algn="ctr"/>
              <a:endParaRPr lang="ru-RU" dirty="0"/>
            </a:p>
          </p:txBody>
        </p:sp>
        <p:sp>
          <p:nvSpPr>
            <p:cNvPr id="29" name="Полилиния: фигура 28">
              <a:extLst>
                <a:ext uri="{FF2B5EF4-FFF2-40B4-BE49-F238E27FC236}">
                  <a16:creationId xmlns="" xmlns:a16="http://schemas.microsoft.com/office/drawing/2014/main" id="{9EDD2178-EDF2-4208-ACF1-7E1FA6C72305}"/>
                </a:ext>
              </a:extLst>
            </p:cNvPr>
            <p:cNvSpPr/>
            <p:nvPr/>
          </p:nvSpPr>
          <p:spPr>
            <a:xfrm rot="10800000">
              <a:off x="5123407" y="1683738"/>
              <a:ext cx="1587207" cy="2923403"/>
            </a:xfrm>
            <a:custGeom>
              <a:avLst/>
              <a:gdLst>
                <a:gd name="connsiteX0" fmla="*/ 1544434 w 1670466"/>
                <a:gd name="connsiteY0" fmla="*/ 2408774 h 2408774"/>
                <a:gd name="connsiteX1" fmla="*/ 111364 w 1670466"/>
                <a:gd name="connsiteY1" fmla="*/ 2313451 h 2408774"/>
                <a:gd name="connsiteX2" fmla="*/ 111364 w 1670466"/>
                <a:gd name="connsiteY2" fmla="*/ 2309217 h 2408774"/>
                <a:gd name="connsiteX3" fmla="*/ 93260 w 1670466"/>
                <a:gd name="connsiteY3" fmla="*/ 2306438 h 2408774"/>
                <a:gd name="connsiteX4" fmla="*/ 0 w 1670466"/>
                <a:gd name="connsiteY4" fmla="*/ 2199468 h 2408774"/>
                <a:gd name="connsiteX5" fmla="*/ 0 w 1670466"/>
                <a:gd name="connsiteY5" fmla="*/ 2158862 h 2408774"/>
                <a:gd name="connsiteX6" fmla="*/ 0 w 1670466"/>
                <a:gd name="connsiteY6" fmla="*/ 468699 h 2408774"/>
                <a:gd name="connsiteX7" fmla="*/ 0 w 1670466"/>
                <a:gd name="connsiteY7" fmla="*/ 371393 h 2408774"/>
                <a:gd name="connsiteX8" fmla="*/ 152697 w 1670466"/>
                <a:gd name="connsiteY8" fmla="*/ 255300 h 2408774"/>
                <a:gd name="connsiteX9" fmla="*/ 1034226 w 1670466"/>
                <a:gd name="connsiteY9" fmla="*/ 255300 h 2408774"/>
                <a:gd name="connsiteX10" fmla="*/ 1238466 w 1670466"/>
                <a:gd name="connsiteY10" fmla="*/ 0 h 2408774"/>
                <a:gd name="connsiteX11" fmla="*/ 1442706 w 1670466"/>
                <a:gd name="connsiteY11" fmla="*/ 255300 h 2408774"/>
                <a:gd name="connsiteX12" fmla="*/ 1517769 w 1670466"/>
                <a:gd name="connsiteY12" fmla="*/ 255300 h 2408774"/>
                <a:gd name="connsiteX13" fmla="*/ 1670466 w 1670466"/>
                <a:gd name="connsiteY13" fmla="*/ 371393 h 2408774"/>
                <a:gd name="connsiteX14" fmla="*/ 1670466 w 1670466"/>
                <a:gd name="connsiteY14" fmla="*/ 468699 h 2408774"/>
                <a:gd name="connsiteX15" fmla="*/ 1670466 w 1670466"/>
                <a:gd name="connsiteY15" fmla="*/ 2199468 h 2408774"/>
                <a:gd name="connsiteX16" fmla="*/ 1670466 w 1670466"/>
                <a:gd name="connsiteY16" fmla="*/ 2296774 h 2408774"/>
                <a:gd name="connsiteX17" fmla="*/ 1577205 w 1670466"/>
                <a:gd name="connsiteY17" fmla="*/ 2403744 h 24087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70466" h="2408774">
                  <a:moveTo>
                    <a:pt x="1544434" y="2408774"/>
                  </a:moveTo>
                  <a:lnTo>
                    <a:pt x="111364" y="2313451"/>
                  </a:lnTo>
                  <a:lnTo>
                    <a:pt x="111364" y="2309217"/>
                  </a:lnTo>
                  <a:lnTo>
                    <a:pt x="93260" y="2306438"/>
                  </a:lnTo>
                  <a:cubicBezTo>
                    <a:pt x="38454" y="2288814"/>
                    <a:pt x="0" y="2247556"/>
                    <a:pt x="0" y="2199468"/>
                  </a:cubicBezTo>
                  <a:lnTo>
                    <a:pt x="0" y="2158862"/>
                  </a:lnTo>
                  <a:lnTo>
                    <a:pt x="0" y="468699"/>
                  </a:lnTo>
                  <a:lnTo>
                    <a:pt x="0" y="371393"/>
                  </a:lnTo>
                  <a:cubicBezTo>
                    <a:pt x="0" y="307276"/>
                    <a:pt x="68364" y="255300"/>
                    <a:pt x="152697" y="255300"/>
                  </a:cubicBezTo>
                  <a:lnTo>
                    <a:pt x="1034226" y="255300"/>
                  </a:lnTo>
                  <a:lnTo>
                    <a:pt x="1238466" y="0"/>
                  </a:lnTo>
                  <a:lnTo>
                    <a:pt x="1442706" y="255300"/>
                  </a:lnTo>
                  <a:lnTo>
                    <a:pt x="1517769" y="255300"/>
                  </a:lnTo>
                  <a:cubicBezTo>
                    <a:pt x="1602102" y="255300"/>
                    <a:pt x="1670466" y="307276"/>
                    <a:pt x="1670466" y="371393"/>
                  </a:cubicBezTo>
                  <a:lnTo>
                    <a:pt x="1670466" y="468699"/>
                  </a:lnTo>
                  <a:lnTo>
                    <a:pt x="1670466" y="2199468"/>
                  </a:lnTo>
                  <a:lnTo>
                    <a:pt x="1670466" y="2296774"/>
                  </a:lnTo>
                  <a:cubicBezTo>
                    <a:pt x="1670466" y="2344861"/>
                    <a:pt x="1632011" y="2386120"/>
                    <a:pt x="1577205" y="240374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60000"/>
                    <a:lumOff val="40000"/>
                  </a:schemeClr>
                </a:gs>
                <a:gs pos="93000">
                  <a:schemeClr val="accent2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2275" tIns="46139" rIns="92275" bIns="46139" rtlCol="0" anchor="ctr">
              <a:noAutofit/>
            </a:bodyPr>
            <a:lstStyle/>
            <a:p>
              <a:pPr algn="ctr"/>
              <a:endParaRPr lang="ru-RU" dirty="0"/>
            </a:p>
          </p:txBody>
        </p:sp>
        <p:sp>
          <p:nvSpPr>
            <p:cNvPr id="22" name="Прямоугольник: скругленные углы 21">
              <a:extLst>
                <a:ext uri="{FF2B5EF4-FFF2-40B4-BE49-F238E27FC236}">
                  <a16:creationId xmlns="" xmlns:a16="http://schemas.microsoft.com/office/drawing/2014/main" id="{24111A75-B887-4F63-98BF-DEA7BFA5984C}"/>
                </a:ext>
              </a:extLst>
            </p:cNvPr>
            <p:cNvSpPr/>
            <p:nvPr/>
          </p:nvSpPr>
          <p:spPr>
            <a:xfrm>
              <a:off x="7226399" y="2748548"/>
              <a:ext cx="2257097" cy="3276847"/>
            </a:xfrm>
            <a:prstGeom prst="roundRect">
              <a:avLst>
                <a:gd name="adj" fmla="val 9023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reflection blurRad="139700" stA="50000" endPos="180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2275" tIns="46139" rIns="92275" bIns="46139" rtlCol="0" anchor="ctr"/>
            <a:lstStyle/>
            <a:p>
              <a:pPr algn="ctr"/>
              <a:endParaRPr lang="ru-RU" dirty="0"/>
            </a:p>
          </p:txBody>
        </p:sp>
        <p:sp>
          <p:nvSpPr>
            <p:cNvPr id="30" name="Полилиния: фигура 29">
              <a:extLst>
                <a:ext uri="{FF2B5EF4-FFF2-40B4-BE49-F238E27FC236}">
                  <a16:creationId xmlns="" xmlns:a16="http://schemas.microsoft.com/office/drawing/2014/main" id="{36832BE3-E19D-4B15-A260-7ECC801A4C0B}"/>
                </a:ext>
              </a:extLst>
            </p:cNvPr>
            <p:cNvSpPr/>
            <p:nvPr/>
          </p:nvSpPr>
          <p:spPr>
            <a:xfrm>
              <a:off x="7561339" y="1736639"/>
              <a:ext cx="1587207" cy="2923403"/>
            </a:xfrm>
            <a:custGeom>
              <a:avLst/>
              <a:gdLst>
                <a:gd name="connsiteX0" fmla="*/ 126032 w 1670466"/>
                <a:gd name="connsiteY0" fmla="*/ 0 h 2408774"/>
                <a:gd name="connsiteX1" fmla="*/ 1559102 w 1670466"/>
                <a:gd name="connsiteY1" fmla="*/ 95323 h 2408774"/>
                <a:gd name="connsiteX2" fmla="*/ 1559102 w 1670466"/>
                <a:gd name="connsiteY2" fmla="*/ 99557 h 2408774"/>
                <a:gd name="connsiteX3" fmla="*/ 1577206 w 1670466"/>
                <a:gd name="connsiteY3" fmla="*/ 102336 h 2408774"/>
                <a:gd name="connsiteX4" fmla="*/ 1670466 w 1670466"/>
                <a:gd name="connsiteY4" fmla="*/ 209306 h 2408774"/>
                <a:gd name="connsiteX5" fmla="*/ 1670466 w 1670466"/>
                <a:gd name="connsiteY5" fmla="*/ 249912 h 2408774"/>
                <a:gd name="connsiteX6" fmla="*/ 1670466 w 1670466"/>
                <a:gd name="connsiteY6" fmla="*/ 1940076 h 2408774"/>
                <a:gd name="connsiteX7" fmla="*/ 1670466 w 1670466"/>
                <a:gd name="connsiteY7" fmla="*/ 2037381 h 2408774"/>
                <a:gd name="connsiteX8" fmla="*/ 1517769 w 1670466"/>
                <a:gd name="connsiteY8" fmla="*/ 2153474 h 2408774"/>
                <a:gd name="connsiteX9" fmla="*/ 636240 w 1670466"/>
                <a:gd name="connsiteY9" fmla="*/ 2153474 h 2408774"/>
                <a:gd name="connsiteX10" fmla="*/ 432000 w 1670466"/>
                <a:gd name="connsiteY10" fmla="*/ 2408774 h 2408774"/>
                <a:gd name="connsiteX11" fmla="*/ 227760 w 1670466"/>
                <a:gd name="connsiteY11" fmla="*/ 2153474 h 2408774"/>
                <a:gd name="connsiteX12" fmla="*/ 152697 w 1670466"/>
                <a:gd name="connsiteY12" fmla="*/ 2153474 h 2408774"/>
                <a:gd name="connsiteX13" fmla="*/ 0 w 1670466"/>
                <a:gd name="connsiteY13" fmla="*/ 2037381 h 2408774"/>
                <a:gd name="connsiteX14" fmla="*/ 0 w 1670466"/>
                <a:gd name="connsiteY14" fmla="*/ 1940076 h 2408774"/>
                <a:gd name="connsiteX15" fmla="*/ 0 w 1670466"/>
                <a:gd name="connsiteY15" fmla="*/ 209306 h 2408774"/>
                <a:gd name="connsiteX16" fmla="*/ 0 w 1670466"/>
                <a:gd name="connsiteY16" fmla="*/ 112000 h 2408774"/>
                <a:gd name="connsiteX17" fmla="*/ 93261 w 1670466"/>
                <a:gd name="connsiteY17" fmla="*/ 5031 h 24087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70466" h="2408774">
                  <a:moveTo>
                    <a:pt x="126032" y="0"/>
                  </a:moveTo>
                  <a:lnTo>
                    <a:pt x="1559102" y="95323"/>
                  </a:lnTo>
                  <a:lnTo>
                    <a:pt x="1559102" y="99557"/>
                  </a:lnTo>
                  <a:lnTo>
                    <a:pt x="1577206" y="102336"/>
                  </a:lnTo>
                  <a:cubicBezTo>
                    <a:pt x="1632012" y="119960"/>
                    <a:pt x="1670466" y="161218"/>
                    <a:pt x="1670466" y="209306"/>
                  </a:cubicBezTo>
                  <a:lnTo>
                    <a:pt x="1670466" y="249912"/>
                  </a:lnTo>
                  <a:lnTo>
                    <a:pt x="1670466" y="1940076"/>
                  </a:lnTo>
                  <a:lnTo>
                    <a:pt x="1670466" y="2037381"/>
                  </a:lnTo>
                  <a:cubicBezTo>
                    <a:pt x="1670466" y="2101498"/>
                    <a:pt x="1602102" y="2153474"/>
                    <a:pt x="1517769" y="2153474"/>
                  </a:cubicBezTo>
                  <a:lnTo>
                    <a:pt x="636240" y="2153474"/>
                  </a:lnTo>
                  <a:lnTo>
                    <a:pt x="432000" y="2408774"/>
                  </a:lnTo>
                  <a:lnTo>
                    <a:pt x="227760" y="2153474"/>
                  </a:lnTo>
                  <a:lnTo>
                    <a:pt x="152697" y="2153474"/>
                  </a:lnTo>
                  <a:cubicBezTo>
                    <a:pt x="68365" y="2153474"/>
                    <a:pt x="0" y="2101498"/>
                    <a:pt x="0" y="2037381"/>
                  </a:cubicBezTo>
                  <a:lnTo>
                    <a:pt x="0" y="1940076"/>
                  </a:lnTo>
                  <a:lnTo>
                    <a:pt x="0" y="209306"/>
                  </a:lnTo>
                  <a:lnTo>
                    <a:pt x="0" y="112000"/>
                  </a:lnTo>
                  <a:cubicBezTo>
                    <a:pt x="0" y="63913"/>
                    <a:pt x="38456" y="22654"/>
                    <a:pt x="93261" y="5031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3">
                    <a:lumMod val="60000"/>
                    <a:lumOff val="40000"/>
                  </a:schemeClr>
                </a:gs>
                <a:gs pos="93000">
                  <a:schemeClr val="accent3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2275" tIns="46139" rIns="92275" bIns="46139" rtlCol="0" anchor="ctr"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25" name="Прямоугольник: скругленные углы 24">
              <a:extLst>
                <a:ext uri="{FF2B5EF4-FFF2-40B4-BE49-F238E27FC236}">
                  <a16:creationId xmlns="" xmlns:a16="http://schemas.microsoft.com/office/drawing/2014/main" id="{E02E2CBC-F5BA-4D46-B41D-1FCAE5016061}"/>
                </a:ext>
              </a:extLst>
            </p:cNvPr>
            <p:cNvSpPr/>
            <p:nvPr/>
          </p:nvSpPr>
          <p:spPr>
            <a:xfrm>
              <a:off x="9665974" y="2754189"/>
              <a:ext cx="2257097" cy="3276847"/>
            </a:xfrm>
            <a:prstGeom prst="roundRect">
              <a:avLst>
                <a:gd name="adj" fmla="val 9023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reflection blurRad="139700" stA="50000" endPos="180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2275" tIns="46139" rIns="92275" bIns="46139" rtlCol="0" anchor="ctr"/>
            <a:lstStyle/>
            <a:p>
              <a:pPr algn="ctr"/>
              <a:endParaRPr lang="ru-RU" dirty="0"/>
            </a:p>
          </p:txBody>
        </p:sp>
        <p:sp>
          <p:nvSpPr>
            <p:cNvPr id="31" name="Полилиния: фигура 30">
              <a:extLst>
                <a:ext uri="{FF2B5EF4-FFF2-40B4-BE49-F238E27FC236}">
                  <a16:creationId xmlns="" xmlns:a16="http://schemas.microsoft.com/office/drawing/2014/main" id="{ABBFD423-70AC-4EF1-873E-6B1B527A4382}"/>
                </a:ext>
              </a:extLst>
            </p:cNvPr>
            <p:cNvSpPr/>
            <p:nvPr/>
          </p:nvSpPr>
          <p:spPr>
            <a:xfrm>
              <a:off x="10002418" y="1742282"/>
              <a:ext cx="1587207" cy="2923403"/>
            </a:xfrm>
            <a:custGeom>
              <a:avLst/>
              <a:gdLst>
                <a:gd name="connsiteX0" fmla="*/ 126032 w 1670466"/>
                <a:gd name="connsiteY0" fmla="*/ 0 h 2408774"/>
                <a:gd name="connsiteX1" fmla="*/ 1559102 w 1670466"/>
                <a:gd name="connsiteY1" fmla="*/ 95323 h 2408774"/>
                <a:gd name="connsiteX2" fmla="*/ 1559102 w 1670466"/>
                <a:gd name="connsiteY2" fmla="*/ 99557 h 2408774"/>
                <a:gd name="connsiteX3" fmla="*/ 1577206 w 1670466"/>
                <a:gd name="connsiteY3" fmla="*/ 102336 h 2408774"/>
                <a:gd name="connsiteX4" fmla="*/ 1670466 w 1670466"/>
                <a:gd name="connsiteY4" fmla="*/ 209306 h 2408774"/>
                <a:gd name="connsiteX5" fmla="*/ 1670466 w 1670466"/>
                <a:gd name="connsiteY5" fmla="*/ 249912 h 2408774"/>
                <a:gd name="connsiteX6" fmla="*/ 1670466 w 1670466"/>
                <a:gd name="connsiteY6" fmla="*/ 1940076 h 2408774"/>
                <a:gd name="connsiteX7" fmla="*/ 1670466 w 1670466"/>
                <a:gd name="connsiteY7" fmla="*/ 2037381 h 2408774"/>
                <a:gd name="connsiteX8" fmla="*/ 1517769 w 1670466"/>
                <a:gd name="connsiteY8" fmla="*/ 2153474 h 2408774"/>
                <a:gd name="connsiteX9" fmla="*/ 636240 w 1670466"/>
                <a:gd name="connsiteY9" fmla="*/ 2153474 h 2408774"/>
                <a:gd name="connsiteX10" fmla="*/ 432000 w 1670466"/>
                <a:gd name="connsiteY10" fmla="*/ 2408774 h 2408774"/>
                <a:gd name="connsiteX11" fmla="*/ 227760 w 1670466"/>
                <a:gd name="connsiteY11" fmla="*/ 2153474 h 2408774"/>
                <a:gd name="connsiteX12" fmla="*/ 152697 w 1670466"/>
                <a:gd name="connsiteY12" fmla="*/ 2153474 h 2408774"/>
                <a:gd name="connsiteX13" fmla="*/ 0 w 1670466"/>
                <a:gd name="connsiteY13" fmla="*/ 2037381 h 2408774"/>
                <a:gd name="connsiteX14" fmla="*/ 0 w 1670466"/>
                <a:gd name="connsiteY14" fmla="*/ 1940076 h 2408774"/>
                <a:gd name="connsiteX15" fmla="*/ 0 w 1670466"/>
                <a:gd name="connsiteY15" fmla="*/ 209306 h 2408774"/>
                <a:gd name="connsiteX16" fmla="*/ 0 w 1670466"/>
                <a:gd name="connsiteY16" fmla="*/ 112000 h 2408774"/>
                <a:gd name="connsiteX17" fmla="*/ 93261 w 1670466"/>
                <a:gd name="connsiteY17" fmla="*/ 5031 h 24087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70466" h="2408774">
                  <a:moveTo>
                    <a:pt x="126032" y="0"/>
                  </a:moveTo>
                  <a:lnTo>
                    <a:pt x="1559102" y="95323"/>
                  </a:lnTo>
                  <a:lnTo>
                    <a:pt x="1559102" y="99557"/>
                  </a:lnTo>
                  <a:lnTo>
                    <a:pt x="1577206" y="102336"/>
                  </a:lnTo>
                  <a:cubicBezTo>
                    <a:pt x="1632011" y="119960"/>
                    <a:pt x="1670466" y="161218"/>
                    <a:pt x="1670466" y="209306"/>
                  </a:cubicBezTo>
                  <a:lnTo>
                    <a:pt x="1670466" y="249912"/>
                  </a:lnTo>
                  <a:lnTo>
                    <a:pt x="1670466" y="1940076"/>
                  </a:lnTo>
                  <a:lnTo>
                    <a:pt x="1670466" y="2037381"/>
                  </a:lnTo>
                  <a:cubicBezTo>
                    <a:pt x="1670466" y="2101498"/>
                    <a:pt x="1602101" y="2153474"/>
                    <a:pt x="1517769" y="2153474"/>
                  </a:cubicBezTo>
                  <a:lnTo>
                    <a:pt x="636240" y="2153474"/>
                  </a:lnTo>
                  <a:lnTo>
                    <a:pt x="432000" y="2408774"/>
                  </a:lnTo>
                  <a:lnTo>
                    <a:pt x="227760" y="2153474"/>
                  </a:lnTo>
                  <a:lnTo>
                    <a:pt x="152697" y="2153474"/>
                  </a:lnTo>
                  <a:cubicBezTo>
                    <a:pt x="68365" y="2153474"/>
                    <a:pt x="0" y="2101498"/>
                    <a:pt x="0" y="2037381"/>
                  </a:cubicBezTo>
                  <a:lnTo>
                    <a:pt x="0" y="1940076"/>
                  </a:lnTo>
                  <a:lnTo>
                    <a:pt x="0" y="209306"/>
                  </a:lnTo>
                  <a:lnTo>
                    <a:pt x="0" y="112000"/>
                  </a:lnTo>
                  <a:cubicBezTo>
                    <a:pt x="0" y="63913"/>
                    <a:pt x="38455" y="22654"/>
                    <a:pt x="93261" y="5031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4">
                    <a:lumMod val="60000"/>
                    <a:lumOff val="40000"/>
                  </a:schemeClr>
                </a:gs>
                <a:gs pos="93000">
                  <a:schemeClr val="accent4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2275" tIns="46139" rIns="92275" bIns="46139" rtlCol="0" anchor="ctr"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36" name="TextBox 35">
              <a:extLst>
                <a:ext uri="{FF2B5EF4-FFF2-40B4-BE49-F238E27FC236}">
                  <a16:creationId xmlns="" xmlns:a16="http://schemas.microsoft.com/office/drawing/2014/main" id="{D2214841-4BCD-4536-9F5B-4A8700FA0F48}"/>
                </a:ext>
              </a:extLst>
            </p:cNvPr>
            <p:cNvSpPr txBox="1"/>
            <p:nvPr/>
          </p:nvSpPr>
          <p:spPr>
            <a:xfrm>
              <a:off x="197694" y="2775396"/>
              <a:ext cx="1693512" cy="1108842"/>
            </a:xfrm>
            <a:prstGeom prst="rect">
              <a:avLst/>
            </a:prstGeom>
            <a:noFill/>
          </p:spPr>
          <p:txBody>
            <a:bodyPr wrap="square" lIns="92275" tIns="46139" rIns="92275" bIns="46139" rtlCol="0">
              <a:spAutoFit/>
            </a:bodyPr>
            <a:lstStyle/>
            <a:p>
              <a:pPr algn="ctr"/>
              <a:r>
                <a:rPr lang="kk-KZ" b="1" dirty="0" smtClean="0">
                  <a:latin typeface="Palatino Linotype" pitchFamily="18" charset="0"/>
                </a:rPr>
                <a:t>Сроки подачи заявлении</a:t>
              </a:r>
              <a:endParaRPr lang="ru-RU" b="1" dirty="0">
                <a:latin typeface="Palatino Linotype" pitchFamily="18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="" xmlns:a16="http://schemas.microsoft.com/office/drawing/2014/main" id="{EEA9132C-0C04-4407-825D-EDAF2B2DF487}"/>
                </a:ext>
              </a:extLst>
            </p:cNvPr>
            <p:cNvSpPr txBox="1"/>
            <p:nvPr/>
          </p:nvSpPr>
          <p:spPr>
            <a:xfrm>
              <a:off x="2605540" y="2722496"/>
              <a:ext cx="1903954" cy="708732"/>
            </a:xfrm>
            <a:prstGeom prst="rect">
              <a:avLst/>
            </a:prstGeom>
            <a:noFill/>
          </p:spPr>
          <p:txBody>
            <a:bodyPr wrap="square" lIns="92275" tIns="46139" rIns="92275" bIns="46139" rtlCol="0">
              <a:spAutoFit/>
            </a:bodyPr>
            <a:lstStyle/>
            <a:p>
              <a:r>
                <a:rPr lang="kk-KZ" sz="2000" b="1" dirty="0" smtClean="0">
                  <a:solidFill>
                    <a:schemeClr val="bg1"/>
                  </a:solidFill>
                  <a:latin typeface="Palatino Linotype" pitchFamily="18" charset="0"/>
                </a:rPr>
                <a:t>с </a:t>
              </a:r>
              <a:r>
                <a:rPr lang="ru-RU" sz="2000" b="1" dirty="0" smtClean="0">
                  <a:solidFill>
                    <a:schemeClr val="bg1"/>
                  </a:solidFill>
                  <a:latin typeface="Palatino Linotype" pitchFamily="18" charset="0"/>
                </a:rPr>
                <a:t>2</a:t>
              </a:r>
              <a:r>
                <a:rPr lang="kk-KZ" sz="2000" b="1" dirty="0" smtClean="0">
                  <a:solidFill>
                    <a:schemeClr val="bg1"/>
                  </a:solidFill>
                  <a:latin typeface="Palatino Linotype" pitchFamily="18" charset="0"/>
                </a:rPr>
                <a:t>4 декабря по 5 января*</a:t>
              </a:r>
              <a:endParaRPr lang="ru-RU" sz="2000" b="1" dirty="0">
                <a:solidFill>
                  <a:schemeClr val="bg1"/>
                </a:solidFill>
                <a:latin typeface="Palatino Linotype" pitchFamily="18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="" xmlns:a16="http://schemas.microsoft.com/office/drawing/2014/main" id="{35D2084E-9BC9-4C25-B539-F649709962B4}"/>
                </a:ext>
              </a:extLst>
            </p:cNvPr>
            <p:cNvSpPr txBox="1"/>
            <p:nvPr/>
          </p:nvSpPr>
          <p:spPr>
            <a:xfrm>
              <a:off x="5065025" y="2722861"/>
              <a:ext cx="1775694" cy="708732"/>
            </a:xfrm>
            <a:prstGeom prst="rect">
              <a:avLst/>
            </a:prstGeom>
            <a:noFill/>
          </p:spPr>
          <p:txBody>
            <a:bodyPr wrap="square" lIns="92275" tIns="46139" rIns="92275" bIns="46139" rtlCol="0">
              <a:spAutoFit/>
            </a:bodyPr>
            <a:lstStyle/>
            <a:p>
              <a:r>
                <a:rPr lang="kk-KZ" sz="2000" b="1" dirty="0" smtClean="0">
                  <a:solidFill>
                    <a:schemeClr val="bg1"/>
                  </a:solidFill>
                  <a:latin typeface="Palatino Linotype" pitchFamily="18" charset="0"/>
                </a:rPr>
                <a:t>с 20 февраля</a:t>
              </a:r>
            </a:p>
            <a:p>
              <a:r>
                <a:rPr lang="kk-KZ" sz="2000" b="1" dirty="0">
                  <a:solidFill>
                    <a:schemeClr val="bg1"/>
                  </a:solidFill>
                  <a:latin typeface="Palatino Linotype" pitchFamily="18" charset="0"/>
                </a:rPr>
                <a:t>п</a:t>
              </a:r>
              <a:r>
                <a:rPr lang="kk-KZ" sz="2000" b="1" dirty="0" smtClean="0">
                  <a:solidFill>
                    <a:schemeClr val="bg1"/>
                  </a:solidFill>
                  <a:latin typeface="Palatino Linotype" pitchFamily="18" charset="0"/>
                </a:rPr>
                <a:t>о 10 марта</a:t>
              </a:r>
              <a:endParaRPr lang="ru-RU" sz="2000" b="1" dirty="0">
                <a:solidFill>
                  <a:schemeClr val="bg1"/>
                </a:solidFill>
                <a:latin typeface="Palatino Linotype" pitchFamily="18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="" xmlns:a16="http://schemas.microsoft.com/office/drawing/2014/main" id="{927B26A5-67E7-41D2-BA52-867A10CBA9EB}"/>
                </a:ext>
              </a:extLst>
            </p:cNvPr>
            <p:cNvSpPr txBox="1"/>
            <p:nvPr/>
          </p:nvSpPr>
          <p:spPr>
            <a:xfrm>
              <a:off x="7578015" y="2722496"/>
              <a:ext cx="1587207" cy="708732"/>
            </a:xfrm>
            <a:prstGeom prst="rect">
              <a:avLst/>
            </a:prstGeom>
            <a:noFill/>
          </p:spPr>
          <p:txBody>
            <a:bodyPr wrap="square" lIns="92275" tIns="46139" rIns="92275" bIns="46139" rtlCol="0">
              <a:spAutoFit/>
            </a:bodyPr>
            <a:lstStyle/>
            <a:p>
              <a:r>
                <a:rPr lang="kk-KZ" sz="2000" b="1" dirty="0" smtClean="0">
                  <a:solidFill>
                    <a:schemeClr val="bg1"/>
                  </a:solidFill>
                  <a:latin typeface="Palatino Linotype" pitchFamily="18" charset="0"/>
                </a:rPr>
                <a:t>с 1 мая по 10 июня*</a:t>
              </a:r>
              <a:endParaRPr lang="ru-RU" sz="2000" b="1" dirty="0">
                <a:solidFill>
                  <a:schemeClr val="bg1"/>
                </a:solidFill>
                <a:latin typeface="Palatino Linotype" pitchFamily="18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="" xmlns:a16="http://schemas.microsoft.com/office/drawing/2014/main" id="{DAD81940-F95C-4585-B41E-4D6FD28FD3EA}"/>
                </a:ext>
              </a:extLst>
            </p:cNvPr>
            <p:cNvSpPr txBox="1"/>
            <p:nvPr/>
          </p:nvSpPr>
          <p:spPr>
            <a:xfrm>
              <a:off x="10000918" y="2791073"/>
              <a:ext cx="1587206" cy="708732"/>
            </a:xfrm>
            <a:prstGeom prst="rect">
              <a:avLst/>
            </a:prstGeom>
            <a:noFill/>
          </p:spPr>
          <p:txBody>
            <a:bodyPr wrap="square" lIns="92275" tIns="46139" rIns="92275" bIns="46139" rtlCol="0">
              <a:spAutoFit/>
            </a:bodyPr>
            <a:lstStyle/>
            <a:p>
              <a:r>
                <a:rPr lang="kk-KZ" sz="2000" b="1" dirty="0" smtClean="0">
                  <a:solidFill>
                    <a:schemeClr val="bg1"/>
                  </a:solidFill>
                  <a:latin typeface="Palatino Linotype" pitchFamily="18" charset="0"/>
                </a:rPr>
                <a:t>с 15 по 30 июля</a:t>
              </a:r>
              <a:endParaRPr lang="ru-RU" sz="2000" b="1" dirty="0">
                <a:solidFill>
                  <a:schemeClr val="bg1"/>
                </a:solidFill>
                <a:latin typeface="Palatino Linotype" pitchFamily="18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="" xmlns:a16="http://schemas.microsoft.com/office/drawing/2014/main" id="{F5D22B41-83FA-47F4-A2C3-3B9FE411154C}"/>
                </a:ext>
              </a:extLst>
            </p:cNvPr>
            <p:cNvSpPr txBox="1"/>
            <p:nvPr/>
          </p:nvSpPr>
          <p:spPr>
            <a:xfrm>
              <a:off x="90255" y="5019729"/>
              <a:ext cx="2236767" cy="770288"/>
            </a:xfrm>
            <a:prstGeom prst="rect">
              <a:avLst/>
            </a:prstGeom>
            <a:noFill/>
          </p:spPr>
          <p:txBody>
            <a:bodyPr wrap="square" lIns="92275" tIns="46139" rIns="92275" bIns="46139" rtlCol="0">
              <a:spAutoFit/>
            </a:bodyPr>
            <a:lstStyle/>
            <a:p>
              <a:pPr algn="ctr"/>
              <a:r>
                <a:rPr lang="kk-KZ" b="1" dirty="0" smtClean="0">
                  <a:latin typeface="Palatino Linotype" pitchFamily="18" charset="0"/>
                </a:rPr>
                <a:t>Сроки тестирования</a:t>
              </a:r>
              <a:endParaRPr lang="ru-RU" b="1" dirty="0">
                <a:latin typeface="Palatino Linotype" pitchFamily="18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="" xmlns:a16="http://schemas.microsoft.com/office/drawing/2014/main" id="{6016B0F4-8D67-4777-A102-5BA9A3DBCD95}"/>
                </a:ext>
              </a:extLst>
            </p:cNvPr>
            <p:cNvSpPr txBox="1"/>
            <p:nvPr/>
          </p:nvSpPr>
          <p:spPr>
            <a:xfrm>
              <a:off x="2382467" y="4824876"/>
              <a:ext cx="2202404" cy="708732"/>
            </a:xfrm>
            <a:prstGeom prst="rect">
              <a:avLst/>
            </a:prstGeom>
            <a:noFill/>
          </p:spPr>
          <p:txBody>
            <a:bodyPr wrap="square" lIns="92275" tIns="46139" rIns="92275" bIns="46139" rtlCol="0">
              <a:spAutoFit/>
            </a:bodyPr>
            <a:lstStyle/>
            <a:p>
              <a:r>
                <a:rPr lang="kk-KZ" sz="2000" b="1" dirty="0" smtClean="0">
                  <a:latin typeface="Palatino Linotype" pitchFamily="18" charset="0"/>
                </a:rPr>
                <a:t>с 10 января  по 10 февраля*</a:t>
              </a:r>
              <a:endParaRPr lang="ru-RU" sz="2000" b="1" dirty="0">
                <a:latin typeface="Palatino Linotype" pitchFamily="18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="" xmlns:a16="http://schemas.microsoft.com/office/drawing/2014/main" id="{0C4A9327-38BB-4DF4-9F9E-0AE5F1EC6F2D}"/>
                </a:ext>
              </a:extLst>
            </p:cNvPr>
            <p:cNvSpPr txBox="1"/>
            <p:nvPr/>
          </p:nvSpPr>
          <p:spPr>
            <a:xfrm>
              <a:off x="2050008" y="1736639"/>
              <a:ext cx="555531" cy="1442096"/>
            </a:xfrm>
            <a:prstGeom prst="rect">
              <a:avLst/>
            </a:prstGeom>
            <a:noFill/>
          </p:spPr>
          <p:txBody>
            <a:bodyPr wrap="none" lIns="92275" tIns="46139" rIns="92275" bIns="46139" rtlCol="0">
              <a:spAutoFit/>
            </a:bodyPr>
            <a:lstStyle/>
            <a:p>
              <a:r>
                <a:rPr lang="ru-RU" sz="7300" b="1" dirty="0">
                  <a:solidFill>
                    <a:schemeClr val="accent1"/>
                  </a:solidFill>
                </a:rPr>
                <a:t>1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="" xmlns:a16="http://schemas.microsoft.com/office/drawing/2014/main" id="{B7014D56-A298-42DA-9BE7-FF8A8A3E7900}"/>
                </a:ext>
              </a:extLst>
            </p:cNvPr>
            <p:cNvSpPr txBox="1"/>
            <p:nvPr/>
          </p:nvSpPr>
          <p:spPr>
            <a:xfrm>
              <a:off x="4807790" y="4978765"/>
              <a:ext cx="2180039" cy="400956"/>
            </a:xfrm>
            <a:prstGeom prst="rect">
              <a:avLst/>
            </a:prstGeom>
            <a:noFill/>
          </p:spPr>
          <p:txBody>
            <a:bodyPr wrap="square" lIns="92275" tIns="46139" rIns="92275" bIns="46139" rtlCol="0">
              <a:spAutoFit/>
            </a:bodyPr>
            <a:lstStyle/>
            <a:p>
              <a:r>
                <a:rPr lang="kk-KZ" sz="2000" b="1" dirty="0" smtClean="0">
                  <a:latin typeface="Palatino Linotype" pitchFamily="18" charset="0"/>
                </a:rPr>
                <a:t>с 1 по 31 марта</a:t>
              </a:r>
              <a:endParaRPr lang="ru-RU" sz="2000" b="1" dirty="0">
                <a:latin typeface="Palatino Linotype" pitchFamily="18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="" xmlns:a16="http://schemas.microsoft.com/office/drawing/2014/main" id="{D0B3654B-B7F2-4961-BAB4-3F761A4F8DF1}"/>
                </a:ext>
              </a:extLst>
            </p:cNvPr>
            <p:cNvSpPr txBox="1"/>
            <p:nvPr/>
          </p:nvSpPr>
          <p:spPr>
            <a:xfrm>
              <a:off x="4509493" y="1723444"/>
              <a:ext cx="555531" cy="1442096"/>
            </a:xfrm>
            <a:prstGeom prst="rect">
              <a:avLst/>
            </a:prstGeom>
            <a:noFill/>
          </p:spPr>
          <p:txBody>
            <a:bodyPr wrap="none" lIns="92275" tIns="46139" rIns="92275" bIns="46139" rtlCol="0">
              <a:spAutoFit/>
            </a:bodyPr>
            <a:lstStyle/>
            <a:p>
              <a:r>
                <a:rPr lang="ru-RU" sz="7300" b="1" dirty="0">
                  <a:solidFill>
                    <a:schemeClr val="accent2"/>
                  </a:solidFill>
                </a:rPr>
                <a:t>2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="" xmlns:a16="http://schemas.microsoft.com/office/drawing/2014/main" id="{03378034-6DF5-445D-9E97-943CEABF5E8D}"/>
                </a:ext>
              </a:extLst>
            </p:cNvPr>
            <p:cNvSpPr txBox="1"/>
            <p:nvPr/>
          </p:nvSpPr>
          <p:spPr>
            <a:xfrm>
              <a:off x="7292934" y="4978765"/>
              <a:ext cx="2157371" cy="400956"/>
            </a:xfrm>
            <a:prstGeom prst="rect">
              <a:avLst/>
            </a:prstGeom>
            <a:noFill/>
          </p:spPr>
          <p:txBody>
            <a:bodyPr wrap="square" lIns="92275" tIns="46139" rIns="92275" bIns="46139" rtlCol="0">
              <a:spAutoFit/>
            </a:bodyPr>
            <a:lstStyle/>
            <a:p>
              <a:r>
                <a:rPr lang="kk-KZ" sz="1600" b="1" dirty="0" smtClean="0"/>
                <a:t> </a:t>
              </a:r>
              <a:r>
                <a:rPr lang="kk-KZ" sz="2000" b="1" dirty="0">
                  <a:latin typeface="Palatino Linotype" pitchFamily="18" charset="0"/>
                </a:rPr>
                <a:t>с 1 по 30 </a:t>
              </a:r>
              <a:r>
                <a:rPr lang="kk-KZ" sz="2000" b="1" dirty="0" smtClean="0">
                  <a:latin typeface="Palatino Linotype" pitchFamily="18" charset="0"/>
                </a:rPr>
                <a:t>июня*</a:t>
              </a:r>
              <a:endParaRPr lang="ru-RU" sz="2000" b="1" dirty="0">
                <a:latin typeface="Palatino Linotype" pitchFamily="18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="" xmlns:a16="http://schemas.microsoft.com/office/drawing/2014/main" id="{AE3E2530-0660-4F97-B095-DF83F5F21259}"/>
                </a:ext>
              </a:extLst>
            </p:cNvPr>
            <p:cNvSpPr txBox="1"/>
            <p:nvPr/>
          </p:nvSpPr>
          <p:spPr>
            <a:xfrm>
              <a:off x="7005808" y="1761887"/>
              <a:ext cx="555531" cy="1442096"/>
            </a:xfrm>
            <a:prstGeom prst="rect">
              <a:avLst/>
            </a:prstGeom>
            <a:noFill/>
          </p:spPr>
          <p:txBody>
            <a:bodyPr wrap="none" lIns="92275" tIns="46139" rIns="92275" bIns="46139" rtlCol="0">
              <a:spAutoFit/>
            </a:bodyPr>
            <a:lstStyle/>
            <a:p>
              <a:r>
                <a:rPr lang="ru-RU" sz="7300" b="1" dirty="0">
                  <a:solidFill>
                    <a:schemeClr val="accent3"/>
                  </a:solidFill>
                </a:rPr>
                <a:t>3</a:t>
              </a:r>
            </a:p>
          </p:txBody>
        </p:sp>
        <p:sp>
          <p:nvSpPr>
            <p:cNvPr id="57" name="TextBox 56">
              <a:extLst>
                <a:ext uri="{FF2B5EF4-FFF2-40B4-BE49-F238E27FC236}">
                  <a16:creationId xmlns="" xmlns:a16="http://schemas.microsoft.com/office/drawing/2014/main" id="{6F66E1F5-65D7-443F-94BF-E6E5D2AAB83E}"/>
                </a:ext>
              </a:extLst>
            </p:cNvPr>
            <p:cNvSpPr txBox="1"/>
            <p:nvPr/>
          </p:nvSpPr>
          <p:spPr>
            <a:xfrm>
              <a:off x="9665974" y="4978765"/>
              <a:ext cx="2341033" cy="400956"/>
            </a:xfrm>
            <a:prstGeom prst="rect">
              <a:avLst/>
            </a:prstGeom>
            <a:noFill/>
          </p:spPr>
          <p:txBody>
            <a:bodyPr wrap="square" lIns="92275" tIns="46139" rIns="92275" bIns="46139" rtlCol="0">
              <a:spAutoFit/>
            </a:bodyPr>
            <a:lstStyle/>
            <a:p>
              <a:r>
                <a:rPr lang="kk-KZ" sz="2000" b="1" dirty="0" smtClean="0">
                  <a:latin typeface="Palatino Linotype" pitchFamily="18" charset="0"/>
                </a:rPr>
                <a:t>с 10 по 20 августа</a:t>
              </a:r>
              <a:endParaRPr lang="ru-RU" sz="2000" b="1" dirty="0">
                <a:latin typeface="Palatino Linotype" pitchFamily="18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="" xmlns:a16="http://schemas.microsoft.com/office/drawing/2014/main" id="{F372C2E3-5D5B-4DA0-8587-328279AC3BC6}"/>
                </a:ext>
              </a:extLst>
            </p:cNvPr>
            <p:cNvSpPr txBox="1"/>
            <p:nvPr/>
          </p:nvSpPr>
          <p:spPr>
            <a:xfrm>
              <a:off x="9388208" y="1767068"/>
              <a:ext cx="555531" cy="1442096"/>
            </a:xfrm>
            <a:prstGeom prst="rect">
              <a:avLst/>
            </a:prstGeom>
            <a:noFill/>
          </p:spPr>
          <p:txBody>
            <a:bodyPr wrap="none" lIns="92275" tIns="46139" rIns="92275" bIns="46139" rtlCol="0">
              <a:spAutoFit/>
            </a:bodyPr>
            <a:lstStyle/>
            <a:p>
              <a:r>
                <a:rPr lang="ru-RU" sz="7300" b="1" dirty="0">
                  <a:solidFill>
                    <a:schemeClr val="accent4"/>
                  </a:solidFill>
                </a:rPr>
                <a:t>4</a:t>
              </a:r>
            </a:p>
          </p:txBody>
        </p:sp>
      </p:grpSp>
      <p:sp>
        <p:nvSpPr>
          <p:cNvPr id="33" name="Заголовок 1"/>
          <p:cNvSpPr txBox="1">
            <a:spLocks/>
          </p:cNvSpPr>
          <p:nvPr/>
        </p:nvSpPr>
        <p:spPr>
          <a:xfrm>
            <a:off x="0" y="0"/>
            <a:ext cx="12204700" cy="91836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1098560" rtl="0" eaLnBrk="1" latinLnBrk="0" hangingPunct="1">
              <a:spcBef>
                <a:spcPct val="0"/>
              </a:spcBef>
              <a:buNone/>
              <a:defRPr sz="5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000" b="1" dirty="0">
              <a:latin typeface="Palatino Linotype" pitchFamily="18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-17515" y="-17636"/>
            <a:ext cx="12240000" cy="936000"/>
          </a:xfrm>
          <a:prstGeom prst="rect">
            <a:avLst/>
          </a:prstGeom>
          <a:solidFill>
            <a:srgbClr val="E4C29C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265843" y="205844"/>
            <a:ext cx="2335896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000" b="1" dirty="0" smtClean="0">
                <a:latin typeface="Palatino Linotype" pitchFamily="18" charset="0"/>
              </a:rPr>
              <a:t>Сроки ЕНТ</a:t>
            </a:r>
            <a:endParaRPr lang="ru-RU" sz="3000" dirty="0"/>
          </a:p>
        </p:txBody>
      </p:sp>
      <p:sp>
        <p:nvSpPr>
          <p:cNvPr id="6" name="TextBox 5"/>
          <p:cNvSpPr txBox="1"/>
          <p:nvPr/>
        </p:nvSpPr>
        <p:spPr>
          <a:xfrm>
            <a:off x="143974" y="6358128"/>
            <a:ext cx="1191675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 smtClean="0">
                <a:latin typeface="Palatino Linotype" pitchFamily="18" charset="0"/>
              </a:rPr>
              <a:t>Примечание</a:t>
            </a:r>
            <a:r>
              <a:rPr lang="ru-RU" i="1" dirty="0">
                <a:latin typeface="Palatino Linotype" pitchFamily="18" charset="0"/>
              </a:rPr>
              <a:t>:</a:t>
            </a:r>
            <a:r>
              <a:rPr lang="ru-RU" dirty="0">
                <a:latin typeface="Palatino Linotype" pitchFamily="18" charset="0"/>
              </a:rPr>
              <a:t> </a:t>
            </a:r>
            <a:r>
              <a:rPr lang="ru-RU" dirty="0" smtClean="0">
                <a:latin typeface="Palatino Linotype" pitchFamily="18" charset="0"/>
              </a:rPr>
              <a:t>*указанные сроки ЕНТ (январь, июнь) могут измениться</a:t>
            </a:r>
            <a:endParaRPr lang="ru-RU" dirty="0">
              <a:latin typeface="Palatino Linotype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013898" y="1134492"/>
            <a:ext cx="483978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latin typeface="Palatino Linotype" pitchFamily="18" charset="0"/>
              </a:rPr>
              <a:t>ЕНТ проводится в 4 раза в год </a:t>
            </a:r>
          </a:p>
        </p:txBody>
      </p:sp>
    </p:spTree>
    <p:extLst>
      <p:ext uri="{BB962C8B-B14F-4D97-AF65-F5344CB8AC3E}">
        <p14:creationId xmlns:p14="http://schemas.microsoft.com/office/powerpoint/2010/main" val="2104565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-17515" y="-17636"/>
            <a:ext cx="12240000" cy="936000"/>
          </a:xfrm>
          <a:prstGeom prst="rect">
            <a:avLst/>
          </a:prstGeom>
          <a:solidFill>
            <a:srgbClr val="E4C29C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204700" cy="918364"/>
          </a:xfrm>
        </p:spPr>
        <p:txBody>
          <a:bodyPr>
            <a:normAutofit/>
          </a:bodyPr>
          <a:lstStyle/>
          <a:p>
            <a:r>
              <a:rPr lang="kk-KZ" sz="3000" b="1" dirty="0" smtClean="0">
                <a:latin typeface="Palatino Linotype" pitchFamily="18" charset="0"/>
              </a:rPr>
              <a:t> Участники тестирования</a:t>
            </a:r>
            <a:endParaRPr lang="ru-RU" sz="3000" b="1" dirty="0">
              <a:latin typeface="Palatino Linotype" pitchFamily="18" charset="0"/>
            </a:endParaRPr>
          </a:p>
        </p:txBody>
      </p:sp>
      <p:grpSp>
        <p:nvGrpSpPr>
          <p:cNvPr id="67" name="Группа 66"/>
          <p:cNvGrpSpPr/>
          <p:nvPr/>
        </p:nvGrpSpPr>
        <p:grpSpPr>
          <a:xfrm>
            <a:off x="197694" y="802018"/>
            <a:ext cx="11881320" cy="6165122"/>
            <a:chOff x="245952" y="558428"/>
            <a:chExt cx="11881320" cy="6165122"/>
          </a:xfrm>
        </p:grpSpPr>
        <p:grpSp>
          <p:nvGrpSpPr>
            <p:cNvPr id="66" name="Группа 65"/>
            <p:cNvGrpSpPr/>
            <p:nvPr/>
          </p:nvGrpSpPr>
          <p:grpSpPr>
            <a:xfrm>
              <a:off x="245952" y="558428"/>
              <a:ext cx="11881320" cy="6048671"/>
              <a:chOff x="245952" y="558428"/>
              <a:chExt cx="11881320" cy="6048671"/>
            </a:xfrm>
          </p:grpSpPr>
          <p:grpSp>
            <p:nvGrpSpPr>
              <p:cNvPr id="60" name="Группа 59"/>
              <p:cNvGrpSpPr/>
              <p:nvPr/>
            </p:nvGrpSpPr>
            <p:grpSpPr>
              <a:xfrm>
                <a:off x="245952" y="558428"/>
                <a:ext cx="11881320" cy="6048671"/>
                <a:chOff x="125686" y="839427"/>
                <a:chExt cx="11881320" cy="6048671"/>
              </a:xfrm>
            </p:grpSpPr>
            <p:grpSp>
              <p:nvGrpSpPr>
                <p:cNvPr id="39" name="Группа 38"/>
                <p:cNvGrpSpPr/>
                <p:nvPr/>
              </p:nvGrpSpPr>
              <p:grpSpPr>
                <a:xfrm>
                  <a:off x="125687" y="1988158"/>
                  <a:ext cx="11089230" cy="4899940"/>
                  <a:chOff x="125688" y="2072041"/>
                  <a:chExt cx="10981597" cy="4899940"/>
                </a:xfrm>
              </p:grpSpPr>
              <p:grpSp>
                <p:nvGrpSpPr>
                  <p:cNvPr id="5" name="Группа 4"/>
                  <p:cNvGrpSpPr/>
                  <p:nvPr/>
                </p:nvGrpSpPr>
                <p:grpSpPr>
                  <a:xfrm>
                    <a:off x="125688" y="2072042"/>
                    <a:ext cx="2852363" cy="4899939"/>
                    <a:chOff x="431901" y="1236779"/>
                    <a:chExt cx="3346330" cy="3182390"/>
                  </a:xfrm>
                </p:grpSpPr>
                <p:sp>
                  <p:nvSpPr>
                    <p:cNvPr id="18" name="Прямоугольник 17"/>
                    <p:cNvSpPr/>
                    <p:nvPr/>
                  </p:nvSpPr>
                  <p:spPr>
                    <a:xfrm>
                      <a:off x="445696" y="1236779"/>
                      <a:ext cx="3196473" cy="3182389"/>
                    </a:xfrm>
                    <a:prstGeom prst="rect">
                      <a:avLst/>
                    </a:prstGeom>
                  </p:spPr>
                  <p:style>
                    <a:lnRef idx="1">
                      <a:schemeClr val="accent2">
                        <a:hueOff val="0"/>
                        <a:satOff val="0"/>
                        <a:lumOff val="0"/>
                        <a:alphaOff val="0"/>
                      </a:schemeClr>
                    </a:lnRef>
                    <a:fillRef idx="1">
                      <a:schemeClr val="lt1">
                        <a:hueOff val="0"/>
                        <a:satOff val="0"/>
                        <a:lumOff val="0"/>
                        <a:alphaOff val="0"/>
                      </a:schemeClr>
                    </a:fillRef>
                    <a:effectRef idx="3">
                      <a:schemeClr val="lt1">
                        <a:hueOff val="0"/>
                        <a:satOff val="0"/>
                        <a:lumOff val="0"/>
                        <a:alphaOff val="0"/>
                      </a:schemeClr>
                    </a:effectRef>
                    <a:fontRef idx="minor">
                      <a:schemeClr val="dk1">
                        <a:hueOff val="0"/>
                        <a:satOff val="0"/>
                        <a:lumOff val="0"/>
                        <a:alphaOff val="0"/>
                      </a:schemeClr>
                    </a:fontRef>
                  </p:style>
                </p:sp>
                <p:sp>
                  <p:nvSpPr>
                    <p:cNvPr id="19" name="Прямоугольник 18"/>
                    <p:cNvSpPr/>
                    <p:nvPr/>
                  </p:nvSpPr>
                  <p:spPr>
                    <a:xfrm>
                      <a:off x="431901" y="1244492"/>
                      <a:ext cx="3346330" cy="3174677"/>
                    </a:xfrm>
                    <a:prstGeom prst="rect">
                      <a:avLst/>
                    </a:prstGeom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minor">
                      <a:schemeClr val="dk1">
                        <a:hueOff val="0"/>
                        <a:satOff val="0"/>
                        <a:lumOff val="0"/>
                        <a:alphaOff val="0"/>
                      </a:schemeClr>
                    </a:fontRef>
                  </p:style>
                  <p:txBody>
                    <a:bodyPr spcFirstLastPara="0" vert="horz" wrap="square" lIns="83820" tIns="83820" rIns="83820" bIns="83820" numCol="1" spcCol="1270" anchor="t" anchorCtr="0">
                      <a:noAutofit/>
                    </a:bodyPr>
                    <a:lstStyle/>
                    <a:p>
                      <a:pPr lvl="0" algn="l" defTabSz="97790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35000"/>
                        </a:spcAft>
                      </a:pPr>
                      <a:endParaRPr lang="kk-KZ" sz="2200" kern="1200" dirty="0" smtClean="0"/>
                    </a:p>
                  </p:txBody>
                </p:sp>
              </p:grpSp>
              <p:grpSp>
                <p:nvGrpSpPr>
                  <p:cNvPr id="34" name="Группа 33"/>
                  <p:cNvGrpSpPr/>
                  <p:nvPr/>
                </p:nvGrpSpPr>
                <p:grpSpPr>
                  <a:xfrm>
                    <a:off x="2886498" y="2082471"/>
                    <a:ext cx="2880320" cy="4889510"/>
                    <a:chOff x="431900" y="1244492"/>
                    <a:chExt cx="3379129" cy="3175617"/>
                  </a:xfrm>
                </p:grpSpPr>
                <p:sp>
                  <p:nvSpPr>
                    <p:cNvPr id="35" name="Прямоугольник 34"/>
                    <p:cNvSpPr/>
                    <p:nvPr/>
                  </p:nvSpPr>
                  <p:spPr>
                    <a:xfrm>
                      <a:off x="431900" y="1244492"/>
                      <a:ext cx="3162929" cy="3175617"/>
                    </a:xfrm>
                    <a:prstGeom prst="rect">
                      <a:avLst/>
                    </a:prstGeom>
                  </p:spPr>
                  <p:style>
                    <a:lnRef idx="1">
                      <a:schemeClr val="accent2">
                        <a:hueOff val="0"/>
                        <a:satOff val="0"/>
                        <a:lumOff val="0"/>
                        <a:alphaOff val="0"/>
                      </a:schemeClr>
                    </a:lnRef>
                    <a:fillRef idx="1">
                      <a:schemeClr val="lt1">
                        <a:hueOff val="0"/>
                        <a:satOff val="0"/>
                        <a:lumOff val="0"/>
                        <a:alphaOff val="0"/>
                      </a:schemeClr>
                    </a:fillRef>
                    <a:effectRef idx="3">
                      <a:schemeClr val="lt1">
                        <a:hueOff val="0"/>
                        <a:satOff val="0"/>
                        <a:lumOff val="0"/>
                        <a:alphaOff val="0"/>
                      </a:schemeClr>
                    </a:effectRef>
                    <a:fontRef idx="minor">
                      <a:schemeClr val="dk1">
                        <a:hueOff val="0"/>
                        <a:satOff val="0"/>
                        <a:lumOff val="0"/>
                        <a:alphaOff val="0"/>
                      </a:schemeClr>
                    </a:fontRef>
                  </p:style>
                </p:sp>
                <p:sp>
                  <p:nvSpPr>
                    <p:cNvPr id="36" name="Прямоугольник 35"/>
                    <p:cNvSpPr/>
                    <p:nvPr/>
                  </p:nvSpPr>
                  <p:spPr>
                    <a:xfrm>
                      <a:off x="431900" y="1244492"/>
                      <a:ext cx="3379129" cy="3077998"/>
                    </a:xfrm>
                    <a:prstGeom prst="rect">
                      <a:avLst/>
                    </a:prstGeom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minor">
                      <a:schemeClr val="dk1">
                        <a:hueOff val="0"/>
                        <a:satOff val="0"/>
                        <a:lumOff val="0"/>
                        <a:alphaOff val="0"/>
                      </a:schemeClr>
                    </a:fontRef>
                  </p:style>
                  <p:txBody>
                    <a:bodyPr spcFirstLastPara="0" vert="horz" wrap="square" lIns="83820" tIns="83820" rIns="83820" bIns="83820" numCol="1" spcCol="1270" anchor="t" anchorCtr="0">
                      <a:noAutofit/>
                    </a:bodyPr>
                    <a:lstStyle/>
                    <a:p>
                      <a:pPr lvl="0" algn="l" defTabSz="97790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35000"/>
                        </a:spcAft>
                      </a:pPr>
                      <a:endParaRPr lang="kk-KZ" sz="2200" kern="1200" dirty="0" smtClean="0"/>
                    </a:p>
                  </p:txBody>
                </p:sp>
              </p:grpSp>
              <p:sp>
                <p:nvSpPr>
                  <p:cNvPr id="37" name="Прямоугольник 36"/>
                  <p:cNvSpPr/>
                  <p:nvPr/>
                </p:nvSpPr>
                <p:spPr>
                  <a:xfrm>
                    <a:off x="5611124" y="2072041"/>
                    <a:ext cx="2759774" cy="4899939"/>
                  </a:xfrm>
                  <a:prstGeom prst="rect">
                    <a:avLst/>
                  </a:prstGeom>
                </p:spPr>
                <p:style>
                  <a:lnRef idx="1">
                    <a:schemeClr val="accent2">
                      <a:hueOff val="0"/>
                      <a:satOff val="0"/>
                      <a:lumOff val="0"/>
                      <a:alphaOff val="0"/>
                    </a:schemeClr>
                  </a:lnRef>
                  <a:fillRef idx="1">
                    <a:schemeClr val="lt1">
                      <a:hueOff val="0"/>
                      <a:satOff val="0"/>
                      <a:lumOff val="0"/>
                      <a:alphaOff val="0"/>
                    </a:schemeClr>
                  </a:fillRef>
                  <a:effectRef idx="3">
                    <a:schemeClr val="lt1"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dk1">
                      <a:hueOff val="0"/>
                      <a:satOff val="0"/>
                      <a:lumOff val="0"/>
                      <a:alphaOff val="0"/>
                    </a:schemeClr>
                  </a:fontRef>
                </p:style>
              </p:sp>
              <p:sp>
                <p:nvSpPr>
                  <p:cNvPr id="38" name="Прямоугольник 37"/>
                  <p:cNvSpPr/>
                  <p:nvPr/>
                </p:nvSpPr>
                <p:spPr>
                  <a:xfrm>
                    <a:off x="8382658" y="2095793"/>
                    <a:ext cx="2724627" cy="4876188"/>
                  </a:xfrm>
                  <a:prstGeom prst="rect">
                    <a:avLst/>
                  </a:prstGeom>
                </p:spPr>
                <p:style>
                  <a:lnRef idx="1">
                    <a:schemeClr val="accent2">
                      <a:hueOff val="0"/>
                      <a:satOff val="0"/>
                      <a:lumOff val="0"/>
                      <a:alphaOff val="0"/>
                    </a:schemeClr>
                  </a:lnRef>
                  <a:fillRef idx="1">
                    <a:schemeClr val="lt1">
                      <a:hueOff val="0"/>
                      <a:satOff val="0"/>
                      <a:lumOff val="0"/>
                      <a:alphaOff val="0"/>
                    </a:schemeClr>
                  </a:fillRef>
                  <a:effectRef idx="3">
                    <a:schemeClr val="lt1"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dk1">
                      <a:hueOff val="0"/>
                      <a:satOff val="0"/>
                      <a:lumOff val="0"/>
                      <a:alphaOff val="0"/>
                    </a:schemeClr>
                  </a:fontRef>
                </p:style>
              </p:sp>
            </p:grpSp>
            <p:grpSp>
              <p:nvGrpSpPr>
                <p:cNvPr id="4" name="Группа 3"/>
                <p:cNvGrpSpPr/>
                <p:nvPr/>
              </p:nvGrpSpPr>
              <p:grpSpPr>
                <a:xfrm>
                  <a:off x="125686" y="839427"/>
                  <a:ext cx="11881320" cy="1597824"/>
                  <a:chOff x="431900" y="0"/>
                  <a:chExt cx="10971198" cy="1597824"/>
                </a:xfrm>
              </p:grpSpPr>
              <p:sp>
                <p:nvSpPr>
                  <p:cNvPr id="20" name="Стрелка вправо 19"/>
                  <p:cNvSpPr/>
                  <p:nvPr/>
                </p:nvSpPr>
                <p:spPr>
                  <a:xfrm>
                    <a:off x="431900" y="0"/>
                    <a:ext cx="10971198" cy="1597824"/>
                  </a:xfrm>
                  <a:prstGeom prst="rightArrow">
                    <a:avLst>
                      <a:gd name="adj1" fmla="val 50000"/>
                      <a:gd name="adj2" fmla="val 50000"/>
                    </a:avLst>
                  </a:prstGeom>
                  <a:gradFill flip="none" rotWithShape="1">
                    <a:gsLst>
                      <a:gs pos="0">
                        <a:schemeClr val="accent1">
                          <a:lumMod val="60000"/>
                          <a:lumOff val="40000"/>
                        </a:schemeClr>
                      </a:gs>
                      <a:gs pos="93000">
                        <a:schemeClr val="accent1"/>
                      </a:gs>
                    </a:gsLst>
                    <a:lin ang="0" scaled="1"/>
                    <a:tileRect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sp>
              <p:sp>
                <p:nvSpPr>
                  <p:cNvPr id="21" name="Стрелка вправо 4"/>
                  <p:cNvSpPr/>
                  <p:nvPr/>
                </p:nvSpPr>
                <p:spPr>
                  <a:xfrm>
                    <a:off x="444007" y="399456"/>
                    <a:ext cx="10571742" cy="798912"/>
                  </a:xfrm>
                  <a:prstGeom prst="rect">
                    <a:avLst/>
                  </a:prstGeom>
                  <a:gradFill flip="none" rotWithShape="1">
                    <a:gsLst>
                      <a:gs pos="0">
                        <a:schemeClr val="accent1">
                          <a:lumMod val="60000"/>
                          <a:lumOff val="40000"/>
                        </a:schemeClr>
                      </a:gs>
                      <a:gs pos="93000">
                        <a:schemeClr val="accent1"/>
                      </a:gs>
                    </a:gsLst>
                    <a:lin ang="0" scaled="1"/>
                    <a:tileRect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lIns="92275" tIns="46139" rIns="92275" bIns="46139" rtlCol="0" anchor="ctr">
                    <a:noAutofit/>
                  </a:bodyPr>
                  <a:lstStyle/>
                  <a:p>
                    <a:r>
                      <a:rPr lang="kk-KZ" b="1" dirty="0">
                        <a:solidFill>
                          <a:schemeClr val="tx1"/>
                        </a:solidFill>
                        <a:latin typeface="Palatino Linotype" pitchFamily="18" charset="0"/>
                      </a:rPr>
                      <a:t>ЕНТ_Январь</a:t>
                    </a:r>
                    <a:endParaRPr lang="ru-RU" b="1" dirty="0">
                      <a:solidFill>
                        <a:schemeClr val="tx1"/>
                      </a:solidFill>
                      <a:latin typeface="Palatino Linotype" pitchFamily="18" charset="0"/>
                    </a:endParaRPr>
                  </a:p>
                </p:txBody>
              </p:sp>
            </p:grpSp>
            <p:grpSp>
              <p:nvGrpSpPr>
                <p:cNvPr id="6" name="Группа 5"/>
                <p:cNvGrpSpPr/>
                <p:nvPr/>
              </p:nvGrpSpPr>
              <p:grpSpPr>
                <a:xfrm>
                  <a:off x="2913555" y="1384374"/>
                  <a:ext cx="9093450" cy="1597824"/>
                  <a:chOff x="3733049" y="544947"/>
                  <a:chExt cx="7670049" cy="1597824"/>
                </a:xfrm>
              </p:grpSpPr>
              <p:sp>
                <p:nvSpPr>
                  <p:cNvPr id="16" name="Стрелка вправо 15"/>
                  <p:cNvSpPr/>
                  <p:nvPr/>
                </p:nvSpPr>
                <p:spPr>
                  <a:xfrm>
                    <a:off x="3811029" y="544947"/>
                    <a:ext cx="7592069" cy="1597824"/>
                  </a:xfrm>
                  <a:prstGeom prst="rightArrow">
                    <a:avLst>
                      <a:gd name="adj1" fmla="val 50000"/>
                      <a:gd name="adj2" fmla="val 50000"/>
                    </a:avLst>
                  </a:prstGeom>
                  <a:gradFill flip="none" rotWithShape="1">
                    <a:gsLst>
                      <a:gs pos="0">
                        <a:schemeClr val="accent2">
                          <a:lumMod val="60000"/>
                          <a:lumOff val="40000"/>
                        </a:schemeClr>
                      </a:gs>
                      <a:gs pos="93000">
                        <a:schemeClr val="accent2"/>
                      </a:gs>
                    </a:gsLst>
                    <a:lin ang="0" scaled="1"/>
                    <a:tileRect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sp>
              <p:sp>
                <p:nvSpPr>
                  <p:cNvPr id="17" name="Стрелка вправо 8"/>
                  <p:cNvSpPr/>
                  <p:nvPr/>
                </p:nvSpPr>
                <p:spPr>
                  <a:xfrm>
                    <a:off x="3733049" y="944403"/>
                    <a:ext cx="7270592" cy="798912"/>
                  </a:xfrm>
                  <a:prstGeom prst="rect">
                    <a:avLst/>
                  </a:prstGeom>
                  <a:gradFill flip="none" rotWithShape="1">
                    <a:gsLst>
                      <a:gs pos="0">
                        <a:schemeClr val="accent2">
                          <a:lumMod val="60000"/>
                          <a:lumOff val="40000"/>
                        </a:schemeClr>
                      </a:gs>
                      <a:gs pos="93000">
                        <a:schemeClr val="accent2"/>
                      </a:gs>
                    </a:gsLst>
                    <a:lin ang="0" scaled="1"/>
                    <a:tileRect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lIns="92275" tIns="46139" rIns="92275" bIns="46139" rtlCol="0" anchor="ctr">
                    <a:noAutofit/>
                  </a:bodyPr>
                  <a:lstStyle/>
                  <a:p>
                    <a:r>
                      <a:rPr lang="kk-KZ" b="1" dirty="0">
                        <a:solidFill>
                          <a:schemeClr val="tx1"/>
                        </a:solidFill>
                        <a:latin typeface="Palatino Linotype" pitchFamily="18" charset="0"/>
                      </a:rPr>
                      <a:t>ЕНТ_Март</a:t>
                    </a:r>
                    <a:endParaRPr lang="ru-RU" b="1" dirty="0">
                      <a:solidFill>
                        <a:schemeClr val="tx1"/>
                      </a:solidFill>
                      <a:latin typeface="Palatino Linotype" pitchFamily="18" charset="0"/>
                    </a:endParaRPr>
                  </a:p>
                </p:txBody>
              </p:sp>
            </p:grpSp>
            <p:grpSp>
              <p:nvGrpSpPr>
                <p:cNvPr id="8" name="Группа 7"/>
                <p:cNvGrpSpPr/>
                <p:nvPr/>
              </p:nvGrpSpPr>
              <p:grpSpPr>
                <a:xfrm>
                  <a:off x="5664887" y="1815257"/>
                  <a:ext cx="6342119" cy="1597824"/>
                  <a:chOff x="7210261" y="1077555"/>
                  <a:chExt cx="4192837" cy="1597824"/>
                </a:xfrm>
              </p:grpSpPr>
              <p:sp>
                <p:nvSpPr>
                  <p:cNvPr id="12" name="Стрелка вправо 11"/>
                  <p:cNvSpPr/>
                  <p:nvPr/>
                </p:nvSpPr>
                <p:spPr>
                  <a:xfrm>
                    <a:off x="7241574" y="1077555"/>
                    <a:ext cx="4161524" cy="1597824"/>
                  </a:xfrm>
                  <a:prstGeom prst="rightArrow">
                    <a:avLst>
                      <a:gd name="adj1" fmla="val 50000"/>
                      <a:gd name="adj2" fmla="val 50000"/>
                    </a:avLst>
                  </a:prstGeom>
                  <a:gradFill flip="none" rotWithShape="1">
                    <a:gsLst>
                      <a:gs pos="0">
                        <a:schemeClr val="accent3">
                          <a:lumMod val="60000"/>
                          <a:lumOff val="40000"/>
                        </a:schemeClr>
                      </a:gs>
                      <a:gs pos="93000">
                        <a:schemeClr val="accent3"/>
                      </a:gs>
                    </a:gsLst>
                    <a:lin ang="0" scaled="1"/>
                    <a:tileRect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sp>
              <p:sp>
                <p:nvSpPr>
                  <p:cNvPr id="13" name="Стрелка вправо 12"/>
                  <p:cNvSpPr/>
                  <p:nvPr/>
                </p:nvSpPr>
                <p:spPr>
                  <a:xfrm>
                    <a:off x="7210261" y="1477011"/>
                    <a:ext cx="3793381" cy="798912"/>
                  </a:xfrm>
                  <a:prstGeom prst="rect">
                    <a:avLst/>
                  </a:prstGeom>
                  <a:gradFill flip="none" rotWithShape="1">
                    <a:gsLst>
                      <a:gs pos="0">
                        <a:schemeClr val="accent3">
                          <a:lumMod val="60000"/>
                          <a:lumOff val="40000"/>
                        </a:schemeClr>
                      </a:gs>
                      <a:gs pos="93000">
                        <a:schemeClr val="accent3"/>
                      </a:gs>
                    </a:gsLst>
                    <a:lin ang="0" scaled="1"/>
                    <a:tileRect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lIns="92275" tIns="46139" rIns="92275" bIns="46139" rtlCol="0" anchor="ctr">
                    <a:noAutofit/>
                  </a:bodyPr>
                  <a:lstStyle/>
                  <a:p>
                    <a:r>
                      <a:rPr lang="kk-KZ" b="1" dirty="0">
                        <a:solidFill>
                          <a:schemeClr val="tx1"/>
                        </a:solidFill>
                        <a:latin typeface="Palatino Linotype" pitchFamily="18" charset="0"/>
                      </a:rPr>
                      <a:t>ЕНТ_Июнь</a:t>
                    </a:r>
                    <a:endParaRPr lang="ru-RU" b="1" dirty="0">
                      <a:solidFill>
                        <a:schemeClr val="tx1"/>
                      </a:solidFill>
                      <a:latin typeface="Palatino Linotype" pitchFamily="18" charset="0"/>
                    </a:endParaRPr>
                  </a:p>
                </p:txBody>
              </p:sp>
            </p:grpSp>
          </p:grpSp>
          <p:sp>
            <p:nvSpPr>
              <p:cNvPr id="61" name="Стрелка вправо 60"/>
              <p:cNvSpPr/>
              <p:nvPr/>
            </p:nvSpPr>
            <p:spPr>
              <a:xfrm>
                <a:off x="8560069" y="2286620"/>
                <a:ext cx="3567203" cy="1597824"/>
              </a:xfrm>
              <a:prstGeom prst="rightArrow">
                <a:avLst>
                  <a:gd name="adj1" fmla="val 50000"/>
                  <a:gd name="adj2" fmla="val 50000"/>
                </a:avLst>
              </a:prstGeom>
              <a:gradFill flip="none" rotWithShape="1">
                <a:gsLst>
                  <a:gs pos="0">
                    <a:schemeClr val="accent4">
                      <a:lumMod val="60000"/>
                      <a:lumOff val="40000"/>
                    </a:schemeClr>
                  </a:gs>
                  <a:gs pos="93000">
                    <a:schemeClr val="accent4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92275" tIns="46139" rIns="92275" bIns="46139" rtlCol="0" anchor="ctr">
                <a:noAutofit/>
              </a:bodyPr>
              <a:lstStyle/>
              <a:p>
                <a:r>
                  <a:rPr lang="ru-RU" b="1" dirty="0" err="1" smtClean="0">
                    <a:solidFill>
                      <a:schemeClr val="tx1"/>
                    </a:solidFill>
                    <a:latin typeface="Palatino Linotype" pitchFamily="18" charset="0"/>
                  </a:rPr>
                  <a:t>ЕНТ_Август</a:t>
                </a:r>
                <a:endParaRPr lang="ru-RU" b="1" dirty="0">
                  <a:solidFill>
                    <a:schemeClr val="tx1"/>
                  </a:solidFill>
                  <a:latin typeface="Palatino Linotype" pitchFamily="18" charset="0"/>
                </a:endParaRPr>
              </a:p>
            </p:txBody>
          </p:sp>
        </p:grpSp>
        <p:sp>
          <p:nvSpPr>
            <p:cNvPr id="62" name="Прямоугольник 61"/>
            <p:cNvSpPr/>
            <p:nvPr/>
          </p:nvSpPr>
          <p:spPr>
            <a:xfrm>
              <a:off x="259063" y="2333170"/>
              <a:ext cx="2750096" cy="212365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indent="273050" algn="just">
                <a:buFont typeface="Wingdings" pitchFamily="2" charset="2"/>
                <a:buChar char="Ø"/>
              </a:pPr>
              <a:r>
                <a:rPr lang="ru-RU" sz="1100" dirty="0" smtClean="0">
                  <a:latin typeface="Palatino Linotype" pitchFamily="18" charset="0"/>
                </a:rPr>
                <a:t>обучающиеся </a:t>
              </a:r>
              <a:r>
                <a:rPr lang="ru-RU" sz="1100" dirty="0">
                  <a:latin typeface="Palatino Linotype" pitchFamily="18" charset="0"/>
                </a:rPr>
                <a:t>11 (12) классов организаций среднего </a:t>
              </a:r>
              <a:r>
                <a:rPr lang="ru-RU" sz="1100" dirty="0" smtClean="0">
                  <a:latin typeface="Palatino Linotype" pitchFamily="18" charset="0"/>
                </a:rPr>
                <a:t>образования;</a:t>
              </a:r>
            </a:p>
            <a:p>
              <a:pPr indent="273050" algn="just">
                <a:buFont typeface="Wingdings" pitchFamily="2" charset="2"/>
                <a:buChar char="Ø"/>
              </a:pPr>
              <a:r>
                <a:rPr lang="ru-RU" sz="1100" dirty="0">
                  <a:latin typeface="Palatino Linotype" pitchFamily="18" charset="0"/>
                </a:rPr>
                <a:t>студенты, зачисленные в вуз на академический период (условно зачисленные);</a:t>
              </a:r>
            </a:p>
            <a:p>
              <a:pPr indent="273050" algn="just">
                <a:buFont typeface="Wingdings" pitchFamily="2" charset="2"/>
                <a:buChar char="Ø"/>
              </a:pPr>
              <a:r>
                <a:rPr lang="ru-RU" sz="1100" dirty="0">
                  <a:latin typeface="Palatino Linotype" pitchFamily="18" charset="0"/>
                </a:rPr>
                <a:t>студенты, обучающиеся </a:t>
              </a:r>
              <a:r>
                <a:rPr lang="kk-KZ" sz="1100" dirty="0">
                  <a:latin typeface="Palatino Linotype" pitchFamily="18" charset="0"/>
                </a:rPr>
                <a:t>в </a:t>
              </a:r>
              <a:r>
                <a:rPr lang="ru-RU" sz="1100" dirty="0">
                  <a:latin typeface="Palatino Linotype" pitchFamily="18" charset="0"/>
                </a:rPr>
                <a:t>вузе по ГОП, требующих творческой подготовки, и желающих перевестись на другие ГОП;</a:t>
              </a:r>
            </a:p>
            <a:p>
              <a:pPr indent="273050" algn="just">
                <a:buFont typeface="Wingdings" pitchFamily="2" charset="2"/>
                <a:buChar char="Ø"/>
              </a:pPr>
              <a:r>
                <a:rPr lang="ru-RU" sz="1100" dirty="0">
                  <a:latin typeface="Palatino Linotype" pitchFamily="18" charset="0"/>
                </a:rPr>
                <a:t>студенты, обучающиеся </a:t>
              </a:r>
              <a:r>
                <a:rPr lang="kk-KZ" sz="1100" dirty="0">
                  <a:latin typeface="Palatino Linotype" pitchFamily="18" charset="0"/>
                </a:rPr>
                <a:t>в </a:t>
              </a:r>
              <a:r>
                <a:rPr lang="ru-RU" sz="1100" dirty="0">
                  <a:latin typeface="Palatino Linotype" pitchFamily="18" charset="0"/>
                </a:rPr>
                <a:t>вузе по другим ГОП, и желающие перевестись на Педагогические </a:t>
              </a:r>
              <a:r>
                <a:rPr lang="ru-RU" sz="1100" dirty="0" smtClean="0">
                  <a:latin typeface="Palatino Linotype" pitchFamily="18" charset="0"/>
                </a:rPr>
                <a:t>ГОП.</a:t>
              </a:r>
              <a:endParaRPr lang="ru-RU" sz="1100" dirty="0">
                <a:latin typeface="Palatino Linotype" pitchFamily="18" charset="0"/>
              </a:endParaRPr>
            </a:p>
          </p:txBody>
        </p:sp>
        <p:sp>
          <p:nvSpPr>
            <p:cNvPr id="63" name="Прямоугольник 62"/>
            <p:cNvSpPr/>
            <p:nvPr/>
          </p:nvSpPr>
          <p:spPr>
            <a:xfrm>
              <a:off x="3064178" y="2822615"/>
              <a:ext cx="2688046" cy="212365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indent="273050" algn="just">
                <a:buFont typeface="Wingdings" pitchFamily="2" charset="2"/>
                <a:buChar char="Ø"/>
              </a:pPr>
              <a:r>
                <a:rPr lang="ru-RU" sz="1100" dirty="0" smtClean="0">
                  <a:latin typeface="Palatino Linotype" pitchFamily="18" charset="0"/>
                </a:rPr>
                <a:t>обучающиеся </a:t>
              </a:r>
              <a:r>
                <a:rPr lang="ru-RU" sz="1100" dirty="0">
                  <a:latin typeface="Palatino Linotype" pitchFamily="18" charset="0"/>
                </a:rPr>
                <a:t>11 (12) классов организаций среднего образования;</a:t>
              </a:r>
            </a:p>
            <a:p>
              <a:pPr indent="273050" algn="just">
                <a:buFont typeface="Wingdings" pitchFamily="2" charset="2"/>
                <a:buChar char="Ø"/>
              </a:pPr>
              <a:r>
                <a:rPr lang="ru-RU" sz="1100" dirty="0">
                  <a:latin typeface="Palatino Linotype" pitchFamily="18" charset="0"/>
                </a:rPr>
                <a:t>выпускники школ и </a:t>
              </a:r>
              <a:r>
                <a:rPr lang="ru-RU" sz="1100" dirty="0" err="1">
                  <a:latin typeface="Palatino Linotype" pitchFamily="18" charset="0"/>
                </a:rPr>
                <a:t>ТиПО</a:t>
              </a:r>
              <a:r>
                <a:rPr lang="ru-RU" sz="1100" dirty="0">
                  <a:latin typeface="Palatino Linotype" pitchFamily="18" charset="0"/>
                </a:rPr>
                <a:t> прошлых лет</a:t>
              </a:r>
              <a:r>
                <a:rPr lang="kk-KZ" sz="1100" dirty="0">
                  <a:latin typeface="Palatino Linotype" pitchFamily="18" charset="0"/>
                </a:rPr>
                <a:t> (на полное обучение)</a:t>
              </a:r>
              <a:r>
                <a:rPr lang="ru-RU" sz="1100" dirty="0">
                  <a:latin typeface="Palatino Linotype" pitchFamily="18" charset="0"/>
                </a:rPr>
                <a:t>;</a:t>
              </a:r>
            </a:p>
            <a:p>
              <a:pPr indent="273050" algn="just">
                <a:buFont typeface="Wingdings" pitchFamily="2" charset="2"/>
                <a:buChar char="Ø"/>
              </a:pPr>
              <a:r>
                <a:rPr lang="ru-RU" sz="1100" dirty="0">
                  <a:latin typeface="Palatino Linotype" pitchFamily="18" charset="0"/>
                </a:rPr>
                <a:t>обучающиеся 11 (12) классов </a:t>
              </a:r>
              <a:r>
                <a:rPr lang="ru-RU" sz="1100" dirty="0" smtClean="0">
                  <a:latin typeface="Palatino Linotype" pitchFamily="18" charset="0"/>
                </a:rPr>
                <a:t>за рубежом</a:t>
              </a:r>
              <a:r>
                <a:rPr lang="ru-RU" sz="1100" dirty="0">
                  <a:latin typeface="Palatino Linotype" pitchFamily="18" charset="0"/>
                </a:rPr>
                <a:t>;</a:t>
              </a:r>
            </a:p>
            <a:p>
              <a:pPr indent="273050" algn="just">
                <a:buFont typeface="Wingdings" pitchFamily="2" charset="2"/>
                <a:buChar char="Ø"/>
              </a:pPr>
              <a:r>
                <a:rPr lang="ru-RU" sz="1100" dirty="0">
                  <a:latin typeface="Palatino Linotype" pitchFamily="18" charset="0"/>
                </a:rPr>
                <a:t>лица казахской национальности, не являющиеся гражданами РК (диаспора на полный срок обучения); </a:t>
              </a:r>
            </a:p>
            <a:p>
              <a:pPr indent="273050" algn="just">
                <a:buFont typeface="Wingdings" pitchFamily="2" charset="2"/>
                <a:buChar char="Ø"/>
              </a:pPr>
              <a:r>
                <a:rPr lang="ru-RU" sz="1100" dirty="0">
                  <a:latin typeface="Palatino Linotype" pitchFamily="18" charset="0"/>
                </a:rPr>
                <a:t>студенты, зачисленные в вуз на академический период (условно зачисленные).</a:t>
              </a:r>
            </a:p>
          </p:txBody>
        </p:sp>
        <p:sp>
          <p:nvSpPr>
            <p:cNvPr id="64" name="Прямоугольник 63"/>
            <p:cNvSpPr/>
            <p:nvPr/>
          </p:nvSpPr>
          <p:spPr>
            <a:xfrm>
              <a:off x="5740036" y="3148197"/>
              <a:ext cx="2820033" cy="33085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indent="273050" algn="just">
                <a:buFont typeface="Wingdings" pitchFamily="2" charset="2"/>
                <a:buChar char="Ø"/>
              </a:pPr>
              <a:r>
                <a:rPr lang="ru-RU" sz="1100" dirty="0" smtClean="0">
                  <a:latin typeface="Palatino Linotype" pitchFamily="18" charset="0"/>
                </a:rPr>
                <a:t>  выпускники </a:t>
              </a:r>
              <a:r>
                <a:rPr lang="ru-RU" sz="1100" dirty="0">
                  <a:latin typeface="Palatino Linotype" pitchFamily="18" charset="0"/>
                </a:rPr>
                <a:t>11 (12) классов организаций среднего образования;</a:t>
              </a:r>
            </a:p>
            <a:p>
              <a:pPr indent="273050" algn="just">
                <a:buFont typeface="Wingdings" pitchFamily="2" charset="2"/>
                <a:buChar char="Ø"/>
              </a:pPr>
              <a:r>
                <a:rPr lang="ru-RU" sz="1100" dirty="0" smtClean="0">
                  <a:latin typeface="Palatino Linotype" pitchFamily="18" charset="0"/>
                </a:rPr>
                <a:t>выпускники </a:t>
              </a:r>
              <a:r>
                <a:rPr lang="ru-RU" sz="1100" dirty="0">
                  <a:latin typeface="Palatino Linotype" pitchFamily="18" charset="0"/>
                </a:rPr>
                <a:t>школ и </a:t>
              </a:r>
              <a:r>
                <a:rPr lang="ru-RU" sz="1100" dirty="0" err="1">
                  <a:latin typeface="Palatino Linotype" pitchFamily="18" charset="0"/>
                </a:rPr>
                <a:t>ТиПО</a:t>
              </a:r>
              <a:r>
                <a:rPr lang="ru-RU" sz="1100" dirty="0">
                  <a:latin typeface="Palatino Linotype" pitchFamily="18" charset="0"/>
                </a:rPr>
                <a:t> прошлых лет</a:t>
              </a:r>
              <a:r>
                <a:rPr lang="kk-KZ" sz="1100" dirty="0">
                  <a:latin typeface="Palatino Linotype" pitchFamily="18" charset="0"/>
                </a:rPr>
                <a:t> (на полное обучение)</a:t>
              </a:r>
              <a:r>
                <a:rPr lang="ru-RU" sz="1100" dirty="0">
                  <a:latin typeface="Palatino Linotype" pitchFamily="18" charset="0"/>
                </a:rPr>
                <a:t>;</a:t>
              </a:r>
            </a:p>
            <a:p>
              <a:pPr indent="273050" algn="just">
                <a:buFont typeface="Wingdings" pitchFamily="2" charset="2"/>
                <a:buChar char="Ø"/>
              </a:pP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smtClean="0">
                  <a:latin typeface="Palatino Linotype" pitchFamily="18" charset="0"/>
                </a:rPr>
                <a:t> выпускники </a:t>
              </a:r>
              <a:r>
                <a:rPr lang="ru-RU" sz="1100" dirty="0" err="1">
                  <a:latin typeface="Palatino Linotype" pitchFamily="18" charset="0"/>
                </a:rPr>
                <a:t>ТиПО</a:t>
              </a:r>
              <a:r>
                <a:rPr lang="ru-RU" sz="1100" dirty="0">
                  <a:latin typeface="Palatino Linotype" pitchFamily="18" charset="0"/>
                </a:rPr>
                <a:t>, поступающие по ОП, предусматривающие сокращенные сроки обучения;</a:t>
              </a:r>
            </a:p>
            <a:p>
              <a:pPr indent="273050" algn="just">
                <a:buFont typeface="Wingdings" pitchFamily="2" charset="2"/>
                <a:buChar char="Ø"/>
              </a:pP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smtClean="0">
                  <a:latin typeface="Palatino Linotype" pitchFamily="18" charset="0"/>
                </a:rPr>
                <a:t> обучающиеся </a:t>
              </a:r>
              <a:r>
                <a:rPr lang="ru-RU" sz="1100" dirty="0">
                  <a:latin typeface="Palatino Linotype" pitchFamily="18" charset="0"/>
                </a:rPr>
                <a:t>11 (12) классов </a:t>
              </a:r>
              <a:r>
                <a:rPr lang="ru-RU" sz="1100" dirty="0" smtClean="0">
                  <a:latin typeface="Palatino Linotype" pitchFamily="18" charset="0"/>
                </a:rPr>
                <a:t>за рубежом</a:t>
              </a:r>
              <a:r>
                <a:rPr lang="ru-RU" sz="1100" dirty="0">
                  <a:latin typeface="Palatino Linotype" pitchFamily="18" charset="0"/>
                </a:rPr>
                <a:t>;</a:t>
              </a:r>
            </a:p>
            <a:p>
              <a:pPr indent="273050" algn="just">
                <a:buFont typeface="Wingdings" pitchFamily="2" charset="2"/>
                <a:buChar char="Ø"/>
              </a:pPr>
              <a:r>
                <a:rPr lang="ru-RU" sz="1100" dirty="0">
                  <a:latin typeface="Palatino Linotype" pitchFamily="18" charset="0"/>
                </a:rPr>
                <a:t>  </a:t>
              </a:r>
              <a:r>
                <a:rPr lang="ru-RU" sz="1100" dirty="0" smtClean="0">
                  <a:latin typeface="Palatino Linotype" pitchFamily="18" charset="0"/>
                </a:rPr>
                <a:t>лица </a:t>
              </a:r>
              <a:r>
                <a:rPr lang="ru-RU" sz="1100" dirty="0">
                  <a:latin typeface="Palatino Linotype" pitchFamily="18" charset="0"/>
                </a:rPr>
                <a:t>казахской национальности, не являющиеся гражданами РК (диаспора на полный срок обучения);</a:t>
              </a:r>
            </a:p>
            <a:p>
              <a:pPr indent="273050" algn="just">
                <a:buFont typeface="Wingdings" pitchFamily="2" charset="2"/>
                <a:buChar char="Ø"/>
              </a:pPr>
              <a:r>
                <a:rPr lang="ru-RU" sz="1100" dirty="0">
                  <a:latin typeface="Palatino Linotype" pitchFamily="18" charset="0"/>
                </a:rPr>
                <a:t> </a:t>
              </a:r>
              <a:r>
                <a:rPr lang="ru-RU" sz="1100" dirty="0" smtClean="0">
                  <a:latin typeface="Palatino Linotype" pitchFamily="18" charset="0"/>
                </a:rPr>
                <a:t> лица </a:t>
              </a:r>
              <a:r>
                <a:rPr lang="ru-RU" sz="1100" dirty="0">
                  <a:latin typeface="Palatino Linotype" pitchFamily="18" charset="0"/>
                </a:rPr>
                <a:t>казахской национальности, не являющиеся гражданами РК (диаспора на сокращенный срок обучения);</a:t>
              </a:r>
            </a:p>
            <a:p>
              <a:pPr indent="273050" algn="just">
                <a:buFont typeface="Wingdings" pitchFamily="2" charset="2"/>
                <a:buChar char="Ø"/>
              </a:pPr>
              <a:r>
                <a:rPr lang="ru-RU" sz="1100" dirty="0">
                  <a:latin typeface="Palatino Linotype" pitchFamily="18" charset="0"/>
                </a:rPr>
                <a:t>  </a:t>
              </a:r>
              <a:r>
                <a:rPr lang="ru-RU" sz="1100" dirty="0" smtClean="0">
                  <a:latin typeface="Palatino Linotype" pitchFamily="18" charset="0"/>
                </a:rPr>
                <a:t> студенты</a:t>
              </a:r>
              <a:r>
                <a:rPr lang="ru-RU" sz="1100" dirty="0">
                  <a:latin typeface="Palatino Linotype" pitchFamily="18" charset="0"/>
                </a:rPr>
                <a:t>, зачисленные в вуз на академический период (условно зачисленные).</a:t>
              </a:r>
            </a:p>
          </p:txBody>
        </p:sp>
        <p:sp>
          <p:nvSpPr>
            <p:cNvPr id="65" name="Прямоугольник 64"/>
            <p:cNvSpPr/>
            <p:nvPr/>
          </p:nvSpPr>
          <p:spPr>
            <a:xfrm>
              <a:off x="8560069" y="3414952"/>
              <a:ext cx="2870873" cy="33085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indent="273050" algn="just">
                <a:buFont typeface="Wingdings" pitchFamily="2" charset="2"/>
                <a:buChar char="Ø"/>
              </a:pPr>
              <a:r>
                <a:rPr lang="ru-RU" sz="1100" dirty="0" smtClean="0">
                  <a:latin typeface="Palatino Linotype" pitchFamily="18" charset="0"/>
                </a:rPr>
                <a:t>выпускники </a:t>
              </a:r>
              <a:r>
                <a:rPr lang="ru-RU" sz="1100" dirty="0">
                  <a:latin typeface="Palatino Linotype" pitchFamily="18" charset="0"/>
                </a:rPr>
                <a:t>11 (12) классов организаций среднего образования;</a:t>
              </a:r>
            </a:p>
            <a:p>
              <a:pPr indent="273050" algn="just">
                <a:buFont typeface="Wingdings" pitchFamily="2" charset="2"/>
                <a:buChar char="Ø"/>
              </a:pPr>
              <a:r>
                <a:rPr lang="ru-RU" sz="1100" dirty="0" smtClean="0">
                  <a:latin typeface="Palatino Linotype" pitchFamily="18" charset="0"/>
                </a:rPr>
                <a:t>выпускники </a:t>
              </a:r>
              <a:r>
                <a:rPr lang="ru-RU" sz="1100" dirty="0">
                  <a:latin typeface="Palatino Linotype" pitchFamily="18" charset="0"/>
                </a:rPr>
                <a:t>школ и </a:t>
              </a:r>
              <a:r>
                <a:rPr lang="ru-RU" sz="1100" dirty="0" err="1">
                  <a:latin typeface="Palatino Linotype" pitchFamily="18" charset="0"/>
                </a:rPr>
                <a:t>ТиПО</a:t>
              </a:r>
              <a:r>
                <a:rPr lang="ru-RU" sz="1100" dirty="0">
                  <a:latin typeface="Palatino Linotype" pitchFamily="18" charset="0"/>
                </a:rPr>
                <a:t> прошлых лет</a:t>
              </a:r>
              <a:r>
                <a:rPr lang="kk-KZ" sz="1100" dirty="0">
                  <a:latin typeface="Palatino Linotype" pitchFamily="18" charset="0"/>
                </a:rPr>
                <a:t> (на полное обучение)</a:t>
              </a:r>
              <a:r>
                <a:rPr lang="ru-RU" sz="1100" dirty="0" smtClean="0">
                  <a:latin typeface="Palatino Linotype" pitchFamily="18" charset="0"/>
                </a:rPr>
                <a:t>;</a:t>
              </a:r>
            </a:p>
            <a:p>
              <a:pPr indent="273050" algn="just">
                <a:buFont typeface="Wingdings" pitchFamily="2" charset="2"/>
                <a:buChar char="Ø"/>
              </a:pPr>
              <a:r>
                <a:rPr lang="kk-KZ" sz="1100" dirty="0" smtClean="0">
                  <a:latin typeface="Palatino Linotype" pitchFamily="18" charset="0"/>
                </a:rPr>
                <a:t> </a:t>
              </a:r>
              <a:r>
                <a:rPr lang="ru-RU" sz="1100" dirty="0" smtClean="0">
                  <a:latin typeface="Palatino Linotype" pitchFamily="18" charset="0"/>
                </a:rPr>
                <a:t>обучающиеся </a:t>
              </a:r>
              <a:r>
                <a:rPr lang="ru-RU" sz="1100" dirty="0">
                  <a:latin typeface="Palatino Linotype" pitchFamily="18" charset="0"/>
                </a:rPr>
                <a:t>11 (12) классов </a:t>
              </a:r>
              <a:r>
                <a:rPr lang="ru-RU" sz="1100" dirty="0" smtClean="0">
                  <a:latin typeface="Palatino Linotype" pitchFamily="18" charset="0"/>
                </a:rPr>
                <a:t>за рубежом;</a:t>
              </a:r>
            </a:p>
            <a:p>
              <a:pPr indent="273050" algn="just">
                <a:buFont typeface="Wingdings" pitchFamily="2" charset="2"/>
                <a:buChar char="Ø"/>
              </a:pPr>
              <a:r>
                <a:rPr lang="ru-RU" sz="1100" dirty="0" smtClean="0">
                  <a:latin typeface="Palatino Linotype" pitchFamily="18" charset="0"/>
                </a:rPr>
                <a:t>лица </a:t>
              </a:r>
              <a:r>
                <a:rPr lang="ru-RU" sz="1100" dirty="0">
                  <a:latin typeface="Palatino Linotype" pitchFamily="18" charset="0"/>
                </a:rPr>
                <a:t>казахской национальности, не являющиеся гражданами РК (диаспора на полный срок обучения);</a:t>
              </a:r>
            </a:p>
            <a:p>
              <a:pPr indent="273050" algn="just">
                <a:buFont typeface="Wingdings" pitchFamily="2" charset="2"/>
                <a:buChar char="Ø"/>
              </a:pPr>
              <a:r>
                <a:rPr lang="ru-RU" sz="1100" dirty="0">
                  <a:latin typeface="Palatino Linotype" pitchFamily="18" charset="0"/>
                </a:rPr>
                <a:t>студенты, зачисленные в вуз на академический период (условно зачисленные);</a:t>
              </a:r>
            </a:p>
            <a:p>
              <a:pPr indent="273050" algn="just">
                <a:buFont typeface="Wingdings" pitchFamily="2" charset="2"/>
                <a:buChar char="Ø"/>
              </a:pPr>
              <a:r>
                <a:rPr lang="ru-RU" sz="1100" dirty="0" smtClean="0">
                  <a:latin typeface="Palatino Linotype" pitchFamily="18" charset="0"/>
                </a:rPr>
                <a:t>студенты</a:t>
              </a:r>
              <a:r>
                <a:rPr lang="ru-RU" sz="1100" dirty="0">
                  <a:latin typeface="Palatino Linotype" pitchFamily="18" charset="0"/>
                </a:rPr>
                <a:t>, обучающиеся </a:t>
              </a:r>
              <a:r>
                <a:rPr lang="kk-KZ" sz="1100" dirty="0">
                  <a:latin typeface="Palatino Linotype" pitchFamily="18" charset="0"/>
                </a:rPr>
                <a:t>в </a:t>
              </a:r>
              <a:r>
                <a:rPr lang="ru-RU" sz="1100" dirty="0">
                  <a:latin typeface="Palatino Linotype" pitchFamily="18" charset="0"/>
                </a:rPr>
                <a:t>вузе по ГОП, требующих творческой подготовки, и желающих перевестись на другие ГОП;</a:t>
              </a:r>
            </a:p>
            <a:p>
              <a:pPr indent="273050" algn="just">
                <a:buFont typeface="Wingdings" pitchFamily="2" charset="2"/>
                <a:buChar char="Ø"/>
              </a:pPr>
              <a:r>
                <a:rPr lang="ru-RU" sz="1100" dirty="0" smtClean="0">
                  <a:latin typeface="Palatino Linotype" pitchFamily="18" charset="0"/>
                </a:rPr>
                <a:t>студенты</a:t>
              </a:r>
              <a:r>
                <a:rPr lang="ru-RU" sz="1100" dirty="0">
                  <a:latin typeface="Palatino Linotype" pitchFamily="18" charset="0"/>
                </a:rPr>
                <a:t>, обучающиеся </a:t>
              </a:r>
              <a:r>
                <a:rPr lang="kk-KZ" sz="1100" dirty="0">
                  <a:latin typeface="Palatino Linotype" pitchFamily="18" charset="0"/>
                </a:rPr>
                <a:t>в </a:t>
              </a:r>
              <a:r>
                <a:rPr lang="ru-RU" sz="1100" dirty="0">
                  <a:latin typeface="Palatino Linotype" pitchFamily="18" charset="0"/>
                </a:rPr>
                <a:t>вузе по другим ГОП, и желающие перевестись на Педагогические ГОП</a:t>
              </a:r>
              <a:r>
                <a:rPr lang="ru-RU" sz="1100" dirty="0" smtClean="0">
                  <a:latin typeface="Palatino Linotype" pitchFamily="18" charset="0"/>
                </a:rPr>
                <a:t>.</a:t>
              </a:r>
              <a:endParaRPr lang="ru-RU" sz="1100" dirty="0">
                <a:latin typeface="Palatino Linotype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74700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Прямоугольник 73"/>
          <p:cNvSpPr/>
          <p:nvPr/>
        </p:nvSpPr>
        <p:spPr>
          <a:xfrm>
            <a:off x="3" y="2"/>
            <a:ext cx="12204700" cy="905864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9211" tIns="34605" rIns="69211" bIns="34605" rtlCol="0" anchor="ctr"/>
          <a:lstStyle/>
          <a:p>
            <a:pPr algn="ctr"/>
            <a:r>
              <a:rPr lang="ru-RU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ПРИЕМ ЗАЯВЛЕНИЙ НА ЕНТ</a:t>
            </a:r>
            <a:endParaRPr lang="ru-RU" sz="2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61869" y="2428332"/>
            <a:ext cx="239169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>
                <a:latin typeface="Palatino Linotype" pitchFamily="18" charset="0"/>
              </a:rPr>
              <a:t>Подача заявлений осуществляется в онлайн режиме через личный кабинет на сайте НЦТ</a:t>
            </a:r>
            <a:endParaRPr lang="ru-RU" dirty="0">
              <a:latin typeface="Palatino Linotype" pitchFamily="18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180231" y="925210"/>
            <a:ext cx="11924594" cy="5820655"/>
            <a:chOff x="180231" y="925210"/>
            <a:chExt cx="11924594" cy="5820655"/>
          </a:xfrm>
        </p:grpSpPr>
        <p:grpSp>
          <p:nvGrpSpPr>
            <p:cNvPr id="5" name="Группа 4"/>
            <p:cNvGrpSpPr/>
            <p:nvPr/>
          </p:nvGrpSpPr>
          <p:grpSpPr>
            <a:xfrm>
              <a:off x="180231" y="925210"/>
              <a:ext cx="11924594" cy="5820655"/>
              <a:chOff x="180231" y="925210"/>
              <a:chExt cx="11924594" cy="5820655"/>
            </a:xfrm>
          </p:grpSpPr>
          <p:grpSp>
            <p:nvGrpSpPr>
              <p:cNvPr id="4" name="Группа 3"/>
              <p:cNvGrpSpPr/>
              <p:nvPr/>
            </p:nvGrpSpPr>
            <p:grpSpPr>
              <a:xfrm>
                <a:off x="180231" y="925210"/>
                <a:ext cx="11924594" cy="5820655"/>
                <a:chOff x="180231" y="925210"/>
                <a:chExt cx="11924594" cy="5820655"/>
              </a:xfrm>
            </p:grpSpPr>
            <p:grpSp>
              <p:nvGrpSpPr>
                <p:cNvPr id="3" name="Группа 2"/>
                <p:cNvGrpSpPr/>
                <p:nvPr/>
              </p:nvGrpSpPr>
              <p:grpSpPr>
                <a:xfrm>
                  <a:off x="180231" y="925210"/>
                  <a:ext cx="11924594" cy="5820655"/>
                  <a:chOff x="180231" y="925210"/>
                  <a:chExt cx="11924594" cy="5820655"/>
                </a:xfrm>
              </p:grpSpPr>
              <p:sp>
                <p:nvSpPr>
                  <p:cNvPr id="61" name="TextBox 60"/>
                  <p:cNvSpPr txBox="1"/>
                  <p:nvPr/>
                </p:nvSpPr>
                <p:spPr>
                  <a:xfrm>
                    <a:off x="2003038" y="925210"/>
                    <a:ext cx="7569701" cy="585626"/>
                  </a:xfrm>
                  <a:prstGeom prst="rect">
                    <a:avLst/>
                  </a:prstGeom>
                  <a:noFill/>
                </p:spPr>
                <p:txBody>
                  <a:bodyPr wrap="square" lIns="92281" tIns="46141" rIns="92281" bIns="46141" rtlCol="0">
                    <a:spAutoFit/>
                  </a:bodyPr>
                  <a:lstStyle/>
                  <a:p>
                    <a:pPr algn="just"/>
                    <a:r>
                      <a:rPr lang="ru-RU" sz="1600" dirty="0" smtClean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АВТОРИЗАЦИЯ и создание личного кабинета (с помощью электронной почты </a:t>
                    </a:r>
                    <a:r>
                      <a:rPr lang="ru-RU" sz="1600" dirty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и </a:t>
                    </a:r>
                    <a:r>
                      <a:rPr lang="ru-RU" sz="1600" dirty="0" smtClean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ИИН регистрируетесь в системе </a:t>
                    </a:r>
                    <a:r>
                      <a:rPr lang="kk-KZ" sz="1600" dirty="0">
                        <a:latin typeface="Palatino Linotype" pitchFamily="18" charset="0"/>
                        <a:hlinkClick r:id="rId2"/>
                      </a:rPr>
                      <a:t>https://app.testcenter.kz</a:t>
                    </a:r>
                    <a:r>
                      <a:rPr lang="kk-KZ" sz="1600" dirty="0" smtClean="0">
                        <a:latin typeface="Palatino Linotype" pitchFamily="18" charset="0"/>
                        <a:hlinkClick r:id="rId2"/>
                      </a:rPr>
                      <a:t>/</a:t>
                    </a:r>
                    <a:r>
                      <a:rPr lang="kk-KZ" sz="1600" dirty="0" smtClean="0">
                        <a:latin typeface="Palatino Linotype" pitchFamily="18" charset="0"/>
                      </a:rPr>
                      <a:t> </a:t>
                    </a:r>
                    <a:r>
                      <a:rPr lang="ru-RU" sz="1400" dirty="0" smtClean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rPr>
                      <a:t>) </a:t>
                    </a:r>
                    <a:endParaRPr lang="ru-RU" sz="1400" dirty="0">
                      <a:solidFill>
                        <a:schemeClr val="tx2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64" name="TextBox 63"/>
                  <p:cNvSpPr txBox="1"/>
                  <p:nvPr/>
                </p:nvSpPr>
                <p:spPr>
                  <a:xfrm>
                    <a:off x="3276115" y="1760088"/>
                    <a:ext cx="8146440" cy="585626"/>
                  </a:xfrm>
                  <a:prstGeom prst="rect">
                    <a:avLst/>
                  </a:prstGeom>
                  <a:noFill/>
                </p:spPr>
                <p:txBody>
                  <a:bodyPr wrap="square" lIns="92281" tIns="46141" rIns="92281" bIns="46141" rtlCol="0">
                    <a:spAutoFit/>
                  </a:bodyPr>
                  <a:lstStyle/>
                  <a:p>
                    <a:pPr algn="just"/>
                    <a:r>
                      <a:rPr lang="ru-RU" sz="1600" dirty="0" smtClean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СОГЛАСИЕ на обработку персональных данных и ОЗНАКОМЛЕНИЕ с правилами поведения в тестировании</a:t>
                    </a:r>
                    <a:endParaRPr lang="ru-RU" sz="1600" i="1" dirty="0">
                      <a:solidFill>
                        <a:schemeClr val="tx2"/>
                      </a:solidFill>
                      <a:latin typeface="Palatino Linotype" pitchFamily="18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66" name="TextBox 65"/>
                  <p:cNvSpPr txBox="1"/>
                  <p:nvPr/>
                </p:nvSpPr>
                <p:spPr>
                  <a:xfrm>
                    <a:off x="4420269" y="2593354"/>
                    <a:ext cx="7111644" cy="585626"/>
                  </a:xfrm>
                  <a:prstGeom prst="rect">
                    <a:avLst/>
                  </a:prstGeom>
                  <a:noFill/>
                </p:spPr>
                <p:txBody>
                  <a:bodyPr wrap="square" lIns="92281" tIns="46141" rIns="92281" bIns="46141" rtlCol="0">
                    <a:spAutoFit/>
                  </a:bodyPr>
                  <a:lstStyle/>
                  <a:p>
                    <a:pPr algn="just"/>
                    <a:r>
                      <a:rPr lang="ru-RU" sz="1600" dirty="0" smtClean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ДАННЫЕ с НОБД (при указании ИИН у заявителей ФИО, национальность, гражданство, место обучения выбираются с НОБД)</a:t>
                    </a:r>
                    <a:endParaRPr lang="ru-RU" sz="1600" dirty="0">
                      <a:solidFill>
                        <a:schemeClr val="tx2"/>
                      </a:solidFill>
                      <a:latin typeface="Palatino Linotype" pitchFamily="18" charset="0"/>
                      <a:cs typeface="Arial" pitchFamily="34" charset="0"/>
                    </a:endParaRPr>
                  </a:p>
                </p:txBody>
              </p:sp>
              <p:grpSp>
                <p:nvGrpSpPr>
                  <p:cNvPr id="2" name="Группа 1"/>
                  <p:cNvGrpSpPr/>
                  <p:nvPr/>
                </p:nvGrpSpPr>
                <p:grpSpPr>
                  <a:xfrm>
                    <a:off x="180231" y="954177"/>
                    <a:ext cx="7970332" cy="4864639"/>
                    <a:chOff x="53678" y="918468"/>
                    <a:chExt cx="7970332" cy="4864639"/>
                  </a:xfrm>
                </p:grpSpPr>
                <p:sp>
                  <p:nvSpPr>
                    <p:cNvPr id="38" name="Прямоугольник 37"/>
                    <p:cNvSpPr/>
                    <p:nvPr/>
                  </p:nvSpPr>
                  <p:spPr>
                    <a:xfrm rot="16200000">
                      <a:off x="630563" y="853689"/>
                      <a:ext cx="221123" cy="792928"/>
                    </a:xfrm>
                    <a:prstGeom prst="rect">
                      <a:avLst/>
                    </a:prstGeom>
                    <a:solidFill>
                      <a:srgbClr val="DBF8F9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lIns="92281" tIns="46141" rIns="92281" bIns="46141"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sp>
                  <p:nvSpPr>
                    <p:cNvPr id="39" name="Овал 38"/>
                    <p:cNvSpPr/>
                    <p:nvPr/>
                  </p:nvSpPr>
                  <p:spPr>
                    <a:xfrm>
                      <a:off x="53678" y="1059351"/>
                      <a:ext cx="360422" cy="368498"/>
                    </a:xfrm>
                    <a:prstGeom prst="ellipse">
                      <a:avLst/>
                    </a:prstGeom>
                    <a:solidFill>
                      <a:srgbClr val="86E8EA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lIns="92281" tIns="46141" rIns="92281" bIns="46141" rtlCol="0" anchor="ctr"/>
                    <a:lstStyle/>
                    <a:p>
                      <a:pPr algn="ctr"/>
                      <a:r>
                        <a:rPr lang="en-US" sz="1400" dirty="0">
                          <a:latin typeface="Palatino Linotype" pitchFamily="18" charset="0"/>
                        </a:rPr>
                        <a:t>1</a:t>
                      </a:r>
                      <a:endParaRPr lang="ru-RU" sz="1400" dirty="0">
                        <a:latin typeface="Palatino Linotype" pitchFamily="18" charset="0"/>
                      </a:endParaRPr>
                    </a:p>
                  </p:txBody>
                </p:sp>
                <p:sp>
                  <p:nvSpPr>
                    <p:cNvPr id="40" name="Прямоугольник 39"/>
                    <p:cNvSpPr/>
                    <p:nvPr/>
                  </p:nvSpPr>
                  <p:spPr>
                    <a:xfrm rot="10800000">
                      <a:off x="1251078" y="1552943"/>
                      <a:ext cx="216277" cy="405348"/>
                    </a:xfrm>
                    <a:prstGeom prst="rect">
                      <a:avLst/>
                    </a:prstGeom>
                    <a:solidFill>
                      <a:srgbClr val="DBF8F9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lIns="92281" tIns="46141" rIns="92281" bIns="46141"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sp>
                  <p:nvSpPr>
                    <p:cNvPr id="41" name="Овал 40"/>
                    <p:cNvSpPr/>
                    <p:nvPr/>
                  </p:nvSpPr>
                  <p:spPr>
                    <a:xfrm>
                      <a:off x="1065496" y="918468"/>
                      <a:ext cx="648759" cy="663296"/>
                    </a:xfrm>
                    <a:prstGeom prst="ellipse">
                      <a:avLst/>
                    </a:prstGeom>
                    <a:solidFill>
                      <a:srgbClr val="86E8EA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lIns="92281" tIns="46141" rIns="92281" bIns="46141"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sp>
                  <p:nvSpPr>
                    <p:cNvPr id="42" name="Прямоугольник 41"/>
                    <p:cNvSpPr/>
                    <p:nvPr/>
                  </p:nvSpPr>
                  <p:spPr>
                    <a:xfrm rot="16200000">
                      <a:off x="1765924" y="1610411"/>
                      <a:ext cx="221123" cy="901055"/>
                    </a:xfrm>
                    <a:prstGeom prst="rect">
                      <a:avLst/>
                    </a:prstGeom>
                    <a:solidFill>
                      <a:srgbClr val="CAF5F6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lIns="92281" tIns="46141" rIns="92281" bIns="46141"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sp>
                  <p:nvSpPr>
                    <p:cNvPr id="43" name="Овал 42"/>
                    <p:cNvSpPr/>
                    <p:nvPr/>
                  </p:nvSpPr>
                  <p:spPr>
                    <a:xfrm>
                      <a:off x="1179005" y="1888498"/>
                      <a:ext cx="468548" cy="479047"/>
                    </a:xfrm>
                    <a:prstGeom prst="ellipse">
                      <a:avLst/>
                    </a:prstGeom>
                    <a:solidFill>
                      <a:srgbClr val="4CDCE0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lIns="92281" tIns="46141" rIns="92281" bIns="46141" rtlCol="0" anchor="ctr"/>
                    <a:lstStyle/>
                    <a:p>
                      <a:pPr algn="ctr"/>
                      <a:r>
                        <a:rPr lang="en-US" sz="1600" dirty="0">
                          <a:latin typeface="Palatino Linotype" pitchFamily="18" charset="0"/>
                        </a:rPr>
                        <a:t>2</a:t>
                      </a:r>
                      <a:endParaRPr lang="ru-RU" sz="1600" dirty="0">
                        <a:latin typeface="Palatino Linotype" pitchFamily="18" charset="0"/>
                      </a:endParaRPr>
                    </a:p>
                  </p:txBody>
                </p:sp>
                <p:sp>
                  <p:nvSpPr>
                    <p:cNvPr id="44" name="Прямоугольник 43"/>
                    <p:cNvSpPr/>
                    <p:nvPr/>
                  </p:nvSpPr>
                  <p:spPr>
                    <a:xfrm rot="10800000">
                      <a:off x="2507344" y="2318915"/>
                      <a:ext cx="216277" cy="405348"/>
                    </a:xfrm>
                    <a:prstGeom prst="rect">
                      <a:avLst/>
                    </a:prstGeom>
                    <a:solidFill>
                      <a:srgbClr val="DBF8F9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lIns="92281" tIns="46141" rIns="92281" bIns="46141"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sp>
                  <p:nvSpPr>
                    <p:cNvPr id="45" name="Овал 44"/>
                    <p:cNvSpPr/>
                    <p:nvPr/>
                  </p:nvSpPr>
                  <p:spPr>
                    <a:xfrm>
                      <a:off x="2291067" y="1729327"/>
                      <a:ext cx="648759" cy="663296"/>
                    </a:xfrm>
                    <a:prstGeom prst="ellipse">
                      <a:avLst/>
                    </a:prstGeom>
                    <a:solidFill>
                      <a:srgbClr val="4CDCE0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lIns="92281" tIns="46141" rIns="92281" bIns="46141"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sp>
                  <p:nvSpPr>
                    <p:cNvPr id="46" name="Прямоугольник 45"/>
                    <p:cNvSpPr/>
                    <p:nvPr/>
                  </p:nvSpPr>
                  <p:spPr>
                    <a:xfrm rot="16200000">
                      <a:off x="2991495" y="2421197"/>
                      <a:ext cx="221123" cy="901055"/>
                    </a:xfrm>
                    <a:prstGeom prst="rect">
                      <a:avLst/>
                    </a:prstGeom>
                    <a:solidFill>
                      <a:srgbClr val="BBE6F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lIns="92281" tIns="46141" rIns="92281" bIns="46141"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sp>
                  <p:nvSpPr>
                    <p:cNvPr id="47" name="Овал 46"/>
                    <p:cNvSpPr/>
                    <p:nvPr/>
                  </p:nvSpPr>
                  <p:spPr>
                    <a:xfrm>
                      <a:off x="2404279" y="2687474"/>
                      <a:ext cx="468548" cy="479047"/>
                    </a:xfrm>
                    <a:prstGeom prst="ellipse">
                      <a:avLst/>
                    </a:prstGeom>
                    <a:solidFill>
                      <a:srgbClr val="71C9E5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lIns="92281" tIns="46141" rIns="92281" bIns="46141" rtlCol="0" anchor="ctr"/>
                    <a:lstStyle/>
                    <a:p>
                      <a:pPr algn="ctr"/>
                      <a:r>
                        <a:rPr lang="en-US" sz="1600" dirty="0">
                          <a:latin typeface="Palatino Linotype" pitchFamily="18" charset="0"/>
                        </a:rPr>
                        <a:t>3</a:t>
                      </a:r>
                      <a:endParaRPr lang="ru-RU" sz="1600" dirty="0">
                        <a:latin typeface="Palatino Linotype" pitchFamily="18" charset="0"/>
                      </a:endParaRPr>
                    </a:p>
                  </p:txBody>
                </p:sp>
                <p:sp>
                  <p:nvSpPr>
                    <p:cNvPr id="48" name="Прямоугольник 47"/>
                    <p:cNvSpPr/>
                    <p:nvPr/>
                  </p:nvSpPr>
                  <p:spPr>
                    <a:xfrm rot="10800000">
                      <a:off x="3732915" y="3129701"/>
                      <a:ext cx="216277" cy="405348"/>
                    </a:xfrm>
                    <a:prstGeom prst="rect">
                      <a:avLst/>
                    </a:prstGeom>
                    <a:solidFill>
                      <a:srgbClr val="BBE6F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lIns="92281" tIns="46141" rIns="92281" bIns="46141"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sp>
                  <p:nvSpPr>
                    <p:cNvPr id="49" name="Овал 48"/>
                    <p:cNvSpPr/>
                    <p:nvPr/>
                  </p:nvSpPr>
                  <p:spPr>
                    <a:xfrm>
                      <a:off x="3516638" y="2540113"/>
                      <a:ext cx="648759" cy="663296"/>
                    </a:xfrm>
                    <a:prstGeom prst="ellipse">
                      <a:avLst/>
                    </a:prstGeom>
                    <a:solidFill>
                      <a:srgbClr val="71C9E5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lIns="92281" tIns="46141" rIns="92281" bIns="46141"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sp>
                  <p:nvSpPr>
                    <p:cNvPr id="50" name="Прямоугольник 49"/>
                    <p:cNvSpPr/>
                    <p:nvPr/>
                  </p:nvSpPr>
                  <p:spPr>
                    <a:xfrm rot="16200000">
                      <a:off x="4361250" y="3305690"/>
                      <a:ext cx="221123" cy="901055"/>
                    </a:xfrm>
                    <a:prstGeom prst="rect">
                      <a:avLst/>
                    </a:prstGeom>
                    <a:solidFill>
                      <a:srgbClr val="D0E0F4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lIns="92281" tIns="46141" rIns="92281" bIns="46141"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sp>
                  <p:nvSpPr>
                    <p:cNvPr id="51" name="Овал 50"/>
                    <p:cNvSpPr/>
                    <p:nvPr/>
                  </p:nvSpPr>
                  <p:spPr>
                    <a:xfrm>
                      <a:off x="3588730" y="3498240"/>
                      <a:ext cx="468548" cy="479047"/>
                    </a:xfrm>
                    <a:prstGeom prst="ellipse">
                      <a:avLst/>
                    </a:prstGeom>
                    <a:solidFill>
                      <a:srgbClr val="8AB2E2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lIns="92281" tIns="46141" rIns="92281" bIns="46141" rtlCol="0" anchor="ctr"/>
                    <a:lstStyle/>
                    <a:p>
                      <a:pPr algn="ctr"/>
                      <a:r>
                        <a:rPr lang="en-US" sz="1600" dirty="0">
                          <a:latin typeface="Palatino Linotype" pitchFamily="18" charset="0"/>
                        </a:rPr>
                        <a:t>4</a:t>
                      </a:r>
                      <a:endParaRPr lang="ru-RU" sz="1600" dirty="0">
                        <a:latin typeface="Palatino Linotype" pitchFamily="18" charset="0"/>
                      </a:endParaRPr>
                    </a:p>
                  </p:txBody>
                </p:sp>
                <p:sp>
                  <p:nvSpPr>
                    <p:cNvPr id="52" name="Прямоугольник 51"/>
                    <p:cNvSpPr/>
                    <p:nvPr/>
                  </p:nvSpPr>
                  <p:spPr>
                    <a:xfrm rot="10800000">
                      <a:off x="5030578" y="4014195"/>
                      <a:ext cx="216277" cy="405348"/>
                    </a:xfrm>
                    <a:prstGeom prst="rect">
                      <a:avLst/>
                    </a:prstGeom>
                    <a:solidFill>
                      <a:srgbClr val="D0E0F4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lIns="92281" tIns="46141" rIns="92281" bIns="46141"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sp>
                  <p:nvSpPr>
                    <p:cNvPr id="53" name="Овал 52"/>
                    <p:cNvSpPr/>
                    <p:nvPr/>
                  </p:nvSpPr>
                  <p:spPr>
                    <a:xfrm>
                      <a:off x="4814301" y="3424606"/>
                      <a:ext cx="648759" cy="663296"/>
                    </a:xfrm>
                    <a:prstGeom prst="ellipse">
                      <a:avLst/>
                    </a:prstGeom>
                    <a:solidFill>
                      <a:srgbClr val="8AB2E2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lIns="92281" tIns="46141" rIns="92281" bIns="46141"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sp>
                  <p:nvSpPr>
                    <p:cNvPr id="54" name="Прямоугольник 53"/>
                    <p:cNvSpPr/>
                    <p:nvPr/>
                  </p:nvSpPr>
                  <p:spPr>
                    <a:xfrm rot="16200000">
                      <a:off x="5586821" y="4190184"/>
                      <a:ext cx="221123" cy="901055"/>
                    </a:xfrm>
                    <a:prstGeom prst="rect">
                      <a:avLst/>
                    </a:prstGeom>
                    <a:solidFill>
                      <a:srgbClr val="B8D0EE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lIns="92281" tIns="46141" rIns="92281" bIns="46141"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sp>
                  <p:nvSpPr>
                    <p:cNvPr id="55" name="Овал 54"/>
                    <p:cNvSpPr/>
                    <p:nvPr/>
                  </p:nvSpPr>
                  <p:spPr>
                    <a:xfrm>
                      <a:off x="4886393" y="4382734"/>
                      <a:ext cx="468548" cy="479047"/>
                    </a:xfrm>
                    <a:prstGeom prst="ellipse">
                      <a:avLst/>
                    </a:prstGeom>
                    <a:solidFill>
                      <a:schemeClr val="tx2">
                        <a:lumMod val="60000"/>
                        <a:lumOff val="4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lIns="92281" tIns="46141" rIns="92281" bIns="46141" rtlCol="0" anchor="ctr"/>
                    <a:lstStyle/>
                    <a:p>
                      <a:pPr algn="ctr"/>
                      <a:r>
                        <a:rPr lang="en-US" sz="1600" dirty="0">
                          <a:latin typeface="Palatino Linotype" pitchFamily="18" charset="0"/>
                        </a:rPr>
                        <a:t>5</a:t>
                      </a:r>
                      <a:endParaRPr lang="ru-RU" sz="1600" dirty="0">
                        <a:latin typeface="Palatino Linotype" pitchFamily="18" charset="0"/>
                      </a:endParaRPr>
                    </a:p>
                  </p:txBody>
                </p:sp>
                <p:sp>
                  <p:nvSpPr>
                    <p:cNvPr id="56" name="Прямоугольник 55"/>
                    <p:cNvSpPr/>
                    <p:nvPr/>
                  </p:nvSpPr>
                  <p:spPr>
                    <a:xfrm rot="10800000">
                      <a:off x="6256148" y="4898688"/>
                      <a:ext cx="216277" cy="405348"/>
                    </a:xfrm>
                    <a:prstGeom prst="rect">
                      <a:avLst/>
                    </a:prstGeom>
                    <a:solidFill>
                      <a:srgbClr val="B8D0EE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lIns="92281" tIns="46141" rIns="92281" bIns="46141"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sp>
                  <p:nvSpPr>
                    <p:cNvPr id="57" name="Овал 56"/>
                    <p:cNvSpPr/>
                    <p:nvPr/>
                  </p:nvSpPr>
                  <p:spPr>
                    <a:xfrm>
                      <a:off x="6039871" y="4309026"/>
                      <a:ext cx="648759" cy="663296"/>
                    </a:xfrm>
                    <a:prstGeom prst="ellipse">
                      <a:avLst/>
                    </a:prstGeom>
                    <a:solidFill>
                      <a:schemeClr val="tx2">
                        <a:lumMod val="60000"/>
                        <a:lumOff val="4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lIns="92281" tIns="46141" rIns="92281" bIns="46141"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sp>
                  <p:nvSpPr>
                    <p:cNvPr id="58" name="Прямоугольник 57"/>
                    <p:cNvSpPr/>
                    <p:nvPr/>
                  </p:nvSpPr>
                  <p:spPr>
                    <a:xfrm rot="16200000">
                      <a:off x="6884484" y="5000970"/>
                      <a:ext cx="221123" cy="901055"/>
                    </a:xfrm>
                    <a:prstGeom prst="rect">
                      <a:avLst/>
                    </a:prstGeom>
                    <a:solidFill>
                      <a:srgbClr val="8FAFD5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lIns="92281" tIns="46141" rIns="92281" bIns="46141"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sp>
                  <p:nvSpPr>
                    <p:cNvPr id="59" name="Овал 58"/>
                    <p:cNvSpPr/>
                    <p:nvPr/>
                  </p:nvSpPr>
                  <p:spPr>
                    <a:xfrm>
                      <a:off x="6111964" y="5193520"/>
                      <a:ext cx="468548" cy="479047"/>
                    </a:xfrm>
                    <a:prstGeom prst="ellipse">
                      <a:avLst/>
                    </a:prstGeom>
                    <a:solidFill>
                      <a:schemeClr val="accent1">
                        <a:lumMod val="7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lIns="92281" tIns="46141" rIns="92281" bIns="46141" rtlCol="0" anchor="ctr"/>
                    <a:lstStyle/>
                    <a:p>
                      <a:pPr algn="ctr"/>
                      <a:r>
                        <a:rPr lang="en-US" sz="1600" dirty="0">
                          <a:latin typeface="Palatino Linotype" pitchFamily="18" charset="0"/>
                        </a:rPr>
                        <a:t>6</a:t>
                      </a:r>
                      <a:endParaRPr lang="ru-RU" sz="1600" dirty="0">
                        <a:latin typeface="Palatino Linotype" pitchFamily="18" charset="0"/>
                      </a:endParaRPr>
                    </a:p>
                  </p:txBody>
                </p:sp>
                <p:sp>
                  <p:nvSpPr>
                    <p:cNvPr id="60" name="Овал 59"/>
                    <p:cNvSpPr/>
                    <p:nvPr/>
                  </p:nvSpPr>
                  <p:spPr>
                    <a:xfrm>
                      <a:off x="7375251" y="5119811"/>
                      <a:ext cx="648759" cy="663296"/>
                    </a:xfrm>
                    <a:prstGeom prst="ellipse">
                      <a:avLst/>
                    </a:prstGeom>
                    <a:solidFill>
                      <a:schemeClr val="accent1">
                        <a:lumMod val="7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lIns="92281" tIns="46141" rIns="92281" bIns="46141"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pic>
                  <p:nvPicPr>
                    <p:cNvPr id="62" name="Picture 20"/>
                    <p:cNvPicPr>
                      <a:picLocks noChangeAspect="1"/>
                    </p:cNvPicPr>
                    <p:nvPr/>
                  </p:nvPicPr>
                  <p:blipFill>
                    <a:blip r:embed="rId3" cstate="print">
                      <a:duotone>
                        <a:schemeClr val="accent4">
                          <a:shade val="45000"/>
                          <a:satMod val="135000"/>
                        </a:schemeClr>
                        <a:prstClr val="white"/>
                      </a:duotone>
                    </a:blip>
                    <a:srcRect/>
                    <a:stretch>
                      <a:fillRect/>
                    </a:stretch>
                  </p:blipFill>
                  <p:spPr>
                    <a:xfrm>
                      <a:off x="1209681" y="1139591"/>
                      <a:ext cx="376955" cy="294831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63" name="Picture 30"/>
                    <p:cNvPicPr>
                      <a:picLocks noChangeAspect="1"/>
                    </p:cNvPicPr>
                    <p:nvPr/>
                  </p:nvPicPr>
                  <p:blipFill>
                    <a:blip r:embed="rId4" cstate="print">
                      <a:biLevel thresh="50000"/>
                    </a:blip>
                    <a:srcRect/>
                    <a:stretch>
                      <a:fillRect/>
                    </a:stretch>
                  </p:blipFill>
                  <p:spPr>
                    <a:xfrm>
                      <a:off x="2436189" y="1868490"/>
                      <a:ext cx="391191" cy="379959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67" name="Picture 12"/>
                    <p:cNvPicPr>
                      <a:picLocks noChangeAspect="1"/>
                    </p:cNvPicPr>
                    <p:nvPr/>
                  </p:nvPicPr>
                  <p:blipFill>
                    <a:blip r:embed="rId5" cstate="print">
                      <a:biLevel thresh="50000"/>
                    </a:blip>
                    <a:srcRect/>
                    <a:stretch>
                      <a:fillRect/>
                    </a:stretch>
                  </p:blipFill>
                  <p:spPr>
                    <a:xfrm>
                      <a:off x="4983392" y="3498241"/>
                      <a:ext cx="263463" cy="489757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69" name="Picture 21"/>
                    <p:cNvPicPr>
                      <a:picLocks noChangeAspect="1"/>
                    </p:cNvPicPr>
                    <p:nvPr/>
                  </p:nvPicPr>
                  <p:blipFill>
                    <a:blip r:embed="rId6" cstate="print">
                      <a:duotone>
                        <a:prstClr val="black"/>
                        <a:schemeClr val="accent5">
                          <a:tint val="45000"/>
                          <a:satMod val="400000"/>
                        </a:schemeClr>
                      </a:duotone>
                    </a:blip>
                    <a:srcRect/>
                    <a:stretch>
                      <a:fillRect/>
                    </a:stretch>
                  </p:blipFill>
                  <p:spPr>
                    <a:xfrm>
                      <a:off x="6111964" y="4456443"/>
                      <a:ext cx="526222" cy="368539"/>
                    </a:xfrm>
                    <a:prstGeom prst="rect">
                      <a:avLst/>
                    </a:prstGeom>
                  </p:spPr>
                </p:pic>
              </p:grpSp>
              <p:sp>
                <p:nvSpPr>
                  <p:cNvPr id="71" name="TextBox 70"/>
                  <p:cNvSpPr txBox="1"/>
                  <p:nvPr/>
                </p:nvSpPr>
                <p:spPr>
                  <a:xfrm>
                    <a:off x="6910729" y="4194883"/>
                    <a:ext cx="5194096" cy="831847"/>
                  </a:xfrm>
                  <a:prstGeom prst="rect">
                    <a:avLst/>
                  </a:prstGeom>
                  <a:noFill/>
                </p:spPr>
                <p:txBody>
                  <a:bodyPr wrap="square" lIns="92281" tIns="46141" rIns="92281" bIns="46141" rtlCol="0">
                    <a:spAutoFit/>
                  </a:bodyPr>
                  <a:lstStyle/>
                  <a:p>
                    <a:pPr algn="just"/>
                    <a:r>
                      <a:rPr lang="ru-RU" sz="1600" dirty="0" smtClean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ДАННЫЕ ТЕСТИРОВАНИЯ (заявители выбирают язык сдачи тестирования, профильные предметы, места сдачи и время тестирования)</a:t>
                    </a:r>
                    <a:endParaRPr lang="ru-RU" sz="1600" dirty="0">
                      <a:solidFill>
                        <a:schemeClr val="tx2"/>
                      </a:solidFill>
                      <a:latin typeface="Palatino Linotype" pitchFamily="18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72" name="TextBox 71"/>
                  <p:cNvSpPr txBox="1"/>
                  <p:nvPr/>
                </p:nvSpPr>
                <p:spPr>
                  <a:xfrm>
                    <a:off x="9484001" y="5914018"/>
                    <a:ext cx="2618081" cy="831847"/>
                  </a:xfrm>
                  <a:prstGeom prst="rect">
                    <a:avLst/>
                  </a:prstGeom>
                  <a:noFill/>
                </p:spPr>
                <p:txBody>
                  <a:bodyPr wrap="square" lIns="92281" tIns="46141" rIns="92281" bIns="46141" rtlCol="0">
                    <a:spAutoFit/>
                  </a:bodyPr>
                  <a:lstStyle/>
                  <a:p>
                    <a:pPr algn="just"/>
                    <a:r>
                      <a:rPr lang="ru-RU" sz="1600" dirty="0" smtClean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Вся информация будет доступна в личном кабинете</a:t>
                    </a:r>
                    <a:endParaRPr lang="ru-RU" sz="1600" dirty="0">
                      <a:solidFill>
                        <a:schemeClr val="tx2"/>
                      </a:solidFill>
                      <a:latin typeface="Palatino Linotype" pitchFamily="18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75" name="TextBox 74"/>
                  <p:cNvSpPr txBox="1"/>
                  <p:nvPr/>
                </p:nvSpPr>
                <p:spPr>
                  <a:xfrm>
                    <a:off x="5676276" y="3311607"/>
                    <a:ext cx="6425806" cy="831847"/>
                  </a:xfrm>
                  <a:prstGeom prst="rect">
                    <a:avLst/>
                  </a:prstGeom>
                  <a:noFill/>
                </p:spPr>
                <p:txBody>
                  <a:bodyPr wrap="square" lIns="92281" tIns="46141" rIns="92281" bIns="46141" rtlCol="0">
                    <a:spAutoFit/>
                  </a:bodyPr>
                  <a:lstStyle/>
                  <a:p>
                    <a:pPr algn="just"/>
                    <a:r>
                      <a:rPr lang="ru-RU" sz="1600" dirty="0" smtClean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ДРУГИЕ ДАННЫЕ (заявители заполняют номера мобильных телефонов, данные по международным сертификатам (при наличии), данные об инвалидности (при наличии))</a:t>
                    </a:r>
                    <a:endParaRPr lang="ru-RU" sz="1600" dirty="0">
                      <a:solidFill>
                        <a:schemeClr val="tx2"/>
                      </a:solidFill>
                      <a:latin typeface="Palatino Linotype" pitchFamily="18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76" name="Прямоугольник 75"/>
                  <p:cNvSpPr/>
                  <p:nvPr/>
                </p:nvSpPr>
                <p:spPr>
                  <a:xfrm rot="10800000">
                    <a:off x="7721210" y="5816997"/>
                    <a:ext cx="216277" cy="405348"/>
                  </a:xfrm>
                  <a:prstGeom prst="rect">
                    <a:avLst/>
                  </a:prstGeom>
                  <a:solidFill>
                    <a:srgbClr val="B8D0EE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92281" tIns="46141" rIns="92281" bIns="46141" rtlCol="0" anchor="ctr"/>
                  <a:lstStyle/>
                  <a:p>
                    <a:pPr algn="ctr"/>
                    <a:endParaRPr lang="ru-RU"/>
                  </a:p>
                </p:txBody>
              </p:sp>
              <p:sp>
                <p:nvSpPr>
                  <p:cNvPr id="77" name="Прямоугольник 76"/>
                  <p:cNvSpPr/>
                  <p:nvPr/>
                </p:nvSpPr>
                <p:spPr>
                  <a:xfrm rot="16200000">
                    <a:off x="8275431" y="5879415"/>
                    <a:ext cx="221123" cy="901055"/>
                  </a:xfrm>
                  <a:prstGeom prst="rect">
                    <a:avLst/>
                  </a:prstGeom>
                  <a:solidFill>
                    <a:srgbClr val="8FAFD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92281" tIns="46141" rIns="92281" bIns="46141" rtlCol="0" anchor="ctr"/>
                  <a:lstStyle/>
                  <a:p>
                    <a:pPr algn="ctr"/>
                    <a:endParaRPr lang="ru-RU"/>
                  </a:p>
                </p:txBody>
              </p:sp>
              <p:sp>
                <p:nvSpPr>
                  <p:cNvPr id="78" name="Овал 77"/>
                  <p:cNvSpPr/>
                  <p:nvPr/>
                </p:nvSpPr>
                <p:spPr>
                  <a:xfrm>
                    <a:off x="7578018" y="6103044"/>
                    <a:ext cx="468548" cy="479047"/>
                  </a:xfrm>
                  <a:prstGeom prst="ellipse">
                    <a:avLst/>
                  </a:prstGeom>
                  <a:solidFill>
                    <a:schemeClr val="accent1">
                      <a:lumMod val="5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92281" tIns="46141" rIns="92281" bIns="46141" rtlCol="0" anchor="ctr"/>
                  <a:lstStyle/>
                  <a:p>
                    <a:pPr algn="ctr"/>
                    <a:r>
                      <a:rPr lang="ru-RU" sz="1600" dirty="0" smtClean="0">
                        <a:latin typeface="Palatino Linotype" pitchFamily="18" charset="0"/>
                      </a:rPr>
                      <a:t>7</a:t>
                    </a:r>
                    <a:endParaRPr lang="ru-RU" sz="1600" dirty="0">
                      <a:latin typeface="Palatino Linotype" pitchFamily="18" charset="0"/>
                    </a:endParaRPr>
                  </a:p>
                </p:txBody>
              </p:sp>
              <p:sp>
                <p:nvSpPr>
                  <p:cNvPr id="79" name="Овал 78"/>
                  <p:cNvSpPr/>
                  <p:nvPr/>
                </p:nvSpPr>
                <p:spPr>
                  <a:xfrm>
                    <a:off x="8763825" y="6003455"/>
                    <a:ext cx="648759" cy="663296"/>
                  </a:xfrm>
                  <a:prstGeom prst="ellipse">
                    <a:avLst/>
                  </a:prstGeom>
                  <a:solidFill>
                    <a:schemeClr val="tx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92281" tIns="46141" rIns="92281" bIns="46141" rtlCol="0" anchor="ctr"/>
                  <a:lstStyle/>
                  <a:p>
                    <a:pPr algn="ctr"/>
                    <a:endParaRPr lang="ru-RU"/>
                  </a:p>
                </p:txBody>
              </p:sp>
              <p:sp>
                <p:nvSpPr>
                  <p:cNvPr id="81" name="TextBox 80"/>
                  <p:cNvSpPr txBox="1"/>
                  <p:nvPr/>
                </p:nvSpPr>
                <p:spPr>
                  <a:xfrm>
                    <a:off x="8220361" y="5052828"/>
                    <a:ext cx="3807233" cy="831847"/>
                  </a:xfrm>
                  <a:prstGeom prst="rect">
                    <a:avLst/>
                  </a:prstGeom>
                  <a:noFill/>
                </p:spPr>
                <p:txBody>
                  <a:bodyPr wrap="square" lIns="92281" tIns="46141" rIns="92281" bIns="46141" rtlCol="0">
                    <a:spAutoFit/>
                  </a:bodyPr>
                  <a:lstStyle/>
                  <a:p>
                    <a:pPr algn="just"/>
                    <a:r>
                      <a:rPr lang="ru-RU" sz="1600" dirty="0" smtClean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ОПЛАТА, Стоимость тестирования – </a:t>
                    </a:r>
                    <a:r>
                      <a:rPr lang="ru-RU" sz="1600" b="1" dirty="0" smtClean="0">
                        <a:solidFill>
                          <a:schemeClr val="tx2"/>
                        </a:solidFill>
                        <a:latin typeface="Palatino Linotype" pitchFamily="18" charset="0"/>
                        <a:cs typeface="Arial" pitchFamily="34" charset="0"/>
                      </a:rPr>
                      <a:t>5640 тенге (оплату необходимо произвести в течение часа)</a:t>
                    </a:r>
                    <a:endParaRPr lang="ru-RU" sz="1600" i="1" dirty="0">
                      <a:solidFill>
                        <a:schemeClr val="tx2"/>
                      </a:solidFill>
                      <a:latin typeface="Palatino Linotype" pitchFamily="18" charset="0"/>
                      <a:cs typeface="Arial" pitchFamily="34" charset="0"/>
                    </a:endParaRPr>
                  </a:p>
                </p:txBody>
              </p:sp>
            </p:grpSp>
            <p:pic>
              <p:nvPicPr>
                <p:cNvPr id="83" name="Picture 26"/>
                <p:cNvPicPr>
                  <a:picLocks noChangeAspect="1"/>
                </p:cNvPicPr>
                <p:nvPr/>
              </p:nvPicPr>
              <p:blipFill>
                <a:blip r:embed="rId7" cstate="print">
                  <a:biLevel thresh="50000"/>
                </a:blip>
                <a:srcRect/>
                <a:stretch>
                  <a:fillRect/>
                </a:stretch>
              </p:blipFill>
              <p:spPr>
                <a:xfrm>
                  <a:off x="3783660" y="2748885"/>
                  <a:ext cx="367819" cy="368539"/>
                </a:xfrm>
                <a:prstGeom prst="rect">
                  <a:avLst/>
                </a:prstGeom>
              </p:spPr>
            </p:pic>
          </p:grpSp>
          <p:pic>
            <p:nvPicPr>
              <p:cNvPr id="84" name="Picture 2"/>
              <p:cNvPicPr>
                <a:picLocks noChangeAspect="1" noChangeArrowheads="1"/>
              </p:cNvPicPr>
              <p:nvPr/>
            </p:nvPicPr>
            <p:blipFill rotWithShape="1">
              <a:blip r:embed="rId8">
                <a:extLst>
                  <a:ext uri="{BEBA8EAE-BF5A-486C-A8C5-ECC9F3942E4B}">
                    <a14:imgProps xmlns:a14="http://schemas.microsoft.com/office/drawing/2010/main">
                      <a14:imgLayer r:embed="rId9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0373" t="47496" r="46045" b="45340"/>
              <a:stretch/>
            </p:blipFill>
            <p:spPr bwMode="auto">
              <a:xfrm>
                <a:off x="7663022" y="5277278"/>
                <a:ext cx="329057" cy="37019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pic>
          <p:nvPicPr>
            <p:cNvPr id="85" name="Picture 3"/>
            <p:cNvPicPr>
              <a:picLocks noChangeAspect="1" noChangeArrowheads="1"/>
            </p:cNvPicPr>
            <p:nvPr/>
          </p:nvPicPr>
          <p:blipFill rotWithShape="1"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912" t="69708" r="45965" b="22963"/>
            <a:stretch/>
          </p:blipFill>
          <p:spPr bwMode="auto">
            <a:xfrm>
              <a:off x="8897158" y="6094687"/>
              <a:ext cx="362435" cy="4680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7" name="Прямоугольник 6"/>
          <p:cNvSpPr/>
          <p:nvPr/>
        </p:nvSpPr>
        <p:spPr>
          <a:xfrm>
            <a:off x="123461" y="5818816"/>
            <a:ext cx="610235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Примечание: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дети-инвалиды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инвалиды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(с нарушениями зрения,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слуха, функций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опорно-двигательного аппарата)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прикрепляют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документы об установлении инвалидности в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программное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обеспечение приема заявлений на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ЕНТ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3288" y="4616911"/>
            <a:ext cx="610235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kk-KZ" sz="1600" b="1" u="sng" dirty="0" smtClean="0">
                <a:latin typeface="Palatino Linotype" pitchFamily="18" charset="0"/>
              </a:rPr>
              <a:t>Вниманию тестируемых: </a:t>
            </a:r>
          </a:p>
          <a:p>
            <a:pPr algn="just"/>
            <a:r>
              <a:rPr lang="kk-KZ" sz="1600" dirty="0" smtClean="0">
                <a:latin typeface="Palatino Linotype" pitchFamily="18" charset="0"/>
              </a:rPr>
              <a:t>* ознакомиться с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инструкцией и Правилами ЕНТ;</a:t>
            </a:r>
            <a:endParaRPr lang="kk-KZ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kk-KZ" sz="1600" dirty="0" smtClean="0">
                <a:latin typeface="Palatino Linotype" pitchFamily="18" charset="0"/>
              </a:rPr>
              <a:t>*  после подачи заявления необходимо </a:t>
            </a:r>
            <a:r>
              <a:rPr lang="kk-KZ" sz="1600" dirty="0">
                <a:latin typeface="Palatino Linotype" pitchFamily="18" charset="0"/>
              </a:rPr>
              <a:t>сохранить Ваш логин и пароль </a:t>
            </a:r>
          </a:p>
        </p:txBody>
      </p:sp>
    </p:spTree>
    <p:extLst>
      <p:ext uri="{BB962C8B-B14F-4D97-AF65-F5344CB8AC3E}">
        <p14:creationId xmlns:p14="http://schemas.microsoft.com/office/powerpoint/2010/main" val="2392230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-17515" y="-17636"/>
            <a:ext cx="12240000" cy="936000"/>
          </a:xfrm>
          <a:prstGeom prst="rect">
            <a:avLst/>
          </a:prstGeom>
          <a:solidFill>
            <a:srgbClr val="E4C29C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204700" cy="918364"/>
          </a:xfrm>
        </p:spPr>
        <p:txBody>
          <a:bodyPr>
            <a:normAutofit fontScale="90000"/>
          </a:bodyPr>
          <a:lstStyle/>
          <a:p>
            <a:r>
              <a:rPr lang="kk-KZ" sz="3000" b="1" dirty="0" smtClean="0">
                <a:latin typeface="Palatino Linotype" pitchFamily="18" charset="0"/>
              </a:rPr>
              <a:t/>
            </a:r>
            <a:br>
              <a:rPr lang="kk-KZ" sz="3000" b="1" dirty="0" smtClean="0">
                <a:latin typeface="Palatino Linotype" pitchFamily="18" charset="0"/>
              </a:rPr>
            </a:br>
            <a:r>
              <a:rPr lang="kk-KZ" sz="3000" b="1" dirty="0" smtClean="0">
                <a:latin typeface="Palatino Linotype" pitchFamily="18" charset="0"/>
              </a:rPr>
              <a:t>Формат ЕНТ - 2022</a:t>
            </a:r>
            <a:r>
              <a:rPr lang="kk-KZ" sz="3000" b="1" dirty="0">
                <a:latin typeface="Palatino Linotype" pitchFamily="18" charset="0"/>
              </a:rPr>
              <a:t/>
            </a:r>
            <a:br>
              <a:rPr lang="kk-KZ" sz="3000" b="1" dirty="0">
                <a:latin typeface="Palatino Linotype" pitchFamily="18" charset="0"/>
              </a:rPr>
            </a:br>
            <a:endParaRPr lang="ru-RU" sz="3000" b="1" dirty="0">
              <a:latin typeface="Palatino Linotype" pitchFamily="18" charset="0"/>
            </a:endParaRPr>
          </a:p>
        </p:txBody>
      </p:sp>
      <p:grpSp>
        <p:nvGrpSpPr>
          <p:cNvPr id="98" name="Группа 97"/>
          <p:cNvGrpSpPr/>
          <p:nvPr/>
        </p:nvGrpSpPr>
        <p:grpSpPr>
          <a:xfrm>
            <a:off x="1420393" y="1385650"/>
            <a:ext cx="9433048" cy="4777018"/>
            <a:chOff x="1385826" y="1122248"/>
            <a:chExt cx="9433048" cy="4777018"/>
          </a:xfrm>
        </p:grpSpPr>
        <p:sp>
          <p:nvSpPr>
            <p:cNvPr id="71" name="Прямоугольник 70"/>
            <p:cNvSpPr/>
            <p:nvPr/>
          </p:nvSpPr>
          <p:spPr>
            <a:xfrm>
              <a:off x="7818306" y="1122248"/>
              <a:ext cx="2784544" cy="129147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154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310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464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619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5772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2926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080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235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sp>
          <p:nvSpPr>
            <p:cNvPr id="72" name="Прямоугольник 71"/>
            <p:cNvSpPr/>
            <p:nvPr/>
          </p:nvSpPr>
          <p:spPr>
            <a:xfrm>
              <a:off x="7818305" y="2370674"/>
              <a:ext cx="2801170" cy="24968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154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310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464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619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5772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2926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080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235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sp>
          <p:nvSpPr>
            <p:cNvPr id="73" name="Прямоугольник 72"/>
            <p:cNvSpPr/>
            <p:nvPr/>
          </p:nvSpPr>
          <p:spPr>
            <a:xfrm>
              <a:off x="1386427" y="1122248"/>
              <a:ext cx="2783947" cy="129147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154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310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464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619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5772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2926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080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235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sp>
          <p:nvSpPr>
            <p:cNvPr id="74" name="Прямоугольник 73"/>
            <p:cNvSpPr/>
            <p:nvPr/>
          </p:nvSpPr>
          <p:spPr>
            <a:xfrm>
              <a:off x="1386427" y="2370674"/>
              <a:ext cx="2783947" cy="24968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154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310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464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619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5772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2926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080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235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sp>
          <p:nvSpPr>
            <p:cNvPr id="75" name="Прямоугольник 74"/>
            <p:cNvSpPr/>
            <p:nvPr/>
          </p:nvSpPr>
          <p:spPr>
            <a:xfrm>
              <a:off x="4554367" y="1122248"/>
              <a:ext cx="2736115" cy="129147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154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310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464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619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5772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2926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080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235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sp>
          <p:nvSpPr>
            <p:cNvPr id="76" name="Прямоугольник 75"/>
            <p:cNvSpPr/>
            <p:nvPr/>
          </p:nvSpPr>
          <p:spPr>
            <a:xfrm>
              <a:off x="4537742" y="2370674"/>
              <a:ext cx="2783947" cy="24968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154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310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464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619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5772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2926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080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235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sp>
          <p:nvSpPr>
            <p:cNvPr id="77" name="TextBox 13">
              <a:extLst>
                <a:ext uri="{FF2B5EF4-FFF2-40B4-BE49-F238E27FC236}">
                  <a16:creationId xmlns:a16="http://schemas.microsoft.com/office/drawing/2014/main" xmlns="" xmlns:lc="http://schemas.openxmlformats.org/drawingml/2006/lockedCanvas" id="{07F741B9-3A74-4FBE-8208-E5B13F846967}"/>
                </a:ext>
              </a:extLst>
            </p:cNvPr>
            <p:cNvSpPr txBox="1"/>
            <p:nvPr/>
          </p:nvSpPr>
          <p:spPr>
            <a:xfrm>
              <a:off x="1601850" y="1313401"/>
              <a:ext cx="86409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marL="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4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1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64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19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72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26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8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35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altLang="ko-KR" sz="4400" b="1" dirty="0" smtClean="0">
                  <a:latin typeface="Segoe UI" pitchFamily="34" charset="0"/>
                  <a:cs typeface="Segoe UI" pitchFamily="34" charset="0"/>
                </a:rPr>
                <a:t>15</a:t>
              </a:r>
              <a:endParaRPr lang="ru-RU" altLang="ko-KR" sz="4400" b="1" dirty="0">
                <a:latin typeface="Segoe UI" pitchFamily="34" charset="0"/>
                <a:cs typeface="Segoe UI" pitchFamily="34" charset="0"/>
              </a:endParaRPr>
            </a:p>
          </p:txBody>
        </p:sp>
        <p:sp>
          <p:nvSpPr>
            <p:cNvPr id="78" name="TextBox 14">
              <a:extLst>
                <a:ext uri="{FF2B5EF4-FFF2-40B4-BE49-F238E27FC236}">
                  <a16:creationId xmlns:a16="http://schemas.microsoft.com/office/drawing/2014/main" xmlns="" xmlns:lc="http://schemas.openxmlformats.org/drawingml/2006/lockedCanvas" id="{07F741B9-3A74-4FBE-8208-E5B13F846967}"/>
                </a:ext>
              </a:extLst>
            </p:cNvPr>
            <p:cNvSpPr txBox="1"/>
            <p:nvPr/>
          </p:nvSpPr>
          <p:spPr>
            <a:xfrm>
              <a:off x="4770202" y="1290754"/>
              <a:ext cx="86409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marL="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4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1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64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19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72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26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8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35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altLang="ko-KR" sz="4400" b="1" dirty="0" smtClean="0">
                  <a:latin typeface="Segoe UI" pitchFamily="34" charset="0"/>
                  <a:cs typeface="Segoe UI" pitchFamily="34" charset="0"/>
                </a:rPr>
                <a:t>20</a:t>
              </a:r>
              <a:endParaRPr lang="ru-RU" altLang="ko-KR" sz="4400" b="1" dirty="0">
                <a:latin typeface="Segoe UI" pitchFamily="34" charset="0"/>
                <a:cs typeface="Segoe UI" pitchFamily="34" charset="0"/>
              </a:endParaRPr>
            </a:p>
          </p:txBody>
        </p:sp>
        <p:sp>
          <p:nvSpPr>
            <p:cNvPr id="79" name="TextBox 15">
              <a:extLst>
                <a:ext uri="{FF2B5EF4-FFF2-40B4-BE49-F238E27FC236}">
                  <a16:creationId xmlns:a16="http://schemas.microsoft.com/office/drawing/2014/main" xmlns="" xmlns:lc="http://schemas.openxmlformats.org/drawingml/2006/lockedCanvas" id="{07F741B9-3A74-4FBE-8208-E5B13F846967}"/>
                </a:ext>
              </a:extLst>
            </p:cNvPr>
            <p:cNvSpPr txBox="1"/>
            <p:nvPr/>
          </p:nvSpPr>
          <p:spPr>
            <a:xfrm>
              <a:off x="8010562" y="1290754"/>
              <a:ext cx="86409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marL="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4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1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64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19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72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26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8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35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altLang="ko-KR" sz="4400" b="1" dirty="0" smtClean="0">
                  <a:latin typeface="Segoe UI" pitchFamily="34" charset="0"/>
                  <a:cs typeface="Segoe UI" pitchFamily="34" charset="0"/>
                </a:rPr>
                <a:t>35</a:t>
              </a:r>
              <a:endParaRPr lang="ru-RU" altLang="ko-KR" sz="4400" b="1" dirty="0">
                <a:latin typeface="Segoe UI" pitchFamily="34" charset="0"/>
                <a:cs typeface="Segoe UI" pitchFamily="34" charset="0"/>
              </a:endParaRPr>
            </a:p>
          </p:txBody>
        </p:sp>
        <p:sp>
          <p:nvSpPr>
            <p:cNvPr id="80" name="TextBox 16">
              <a:extLst>
                <a:ext uri="{FF2B5EF4-FFF2-40B4-BE49-F238E27FC236}">
                  <a16:creationId xmlns:a16="http://schemas.microsoft.com/office/drawing/2014/main" xmlns="" xmlns:lc="http://schemas.openxmlformats.org/drawingml/2006/lockedCanvas" id="{07F741B9-3A74-4FBE-8208-E5B13F846967}"/>
                </a:ext>
              </a:extLst>
            </p:cNvPr>
            <p:cNvSpPr txBox="1"/>
            <p:nvPr/>
          </p:nvSpPr>
          <p:spPr>
            <a:xfrm>
              <a:off x="2465946" y="1434770"/>
              <a:ext cx="172819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marL="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4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1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64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19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72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26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8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35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altLang="ko-KR" sz="1600" b="1" dirty="0" smtClean="0">
                  <a:latin typeface="Palatino Linotype" pitchFamily="18" charset="0"/>
                  <a:cs typeface="Arial" pitchFamily="34" charset="0"/>
                </a:rPr>
                <a:t>ТЕСТОВЫХ  ЗАДАНИЙ</a:t>
              </a:r>
              <a:endParaRPr lang="ru-RU" altLang="ko-KR" sz="1600" b="1" dirty="0">
                <a:latin typeface="Palatino Linotype" pitchFamily="18" charset="0"/>
                <a:cs typeface="Arial" pitchFamily="34" charset="0"/>
              </a:endParaRPr>
            </a:p>
          </p:txBody>
        </p:sp>
        <p:sp>
          <p:nvSpPr>
            <p:cNvPr id="81" name="TextBox 17">
              <a:extLst>
                <a:ext uri="{FF2B5EF4-FFF2-40B4-BE49-F238E27FC236}">
                  <a16:creationId xmlns:a16="http://schemas.microsoft.com/office/drawing/2014/main" xmlns="" xmlns:lc="http://schemas.openxmlformats.org/drawingml/2006/lockedCanvas" id="{07F741B9-3A74-4FBE-8208-E5B13F846967}"/>
                </a:ext>
              </a:extLst>
            </p:cNvPr>
            <p:cNvSpPr txBox="1"/>
            <p:nvPr/>
          </p:nvSpPr>
          <p:spPr>
            <a:xfrm>
              <a:off x="5634298" y="1426059"/>
              <a:ext cx="172819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marL="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4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1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64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19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72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26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8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35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altLang="ko-KR" sz="1600" b="1" dirty="0" smtClean="0">
                  <a:latin typeface="Palatino Linotype" pitchFamily="18" charset="0"/>
                  <a:cs typeface="Arial" pitchFamily="34" charset="0"/>
                </a:rPr>
                <a:t>ТЕСТОВЫХ  ЗАДАНИЙ</a:t>
              </a:r>
              <a:endParaRPr lang="ru-RU" altLang="ko-KR" sz="1600" b="1" dirty="0">
                <a:latin typeface="Palatino Linotype" pitchFamily="18" charset="0"/>
                <a:cs typeface="Arial" pitchFamily="34" charset="0"/>
              </a:endParaRPr>
            </a:p>
          </p:txBody>
        </p:sp>
        <p:sp>
          <p:nvSpPr>
            <p:cNvPr id="82" name="TextBox 18">
              <a:extLst>
                <a:ext uri="{FF2B5EF4-FFF2-40B4-BE49-F238E27FC236}">
                  <a16:creationId xmlns:a16="http://schemas.microsoft.com/office/drawing/2014/main" xmlns="" xmlns:lc="http://schemas.openxmlformats.org/drawingml/2006/lockedCanvas" id="{07F741B9-3A74-4FBE-8208-E5B13F846967}"/>
                </a:ext>
              </a:extLst>
            </p:cNvPr>
            <p:cNvSpPr txBox="1"/>
            <p:nvPr/>
          </p:nvSpPr>
          <p:spPr>
            <a:xfrm>
              <a:off x="8874658" y="1426059"/>
              <a:ext cx="172819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marL="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4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1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64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19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72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26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8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35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altLang="ko-KR" sz="1600" b="1" dirty="0" smtClean="0">
                  <a:latin typeface="Palatino Linotype" pitchFamily="18" charset="0"/>
                  <a:cs typeface="Arial" pitchFamily="34" charset="0"/>
                </a:rPr>
                <a:t>ТЕСТОВЫХ  ЗАДАНИЙ</a:t>
              </a:r>
              <a:endParaRPr lang="ru-RU" altLang="ko-KR" sz="1600" b="1" dirty="0">
                <a:latin typeface="Palatino Linotype" pitchFamily="18" charset="0"/>
                <a:cs typeface="Arial" pitchFamily="34" charset="0"/>
              </a:endParaRPr>
            </a:p>
          </p:txBody>
        </p:sp>
        <p:sp>
          <p:nvSpPr>
            <p:cNvPr id="83" name="TextBox 19">
              <a:extLst>
                <a:ext uri="{FF2B5EF4-FFF2-40B4-BE49-F238E27FC236}">
                  <a16:creationId xmlns:a16="http://schemas.microsoft.com/office/drawing/2014/main" xmlns="" xmlns:lc="http://schemas.openxmlformats.org/drawingml/2006/lockedCanvas" id="{07F741B9-3A74-4FBE-8208-E5B13F846967}"/>
                </a:ext>
              </a:extLst>
            </p:cNvPr>
            <p:cNvSpPr txBox="1"/>
            <p:nvPr/>
          </p:nvSpPr>
          <p:spPr>
            <a:xfrm>
              <a:off x="1385826" y="2660647"/>
              <a:ext cx="29523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marL="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4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1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64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19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72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26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8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35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altLang="ko-KR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alatino Linotype" pitchFamily="18" charset="0"/>
                  <a:cs typeface="Arial" pitchFamily="34" charset="0"/>
                </a:rPr>
                <a:t>   - ИСТОРИЯ                                                    КАЗАХСТАНА</a:t>
              </a:r>
              <a:endParaRPr lang="ru-RU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Palatino Linotype" pitchFamily="18" charset="0"/>
                <a:cs typeface="Arial" pitchFamily="34" charset="0"/>
              </a:endParaRPr>
            </a:p>
          </p:txBody>
        </p:sp>
        <p:sp>
          <p:nvSpPr>
            <p:cNvPr id="84" name="TextBox 20">
              <a:extLst>
                <a:ext uri="{FF2B5EF4-FFF2-40B4-BE49-F238E27FC236}">
                  <a16:creationId xmlns:a16="http://schemas.microsoft.com/office/drawing/2014/main" xmlns="" xmlns:lc="http://schemas.openxmlformats.org/drawingml/2006/lockedCanvas" id="{07F741B9-3A74-4FBE-8208-E5B13F846967}"/>
                </a:ext>
              </a:extLst>
            </p:cNvPr>
            <p:cNvSpPr txBox="1"/>
            <p:nvPr/>
          </p:nvSpPr>
          <p:spPr>
            <a:xfrm>
              <a:off x="1457834" y="3452735"/>
              <a:ext cx="280831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marL="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4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1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64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19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72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26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8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35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altLang="ko-KR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alatino Linotype" pitchFamily="18" charset="0"/>
                  <a:cs typeface="Arial" pitchFamily="34" charset="0"/>
                </a:rPr>
                <a:t>- МАТЕМАТИЧЕСКАЯ ГРАМОТНОСТЬ</a:t>
              </a:r>
              <a:endParaRPr lang="ru-RU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Palatino Linotype" pitchFamily="18" charset="0"/>
                <a:cs typeface="Arial" pitchFamily="34" charset="0"/>
              </a:endParaRPr>
            </a:p>
          </p:txBody>
        </p:sp>
        <p:sp>
          <p:nvSpPr>
            <p:cNvPr id="85" name="TextBox 21">
              <a:extLst>
                <a:ext uri="{FF2B5EF4-FFF2-40B4-BE49-F238E27FC236}">
                  <a16:creationId xmlns:a16="http://schemas.microsoft.com/office/drawing/2014/main" xmlns="" xmlns:lc="http://schemas.openxmlformats.org/drawingml/2006/lockedCanvas" id="{07F741B9-3A74-4FBE-8208-E5B13F846967}"/>
                </a:ext>
              </a:extLst>
            </p:cNvPr>
            <p:cNvSpPr txBox="1"/>
            <p:nvPr/>
          </p:nvSpPr>
          <p:spPr>
            <a:xfrm>
              <a:off x="4626186" y="2660647"/>
              <a:ext cx="29523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marL="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4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1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64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19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72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26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8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35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altLang="ko-KR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</a:t>
              </a:r>
              <a:r>
                <a:rPr lang="ru-RU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alatino Linotype" pitchFamily="18" charset="0"/>
                  <a:cs typeface="Arial" pitchFamily="34" charset="0"/>
                </a:rPr>
                <a:t>- ГРАМОТНОСТЬ ЧТЕНИЯ</a:t>
              </a:r>
            </a:p>
          </p:txBody>
        </p:sp>
        <p:sp>
          <p:nvSpPr>
            <p:cNvPr id="86" name="TextBox 22">
              <a:extLst>
                <a:ext uri="{FF2B5EF4-FFF2-40B4-BE49-F238E27FC236}">
                  <a16:creationId xmlns:a16="http://schemas.microsoft.com/office/drawing/2014/main" xmlns="" xmlns:lc="http://schemas.openxmlformats.org/drawingml/2006/lockedCanvas" id="{07F741B9-3A74-4FBE-8208-E5B13F846967}"/>
                </a:ext>
              </a:extLst>
            </p:cNvPr>
            <p:cNvSpPr txBox="1"/>
            <p:nvPr/>
          </p:nvSpPr>
          <p:spPr>
            <a:xfrm>
              <a:off x="7866546" y="2658906"/>
              <a:ext cx="29523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marL="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4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1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64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19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72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26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8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35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altLang="ko-KR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alatino Linotype" pitchFamily="18" charset="0"/>
                  <a:cs typeface="Arial" pitchFamily="34" charset="0"/>
                </a:rPr>
                <a:t>   - </a:t>
              </a:r>
              <a:r>
                <a:rPr lang="ru-RU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alatino Linotype" pitchFamily="18" charset="0"/>
                  <a:cs typeface="Arial" pitchFamily="34" charset="0"/>
                </a:rPr>
                <a:t>1-Й ПРОФИЛЬНЫЙ ПРЕДМЕТ</a:t>
              </a:r>
            </a:p>
          </p:txBody>
        </p:sp>
        <p:sp>
          <p:nvSpPr>
            <p:cNvPr id="87" name="TextBox 23">
              <a:extLst>
                <a:ext uri="{FF2B5EF4-FFF2-40B4-BE49-F238E27FC236}">
                  <a16:creationId xmlns:a16="http://schemas.microsoft.com/office/drawing/2014/main" xmlns="" xmlns:lc="http://schemas.openxmlformats.org/drawingml/2006/lockedCanvas" id="{07F741B9-3A74-4FBE-8208-E5B13F846967}"/>
                </a:ext>
              </a:extLst>
            </p:cNvPr>
            <p:cNvSpPr txBox="1"/>
            <p:nvPr/>
          </p:nvSpPr>
          <p:spPr>
            <a:xfrm>
              <a:off x="7866546" y="3450994"/>
              <a:ext cx="29523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marL="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4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1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64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19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72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26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8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35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Palatino Linotype" pitchFamily="18" charset="0"/>
                  <a:cs typeface="Arial" pitchFamily="34" charset="0"/>
                </a:rPr>
                <a:t>   - 2-Й ПРОФИЛЬНЫЙ ПРЕДМЕТ</a:t>
              </a:r>
            </a:p>
          </p:txBody>
        </p:sp>
        <p:sp>
          <p:nvSpPr>
            <p:cNvPr id="88" name="TextBox 24">
              <a:extLst>
                <a:ext uri="{FF2B5EF4-FFF2-40B4-BE49-F238E27FC236}">
                  <a16:creationId xmlns:a16="http://schemas.microsoft.com/office/drawing/2014/main" xmlns="" xmlns:lc="http://schemas.openxmlformats.org/drawingml/2006/lockedCanvas" id="{07F741B9-3A74-4FBE-8208-E5B13F846967}"/>
                </a:ext>
              </a:extLst>
            </p:cNvPr>
            <p:cNvSpPr txBox="1"/>
            <p:nvPr/>
          </p:nvSpPr>
          <p:spPr>
            <a:xfrm>
              <a:off x="1808846" y="5129825"/>
              <a:ext cx="2088232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marL="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4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1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64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19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72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26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8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35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altLang="ko-KR" sz="4400" b="1" dirty="0" smtClean="0">
                  <a:solidFill>
                    <a:srgbClr val="7030A0"/>
                  </a:solidFill>
                  <a:latin typeface="Palatino Linotype" pitchFamily="18" charset="0"/>
                  <a:cs typeface="Segoe UI" pitchFamily="34" charset="0"/>
                </a:rPr>
                <a:t>ВСЕГО</a:t>
              </a:r>
              <a:endParaRPr lang="ru-RU" altLang="ko-KR" sz="4400" b="1" dirty="0">
                <a:solidFill>
                  <a:srgbClr val="7030A0"/>
                </a:solidFill>
                <a:latin typeface="Palatino Linotype" pitchFamily="18" charset="0"/>
                <a:cs typeface="Segoe UI" pitchFamily="34" charset="0"/>
              </a:endParaRPr>
            </a:p>
          </p:txBody>
        </p:sp>
        <p:sp>
          <p:nvSpPr>
            <p:cNvPr id="89" name="Прямоугольник 88"/>
            <p:cNvSpPr/>
            <p:nvPr/>
          </p:nvSpPr>
          <p:spPr>
            <a:xfrm>
              <a:off x="4554179" y="5035170"/>
              <a:ext cx="2808311" cy="864096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154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310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464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619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5772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2926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080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235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sp>
          <p:nvSpPr>
            <p:cNvPr id="90" name="TextBox 26">
              <a:extLst>
                <a:ext uri="{FF2B5EF4-FFF2-40B4-BE49-F238E27FC236}">
                  <a16:creationId xmlns:a16="http://schemas.microsoft.com/office/drawing/2014/main" xmlns="" xmlns:lc="http://schemas.openxmlformats.org/drawingml/2006/lockedCanvas" id="{07F741B9-3A74-4FBE-8208-E5B13F846967}"/>
                </a:ext>
              </a:extLst>
            </p:cNvPr>
            <p:cNvSpPr txBox="1"/>
            <p:nvPr/>
          </p:nvSpPr>
          <p:spPr>
            <a:xfrm>
              <a:off x="4770202" y="5170475"/>
              <a:ext cx="172819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marL="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4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1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64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19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72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26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8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35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altLang="ko-KR" sz="1600" dirty="0" smtClean="0">
                  <a:solidFill>
                    <a:schemeClr val="bg1"/>
                  </a:solidFill>
                  <a:latin typeface="Palatino Linotype" pitchFamily="18" charset="0"/>
                  <a:cs typeface="Arial" pitchFamily="34" charset="0"/>
                </a:rPr>
                <a:t>ТЕСТОВЫХ  ЗАДАНИЙ</a:t>
              </a:r>
              <a:endParaRPr lang="ru-RU" altLang="ko-KR" sz="1600" dirty="0">
                <a:solidFill>
                  <a:schemeClr val="bg1"/>
                </a:solidFill>
                <a:latin typeface="Palatino Linotype" pitchFamily="18" charset="0"/>
                <a:cs typeface="Arial" pitchFamily="34" charset="0"/>
              </a:endParaRPr>
            </a:p>
          </p:txBody>
        </p:sp>
        <p:sp>
          <p:nvSpPr>
            <p:cNvPr id="91" name="TextBox 27">
              <a:extLst>
                <a:ext uri="{FF2B5EF4-FFF2-40B4-BE49-F238E27FC236}">
                  <a16:creationId xmlns:a16="http://schemas.microsoft.com/office/drawing/2014/main" xmlns="" xmlns:lc="http://schemas.openxmlformats.org/drawingml/2006/lockedCanvas" id="{07F741B9-3A74-4FBE-8208-E5B13F846967}"/>
                </a:ext>
              </a:extLst>
            </p:cNvPr>
            <p:cNvSpPr txBox="1"/>
            <p:nvPr/>
          </p:nvSpPr>
          <p:spPr>
            <a:xfrm>
              <a:off x="6138354" y="5035170"/>
              <a:ext cx="115212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marL="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4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1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64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19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72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26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8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35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altLang="ko-KR" sz="4400" b="1" dirty="0" smtClean="0">
                  <a:solidFill>
                    <a:schemeClr val="bg1"/>
                  </a:solidFill>
                  <a:latin typeface="Segoe UI" pitchFamily="34" charset="0"/>
                  <a:cs typeface="Segoe UI" pitchFamily="34" charset="0"/>
                </a:rPr>
                <a:t>120</a:t>
              </a:r>
              <a:endParaRPr lang="ru-RU" altLang="ko-KR" sz="4400" b="1" dirty="0">
                <a:solidFill>
                  <a:schemeClr val="bg1"/>
                </a:solidFill>
                <a:latin typeface="Segoe UI" pitchFamily="34" charset="0"/>
                <a:cs typeface="Segoe UI" pitchFamily="34" charset="0"/>
              </a:endParaRPr>
            </a:p>
          </p:txBody>
        </p:sp>
        <p:sp>
          <p:nvSpPr>
            <p:cNvPr id="92" name="Прямоугольник 91"/>
            <p:cNvSpPr/>
            <p:nvPr/>
          </p:nvSpPr>
          <p:spPr>
            <a:xfrm>
              <a:off x="7818903" y="5035170"/>
              <a:ext cx="2783947" cy="864096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154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310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464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619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5772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2926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080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235" algn="l" defTabSz="91431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sp>
          <p:nvSpPr>
            <p:cNvPr id="93" name="TextBox 29">
              <a:extLst>
                <a:ext uri="{FF2B5EF4-FFF2-40B4-BE49-F238E27FC236}">
                  <a16:creationId xmlns:a16="http://schemas.microsoft.com/office/drawing/2014/main" xmlns="" xmlns:lc="http://schemas.openxmlformats.org/drawingml/2006/lockedCanvas" id="{07F741B9-3A74-4FBE-8208-E5B13F846967}"/>
                </a:ext>
              </a:extLst>
            </p:cNvPr>
            <p:cNvSpPr txBox="1"/>
            <p:nvPr/>
          </p:nvSpPr>
          <p:spPr>
            <a:xfrm>
              <a:off x="8010562" y="5272680"/>
              <a:ext cx="172819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marL="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4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1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64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19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72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26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8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35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altLang="ko-KR" sz="1600" b="1" dirty="0" smtClean="0">
                  <a:solidFill>
                    <a:schemeClr val="bg1"/>
                  </a:solidFill>
                  <a:latin typeface="Palatino Linotype" pitchFamily="18" charset="0"/>
                  <a:cs typeface="Arial" pitchFamily="34" charset="0"/>
                </a:rPr>
                <a:t>БАЛЛОВ</a:t>
              </a:r>
              <a:endParaRPr lang="ru-RU" altLang="ko-KR" sz="1600" b="1" dirty="0">
                <a:solidFill>
                  <a:schemeClr val="bg1"/>
                </a:solidFill>
                <a:latin typeface="Palatino Linotype" pitchFamily="18" charset="0"/>
                <a:cs typeface="Arial" pitchFamily="34" charset="0"/>
              </a:endParaRPr>
            </a:p>
          </p:txBody>
        </p:sp>
        <p:sp>
          <p:nvSpPr>
            <p:cNvPr id="94" name="TextBox 30">
              <a:extLst>
                <a:ext uri="{FF2B5EF4-FFF2-40B4-BE49-F238E27FC236}">
                  <a16:creationId xmlns:a16="http://schemas.microsoft.com/office/drawing/2014/main" xmlns="" xmlns:lc="http://schemas.openxmlformats.org/drawingml/2006/lockedCanvas" id="{07F741B9-3A74-4FBE-8208-E5B13F846967}"/>
                </a:ext>
              </a:extLst>
            </p:cNvPr>
            <p:cNvSpPr txBox="1"/>
            <p:nvPr/>
          </p:nvSpPr>
          <p:spPr>
            <a:xfrm>
              <a:off x="9331071" y="5035170"/>
              <a:ext cx="115212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marL="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4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1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64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19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72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26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80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35" algn="l" defTabSz="91431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altLang="ko-KR" sz="4400" b="1" dirty="0" smtClean="0">
                  <a:solidFill>
                    <a:schemeClr val="bg1"/>
                  </a:solidFill>
                  <a:latin typeface="Segoe UI" pitchFamily="34" charset="0"/>
                  <a:cs typeface="Segoe UI" pitchFamily="34" charset="0"/>
                </a:rPr>
                <a:t>140</a:t>
              </a:r>
              <a:endParaRPr lang="ru-RU" altLang="ko-KR" sz="4400" b="1" dirty="0">
                <a:solidFill>
                  <a:schemeClr val="bg1"/>
                </a:solidFill>
                <a:latin typeface="Segoe UI" pitchFamily="34" charset="0"/>
                <a:cs typeface="Segoe UI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58749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6091</TotalTime>
  <Words>3539</Words>
  <Application>Microsoft Office PowerPoint</Application>
  <PresentationFormat>Произвольный</PresentationFormat>
  <Paragraphs>760</Paragraphs>
  <Slides>26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Тема Office</vt:lpstr>
      <vt:lpstr>Презентация PowerPoint</vt:lpstr>
      <vt:lpstr>Единое национальное тестирование - 2022</vt:lpstr>
      <vt:lpstr>Единое национальное тестирование - 2022</vt:lpstr>
      <vt:lpstr>Единое национальное тестирование - 2022</vt:lpstr>
      <vt:lpstr>Единое национальное тестирование - 2022</vt:lpstr>
      <vt:lpstr>Презентация PowerPoint</vt:lpstr>
      <vt:lpstr> Участники тестирования</vt:lpstr>
      <vt:lpstr>Презентация PowerPoint</vt:lpstr>
      <vt:lpstr> Формат ЕНТ - 2022 </vt:lpstr>
      <vt:lpstr> Форма тестовых заданий  </vt:lpstr>
      <vt:lpstr>Единое национальное тестирование - 2022</vt:lpstr>
      <vt:lpstr>Пример тестовых заданий на основе контекста  по Истории Казахстана</vt:lpstr>
      <vt:lpstr>Время тестирования и перерывы</vt:lpstr>
      <vt:lpstr>Запуск на тестирование</vt:lpstr>
      <vt:lpstr>  Единое национальное тестирование - 2022</vt:lpstr>
      <vt:lpstr>   Единое национальное тестирование - 2022</vt:lpstr>
      <vt:lpstr>Единое национальное тестирование - 2022</vt:lpstr>
      <vt:lpstr>   Единое национальное тестирование - 2022</vt:lpstr>
      <vt:lpstr>Единое национальное тестирование - 2022</vt:lpstr>
      <vt:lpstr>Презентация PowerPoint</vt:lpstr>
      <vt:lpstr> Перечень ГОП с указанием профильных предметов единого национального тестирования </vt:lpstr>
      <vt:lpstr>Презентация PowerPoint</vt:lpstr>
      <vt:lpstr>Перечень ГОП с указанием профильных предметов единого национального тестирования </vt:lpstr>
      <vt:lpstr>Перечень ГОП с указанием профильных предметов единого национального тестирования</vt:lpstr>
      <vt:lpstr>Перечень ГОП с указанием профильных предметов единого национального тестирования</vt:lpstr>
      <vt:lpstr>Единое национальное тестирование - 2022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Бахыт Амзеева</dc:creator>
  <cp:lastModifiedBy>Кымбат Жумаханова</cp:lastModifiedBy>
  <cp:revision>172</cp:revision>
  <cp:lastPrinted>2021-12-24T06:29:41Z</cp:lastPrinted>
  <dcterms:created xsi:type="dcterms:W3CDTF">2021-11-19T05:52:33Z</dcterms:created>
  <dcterms:modified xsi:type="dcterms:W3CDTF">2021-12-27T06:07:31Z</dcterms:modified>
</cp:coreProperties>
</file>