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4" r:id="rId4"/>
    <p:sldId id="266" r:id="rId5"/>
    <p:sldId id="267" r:id="rId6"/>
    <p:sldId id="268" r:id="rId7"/>
    <p:sldId id="269" r:id="rId8"/>
    <p:sldId id="258" r:id="rId9"/>
    <p:sldId id="259" r:id="rId10"/>
    <p:sldId id="260" r:id="rId11"/>
    <p:sldId id="27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E5B-8186-4FCD-B3AA-449945F7A0D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F1E5B-8186-4FCD-B3AA-449945F7A0D4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AB54-D8C0-40E4-9282-5E7C978F8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143932" cy="321471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МОДО</a:t>
            </a:r>
            <a:r>
              <a:rPr lang="ru-RU" sz="5400" b="1" dirty="0">
                <a:solidFill>
                  <a:srgbClr val="002060"/>
                </a:solidFill>
              </a:rPr>
              <a:t>: новые требования к  внешней оценке младших школьников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 l="27882" t="17779" r="24836" b="29794"/>
          <a:stretch>
            <a:fillRect/>
          </a:stretch>
        </p:blipFill>
        <p:spPr bwMode="auto">
          <a:xfrm>
            <a:off x="1000100" y="285728"/>
            <a:ext cx="73581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Тест состоит из двух текстов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Первый текст направлен  на оценку понимания содержания информации и основ читательской самостоятельности</a:t>
            </a:r>
          </a:p>
          <a:p>
            <a:pPr>
              <a:buNone/>
            </a:pPr>
            <a:r>
              <a:rPr lang="ru-RU" dirty="0" smtClean="0"/>
              <a:t> Содержит </a:t>
            </a:r>
            <a:r>
              <a:rPr lang="ru-RU" dirty="0" smtClean="0">
                <a:solidFill>
                  <a:srgbClr val="FF0000"/>
                </a:solidFill>
              </a:rPr>
              <a:t>4 тестовых задания. </a:t>
            </a:r>
          </a:p>
          <a:p>
            <a:pPr>
              <a:buNone/>
            </a:pPr>
            <a:r>
              <a:rPr lang="ru-RU" dirty="0" smtClean="0"/>
              <a:t>В тексте должно быть </a:t>
            </a:r>
            <a:r>
              <a:rPr lang="ru-RU" dirty="0" smtClean="0">
                <a:solidFill>
                  <a:srgbClr val="7030A0"/>
                </a:solidFill>
              </a:rPr>
              <a:t>не более 150 слов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740409"/>
          </a:xfrm>
        </p:spPr>
        <p:txBody>
          <a:bodyPr/>
          <a:lstStyle/>
          <a:p>
            <a:r>
              <a:rPr lang="ru-RU" dirty="0" smtClean="0"/>
              <a:t>Второй текст – </a:t>
            </a:r>
            <a:r>
              <a:rPr lang="ru-RU" dirty="0" smtClean="0">
                <a:solidFill>
                  <a:srgbClr val="FF0000"/>
                </a:solidFill>
              </a:rPr>
              <a:t>не более 200 слов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Текстовые задания направлены на проверку читательских умений. </a:t>
            </a:r>
          </a:p>
          <a:p>
            <a:r>
              <a:rPr lang="ru-RU" dirty="0" smtClean="0"/>
              <a:t>Учащиеся выполняют </a:t>
            </a:r>
            <a:r>
              <a:rPr lang="ru-RU" dirty="0" smtClean="0">
                <a:solidFill>
                  <a:srgbClr val="002060"/>
                </a:solidFill>
              </a:rPr>
              <a:t>6 тестовых заданий </a:t>
            </a:r>
            <a:r>
              <a:rPr lang="ru-RU" dirty="0" smtClean="0"/>
              <a:t>по тексту.</a:t>
            </a:r>
          </a:p>
          <a:p>
            <a:r>
              <a:rPr lang="ru-RU" dirty="0" smtClean="0"/>
              <a:t>Два теста по грамотности чтения содержит </a:t>
            </a:r>
            <a:r>
              <a:rPr lang="ru-RU" dirty="0" smtClean="0">
                <a:solidFill>
                  <a:srgbClr val="FF0000"/>
                </a:solidFill>
              </a:rPr>
              <a:t>10 заданий </a:t>
            </a:r>
            <a:r>
              <a:rPr lang="ru-RU" dirty="0" smtClean="0"/>
              <a:t>–         3 задания на применения, </a:t>
            </a:r>
          </a:p>
          <a:p>
            <a:pPr>
              <a:buNone/>
            </a:pPr>
            <a:r>
              <a:rPr lang="ru-RU" dirty="0" smtClean="0"/>
              <a:t>                                           5 заданий на анализ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и 2 задания на синтез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42910" y="285728"/>
            <a:ext cx="814393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трудности тестовые задания делятся на три уровня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42844" y="1214422"/>
            <a:ext cx="8715436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Базовый уровень: 30% знаний.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должны найти и извлечь из текста ясно описанную деталь; выявить и воспроизвести приведенные в тексте факты, выделить предложение, включающее необходимую информацию.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031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Средний уровень: 50% знаний.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определяют  тему и основную мысль текста; жанровые особенности произведений; описание внешнего вида героя, оценивание  его поступков; литературные приемы (метафора, эпитет, олицетворение, сравнение); сравнивают эпизод художественного произведения с его отображением в иллюстрациях.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Высокий уровень:20% знаний.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Учащиеся определяют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значимые детали, скрытые в разных частях текста; строят умозаключения для объяснения связи между событиями;  интерпретируют события и действия героев для понимания  их намерений и чувств, целей и особенностей характера; выполняют большинство действий самостоятельно в новых ситуациях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20" y="357166"/>
            <a:ext cx="857256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тестовых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Прослушай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 и выполни задания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лесами, широко раскинулись степи. И в степях много таких птиц, каких нет  в лесах.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сухой, нетронутой пахарем степи расхаживают тяжеловесные, похожие на громадных кур дудаки или дрофы и некрупные их родичи - стрепеты. Тут живут хохлатые и чёрные жаворонки,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скворцы, быстроногие бегунки,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кречетки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быстрокрылые тиркушки, большие кулики - кроншнепы, веретенники, авдотки, и лёгкие журавли - красавки, и махонькие куры - перепёлки.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жарких степях мало воды. Зато уж где озеро или бежит речка - туда густо набивается всякая птица: серые, жёлтые, рыжие, белые цапли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чепуры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колпик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носом как ложка, маленькие чайки - крачки, поганки, кулички: ходулочник и шилоклювка, водяной пастушок, болотные курочки и курицы, смешная утка - савка и красная утка - пеганка и чёрная - лысуха.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степей в морских заливах сообща ловят рыбу бабы-птицы - пеликаны и чёрные проворные бакланы: пеликаны загоняют её в залив, бакланы ныряют за ней под воду.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(В. Бианки «Степи»)  (150 слов)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4282" y="357166"/>
            <a:ext cx="842968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Две птицы, которые ловят рыбу сообща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дрофы и стрепеты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савка и пеганка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 пеликаны и бакланы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 цапли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чепуры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Тема рассказа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Лесные птицы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Разнообразие животных степей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 Разнообразие птиц степей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 Разнообразие птиц пустынь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3.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Густо набивается всякая птица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 сухой, нетронутой пахарем степи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В)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жарких степях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С) там, где озеро или бежит речка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D) за лесами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Уровень 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4. Большие кулики - это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кроншнепы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В) красавки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С)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балобаны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трепеты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8072462" cy="3816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Литературное чтение 4 класс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Миф «Дедал и Икар»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Уровень 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Племянник Дедала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 научил греков строить прекрасные здания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 придумал и сделал инструменты.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 придумал циркуль, чтобы чертить правильный круг.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высекал из мрамора статуи людей в движении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 греческой легенде, изобрел крылья для человека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А) Икар    В) Дедал  С)  Минос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племянник Дедала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" y="0"/>
            <a:ext cx="9144000" cy="47397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Заветная мечта Дедала -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строить прекрасные здания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сбежать с острова Крит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 приделать себе крылья и летать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высекать из мрамора статуи людей в движении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Соответствие плану текста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Дедал захотел вырваться из плена. 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Афиняне обвинили Дедала в гибели племянника. 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Судьба привела афинского строителя и художника на остров Крит. 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Икар поднялся высоко вверх, к самому солнцу.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1,2,3,4           В) 2,3,4,1           С) 2,3,1, 4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3,4,1,2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Литературный прием выделенных словосочетаний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сидел Дедал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морском берегу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глядя в сторону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родного края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вспоминал свой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прекрасный город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тосковал.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эпитеты           В) метафора           С) сравнение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олицетворение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172480" cy="5786477"/>
          </a:xfrm>
        </p:spPr>
        <p:txBody>
          <a:bodyPr>
            <a:normAutofit fontScale="90000"/>
          </a:bodyPr>
          <a:lstStyle/>
          <a:p>
            <a:pPr algn="l"/>
            <a:r>
              <a:rPr lang="ru-RU" sz="4200" dirty="0" smtClean="0"/>
              <a:t>В соответствии с пунктом 4 статьи 55 Закона Об образовании РК от 27 июля 2007 года (с изменениями и дополнениями от 8 января 2021 года) Внешняя оценка учебных достижений среднего образования изменена в </a:t>
            </a:r>
            <a:r>
              <a:rPr lang="ru-RU" sz="4200" b="1" dirty="0" smtClean="0"/>
              <a:t>Мониторинг образовательных достижений обучающихся</a:t>
            </a:r>
            <a:r>
              <a:rPr lang="ru-RU" sz="4200" dirty="0" smtClean="0"/>
              <a:t> (МОДО) начального и основного среднего образования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С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Пословица, в которой содержится главная мысль мифа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Сам погибай, а друга выручай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Кто слушается старшего, нога того о камень не ударится.                                                                                                 С) Терпенье и труд всё перетрут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Век живи – век учись.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29684" cy="5857915"/>
          </a:xfrm>
        </p:spPr>
        <p:txBody>
          <a:bodyPr>
            <a:normAutofit/>
          </a:bodyPr>
          <a:lstStyle/>
          <a:p>
            <a:pPr algn="l"/>
            <a:endParaRPr lang="ru-RU" sz="4200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33308" t="28310" r="24441" b="270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78647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Новшество</a:t>
            </a:r>
            <a:r>
              <a:rPr lang="ru-RU" b="1" dirty="0"/>
              <a:t> внедряют для  определения уровня </a:t>
            </a:r>
            <a:r>
              <a:rPr lang="ru-RU" b="1" dirty="0">
                <a:solidFill>
                  <a:srgbClr val="FF0000"/>
                </a:solidFill>
              </a:rPr>
              <a:t>функциональной грамотности </a:t>
            </a:r>
            <a:r>
              <a:rPr lang="ru-RU" b="1" dirty="0"/>
              <a:t>и компетенций, то есть </a:t>
            </a:r>
            <a:r>
              <a:rPr lang="ru-RU" b="1" dirty="0">
                <a:solidFill>
                  <a:srgbClr val="FF0000"/>
                </a:solidFill>
              </a:rPr>
              <a:t>умению применять знания и навыки в жизненных ситуациях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pPr lvl="0" fontAlgn="base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Проведение МОДО в школах запланировано на апрель месяц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2021-2022 учебного года. Участие в образовательном мониторинге примут ученики 4 и 9 классов.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/>
          <a:srcRect l="29164" t="18907" r="26283" b="8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s://pedsovet.su/_load-files/load/29/40/6/f/2-page-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Задача учителя начальных классов - 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функциональное чтение.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000240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Функциональное чтение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– это чтение с целью поиска информации для решения конкретной задачи или  выполнения определённого задания.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6572296" cy="356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8596" y="1928802"/>
            <a:ext cx="442915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Фоны для презентаций Лист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Характеристика содержаний заданий при МОДО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071546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1571612"/>
            <a:ext cx="261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/>
          <a:srcRect l="27753" t="16173" r="26641" b="50102"/>
          <a:stretch>
            <a:fillRect/>
          </a:stretch>
        </p:blipFill>
        <p:spPr bwMode="auto">
          <a:xfrm>
            <a:off x="214282" y="785794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694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 МОДО: новые требования к  внешней оценке младших школьников </vt:lpstr>
      <vt:lpstr>В соответствии с пунктом 4 статьи 55 Закона Об образовании РК от 27 июля 2007 года (с изменениями и дополнениями от 8 января 2021 года) Внешняя оценка учебных достижений среднего образования изменена в Мониторинг образовательных достижений обучающихся (МОДО) начального и основного среднего образования.</vt:lpstr>
      <vt:lpstr>Презентация PowerPoint</vt:lpstr>
      <vt:lpstr>Новшество внедряют для  определения уровня функциональной грамотности и компетенций, то есть умению применять знания и навыки в жизненных ситуациях.</vt:lpstr>
      <vt:lpstr>Проведение МОДО в школах запланировано на апрель месяц   2021-2022 учебного года. Участие в образовательном мониторинге примут ученики 4 и 9 классов.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МОДО: новые требования к  внешней оценке младших школьников</dc:title>
  <dc:creator>Татьяна</dc:creator>
  <cp:lastModifiedBy>soch23</cp:lastModifiedBy>
  <cp:revision>35</cp:revision>
  <dcterms:created xsi:type="dcterms:W3CDTF">2021-08-11T15:24:19Z</dcterms:created>
  <dcterms:modified xsi:type="dcterms:W3CDTF">2022-03-17T09:04:54Z</dcterms:modified>
</cp:coreProperties>
</file>