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5">
  <p:sldMasterIdLst>
    <p:sldMasterId id="2147483660" r:id="rId1"/>
  </p:sldMasterIdLst>
  <p:notesMasterIdLst>
    <p:notesMasterId r:id="rId38"/>
  </p:notesMasterIdLst>
  <p:sldIdLst>
    <p:sldId id="257" r:id="rId2"/>
    <p:sldId id="276" r:id="rId3"/>
    <p:sldId id="260" r:id="rId4"/>
    <p:sldId id="259" r:id="rId5"/>
    <p:sldId id="258" r:id="rId6"/>
    <p:sldId id="262" r:id="rId7"/>
    <p:sldId id="261" r:id="rId8"/>
    <p:sldId id="266" r:id="rId9"/>
    <p:sldId id="290" r:id="rId10"/>
    <p:sldId id="267" r:id="rId11"/>
    <p:sldId id="291" r:id="rId12"/>
    <p:sldId id="292" r:id="rId13"/>
    <p:sldId id="293" r:id="rId14"/>
    <p:sldId id="268" r:id="rId15"/>
    <p:sldId id="277" r:id="rId16"/>
    <p:sldId id="278" r:id="rId17"/>
    <p:sldId id="279" r:id="rId18"/>
    <p:sldId id="280" r:id="rId19"/>
    <p:sldId id="281" r:id="rId20"/>
    <p:sldId id="269" r:id="rId21"/>
    <p:sldId id="270" r:id="rId22"/>
    <p:sldId id="271" r:id="rId23"/>
    <p:sldId id="273" r:id="rId24"/>
    <p:sldId id="282" r:id="rId25"/>
    <p:sldId id="283" r:id="rId26"/>
    <p:sldId id="272" r:id="rId27"/>
    <p:sldId id="274" r:id="rId28"/>
    <p:sldId id="284" r:id="rId29"/>
    <p:sldId id="286" r:id="rId30"/>
    <p:sldId id="285" r:id="rId31"/>
    <p:sldId id="294" r:id="rId32"/>
    <p:sldId id="287" r:id="rId33"/>
    <p:sldId id="288" r:id="rId34"/>
    <p:sldId id="289" r:id="rId35"/>
    <p:sldId id="295" r:id="rId36"/>
    <p:sldId id="296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C62CA-562D-4D2B-96E2-254596F27F7C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77396-3B4D-4552-951D-FE5DB64425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77396-3B4D-4552-951D-FE5DB6442548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77396-3B4D-4552-951D-FE5DB6442548}" type="slidenum">
              <a:rPr lang="ru-RU" smtClean="0"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77396-3B4D-4552-951D-FE5DB6442548}" type="slidenum">
              <a:rPr lang="ru-RU" smtClean="0"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rus/docs/V1800017669" TargetMode="External"/><Relationship Id="rId2" Type="http://schemas.openxmlformats.org/officeDocument/2006/relationships/hyperlink" Target="https://adilet.zan.kz/rus/docs/Z190000029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2100024429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703750b-b9a6-4acb-a03f-a5b235e44d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152539" cy="6325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3719"/>
            <a:ext cx="882047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Заместитель </a:t>
            </a:r>
            <a:r>
              <a:rPr kumimoji="0" lang="ru-RU" sz="20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руководителя (директора) по направлениям деятельности (учебной, воспитательной, по профильному обучению, по информационным технологиям</a:t>
            </a:r>
            <a:r>
              <a:rPr kumimoji="0" lang="ru-RU" sz="20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один раз до начала учебного года разрабатывает/заполняет:</a:t>
            </a:r>
            <a:endParaRPr kumimoji="0" lang="ru-RU" sz="600" b="1" i="0" u="none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1) </a:t>
            </a:r>
            <a:r>
              <a:rPr kumimoji="0" lang="ru-RU" sz="1400" b="1" i="1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воспитательной работы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2) Программу развития школы 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3) сведения об учебной нагрузке педагогов (тарификация) 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4) </a:t>
            </a:r>
            <a:r>
              <a:rPr kumimoji="0" lang="ru-RU" sz="1400" b="1" i="1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</a:t>
            </a:r>
            <a:r>
              <a:rPr kumimoji="0" lang="ru-RU" sz="1400" b="1" i="1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внутришкольного</a:t>
            </a:r>
            <a:r>
              <a:rPr kumimoji="0" lang="ru-RU" sz="1400" b="1" i="1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контроля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5) рабочий учебный план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6) книгу учета личного состава педагогов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7) </a:t>
            </a:r>
            <a:r>
              <a:rPr kumimoji="0" lang="ru-RU" sz="1400" b="1" i="1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учебно-воспитательной работы 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мере необходимости в течение учебного года заполняет (отслеживает ведение):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1) журнал учета замещенных уроков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2) алфавитную книгу записи обучающихся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3) книгу учета выбывших и прибывших обучающихся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4) книгу регистрации приказов (по основной деятельности, по личному составу, по движению учащихся) (в бумажном или электронном формате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5) протоколы педагогического и научно-методического советов.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en-US" sz="1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один раз в конце учебного года заполняет:</a:t>
            </a:r>
            <a:endParaRPr kumimoji="0" lang="ru-RU" sz="600" b="1" i="0" u="none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1) книгу учета и выдачи аттестатов об окончании основной средней школы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2) книгу учета и выдачи аттестатов об окончании общего среднего образования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3) книгу учета табелей успеваемости обучающихся (в бумажном или электронном формате);</a:t>
            </a:r>
            <a:endParaRPr kumimoji="0" lang="ru-RU" sz="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z7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4) книгу учета выдачи похвальных листов и похвальных грамот (в бумажном или электронном формате).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039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244"/>
                <a:gridCol w="5250756"/>
                <a:gridCol w="3048000"/>
              </a:tblGrid>
              <a:tr h="701225">
                <a:tc gridSpan="3">
                  <a:txBody>
                    <a:bodyPr/>
                    <a:lstStyle/>
                    <a:p>
                      <a:r>
                        <a:rPr kumimoji="0" lang="ru-RU" sz="20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Один раз до </a:t>
                      </a:r>
                      <a:r>
                        <a:rPr kumimoji="0" lang="ru-RU" sz="2000" b="1" i="0" u="sng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начала учебного года </a:t>
                      </a:r>
                      <a:r>
                        <a:rPr kumimoji="0" lang="ru-RU" sz="20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разрабатывает/заполняет:</a:t>
                      </a:r>
                      <a:endParaRPr lang="ru-RU" sz="200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 </a:t>
                      </a: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план воспитательной работы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3710">
                <a:tc>
                  <a:txBody>
                    <a:bodyPr/>
                    <a:lstStyle/>
                    <a:p>
                      <a:endParaRPr lang="ru-RU" sz="1400" i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Программу развития школы 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сведения об учебной нагрузке педагогов (тарификация) 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план </a:t>
                      </a:r>
                      <a:r>
                        <a:rPr kumimoji="0" lang="ru-RU" sz="1400" b="1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внутришкольного</a:t>
                      </a: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контроля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рабочий учебный план 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формате);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личного состава педагогов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826">
                <a:tc>
                  <a:txBody>
                    <a:bodyPr/>
                    <a:lstStyle/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План учебно-воспитательной работы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endParaRPr lang="ru-RU" sz="140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i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404664"/>
          <a:ext cx="8424936" cy="5674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76"/>
                <a:gridCol w="4837848"/>
                <a:gridCol w="2808312"/>
              </a:tblGrid>
              <a:tr h="150079">
                <a:tc gridSpan="3">
                  <a:txBody>
                    <a:bodyPr/>
                    <a:lstStyle/>
                    <a:p>
                      <a:r>
                        <a:rPr kumimoji="0" lang="ru-RU" sz="18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 мере необходимости </a:t>
                      </a:r>
                      <a:r>
                        <a:rPr kumimoji="0" lang="ru-RU" sz="1800" b="1" i="0" u="sng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течение учебного года </a:t>
                      </a:r>
                      <a:r>
                        <a:rPr kumimoji="0" lang="ru-RU" sz="18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заполняет (отслеживает ведение):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692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журнал учета замещенных уроков (в бумажном или электронном формате);</a:t>
                      </a:r>
                      <a:endParaRPr kumimoji="0" lang="ru-RU" sz="1400" b="1" i="0" u="none" strike="noStrike" cap="none" normalizeH="0" baseline="0" dirty="0" smtClean="0" bmk="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    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692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алфавитную книгу записи обучающихся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692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выбывших и прибывших обучающихся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740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регистрации приказов (по основной деятельности, по личному составу, по движению учащихся)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(в бумажном или электронном формате </a:t>
                      </a:r>
                      <a:r>
                        <a:rPr kumimoji="0" lang="en-US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word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или </a:t>
                      </a:r>
                      <a:r>
                        <a:rPr kumimoji="0" lang="en-US" sz="1400" b="0" i="0" u="none" strike="noStrike" cap="none" normalizeH="0" baseline="0" dirty="0" err="1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pdf</a:t>
                      </a: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);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692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протоколы педагогического и научно-методического советов.</a:t>
                      </a:r>
                      <a:endParaRPr kumimoji="0" lang="ru-RU" sz="1400" b="1" i="0" u="none" strike="noStrike" cap="none" normalizeH="0" baseline="0" dirty="0" smtClean="0" bmk="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404664"/>
          <a:ext cx="8496944" cy="5328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432"/>
                <a:gridCol w="4879197"/>
                <a:gridCol w="2832315"/>
              </a:tblGrid>
              <a:tr h="450010">
                <a:tc gridSpan="3">
                  <a:txBody>
                    <a:bodyPr/>
                    <a:lstStyle/>
                    <a:p>
                      <a:r>
                        <a:rPr kumimoji="0" lang="ru-RU" sz="18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один раз </a:t>
                      </a:r>
                      <a:r>
                        <a:rPr kumimoji="0" lang="ru-RU" sz="1800" b="1" i="0" u="sng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конце учебного года </a:t>
                      </a:r>
                      <a:r>
                        <a:rPr kumimoji="0" lang="ru-RU" sz="1800" b="1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заполняет: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155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и выдачи аттестатов об окончании основной средней школы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155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и выдачи аттестатов об окончании общего среднего образования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155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табелей успеваемости обучающихся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3186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cap="none" normalizeH="0" baseline="0" dirty="0" smtClean="0" bmk="z79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книгу учета выдачи похвальных листов и похвальных грамот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cap="none" normalizeH="0" baseline="0" dirty="0" smtClean="0" bmk="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 бумажном или электронном формате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763545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Руководитель (директор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u="sng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один раз до начала учебного </a:t>
            </a:r>
            <a:r>
              <a:rPr kumimoji="0" lang="ru-RU" sz="2400" b="1" i="0" u="sng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года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утверждает: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воспитательной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развития школы, </a:t>
            </a:r>
            <a:endParaRPr kumimoji="0" lang="ru-RU" sz="2800" b="0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учебно-воспитательной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</a:t>
            </a:r>
            <a:r>
              <a:rPr kumimoji="0" lang="ru-RU" sz="28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внутришкольного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контроля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рабочие 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учебные планы (в бумажном или электронном формате </a:t>
            </a:r>
            <a:r>
              <a:rPr kumimoji="0" lang="en-US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8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15414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smtClean="0" bmk="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План наставничества заполняет педагог</a:t>
            </a:r>
            <a:r>
              <a:rPr lang="ru-RU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получающий доплату за наставничество в соответствии с Правилами организации наставничества и требований к педагогам, осуществляющим наставничество, утвержденными приказом Министра образования и науки Республики Казахстан от 24 апреля 2020 года № 160 (зарегистрирован в Реестре государственной регистрации нормативных правовых актов под № 20486).</a:t>
            </a:r>
            <a:endParaRPr lang="ru-RU" sz="800" dirty="0" smtClean="0" bmk="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u="sng" dirty="0" smtClean="0" bmk="z84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Протоколы </a:t>
            </a:r>
            <a:r>
              <a:rPr lang="ru-RU" b="1" u="sng" dirty="0" smtClean="0" bmk="z84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родительского собрания, педагогического и научно-методического советов</a:t>
            </a:r>
            <a:r>
              <a:rPr lang="ru-RU" dirty="0" smtClean="0" bmk="z84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ведутся в соответствии с Правилами документирования, управления документацией и использования систем электронного документооборота в государственных и негосударственных организациях, утвержденными постановлением Правительства Республики Казахстан от 31 октября 2018 года № 703 (в бумажном или электронном формате </a:t>
            </a:r>
            <a:r>
              <a:rPr lang="en-US" dirty="0" smtClean="0" bmk="z84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lang="ru-RU" dirty="0" smtClean="0" bmk="z84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lang="en-US" dirty="0" err="1" smtClean="0" bmk="z84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lang="ru-RU" dirty="0" smtClean="0" bmk="z84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u="sng" dirty="0" smtClean="0" bmk="z85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Протокол </a:t>
            </a:r>
            <a:r>
              <a:rPr lang="ru-RU" b="1" u="sng" dirty="0" smtClean="0" bmk="z85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итоговой аттестации </a:t>
            </a:r>
            <a:r>
              <a:rPr lang="ru-RU" dirty="0" smtClean="0" bmk="z85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ведется в соответствии с формой Приложения 3, утвержденной приказом Министра образования и науки Республики Казахстан от 18 марта 2008 года № 125 "Об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dirty="0" err="1" smtClean="0" bmk="z85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послесреднего</a:t>
            </a:r>
            <a:r>
              <a:rPr lang="ru-RU" dirty="0" smtClean="0" bmk="z85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образования" (зарегистрирован в Реестре государственной регистрации нормативных правовых актов под № 5191).</a:t>
            </a: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1556792"/>
          <a:ext cx="8352927" cy="3107067"/>
        </p:xfrm>
        <a:graphic>
          <a:graphicData uri="http://schemas.openxmlformats.org/drawingml/2006/table">
            <a:tbl>
              <a:tblPr/>
              <a:tblGrid>
                <a:gridCol w="2784309"/>
                <a:gridCol w="2784309"/>
                <a:gridCol w="2784309"/>
              </a:tblGrid>
              <a:tr h="444428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Раздел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428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Ф.И.О (при его наличии) педагога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428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Класс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присутствующих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отсутствующих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428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5803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Цели обучения в соответствии с учебной программой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428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Цели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7" y="4869160"/>
          <a:ext cx="8352925" cy="1584177"/>
        </p:xfrm>
        <a:graphic>
          <a:graphicData uri="http://schemas.openxmlformats.org/drawingml/2006/table">
            <a:tbl>
              <a:tblPr/>
              <a:tblGrid>
                <a:gridCol w="1670585"/>
                <a:gridCol w="1670585"/>
                <a:gridCol w="1670585"/>
                <a:gridCol w="1670585"/>
                <a:gridCol w="1670585"/>
              </a:tblGrid>
              <a:tr h="528059"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 урока/ Время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Действия педагога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Действия ученика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Оценивание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3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Ресурсы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fontAlgn="t"/>
                      <a: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i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b="1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b="1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7" marR="65607" marT="32804" marB="32804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1054"/>
            <a:ext cx="8712968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                        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                           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(наименование организации образования)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Краткосрочный (поурочный) план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___________________________________________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        (тема урока)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Ход урока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Данные пункты плана урока являются обязательными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подпункту 1)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пункта 1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статьи 7 Закона Республики Казахстан "О статусе педагога" педагог имеет право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свободный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выбор способов и форм организации профессиональной деятельности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условии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соблюдения требований государственного общеобязательного стандарта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соответствующего уровня образования, утвержденного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приказом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Министра образования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науки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Казахстан от 31 октября 2018 года № 604 "Об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утверждении государственных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общеобязательных стандартов образования всех уровней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образования« (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зарегистрирован в Реестре государственной регистрации нормативных правовых актов под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17669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наличии в классе обучающихся с особыми образовательными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потребностями предусматриваются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действия по адаптации и реализации индивидуальных программ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одобренных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методическими объединениями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1556790"/>
          <a:ext cx="8352928" cy="4824538"/>
        </p:xfrm>
        <a:graphic>
          <a:graphicData uri="http://schemas.openxmlformats.org/drawingml/2006/table">
            <a:tbl>
              <a:tblPr/>
              <a:tblGrid>
                <a:gridCol w="4176464"/>
                <a:gridCol w="4176464"/>
              </a:tblGrid>
              <a:tr h="56696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Цель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Задачи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Ресурсы (материалы, источники)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765"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Ход урока: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Организационный момент. Позитивный настрой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Проверка домашнего задания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Позитивное высказывание (цитата)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Рассказывание истории (беседа)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Творческая деятельность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Групповое пение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67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Домашнее задание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97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0" i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Заключительная минута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7" marR="65607" marT="32804" marB="32804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07504" y="188640"/>
            <a:ext cx="903649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Краткосрочный (поурочный) план по предмету "Самопознание"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Школа ___________________ Дата __________ Педагог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     Класс _______ Количество учащихся _______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     Тема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     Ценность ____________________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     Качества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600788"/>
          <a:ext cx="8964487" cy="5257212"/>
        </p:xfrm>
        <a:graphic>
          <a:graphicData uri="http://schemas.openxmlformats.org/drawingml/2006/table">
            <a:tbl>
              <a:tblPr/>
              <a:tblGrid>
                <a:gridCol w="1280641"/>
                <a:gridCol w="1280641"/>
                <a:gridCol w="1280641"/>
                <a:gridCol w="1280641"/>
                <a:gridCol w="1280641"/>
                <a:gridCol w="1280641"/>
                <a:gridCol w="1280641"/>
              </a:tblGrid>
              <a:tr h="460392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Раздел/ Сквозные темы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 урока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Цели обучения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часов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 gridSpan="6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 четверть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 gridSpan="6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 четверть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 gridSpan="6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ІІІ четверть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 gridSpan="6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четверть</a:t>
                      </a: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b="0" i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3749" marR="23749" marT="14250" marB="1425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599" marR="45599" marT="22799" marB="22799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97441"/>
            <a:ext cx="77933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Среднесрочный (календарно-тематический) план по предметам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____________ дисциплина ___________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Итого: _____ часов, в неделю: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___часов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958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ОБНОВЛЕНЫ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перечень </a:t>
            </a:r>
            <a:r>
              <a:rPr lang="ru-RU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обязательных для ведения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педагогами организаций среднего образования, согласно </a:t>
            </a:r>
            <a:r>
              <a:rPr lang="ru-RU" sz="2400" dirty="0" smtClean="0">
                <a:latin typeface="Arial" pitchFamily="34" charset="0"/>
                <a:cs typeface="Arial" pitchFamily="34" charset="0"/>
                <a:hlinkClick r:id="rId2"/>
              </a:rPr>
              <a:t>приложению 1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к настоящему приказу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формы документов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обязательных для ведения педагогами организаций среднего образования, согласно </a:t>
            </a:r>
            <a:r>
              <a:rPr lang="ru-RU" sz="2400" dirty="0" smtClean="0">
                <a:latin typeface="Arial" pitchFamily="34" charset="0"/>
                <a:cs typeface="Arial" pitchFamily="34" charset="0"/>
                <a:hlinkClick r:id="rId2"/>
              </a:rPr>
              <a:t>приложению 2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к настоящему приказу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/>
              <a:t>Перечень документов, обязательных для ведения педагогами организаций среднего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916832"/>
          <a:ext cx="8640961" cy="2506686"/>
        </p:xfrm>
        <a:graphic>
          <a:graphicData uri="http://schemas.openxmlformats.org/drawingml/2006/table">
            <a:tbl>
              <a:tblPr/>
              <a:tblGrid>
                <a:gridCol w="1443268"/>
                <a:gridCol w="45475"/>
                <a:gridCol w="314589"/>
                <a:gridCol w="676249"/>
                <a:gridCol w="1161236"/>
                <a:gridCol w="1681584"/>
                <a:gridCol w="1916710"/>
                <a:gridCol w="700925"/>
                <a:gridCol w="700925"/>
              </a:tblGrid>
              <a:tr h="80073">
                <a:tc row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Ученик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Процентное содержание баллов суммативного оценивания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качества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успеваемости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низкий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0-39%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40-84%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85-100%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07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учеников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0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 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0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 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06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Достигнутые цели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Цели, вызвавшие затруднения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806"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 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806"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СОР 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806"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СОЧ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9" marR="6759" marT="6759" marB="675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65411"/>
            <a:ext cx="85689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Анализ по итогам проведения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суммативного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оценивания за раздел 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суммативного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оценивания за четверть, который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формируется автоматически из автоматизированной информационной системы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(в случае отсутствия информационных систем –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бумажно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 ______ четверть по предмету ____________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                </a:t>
            </a:r>
            <a:r>
              <a:rPr kumimoji="0" lang="en-US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Количество учащихся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Цель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z13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Анализ результатов СОР и СОЧ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z14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581128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Анализ результатов СОР и СОЧ показал следующий уровень знаний 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    обучающихся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высокий (В): 85-100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%           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средний (С): 40-84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%            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низкий (Н): 0-39%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2. Перечень затруднений, которые возникли у обучающихся при выполнении заданий: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__________________________________________________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3. Причины указанных выше затруднений у обучающихся при выполнении заданий: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__________________________________________________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4. Планируемая работа по итогам анализа результатов СОР и СОЧ (при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необходимости с указанием ФИО (при его наличии) обучающихся)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________________________________________________________________</a:t>
            </a:r>
            <a: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200" dirty="0" smtClean="0" bmk="z14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err="1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Дата____________________________</a:t>
            </a:r>
            <a:r>
              <a:rPr lang="ru-RU" sz="1200" dirty="0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ФИО (при его наличии) </a:t>
            </a:r>
            <a:r>
              <a:rPr lang="ru-RU" sz="1200" dirty="0" err="1" smtClean="0" bmk="z14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педагога________</a:t>
            </a:r>
            <a:endParaRPr lang="ru-RU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11918"/>
          <a:ext cx="9144001" cy="6358885"/>
        </p:xfrm>
        <a:graphic>
          <a:graphicData uri="http://schemas.openxmlformats.org/drawingml/2006/table">
            <a:tbl>
              <a:tblPr/>
              <a:tblGrid>
                <a:gridCol w="644540"/>
                <a:gridCol w="4159935"/>
                <a:gridCol w="1782305"/>
                <a:gridCol w="2557221"/>
              </a:tblGrid>
              <a:tr h="206541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Сроки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выполнения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завершения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4991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Составление плана воспитательной работы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класса на основе учебно-воспитательного плана работы организации среднего образования (форма плана воспитательной работы определяется школьным методическим объединением классных руководителей)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начала учебного года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План (в бумажном или электронном формате)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723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Составление социального паспорта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класса по утвержденной руководителем организации образования форме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Сентябрь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Социальный паспорт (в бумажном или электронном формате)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41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Проведение педагогического, социологического, психологического, физического исследования обучающихся класса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мере необходимости в течение учебного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Аналитические материалы (в бумажном или электронном формате )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41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родителями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мере необходимости в течение учебного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Протоколы родительских собраний (в бумажном или электронном формате)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41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Проведение воспитательных мероприятий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детьми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мере необходимости в течение учебного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Материалы мероприятий (в бумажном или электронном формате)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41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Ведение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методической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работы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мере необходимости в течение учебного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Материалы по методической работе (в бумажном или электронном формате)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41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Анализ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воспитательной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работы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мере необходимости в течение учебного года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Анализ (в бумажном или электронном формате)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633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Ведение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классного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журнала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Постоянно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Классный журнал (в бумажном или электронном формате)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130" marR="7130" marT="7130" marB="71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74711"/>
            <a:ext cx="36025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классного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руководителя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836711"/>
          <a:ext cx="7920878" cy="5959364"/>
        </p:xfrm>
        <a:graphic>
          <a:graphicData uri="http://schemas.openxmlformats.org/drawingml/2006/table">
            <a:tbl>
              <a:tblPr/>
              <a:tblGrid>
                <a:gridCol w="3010152"/>
                <a:gridCol w="1291777"/>
                <a:gridCol w="66858"/>
                <a:gridCol w="1319845"/>
                <a:gridCol w="38790"/>
                <a:gridCol w="1185346"/>
                <a:gridCol w="941252"/>
                <a:gridCol w="66858"/>
              </a:tblGrid>
              <a:tr h="50405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Сроки выполнения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Ответственные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Формы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отчета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79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І. Проведение социальной паспортизации классов, школы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79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Работа по охране прав детства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79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Индивидуально-профилактическая работа с учащимися, состоящими на разных формах учета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8886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IV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Работа по взаимодействию с педагогическим коллективом и взаимодействию с внешними организациями (отдел по делам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несовершеннолетных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Комиссия по делам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несовершеннолетных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органы опеки и попечительства и др.)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79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Профилактическая работа с родителями (семьей) обучающихся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79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VI.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Диагностико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аналитическая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546" marR="5546" marT="5546" marB="554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55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46" marR="5546" marT="5546" marB="5546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46" marR="5546" marT="5546" marB="5546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263351"/>
            <a:ext cx="48186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работы социального педагога на учебный 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17" y="1412774"/>
          <a:ext cx="8568954" cy="5212883"/>
        </p:xfrm>
        <a:graphic>
          <a:graphicData uri="http://schemas.openxmlformats.org/drawingml/2006/table">
            <a:tbl>
              <a:tblPr/>
              <a:tblGrid>
                <a:gridCol w="1428159"/>
                <a:gridCol w="839479"/>
                <a:gridCol w="1364763"/>
                <a:gridCol w="1365459"/>
                <a:gridCol w="1365459"/>
                <a:gridCol w="839479"/>
                <a:gridCol w="1366156"/>
              </a:tblGrid>
              <a:tr h="47062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№п/п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работы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Целевая группа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 исполнения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Примечания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отчетности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І.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Диагностика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ІІ.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Коррекционно-развивающая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Профилактика и психологическое просвещение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IV.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Консультирование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V.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Организационно-методическая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63">
                <a:tc grid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Аналитические отчеты о деятельности психологической службы за год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188640"/>
            <a:ext cx="8352928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работы педагога-психолога на учебный 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en-US" sz="1400" b="0" i="0" u="none" strike="noStrike" cap="none" normalizeH="0" baseline="0" dirty="0" smtClean="0" bmk="z165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 bmk="z165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err="1" smtClean="0" bmk="z16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Цели</a:t>
            </a:r>
            <a:endParaRPr kumimoji="0" lang="ru-RU" sz="1400" b="1" i="0" u="none" strike="noStrike" cap="none" normalizeH="0" baseline="0" dirty="0" smtClean="0" bmk="z165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 bmk="z16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100" b="1" i="0" u="none" strike="noStrike" cap="none" normalizeH="0" baseline="0" dirty="0" smtClean="0" bmk="z16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400" b="1" i="0" u="none" strike="noStrike" cap="none" normalizeH="0" baseline="0" dirty="0" err="1" smtClean="0" bmk="z16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30" y="548680"/>
          <a:ext cx="8352926" cy="1550856"/>
        </p:xfrm>
        <a:graphic>
          <a:graphicData uri="http://schemas.openxmlformats.org/drawingml/2006/table">
            <a:tbl>
              <a:tblPr/>
              <a:tblGrid>
                <a:gridCol w="648070"/>
                <a:gridCol w="1408088"/>
                <a:gridCol w="1028079"/>
                <a:gridCol w="1028079"/>
                <a:gridCol w="1028079"/>
                <a:gridCol w="1028079"/>
                <a:gridCol w="128294"/>
                <a:gridCol w="1028079"/>
                <a:gridCol w="1028079"/>
              </a:tblGrid>
              <a:tr h="204258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№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ФИО (при его наличии) учащегося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Даты занятий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Динамика работы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Тема занятия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490"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49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300" b="0" i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300" b="0" i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300" b="0" i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300" b="0" i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dirty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300" b="0" i="0" dirty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300" b="0" i="0" dirty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65607" marR="65607" marT="32804" marB="32804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67544" y="78741"/>
            <a:ext cx="849694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Журнал учета групповой и индивидуальной работы психологической службы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204864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В графе "Динамика работы" указываются знаки (+, -, =), отражающие продвижение в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развитии ученика после завершения коррекционной работы или по итогам года.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 журнал вносятся все виды работ со всеми участниками образовательного процесса.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4077071"/>
          <a:ext cx="8280920" cy="2016225"/>
        </p:xfrm>
        <a:graphic>
          <a:graphicData uri="http://schemas.openxmlformats.org/drawingml/2006/table">
            <a:tbl>
              <a:tblPr/>
              <a:tblGrid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</a:tblGrid>
              <a:tr h="282281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Консультируемый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Повод обращения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Проблема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 консультирования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Консультант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55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Возраст (класс)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Имя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28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6157">
                <a:tc>
                  <a:txBody>
                    <a:bodyPr/>
                    <a:lstStyle/>
                    <a:p>
                      <a:pPr fontAlgn="t"/>
                      <a:r>
                        <a:rPr lang="ru-RU" sz="13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3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51520" y="3169627"/>
            <a:ext cx="8712968" cy="6001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sng" strike="noStrike" cap="none" normalizeH="0" baseline="0" dirty="0" smtClean="0">
                <a:ln>
                  <a:noFill/>
                </a:ln>
                <a:solidFill>
                  <a:srgbClr val="1E1E1E"/>
                </a:solidFill>
                <a:effectLst/>
                <a:latin typeface="Arial" pitchFamily="34" charset="0"/>
                <a:cs typeface="Arial" pitchFamily="34" charset="0"/>
              </a:rPr>
              <a:t>Журнал учета </a:t>
            </a:r>
            <a:r>
              <a:rPr kumimoji="0" lang="ru-RU" sz="1500" b="1" i="0" u="sng" strike="noStrike" cap="none" normalizeH="0" baseline="0" dirty="0" err="1" smtClean="0">
                <a:ln>
                  <a:noFill/>
                </a:ln>
                <a:solidFill>
                  <a:srgbClr val="1E1E1E"/>
                </a:solidFill>
                <a:effectLst/>
                <a:latin typeface="Arial" pitchFamily="34" charset="0"/>
                <a:cs typeface="Arial" pitchFamily="34" charset="0"/>
              </a:rPr>
              <a:t>консультациий</a:t>
            </a:r>
            <a:r>
              <a:rPr kumimoji="0" lang="ru-RU" sz="1500" b="1" i="0" u="sng" strike="noStrike" cap="none" normalizeH="0" baseline="0" dirty="0" smtClean="0">
                <a:ln>
                  <a:noFill/>
                </a:ln>
                <a:solidFill>
                  <a:srgbClr val="1E1E1E"/>
                </a:solidFill>
                <a:effectLst/>
                <a:latin typeface="Arial" pitchFamily="34" charset="0"/>
                <a:cs typeface="Arial" pitchFamily="34" charset="0"/>
              </a:rPr>
              <a:t> педагога-психолога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 В графе "Результат консультирования" кратко описывается процесс и результат работы.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Ведется единый журнал вне зависимости от количества психологов в организации образования.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232047"/>
            <a:ext cx="788139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sng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воспитательной </a:t>
            </a:r>
            <a:r>
              <a:rPr lang="ru-RU" sz="1400" b="1" u="sng" dirty="0" smtClean="0" bmk="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работы на </a:t>
            </a:r>
            <a:r>
              <a:rPr lang="ru-RU" sz="1400" b="1" u="sng" dirty="0" err="1" smtClean="0" bmk="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________учебный</a:t>
            </a:r>
            <a:r>
              <a:rPr lang="ru-RU" sz="1400" b="1" u="sng" dirty="0" smtClean="0" bmk="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год </a:t>
            </a:r>
            <a:r>
              <a:rPr kumimoji="0" lang="en-US" sz="1400" b="1" i="0" u="sng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1400" b="1" i="0" u="sng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sng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sng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200" b="0" i="0" u="sng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Педагог_________________________________________________________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(Фамилия, имя, отчество (при его наличии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Группа/</a:t>
            </a:r>
            <a:r>
              <a:rPr kumimoji="0" lang="ru-RU" sz="12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Класс_____________________________________________________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</a:t>
            </a:r>
            <a:r>
              <a:rPr kumimoji="0" lang="ru-RU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(указать наименование группы/класса)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200" b="0" i="0" u="none" strike="noStrike" cap="none" normalizeH="0" baseline="0" dirty="0" smtClean="0" bmk="z177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План мероприятий по направлениям воспитательной работы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844824"/>
          <a:ext cx="8892481" cy="4713678"/>
        </p:xfrm>
        <a:graphic>
          <a:graphicData uri="http://schemas.openxmlformats.org/drawingml/2006/table">
            <a:tbl>
              <a:tblPr/>
              <a:tblGrid>
                <a:gridCol w="1177713"/>
                <a:gridCol w="1919474"/>
                <a:gridCol w="1921644"/>
                <a:gridCol w="1931042"/>
                <a:gridCol w="1942608"/>
              </a:tblGrid>
              <a:tr h="14980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 завершения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Ответственные исполнители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 исполнения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807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Нормативное правовое обеспечение воспитания</a:t>
                      </a: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9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807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Научно-методическое и информационное обеспечение</a:t>
                      </a: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9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807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Механизмы реализации: мероприятия по приоритетным направлениям воспитания</a:t>
                      </a: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187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Воспитание казахстанского патриотизма и гражданственности, правовое воспитание</a:t>
                      </a: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патриотического сознания и самосознания детей и молодежи, воспитание уважения к Конституции Республики Казахстан, государственной символике, формирование правовой культуры, осознанного отношения к своим правам и обязанностям.</a:t>
                      </a:r>
                      <a:endParaRPr lang="ru-RU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9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376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Направление: Духовно-нравственное воспитание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глубокого понимания ценностных основ "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Рухани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жаңғыру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 о возрождении духовно-нравственных и этических принципов личности, ее моральных качеств и установок, согласующихся с общечеловеческими ценностями, нормами и традициями жизни казахстанского общества, духовно-нравственного воспитания на основе предмета "Самопознание".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9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187">
                <a:tc gridSpan="5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Национальное воспитание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Ориентация личности на общечеловеческие и национальные ценности, уважение к государственному языку, культуре народа Казахстана.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9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6512" y="0"/>
          <a:ext cx="9180512" cy="7051242"/>
        </p:xfrm>
        <a:graphic>
          <a:graphicData uri="http://schemas.openxmlformats.org/drawingml/2006/table">
            <a:tbl>
              <a:tblPr/>
              <a:tblGrid>
                <a:gridCol w="1247535"/>
                <a:gridCol w="264633"/>
                <a:gridCol w="1709133"/>
                <a:gridCol w="1975997"/>
                <a:gridCol w="1985661"/>
                <a:gridCol w="1997553"/>
              </a:tblGrid>
              <a:tr h="41751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 завершения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Ответственные исполнители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 исполнения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109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Семейное воспитание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ценностей брака и уважения к членам семьи; культа семьи; понимания ценности здоровья для построения полноценной семьи; развитие преданности по отношению к родным и близким; формирование семейных традиций; бережного отношения к реликвиям и обычаям, святости материнства, ценности чувств – любви, верности, дружбы; просвещение родителей, повышение их психолого-педагогической компетентности и ответственности за воспитание детей.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1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252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Трудовое, экономическое и экологическое воспитание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осознанного отношения к профессиональному самоопределению, развитие экономического мышления и экологической культуры личности, любви к природе как к уникальной ценности; любви к родной природе как к малой Родине.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33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663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Интеллектуальное воспитание, воспитание информационной культуры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мотивационного пространства, обеспечивающего развитие интеллектуальных возможностей, лидерских качеств и одаренности каждой личности, а также информационной культуры, в том числе по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киберкультуре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кибергигиене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детей.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33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038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Поликультурное и художественно-эстетическое воспитание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общекультурных навыков поведения, развитие готовности личности к восприятию, освоению, оценке эстетических объектов в искусстве и действительности, создание в организациях образования поликультурной среды, в том числе через реализацию общенационального культурно-образовательного проекта "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Дебатное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движение школьников "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Ұшқыр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алаңы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", формирование эстетического сознания, эстетического вкуса и чувства, художественно-эстетической восприимчивости к ценностям национальных культур народов.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4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252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8.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Направление: Физическое воспитание, здоровый образ жизни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Цель: Формирование ценности здорового образа жизни, физической культуры и спорта, физического совершенствования, ценности ответственного отношения к своему здоровью.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3766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Другие направления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395">
                <a:tc gridSpan="6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76" marR="3776" marT="3776" marB="3776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980728"/>
          <a:ext cx="8352928" cy="2471221"/>
        </p:xfrm>
        <a:graphic>
          <a:graphicData uri="http://schemas.openxmlformats.org/drawingml/2006/table">
            <a:tbl>
              <a:tblPr/>
              <a:tblGrid>
                <a:gridCol w="3744416"/>
                <a:gridCol w="4608512"/>
              </a:tblGrid>
              <a:tr h="5305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Программа развития школы на 20..-20 ..годы</a:t>
                      </a:r>
                      <a:endParaRPr lang="ru-RU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8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Основания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для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разработки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8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Основной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разработчик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8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Цели</a:t>
                      </a:r>
                      <a:endParaRPr lang="ru-RU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8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Задачи</a:t>
                      </a:r>
                      <a:endParaRPr lang="ru-RU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8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Ожидаемые результаты</a:t>
                      </a:r>
                      <a:endParaRPr lang="ru-RU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7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Сроки реализации</a:t>
                      </a:r>
                      <a:endParaRPr lang="ru-RU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20..-20..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годы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9632" y="193235"/>
            <a:ext cx="63367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развития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школы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составляется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5 лет)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                                  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Паспорт программы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5157192"/>
          <a:ext cx="8352927" cy="1676308"/>
        </p:xfrm>
        <a:graphic>
          <a:graphicData uri="http://schemas.openxmlformats.org/drawingml/2006/table">
            <a:tbl>
              <a:tblPr/>
              <a:tblGrid>
                <a:gridCol w="2784309"/>
                <a:gridCol w="2784309"/>
                <a:gridCol w="2784309"/>
              </a:tblGrid>
              <a:tr h="23800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Годы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Исполнители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4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4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4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344252"/>
            <a:ext cx="8964488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Введение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Назначение Программы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Этапы развития Программы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Мониторинг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Разрабатывается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отслеживается педагогическим советом школы;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Предусматривает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внесение корректив в мероприятия по реализации Программы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основании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результатов мониторинга, а также возможных изменений в приоритетных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направлениях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социально-экономической, образовательной политики государства.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700758"/>
          <a:ext cx="8964488" cy="6157244"/>
        </p:xfrm>
        <a:graphic>
          <a:graphicData uri="http://schemas.openxmlformats.org/drawingml/2006/table">
            <a:tbl>
              <a:tblPr/>
              <a:tblGrid>
                <a:gridCol w="2241122"/>
                <a:gridCol w="2241122"/>
                <a:gridCol w="2241122"/>
                <a:gridCol w="2241122"/>
              </a:tblGrid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Кадровые ресурсы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Материально-технические ресурсы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Информационные ресурсы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Учебно-методические условия повышения качества образования и инновационная деятельность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Реализация содержания образования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Условия развития у учащихся интеллектуальных и творческих способностей,</a:t>
                      </a:r>
                      <a:b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</a:b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качества образования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У</a:t>
                      </a:r>
                      <a:r>
                        <a:rPr lang="ru-RU" sz="1000" b="1" i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словия формирования и самореализации личности с активной гражданской позицией, ориентированной на общечеловеческие и национальные ценности и идеалы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/>
                        <a:t/>
                      </a:r>
                      <a:br>
                        <a:rPr lang="ru-RU" sz="1000"/>
                      </a:br>
                      <a:endParaRPr lang="ru-RU" sz="100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dirty="0"/>
                        <a:t/>
                      </a:r>
                      <a:br>
                        <a:rPr lang="ru-RU" sz="1000" dirty="0"/>
                      </a:br>
                      <a:endParaRPr lang="ru-RU" sz="1000" dirty="0"/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82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Условия формирования и реализации здорового образа жизни обучающихся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21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сильные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Внутренние слабые стороны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Благоприятные возможности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Внешние угрозы (риски)</a:t>
                      </a: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dirty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000" b="0" i="0" dirty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000" b="0" i="0" dirty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000" b="0" i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000" b="0" i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>
                          <a:solidFill>
                            <a:srgbClr val="000000"/>
                          </a:solidFill>
                          <a:latin typeface="Courier New"/>
                        </a:rPr>
                        <a:t/>
                      </a:r>
                      <a:br>
                        <a:rPr lang="ru-RU" sz="1000" b="0" i="0">
                          <a:solidFill>
                            <a:srgbClr val="000000"/>
                          </a:solidFill>
                          <a:latin typeface="Courier New"/>
                        </a:rPr>
                      </a:br>
                      <a:endParaRPr lang="ru-RU" sz="1000" b="0" i="0">
                        <a:solidFill>
                          <a:srgbClr val="000000"/>
                        </a:solidFill>
                        <a:latin typeface="Courier New"/>
                      </a:endParaRPr>
                    </a:p>
                  </a:txBody>
                  <a:tcPr marL="11959" marR="11959" marT="7175" marB="7175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22960" marR="22960" marT="11480" marB="11480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93576"/>
            <a:ext cx="8892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I.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Краткая характеристика современного состояния функционирования школы</a:t>
            </a:r>
            <a:b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II. Анализ состояния образовательной системы школы за 20..-20.. Годы.  Оценка внешних и внутренних перспектив развития школы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 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III. Миссия, цели и задачи школы</a:t>
            </a: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Миссия школы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Цель школы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Задачи школы</a:t>
            </a: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                 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Приоритетные направления развития школы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    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                  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Механизм реализации Программы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     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           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VI. Ожидаемые результаты реализации Программы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178f550c-8365-4800-8673-631b0d2ea0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4357"/>
            <a:ext cx="6477364" cy="6489359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876256" y="404664"/>
            <a:ext cx="72008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548680"/>
          <a:ext cx="9034068" cy="6121894"/>
        </p:xfrm>
        <a:graphic>
          <a:graphicData uri="http://schemas.openxmlformats.org/drawingml/2006/table">
            <a:tbl>
              <a:tblPr/>
              <a:tblGrid>
                <a:gridCol w="811336"/>
                <a:gridCol w="811336"/>
                <a:gridCol w="811336"/>
                <a:gridCol w="811336"/>
                <a:gridCol w="120628"/>
                <a:gridCol w="120628"/>
                <a:gridCol w="120628"/>
                <a:gridCol w="120628"/>
                <a:gridCol w="120628"/>
                <a:gridCol w="811336"/>
                <a:gridCol w="811336"/>
                <a:gridCol w="811336"/>
                <a:gridCol w="811336"/>
                <a:gridCol w="255955"/>
                <a:gridCol w="303796"/>
                <a:gridCol w="57243"/>
                <a:gridCol w="255955"/>
                <a:gridCol w="255955"/>
                <a:gridCol w="811336"/>
              </a:tblGrid>
              <a:tr h="105198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Цель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Объект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Вид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Методика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выполнения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Ответственные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Место рассмотрения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Управленческое решение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Вторичный конт роль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200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І. Контроль за выполнением нормативных документов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200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ІІ. Контроль за ведением школьной документации согласно требованиям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200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ІІI. Контроль за качеством учебного процесса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58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IV. Контроль за работой по восполнению пробелов в знаниях и за работой со слабоуспевающими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200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V.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Учебно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исследовательская деятельность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8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VІ. Контроль за уровнем мастерства и состоянием методической готовности учителя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58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VІІ. Контроль за качеством воспитательного процесса, проведением мероприятий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200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VІІІ. Контроль за укреплением материально-технической базы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769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07504" y="-27325"/>
            <a:ext cx="6264696" cy="6001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План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внутришкольного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контроля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СОПОСТАВИТЕЛЬНЫЙ АНАЛИЗ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4"/>
          </p:nvPr>
        </p:nvGraphicFramePr>
        <p:xfrm>
          <a:off x="179512" y="2204864"/>
          <a:ext cx="4384218" cy="4491516"/>
        </p:xfrm>
        <a:graphic>
          <a:graphicData uri="http://schemas.openxmlformats.org/drawingml/2006/table">
            <a:tbl>
              <a:tblPr/>
              <a:tblGrid>
                <a:gridCol w="391077"/>
                <a:gridCol w="391077"/>
                <a:gridCol w="391077"/>
                <a:gridCol w="391077"/>
                <a:gridCol w="58145"/>
                <a:gridCol w="58145"/>
                <a:gridCol w="58145"/>
                <a:gridCol w="58145"/>
                <a:gridCol w="58145"/>
                <a:gridCol w="391077"/>
                <a:gridCol w="391077"/>
                <a:gridCol w="391077"/>
                <a:gridCol w="391077"/>
                <a:gridCol w="123374"/>
                <a:gridCol w="146435"/>
                <a:gridCol w="57243"/>
                <a:gridCol w="123374"/>
                <a:gridCol w="123374"/>
                <a:gridCol w="391077"/>
              </a:tblGrid>
              <a:tr h="76048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Цель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Объект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Вид контроля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Методика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выполнения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Ответственные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Место рассмотрения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Управленческое решение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Вторичный конт роль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5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І. Контроль за выполнением нормативных документов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5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ІІ. </a:t>
                      </a:r>
                      <a:r>
                        <a:rPr lang="ru-RU" sz="8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Контроль за ведением школьной документации согласно требованиям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5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ІІI. Контроль за качеством учебного процесса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776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IV. Контроль за работой по восполнению пробелов в знаниях и за работой со слабоуспевающими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5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V.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Учебно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исследовательская деятельность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1843" marR="31843" marT="15922" marB="15922"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776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VІ. Контроль за уровнем мастерства и состоянием методической готовности учителя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776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VІІ</a:t>
                      </a:r>
                      <a:r>
                        <a:rPr lang="ru-RU" sz="8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Контроль за качеством воспитательного процесса, проведением мероприятий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55">
                <a:tc gridSpan="19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VІІІ. Контроль за укреплением материально-технической базы</a:t>
                      </a: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995"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80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fontAlgn="t"/>
                      <a: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8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16585" marR="16585" marT="9951" marB="9951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932040" y="1340768"/>
            <a:ext cx="403244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 РК №130  от  6.04.2020 года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плана </a:t>
            </a:r>
            <a:r>
              <a:rPr lang="ru-RU" sz="14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внутришкольного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контроля </a:t>
            </a:r>
            <a:r>
              <a:rPr lang="ru-RU" sz="14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6 направлениям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обеспечением прав ребенка на получение качественного образования;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Контроль за ведением школьной документации;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состоянием научно-методического обеспечения УВП;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обеспечением базового и дополнительного образования;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Контроль за состоянием школьной воспитательной работы;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качеством психолого-педагогического сопровождения УВП.</a:t>
            </a:r>
            <a:endParaRPr lang="ru-RU" sz="14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141277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МОН РК 472 от 16.09.2021 года 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6" y="1662972"/>
          <a:ext cx="8640960" cy="1862359"/>
        </p:xfrm>
        <a:graphic>
          <a:graphicData uri="http://schemas.openxmlformats.org/drawingml/2006/table">
            <a:tbl>
              <a:tblPr/>
              <a:tblGrid>
                <a:gridCol w="504058"/>
                <a:gridCol w="1512168"/>
                <a:gridCol w="1008112"/>
                <a:gridCol w="1224136"/>
                <a:gridCol w="1944216"/>
                <a:gridCol w="2448270"/>
              </a:tblGrid>
              <a:tr h="118599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№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/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Фамилия, имя, отчество (при его наличии), должность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Пол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Год рождения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Национальность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Образование (учебное заведение, факультет, специальность, № диплома, когда окончил)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47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3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4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5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6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89"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 dirty="0"/>
                        <a:t/>
                      </a:r>
                      <a:br>
                        <a:rPr lang="ru-RU" sz="1300" dirty="0"/>
                      </a:br>
                      <a:endParaRPr lang="ru-RU" sz="1300" dirty="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165557"/>
            <a:ext cx="8784976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Министерство образования и науки Республики Казахстан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 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Книга учета личного состава педагогов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(область, город республиканского значения, столица)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              (район, город (село))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(название организации среднего образования)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  Книга начата в _______________ году                                         Книга окончена в _____________ году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861048"/>
          <a:ext cx="8568952" cy="2088972"/>
        </p:xfrm>
        <a:graphic>
          <a:graphicData uri="http://schemas.openxmlformats.org/drawingml/2006/table">
            <a:tbl>
              <a:tblPr/>
              <a:tblGrid>
                <a:gridCol w="1071119"/>
                <a:gridCol w="1071119"/>
                <a:gridCol w="1071119"/>
                <a:gridCol w="1071119"/>
                <a:gridCol w="1071119"/>
                <a:gridCol w="1071119"/>
                <a:gridCol w="1071119"/>
                <a:gridCol w="1071119"/>
              </a:tblGrid>
              <a:tr h="131471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когда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какие курсы повышения квалификации окончил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Какой предмет преподает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Общий стаж педагогической работы при поступлении в данную организацию среднего образования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какого времени работает в данной организации среднего образования, номер приказа, дата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прохождения аттестации, заключение аттестационной комиссии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Награды, персональное звание, ученая степень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Домашний адрес, телефон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Отметка о выбытии причины выбытия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255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7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8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9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10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11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12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13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14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945"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300"/>
                        <a:t/>
                      </a:r>
                      <a:br>
                        <a:rPr lang="ru-RU" sz="1300"/>
                      </a:br>
                      <a:endParaRPr lang="ru-RU" sz="1300"/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65607" marR="65607" marT="32804" marB="32804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dirty="0" smtClean="0"/>
              <a:t> 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учета личного состава педагогов организации среднего</a:t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образования (далее – Книга учета)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ведется во всех организациях среднего образования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Вновь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поступившие педагоги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записываются в порядке последующих номеров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Книге учета документально обосновываются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учета пронумеровывается, прошнуровывается, скрепляется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подписью  директора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печатью организации среднего образования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учета при подключении организации образования к электронной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системе заполняется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только в электронном формате, заполнение ее в бумажном варианте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требуется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3309438"/>
          <a:ext cx="6096000" cy="239124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2378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/>
                        <a:t>Форма</a:t>
                      </a:r>
                    </a:p>
                  </a:txBody>
                  <a:tcPr marL="34170" marR="34170" marT="20502" marB="2050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3012258"/>
          <a:ext cx="6096000" cy="833484"/>
        </p:xfrm>
        <a:graphic>
          <a:graphicData uri="http://schemas.openxmlformats.org/drawingml/2006/table">
            <a:tbl>
              <a:tblPr/>
              <a:tblGrid>
                <a:gridCol w="3836019"/>
                <a:gridCol w="2259981"/>
              </a:tblGrid>
              <a:tr h="8282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/>
                        <a:t> </a:t>
                      </a:r>
                    </a:p>
                  </a:txBody>
                  <a:tcPr marL="34170" marR="34170" marT="20502" marB="2050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/>
                        <a:t>УТВЕРЖДАЮ</a:t>
                      </a:r>
                      <a:br>
                        <a:rPr lang="ru-RU" sz="1300"/>
                      </a:br>
                      <a:r>
                        <a:rPr lang="ru-RU" sz="1300"/>
                        <a:t>Руководитель ____________</a:t>
                      </a:r>
                      <a:br>
                        <a:rPr lang="ru-RU" sz="1300"/>
                      </a:br>
                      <a:r>
                        <a:rPr lang="ru-RU" sz="1300"/>
                        <a:t>Ф.И.О. (при его наличии)</a:t>
                      </a:r>
                      <a:br>
                        <a:rPr lang="ru-RU" sz="1300"/>
                      </a:br>
                      <a:r>
                        <a:rPr lang="ru-RU" sz="1300"/>
                        <a:t>"____" ______20___г.</a:t>
                      </a:r>
                    </a:p>
                  </a:txBody>
                  <a:tcPr marL="34170" marR="34170" marT="20502" marB="2050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504" y="2564904"/>
          <a:ext cx="8748464" cy="3250752"/>
        </p:xfrm>
        <a:graphic>
          <a:graphicData uri="http://schemas.openxmlformats.org/drawingml/2006/table">
            <a:tbl>
              <a:tblPr/>
              <a:tblGrid>
                <a:gridCol w="2187116"/>
                <a:gridCol w="2187116"/>
                <a:gridCol w="2187116"/>
                <a:gridCol w="2187116"/>
              </a:tblGrid>
              <a:tr h="118092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Основные направления работы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Мероприятия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Ответственные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исполнения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4450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2688"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2688"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152926"/>
            <a:ext cx="8100392" cy="172354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Титульный лист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___________________________________________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  (наименование организации образования)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План учебно-воспитательной работы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                                    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________учебный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132856"/>
          <a:ext cx="8568954" cy="1158949"/>
        </p:xfrm>
        <a:graphic>
          <a:graphicData uri="http://schemas.openxmlformats.org/drawingml/2006/table">
            <a:tbl>
              <a:tblPr/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115894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№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/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Дни, месяцы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Класс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Предмет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Фамилия, имя, отчество (при его наличии) педагога по предмету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Причина пропуска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3573016"/>
          <a:ext cx="8640960" cy="802215"/>
        </p:xfrm>
        <a:graphic>
          <a:graphicData uri="http://schemas.openxmlformats.org/drawingml/2006/table">
            <a:tbl>
              <a:tblPr/>
              <a:tblGrid>
                <a:gridCol w="1122769"/>
                <a:gridCol w="3197711"/>
                <a:gridCol w="2160240"/>
                <a:gridCol w="2160240"/>
              </a:tblGrid>
              <a:tr h="80221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№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/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Фамилия, имя, отчество (при его наличии) педагога, проводившего замену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Количество замененных уроков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Подпись педагога, проводившего замену урока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90872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 Министерство образования и науки Республики Казахстан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      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Журнал учета замещенных уроков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(область, город республиканского значения, столица)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            (район, город (село))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(название организации среднего образования)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(класс) ______________________ ______________________ учебный год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(Левая сторона)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Журнал учета замещенных уроков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до конца страницы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(правая сторона)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581128"/>
            <a:ext cx="856895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Примечание: Журнал учета замещенных уроков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ведется в каждой школе заместителем</a:t>
            </a:r>
            <a:b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директора по учебной работе школы (директором).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      Журнал учета замещенных уроков при подключении организации образования к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электронной системе заполняется только в электронном формате, заполнение его в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бумажном варианте не требуется.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Записи производятся только на основании надлежаще оформленных документов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(приказов по школе, больничных листов, записей в классных журналах и т.п.). Педагог,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проводивший уроки в порядке замены, расписывается в журнале.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556792"/>
          <a:ext cx="9036496" cy="1452732"/>
        </p:xfrm>
        <a:graphic>
          <a:graphicData uri="http://schemas.openxmlformats.org/drawingml/2006/table">
            <a:tbl>
              <a:tblPr/>
              <a:tblGrid>
                <a:gridCol w="1290928"/>
                <a:gridCol w="1290928"/>
                <a:gridCol w="1290928"/>
                <a:gridCol w="1290928"/>
                <a:gridCol w="1290928"/>
                <a:gridCol w="1290928"/>
                <a:gridCol w="1290928"/>
              </a:tblGrid>
              <a:tr h="12241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№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/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Фамилия, имя, отчество (при его наличии) обучающегося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Год и месяц рождения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Пол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Родной язык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Дата поступления в организацию среднего образования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В какой класс поступил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9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2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3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4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5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6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7</a:t>
                      </a:r>
                    </a:p>
                  </a:txBody>
                  <a:tcPr marL="34170" marR="34170" marT="20502" marB="20502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3212976"/>
          <a:ext cx="8856981" cy="1594907"/>
        </p:xfrm>
        <a:graphic>
          <a:graphicData uri="http://schemas.openxmlformats.org/drawingml/2006/table">
            <a:tbl>
              <a:tblPr/>
              <a:tblGrid>
                <a:gridCol w="1265283"/>
                <a:gridCol w="1110981"/>
                <a:gridCol w="1080120"/>
                <a:gridCol w="1296144"/>
                <a:gridCol w="1573887"/>
                <a:gridCol w="1265283"/>
                <a:gridCol w="1265283"/>
              </a:tblGrid>
              <a:tr h="139052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Адрес обучающегося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День выезда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Из какого класса выбыл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Дата и номер приказа о выбытии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Куда выбыл (область, город республиканского значения, столица район, организация среднего образования)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Причины выбытия (в том числе окончание организации среднего образования)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Талоны о выдаче личного дела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5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8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9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10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11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12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13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ourier New"/>
                        </a:rPr>
                        <a:t>14</a:t>
                      </a:r>
                    </a:p>
                  </a:txBody>
                  <a:tcPr marL="30621" marR="30621" marT="18373" marB="18373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467544" y="39107"/>
            <a:ext cx="8676456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Министерство образования и науки Республики Казахстан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 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Алфавитная книга записи обучающихся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____________________________________________________________________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(область, город республиканского значения, столица)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      (район, город (село))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(название организации среднего образования)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Книга начата в _______________ году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  Книга окончена в _____________ году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                        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59024" y="4974414"/>
            <a:ext cx="878497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Примечание: В алфавитную книгу записи обучающихся записываются все обучающиеся организации среднего образования. Ежегодно книга пополняется записью обучающихся нового приема. Фамилии обучающихся в список заносятся в алфавитном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порядке независимо от классов, в 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которвх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 они учатся.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Для каждой буквы алфавита отводятся отдельные страницы, и по каждой букве ведется порядковая нумерация. Порядковый номер записи обучающихся в книге является номером его личного дела.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На личном деле этот номер проставляется в виде дроби. Например, "№ Б/15« означает, что обучающийся записан в алфавитной книге на букву "Б" под № 15.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Если ранее выбывший из школы обучающийся, выбытие которого оформлено приказом, возвратился в нее, то данные о нем записываются как на вновь поступившего.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 В случае полного использования всех страниц продолжение записей производится в новой книге в порядке последующих номеров по каждой букве. Исправления в книге скрепляются подписью директора школы. Алфавитная книга постранично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пронумеровывается, прошнуровывается, скрепляется подписью директора и печатью школы.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Алфавитная книга при подключении организации образования к электронной системе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заполняется только в электронном формате, заполнение ее в бумажном варианте не требуется.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e270a699-1165-41df-84ac-8411eeb01a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6410199" cy="5953176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660232" y="476672"/>
            <a:ext cx="86409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7bf3802d-ecff-4111-83bb-5a97a8eac1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6632"/>
            <a:ext cx="6792985" cy="6403018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732240" y="260648"/>
            <a:ext cx="72008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722f3207-4f02-46e7-8056-030ef02ae1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6444208" cy="6342771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228184" y="404664"/>
            <a:ext cx="79208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94a8793e-0a7e-4a06-8ee6-264891a052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698512" cy="64008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588224" y="260648"/>
            <a:ext cx="93610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104582"/>
            <a:ext cx="85689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Социальный </a:t>
            </a:r>
            <a:r>
              <a:rPr kumimoji="0" lang="ru-RU" sz="3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</a:t>
            </a:r>
            <a:r>
              <a:rPr kumimoji="0" lang="ru-RU" sz="3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один раз до начала учебного года 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разрабатывает и в течение учебного года реализует: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план работы социального педагога на учебный год (в бумажном или электронном формате 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течение учебного года ведет:</a:t>
            </a:r>
            <a:endParaRPr kumimoji="0" lang="ru-RU" sz="2400" b="1" i="0" u="none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1) социальный паспорт школы (в бумажном или электронном формате 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2) сведения об обучающихся школы (в бумажном или электронном формате 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499756"/>
            <a:ext cx="85689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4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Педагог-психолог</a:t>
            </a:r>
            <a:r>
              <a:rPr kumimoji="0" lang="ru-RU" sz="3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3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один раз до начала учебного года 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разрабатывает и в течение учебного года реализует: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план работы педагога-психолога на учебный год (в бумажном или электронном формате 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 bmk="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течение учебного года ведет:</a:t>
            </a:r>
            <a:endParaRPr kumimoji="0" lang="ru-RU" sz="2400" b="1" i="0" u="none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1) журнал учета групповой и индивидуальной работы психологической службы (в бумажном или электронном формате </a:t>
            </a: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2400" b="0" i="0" u="none" strike="noStrike" cap="none" normalizeH="0" baseline="0" dirty="0" smtClean="0" bmk="z5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2) журнал учета консультаций педагога-психолога (в бумажном или электронном формате </a:t>
            </a:r>
            <a:r>
              <a:rPr kumimoji="0" lang="en-US" sz="2400" b="0" i="0" u="none" strike="noStrike" cap="none" normalizeH="0" baseline="0" dirty="0" smtClean="0" bmk="z5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word</a:t>
            </a:r>
            <a:r>
              <a:rPr kumimoji="0" lang="ru-RU" sz="2400" b="0" i="0" u="none" strike="noStrike" cap="none" normalizeH="0" baseline="0" dirty="0" smtClean="0" bmk="z5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</a:t>
            </a:r>
            <a:r>
              <a:rPr kumimoji="0" lang="en-US" sz="2400" b="0" i="0" u="none" strike="noStrike" cap="none" normalizeH="0" baseline="0" dirty="0" err="1" smtClean="0" bmk="z5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pdf</a:t>
            </a:r>
            <a:r>
              <a:rPr kumimoji="0" lang="ru-RU" sz="2400" b="0" i="0" u="none" strike="noStrike" cap="none" normalizeH="0" baseline="0" dirty="0" smtClean="0" bmk="z59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350</TotalTime>
  <Words>1718</Words>
  <Application>Microsoft Office PowerPoint</Application>
  <PresentationFormat>Экран (4:3)</PresentationFormat>
  <Paragraphs>1000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Открытая</vt:lpstr>
      <vt:lpstr>Слайд 1</vt:lpstr>
      <vt:lpstr>Перечень документов, обязательных для ведения педагогами организаций среднего образования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СОПОСТАВИТЕЛЬНЫЙ АНАЛИЗ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26</cp:revision>
  <dcterms:created xsi:type="dcterms:W3CDTF">2021-10-14T09:41:14Z</dcterms:created>
  <dcterms:modified xsi:type="dcterms:W3CDTF">2021-10-18T08:45:55Z</dcterms:modified>
</cp:coreProperties>
</file>