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2004" y="-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1EBD4-6194-47B1-BFEC-725C3EE707E5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AF8FE-CF6F-479C-B97C-B828B8AFF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27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AF8FE-CF6F-479C-B97C-B828B8AFF94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3450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4/5/2022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9004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1-912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№7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Жанаргүл Хавдыл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«Химия пәні бойынша оқушыларды 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               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  қорытынды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аттестацияға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дайындау»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s%3A%2F%2Fdocs.google.com%2Fviewer%3Furl%3Dhttps%3A%2F%2Fgoo.edu.kz%2Ffiles%2Floader%2F164915614222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38" y="478231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31434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1-922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№35 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Баянсұлу Хуриметқызы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Манай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бойынша оқушылардың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s%3A%2F%2Fdocs.google.com%2Fviewer%3Furl%3Dhttps%3A%2F%2Fgoo.edu.kz%2Ffiles%2Floader%2F164915614222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243" y="476030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706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1-923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№33 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жалпы 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Алия Сабитовна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Аскарова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бойынша оқушылардың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s%3A%2F%2Fdocs.google.com%2Fviewer%3Furl%3Dhttps%3A%2F%2Fgoo.edu.kz%2Ffiles%2Floader%2F164915614222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760305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203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1-924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№1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Гульмайра Жумабаевна Ермусина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бойынша оқушылардың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s%3A%2F%2Fdocs.google.com%2Fviewer%3Furl%3Dhttps%3A%2F%2Fgoo.edu.kz%2Ffiles%2Floader%2F164915614222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143" y="4657693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3794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03658" cy="2241662"/>
          </a:xfrm>
          <a:custGeom>
            <a:avLst/>
            <a:gdLst/>
            <a:ahLst/>
            <a:cxnLst/>
            <a:rect l="l" t="t" r="r" b="b"/>
            <a:pathLst>
              <a:path w="3746500" h="2472055">
                <a:moveTo>
                  <a:pt x="3746427" y="0"/>
                </a:moveTo>
                <a:lnTo>
                  <a:pt x="1037658" y="2471754"/>
                </a:lnTo>
                <a:lnTo>
                  <a:pt x="0" y="1334595"/>
                </a:lnTo>
                <a:lnTo>
                  <a:pt x="0" y="0"/>
                </a:lnTo>
                <a:lnTo>
                  <a:pt x="3746427" y="0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6583366" y="4378969"/>
            <a:ext cx="2560211" cy="2477172"/>
          </a:xfrm>
          <a:custGeom>
            <a:avLst/>
            <a:gdLst/>
            <a:ahLst/>
            <a:cxnLst/>
            <a:rect l="l" t="t" r="r" b="b"/>
            <a:pathLst>
              <a:path w="2994025" h="2731770">
                <a:moveTo>
                  <a:pt x="2993502" y="2731574"/>
                </a:moveTo>
                <a:lnTo>
                  <a:pt x="0" y="2731574"/>
                </a:lnTo>
                <a:lnTo>
                  <a:pt x="2993502" y="0"/>
                </a:lnTo>
                <a:lnTo>
                  <a:pt x="2993502" y="2731574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6" name="object 6"/>
          <p:cNvGrpSpPr/>
          <p:nvPr/>
        </p:nvGrpSpPr>
        <p:grpSpPr>
          <a:xfrm>
            <a:off x="1" y="0"/>
            <a:ext cx="2969084" cy="3188308"/>
            <a:chOff x="0" y="0"/>
            <a:chExt cx="3472179" cy="3515995"/>
          </a:xfrm>
        </p:grpSpPr>
        <p:sp>
          <p:nvSpPr>
            <p:cNvPr id="7" name="object 7"/>
            <p:cNvSpPr/>
            <p:nvPr/>
          </p:nvSpPr>
          <p:spPr>
            <a:xfrm>
              <a:off x="0" y="0"/>
              <a:ext cx="2020570" cy="1610360"/>
            </a:xfrm>
            <a:custGeom>
              <a:avLst/>
              <a:gdLst/>
              <a:ahLst/>
              <a:cxnLst/>
              <a:rect l="l" t="t" r="r" b="b"/>
              <a:pathLst>
                <a:path w="2020570" h="1610360">
                  <a:moveTo>
                    <a:pt x="255668" y="1610249"/>
                  </a:moveTo>
                  <a:lnTo>
                    <a:pt x="0" y="1330065"/>
                  </a:lnTo>
                  <a:lnTo>
                    <a:pt x="0" y="0"/>
                  </a:lnTo>
                  <a:lnTo>
                    <a:pt x="2020322" y="0"/>
                  </a:lnTo>
                  <a:lnTo>
                    <a:pt x="255668" y="1610249"/>
                  </a:lnTo>
                  <a:close/>
                </a:path>
              </a:pathLst>
            </a:custGeom>
            <a:solidFill>
              <a:srgbClr val="0C283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398557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0" y="1706971"/>
              <a:ext cx="904875" cy="1809114"/>
            </a:xfrm>
            <a:custGeom>
              <a:avLst/>
              <a:gdLst/>
              <a:ahLst/>
              <a:cxnLst/>
              <a:rect l="l" t="t" r="r" b="b"/>
              <a:pathLst>
                <a:path w="904875" h="1809114">
                  <a:moveTo>
                    <a:pt x="0" y="1808763"/>
                  </a:moveTo>
                  <a:lnTo>
                    <a:pt x="0" y="1734130"/>
                  </a:lnTo>
                  <a:lnTo>
                    <a:pt x="830526" y="903604"/>
                  </a:lnTo>
                  <a:lnTo>
                    <a:pt x="0" y="73077"/>
                  </a:lnTo>
                  <a:lnTo>
                    <a:pt x="0" y="0"/>
                  </a:lnTo>
                  <a:lnTo>
                    <a:pt x="904381" y="904381"/>
                  </a:lnTo>
                  <a:lnTo>
                    <a:pt x="0" y="1808763"/>
                  </a:lnTo>
                  <a:close/>
                </a:path>
              </a:pathLst>
            </a:custGeom>
            <a:solidFill>
              <a:srgbClr val="1B3A4E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892012" y="0"/>
              <a:ext cx="2580640" cy="2324735"/>
            </a:xfrm>
            <a:custGeom>
              <a:avLst/>
              <a:gdLst/>
              <a:ahLst/>
              <a:cxnLst/>
              <a:rect l="l" t="t" r="r" b="b"/>
              <a:pathLst>
                <a:path w="2580640" h="2324735">
                  <a:moveTo>
                    <a:pt x="2580025" y="0"/>
                  </a:moveTo>
                  <a:lnTo>
                    <a:pt x="33790" y="2324556"/>
                  </a:lnTo>
                  <a:lnTo>
                    <a:pt x="0" y="2287543"/>
                  </a:lnTo>
                  <a:lnTo>
                    <a:pt x="2505693" y="0"/>
                  </a:lnTo>
                  <a:lnTo>
                    <a:pt x="2580025" y="0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6832631" y="3743389"/>
            <a:ext cx="2310978" cy="3112876"/>
            <a:chOff x="7990382" y="4128126"/>
            <a:chExt cx="2702560" cy="3432810"/>
          </a:xfrm>
        </p:grpSpPr>
        <p:sp>
          <p:nvSpPr>
            <p:cNvPr id="12" name="object 12"/>
            <p:cNvSpPr/>
            <p:nvPr/>
          </p:nvSpPr>
          <p:spPr>
            <a:xfrm>
              <a:off x="7990382" y="5585481"/>
              <a:ext cx="2205355" cy="1975485"/>
            </a:xfrm>
            <a:custGeom>
              <a:avLst/>
              <a:gdLst/>
              <a:ahLst/>
              <a:cxnLst/>
              <a:rect l="l" t="t" r="r" b="b"/>
              <a:pathLst>
                <a:path w="2205354" h="1975484">
                  <a:moveTo>
                    <a:pt x="2204878" y="36593"/>
                  </a:moveTo>
                  <a:lnTo>
                    <a:pt x="73516" y="1975123"/>
                  </a:lnTo>
                  <a:lnTo>
                    <a:pt x="0" y="1975123"/>
                  </a:lnTo>
                  <a:lnTo>
                    <a:pt x="2171595" y="0"/>
                  </a:lnTo>
                  <a:lnTo>
                    <a:pt x="2204878" y="36593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3" name="object 13"/>
            <p:cNvSpPr/>
            <p:nvPr/>
          </p:nvSpPr>
          <p:spPr>
            <a:xfrm>
              <a:off x="9450647" y="4128126"/>
              <a:ext cx="1242060" cy="1843405"/>
            </a:xfrm>
            <a:custGeom>
              <a:avLst/>
              <a:gdLst/>
              <a:ahLst/>
              <a:cxnLst/>
              <a:rect l="l" t="t" r="r" b="b"/>
              <a:pathLst>
                <a:path w="1242059" h="1843404">
                  <a:moveTo>
                    <a:pt x="0" y="921701"/>
                  </a:moveTo>
                  <a:lnTo>
                    <a:pt x="1241736" y="0"/>
                  </a:lnTo>
                  <a:lnTo>
                    <a:pt x="1241736" y="1843403"/>
                  </a:lnTo>
                  <a:lnTo>
                    <a:pt x="0" y="921701"/>
                  </a:lnTo>
                  <a:close/>
                </a:path>
              </a:pathLst>
            </a:custGeom>
            <a:solidFill>
              <a:srgbClr val="5CE1E6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4" name="object 14"/>
          <p:cNvSpPr/>
          <p:nvPr/>
        </p:nvSpPr>
        <p:spPr>
          <a:xfrm>
            <a:off x="144364" y="5514943"/>
            <a:ext cx="1152129" cy="1077746"/>
          </a:xfrm>
          <a:custGeom>
            <a:avLst/>
            <a:gdLst/>
            <a:ahLst/>
            <a:cxnLst/>
            <a:rect l="l" t="t" r="r" b="b"/>
            <a:pathLst>
              <a:path w="1877695" h="2522220">
                <a:moveTo>
                  <a:pt x="0" y="0"/>
                </a:moveTo>
                <a:lnTo>
                  <a:pt x="1877429" y="2522222"/>
                </a:lnTo>
                <a:lnTo>
                  <a:pt x="0" y="2522222"/>
                </a:lnTo>
                <a:lnTo>
                  <a:pt x="0" y="0"/>
                </a:lnTo>
                <a:close/>
              </a:path>
            </a:pathLst>
          </a:custGeom>
          <a:solidFill>
            <a:srgbClr val="D9D9D9">
              <a:alpha val="40779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5" name="object 15"/>
          <p:cNvSpPr/>
          <p:nvPr/>
        </p:nvSpPr>
        <p:spPr>
          <a:xfrm>
            <a:off x="0" y="1610357"/>
            <a:ext cx="721638" cy="1530526"/>
          </a:xfrm>
          <a:custGeom>
            <a:avLst/>
            <a:gdLst/>
            <a:ahLst/>
            <a:cxnLst/>
            <a:rect l="l" t="t" r="r" b="b"/>
            <a:pathLst>
              <a:path w="843915" h="1687829">
                <a:moveTo>
                  <a:pt x="843813" y="843813"/>
                </a:moveTo>
                <a:lnTo>
                  <a:pt x="0" y="0"/>
                </a:lnTo>
                <a:lnTo>
                  <a:pt x="0" y="63334"/>
                </a:lnTo>
                <a:lnTo>
                  <a:pt x="0" y="69303"/>
                </a:lnTo>
                <a:lnTo>
                  <a:pt x="0" y="128435"/>
                </a:lnTo>
                <a:lnTo>
                  <a:pt x="710692" y="839127"/>
                </a:lnTo>
                <a:lnTo>
                  <a:pt x="0" y="1549831"/>
                </a:lnTo>
                <a:lnTo>
                  <a:pt x="0" y="1616316"/>
                </a:lnTo>
                <a:lnTo>
                  <a:pt x="773493" y="842810"/>
                </a:lnTo>
                <a:lnTo>
                  <a:pt x="773772" y="843076"/>
                </a:lnTo>
                <a:lnTo>
                  <a:pt x="0" y="1616862"/>
                </a:lnTo>
                <a:lnTo>
                  <a:pt x="0" y="1687639"/>
                </a:lnTo>
                <a:lnTo>
                  <a:pt x="843813" y="843813"/>
                </a:lnTo>
                <a:close/>
              </a:path>
            </a:pathLst>
          </a:custGeom>
          <a:solidFill>
            <a:srgbClr val="1B3A4E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TextBox 19"/>
          <p:cNvSpPr txBox="1"/>
          <p:nvPr/>
        </p:nvSpPr>
        <p:spPr>
          <a:xfrm>
            <a:off x="2307643" y="1534576"/>
            <a:ext cx="4841025" cy="804206"/>
          </a:xfrm>
          <a:prstGeom prst="rect">
            <a:avLst/>
          </a:prstGeom>
          <a:noFill/>
        </p:spPr>
        <p:txBody>
          <a:bodyPr wrap="none" lIns="80147" tIns="40074" rIns="80147" bIns="40074" rtlCol="0">
            <a:spAutoFit/>
          </a:bodyPr>
          <a:lstStyle/>
          <a:p>
            <a:r>
              <a:rPr lang="kk-KZ" sz="4700" dirty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СЕРТИФИКАТ</a:t>
            </a:r>
            <a:endParaRPr lang="ru-RU" sz="4700" dirty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21" name="Picture 4" descr="Отдел образования города Павлодара контакты, адрес, телефон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 r="16750"/>
          <a:stretch/>
        </p:blipFill>
        <p:spPr bwMode="auto">
          <a:xfrm>
            <a:off x="7966264" y="95766"/>
            <a:ext cx="1054341" cy="1025065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7282991" y="6413724"/>
            <a:ext cx="1586929" cy="357930"/>
          </a:xfrm>
          <a:prstGeom prst="rect">
            <a:avLst/>
          </a:prstGeom>
        </p:spPr>
        <p:txBody>
          <a:bodyPr wrap="none" lIns="80147" tIns="40074" rIns="80147" bIns="40074">
            <a:spAutoFit/>
          </a:bodyPr>
          <a:lstStyle/>
          <a:p>
            <a:pPr algn="ctr"/>
            <a:r>
              <a:rPr lang="kk-KZ" dirty="0" smtClean="0">
                <a:solidFill>
                  <a:schemeClr val="bg1"/>
                </a:solidFill>
                <a:latin typeface="Bookman Old Style" panose="02050604050505020204" pitchFamily="18" charset="0"/>
              </a:rPr>
              <a:t>     № 1-925 </a:t>
            </a:r>
            <a:endParaRPr lang="ru-RU" dirty="0">
              <a:solidFill>
                <a:schemeClr val="bg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21638" y="2696924"/>
            <a:ext cx="7564434" cy="496429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>
              <a:lnSpc>
                <a:spcPct val="150000"/>
              </a:lnSpc>
            </a:pP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627784" y="506009"/>
            <a:ext cx="5235687" cy="327152"/>
          </a:xfrm>
          <a:prstGeom prst="rect">
            <a:avLst/>
          </a:prstGeom>
        </p:spPr>
        <p:txBody>
          <a:bodyPr wrap="square" lIns="80147" tIns="40074" rIns="80147" bIns="40074">
            <a:spAutoFit/>
          </a:bodyPr>
          <a:lstStyle/>
          <a:p>
            <a:pPr algn="ctr" defTabSz="901656"/>
            <a:r>
              <a:rPr lang="kk-KZ" sz="1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ПАВЛОДАР ҚАЛАСЫНЫҢ БІЛІМ БЕРУ БӨЛІМІ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63901" y="2375622"/>
            <a:ext cx="774845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Қ.Мақпалеев атындағы жалпы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орта білім беру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мектебінің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химия пәні мұғаліміне 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Жания </a:t>
            </a:r>
            <a:r>
              <a:rPr lang="kk-KZ" b="1" dirty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Ерболатқызы 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  <a:ea typeface="Calibri"/>
                <a:cs typeface="Times New Roman" panose="02020603050405020304" pitchFamily="18" charset="0"/>
              </a:rPr>
              <a:t>Жанбай</a:t>
            </a:r>
            <a:r>
              <a:rPr lang="kk-KZ" b="1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ға</a:t>
            </a: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«Химия пәні бойынша оқушылардың </a:t>
            </a:r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біліміндегі</a:t>
            </a:r>
          </a:p>
          <a:p>
            <a:r>
              <a:rPr lang="kk-KZ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 олқылықтарды жоюда белсенді әдіс-тәсілдерді </a:t>
            </a:r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пайдалану»</a:t>
            </a:r>
            <a:endParaRPr lang="kk-KZ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қалалық онлайн семинарында </a:t>
            </a:r>
          </a:p>
          <a:p>
            <a:pPr algn="ctr"/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педагогикалық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тәжірибесімен </a:t>
            </a:r>
            <a:r>
              <a:rPr lang="kk-KZ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бөліскені </a:t>
            </a:r>
            <a:r>
              <a:rPr lang="kk-KZ" dirty="0">
                <a:solidFill>
                  <a:srgbClr val="002060"/>
                </a:solidFill>
                <a:latin typeface="Bookman Old Style" panose="02050604050505020204" pitchFamily="18" charset="0"/>
              </a:rPr>
              <a:t>үшін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БЕРІЛЕДІ</a:t>
            </a:r>
          </a:p>
        </p:txBody>
      </p:sp>
      <p:pic>
        <p:nvPicPr>
          <p:cNvPr id="1026" name="Picture 2" descr="C:\Users\User\Downloads\Сканирование 10 марта 2022 г._page-000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t="24489" r="14856" b="26248"/>
          <a:stretch/>
        </p:blipFill>
        <p:spPr bwMode="auto">
          <a:xfrm rot="16200000">
            <a:off x="4258506" y="4684165"/>
            <a:ext cx="540263" cy="92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2307643" y="5246929"/>
            <a:ext cx="44245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Г. Шиндлярская</a:t>
            </a:r>
          </a:p>
          <a:p>
            <a:pPr algn="ctr"/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Әдістемелік </a:t>
            </a:r>
            <a:r>
              <a:rPr lang="kk-KZ" sz="1400" b="1" i="1" dirty="0">
                <a:solidFill>
                  <a:srgbClr val="002060"/>
                </a:solidFill>
                <a:latin typeface="Bookman Old Style" panose="02050604050505020204" pitchFamily="18" charset="0"/>
              </a:rPr>
              <a:t>кабинеттің меңгерушісі</a:t>
            </a:r>
            <a:r>
              <a:rPr lang="kk-KZ" sz="1400" b="1" i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 </a:t>
            </a:r>
            <a:endParaRPr lang="ru-RU" sz="1400" i="1" dirty="0">
              <a:solidFill>
                <a:srgbClr val="00206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453806" y="6402322"/>
            <a:ext cx="23342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k-KZ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Павлодар – 2022</a:t>
            </a:r>
            <a:endParaRPr lang="ru-RU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pic>
        <p:nvPicPr>
          <p:cNvPr id="24" name="Picture 2" descr="http://qrcoder.ru/code/?https%3A%2F%2Fdocs.google.com%2Fviewer%3Furl%3Dhttps%3A%2F%2Fgoo.edu.kz%2Ffiles%2Floader%2F1649156142227.pdf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513" y="4557740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9977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266</Words>
  <Application>Microsoft Office PowerPoint</Application>
  <PresentationFormat>Экран (4:3)</PresentationFormat>
  <Paragraphs>80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2022-03-04T11:34:51Z</dcterms:created>
  <dcterms:modified xsi:type="dcterms:W3CDTF">2022-04-05T10:58:17Z</dcterms:modified>
</cp:coreProperties>
</file>