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2">
  <p:sldMasterIdLst>
    <p:sldMasterId id="2147483672" r:id="rId1"/>
  </p:sldMasterIdLst>
  <p:notesMasterIdLst>
    <p:notesMasterId r:id="rId59"/>
  </p:notesMasterIdLst>
  <p:sldIdLst>
    <p:sldId id="371" r:id="rId2"/>
    <p:sldId id="298" r:id="rId3"/>
    <p:sldId id="300" r:id="rId4"/>
    <p:sldId id="302" r:id="rId5"/>
    <p:sldId id="402" r:id="rId6"/>
    <p:sldId id="403" r:id="rId7"/>
    <p:sldId id="303" r:id="rId8"/>
    <p:sldId id="276" r:id="rId9"/>
    <p:sldId id="332" r:id="rId10"/>
    <p:sldId id="373" r:id="rId11"/>
    <p:sldId id="278" r:id="rId12"/>
    <p:sldId id="400" r:id="rId13"/>
    <p:sldId id="390" r:id="rId14"/>
    <p:sldId id="374" r:id="rId15"/>
    <p:sldId id="391" r:id="rId16"/>
    <p:sldId id="392" r:id="rId17"/>
    <p:sldId id="377" r:id="rId18"/>
    <p:sldId id="389" r:id="rId19"/>
    <p:sldId id="393" r:id="rId20"/>
    <p:sldId id="394" r:id="rId21"/>
    <p:sldId id="395" r:id="rId22"/>
    <p:sldId id="398" r:id="rId23"/>
    <p:sldId id="376" r:id="rId24"/>
    <p:sldId id="385" r:id="rId25"/>
    <p:sldId id="386" r:id="rId26"/>
    <p:sldId id="384" r:id="rId27"/>
    <p:sldId id="351" r:id="rId28"/>
    <p:sldId id="285" r:id="rId29"/>
    <p:sldId id="370" r:id="rId30"/>
    <p:sldId id="287" r:id="rId31"/>
    <p:sldId id="399" r:id="rId32"/>
    <p:sldId id="347" r:id="rId33"/>
    <p:sldId id="348" r:id="rId34"/>
    <p:sldId id="354" r:id="rId35"/>
    <p:sldId id="355" r:id="rId36"/>
    <p:sldId id="356" r:id="rId37"/>
    <p:sldId id="357" r:id="rId38"/>
    <p:sldId id="358" r:id="rId39"/>
    <p:sldId id="359" r:id="rId40"/>
    <p:sldId id="324" r:id="rId41"/>
    <p:sldId id="361" r:id="rId42"/>
    <p:sldId id="362" r:id="rId43"/>
    <p:sldId id="363" r:id="rId44"/>
    <p:sldId id="364" r:id="rId45"/>
    <p:sldId id="365" r:id="rId46"/>
    <p:sldId id="367" r:id="rId47"/>
    <p:sldId id="368" r:id="rId48"/>
    <p:sldId id="369" r:id="rId49"/>
    <p:sldId id="338" r:id="rId50"/>
    <p:sldId id="339" r:id="rId51"/>
    <p:sldId id="294" r:id="rId52"/>
    <p:sldId id="295" r:id="rId53"/>
    <p:sldId id="296" r:id="rId54"/>
    <p:sldId id="408" r:id="rId55"/>
    <p:sldId id="409" r:id="rId56"/>
    <p:sldId id="410" r:id="rId57"/>
    <p:sldId id="372" r:id="rId5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8.5229877212206706E-2"/>
          <c:y val="0.10947333012381349"/>
          <c:w val="0.90091003935750491"/>
          <c:h val="0.78995006029765757"/>
        </c:manualLayout>
      </c:layout>
      <c:barChart>
        <c:barDir val="col"/>
        <c:grouping val="clustered"/>
        <c:varyColors val="0"/>
        <c:ser>
          <c:idx val="0"/>
          <c:order val="0"/>
          <c:tx>
            <c:strRef>
              <c:f>Лист1!$B$1</c:f>
              <c:strCache>
                <c:ptCount val="1"/>
                <c:pt idx="0">
                  <c:v>показатель</c:v>
                </c:pt>
              </c:strCache>
            </c:strRef>
          </c:tx>
          <c:spPr>
            <a:solidFill>
              <a:srgbClr val="1F497D"/>
            </a:solidFill>
          </c:spPr>
          <c:invertIfNegative val="0"/>
          <c:dLbls>
            <c:dLbl>
              <c:idx val="0"/>
              <c:layout>
                <c:manualLayout>
                  <c:x val="-8.2031007182711696E-3"/>
                  <c:y val="-4.9856791720812803E-2"/>
                </c:manualLayout>
              </c:layout>
              <c:tx>
                <c:rich>
                  <a:bodyPr/>
                  <a:lstStyle/>
                  <a:p>
                    <a:r>
                      <a:rPr lang="en-US" sz="900" dirty="0"/>
                      <a:t>90-100 %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5C-4B88-AFE5-B750114BF650}"/>
                </c:ext>
              </c:extLst>
            </c:dLbl>
            <c:dLbl>
              <c:idx val="1"/>
              <c:layout>
                <c:manualLayout>
                  <c:x val="-1.1652129091599701E-2"/>
                  <c:y val="-0.10300505110846447"/>
                </c:manualLayout>
              </c:layout>
              <c:tx>
                <c:rich>
                  <a:bodyPr/>
                  <a:lstStyle/>
                  <a:p>
                    <a:r>
                      <a:rPr lang="en-US" sz="900" dirty="0"/>
                      <a:t>75-89 %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B5C-4B88-AFE5-B750114BF650}"/>
                </c:ext>
              </c:extLst>
            </c:dLbl>
            <c:dLbl>
              <c:idx val="2"/>
              <c:layout>
                <c:manualLayout>
                  <c:x val="5.1018233116217277E-3"/>
                  <c:y val="-7.6814661755156735E-2"/>
                </c:manualLayout>
              </c:layout>
              <c:tx>
                <c:rich>
                  <a:bodyPr/>
                  <a:lstStyle/>
                  <a:p>
                    <a:r>
                      <a:rPr lang="en-US" sz="900" dirty="0"/>
                      <a:t>50-74 %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B5C-4B88-AFE5-B750114BF650}"/>
                </c:ext>
              </c:extLst>
            </c:dLbl>
            <c:dLbl>
              <c:idx val="3"/>
              <c:layout>
                <c:manualLayout>
                  <c:x val="-1.4907904289704289E-3"/>
                  <c:y val="-8.3917822334627995E-2"/>
                </c:manualLayout>
              </c:layout>
              <c:tx>
                <c:rich>
                  <a:bodyPr/>
                  <a:lstStyle/>
                  <a:p>
                    <a:r>
                      <a:rPr lang="en-US" sz="900" dirty="0"/>
                      <a:t>0-49 %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B5C-4B88-AFE5-B750114BF650}"/>
                </c:ext>
              </c:extLst>
            </c:dLbl>
            <c:spPr>
              <a:noFill/>
              <a:ln>
                <a:noFill/>
              </a:ln>
              <a:effectLst/>
            </c:spPr>
            <c:txPr>
              <a:bodyPr/>
              <a:lstStyle/>
              <a:p>
                <a:pPr>
                  <a:defRPr sz="900"/>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Лист1!$A$2:$A$5</c:f>
              <c:strCache>
                <c:ptCount val="4"/>
                <c:pt idx="0">
                  <c:v>«отлично»</c:v>
                </c:pt>
                <c:pt idx="1">
                  <c:v>«хорошо»</c:v>
                </c:pt>
                <c:pt idx="2">
                  <c:v>«удовлетворительно»</c:v>
                </c:pt>
                <c:pt idx="3">
                  <c:v>«неудовлетворительно»</c:v>
                </c:pt>
              </c:strCache>
            </c:strRef>
          </c:cat>
          <c:val>
            <c:numRef>
              <c:f>Лист1!$B$2:$B$5</c:f>
              <c:numCache>
                <c:formatCode>General</c:formatCode>
                <c:ptCount val="4"/>
                <c:pt idx="0">
                  <c:v>100</c:v>
                </c:pt>
                <c:pt idx="1">
                  <c:v>89</c:v>
                </c:pt>
                <c:pt idx="2">
                  <c:v>74</c:v>
                </c:pt>
                <c:pt idx="3">
                  <c:v>49</c:v>
                </c:pt>
              </c:numCache>
            </c:numRef>
          </c:val>
          <c:extLst>
            <c:ext xmlns:c16="http://schemas.microsoft.com/office/drawing/2014/chart" uri="{C3380CC4-5D6E-409C-BE32-E72D297353CC}">
              <c16:uniqueId val="{00000004-AB5C-4B88-AFE5-B750114BF650}"/>
            </c:ext>
          </c:extLst>
        </c:ser>
        <c:dLbls>
          <c:showLegendKey val="0"/>
          <c:showVal val="0"/>
          <c:showCatName val="0"/>
          <c:showSerName val="0"/>
          <c:showPercent val="0"/>
          <c:showBubbleSize val="0"/>
        </c:dLbls>
        <c:gapWidth val="150"/>
        <c:axId val="182509952"/>
        <c:axId val="182511488"/>
      </c:barChart>
      <c:catAx>
        <c:axId val="182509952"/>
        <c:scaling>
          <c:orientation val="minMax"/>
        </c:scaling>
        <c:delete val="1"/>
        <c:axPos val="b"/>
        <c:numFmt formatCode="General" sourceLinked="0"/>
        <c:majorTickMark val="out"/>
        <c:minorTickMark val="none"/>
        <c:tickLblPos val="none"/>
        <c:crossAx val="182511488"/>
        <c:crosses val="autoZero"/>
        <c:auto val="1"/>
        <c:lblAlgn val="ctr"/>
        <c:lblOffset val="100"/>
        <c:noMultiLvlLbl val="0"/>
      </c:catAx>
      <c:valAx>
        <c:axId val="182511488"/>
        <c:scaling>
          <c:orientation val="minMax"/>
        </c:scaling>
        <c:delete val="0"/>
        <c:axPos val="l"/>
        <c:majorGridlines/>
        <c:numFmt formatCode="General" sourceLinked="1"/>
        <c:majorTickMark val="out"/>
        <c:minorTickMark val="none"/>
        <c:tickLblPos val="nextTo"/>
        <c:txPr>
          <a:bodyPr/>
          <a:lstStyle/>
          <a:p>
            <a:pPr>
              <a:defRPr sz="1200"/>
            </a:pPr>
            <a:endParaRPr lang="ru-RU"/>
          </a:p>
        </c:txPr>
        <c:crossAx val="182509952"/>
        <c:crosses val="autoZero"/>
        <c:crossBetween val="between"/>
      </c:valAx>
    </c:plotArea>
    <c:plotVisOnly val="1"/>
    <c:dispBlanksAs val="gap"/>
    <c:showDLblsOverMax val="0"/>
  </c:chart>
  <c:txPr>
    <a:bodyPr/>
    <a:lstStyle/>
    <a:p>
      <a:pPr>
        <a:defRPr sz="1800"/>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FACC57-2439-43AA-9CAC-686289182E8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16429709-8A41-4D1C-925D-2B33850875E9}">
      <dgm:prSet phldrT="[Текст]" custT="1"/>
      <dgm:spPr>
        <a:solidFill>
          <a:srgbClr val="E7E6E6"/>
        </a:solidFill>
      </dgm:spPr>
      <dgm:t>
        <a:bodyPr/>
        <a:lstStyle/>
        <a:p>
          <a:pPr algn="just" eaLnBrk="1" latinLnBrk="0"/>
          <a:r>
            <a:rPr lang="ru-RU" sz="1200" b="1" i="0" dirty="0">
              <a:solidFill>
                <a:srgbClr val="1F497D"/>
              </a:solidFill>
              <a:latin typeface="Arial" pitchFamily="34" charset="0"/>
              <a:cs typeface="Arial" pitchFamily="34" charset="0"/>
            </a:rPr>
            <a:t>ОТСУТСТВИЕ МЕХАНИЗМА  ПРОВЕДЕНИЯ  ВНЕШНЕГО ВОЗДЕЙСТВИЯ НА</a:t>
          </a:r>
          <a:r>
            <a:rPr lang="en-US" sz="1200" b="1" i="0" dirty="0">
              <a:solidFill>
                <a:srgbClr val="1F497D"/>
              </a:solidFill>
              <a:latin typeface="Arial" pitchFamily="34" charset="0"/>
              <a:cs typeface="Arial" pitchFamily="34" charset="0"/>
            </a:rPr>
            <a:t> </a:t>
          </a:r>
          <a:r>
            <a:rPr lang="ru-RU" sz="1200" b="1" i="0" dirty="0">
              <a:solidFill>
                <a:srgbClr val="1F497D"/>
              </a:solidFill>
              <a:latin typeface="Arial" pitchFamily="34" charset="0"/>
              <a:cs typeface="Arial" pitchFamily="34" charset="0"/>
            </a:rPr>
            <a:t>ВСЕ</a:t>
          </a:r>
          <a:r>
            <a:rPr lang="en-US" sz="1200" b="1" i="0" dirty="0">
              <a:solidFill>
                <a:srgbClr val="1F497D"/>
              </a:solidFill>
              <a:latin typeface="Arial" pitchFamily="34" charset="0"/>
              <a:cs typeface="Arial" pitchFamily="34" charset="0"/>
            </a:rPr>
            <a:t> </a:t>
          </a:r>
          <a:r>
            <a:rPr lang="ru-RU" sz="1200" b="1" i="0" dirty="0">
              <a:solidFill>
                <a:srgbClr val="1F497D"/>
              </a:solidFill>
              <a:latin typeface="Arial" pitchFamily="34" charset="0"/>
              <a:cs typeface="Arial" pitchFamily="34" charset="0"/>
            </a:rPr>
            <a:t>ОРГАНИЗАЦИИ ОБРАЗОВАНИЯ</a:t>
          </a:r>
        </a:p>
      </dgm:t>
    </dgm:pt>
    <dgm:pt modelId="{C2FCBD2E-2268-4281-9941-BF2A137C50C7}" type="parTrans" cxnId="{46BCBFA8-0021-406C-8A7B-20B8E47399B4}">
      <dgm:prSet/>
      <dgm:spPr/>
      <dgm:t>
        <a:bodyPr/>
        <a:lstStyle/>
        <a:p>
          <a:endParaRPr lang="ru-RU" sz="1200">
            <a:latin typeface="Arial" pitchFamily="34" charset="0"/>
            <a:cs typeface="Arial" pitchFamily="34" charset="0"/>
          </a:endParaRPr>
        </a:p>
      </dgm:t>
    </dgm:pt>
    <dgm:pt modelId="{DFCDB1E2-6F24-4D9B-8FCF-FF2A8FCC19B0}" type="sibTrans" cxnId="{46BCBFA8-0021-406C-8A7B-20B8E47399B4}">
      <dgm:prSet/>
      <dgm:spPr/>
      <dgm:t>
        <a:bodyPr/>
        <a:lstStyle/>
        <a:p>
          <a:endParaRPr lang="ru-RU" sz="1200">
            <a:latin typeface="Arial" pitchFamily="34" charset="0"/>
            <a:cs typeface="Arial" pitchFamily="34" charset="0"/>
          </a:endParaRPr>
        </a:p>
      </dgm:t>
    </dgm:pt>
    <dgm:pt modelId="{9D4B1FA0-47AE-41E8-A201-E1A9859941AE}">
      <dgm:prSet phldrT="[Текст]" custT="1"/>
      <dgm:spPr>
        <a:solidFill>
          <a:srgbClr val="E7E6E6"/>
        </a:solidFill>
      </dgm:spPr>
      <dgm:t>
        <a:bodyPr/>
        <a:lstStyle/>
        <a:p>
          <a:pPr algn="just"/>
          <a:r>
            <a:rPr lang="en-US" sz="1200" b="1" dirty="0">
              <a:solidFill>
                <a:schemeClr val="tx1"/>
              </a:solidFill>
              <a:latin typeface="Arial" pitchFamily="34" charset="0"/>
              <a:cs typeface="Arial" pitchFamily="34" charset="0"/>
            </a:rPr>
            <a:t>   </a:t>
          </a:r>
          <a:r>
            <a:rPr lang="ru-RU" sz="1200" b="1" dirty="0">
              <a:solidFill>
                <a:srgbClr val="1F497D"/>
              </a:solidFill>
              <a:latin typeface="Arial" pitchFamily="34" charset="0"/>
              <a:cs typeface="Arial" pitchFamily="34" charset="0"/>
            </a:rPr>
            <a:t>ОТСУТСТВИЕ  ПОСТПРОВЕРОЧНОЙ  ПОДДЕРЖКИ В РАМКАХ  КОНТРОЛЬНЫХ</a:t>
          </a:r>
          <a:r>
            <a:rPr lang="en-US" sz="1200" b="1" dirty="0">
              <a:solidFill>
                <a:srgbClr val="1F497D"/>
              </a:solidFill>
              <a:latin typeface="Arial" pitchFamily="34" charset="0"/>
              <a:cs typeface="Arial" pitchFamily="34" charset="0"/>
            </a:rPr>
            <a:t> </a:t>
          </a:r>
        </a:p>
        <a:p>
          <a:pPr algn="just"/>
          <a:r>
            <a:rPr lang="en-US" sz="1200" b="1" dirty="0">
              <a:solidFill>
                <a:srgbClr val="1F497D"/>
              </a:solidFill>
              <a:latin typeface="Arial" pitchFamily="34" charset="0"/>
              <a:cs typeface="Arial" pitchFamily="34" charset="0"/>
            </a:rPr>
            <a:t>   </a:t>
          </a:r>
          <a:r>
            <a:rPr lang="ru-RU" sz="1200" b="1" dirty="0">
              <a:solidFill>
                <a:srgbClr val="1F497D"/>
              </a:solidFill>
              <a:latin typeface="Arial" pitchFamily="34" charset="0"/>
              <a:cs typeface="Arial" pitchFamily="34" charset="0"/>
            </a:rPr>
            <a:t>МЕРОПРИЯТИЙ</a:t>
          </a:r>
        </a:p>
      </dgm:t>
    </dgm:pt>
    <dgm:pt modelId="{5F5E7A2F-ABC3-4228-9DD8-F4F57F848A4C}" type="parTrans" cxnId="{041DFFEE-9DFC-4BB6-AF94-05EE31E497AD}">
      <dgm:prSet/>
      <dgm:spPr/>
      <dgm:t>
        <a:bodyPr/>
        <a:lstStyle/>
        <a:p>
          <a:endParaRPr lang="ru-RU" sz="1200">
            <a:latin typeface="Arial" pitchFamily="34" charset="0"/>
            <a:cs typeface="Arial" pitchFamily="34" charset="0"/>
          </a:endParaRPr>
        </a:p>
      </dgm:t>
    </dgm:pt>
    <dgm:pt modelId="{BE21F920-5476-43A8-A387-20861ECACCE5}" type="sibTrans" cxnId="{041DFFEE-9DFC-4BB6-AF94-05EE31E497AD}">
      <dgm:prSet/>
      <dgm:spPr/>
      <dgm:t>
        <a:bodyPr/>
        <a:lstStyle/>
        <a:p>
          <a:endParaRPr lang="ru-RU" sz="1200">
            <a:latin typeface="Arial" pitchFamily="34" charset="0"/>
            <a:cs typeface="Arial" pitchFamily="34" charset="0"/>
          </a:endParaRPr>
        </a:p>
      </dgm:t>
    </dgm:pt>
    <dgm:pt modelId="{CA61867A-3B64-4CF8-A676-2C19F6961977}">
      <dgm:prSet phldrT="[Текст]" custT="1"/>
      <dgm:spPr>
        <a:solidFill>
          <a:srgbClr val="E7E6E6"/>
        </a:solidFill>
      </dgm:spPr>
      <dgm:t>
        <a:bodyPr/>
        <a:lstStyle/>
        <a:p>
          <a:pPr algn="just"/>
          <a:r>
            <a:rPr lang="ru-RU" sz="1200" b="1" dirty="0">
              <a:solidFill>
                <a:srgbClr val="1F497D"/>
              </a:solidFill>
              <a:latin typeface="Arial" pitchFamily="34" charset="0"/>
              <a:cs typeface="Arial" pitchFamily="34" charset="0"/>
            </a:rPr>
            <a:t>ОТСУТСТВИЕ ИНСТРУМЕНТА СТИМУЛИРОВАНИЯ ОРГАНИЗАЦИЙ ОБРАЗОВАНИЯ К САМООЦЕНКЕ И САМОСТОЯТЕЛЬНОМУ УСТРАНЕНИЮ НАРУШЕНИЙ</a:t>
          </a:r>
        </a:p>
      </dgm:t>
    </dgm:pt>
    <dgm:pt modelId="{BF88B5C8-4922-4A91-85EF-3667178B2D43}" type="parTrans" cxnId="{349A4457-A3FD-4647-8AD7-6D651CB70CB0}">
      <dgm:prSet/>
      <dgm:spPr/>
      <dgm:t>
        <a:bodyPr/>
        <a:lstStyle/>
        <a:p>
          <a:endParaRPr lang="ru-RU" sz="1200">
            <a:latin typeface="Arial" pitchFamily="34" charset="0"/>
            <a:cs typeface="Arial" pitchFamily="34" charset="0"/>
          </a:endParaRPr>
        </a:p>
      </dgm:t>
    </dgm:pt>
    <dgm:pt modelId="{F3E9D04B-8170-4DF0-BE53-8DB6E05A5480}" type="sibTrans" cxnId="{349A4457-A3FD-4647-8AD7-6D651CB70CB0}">
      <dgm:prSet/>
      <dgm:spPr/>
      <dgm:t>
        <a:bodyPr/>
        <a:lstStyle/>
        <a:p>
          <a:endParaRPr lang="ru-RU" sz="1200">
            <a:latin typeface="Arial" pitchFamily="34" charset="0"/>
            <a:cs typeface="Arial" pitchFamily="34" charset="0"/>
          </a:endParaRPr>
        </a:p>
      </dgm:t>
    </dgm:pt>
    <dgm:pt modelId="{BC50EB93-6ADE-4398-89A5-FC194C936D01}">
      <dgm:prSet phldrT="[Текст]" custT="1"/>
      <dgm:spPr>
        <a:solidFill>
          <a:srgbClr val="E7E6E6"/>
        </a:solidFill>
      </dgm:spPr>
      <dgm:t>
        <a:bodyPr/>
        <a:lstStyle/>
        <a:p>
          <a:pPr algn="just"/>
          <a:r>
            <a:rPr lang="ru-RU" sz="1200" b="1" dirty="0">
              <a:solidFill>
                <a:srgbClr val="1F497D"/>
              </a:solidFill>
              <a:latin typeface="Arial" pitchFamily="34" charset="0"/>
              <a:cs typeface="Arial" pitchFamily="34" charset="0"/>
            </a:rPr>
            <a:t> СНИЖЕНИЕ КАЧЕСТВА ОБРАЗОВАНИЯ ПО РЕЗУЛЬТАТАМ ОТЕЧЕСТВЕННОГО И</a:t>
          </a:r>
        </a:p>
        <a:p>
          <a:pPr algn="just"/>
          <a:r>
            <a:rPr lang="ru-RU" sz="1200" b="1" dirty="0">
              <a:solidFill>
                <a:srgbClr val="1F497D"/>
              </a:solidFill>
              <a:latin typeface="Arial" pitchFamily="34" charset="0"/>
              <a:cs typeface="Arial" pitchFamily="34" charset="0"/>
            </a:rPr>
            <a:t> МЕЖДУНАРОДНОГО  ИССЛЕДОВАНИЯ</a:t>
          </a:r>
          <a:endParaRPr lang="ru-RU" sz="1200" dirty="0">
            <a:solidFill>
              <a:srgbClr val="1F497D"/>
            </a:solidFill>
            <a:latin typeface="Arial" pitchFamily="34" charset="0"/>
            <a:cs typeface="Arial" pitchFamily="34" charset="0"/>
          </a:endParaRPr>
        </a:p>
      </dgm:t>
    </dgm:pt>
    <dgm:pt modelId="{D43002C3-3EA4-4CD5-9673-F29811C2F9EA}" type="parTrans" cxnId="{79422AF1-6290-462E-AA55-388104B6F307}">
      <dgm:prSet/>
      <dgm:spPr/>
      <dgm:t>
        <a:bodyPr/>
        <a:lstStyle/>
        <a:p>
          <a:endParaRPr lang="ru-RU" sz="1200">
            <a:latin typeface="Arial" pitchFamily="34" charset="0"/>
            <a:cs typeface="Arial" pitchFamily="34" charset="0"/>
          </a:endParaRPr>
        </a:p>
      </dgm:t>
    </dgm:pt>
    <dgm:pt modelId="{3878EFC5-1C79-429C-AD75-952905547816}" type="sibTrans" cxnId="{79422AF1-6290-462E-AA55-388104B6F307}">
      <dgm:prSet/>
      <dgm:spPr/>
      <dgm:t>
        <a:bodyPr/>
        <a:lstStyle/>
        <a:p>
          <a:endParaRPr lang="ru-RU" sz="1200">
            <a:latin typeface="Arial" pitchFamily="34" charset="0"/>
            <a:cs typeface="Arial" pitchFamily="34" charset="0"/>
          </a:endParaRPr>
        </a:p>
      </dgm:t>
    </dgm:pt>
    <dgm:pt modelId="{54188C0F-9395-4EBC-879D-43F69DD2061B}">
      <dgm:prSet phldrT="[Текст]" custT="1"/>
      <dgm:spPr>
        <a:solidFill>
          <a:srgbClr val="E7E6E6"/>
        </a:solidFill>
      </dgm:spPr>
      <dgm:t>
        <a:bodyPr/>
        <a:lstStyle/>
        <a:p>
          <a:pPr algn="just"/>
          <a:r>
            <a:rPr lang="ru-RU" sz="1200" b="1" dirty="0">
              <a:solidFill>
                <a:srgbClr val="1F497D"/>
              </a:solidFill>
              <a:latin typeface="Arial" pitchFamily="34" charset="0"/>
              <a:cs typeface="Arial" pitchFamily="34" charset="0"/>
            </a:rPr>
            <a:t>УВЕЛИЧЕНИЕ РАЗРЫВА В КАЧЕСТВЕ ОБРАЗОВАНИЯ МЕЖДУ ГОРОДСКИМИ И СЕЛЬСКИМИ РЕГИОНАМИ</a:t>
          </a:r>
        </a:p>
      </dgm:t>
    </dgm:pt>
    <dgm:pt modelId="{D89AD929-5246-4D98-A4C0-539D3656C7E4}" type="parTrans" cxnId="{FCBEF61C-441F-4601-93F5-D7A4FF2DCF48}">
      <dgm:prSet/>
      <dgm:spPr/>
      <dgm:t>
        <a:bodyPr/>
        <a:lstStyle/>
        <a:p>
          <a:endParaRPr lang="ru-RU" sz="1200">
            <a:latin typeface="Arial" pitchFamily="34" charset="0"/>
            <a:cs typeface="Arial" pitchFamily="34" charset="0"/>
          </a:endParaRPr>
        </a:p>
      </dgm:t>
    </dgm:pt>
    <dgm:pt modelId="{D46B24EB-DAB5-421A-836F-AD52E25DE8B6}" type="sibTrans" cxnId="{FCBEF61C-441F-4601-93F5-D7A4FF2DCF48}">
      <dgm:prSet/>
      <dgm:spPr/>
      <dgm:t>
        <a:bodyPr/>
        <a:lstStyle/>
        <a:p>
          <a:endParaRPr lang="ru-RU" sz="1200">
            <a:latin typeface="Arial" pitchFamily="34" charset="0"/>
            <a:cs typeface="Arial" pitchFamily="34" charset="0"/>
          </a:endParaRPr>
        </a:p>
      </dgm:t>
    </dgm:pt>
    <dgm:pt modelId="{C4E19B27-C1C9-4616-BBFB-BE2E4A97F08B}" type="pres">
      <dgm:prSet presAssocID="{34FACC57-2439-43AA-9CAC-686289182E8A}" presName="Name0" presStyleCnt="0">
        <dgm:presLayoutVars>
          <dgm:chMax val="7"/>
          <dgm:chPref val="7"/>
          <dgm:dir/>
        </dgm:presLayoutVars>
      </dgm:prSet>
      <dgm:spPr/>
    </dgm:pt>
    <dgm:pt modelId="{04FB5A93-CF2B-4CCF-A175-D31D8855B17F}" type="pres">
      <dgm:prSet presAssocID="{34FACC57-2439-43AA-9CAC-686289182E8A}" presName="Name1" presStyleCnt="0"/>
      <dgm:spPr/>
    </dgm:pt>
    <dgm:pt modelId="{ACD53BF9-3DCD-4591-A173-AE99B2E4C808}" type="pres">
      <dgm:prSet presAssocID="{34FACC57-2439-43AA-9CAC-686289182E8A}" presName="cycle" presStyleCnt="0"/>
      <dgm:spPr/>
    </dgm:pt>
    <dgm:pt modelId="{3E6ED846-E83C-4015-B4E8-241AC0A76391}" type="pres">
      <dgm:prSet presAssocID="{34FACC57-2439-43AA-9CAC-686289182E8A}" presName="srcNode" presStyleLbl="node1" presStyleIdx="0" presStyleCnt="5"/>
      <dgm:spPr/>
    </dgm:pt>
    <dgm:pt modelId="{2EA94FEC-59CD-473F-B8E9-B2199DEEFF01}" type="pres">
      <dgm:prSet presAssocID="{34FACC57-2439-43AA-9CAC-686289182E8A}" presName="conn" presStyleLbl="parChTrans1D2" presStyleIdx="0" presStyleCnt="1" custScaleX="101810"/>
      <dgm:spPr/>
    </dgm:pt>
    <dgm:pt modelId="{71536CC3-0F94-46E2-8563-0E0D8CF47C80}" type="pres">
      <dgm:prSet presAssocID="{34FACC57-2439-43AA-9CAC-686289182E8A}" presName="extraNode" presStyleLbl="node1" presStyleIdx="0" presStyleCnt="5"/>
      <dgm:spPr/>
    </dgm:pt>
    <dgm:pt modelId="{8E5ABD8F-0688-4209-87D9-EC5A63D6AE7F}" type="pres">
      <dgm:prSet presAssocID="{34FACC57-2439-43AA-9CAC-686289182E8A}" presName="dstNode" presStyleLbl="node1" presStyleIdx="0" presStyleCnt="5"/>
      <dgm:spPr/>
    </dgm:pt>
    <dgm:pt modelId="{7AB7818A-775D-4404-9A6E-E01C51429901}" type="pres">
      <dgm:prSet presAssocID="{16429709-8A41-4D1C-925D-2B33850875E9}" presName="text_1" presStyleLbl="node1" presStyleIdx="0" presStyleCnt="5" custScaleX="88994" custScaleY="140218" custLinFactNeighborX="-5316" custLinFactNeighborY="-2431">
        <dgm:presLayoutVars>
          <dgm:bulletEnabled val="1"/>
        </dgm:presLayoutVars>
      </dgm:prSet>
      <dgm:spPr/>
    </dgm:pt>
    <dgm:pt modelId="{28F3C5CA-369B-4ED4-B4A8-151ABB3A64C4}" type="pres">
      <dgm:prSet presAssocID="{16429709-8A41-4D1C-925D-2B33850875E9}" presName="accent_1" presStyleCnt="0"/>
      <dgm:spPr/>
    </dgm:pt>
    <dgm:pt modelId="{F365C982-E713-47A5-AA00-14775638DCAF}" type="pres">
      <dgm:prSet presAssocID="{16429709-8A41-4D1C-925D-2B33850875E9}" presName="accentRepeatNode" presStyleLbl="solidFgAcc1" presStyleIdx="0" presStyleCnt="5"/>
      <dgm:spPr>
        <a:solidFill>
          <a:srgbClr val="FFFFFF"/>
        </a:solidFill>
        <a:ln w="50800">
          <a:solidFill>
            <a:srgbClr val="2C5D9B"/>
          </a:solidFill>
        </a:ln>
      </dgm:spPr>
    </dgm:pt>
    <dgm:pt modelId="{DBA4B5BE-121F-40A7-A0CD-3324F0F3419C}" type="pres">
      <dgm:prSet presAssocID="{9D4B1FA0-47AE-41E8-A201-E1A9859941AE}" presName="text_2" presStyleLbl="node1" presStyleIdx="1" presStyleCnt="5" custScaleX="101287" custScaleY="128821" custLinFactNeighborX="-598" custLinFactNeighborY="-630">
        <dgm:presLayoutVars>
          <dgm:bulletEnabled val="1"/>
        </dgm:presLayoutVars>
      </dgm:prSet>
      <dgm:spPr/>
    </dgm:pt>
    <dgm:pt modelId="{915EBB78-14FF-478C-9A53-596E255C1325}" type="pres">
      <dgm:prSet presAssocID="{9D4B1FA0-47AE-41E8-A201-E1A9859941AE}" presName="accent_2" presStyleCnt="0"/>
      <dgm:spPr/>
    </dgm:pt>
    <dgm:pt modelId="{3C33D2BF-626D-4B07-8EC0-64D2635C2445}" type="pres">
      <dgm:prSet presAssocID="{9D4B1FA0-47AE-41E8-A201-E1A9859941AE}" presName="accentRepeatNode" presStyleLbl="solidFgAcc1" presStyleIdx="1" presStyleCnt="5" custLinFactNeighborX="-3617" custLinFactNeighborY="-2032"/>
      <dgm:spPr>
        <a:solidFill>
          <a:srgbClr val="FFFFFF"/>
        </a:solidFill>
        <a:ln w="50800">
          <a:solidFill>
            <a:srgbClr val="2C5D9B"/>
          </a:solidFill>
        </a:ln>
      </dgm:spPr>
    </dgm:pt>
    <dgm:pt modelId="{81AE3B64-AAF8-466D-B9CA-C7F5EF1FCE6A}" type="pres">
      <dgm:prSet presAssocID="{CA61867A-3B64-4CF8-A676-2C19F6961977}" presName="text_3" presStyleLbl="node1" presStyleIdx="2" presStyleCnt="5" custScaleX="88874" custScaleY="130004" custLinFactNeighborX="-5568" custLinFactNeighborY="-1659">
        <dgm:presLayoutVars>
          <dgm:bulletEnabled val="1"/>
        </dgm:presLayoutVars>
      </dgm:prSet>
      <dgm:spPr/>
    </dgm:pt>
    <dgm:pt modelId="{315FC23A-0C75-45FC-98E7-AD13BD30DB1C}" type="pres">
      <dgm:prSet presAssocID="{CA61867A-3B64-4CF8-A676-2C19F6961977}" presName="accent_3" presStyleCnt="0"/>
      <dgm:spPr/>
    </dgm:pt>
    <dgm:pt modelId="{D78FFE19-FC1C-4160-B0B9-3D0F4061B96B}" type="pres">
      <dgm:prSet presAssocID="{CA61867A-3B64-4CF8-A676-2C19F6961977}" presName="accentRepeatNode" presStyleLbl="solidFgAcc1" presStyleIdx="2" presStyleCnt="5"/>
      <dgm:spPr>
        <a:solidFill>
          <a:srgbClr val="FFFFFF"/>
        </a:solidFill>
        <a:ln w="50800">
          <a:solidFill>
            <a:srgbClr val="2C5D9B"/>
          </a:solidFill>
        </a:ln>
      </dgm:spPr>
    </dgm:pt>
    <dgm:pt modelId="{83AEC86F-8EC4-4740-8974-6835F342D791}" type="pres">
      <dgm:prSet presAssocID="{BC50EB93-6ADE-4398-89A5-FC194C936D01}" presName="text_4" presStyleLbl="node1" presStyleIdx="3" presStyleCnt="5" custScaleY="137787" custLinFactNeighborX="-282" custLinFactNeighborY="6693">
        <dgm:presLayoutVars>
          <dgm:bulletEnabled val="1"/>
        </dgm:presLayoutVars>
      </dgm:prSet>
      <dgm:spPr/>
    </dgm:pt>
    <dgm:pt modelId="{3307FC56-7A78-412C-BF6A-C24569D02E5F}" type="pres">
      <dgm:prSet presAssocID="{BC50EB93-6ADE-4398-89A5-FC194C936D01}" presName="accent_4" presStyleCnt="0"/>
      <dgm:spPr/>
    </dgm:pt>
    <dgm:pt modelId="{3B3B8F77-FA01-4169-A0F9-80870917F4BF}" type="pres">
      <dgm:prSet presAssocID="{BC50EB93-6ADE-4398-89A5-FC194C936D01}" presName="accentRepeatNode" presStyleLbl="solidFgAcc1" presStyleIdx="3" presStyleCnt="5" custLinFactNeighborX="-2244" custLinFactNeighborY="3363"/>
      <dgm:spPr>
        <a:solidFill>
          <a:srgbClr val="FFFFFF"/>
        </a:solidFill>
        <a:ln w="50800">
          <a:solidFill>
            <a:srgbClr val="2C5D9B"/>
          </a:solidFill>
        </a:ln>
      </dgm:spPr>
    </dgm:pt>
    <dgm:pt modelId="{E2EFEB9D-B80C-47B0-85AA-204F10AC8A51}" type="pres">
      <dgm:prSet presAssocID="{54188C0F-9395-4EBC-879D-43F69DD2061B}" presName="text_5" presStyleLbl="node1" presStyleIdx="4" presStyleCnt="5" custScaleX="88884" custScaleY="113642" custLinFactNeighborX="-5222" custLinFactNeighborY="803">
        <dgm:presLayoutVars>
          <dgm:bulletEnabled val="1"/>
        </dgm:presLayoutVars>
      </dgm:prSet>
      <dgm:spPr/>
    </dgm:pt>
    <dgm:pt modelId="{9BD26473-B6A6-46CA-85C8-2EDEC8281CAA}" type="pres">
      <dgm:prSet presAssocID="{54188C0F-9395-4EBC-879D-43F69DD2061B}" presName="accent_5" presStyleCnt="0"/>
      <dgm:spPr/>
    </dgm:pt>
    <dgm:pt modelId="{0DA79680-D56F-4DB9-AA20-7E901A78F14E}" type="pres">
      <dgm:prSet presAssocID="{54188C0F-9395-4EBC-879D-43F69DD2061B}" presName="accentRepeatNode" presStyleLbl="solidFgAcc1" presStyleIdx="4" presStyleCnt="5"/>
      <dgm:spPr>
        <a:solidFill>
          <a:srgbClr val="FFFFFF"/>
        </a:solidFill>
        <a:ln w="50800">
          <a:solidFill>
            <a:srgbClr val="2C5D9B"/>
          </a:solidFill>
        </a:ln>
      </dgm:spPr>
    </dgm:pt>
  </dgm:ptLst>
  <dgm:cxnLst>
    <dgm:cxn modelId="{8125B611-E6DE-4810-BCFF-6955B0EDA087}" type="presOf" srcId="{CA61867A-3B64-4CF8-A676-2C19F6961977}" destId="{81AE3B64-AAF8-466D-B9CA-C7F5EF1FCE6A}" srcOrd="0" destOrd="0" presId="urn:microsoft.com/office/officeart/2008/layout/VerticalCurvedList"/>
    <dgm:cxn modelId="{FCBEF61C-441F-4601-93F5-D7A4FF2DCF48}" srcId="{34FACC57-2439-43AA-9CAC-686289182E8A}" destId="{54188C0F-9395-4EBC-879D-43F69DD2061B}" srcOrd="4" destOrd="0" parTransId="{D89AD929-5246-4D98-A4C0-539D3656C7E4}" sibTransId="{D46B24EB-DAB5-421A-836F-AD52E25DE8B6}"/>
    <dgm:cxn modelId="{175EFD27-3D10-422E-8FF0-4D00ECA14416}" type="presOf" srcId="{16429709-8A41-4D1C-925D-2B33850875E9}" destId="{7AB7818A-775D-4404-9A6E-E01C51429901}" srcOrd="0" destOrd="0" presId="urn:microsoft.com/office/officeart/2008/layout/VerticalCurvedList"/>
    <dgm:cxn modelId="{C22FA23E-918D-494C-A999-E07CA98FC39B}" type="presOf" srcId="{DFCDB1E2-6F24-4D9B-8FCF-FF2A8FCC19B0}" destId="{2EA94FEC-59CD-473F-B8E9-B2199DEEFF01}" srcOrd="0" destOrd="0" presId="urn:microsoft.com/office/officeart/2008/layout/VerticalCurvedList"/>
    <dgm:cxn modelId="{B9480E55-5B32-4A31-9A6A-ADE7E1E1A0F6}" type="presOf" srcId="{BC50EB93-6ADE-4398-89A5-FC194C936D01}" destId="{83AEC86F-8EC4-4740-8974-6835F342D791}" srcOrd="0" destOrd="0" presId="urn:microsoft.com/office/officeart/2008/layout/VerticalCurvedList"/>
    <dgm:cxn modelId="{349A4457-A3FD-4647-8AD7-6D651CB70CB0}" srcId="{34FACC57-2439-43AA-9CAC-686289182E8A}" destId="{CA61867A-3B64-4CF8-A676-2C19F6961977}" srcOrd="2" destOrd="0" parTransId="{BF88B5C8-4922-4A91-85EF-3667178B2D43}" sibTransId="{F3E9D04B-8170-4DF0-BE53-8DB6E05A5480}"/>
    <dgm:cxn modelId="{51B7FAA3-E176-42B8-8B40-7B0B69512DBA}" type="presOf" srcId="{9D4B1FA0-47AE-41E8-A201-E1A9859941AE}" destId="{DBA4B5BE-121F-40A7-A0CD-3324F0F3419C}" srcOrd="0" destOrd="0" presId="urn:microsoft.com/office/officeart/2008/layout/VerticalCurvedList"/>
    <dgm:cxn modelId="{46BCBFA8-0021-406C-8A7B-20B8E47399B4}" srcId="{34FACC57-2439-43AA-9CAC-686289182E8A}" destId="{16429709-8A41-4D1C-925D-2B33850875E9}" srcOrd="0" destOrd="0" parTransId="{C2FCBD2E-2268-4281-9941-BF2A137C50C7}" sibTransId="{DFCDB1E2-6F24-4D9B-8FCF-FF2A8FCC19B0}"/>
    <dgm:cxn modelId="{3DE394B6-3906-4A6E-932A-9AF08F7A9B8D}" type="presOf" srcId="{54188C0F-9395-4EBC-879D-43F69DD2061B}" destId="{E2EFEB9D-B80C-47B0-85AA-204F10AC8A51}" srcOrd="0" destOrd="0" presId="urn:microsoft.com/office/officeart/2008/layout/VerticalCurvedList"/>
    <dgm:cxn modelId="{CADF19C1-7E5F-4C43-BCDC-1EDE795F577F}" type="presOf" srcId="{34FACC57-2439-43AA-9CAC-686289182E8A}" destId="{C4E19B27-C1C9-4616-BBFB-BE2E4A97F08B}" srcOrd="0" destOrd="0" presId="urn:microsoft.com/office/officeart/2008/layout/VerticalCurvedList"/>
    <dgm:cxn modelId="{041DFFEE-9DFC-4BB6-AF94-05EE31E497AD}" srcId="{34FACC57-2439-43AA-9CAC-686289182E8A}" destId="{9D4B1FA0-47AE-41E8-A201-E1A9859941AE}" srcOrd="1" destOrd="0" parTransId="{5F5E7A2F-ABC3-4228-9DD8-F4F57F848A4C}" sibTransId="{BE21F920-5476-43A8-A387-20861ECACCE5}"/>
    <dgm:cxn modelId="{79422AF1-6290-462E-AA55-388104B6F307}" srcId="{34FACC57-2439-43AA-9CAC-686289182E8A}" destId="{BC50EB93-6ADE-4398-89A5-FC194C936D01}" srcOrd="3" destOrd="0" parTransId="{D43002C3-3EA4-4CD5-9673-F29811C2F9EA}" sibTransId="{3878EFC5-1C79-429C-AD75-952905547816}"/>
    <dgm:cxn modelId="{4BA6DCCA-993A-46F4-976D-7AD22EFA5219}" type="presParOf" srcId="{C4E19B27-C1C9-4616-BBFB-BE2E4A97F08B}" destId="{04FB5A93-CF2B-4CCF-A175-D31D8855B17F}" srcOrd="0" destOrd="0" presId="urn:microsoft.com/office/officeart/2008/layout/VerticalCurvedList"/>
    <dgm:cxn modelId="{A049BB2B-5325-4458-8448-3DEC3FF11FEE}" type="presParOf" srcId="{04FB5A93-CF2B-4CCF-A175-D31D8855B17F}" destId="{ACD53BF9-3DCD-4591-A173-AE99B2E4C808}" srcOrd="0" destOrd="0" presId="urn:microsoft.com/office/officeart/2008/layout/VerticalCurvedList"/>
    <dgm:cxn modelId="{38B4C633-FFC0-422A-9754-DCF1DE49A622}" type="presParOf" srcId="{ACD53BF9-3DCD-4591-A173-AE99B2E4C808}" destId="{3E6ED846-E83C-4015-B4E8-241AC0A76391}" srcOrd="0" destOrd="0" presId="urn:microsoft.com/office/officeart/2008/layout/VerticalCurvedList"/>
    <dgm:cxn modelId="{961497E3-7699-487B-BEDD-BE1111A7E533}" type="presParOf" srcId="{ACD53BF9-3DCD-4591-A173-AE99B2E4C808}" destId="{2EA94FEC-59CD-473F-B8E9-B2199DEEFF01}" srcOrd="1" destOrd="0" presId="urn:microsoft.com/office/officeart/2008/layout/VerticalCurvedList"/>
    <dgm:cxn modelId="{DCEFE957-F1D8-4D9D-BAF1-F182ABFD9EC0}" type="presParOf" srcId="{ACD53BF9-3DCD-4591-A173-AE99B2E4C808}" destId="{71536CC3-0F94-46E2-8563-0E0D8CF47C80}" srcOrd="2" destOrd="0" presId="urn:microsoft.com/office/officeart/2008/layout/VerticalCurvedList"/>
    <dgm:cxn modelId="{106F29CB-A177-4445-BE8C-F1679A4481E9}" type="presParOf" srcId="{ACD53BF9-3DCD-4591-A173-AE99B2E4C808}" destId="{8E5ABD8F-0688-4209-87D9-EC5A63D6AE7F}" srcOrd="3" destOrd="0" presId="urn:microsoft.com/office/officeart/2008/layout/VerticalCurvedList"/>
    <dgm:cxn modelId="{5BCA9BE2-539F-4F65-8B3C-C393E3DC3F52}" type="presParOf" srcId="{04FB5A93-CF2B-4CCF-A175-D31D8855B17F}" destId="{7AB7818A-775D-4404-9A6E-E01C51429901}" srcOrd="1" destOrd="0" presId="urn:microsoft.com/office/officeart/2008/layout/VerticalCurvedList"/>
    <dgm:cxn modelId="{84D53409-DC26-4235-A896-D224271199F9}" type="presParOf" srcId="{04FB5A93-CF2B-4CCF-A175-D31D8855B17F}" destId="{28F3C5CA-369B-4ED4-B4A8-151ABB3A64C4}" srcOrd="2" destOrd="0" presId="urn:microsoft.com/office/officeart/2008/layout/VerticalCurvedList"/>
    <dgm:cxn modelId="{F7C52E86-4DC3-4452-9361-0C3478A0C070}" type="presParOf" srcId="{28F3C5CA-369B-4ED4-B4A8-151ABB3A64C4}" destId="{F365C982-E713-47A5-AA00-14775638DCAF}" srcOrd="0" destOrd="0" presId="urn:microsoft.com/office/officeart/2008/layout/VerticalCurvedList"/>
    <dgm:cxn modelId="{90FC0560-D9D1-40B8-92FB-21D052364BE2}" type="presParOf" srcId="{04FB5A93-CF2B-4CCF-A175-D31D8855B17F}" destId="{DBA4B5BE-121F-40A7-A0CD-3324F0F3419C}" srcOrd="3" destOrd="0" presId="urn:microsoft.com/office/officeart/2008/layout/VerticalCurvedList"/>
    <dgm:cxn modelId="{8E22CAC7-B207-4B13-B19A-BCA4F20DF9B3}" type="presParOf" srcId="{04FB5A93-CF2B-4CCF-A175-D31D8855B17F}" destId="{915EBB78-14FF-478C-9A53-596E255C1325}" srcOrd="4" destOrd="0" presId="urn:microsoft.com/office/officeart/2008/layout/VerticalCurvedList"/>
    <dgm:cxn modelId="{6AB00268-24EE-420E-B262-860495BC9297}" type="presParOf" srcId="{915EBB78-14FF-478C-9A53-596E255C1325}" destId="{3C33D2BF-626D-4B07-8EC0-64D2635C2445}" srcOrd="0" destOrd="0" presId="urn:microsoft.com/office/officeart/2008/layout/VerticalCurvedList"/>
    <dgm:cxn modelId="{648161C9-4352-43A6-9500-EA00E6149992}" type="presParOf" srcId="{04FB5A93-CF2B-4CCF-A175-D31D8855B17F}" destId="{81AE3B64-AAF8-466D-B9CA-C7F5EF1FCE6A}" srcOrd="5" destOrd="0" presId="urn:microsoft.com/office/officeart/2008/layout/VerticalCurvedList"/>
    <dgm:cxn modelId="{77C11957-5BAC-4E25-9F32-6CEB7A5D4424}" type="presParOf" srcId="{04FB5A93-CF2B-4CCF-A175-D31D8855B17F}" destId="{315FC23A-0C75-45FC-98E7-AD13BD30DB1C}" srcOrd="6" destOrd="0" presId="urn:microsoft.com/office/officeart/2008/layout/VerticalCurvedList"/>
    <dgm:cxn modelId="{6CD33780-1A51-414D-BC32-D34E097049EA}" type="presParOf" srcId="{315FC23A-0C75-45FC-98E7-AD13BD30DB1C}" destId="{D78FFE19-FC1C-4160-B0B9-3D0F4061B96B}" srcOrd="0" destOrd="0" presId="urn:microsoft.com/office/officeart/2008/layout/VerticalCurvedList"/>
    <dgm:cxn modelId="{C3A1248A-8F31-4F3F-96BB-4D803732906B}" type="presParOf" srcId="{04FB5A93-CF2B-4CCF-A175-D31D8855B17F}" destId="{83AEC86F-8EC4-4740-8974-6835F342D791}" srcOrd="7" destOrd="0" presId="urn:microsoft.com/office/officeart/2008/layout/VerticalCurvedList"/>
    <dgm:cxn modelId="{A2C4ACE1-A4EE-44B3-9A71-38755A85111D}" type="presParOf" srcId="{04FB5A93-CF2B-4CCF-A175-D31D8855B17F}" destId="{3307FC56-7A78-412C-BF6A-C24569D02E5F}" srcOrd="8" destOrd="0" presId="urn:microsoft.com/office/officeart/2008/layout/VerticalCurvedList"/>
    <dgm:cxn modelId="{27157F8E-6100-422E-BFD9-F2F20C36863B}" type="presParOf" srcId="{3307FC56-7A78-412C-BF6A-C24569D02E5F}" destId="{3B3B8F77-FA01-4169-A0F9-80870917F4BF}" srcOrd="0" destOrd="0" presId="urn:microsoft.com/office/officeart/2008/layout/VerticalCurvedList"/>
    <dgm:cxn modelId="{624570F0-F096-492D-9A55-5517BC8A6A79}" type="presParOf" srcId="{04FB5A93-CF2B-4CCF-A175-D31D8855B17F}" destId="{E2EFEB9D-B80C-47B0-85AA-204F10AC8A51}" srcOrd="9" destOrd="0" presId="urn:microsoft.com/office/officeart/2008/layout/VerticalCurvedList"/>
    <dgm:cxn modelId="{A74C410A-01FE-4E2B-9C13-9B45DCF496B1}" type="presParOf" srcId="{04FB5A93-CF2B-4CCF-A175-D31D8855B17F}" destId="{9BD26473-B6A6-46CA-85C8-2EDEC8281CAA}" srcOrd="10" destOrd="0" presId="urn:microsoft.com/office/officeart/2008/layout/VerticalCurvedList"/>
    <dgm:cxn modelId="{5D1A64CC-8674-484C-B09A-7295D0597260}" type="presParOf" srcId="{9BD26473-B6A6-46CA-85C8-2EDEC8281CAA}" destId="{0DA79680-D56F-4DB9-AA20-7E901A78F14E}" srcOrd="0" destOrd="0" presId="urn:microsoft.com/office/officeart/2008/layout/VerticalCurvedList"/>
  </dgm:cxnLst>
  <dgm:bg/>
  <dgm:whole>
    <a:ln>
      <a:solidFill>
        <a:srgbClr val="1F497D"/>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94FEC-59CD-473F-B8E9-B2199DEEFF01}">
      <dsp:nvSpPr>
        <dsp:cNvPr id="0" name=""/>
        <dsp:cNvSpPr/>
      </dsp:nvSpPr>
      <dsp:spPr>
        <a:xfrm>
          <a:off x="-6000596" y="-905233"/>
          <a:ext cx="7169522" cy="7042060"/>
        </a:xfrm>
        <a:prstGeom prst="blockArc">
          <a:avLst>
            <a:gd name="adj1" fmla="val 18900000"/>
            <a:gd name="adj2" fmla="val 2700000"/>
            <a:gd name="adj3" fmla="val 307"/>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B7818A-775D-4404-9A6E-E01C51429901}">
      <dsp:nvSpPr>
        <dsp:cNvPr id="0" name=""/>
        <dsp:cNvSpPr/>
      </dsp:nvSpPr>
      <dsp:spPr>
        <a:xfrm>
          <a:off x="484287" y="179422"/>
          <a:ext cx="6374104" cy="917247"/>
        </a:xfrm>
        <a:prstGeom prst="rect">
          <a:avLst/>
        </a:prstGeom>
        <a:solidFill>
          <a:srgbClr val="E7E6E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9238" tIns="30480" rIns="30480" bIns="30480" numCol="1" spcCol="1270" anchor="ctr" anchorCtr="0">
          <a:noAutofit/>
        </a:bodyPr>
        <a:lstStyle/>
        <a:p>
          <a:pPr marL="0" lvl="0" indent="0" algn="just" defTabSz="533400" eaLnBrk="1" latinLnBrk="0">
            <a:lnSpc>
              <a:spcPct val="90000"/>
            </a:lnSpc>
            <a:spcBef>
              <a:spcPct val="0"/>
            </a:spcBef>
            <a:spcAft>
              <a:spcPct val="35000"/>
            </a:spcAft>
            <a:buNone/>
          </a:pPr>
          <a:r>
            <a:rPr lang="ru-RU" sz="1200" b="1" i="0" kern="1200" dirty="0">
              <a:solidFill>
                <a:srgbClr val="1F497D"/>
              </a:solidFill>
              <a:latin typeface="Arial" pitchFamily="34" charset="0"/>
              <a:cs typeface="Arial" pitchFamily="34" charset="0"/>
            </a:rPr>
            <a:t>ОТСУТСТВИЕ МЕХАНИЗМА  ПРОВЕДЕНИЯ  ВНЕШНЕГО ВОЗДЕЙСТВИЯ НА</a:t>
          </a:r>
          <a:r>
            <a:rPr lang="en-US" sz="1200" b="1" i="0" kern="1200" dirty="0">
              <a:solidFill>
                <a:srgbClr val="1F497D"/>
              </a:solidFill>
              <a:latin typeface="Arial" pitchFamily="34" charset="0"/>
              <a:cs typeface="Arial" pitchFamily="34" charset="0"/>
            </a:rPr>
            <a:t> </a:t>
          </a:r>
          <a:r>
            <a:rPr lang="ru-RU" sz="1200" b="1" i="0" kern="1200" dirty="0">
              <a:solidFill>
                <a:srgbClr val="1F497D"/>
              </a:solidFill>
              <a:latin typeface="Arial" pitchFamily="34" charset="0"/>
              <a:cs typeface="Arial" pitchFamily="34" charset="0"/>
            </a:rPr>
            <a:t>ВСЕ</a:t>
          </a:r>
          <a:r>
            <a:rPr lang="en-US" sz="1200" b="1" i="0" kern="1200" dirty="0">
              <a:solidFill>
                <a:srgbClr val="1F497D"/>
              </a:solidFill>
              <a:latin typeface="Arial" pitchFamily="34" charset="0"/>
              <a:cs typeface="Arial" pitchFamily="34" charset="0"/>
            </a:rPr>
            <a:t> </a:t>
          </a:r>
          <a:r>
            <a:rPr lang="ru-RU" sz="1200" b="1" i="0" kern="1200" dirty="0">
              <a:solidFill>
                <a:srgbClr val="1F497D"/>
              </a:solidFill>
              <a:latin typeface="Arial" pitchFamily="34" charset="0"/>
              <a:cs typeface="Arial" pitchFamily="34" charset="0"/>
            </a:rPr>
            <a:t>ОРГАНИЗАЦИИ ОБРАЗОВАНИЯ</a:t>
          </a:r>
        </a:p>
      </dsp:txBody>
      <dsp:txXfrm>
        <a:off x="484287" y="179422"/>
        <a:ext cx="6374104" cy="917247"/>
      </dsp:txXfrm>
    </dsp:sp>
    <dsp:sp modelId="{F365C982-E713-47A5-AA00-14775638DCAF}">
      <dsp:nvSpPr>
        <dsp:cNvPr id="0" name=""/>
        <dsp:cNvSpPr/>
      </dsp:nvSpPr>
      <dsp:spPr>
        <a:xfrm>
          <a:off x="62045" y="245100"/>
          <a:ext cx="817697" cy="817697"/>
        </a:xfrm>
        <a:prstGeom prst="ellipse">
          <a:avLst/>
        </a:prstGeom>
        <a:solidFill>
          <a:srgbClr val="FFFFFF"/>
        </a:solidFill>
        <a:ln w="50800" cap="flat" cmpd="sng" algn="ctr">
          <a:solidFill>
            <a:srgbClr val="2C5D9B"/>
          </a:solidFill>
          <a:prstDash val="solid"/>
        </a:ln>
        <a:effectLst/>
      </dsp:spPr>
      <dsp:style>
        <a:lnRef idx="2">
          <a:scrgbClr r="0" g="0" b="0"/>
        </a:lnRef>
        <a:fillRef idx="1">
          <a:scrgbClr r="0" g="0" b="0"/>
        </a:fillRef>
        <a:effectRef idx="0">
          <a:scrgbClr r="0" g="0" b="0"/>
        </a:effectRef>
        <a:fontRef idx="minor"/>
      </dsp:style>
    </dsp:sp>
    <dsp:sp modelId="{DBA4B5BE-121F-40A7-A0CD-3324F0F3419C}">
      <dsp:nvSpPr>
        <dsp:cNvPr id="0" name=""/>
        <dsp:cNvSpPr/>
      </dsp:nvSpPr>
      <dsp:spPr>
        <a:xfrm>
          <a:off x="856543" y="1209404"/>
          <a:ext cx="6779794" cy="842693"/>
        </a:xfrm>
        <a:prstGeom prst="rect">
          <a:avLst/>
        </a:prstGeom>
        <a:solidFill>
          <a:srgbClr val="E7E6E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9238" tIns="30480" rIns="30480" bIns="30480" numCol="1" spcCol="1270" anchor="ctr" anchorCtr="0">
          <a:noAutofit/>
        </a:bodyPr>
        <a:lstStyle/>
        <a:p>
          <a:pPr marL="0" lvl="0" indent="0" algn="just" defTabSz="533400">
            <a:lnSpc>
              <a:spcPct val="90000"/>
            </a:lnSpc>
            <a:spcBef>
              <a:spcPct val="0"/>
            </a:spcBef>
            <a:spcAft>
              <a:spcPct val="35000"/>
            </a:spcAft>
            <a:buNone/>
          </a:pPr>
          <a:r>
            <a:rPr lang="en-US" sz="1200" b="1" kern="1200" dirty="0">
              <a:solidFill>
                <a:schemeClr val="tx1"/>
              </a:solidFill>
              <a:latin typeface="Arial" pitchFamily="34" charset="0"/>
              <a:cs typeface="Arial" pitchFamily="34" charset="0"/>
            </a:rPr>
            <a:t>   </a:t>
          </a:r>
          <a:r>
            <a:rPr lang="ru-RU" sz="1200" b="1" kern="1200" dirty="0">
              <a:solidFill>
                <a:srgbClr val="1F497D"/>
              </a:solidFill>
              <a:latin typeface="Arial" pitchFamily="34" charset="0"/>
              <a:cs typeface="Arial" pitchFamily="34" charset="0"/>
            </a:rPr>
            <a:t>ОТСУТСТВИЕ  ПОСТПРОВЕРОЧНОЙ  ПОДДЕРЖКИ В РАМКАХ  КОНТРОЛЬНЫХ</a:t>
          </a:r>
          <a:r>
            <a:rPr lang="en-US" sz="1200" b="1" kern="1200" dirty="0">
              <a:solidFill>
                <a:srgbClr val="1F497D"/>
              </a:solidFill>
              <a:latin typeface="Arial" pitchFamily="34" charset="0"/>
              <a:cs typeface="Arial" pitchFamily="34" charset="0"/>
            </a:rPr>
            <a:t> </a:t>
          </a:r>
        </a:p>
        <a:p>
          <a:pPr marL="0" lvl="0" indent="0" algn="just" defTabSz="533400">
            <a:lnSpc>
              <a:spcPct val="90000"/>
            </a:lnSpc>
            <a:spcBef>
              <a:spcPct val="0"/>
            </a:spcBef>
            <a:spcAft>
              <a:spcPct val="35000"/>
            </a:spcAft>
            <a:buNone/>
          </a:pPr>
          <a:r>
            <a:rPr lang="en-US" sz="1200" b="1" kern="1200" dirty="0">
              <a:solidFill>
                <a:srgbClr val="1F497D"/>
              </a:solidFill>
              <a:latin typeface="Arial" pitchFamily="34" charset="0"/>
              <a:cs typeface="Arial" pitchFamily="34" charset="0"/>
            </a:rPr>
            <a:t>   </a:t>
          </a:r>
          <a:r>
            <a:rPr lang="ru-RU" sz="1200" b="1" kern="1200" dirty="0">
              <a:solidFill>
                <a:srgbClr val="1F497D"/>
              </a:solidFill>
              <a:latin typeface="Arial" pitchFamily="34" charset="0"/>
              <a:cs typeface="Arial" pitchFamily="34" charset="0"/>
            </a:rPr>
            <a:t>МЕРОПРИЯТИЙ</a:t>
          </a:r>
        </a:p>
      </dsp:txBody>
      <dsp:txXfrm>
        <a:off x="856543" y="1209404"/>
        <a:ext cx="6779794" cy="842693"/>
      </dsp:txXfrm>
    </dsp:sp>
    <dsp:sp modelId="{3C33D2BF-626D-4B07-8EC0-64D2635C2445}">
      <dsp:nvSpPr>
        <dsp:cNvPr id="0" name=""/>
        <dsp:cNvSpPr/>
      </dsp:nvSpPr>
      <dsp:spPr>
        <a:xfrm>
          <a:off x="501219" y="1209408"/>
          <a:ext cx="817697" cy="817697"/>
        </a:xfrm>
        <a:prstGeom prst="ellipse">
          <a:avLst/>
        </a:prstGeom>
        <a:solidFill>
          <a:srgbClr val="FFFFFF"/>
        </a:solidFill>
        <a:ln w="50800" cap="flat" cmpd="sng" algn="ctr">
          <a:solidFill>
            <a:srgbClr val="2C5D9B"/>
          </a:solidFill>
          <a:prstDash val="solid"/>
        </a:ln>
        <a:effectLst/>
      </dsp:spPr>
      <dsp:style>
        <a:lnRef idx="2">
          <a:scrgbClr r="0" g="0" b="0"/>
        </a:lnRef>
        <a:fillRef idx="1">
          <a:scrgbClr r="0" g="0" b="0"/>
        </a:fillRef>
        <a:effectRef idx="0">
          <a:scrgbClr r="0" g="0" b="0"/>
        </a:effectRef>
        <a:fontRef idx="minor"/>
      </dsp:style>
    </dsp:sp>
    <dsp:sp modelId="{81AE3B64-AAF8-466D-B9CA-C7F5EF1FCE6A}">
      <dsp:nvSpPr>
        <dsp:cNvPr id="0" name=""/>
        <dsp:cNvSpPr/>
      </dsp:nvSpPr>
      <dsp:spPr>
        <a:xfrm>
          <a:off x="1083186" y="2179727"/>
          <a:ext cx="5821049" cy="850432"/>
        </a:xfrm>
        <a:prstGeom prst="rect">
          <a:avLst/>
        </a:prstGeom>
        <a:solidFill>
          <a:srgbClr val="E7E6E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9238" tIns="30480" rIns="30480" bIns="30480" numCol="1" spcCol="1270" anchor="ctr" anchorCtr="0">
          <a:noAutofit/>
        </a:bodyPr>
        <a:lstStyle/>
        <a:p>
          <a:pPr marL="0" lvl="0" indent="0" algn="just" defTabSz="533400">
            <a:lnSpc>
              <a:spcPct val="90000"/>
            </a:lnSpc>
            <a:spcBef>
              <a:spcPct val="0"/>
            </a:spcBef>
            <a:spcAft>
              <a:spcPct val="35000"/>
            </a:spcAft>
            <a:buNone/>
          </a:pPr>
          <a:r>
            <a:rPr lang="ru-RU" sz="1200" b="1" kern="1200" dirty="0">
              <a:solidFill>
                <a:srgbClr val="1F497D"/>
              </a:solidFill>
              <a:latin typeface="Arial" pitchFamily="34" charset="0"/>
              <a:cs typeface="Arial" pitchFamily="34" charset="0"/>
            </a:rPr>
            <a:t>ОТСУТСТВИЕ ИНСТРУМЕНТА СТИМУЛИРОВАНИЯ ОРГАНИЗАЦИЙ ОБРАЗОВАНИЯ К САМООЦЕНКЕ И САМОСТОЯТЕЛЬНОМУ УСТРАНЕНИЮ НАРУШЕНИЙ</a:t>
          </a:r>
        </a:p>
      </dsp:txBody>
      <dsp:txXfrm>
        <a:off x="1083186" y="2179727"/>
        <a:ext cx="5821049" cy="850432"/>
      </dsp:txXfrm>
    </dsp:sp>
    <dsp:sp modelId="{D78FFE19-FC1C-4160-B0B9-3D0F4061B96B}">
      <dsp:nvSpPr>
        <dsp:cNvPr id="0" name=""/>
        <dsp:cNvSpPr/>
      </dsp:nvSpPr>
      <dsp:spPr>
        <a:xfrm>
          <a:off x="674664" y="2206947"/>
          <a:ext cx="817697" cy="817697"/>
        </a:xfrm>
        <a:prstGeom prst="ellipse">
          <a:avLst/>
        </a:prstGeom>
        <a:solidFill>
          <a:srgbClr val="FFFFFF"/>
        </a:solidFill>
        <a:ln w="50800" cap="flat" cmpd="sng" algn="ctr">
          <a:solidFill>
            <a:srgbClr val="2C5D9B"/>
          </a:solidFill>
          <a:prstDash val="solid"/>
        </a:ln>
        <a:effectLst/>
      </dsp:spPr>
      <dsp:style>
        <a:lnRef idx="2">
          <a:scrgbClr r="0" g="0" b="0"/>
        </a:lnRef>
        <a:fillRef idx="1">
          <a:scrgbClr r="0" g="0" b="0"/>
        </a:fillRef>
        <a:effectRef idx="0">
          <a:scrgbClr r="0" g="0" b="0"/>
        </a:effectRef>
        <a:fontRef idx="minor"/>
      </dsp:style>
    </dsp:sp>
    <dsp:sp modelId="{83AEC86F-8EC4-4740-8974-6835F342D791}">
      <dsp:nvSpPr>
        <dsp:cNvPr id="0" name=""/>
        <dsp:cNvSpPr/>
      </dsp:nvSpPr>
      <dsp:spPr>
        <a:xfrm>
          <a:off x="920768" y="3189830"/>
          <a:ext cx="6693646" cy="901345"/>
        </a:xfrm>
        <a:prstGeom prst="rect">
          <a:avLst/>
        </a:prstGeom>
        <a:solidFill>
          <a:srgbClr val="E7E6E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9238" tIns="30480" rIns="30480" bIns="30480" numCol="1" spcCol="1270" anchor="ctr" anchorCtr="0">
          <a:noAutofit/>
        </a:bodyPr>
        <a:lstStyle/>
        <a:p>
          <a:pPr marL="0" lvl="0" indent="0" algn="just" defTabSz="533400">
            <a:lnSpc>
              <a:spcPct val="90000"/>
            </a:lnSpc>
            <a:spcBef>
              <a:spcPct val="0"/>
            </a:spcBef>
            <a:spcAft>
              <a:spcPct val="35000"/>
            </a:spcAft>
            <a:buNone/>
          </a:pPr>
          <a:r>
            <a:rPr lang="ru-RU" sz="1200" b="1" kern="1200" dirty="0">
              <a:solidFill>
                <a:srgbClr val="1F497D"/>
              </a:solidFill>
              <a:latin typeface="Arial" pitchFamily="34" charset="0"/>
              <a:cs typeface="Arial" pitchFamily="34" charset="0"/>
            </a:rPr>
            <a:t> СНИЖЕНИЕ КАЧЕСТВА ОБРАЗОВАНИЯ ПО РЕЗУЛЬТАТАМ ОТЕЧЕСТВЕННОГО И</a:t>
          </a:r>
        </a:p>
        <a:p>
          <a:pPr marL="0" lvl="0" indent="0" algn="just" defTabSz="533400">
            <a:lnSpc>
              <a:spcPct val="90000"/>
            </a:lnSpc>
            <a:spcBef>
              <a:spcPct val="0"/>
            </a:spcBef>
            <a:spcAft>
              <a:spcPct val="35000"/>
            </a:spcAft>
            <a:buNone/>
          </a:pPr>
          <a:r>
            <a:rPr lang="ru-RU" sz="1200" b="1" kern="1200" dirty="0">
              <a:solidFill>
                <a:srgbClr val="1F497D"/>
              </a:solidFill>
              <a:latin typeface="Arial" pitchFamily="34" charset="0"/>
              <a:cs typeface="Arial" pitchFamily="34" charset="0"/>
            </a:rPr>
            <a:t> МЕЖДУНАРОДНОГО  ИССЛЕДОВАНИЯ</a:t>
          </a:r>
          <a:endParaRPr lang="ru-RU" sz="1200" kern="1200" dirty="0">
            <a:solidFill>
              <a:srgbClr val="1F497D"/>
            </a:solidFill>
            <a:latin typeface="Arial" pitchFamily="34" charset="0"/>
            <a:cs typeface="Arial" pitchFamily="34" charset="0"/>
          </a:endParaRPr>
        </a:p>
      </dsp:txBody>
      <dsp:txXfrm>
        <a:off x="920768" y="3189830"/>
        <a:ext cx="6693646" cy="901345"/>
      </dsp:txXfrm>
    </dsp:sp>
    <dsp:sp modelId="{3B3B8F77-FA01-4169-A0F9-80870917F4BF}">
      <dsp:nvSpPr>
        <dsp:cNvPr id="0" name=""/>
        <dsp:cNvSpPr/>
      </dsp:nvSpPr>
      <dsp:spPr>
        <a:xfrm>
          <a:off x="512446" y="3215370"/>
          <a:ext cx="817697" cy="817697"/>
        </a:xfrm>
        <a:prstGeom prst="ellipse">
          <a:avLst/>
        </a:prstGeom>
        <a:solidFill>
          <a:srgbClr val="FFFFFF"/>
        </a:solidFill>
        <a:ln w="50800" cap="flat" cmpd="sng" algn="ctr">
          <a:solidFill>
            <a:srgbClr val="2C5D9B"/>
          </a:solidFill>
          <a:prstDash val="solid"/>
        </a:ln>
        <a:effectLst/>
      </dsp:spPr>
      <dsp:style>
        <a:lnRef idx="2">
          <a:scrgbClr r="0" g="0" b="0"/>
        </a:lnRef>
        <a:fillRef idx="1">
          <a:scrgbClr r="0" g="0" b="0"/>
        </a:fillRef>
        <a:effectRef idx="0">
          <a:scrgbClr r="0" g="0" b="0"/>
        </a:effectRef>
        <a:fontRef idx="minor"/>
      </dsp:style>
    </dsp:sp>
    <dsp:sp modelId="{E2EFEB9D-B80C-47B0-85AA-204F10AC8A51}">
      <dsp:nvSpPr>
        <dsp:cNvPr id="0" name=""/>
        <dsp:cNvSpPr/>
      </dsp:nvSpPr>
      <dsp:spPr>
        <a:xfrm>
          <a:off x="494959" y="4211197"/>
          <a:ext cx="6366225" cy="743398"/>
        </a:xfrm>
        <a:prstGeom prst="rect">
          <a:avLst/>
        </a:prstGeom>
        <a:solidFill>
          <a:srgbClr val="E7E6E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19238" tIns="30480" rIns="30480" bIns="30480" numCol="1" spcCol="1270" anchor="ctr" anchorCtr="0">
          <a:noAutofit/>
        </a:bodyPr>
        <a:lstStyle/>
        <a:p>
          <a:pPr marL="0" lvl="0" indent="0" algn="just" defTabSz="533400">
            <a:lnSpc>
              <a:spcPct val="90000"/>
            </a:lnSpc>
            <a:spcBef>
              <a:spcPct val="0"/>
            </a:spcBef>
            <a:spcAft>
              <a:spcPct val="35000"/>
            </a:spcAft>
            <a:buNone/>
          </a:pPr>
          <a:r>
            <a:rPr lang="ru-RU" sz="1200" b="1" kern="1200" dirty="0">
              <a:solidFill>
                <a:srgbClr val="1F497D"/>
              </a:solidFill>
              <a:latin typeface="Arial" pitchFamily="34" charset="0"/>
              <a:cs typeface="Arial" pitchFamily="34" charset="0"/>
            </a:rPr>
            <a:t>УВЕЛИЧЕНИЕ РАЗРЫВА В КАЧЕСТВЕ ОБРАЗОВАНИЯ МЕЖДУ ГОРОДСКИМИ И СЕЛЬСКИМИ РЕГИОНАМИ</a:t>
          </a:r>
        </a:p>
      </dsp:txBody>
      <dsp:txXfrm>
        <a:off x="494959" y="4211197"/>
        <a:ext cx="6366225" cy="743398"/>
      </dsp:txXfrm>
    </dsp:sp>
    <dsp:sp modelId="{0DA79680-D56F-4DB9-AA20-7E901A78F14E}">
      <dsp:nvSpPr>
        <dsp:cNvPr id="0" name=""/>
        <dsp:cNvSpPr/>
      </dsp:nvSpPr>
      <dsp:spPr>
        <a:xfrm>
          <a:off x="62045" y="4168794"/>
          <a:ext cx="817697" cy="817697"/>
        </a:xfrm>
        <a:prstGeom prst="ellipse">
          <a:avLst/>
        </a:prstGeom>
        <a:solidFill>
          <a:srgbClr val="FFFFFF"/>
        </a:solidFill>
        <a:ln w="50800" cap="flat" cmpd="sng" algn="ctr">
          <a:solidFill>
            <a:srgbClr val="2C5D9B"/>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6FA36E-4A9D-4EE3-8E9C-611D743501F5}" type="datetimeFigureOut">
              <a:rPr lang="ru-RU" smtClean="0"/>
              <a:pPr/>
              <a:t>18.04.2022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EB81D8-28A4-4FCC-9FAE-13B5AAFDE94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0" y="685800"/>
            <a:ext cx="4572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991FEF2-18A0-4D84-B45F-73D43D5AE44B}" type="slidenum">
              <a:rPr lang="ru-RU" smtClean="0"/>
              <a:pPr/>
              <a:t>3</a:t>
            </a:fld>
            <a:endParaRPr lang="ru-RU" dirty="0"/>
          </a:p>
        </p:txBody>
      </p:sp>
    </p:spTree>
    <p:extLst>
      <p:ext uri="{BB962C8B-B14F-4D97-AF65-F5344CB8AC3E}">
        <p14:creationId xmlns:p14="http://schemas.microsoft.com/office/powerpoint/2010/main" val="3880329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15</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23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25</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27</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32</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9EB81D8-28A4-4FCC-9FAE-13B5AAFDE94E}" type="slidenum">
              <a:rPr lang="ru-RU" smtClean="0"/>
              <a:pPr/>
              <a:t>33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18.04.2022</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18.04.2022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
        <p:nvSpPr>
          <p:cNvPr id="4" name="Дата 3">
            <a:extLst>
              <a:ext uri="{FF2B5EF4-FFF2-40B4-BE49-F238E27FC236}">
                <a16:creationId xmlns:a16="http://schemas.microsoft.com/office/drawing/2014/main" id="{BE134C09-5206-4E37-B0D1-16450AB46A75}"/>
              </a:ext>
            </a:extLst>
          </p:cNvPr>
          <p:cNvSpPr>
            <a:spLocks noGrp="1"/>
          </p:cNvSpPr>
          <p:nvPr>
            <p:ph type="dt" sz="half" idx="10"/>
          </p:nvPr>
        </p:nvSpPr>
        <p:spPr/>
        <p:txBody>
          <a:bodyPr/>
          <a:lstStyle/>
          <a:p>
            <a:fld id="{313BA612-BF19-469D-84B0-4A2D3F654901}" type="datetime1">
              <a:rPr lang="ru-RU" smtClean="0"/>
              <a:pPr/>
              <a:t>18.04.2022</a:t>
            </a:fld>
            <a:endParaRPr lang="ru-RU" dirty="0"/>
          </a:p>
        </p:txBody>
      </p:sp>
      <p:sp>
        <p:nvSpPr>
          <p:cNvPr id="5" name="Нижний колонтитул 4">
            <a:extLst>
              <a:ext uri="{FF2B5EF4-FFF2-40B4-BE49-F238E27FC236}">
                <a16:creationId xmlns:a16="http://schemas.microsoft.com/office/drawing/2014/main" id="{8C0FD5EF-D7FD-4326-B93F-3DAD1440E73F}"/>
              </a:ext>
            </a:extLst>
          </p:cNvPr>
          <p:cNvSpPr>
            <a:spLocks noGrp="1"/>
          </p:cNvSpPr>
          <p:nvPr>
            <p:ph type="ftr" sz="quarter" idx="11"/>
          </p:nvPr>
        </p:nvSpPr>
        <p:spPr/>
        <p:txBody>
          <a:bodyPr/>
          <a:lstStyle/>
          <a:p>
            <a:endParaRPr lang="ru-RU" dirty="0"/>
          </a:p>
        </p:txBody>
      </p:sp>
      <p:sp>
        <p:nvSpPr>
          <p:cNvPr id="6" name="Номер слайда 5">
            <a:extLst>
              <a:ext uri="{FF2B5EF4-FFF2-40B4-BE49-F238E27FC236}">
                <a16:creationId xmlns:a16="http://schemas.microsoft.com/office/drawing/2014/main" id="{9A3DF58C-7793-43E2-ABEC-A31D9BE5FF31}"/>
              </a:ext>
            </a:extLst>
          </p:cNvPr>
          <p:cNvSpPr>
            <a:spLocks noGrp="1"/>
          </p:cNvSpPr>
          <p:nvPr>
            <p:ph type="sldNum" sz="quarter" idx="12"/>
          </p:nvPr>
        </p:nvSpPr>
        <p:spPr/>
        <p:txBody>
          <a:bodyPr/>
          <a:lstStyle/>
          <a:p>
            <a:fld id="{1BBE424C-940E-4969-AD3E-702B31DD2D3C}" type="slidenum">
              <a:rPr lang="ru-RU" smtClean="0"/>
              <a:pPr/>
              <a:t>‹#›</a:t>
            </a:fld>
            <a:endParaRPr lang="ru-RU" dirty="0"/>
          </a:p>
        </p:txBody>
      </p:sp>
      <p:sp>
        <p:nvSpPr>
          <p:cNvPr id="10" name="Прямоугольник 9"/>
          <p:cNvSpPr/>
          <p:nvPr userDrawn="1"/>
        </p:nvSpPr>
        <p:spPr>
          <a:xfrm>
            <a:off x="628650" y="298565"/>
            <a:ext cx="8515350" cy="963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dirty="0">
              <a:latin typeface="Segoe UI" panose="020B0502040204020203" pitchFamily="34" charset="0"/>
            </a:endParaRPr>
          </a:p>
        </p:txBody>
      </p:sp>
      <p:sp>
        <p:nvSpPr>
          <p:cNvPr id="11" name="Овал 10"/>
          <p:cNvSpPr/>
          <p:nvPr userDrawn="1"/>
        </p:nvSpPr>
        <p:spPr>
          <a:xfrm>
            <a:off x="158009" y="102993"/>
            <a:ext cx="1073150" cy="1354667"/>
          </a:xfrm>
          <a:prstGeom prst="ellipse">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200" dirty="0">
              <a:latin typeface="Segoe UI" panose="020B0502040204020203" pitchFamily="34" charset="0"/>
            </a:endParaRPr>
          </a:p>
        </p:txBody>
      </p:sp>
      <p:pic>
        <p:nvPicPr>
          <p:cNvPr id="8" name="Рисунок 7"/>
          <p:cNvPicPr>
            <a:picLocks noChangeAspect="1"/>
          </p:cNvPicPr>
          <p:nvPr userDrawn="1"/>
        </p:nvPicPr>
        <p:blipFill rotWithShape="1">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l="12493" t="13105" r="12049" b="11437"/>
          <a:stretch/>
        </p:blipFill>
        <p:spPr>
          <a:xfrm>
            <a:off x="289361" y="216768"/>
            <a:ext cx="783992" cy="1045323"/>
          </a:xfrm>
          <a:prstGeom prst="rect">
            <a:avLst/>
          </a:prstGeom>
        </p:spPr>
      </p:pic>
    </p:spTree>
    <p:extLst>
      <p:ext uri="{BB962C8B-B14F-4D97-AF65-F5344CB8AC3E}">
        <p14:creationId xmlns:p14="http://schemas.microsoft.com/office/powerpoint/2010/main" val="2998758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0" y="200177"/>
            <a:ext cx="9144000" cy="775778"/>
          </a:xfrm>
          <a:prstGeom prst="rect">
            <a:avLst/>
          </a:prstGeom>
        </p:spPr>
        <p:txBody>
          <a:bodyPr vert="horz" lIns="91440" tIns="45720" rIns="91440" bIns="45720" rtlCol="0" anchor="ctr">
            <a:normAutofit/>
          </a:bodyPr>
          <a:lstStyle>
            <a:lvl1pPr algn="ctr">
              <a:defRPr sz="4800" b="1">
                <a:solidFill>
                  <a:schemeClr val="tx1">
                    <a:lumMod val="65000"/>
                    <a:lumOff val="35000"/>
                  </a:schemeClr>
                </a:solidFill>
              </a:defRPr>
            </a:lvl1pPr>
          </a:lstStyle>
          <a:p>
            <a:r>
              <a:rPr lang="en-US" dirty="0"/>
              <a:t>Click to edit Master title style</a:t>
            </a:r>
          </a:p>
        </p:txBody>
      </p:sp>
      <p:sp>
        <p:nvSpPr>
          <p:cNvPr id="8" name="Rectangle 6">
            <a:extLst>
              <a:ext uri="{FF2B5EF4-FFF2-40B4-BE49-F238E27FC236}">
                <a16:creationId xmlns:a16="http://schemas.microsoft.com/office/drawing/2014/main" id="{55674156-3125-48CE-B7AD-16F5FF6CA05A}"/>
              </a:ext>
            </a:extLst>
          </p:cNvPr>
          <p:cNvSpPr/>
          <p:nvPr userDrawn="1"/>
        </p:nvSpPr>
        <p:spPr>
          <a:xfrm>
            <a:off x="0" y="6597352"/>
            <a:ext cx="9144000" cy="26064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0" name="텍스트 개체 틀 2">
            <a:extLst>
              <a:ext uri="{FF2B5EF4-FFF2-40B4-BE49-F238E27FC236}">
                <a16:creationId xmlns:a16="http://schemas.microsoft.com/office/drawing/2014/main" id="{BEA53C6E-B822-48C1-AE43-123E9E431F64}"/>
              </a:ext>
            </a:extLst>
          </p:cNvPr>
          <p:cNvSpPr>
            <a:spLocks noGrp="1"/>
          </p:cNvSpPr>
          <p:nvPr>
            <p:ph type="body" sz="quarter" idx="41" hasCustomPrompt="1"/>
          </p:nvPr>
        </p:nvSpPr>
        <p:spPr>
          <a:xfrm>
            <a:off x="0" y="1005382"/>
            <a:ext cx="9144000" cy="419379"/>
          </a:xfrm>
          <a:prstGeom prst="rect">
            <a:avLst/>
          </a:prstGeom>
        </p:spPr>
        <p:txBody>
          <a:bodyPr anchor="ctr"/>
          <a:lstStyle>
            <a:lvl1pPr marL="0" marR="0" indent="0" algn="ctr" defTabSz="914400" rtl="0" eaLnBrk="1" fontAlgn="auto" latinLnBrk="1" hangingPunct="1">
              <a:lnSpc>
                <a:spcPct val="90000"/>
              </a:lnSpc>
              <a:spcBef>
                <a:spcPts val="1000"/>
              </a:spcBef>
              <a:spcAft>
                <a:spcPts val="0"/>
              </a:spcAft>
              <a:buClrTx/>
              <a:buSzTx/>
              <a:buFontTx/>
              <a:buNone/>
              <a:tabLst/>
              <a:defRPr sz="2400" b="0">
                <a:solidFill>
                  <a:schemeClr val="tx1">
                    <a:lumMod val="65000"/>
                    <a:lumOff val="35000"/>
                  </a:schemeClr>
                </a:solidFill>
              </a:defRPr>
            </a:lvl1pPr>
          </a:lstStyle>
          <a:p>
            <a:pPr marL="0" marR="0" lvl="0" indent="0" algn="ctr" defTabSz="914400" rtl="0" eaLnBrk="1" fontAlgn="auto" latinLnBrk="1" hangingPunct="1">
              <a:lnSpc>
                <a:spcPct val="90000"/>
              </a:lnSpc>
              <a:spcBef>
                <a:spcPts val="1000"/>
              </a:spcBef>
              <a:spcAft>
                <a:spcPts val="0"/>
              </a:spcAft>
              <a:buClrTx/>
              <a:buSzTx/>
              <a:buFontTx/>
              <a:buNone/>
              <a:tabLst/>
              <a:defRPr/>
            </a:pPr>
            <a:r>
              <a:rPr lang="en-US" altLang="ko-KR" dirty="0"/>
              <a:t>Subtitle in this line</a:t>
            </a:r>
            <a:endParaRPr lang="ko-KR" altLang="en-US" dirty="0"/>
          </a:p>
        </p:txBody>
      </p:sp>
    </p:spTree>
    <p:extLst>
      <p:ext uri="{BB962C8B-B14F-4D97-AF65-F5344CB8AC3E}">
        <p14:creationId xmlns:p14="http://schemas.microsoft.com/office/powerpoint/2010/main" val="1219917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asic Layout">
    <p:bg>
      <p:bgPr>
        <a:solidFill>
          <a:schemeClr val="bg1"/>
        </a:solidFill>
        <a:effectLst/>
      </p:bgPr>
    </p:bg>
    <p:spTree>
      <p:nvGrpSpPr>
        <p:cNvPr id="1" name=""/>
        <p:cNvGrpSpPr/>
        <p:nvPr/>
      </p:nvGrpSpPr>
      <p:grpSpPr>
        <a:xfrm>
          <a:off x="0" y="0"/>
          <a:ext cx="0" cy="0"/>
          <a:chOff x="0" y="0"/>
          <a:chExt cx="0" cy="0"/>
        </a:xfrm>
      </p:grpSpPr>
      <p:pic>
        <p:nvPicPr>
          <p:cNvPr id="2051" name="Picture 3" descr="E:\002-KIMS BUSINESS\007-02-Fullslidesppt-Contents\20161206\02-\blue-pencil.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92" y="3813044"/>
            <a:ext cx="3867829" cy="3044957"/>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9"/>
          <p:cNvSpPr>
            <a:spLocks noGrp="1"/>
          </p:cNvSpPr>
          <p:nvPr>
            <p:ph type="body" sz="quarter" idx="10" hasCustomPrompt="1"/>
          </p:nvPr>
        </p:nvSpPr>
        <p:spPr>
          <a:xfrm>
            <a:off x="683568" y="644692"/>
            <a:ext cx="2592288" cy="1632181"/>
          </a:xfrm>
          <a:prstGeom prst="rect">
            <a:avLst/>
          </a:prstGeom>
        </p:spPr>
        <p:txBody>
          <a:bodyPr lIns="121917" tIns="60958" rIns="121917" bIns="60958" anchor="ctr"/>
          <a:lstStyle>
            <a:lvl1pPr marL="0" indent="0" algn="l">
              <a:buNone/>
              <a:defRPr sz="4800" b="0" baseline="0">
                <a:solidFill>
                  <a:schemeClr val="accent3"/>
                </a:solidFill>
                <a:latin typeface="+mj-lt"/>
                <a:cs typeface="Arial" pitchFamily="34" charset="0"/>
              </a:defRPr>
            </a:lvl1pPr>
          </a:lstStyle>
          <a:p>
            <a:pPr lvl="0"/>
            <a:r>
              <a:rPr lang="en-US" altLang="ko-KR" dirty="0"/>
              <a:t>BASIC LAYOUT</a:t>
            </a:r>
          </a:p>
        </p:txBody>
      </p:sp>
      <p:sp>
        <p:nvSpPr>
          <p:cNvPr id="5" name="Text Placeholder 9"/>
          <p:cNvSpPr>
            <a:spLocks noGrp="1"/>
          </p:cNvSpPr>
          <p:nvPr>
            <p:ph type="body" sz="quarter" idx="11" hasCustomPrompt="1"/>
          </p:nvPr>
        </p:nvSpPr>
        <p:spPr>
          <a:xfrm>
            <a:off x="683568" y="2276873"/>
            <a:ext cx="2592288" cy="768085"/>
          </a:xfrm>
          <a:prstGeom prst="rect">
            <a:avLst/>
          </a:prstGeom>
        </p:spPr>
        <p:txBody>
          <a:bodyPr lIns="121917" tIns="60958" rIns="121917" bIns="60958" anchor="ctr"/>
          <a:lstStyle>
            <a:lvl1pPr marL="0" indent="0" algn="l">
              <a:buNone/>
              <a:defRPr sz="1900" b="0" baseline="0">
                <a:solidFill>
                  <a:schemeClr val="tx1">
                    <a:lumMod val="75000"/>
                    <a:lumOff val="25000"/>
                  </a:schemeClr>
                </a:solidFill>
                <a:latin typeface="Arial" pitchFamily="34" charset="0"/>
                <a:cs typeface="Arial" pitchFamily="34" charset="0"/>
              </a:defRPr>
            </a:lvl1pPr>
          </a:lstStyle>
          <a:p>
            <a:pPr lvl="0"/>
            <a:r>
              <a:rPr lang="en-US" altLang="ko-KR" dirty="0"/>
              <a:t>Insert the title </a:t>
            </a:r>
          </a:p>
          <a:p>
            <a:pPr lvl="0"/>
            <a:r>
              <a:rPr lang="en-US" altLang="ko-KR" dirty="0"/>
              <a:t>of your subtitle Here</a:t>
            </a:r>
          </a:p>
        </p:txBody>
      </p:sp>
    </p:spTree>
    <p:extLst>
      <p:ext uri="{BB962C8B-B14F-4D97-AF65-F5344CB8AC3E}">
        <p14:creationId xmlns:p14="http://schemas.microsoft.com/office/powerpoint/2010/main" val="312904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64637"/>
            <a:ext cx="9144000" cy="768085"/>
          </a:xfrm>
          <a:prstGeom prst="rect">
            <a:avLst/>
          </a:prstGeom>
        </p:spPr>
        <p:txBody>
          <a:bodyPr lIns="121917" tIns="60958" rIns="121917" bIns="60958" anchor="ctr"/>
          <a:lstStyle>
            <a:lvl1pPr marL="0" indent="0" algn="ctr">
              <a:buNone/>
              <a:defRPr sz="4800" b="0" baseline="0">
                <a:solidFill>
                  <a:schemeClr val="accent3"/>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932724"/>
            <a:ext cx="9144000" cy="384043"/>
          </a:xfrm>
          <a:prstGeom prst="rect">
            <a:avLst/>
          </a:prstGeom>
        </p:spPr>
        <p:txBody>
          <a:bodyPr lIns="121917" tIns="60958" rIns="121917" bIns="60958" anchor="ctr"/>
          <a:lstStyle>
            <a:lvl1pPr marL="0" indent="0" algn="ctr">
              <a:buNone/>
              <a:defRPr sz="19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2050" name="Picture 2" descr="E:\002-KIMS BUSINESS\007-02-Fullslidesppt-Contents\20161206\02-\color-pencil2.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151972"/>
            <a:ext cx="9144000" cy="715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6454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64637"/>
            <a:ext cx="9144000" cy="768085"/>
          </a:xfrm>
          <a:prstGeom prst="rect">
            <a:avLst/>
          </a:prstGeom>
        </p:spPr>
        <p:txBody>
          <a:bodyPr lIns="121917" tIns="60958" rIns="121917" bIns="60958" anchor="ctr"/>
          <a:lstStyle>
            <a:lvl1pPr marL="0" indent="0" algn="ctr">
              <a:buNone/>
              <a:defRPr sz="4800" b="0" baseline="0">
                <a:solidFill>
                  <a:schemeClr val="accent3"/>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932724"/>
            <a:ext cx="9144000" cy="384043"/>
          </a:xfrm>
          <a:prstGeom prst="rect">
            <a:avLst/>
          </a:prstGeom>
        </p:spPr>
        <p:txBody>
          <a:bodyPr lIns="121917" tIns="60958" rIns="121917" bIns="60958" anchor="ctr"/>
          <a:lstStyle>
            <a:lvl1pPr marL="0" indent="0" algn="ctr">
              <a:buNone/>
              <a:defRPr sz="19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38919888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242647" y="339510"/>
            <a:ext cx="8679898"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064022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18.04.2022</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18.04.2022</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18.04.2022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18.04.2022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18.04.2022</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18.04.2022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18.04.2022</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18.04.2022</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18.04.2022</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6" r:id="rId13"/>
    <p:sldLayoutId id="2147483687" r:id="rId14"/>
    <p:sldLayoutId id="2147483688" r:id="rId15"/>
    <p:sldLayoutId id="2147483689" r:id="rId16"/>
    <p:sldLayoutId id="2147483690" r:id="rId17"/>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pn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67744" y="2636912"/>
            <a:ext cx="6172200" cy="1894362"/>
          </a:xfrm>
        </p:spPr>
        <p:txBody>
          <a:bodyPr>
            <a:normAutofit fontScale="90000"/>
          </a:bodyPr>
          <a:lstStyle/>
          <a:p>
            <a:pPr algn="ctr"/>
            <a:r>
              <a:rPr lang="ru-RU" sz="3200" dirty="0">
                <a:solidFill>
                  <a:srgbClr val="002060"/>
                </a:solidFill>
                <a:latin typeface="Arial" pitchFamily="34" charset="0"/>
                <a:cs typeface="Arial" pitchFamily="34" charset="0"/>
              </a:rPr>
              <a:t>ГОСУДАРСТВЕННАЯ АТТЕСТАЦИЯ ОРГАНИЗАЦИЙ ОБРАЗОВАНИЯ</a:t>
            </a:r>
            <a:br>
              <a:rPr lang="ru-RU" sz="3200" dirty="0">
                <a:solidFill>
                  <a:srgbClr val="002060"/>
                </a:solidFill>
                <a:latin typeface="Arial" pitchFamily="34" charset="0"/>
                <a:cs typeface="Arial" pitchFamily="34" charset="0"/>
              </a:rPr>
            </a:br>
            <a:br>
              <a:rPr lang="ru-RU" sz="3200" dirty="0">
                <a:solidFill>
                  <a:srgbClr val="002060"/>
                </a:solidFill>
                <a:latin typeface="Arial" pitchFamily="34" charset="0"/>
                <a:cs typeface="Arial" pitchFamily="34" charset="0"/>
              </a:rPr>
            </a:br>
            <a:br>
              <a:rPr lang="ru-RU" sz="3200" dirty="0">
                <a:solidFill>
                  <a:srgbClr val="002060"/>
                </a:solidFill>
                <a:latin typeface="Arial" pitchFamily="34" charset="0"/>
                <a:cs typeface="Arial" pitchFamily="34" charset="0"/>
              </a:rPr>
            </a:br>
            <a:br>
              <a:rPr lang="ru-RU" sz="3200" dirty="0">
                <a:solidFill>
                  <a:srgbClr val="002060"/>
                </a:solidFill>
                <a:latin typeface="Arial" pitchFamily="34" charset="0"/>
                <a:cs typeface="Arial" pitchFamily="34" charset="0"/>
              </a:rPr>
            </a:br>
            <a:r>
              <a:rPr lang="ru-RU" i="1" dirty="0">
                <a:latin typeface="Arial" pitchFamily="34" charset="0"/>
                <a:cs typeface="Arial" pitchFamily="34" charset="0"/>
              </a:rPr>
              <a:t>Принципы, технологии подготовки школы к </a:t>
            </a:r>
            <a:r>
              <a:rPr lang="ru-RU" i="1" dirty="0" err="1">
                <a:latin typeface="Arial" pitchFamily="34" charset="0"/>
                <a:cs typeface="Arial" pitchFamily="34" charset="0"/>
              </a:rPr>
              <a:t>профконтролю</a:t>
            </a:r>
            <a:r>
              <a:rPr lang="ru-RU" i="1" dirty="0">
                <a:latin typeface="Arial" pitchFamily="34" charset="0"/>
                <a:cs typeface="Arial" pitchFamily="34" charset="0"/>
              </a:rPr>
              <a:t> и государственной  аттестации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ru-RU" sz="3200" dirty="0">
                <a:solidFill>
                  <a:srgbClr val="002060"/>
                </a:solidFill>
              </a:rPr>
              <a:t>АЛГОРИТМ ПОДГОТОВКИ К АТТЕСТАЦИИ УЧРЕЖДЕНИЯ</a:t>
            </a:r>
            <a:endParaRPr lang="en-US" sz="3200" dirty="0">
              <a:solidFill>
                <a:srgbClr val="002060"/>
              </a:solidFill>
            </a:endParaRPr>
          </a:p>
        </p:txBody>
      </p:sp>
      <p:sp>
        <p:nvSpPr>
          <p:cNvPr id="53" name="Text Placeholder 52"/>
          <p:cNvSpPr>
            <a:spLocks noGrp="1"/>
          </p:cNvSpPr>
          <p:nvPr>
            <p:ph type="body" sz="quarter" idx="41"/>
          </p:nvPr>
        </p:nvSpPr>
        <p:spPr>
          <a:xfrm>
            <a:off x="0" y="1124744"/>
            <a:ext cx="9144000" cy="419379"/>
          </a:xfrm>
        </p:spPr>
        <p:txBody>
          <a:bodyPr>
            <a:normAutofit/>
          </a:bodyPr>
          <a:lstStyle/>
          <a:p>
            <a:r>
              <a:rPr lang="ru-RU" sz="2000" i="1" dirty="0">
                <a:solidFill>
                  <a:srgbClr val="002060"/>
                </a:solidFill>
                <a:latin typeface="Arial" pitchFamily="34" charset="0"/>
                <a:cs typeface="Arial" pitchFamily="34" charset="0"/>
              </a:rPr>
              <a:t>ЦИКЛОГРАММА НА 5 ЛЕТ</a:t>
            </a:r>
            <a:endParaRPr lang="en-US" sz="2000" i="1" dirty="0">
              <a:solidFill>
                <a:srgbClr val="002060"/>
              </a:solidFill>
              <a:latin typeface="Arial" pitchFamily="34" charset="0"/>
              <a:cs typeface="Arial" pitchFamily="34" charset="0"/>
            </a:endParaRPr>
          </a:p>
        </p:txBody>
      </p:sp>
      <p:sp>
        <p:nvSpPr>
          <p:cNvPr id="54" name="TextBox 53">
            <a:extLst>
              <a:ext uri="{FF2B5EF4-FFF2-40B4-BE49-F238E27FC236}">
                <a16:creationId xmlns:a16="http://schemas.microsoft.com/office/drawing/2014/main" id="{B86476EE-9FD2-4CEA-A6D9-0AD39ADF3D03}"/>
              </a:ext>
            </a:extLst>
          </p:cNvPr>
          <p:cNvSpPr txBox="1"/>
          <p:nvPr/>
        </p:nvSpPr>
        <p:spPr>
          <a:xfrm>
            <a:off x="0" y="6599761"/>
            <a:ext cx="9144000" cy="246221"/>
          </a:xfrm>
          <a:prstGeom prst="rect">
            <a:avLst/>
          </a:prstGeom>
          <a:noFill/>
        </p:spPr>
        <p:txBody>
          <a:bodyPr wrap="square" rtlCol="0">
            <a:spAutoFit/>
          </a:bodyPr>
          <a:lstStyle/>
          <a:p>
            <a:pPr algn="ctr"/>
            <a:endParaRPr lang="ko-KR" altLang="en-US" sz="1000" dirty="0">
              <a:solidFill>
                <a:schemeClr val="bg1"/>
              </a:solidFill>
            </a:endParaRPr>
          </a:p>
        </p:txBody>
      </p:sp>
      <p:sp>
        <p:nvSpPr>
          <p:cNvPr id="5" name="Oval 4">
            <a:extLst>
              <a:ext uri="{FF2B5EF4-FFF2-40B4-BE49-F238E27FC236}">
                <a16:creationId xmlns:a16="http://schemas.microsoft.com/office/drawing/2014/main" id="{66BAD869-0F54-4ECD-836B-E32CBB62F38C}"/>
              </a:ext>
            </a:extLst>
          </p:cNvPr>
          <p:cNvSpPr/>
          <p:nvPr/>
        </p:nvSpPr>
        <p:spPr>
          <a:xfrm>
            <a:off x="7329794" y="3607322"/>
            <a:ext cx="594000" cy="792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6" name="Oval 5">
            <a:extLst>
              <a:ext uri="{FF2B5EF4-FFF2-40B4-BE49-F238E27FC236}">
                <a16:creationId xmlns:a16="http://schemas.microsoft.com/office/drawing/2014/main" id="{0CCD84C1-3C19-414C-B388-1ECC3A852F39}"/>
              </a:ext>
            </a:extLst>
          </p:cNvPr>
          <p:cNvSpPr/>
          <p:nvPr/>
        </p:nvSpPr>
        <p:spPr>
          <a:xfrm>
            <a:off x="5996538" y="3607322"/>
            <a:ext cx="594000" cy="79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7" name="Oval 6">
            <a:extLst>
              <a:ext uri="{FF2B5EF4-FFF2-40B4-BE49-F238E27FC236}">
                <a16:creationId xmlns:a16="http://schemas.microsoft.com/office/drawing/2014/main" id="{A5C27DC3-7281-4BF5-900E-88710FBBB6FE}"/>
              </a:ext>
            </a:extLst>
          </p:cNvPr>
          <p:cNvSpPr/>
          <p:nvPr/>
        </p:nvSpPr>
        <p:spPr>
          <a:xfrm>
            <a:off x="4656137" y="3607322"/>
            <a:ext cx="594000" cy="79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8" name="Oval 7">
            <a:extLst>
              <a:ext uri="{FF2B5EF4-FFF2-40B4-BE49-F238E27FC236}">
                <a16:creationId xmlns:a16="http://schemas.microsoft.com/office/drawing/2014/main" id="{4AF512F2-9D52-45DC-BCEB-EF52B5C77797}"/>
              </a:ext>
            </a:extLst>
          </p:cNvPr>
          <p:cNvSpPr/>
          <p:nvPr/>
        </p:nvSpPr>
        <p:spPr>
          <a:xfrm>
            <a:off x="3337166" y="3607322"/>
            <a:ext cx="594000" cy="79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2" name="Group 8">
            <a:extLst>
              <a:ext uri="{FF2B5EF4-FFF2-40B4-BE49-F238E27FC236}">
                <a16:creationId xmlns:a16="http://schemas.microsoft.com/office/drawing/2014/main" id="{D2ACC793-0F30-4397-9A4A-3D8B8D29F645}"/>
              </a:ext>
            </a:extLst>
          </p:cNvPr>
          <p:cNvGrpSpPr/>
          <p:nvPr/>
        </p:nvGrpSpPr>
        <p:grpSpPr>
          <a:xfrm>
            <a:off x="2688289" y="2596629"/>
            <a:ext cx="1352534" cy="1987804"/>
            <a:chOff x="704607" y="2451148"/>
            <a:chExt cx="1803379" cy="1987804"/>
          </a:xfrm>
          <a:solidFill>
            <a:schemeClr val="accent1"/>
          </a:solidFill>
        </p:grpSpPr>
        <p:sp>
          <p:nvSpPr>
            <p:cNvPr id="10" name="Block Arc 9">
              <a:extLst>
                <a:ext uri="{FF2B5EF4-FFF2-40B4-BE49-F238E27FC236}">
                  <a16:creationId xmlns:a16="http://schemas.microsoft.com/office/drawing/2014/main" id="{09695D11-FBAE-4749-979B-84B649E4A7ED}"/>
                </a:ext>
              </a:extLst>
            </p:cNvPr>
            <p:cNvSpPr/>
            <p:nvPr/>
          </p:nvSpPr>
          <p:spPr>
            <a:xfrm rot="16200000">
              <a:off x="1351682" y="3282648"/>
              <a:ext cx="1156304" cy="1156304"/>
            </a:xfrm>
            <a:prstGeom prst="blockArc">
              <a:avLst>
                <a:gd name="adj1" fmla="val 16124435"/>
                <a:gd name="adj2" fmla="val 89857"/>
                <a:gd name="adj3" fmla="val 1055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11" name="Rectangle 10">
              <a:extLst>
                <a:ext uri="{FF2B5EF4-FFF2-40B4-BE49-F238E27FC236}">
                  <a16:creationId xmlns:a16="http://schemas.microsoft.com/office/drawing/2014/main" id="{032F0480-4FD2-4C75-A60F-5CC884BCFCC3}"/>
                </a:ext>
              </a:extLst>
            </p:cNvPr>
            <p:cNvSpPr/>
            <p:nvPr/>
          </p:nvSpPr>
          <p:spPr>
            <a:xfrm rot="10800000">
              <a:off x="1839101" y="2451148"/>
              <a:ext cx="108000" cy="86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12" name="Rectangle 11">
              <a:extLst>
                <a:ext uri="{FF2B5EF4-FFF2-40B4-BE49-F238E27FC236}">
                  <a16:creationId xmlns:a16="http://schemas.microsoft.com/office/drawing/2014/main" id="{8FC081C9-4CB0-49E1-881B-8C7BD52A9630}"/>
                </a:ext>
              </a:extLst>
            </p:cNvPr>
            <p:cNvSpPr/>
            <p:nvPr/>
          </p:nvSpPr>
          <p:spPr>
            <a:xfrm rot="5400000">
              <a:off x="1010607" y="3458905"/>
              <a:ext cx="108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sp>
        <p:nvSpPr>
          <p:cNvPr id="13" name="직사각형 113">
            <a:extLst>
              <a:ext uri="{FF2B5EF4-FFF2-40B4-BE49-F238E27FC236}">
                <a16:creationId xmlns:a16="http://schemas.microsoft.com/office/drawing/2014/main" id="{7F2233EA-E084-4C10-99A8-82BF137392C0}"/>
              </a:ext>
            </a:extLst>
          </p:cNvPr>
          <p:cNvSpPr>
            <a:spLocks noChangeArrowheads="1"/>
          </p:cNvSpPr>
          <p:nvPr/>
        </p:nvSpPr>
        <p:spPr bwMode="auto">
          <a:xfrm>
            <a:off x="3351693" y="3711332"/>
            <a:ext cx="572069"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200" b="1" dirty="0">
                <a:solidFill>
                  <a:schemeClr val="bg1"/>
                </a:solidFill>
                <a:cs typeface="Arial" charset="0"/>
              </a:rPr>
              <a:t>20222023</a:t>
            </a:r>
            <a:endParaRPr lang="ko-KR" altLang="en-US" sz="1200" dirty="0">
              <a:solidFill>
                <a:schemeClr val="bg1"/>
              </a:solidFill>
            </a:endParaRPr>
          </a:p>
        </p:txBody>
      </p:sp>
      <p:sp>
        <p:nvSpPr>
          <p:cNvPr id="14" name="직사각형 113">
            <a:extLst>
              <a:ext uri="{FF2B5EF4-FFF2-40B4-BE49-F238E27FC236}">
                <a16:creationId xmlns:a16="http://schemas.microsoft.com/office/drawing/2014/main" id="{D879D45F-A8FC-42D2-A1FB-2B3FB3730A7D}"/>
              </a:ext>
            </a:extLst>
          </p:cNvPr>
          <p:cNvSpPr>
            <a:spLocks noChangeArrowheads="1"/>
          </p:cNvSpPr>
          <p:nvPr/>
        </p:nvSpPr>
        <p:spPr bwMode="auto">
          <a:xfrm>
            <a:off x="4669914" y="3672143"/>
            <a:ext cx="572069"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200" b="1" dirty="0">
                <a:solidFill>
                  <a:schemeClr val="bg1"/>
                </a:solidFill>
                <a:cs typeface="Arial" charset="0"/>
              </a:rPr>
              <a:t>2023</a:t>
            </a:r>
            <a:r>
              <a:rPr lang="en-US" altLang="ko-KR" sz="1200" b="1" dirty="0">
                <a:solidFill>
                  <a:schemeClr val="bg1"/>
                </a:solidFill>
                <a:cs typeface="Arial" charset="0"/>
              </a:rPr>
              <a:t>20</a:t>
            </a:r>
            <a:r>
              <a:rPr lang="ru-RU" altLang="ko-KR" sz="1200" b="1" dirty="0">
                <a:solidFill>
                  <a:schemeClr val="bg1"/>
                </a:solidFill>
                <a:cs typeface="Arial" charset="0"/>
              </a:rPr>
              <a:t>24</a:t>
            </a:r>
            <a:endParaRPr lang="ko-KR" altLang="en-US" sz="1200" dirty="0">
              <a:solidFill>
                <a:schemeClr val="bg1"/>
              </a:solidFill>
            </a:endParaRPr>
          </a:p>
        </p:txBody>
      </p:sp>
      <p:sp>
        <p:nvSpPr>
          <p:cNvPr id="15" name="직사각형 113">
            <a:extLst>
              <a:ext uri="{FF2B5EF4-FFF2-40B4-BE49-F238E27FC236}">
                <a16:creationId xmlns:a16="http://schemas.microsoft.com/office/drawing/2014/main" id="{087AD6B8-31BB-4AC9-8396-4FEBE24B9752}"/>
              </a:ext>
            </a:extLst>
          </p:cNvPr>
          <p:cNvSpPr>
            <a:spLocks noChangeArrowheads="1"/>
          </p:cNvSpPr>
          <p:nvPr/>
        </p:nvSpPr>
        <p:spPr bwMode="auto">
          <a:xfrm>
            <a:off x="6019363" y="3646018"/>
            <a:ext cx="572069"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200" b="1" dirty="0">
                <a:solidFill>
                  <a:schemeClr val="bg1"/>
                </a:solidFill>
                <a:cs typeface="Arial" charset="0"/>
              </a:rPr>
              <a:t>2024</a:t>
            </a:r>
            <a:r>
              <a:rPr lang="en-US" altLang="ko-KR" sz="1200" b="1" dirty="0">
                <a:solidFill>
                  <a:schemeClr val="bg1"/>
                </a:solidFill>
                <a:cs typeface="Arial" charset="0"/>
              </a:rPr>
              <a:t>20</a:t>
            </a:r>
            <a:r>
              <a:rPr lang="ru-RU" altLang="ko-KR" sz="1200" b="1" dirty="0">
                <a:solidFill>
                  <a:schemeClr val="bg1"/>
                </a:solidFill>
                <a:cs typeface="Arial" charset="0"/>
              </a:rPr>
              <a:t>25</a:t>
            </a:r>
            <a:endParaRPr lang="ko-KR" altLang="en-US" sz="1200" dirty="0">
              <a:solidFill>
                <a:schemeClr val="bg1"/>
              </a:solidFill>
            </a:endParaRPr>
          </a:p>
        </p:txBody>
      </p:sp>
      <p:sp>
        <p:nvSpPr>
          <p:cNvPr id="16" name="직사각형 113">
            <a:extLst>
              <a:ext uri="{FF2B5EF4-FFF2-40B4-BE49-F238E27FC236}">
                <a16:creationId xmlns:a16="http://schemas.microsoft.com/office/drawing/2014/main" id="{2383A37F-89F2-4305-92E1-4D945C0BEE4C}"/>
              </a:ext>
            </a:extLst>
          </p:cNvPr>
          <p:cNvSpPr>
            <a:spLocks noChangeArrowheads="1"/>
          </p:cNvSpPr>
          <p:nvPr/>
        </p:nvSpPr>
        <p:spPr bwMode="auto">
          <a:xfrm>
            <a:off x="7332278" y="3672144"/>
            <a:ext cx="572069"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200" b="1" dirty="0">
                <a:solidFill>
                  <a:schemeClr val="bg1"/>
                </a:solidFill>
                <a:cs typeface="Arial" charset="0"/>
              </a:rPr>
              <a:t>2025</a:t>
            </a:r>
            <a:r>
              <a:rPr lang="en-US" altLang="ko-KR" sz="1200" b="1" dirty="0">
                <a:solidFill>
                  <a:schemeClr val="bg1"/>
                </a:solidFill>
                <a:cs typeface="Arial" charset="0"/>
              </a:rPr>
              <a:t>20</a:t>
            </a:r>
            <a:r>
              <a:rPr lang="ru-RU" altLang="ko-KR" sz="1200" b="1" dirty="0">
                <a:solidFill>
                  <a:schemeClr val="bg1"/>
                </a:solidFill>
                <a:cs typeface="Arial" charset="0"/>
              </a:rPr>
              <a:t>26</a:t>
            </a:r>
            <a:endParaRPr lang="ko-KR" altLang="en-US" sz="1200" dirty="0">
              <a:solidFill>
                <a:schemeClr val="bg1"/>
              </a:solidFill>
            </a:endParaRPr>
          </a:p>
        </p:txBody>
      </p:sp>
      <p:sp>
        <p:nvSpPr>
          <p:cNvPr id="17" name="Oval 16">
            <a:extLst>
              <a:ext uri="{FF2B5EF4-FFF2-40B4-BE49-F238E27FC236}">
                <a16:creationId xmlns:a16="http://schemas.microsoft.com/office/drawing/2014/main" id="{1924074C-8BCF-4EA3-AE23-D3DF3EC79350}"/>
              </a:ext>
            </a:extLst>
          </p:cNvPr>
          <p:cNvSpPr/>
          <p:nvPr/>
        </p:nvSpPr>
        <p:spPr>
          <a:xfrm>
            <a:off x="7319561" y="5367757"/>
            <a:ext cx="540000" cy="72000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ltLang="ko-KR" sz="2700" b="1" dirty="0">
                <a:solidFill>
                  <a:schemeClr val="tx1">
                    <a:lumMod val="75000"/>
                    <a:lumOff val="25000"/>
                  </a:schemeClr>
                </a:solidFill>
              </a:rPr>
              <a:t>5</a:t>
            </a:r>
            <a:endParaRPr lang="ko-KR" altLang="en-US" sz="2700" b="1" dirty="0">
              <a:solidFill>
                <a:schemeClr val="tx1">
                  <a:lumMod val="75000"/>
                  <a:lumOff val="25000"/>
                </a:schemeClr>
              </a:solidFill>
            </a:endParaRPr>
          </a:p>
        </p:txBody>
      </p:sp>
      <p:sp>
        <p:nvSpPr>
          <p:cNvPr id="18" name="Oval 17">
            <a:extLst>
              <a:ext uri="{FF2B5EF4-FFF2-40B4-BE49-F238E27FC236}">
                <a16:creationId xmlns:a16="http://schemas.microsoft.com/office/drawing/2014/main" id="{3CEB073F-2B01-4F44-B418-FF82F8AE4C33}"/>
              </a:ext>
            </a:extLst>
          </p:cNvPr>
          <p:cNvSpPr/>
          <p:nvPr/>
        </p:nvSpPr>
        <p:spPr>
          <a:xfrm>
            <a:off x="5955139" y="1871333"/>
            <a:ext cx="540000" cy="72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ltLang="ko-KR" sz="2700" b="1" dirty="0">
                <a:solidFill>
                  <a:schemeClr val="bg1"/>
                </a:solidFill>
              </a:rPr>
              <a:t>4</a:t>
            </a:r>
            <a:endParaRPr lang="ko-KR" altLang="en-US" sz="2700" b="1" dirty="0">
              <a:solidFill>
                <a:schemeClr val="bg1"/>
              </a:solidFill>
            </a:endParaRPr>
          </a:p>
        </p:txBody>
      </p:sp>
      <p:sp>
        <p:nvSpPr>
          <p:cNvPr id="19" name="Oval 18">
            <a:extLst>
              <a:ext uri="{FF2B5EF4-FFF2-40B4-BE49-F238E27FC236}">
                <a16:creationId xmlns:a16="http://schemas.microsoft.com/office/drawing/2014/main" id="{304AF798-C227-484E-86A9-93B726FA9B3E}"/>
              </a:ext>
            </a:extLst>
          </p:cNvPr>
          <p:cNvSpPr/>
          <p:nvPr/>
        </p:nvSpPr>
        <p:spPr>
          <a:xfrm>
            <a:off x="4626176" y="5367757"/>
            <a:ext cx="540000" cy="72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ltLang="ko-KR" sz="2700" b="1" dirty="0">
                <a:solidFill>
                  <a:schemeClr val="tx1">
                    <a:lumMod val="75000"/>
                    <a:lumOff val="25000"/>
                  </a:schemeClr>
                </a:solidFill>
              </a:rPr>
              <a:t>3</a:t>
            </a:r>
            <a:endParaRPr lang="ko-KR" altLang="en-US" sz="2700" b="1" dirty="0">
              <a:solidFill>
                <a:schemeClr val="tx1">
                  <a:lumMod val="75000"/>
                  <a:lumOff val="25000"/>
                </a:schemeClr>
              </a:solidFill>
            </a:endParaRPr>
          </a:p>
        </p:txBody>
      </p:sp>
      <p:sp>
        <p:nvSpPr>
          <p:cNvPr id="20" name="Oval 19">
            <a:extLst>
              <a:ext uri="{FF2B5EF4-FFF2-40B4-BE49-F238E27FC236}">
                <a16:creationId xmlns:a16="http://schemas.microsoft.com/office/drawing/2014/main" id="{B7123AB4-AA64-4863-A25E-EDD85764B868}"/>
              </a:ext>
            </a:extLst>
          </p:cNvPr>
          <p:cNvSpPr/>
          <p:nvPr/>
        </p:nvSpPr>
        <p:spPr>
          <a:xfrm>
            <a:off x="3303137" y="1871333"/>
            <a:ext cx="540000" cy="72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ltLang="ko-KR" sz="2700" b="1" dirty="0">
                <a:solidFill>
                  <a:schemeClr val="tx1">
                    <a:lumMod val="75000"/>
                    <a:lumOff val="25000"/>
                  </a:schemeClr>
                </a:solidFill>
              </a:rPr>
              <a:t>2</a:t>
            </a:r>
            <a:endParaRPr lang="ko-KR" altLang="en-US" sz="2700" b="1" dirty="0">
              <a:solidFill>
                <a:schemeClr val="tx1">
                  <a:lumMod val="75000"/>
                  <a:lumOff val="25000"/>
                </a:schemeClr>
              </a:solidFill>
            </a:endParaRPr>
          </a:p>
        </p:txBody>
      </p:sp>
      <p:grpSp>
        <p:nvGrpSpPr>
          <p:cNvPr id="3" name="Group 20">
            <a:extLst>
              <a:ext uri="{FF2B5EF4-FFF2-40B4-BE49-F238E27FC236}">
                <a16:creationId xmlns:a16="http://schemas.microsoft.com/office/drawing/2014/main" id="{8ED834CB-11C6-4C1F-9C33-86E157962D62}"/>
              </a:ext>
            </a:extLst>
          </p:cNvPr>
          <p:cNvGrpSpPr/>
          <p:nvPr/>
        </p:nvGrpSpPr>
        <p:grpSpPr>
          <a:xfrm rot="16200000">
            <a:off x="3707965" y="3745443"/>
            <a:ext cx="1956904" cy="1354278"/>
            <a:chOff x="551082" y="2633248"/>
            <a:chExt cx="1956904" cy="1805704"/>
          </a:xfrm>
          <a:solidFill>
            <a:schemeClr val="accent2"/>
          </a:solidFill>
        </p:grpSpPr>
        <p:sp>
          <p:nvSpPr>
            <p:cNvPr id="22" name="Block Arc 21">
              <a:extLst>
                <a:ext uri="{FF2B5EF4-FFF2-40B4-BE49-F238E27FC236}">
                  <a16:creationId xmlns:a16="http://schemas.microsoft.com/office/drawing/2014/main" id="{AEC1765A-7F59-485D-9E9D-28D702295886}"/>
                </a:ext>
              </a:extLst>
            </p:cNvPr>
            <p:cNvSpPr/>
            <p:nvPr/>
          </p:nvSpPr>
          <p:spPr>
            <a:xfrm rot="16200000">
              <a:off x="1351682" y="3282648"/>
              <a:ext cx="1156304" cy="1156304"/>
            </a:xfrm>
            <a:prstGeom prst="blockArc">
              <a:avLst>
                <a:gd name="adj1" fmla="val 16124435"/>
                <a:gd name="adj2" fmla="val 89857"/>
                <a:gd name="adj3" fmla="val 1055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23" name="Rectangle 22">
              <a:extLst>
                <a:ext uri="{FF2B5EF4-FFF2-40B4-BE49-F238E27FC236}">
                  <a16:creationId xmlns:a16="http://schemas.microsoft.com/office/drawing/2014/main" id="{939F4DCF-C7B8-43F3-8F98-7472C3B09895}"/>
                </a:ext>
              </a:extLst>
            </p:cNvPr>
            <p:cNvSpPr/>
            <p:nvPr/>
          </p:nvSpPr>
          <p:spPr>
            <a:xfrm rot="10800000">
              <a:off x="1829576" y="2633248"/>
              <a:ext cx="108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24" name="Rectangle 23">
              <a:extLst>
                <a:ext uri="{FF2B5EF4-FFF2-40B4-BE49-F238E27FC236}">
                  <a16:creationId xmlns:a16="http://schemas.microsoft.com/office/drawing/2014/main" id="{C5F5813D-C50F-4F6A-B9EF-0DC600E59873}"/>
                </a:ext>
              </a:extLst>
            </p:cNvPr>
            <p:cNvSpPr/>
            <p:nvPr/>
          </p:nvSpPr>
          <p:spPr>
            <a:xfrm rot="5400000">
              <a:off x="929082" y="3386905"/>
              <a:ext cx="108000" cy="86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sp>
        <p:nvSpPr>
          <p:cNvPr id="25" name="Block Arc 24">
            <a:extLst>
              <a:ext uri="{FF2B5EF4-FFF2-40B4-BE49-F238E27FC236}">
                <a16:creationId xmlns:a16="http://schemas.microsoft.com/office/drawing/2014/main" id="{29605E07-9F0F-458C-B094-BBFA8A7F4357}"/>
              </a:ext>
            </a:extLst>
          </p:cNvPr>
          <p:cNvSpPr/>
          <p:nvPr/>
        </p:nvSpPr>
        <p:spPr>
          <a:xfrm rot="5400000">
            <a:off x="3084190" y="3593864"/>
            <a:ext cx="1156304" cy="867228"/>
          </a:xfrm>
          <a:prstGeom prst="blockArc">
            <a:avLst>
              <a:gd name="adj1" fmla="val 16124435"/>
              <a:gd name="adj2" fmla="val 89857"/>
              <a:gd name="adj3" fmla="val 1055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grpSp>
        <p:nvGrpSpPr>
          <p:cNvPr id="9" name="Group 25">
            <a:extLst>
              <a:ext uri="{FF2B5EF4-FFF2-40B4-BE49-F238E27FC236}">
                <a16:creationId xmlns:a16="http://schemas.microsoft.com/office/drawing/2014/main" id="{68607F4E-6C5E-4C42-B922-4D02393F8BCE}"/>
              </a:ext>
            </a:extLst>
          </p:cNvPr>
          <p:cNvGrpSpPr/>
          <p:nvPr/>
        </p:nvGrpSpPr>
        <p:grpSpPr>
          <a:xfrm>
            <a:off x="5329631" y="2586627"/>
            <a:ext cx="1359678" cy="1987804"/>
            <a:chOff x="695082" y="2451148"/>
            <a:chExt cx="1812904" cy="1987804"/>
          </a:xfrm>
          <a:solidFill>
            <a:schemeClr val="accent3"/>
          </a:solidFill>
        </p:grpSpPr>
        <p:sp>
          <p:nvSpPr>
            <p:cNvPr id="27" name="Block Arc 26">
              <a:extLst>
                <a:ext uri="{FF2B5EF4-FFF2-40B4-BE49-F238E27FC236}">
                  <a16:creationId xmlns:a16="http://schemas.microsoft.com/office/drawing/2014/main" id="{DA9E7881-3641-4FA0-9B40-A9373D306909}"/>
                </a:ext>
              </a:extLst>
            </p:cNvPr>
            <p:cNvSpPr/>
            <p:nvPr/>
          </p:nvSpPr>
          <p:spPr>
            <a:xfrm rot="16200000">
              <a:off x="1351682" y="3282648"/>
              <a:ext cx="1156304" cy="1156304"/>
            </a:xfrm>
            <a:prstGeom prst="blockArc">
              <a:avLst>
                <a:gd name="adj1" fmla="val 16124435"/>
                <a:gd name="adj2" fmla="val 89857"/>
                <a:gd name="adj3" fmla="val 1055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28" name="Rectangle 27">
              <a:extLst>
                <a:ext uri="{FF2B5EF4-FFF2-40B4-BE49-F238E27FC236}">
                  <a16:creationId xmlns:a16="http://schemas.microsoft.com/office/drawing/2014/main" id="{212239F7-B1DD-425D-A4C6-2C5350056EC0}"/>
                </a:ext>
              </a:extLst>
            </p:cNvPr>
            <p:cNvSpPr/>
            <p:nvPr/>
          </p:nvSpPr>
          <p:spPr>
            <a:xfrm rot="10800000">
              <a:off x="1839003" y="2451148"/>
              <a:ext cx="108000" cy="86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29" name="Rectangle 28">
              <a:extLst>
                <a:ext uri="{FF2B5EF4-FFF2-40B4-BE49-F238E27FC236}">
                  <a16:creationId xmlns:a16="http://schemas.microsoft.com/office/drawing/2014/main" id="{4197494D-C55C-4B14-B7DA-D2C8AFAA4459}"/>
                </a:ext>
              </a:extLst>
            </p:cNvPr>
            <p:cNvSpPr/>
            <p:nvPr/>
          </p:nvSpPr>
          <p:spPr>
            <a:xfrm rot="5400000">
              <a:off x="1001082" y="3458905"/>
              <a:ext cx="108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sp>
        <p:nvSpPr>
          <p:cNvPr id="30" name="Block Arc 29">
            <a:extLst>
              <a:ext uri="{FF2B5EF4-FFF2-40B4-BE49-F238E27FC236}">
                <a16:creationId xmlns:a16="http://schemas.microsoft.com/office/drawing/2014/main" id="{DD007284-A9C9-4BA0-826C-D9DB2D62D2F6}"/>
              </a:ext>
            </a:extLst>
          </p:cNvPr>
          <p:cNvSpPr/>
          <p:nvPr/>
        </p:nvSpPr>
        <p:spPr>
          <a:xfrm>
            <a:off x="4542206" y="3415286"/>
            <a:ext cx="867228" cy="1156304"/>
          </a:xfrm>
          <a:prstGeom prst="blockArc">
            <a:avLst>
              <a:gd name="adj1" fmla="val 16124435"/>
              <a:gd name="adj2" fmla="val 89857"/>
              <a:gd name="adj3" fmla="val 1055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grpSp>
        <p:nvGrpSpPr>
          <p:cNvPr id="21" name="Group 30">
            <a:extLst>
              <a:ext uri="{FF2B5EF4-FFF2-40B4-BE49-F238E27FC236}">
                <a16:creationId xmlns:a16="http://schemas.microsoft.com/office/drawing/2014/main" id="{CBCD90E1-BC9C-422E-B51C-FA5FA1220943}"/>
              </a:ext>
            </a:extLst>
          </p:cNvPr>
          <p:cNvGrpSpPr/>
          <p:nvPr/>
        </p:nvGrpSpPr>
        <p:grpSpPr>
          <a:xfrm rot="16200000">
            <a:off x="6382722" y="3734141"/>
            <a:ext cx="1956904" cy="1382853"/>
            <a:chOff x="551082" y="2595148"/>
            <a:chExt cx="1956904" cy="1843804"/>
          </a:xfrm>
          <a:solidFill>
            <a:schemeClr val="accent4"/>
          </a:solidFill>
        </p:grpSpPr>
        <p:sp>
          <p:nvSpPr>
            <p:cNvPr id="32" name="Block Arc 31">
              <a:extLst>
                <a:ext uri="{FF2B5EF4-FFF2-40B4-BE49-F238E27FC236}">
                  <a16:creationId xmlns:a16="http://schemas.microsoft.com/office/drawing/2014/main" id="{D034DD31-0661-4836-8215-A8D8262BFBD1}"/>
                </a:ext>
              </a:extLst>
            </p:cNvPr>
            <p:cNvSpPr/>
            <p:nvPr/>
          </p:nvSpPr>
          <p:spPr>
            <a:xfrm rot="16200000">
              <a:off x="1351682" y="3282648"/>
              <a:ext cx="1156304" cy="1156304"/>
            </a:xfrm>
            <a:prstGeom prst="blockArc">
              <a:avLst>
                <a:gd name="adj1" fmla="val 16124435"/>
                <a:gd name="adj2" fmla="val 89857"/>
                <a:gd name="adj3" fmla="val 1055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33" name="Rectangle 32">
              <a:extLst>
                <a:ext uri="{FF2B5EF4-FFF2-40B4-BE49-F238E27FC236}">
                  <a16:creationId xmlns:a16="http://schemas.microsoft.com/office/drawing/2014/main" id="{7F8F2FB7-9852-4146-8C69-3807486430F5}"/>
                </a:ext>
              </a:extLst>
            </p:cNvPr>
            <p:cNvSpPr/>
            <p:nvPr/>
          </p:nvSpPr>
          <p:spPr>
            <a:xfrm rot="10800000">
              <a:off x="1838368" y="2595148"/>
              <a:ext cx="108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34" name="Rectangle 33">
              <a:extLst>
                <a:ext uri="{FF2B5EF4-FFF2-40B4-BE49-F238E27FC236}">
                  <a16:creationId xmlns:a16="http://schemas.microsoft.com/office/drawing/2014/main" id="{3D5AD329-EE24-48B6-931F-CD9A9EE24999}"/>
                </a:ext>
              </a:extLst>
            </p:cNvPr>
            <p:cNvSpPr/>
            <p:nvPr/>
          </p:nvSpPr>
          <p:spPr>
            <a:xfrm rot="5400000">
              <a:off x="929082" y="3396430"/>
              <a:ext cx="108000" cy="86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sp>
        <p:nvSpPr>
          <p:cNvPr id="35" name="Block Arc 34">
            <a:extLst>
              <a:ext uri="{FF2B5EF4-FFF2-40B4-BE49-F238E27FC236}">
                <a16:creationId xmlns:a16="http://schemas.microsoft.com/office/drawing/2014/main" id="{4E024A6B-EB7D-4A74-8AC9-D55511923152}"/>
              </a:ext>
            </a:extLst>
          </p:cNvPr>
          <p:cNvSpPr/>
          <p:nvPr/>
        </p:nvSpPr>
        <p:spPr>
          <a:xfrm rot="5400000">
            <a:off x="5751805" y="3586593"/>
            <a:ext cx="1156304" cy="867228"/>
          </a:xfrm>
          <a:prstGeom prst="blockArc">
            <a:avLst>
              <a:gd name="adj1" fmla="val 16124435"/>
              <a:gd name="adj2" fmla="val 89857"/>
              <a:gd name="adj3" fmla="val 105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grpSp>
        <p:nvGrpSpPr>
          <p:cNvPr id="26" name="Group 35">
            <a:extLst>
              <a:ext uri="{FF2B5EF4-FFF2-40B4-BE49-F238E27FC236}">
                <a16:creationId xmlns:a16="http://schemas.microsoft.com/office/drawing/2014/main" id="{53B82B83-9844-47F3-89A8-3A1D4465DCE9}"/>
              </a:ext>
            </a:extLst>
          </p:cNvPr>
          <p:cNvGrpSpPr/>
          <p:nvPr/>
        </p:nvGrpSpPr>
        <p:grpSpPr>
          <a:xfrm>
            <a:off x="7206524" y="3425420"/>
            <a:ext cx="1205981" cy="1156304"/>
            <a:chOff x="6652721" y="3279939"/>
            <a:chExt cx="1607975" cy="1156304"/>
          </a:xfrm>
          <a:solidFill>
            <a:srgbClr val="F8A432"/>
          </a:solidFill>
        </p:grpSpPr>
        <p:sp>
          <p:nvSpPr>
            <p:cNvPr id="37" name="Rectangle 36">
              <a:extLst>
                <a:ext uri="{FF2B5EF4-FFF2-40B4-BE49-F238E27FC236}">
                  <a16:creationId xmlns:a16="http://schemas.microsoft.com/office/drawing/2014/main" id="{0B51EF1B-70FE-481E-882C-4CDC2FFCB512}"/>
                </a:ext>
              </a:extLst>
            </p:cNvPr>
            <p:cNvSpPr/>
            <p:nvPr/>
          </p:nvSpPr>
          <p:spPr>
            <a:xfrm rot="5400000">
              <a:off x="7936696" y="3549037"/>
              <a:ext cx="108000" cy="54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38" name="Block Arc 37">
              <a:extLst>
                <a:ext uri="{FF2B5EF4-FFF2-40B4-BE49-F238E27FC236}">
                  <a16:creationId xmlns:a16="http://schemas.microsoft.com/office/drawing/2014/main" id="{DC2963CE-185C-4C03-8C3E-BB972E714A7B}"/>
                </a:ext>
              </a:extLst>
            </p:cNvPr>
            <p:cNvSpPr/>
            <p:nvPr/>
          </p:nvSpPr>
          <p:spPr>
            <a:xfrm>
              <a:off x="6652721" y="3279939"/>
              <a:ext cx="1156304" cy="1156304"/>
            </a:xfrm>
            <a:prstGeom prst="blockArc">
              <a:avLst>
                <a:gd name="adj1" fmla="val 16124435"/>
                <a:gd name="adj2" fmla="val 89857"/>
                <a:gd name="adj3" fmla="val 105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grpSp>
      <p:sp>
        <p:nvSpPr>
          <p:cNvPr id="40" name="TextBox 39">
            <a:extLst>
              <a:ext uri="{FF2B5EF4-FFF2-40B4-BE49-F238E27FC236}">
                <a16:creationId xmlns:a16="http://schemas.microsoft.com/office/drawing/2014/main" id="{B2BAA561-9A52-4333-B323-BADAA40020D3}"/>
              </a:ext>
            </a:extLst>
          </p:cNvPr>
          <p:cNvSpPr txBox="1"/>
          <p:nvPr/>
        </p:nvSpPr>
        <p:spPr>
          <a:xfrm>
            <a:off x="5220072" y="4581128"/>
            <a:ext cx="1953329" cy="1200329"/>
          </a:xfrm>
          <a:prstGeom prst="rect">
            <a:avLst/>
          </a:prstGeom>
          <a:noFill/>
        </p:spPr>
        <p:txBody>
          <a:bodyPr wrap="square" rtlCol="0">
            <a:spAutoFit/>
          </a:bodyPr>
          <a:lstStyle/>
          <a:p>
            <a:pPr algn="ctr"/>
            <a:r>
              <a:rPr lang="ru-RU" altLang="ko-KR" sz="1200" dirty="0">
                <a:solidFill>
                  <a:schemeClr val="tx1">
                    <a:lumMod val="75000"/>
                    <a:lumOff val="25000"/>
                  </a:schemeClr>
                </a:solidFill>
                <a:cs typeface="Arial" pitchFamily="34" charset="0"/>
              </a:rPr>
              <a:t>Самооценка по показателям согласно приложений  приказа № с учетом оценки 2023-2024 года и реализации Программы развития</a:t>
            </a:r>
            <a:endParaRPr lang="ko-KR" altLang="en-US" sz="1200" dirty="0">
              <a:solidFill>
                <a:schemeClr val="tx1">
                  <a:lumMod val="75000"/>
                  <a:lumOff val="25000"/>
                </a:schemeClr>
              </a:solidFill>
              <a:cs typeface="Arial" pitchFamily="34" charset="0"/>
            </a:endParaRPr>
          </a:p>
        </p:txBody>
      </p:sp>
      <p:sp>
        <p:nvSpPr>
          <p:cNvPr id="43" name="TextBox 42">
            <a:extLst>
              <a:ext uri="{FF2B5EF4-FFF2-40B4-BE49-F238E27FC236}">
                <a16:creationId xmlns:a16="http://schemas.microsoft.com/office/drawing/2014/main" id="{AFEC1E0A-2533-4BD0-8B75-15D577DDB109}"/>
              </a:ext>
            </a:extLst>
          </p:cNvPr>
          <p:cNvSpPr txBox="1"/>
          <p:nvPr/>
        </p:nvSpPr>
        <p:spPr>
          <a:xfrm>
            <a:off x="2555776" y="4581128"/>
            <a:ext cx="1981293" cy="1200329"/>
          </a:xfrm>
          <a:prstGeom prst="rect">
            <a:avLst/>
          </a:prstGeom>
          <a:noFill/>
        </p:spPr>
        <p:txBody>
          <a:bodyPr wrap="square" rtlCol="0">
            <a:spAutoFit/>
          </a:bodyPr>
          <a:lstStyle/>
          <a:p>
            <a:pPr algn="ctr"/>
            <a:r>
              <a:rPr lang="ru-RU" altLang="ko-KR" sz="1200" dirty="0">
                <a:solidFill>
                  <a:schemeClr val="tx1">
                    <a:lumMod val="75000"/>
                    <a:lumOff val="25000"/>
                  </a:schemeClr>
                </a:solidFill>
                <a:cs typeface="Arial" pitchFamily="34" charset="0"/>
              </a:rPr>
              <a:t>Самооценка по показателям согласно приложений  приказа № с учетом оценки 2022-2023 года и реализации Программы развития</a:t>
            </a:r>
            <a:endParaRPr lang="ko-KR" altLang="en-US" sz="1200" dirty="0">
              <a:solidFill>
                <a:schemeClr val="tx1">
                  <a:lumMod val="75000"/>
                  <a:lumOff val="25000"/>
                </a:schemeClr>
              </a:solidFill>
              <a:cs typeface="Arial" pitchFamily="34" charset="0"/>
            </a:endParaRPr>
          </a:p>
        </p:txBody>
      </p:sp>
      <p:sp>
        <p:nvSpPr>
          <p:cNvPr id="46" name="TextBox 45">
            <a:extLst>
              <a:ext uri="{FF2B5EF4-FFF2-40B4-BE49-F238E27FC236}">
                <a16:creationId xmlns:a16="http://schemas.microsoft.com/office/drawing/2014/main" id="{71F0D55E-E6BB-4A36-962D-C4C7FB1F5D19}"/>
              </a:ext>
            </a:extLst>
          </p:cNvPr>
          <p:cNvSpPr txBox="1"/>
          <p:nvPr/>
        </p:nvSpPr>
        <p:spPr>
          <a:xfrm>
            <a:off x="6516216" y="1700808"/>
            <a:ext cx="2160240" cy="1754326"/>
          </a:xfrm>
          <a:prstGeom prst="rect">
            <a:avLst/>
          </a:prstGeom>
          <a:noFill/>
        </p:spPr>
        <p:txBody>
          <a:bodyPr wrap="square" rtlCol="0">
            <a:spAutoFit/>
          </a:bodyPr>
          <a:lstStyle/>
          <a:p>
            <a:pPr algn="ctr"/>
            <a:r>
              <a:rPr lang="ru-RU" altLang="ko-KR" sz="1200" dirty="0">
                <a:solidFill>
                  <a:schemeClr val="tx1">
                    <a:lumMod val="75000"/>
                    <a:lumOff val="25000"/>
                  </a:schemeClr>
                </a:solidFill>
                <a:cs typeface="Arial" pitchFamily="34" charset="0"/>
              </a:rPr>
              <a:t>Самооценка по показателям согласно приложений  приказа № с учетом оценки (2022-2026г.г.) и реализации Программы развития( для проведения педагогического совета при подготовке к аттестации</a:t>
            </a:r>
            <a:endParaRPr lang="ko-KR" altLang="en-US" sz="1200" dirty="0">
              <a:solidFill>
                <a:schemeClr val="tx1">
                  <a:lumMod val="75000"/>
                  <a:lumOff val="25000"/>
                </a:schemeClr>
              </a:solidFill>
              <a:cs typeface="Arial" pitchFamily="34" charset="0"/>
            </a:endParaRPr>
          </a:p>
        </p:txBody>
      </p:sp>
      <p:sp>
        <p:nvSpPr>
          <p:cNvPr id="49" name="TextBox 48">
            <a:extLst>
              <a:ext uri="{FF2B5EF4-FFF2-40B4-BE49-F238E27FC236}">
                <a16:creationId xmlns:a16="http://schemas.microsoft.com/office/drawing/2014/main" id="{A6EF9FCF-DE55-46DB-99D0-6AE6ECF327BF}"/>
              </a:ext>
            </a:extLst>
          </p:cNvPr>
          <p:cNvSpPr txBox="1"/>
          <p:nvPr/>
        </p:nvSpPr>
        <p:spPr>
          <a:xfrm>
            <a:off x="3923928" y="1916832"/>
            <a:ext cx="1929745" cy="1200329"/>
          </a:xfrm>
          <a:prstGeom prst="rect">
            <a:avLst/>
          </a:prstGeom>
          <a:noFill/>
        </p:spPr>
        <p:txBody>
          <a:bodyPr wrap="square" rtlCol="0">
            <a:spAutoFit/>
          </a:bodyPr>
          <a:lstStyle/>
          <a:p>
            <a:pPr algn="ctr"/>
            <a:r>
              <a:rPr lang="ru-RU" altLang="ko-KR" sz="1200" dirty="0">
                <a:solidFill>
                  <a:schemeClr val="tx1">
                    <a:lumMod val="75000"/>
                    <a:lumOff val="25000"/>
                  </a:schemeClr>
                </a:solidFill>
                <a:latin typeface="Arial" pitchFamily="34" charset="0"/>
                <a:cs typeface="Arial" pitchFamily="34" charset="0"/>
              </a:rPr>
              <a:t>Самооценка по показателям согласно приложений  приказа № с учетом оценки 2021-2022 года и реализации Программы развития</a:t>
            </a:r>
            <a:endParaRPr lang="ko-KR" altLang="en-US" sz="1200" dirty="0">
              <a:solidFill>
                <a:schemeClr val="tx1">
                  <a:lumMod val="75000"/>
                  <a:lumOff val="25000"/>
                </a:schemeClr>
              </a:solidFill>
              <a:latin typeface="Arial" pitchFamily="34" charset="0"/>
              <a:cs typeface="Arial" pitchFamily="34" charset="0"/>
            </a:endParaRPr>
          </a:p>
        </p:txBody>
      </p:sp>
      <p:sp>
        <p:nvSpPr>
          <p:cNvPr id="51" name="Oval 5">
            <a:extLst>
              <a:ext uri="{FF2B5EF4-FFF2-40B4-BE49-F238E27FC236}">
                <a16:creationId xmlns:a16="http://schemas.microsoft.com/office/drawing/2014/main" id="{3D67F707-08D1-4ACA-9F03-2447FA42766E}"/>
              </a:ext>
            </a:extLst>
          </p:cNvPr>
          <p:cNvSpPr/>
          <p:nvPr/>
        </p:nvSpPr>
        <p:spPr>
          <a:xfrm>
            <a:off x="2011052" y="3594985"/>
            <a:ext cx="594000" cy="792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52" name="직사각형 113">
            <a:extLst>
              <a:ext uri="{FF2B5EF4-FFF2-40B4-BE49-F238E27FC236}">
                <a16:creationId xmlns:a16="http://schemas.microsoft.com/office/drawing/2014/main" id="{A2F63B46-2A17-4FAC-9A34-2D8376680C60}"/>
              </a:ext>
            </a:extLst>
          </p:cNvPr>
          <p:cNvSpPr>
            <a:spLocks noChangeArrowheads="1"/>
          </p:cNvSpPr>
          <p:nvPr/>
        </p:nvSpPr>
        <p:spPr bwMode="auto">
          <a:xfrm>
            <a:off x="2016531" y="3685206"/>
            <a:ext cx="572069"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200" b="1" dirty="0">
                <a:solidFill>
                  <a:schemeClr val="bg1"/>
                </a:solidFill>
                <a:cs typeface="Arial" charset="0"/>
              </a:rPr>
              <a:t>20212022</a:t>
            </a:r>
            <a:endParaRPr lang="ko-KR" altLang="en-US" sz="1200" dirty="0">
              <a:solidFill>
                <a:schemeClr val="bg1"/>
              </a:solidFill>
            </a:endParaRPr>
          </a:p>
        </p:txBody>
      </p:sp>
      <p:sp>
        <p:nvSpPr>
          <p:cNvPr id="55" name="Oval 17">
            <a:extLst>
              <a:ext uri="{FF2B5EF4-FFF2-40B4-BE49-F238E27FC236}">
                <a16:creationId xmlns:a16="http://schemas.microsoft.com/office/drawing/2014/main" id="{8137B7F3-CF77-4751-9484-54EE654D38D0}"/>
              </a:ext>
            </a:extLst>
          </p:cNvPr>
          <p:cNvSpPr/>
          <p:nvPr/>
        </p:nvSpPr>
        <p:spPr>
          <a:xfrm>
            <a:off x="1999065" y="5367757"/>
            <a:ext cx="540000" cy="72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altLang="ko-KR" sz="2700" b="1" dirty="0">
                <a:solidFill>
                  <a:schemeClr val="tx1">
                    <a:lumMod val="75000"/>
                    <a:lumOff val="25000"/>
                  </a:schemeClr>
                </a:solidFill>
              </a:rPr>
              <a:t>1</a:t>
            </a:r>
            <a:endParaRPr lang="ko-KR" altLang="en-US" sz="2700" b="1" dirty="0">
              <a:solidFill>
                <a:schemeClr val="tx1">
                  <a:lumMod val="75000"/>
                  <a:lumOff val="25000"/>
                </a:schemeClr>
              </a:solidFill>
            </a:endParaRPr>
          </a:p>
        </p:txBody>
      </p:sp>
      <p:grpSp>
        <p:nvGrpSpPr>
          <p:cNvPr id="31" name="Group 19">
            <a:extLst>
              <a:ext uri="{FF2B5EF4-FFF2-40B4-BE49-F238E27FC236}">
                <a16:creationId xmlns:a16="http://schemas.microsoft.com/office/drawing/2014/main" id="{626379A8-0584-47F7-BD3E-1C1DF16D59AF}"/>
              </a:ext>
            </a:extLst>
          </p:cNvPr>
          <p:cNvGrpSpPr/>
          <p:nvPr/>
        </p:nvGrpSpPr>
        <p:grpSpPr>
          <a:xfrm rot="16200000">
            <a:off x="1039565" y="3691817"/>
            <a:ext cx="1956904" cy="1436853"/>
            <a:chOff x="551082" y="2523148"/>
            <a:chExt cx="1956904" cy="1915804"/>
          </a:xfrm>
          <a:solidFill>
            <a:schemeClr val="accent6"/>
          </a:solidFill>
        </p:grpSpPr>
        <p:sp>
          <p:nvSpPr>
            <p:cNvPr id="57" name="Block Arc 20">
              <a:extLst>
                <a:ext uri="{FF2B5EF4-FFF2-40B4-BE49-F238E27FC236}">
                  <a16:creationId xmlns:a16="http://schemas.microsoft.com/office/drawing/2014/main" id="{BF86A392-EE8A-499D-8D02-A847CE6442BE}"/>
                </a:ext>
              </a:extLst>
            </p:cNvPr>
            <p:cNvSpPr/>
            <p:nvPr/>
          </p:nvSpPr>
          <p:spPr>
            <a:xfrm rot="16200000">
              <a:off x="1351682" y="3282648"/>
              <a:ext cx="1156304" cy="1156304"/>
            </a:xfrm>
            <a:prstGeom prst="blockArc">
              <a:avLst>
                <a:gd name="adj1" fmla="val 16124435"/>
                <a:gd name="adj2" fmla="val 89857"/>
                <a:gd name="adj3" fmla="val 10554"/>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58" name="Rectangle 21">
              <a:extLst>
                <a:ext uri="{FF2B5EF4-FFF2-40B4-BE49-F238E27FC236}">
                  <a16:creationId xmlns:a16="http://schemas.microsoft.com/office/drawing/2014/main" id="{81B656E1-C4B0-4C27-9BF7-A156BBD19C7F}"/>
                </a:ext>
              </a:extLst>
            </p:cNvPr>
            <p:cNvSpPr/>
            <p:nvPr/>
          </p:nvSpPr>
          <p:spPr>
            <a:xfrm rot="10800000">
              <a:off x="1829576" y="2523148"/>
              <a:ext cx="108000" cy="792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sp>
          <p:nvSpPr>
            <p:cNvPr id="59" name="Rectangle 22">
              <a:extLst>
                <a:ext uri="{FF2B5EF4-FFF2-40B4-BE49-F238E27FC236}">
                  <a16:creationId xmlns:a16="http://schemas.microsoft.com/office/drawing/2014/main" id="{A96156EB-CD51-4444-B55C-BB738D8D6A59}"/>
                </a:ext>
              </a:extLst>
            </p:cNvPr>
            <p:cNvSpPr/>
            <p:nvPr/>
          </p:nvSpPr>
          <p:spPr>
            <a:xfrm rot="5400000">
              <a:off x="929082" y="3386905"/>
              <a:ext cx="108000" cy="864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lumMod val="75000"/>
                    <a:lumOff val="25000"/>
                  </a:schemeClr>
                </a:solidFill>
              </a:endParaRPr>
            </a:p>
          </p:txBody>
        </p:sp>
      </p:grpSp>
      <p:sp>
        <p:nvSpPr>
          <p:cNvPr id="60" name="Block Arc 28">
            <a:extLst>
              <a:ext uri="{FF2B5EF4-FFF2-40B4-BE49-F238E27FC236}">
                <a16:creationId xmlns:a16="http://schemas.microsoft.com/office/drawing/2014/main" id="{CFC9C1FF-254B-4309-BDE1-40DCDA889C7E}"/>
              </a:ext>
            </a:extLst>
          </p:cNvPr>
          <p:cNvSpPr/>
          <p:nvPr/>
        </p:nvSpPr>
        <p:spPr>
          <a:xfrm>
            <a:off x="1898399" y="3430581"/>
            <a:ext cx="867228" cy="1156304"/>
          </a:xfrm>
          <a:prstGeom prst="blockArc">
            <a:avLst>
              <a:gd name="adj1" fmla="val 16124435"/>
              <a:gd name="adj2" fmla="val 89857"/>
              <a:gd name="adj3" fmla="val 1055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grpSp>
        <p:nvGrpSpPr>
          <p:cNvPr id="36" name="Group 40">
            <a:extLst>
              <a:ext uri="{FF2B5EF4-FFF2-40B4-BE49-F238E27FC236}">
                <a16:creationId xmlns:a16="http://schemas.microsoft.com/office/drawing/2014/main" id="{22229B78-7467-4854-88BC-28556630AE5A}"/>
              </a:ext>
            </a:extLst>
          </p:cNvPr>
          <p:cNvGrpSpPr/>
          <p:nvPr/>
        </p:nvGrpSpPr>
        <p:grpSpPr>
          <a:xfrm>
            <a:off x="602086" y="4594606"/>
            <a:ext cx="1339819" cy="1015663"/>
            <a:chOff x="6210998" y="1433695"/>
            <a:chExt cx="1457346" cy="1015663"/>
          </a:xfrm>
        </p:grpSpPr>
        <p:sp>
          <p:nvSpPr>
            <p:cNvPr id="62" name="TextBox 61">
              <a:extLst>
                <a:ext uri="{FF2B5EF4-FFF2-40B4-BE49-F238E27FC236}">
                  <a16:creationId xmlns:a16="http://schemas.microsoft.com/office/drawing/2014/main" id="{B4959D50-1045-401E-9C13-144A01BF8481}"/>
                </a:ext>
              </a:extLst>
            </p:cNvPr>
            <p:cNvSpPr txBox="1"/>
            <p:nvPr/>
          </p:nvSpPr>
          <p:spPr>
            <a:xfrm>
              <a:off x="6210998" y="1433695"/>
              <a:ext cx="1457346" cy="1015663"/>
            </a:xfrm>
            <a:prstGeom prst="rect">
              <a:avLst/>
            </a:prstGeom>
            <a:noFill/>
          </p:spPr>
          <p:txBody>
            <a:bodyPr wrap="square" rtlCol="0">
              <a:spAutoFit/>
            </a:bodyPr>
            <a:lstStyle/>
            <a:p>
              <a:pPr algn="ctr"/>
              <a:r>
                <a:rPr lang="ru-RU" altLang="ko-KR" sz="1200" dirty="0">
                  <a:solidFill>
                    <a:schemeClr val="tx1">
                      <a:lumMod val="75000"/>
                      <a:lumOff val="25000"/>
                    </a:schemeClr>
                  </a:solidFill>
                  <a:cs typeface="Arial" pitchFamily="34" charset="0"/>
                </a:rPr>
                <a:t>Самооценка по показателям согласно приложений  приказа №</a:t>
              </a:r>
              <a:endParaRPr lang="ko-KR" altLang="en-US" sz="1200" dirty="0">
                <a:solidFill>
                  <a:schemeClr val="tx1">
                    <a:lumMod val="75000"/>
                    <a:lumOff val="25000"/>
                  </a:schemeClr>
                </a:solidFill>
                <a:cs typeface="Arial" pitchFamily="34" charset="0"/>
              </a:endParaRPr>
            </a:p>
          </p:txBody>
        </p:sp>
        <p:sp>
          <p:nvSpPr>
            <p:cNvPr id="63" name="TextBox 62">
              <a:extLst>
                <a:ext uri="{FF2B5EF4-FFF2-40B4-BE49-F238E27FC236}">
                  <a16:creationId xmlns:a16="http://schemas.microsoft.com/office/drawing/2014/main" id="{877748F4-200A-41B9-AF6F-F2FCE0BE9944}"/>
                </a:ext>
              </a:extLst>
            </p:cNvPr>
            <p:cNvSpPr txBox="1"/>
            <p:nvPr/>
          </p:nvSpPr>
          <p:spPr>
            <a:xfrm>
              <a:off x="6210998" y="1749965"/>
              <a:ext cx="1457346" cy="276999"/>
            </a:xfrm>
            <a:prstGeom prst="rect">
              <a:avLst/>
            </a:prstGeom>
            <a:noFill/>
          </p:spPr>
          <p:txBody>
            <a:bodyPr wrap="square" rtlCol="0">
              <a:spAutoFit/>
            </a:bodyPr>
            <a:lstStyle/>
            <a:p>
              <a:pPr algn="r"/>
              <a:endParaRPr lang="ko-KR" altLang="en-US" sz="1200" dirty="0">
                <a:solidFill>
                  <a:schemeClr val="tx1">
                    <a:lumMod val="75000"/>
                    <a:lumOff val="25000"/>
                  </a:schemeClr>
                </a:solidFill>
                <a:cs typeface="Arial" pitchFamily="34" charset="0"/>
              </a:endParaRPr>
            </a:p>
          </p:txBody>
        </p:sp>
      </p:grpSp>
      <p:sp>
        <p:nvSpPr>
          <p:cNvPr id="69" name="TextBox 68"/>
          <p:cNvSpPr txBox="1"/>
          <p:nvPr/>
        </p:nvSpPr>
        <p:spPr>
          <a:xfrm>
            <a:off x="186146" y="1867990"/>
            <a:ext cx="2831374" cy="954107"/>
          </a:xfrm>
          <a:prstGeom prst="rect">
            <a:avLst/>
          </a:prstGeom>
          <a:noFill/>
        </p:spPr>
        <p:txBody>
          <a:bodyPr wrap="square" rtlCol="0">
            <a:spAutoFit/>
          </a:bodyPr>
          <a:lstStyle/>
          <a:p>
            <a:pPr algn="ctr"/>
            <a:r>
              <a:rPr lang="ru-RU" sz="1400" i="1" dirty="0">
                <a:solidFill>
                  <a:srgbClr val="002060"/>
                </a:solidFill>
              </a:rPr>
              <a:t>Утверждение Программы развития(внесение изменений на основе приказа по аттестации</a:t>
            </a:r>
            <a:r>
              <a:rPr lang="ru-RU" sz="1400" i="1" dirty="0"/>
              <a:t>)</a:t>
            </a:r>
          </a:p>
        </p:txBody>
      </p:sp>
    </p:spTree>
    <p:extLst>
      <p:ext uri="{BB962C8B-B14F-4D97-AF65-F5344CB8AC3E}">
        <p14:creationId xmlns:p14="http://schemas.microsoft.com/office/powerpoint/2010/main" val="1441458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5">
            <a:extLst>
              <a:ext uri="{FF2B5EF4-FFF2-40B4-BE49-F238E27FC236}">
                <a16:creationId xmlns:a16="http://schemas.microsoft.com/office/drawing/2014/main" id="{6A538AF2-38DB-47D2-ABBA-815536E0B75C}"/>
              </a:ext>
            </a:extLst>
          </p:cNvPr>
          <p:cNvSpPr/>
          <p:nvPr/>
        </p:nvSpPr>
        <p:spPr>
          <a:xfrm>
            <a:off x="185674" y="1019680"/>
            <a:ext cx="2595474" cy="1644517"/>
          </a:xfrm>
          <a:prstGeom prst="rect">
            <a:avLst/>
          </a:prstGeom>
          <a:solidFill>
            <a:srgbClr val="2C5D9B"/>
          </a:solid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chemeClr val="bg1"/>
                </a:solidFill>
                <a:latin typeface="Arial" panose="020B0604020202020204" pitchFamily="34" charset="0"/>
                <a:cs typeface="Arial" panose="020B0604020202020204" pitchFamily="34" charset="0"/>
              </a:rPr>
              <a:t>ОРГАНИЗАЦИЯ ОБРАЗОВАНИЯ ПРОВОДИТ САМООЦЕНКУ ОБРАЗОВАТЕЛЬНОЙ ДЕЯТЕЛЬНОСТИ</a:t>
            </a:r>
          </a:p>
          <a:p>
            <a:pPr algn="ctr" defTabSz="815957"/>
            <a:r>
              <a:rPr lang="ru-RU" sz="2500" b="1" dirty="0">
                <a:solidFill>
                  <a:srgbClr val="FFFFFF"/>
                </a:solidFill>
                <a:latin typeface="Arial" panose="020B0604020202020204" pitchFamily="34" charset="0"/>
                <a:cs typeface="Arial" panose="020B0604020202020204" pitchFamily="34" charset="0"/>
              </a:rPr>
              <a:t>1</a:t>
            </a:r>
          </a:p>
        </p:txBody>
      </p:sp>
      <p:sp>
        <p:nvSpPr>
          <p:cNvPr id="23" name="Rectangle 5">
            <a:extLst>
              <a:ext uri="{FF2B5EF4-FFF2-40B4-BE49-F238E27FC236}">
                <a16:creationId xmlns:a16="http://schemas.microsoft.com/office/drawing/2014/main" id="{6A538AF2-38DB-47D2-ABBA-815536E0B75C}"/>
              </a:ext>
            </a:extLst>
          </p:cNvPr>
          <p:cNvSpPr/>
          <p:nvPr/>
        </p:nvSpPr>
        <p:spPr>
          <a:xfrm>
            <a:off x="3069181" y="1030205"/>
            <a:ext cx="2592285" cy="1633993"/>
          </a:xfrm>
          <a:prstGeom prst="rect">
            <a:avLst/>
          </a:prstGeom>
          <a:solidFill>
            <a:srgbClr val="2C5D9B"/>
          </a:solid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chemeClr val="bg1"/>
                </a:solidFill>
                <a:latin typeface="Arial" panose="020B0604020202020204" pitchFamily="34" charset="0"/>
                <a:cs typeface="Arial" panose="020B0604020202020204" pitchFamily="34" charset="0"/>
              </a:rPr>
              <a:t>ОРГАН КОНТРОЛЯ ПРОВОДИТ ГОСУДАРСТВЕННУЮ АТТЕСТАЦИЮ</a:t>
            </a:r>
          </a:p>
          <a:p>
            <a:pPr algn="ctr" defTabSz="815957"/>
            <a:r>
              <a:rPr lang="ru-RU" sz="2500" b="1" dirty="0">
                <a:solidFill>
                  <a:srgbClr val="FFFFFF"/>
                </a:solidFill>
                <a:latin typeface="Arial" panose="020B0604020202020204" pitchFamily="34" charset="0"/>
                <a:cs typeface="Arial" panose="020B0604020202020204" pitchFamily="34" charset="0"/>
              </a:rPr>
              <a:t>2</a:t>
            </a:r>
          </a:p>
        </p:txBody>
      </p:sp>
      <p:sp>
        <p:nvSpPr>
          <p:cNvPr id="24" name="Rectangle 5">
            <a:extLst>
              <a:ext uri="{FF2B5EF4-FFF2-40B4-BE49-F238E27FC236}">
                <a16:creationId xmlns:a16="http://schemas.microsoft.com/office/drawing/2014/main" id="{6A538AF2-38DB-47D2-ABBA-815536E0B75C}"/>
              </a:ext>
            </a:extLst>
          </p:cNvPr>
          <p:cNvSpPr/>
          <p:nvPr/>
        </p:nvSpPr>
        <p:spPr>
          <a:xfrm>
            <a:off x="5949503" y="1030206"/>
            <a:ext cx="2880320" cy="1633991"/>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lvl="0" algn="ctr"/>
            <a:r>
              <a:rPr lang="ru-RU" sz="1200" b="1" dirty="0">
                <a:solidFill>
                  <a:schemeClr val="bg1"/>
                </a:solidFill>
                <a:latin typeface="Arial" panose="020B0604020202020204" pitchFamily="34" charset="0"/>
                <a:ea typeface="Calibri" panose="020F0502020204030204" pitchFamily="34" charset="0"/>
                <a:cs typeface="Times New Roman" panose="02020603050405020304" pitchFamily="18" charset="0"/>
              </a:rPr>
              <a:t>МАТЕРИАЛЫ САМООЦЕНКИ  РАССМАТРИВАЮТСЯ  КОМИССИЕЙ ПОСРЕДСТВОМ АНАЛИЗА, ИЗУЧЕНИЯ И СОПОСТАВЛЕНИЯ</a:t>
            </a:r>
          </a:p>
          <a:p>
            <a:pPr lvl="0" algn="ctr"/>
            <a:r>
              <a:rPr lang="ru-RU" sz="2500" b="1" dirty="0">
                <a:solidFill>
                  <a:srgbClr val="FFFFFF"/>
                </a:solidFill>
                <a:latin typeface="Arial" panose="020B0604020202020204" pitchFamily="34" charset="0"/>
                <a:ea typeface="Calibri" panose="020F0502020204030204" pitchFamily="34" charset="0"/>
                <a:cs typeface="Times New Roman" panose="02020603050405020304" pitchFamily="18" charset="0"/>
              </a:rPr>
              <a:t>3 </a:t>
            </a:r>
            <a:endParaRPr lang="ru-RU" sz="2500" b="1" dirty="0">
              <a:solidFill>
                <a:srgbClr val="FFFFFF"/>
              </a:solidFill>
              <a:latin typeface="Arial" panose="020B0604020202020204" pitchFamily="34" charset="0"/>
              <a:cs typeface="Arial" panose="020B0604020202020204" pitchFamily="34" charset="0"/>
            </a:endParaRPr>
          </a:p>
        </p:txBody>
      </p:sp>
      <p:sp>
        <p:nvSpPr>
          <p:cNvPr id="4" name="Прямоугольник 3"/>
          <p:cNvSpPr/>
          <p:nvPr/>
        </p:nvSpPr>
        <p:spPr>
          <a:xfrm>
            <a:off x="268755" y="183373"/>
            <a:ext cx="8895666" cy="369328"/>
          </a:xfrm>
          <a:prstGeom prst="rect">
            <a:avLst/>
          </a:prstGeom>
        </p:spPr>
        <p:txBody>
          <a:bodyPr wrap="square" lIns="91436" tIns="45718" rIns="91436" bIns="45718">
            <a:spAutoFit/>
          </a:bodyPr>
          <a:lstStyle/>
          <a:p>
            <a:pPr algn="ctr"/>
            <a:r>
              <a:rPr lang="ru-RU" b="1" dirty="0">
                <a:solidFill>
                  <a:srgbClr val="002060"/>
                </a:solidFill>
                <a:latin typeface="Arial Black" panose="020B0A04020102020204" pitchFamily="34" charset="0"/>
                <a:cs typeface="Arial" panose="020B0604020202020204" pitchFamily="34" charset="0"/>
              </a:rPr>
              <a:t>АЛГОРИТМ ПРОВЕДЕНИЯ ГОСУДАРСТВЕННОЙ АТТЕСТАЦИИ</a:t>
            </a:r>
            <a:endParaRPr lang="ru-RU" dirty="0">
              <a:solidFill>
                <a:srgbClr val="002060"/>
              </a:solidFill>
              <a:latin typeface="Arial Black" panose="020B0A04020102020204" pitchFamily="34" charset="0"/>
            </a:endParaRPr>
          </a:p>
        </p:txBody>
      </p:sp>
      <p:sp>
        <p:nvSpPr>
          <p:cNvPr id="26" name="Rectangle 5">
            <a:extLst>
              <a:ext uri="{FF2B5EF4-FFF2-40B4-BE49-F238E27FC236}">
                <a16:creationId xmlns:a16="http://schemas.microsoft.com/office/drawing/2014/main" id="{6A538AF2-38DB-47D2-ABBA-815536E0B75C}"/>
              </a:ext>
            </a:extLst>
          </p:cNvPr>
          <p:cNvSpPr/>
          <p:nvPr/>
        </p:nvSpPr>
        <p:spPr>
          <a:xfrm>
            <a:off x="1077330" y="3140968"/>
            <a:ext cx="3223127" cy="480053"/>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lvl="0" algn="ctr"/>
            <a:r>
              <a:rPr lang="ru-RU" sz="1200" b="1" dirty="0">
                <a:solidFill>
                  <a:srgbClr val="FFFFFF"/>
                </a:solidFill>
                <a:latin typeface="Arial" panose="020B0604020202020204" pitchFamily="34" charset="0"/>
                <a:cs typeface="Arial" panose="020B0604020202020204" pitchFamily="34" charset="0"/>
              </a:rPr>
              <a:t>АТТЕСТОВАН</a:t>
            </a:r>
          </a:p>
        </p:txBody>
      </p:sp>
      <p:sp>
        <p:nvSpPr>
          <p:cNvPr id="28" name="Rectangle 5">
            <a:extLst>
              <a:ext uri="{FF2B5EF4-FFF2-40B4-BE49-F238E27FC236}">
                <a16:creationId xmlns:a16="http://schemas.microsoft.com/office/drawing/2014/main" id="{6A538AF2-38DB-47D2-ABBA-815536E0B75C}"/>
              </a:ext>
            </a:extLst>
          </p:cNvPr>
          <p:cNvSpPr/>
          <p:nvPr/>
        </p:nvSpPr>
        <p:spPr>
          <a:xfrm>
            <a:off x="4804512" y="3140969"/>
            <a:ext cx="3223872" cy="480055"/>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lvl="0" algn="ctr"/>
            <a:r>
              <a:rPr lang="ru-RU" sz="1200" b="1" dirty="0">
                <a:solidFill>
                  <a:srgbClr val="FFFFFF"/>
                </a:solidFill>
                <a:latin typeface="Arial" panose="020B0604020202020204" pitchFamily="34" charset="0"/>
                <a:cs typeface="Arial" panose="020B0604020202020204" pitchFamily="34" charset="0"/>
              </a:rPr>
              <a:t>НЕ АТТЕСТОВАН</a:t>
            </a:r>
          </a:p>
        </p:txBody>
      </p:sp>
      <p:sp>
        <p:nvSpPr>
          <p:cNvPr id="29" name="Прямоугольник 28"/>
          <p:cNvSpPr/>
          <p:nvPr/>
        </p:nvSpPr>
        <p:spPr>
          <a:xfrm>
            <a:off x="1077330" y="3720147"/>
            <a:ext cx="3223127" cy="861756"/>
          </a:xfrm>
          <a:prstGeom prst="rect">
            <a:avLst/>
          </a:prstGeom>
          <a:solidFill>
            <a:srgbClr val="E7E6E6"/>
          </a:solidFill>
          <a:ln w="12700">
            <a:noFill/>
          </a:ln>
        </p:spPr>
        <p:txBody>
          <a:bodyPr wrap="square" lIns="91422" tIns="45711" rIns="91422" bIns="45711">
            <a:spAutoFit/>
          </a:bodyPr>
          <a:lstStyle/>
          <a:p>
            <a:pPr algn="ctr"/>
            <a:r>
              <a:rPr lang="ru-RU" sz="1000" b="1" dirty="0">
                <a:solidFill>
                  <a:srgbClr val="1F497D"/>
                </a:solidFill>
                <a:latin typeface="Arial" panose="020B0604020202020204" pitchFamily="34" charset="0"/>
                <a:cs typeface="Arial" panose="020B0604020202020204" pitchFamily="34" charset="0"/>
              </a:rPr>
              <a:t>В случае соответствия образовательной деятельности организации образования требованиям ГОСО, проверяемый субъект (объект) на протяжении 5 лет освобождается от профилактического контроля с посещением</a:t>
            </a:r>
          </a:p>
        </p:txBody>
      </p:sp>
      <p:sp>
        <p:nvSpPr>
          <p:cNvPr id="32" name="Прямоугольник 31"/>
          <p:cNvSpPr/>
          <p:nvPr/>
        </p:nvSpPr>
        <p:spPr>
          <a:xfrm>
            <a:off x="4804513" y="3720147"/>
            <a:ext cx="3223127" cy="861756"/>
          </a:xfrm>
          <a:prstGeom prst="rect">
            <a:avLst/>
          </a:prstGeom>
          <a:solidFill>
            <a:srgbClr val="E7E6E6"/>
          </a:solidFill>
          <a:ln w="12700">
            <a:noFill/>
          </a:ln>
        </p:spPr>
        <p:txBody>
          <a:bodyPr wrap="square" lIns="91422" tIns="45711" rIns="91422" bIns="45711">
            <a:spAutoFit/>
          </a:bodyPr>
          <a:lstStyle/>
          <a:p>
            <a:pPr algn="ctr"/>
            <a:r>
              <a:rPr lang="ru-RU" sz="1000" b="1" dirty="0">
                <a:solidFill>
                  <a:srgbClr val="1F497D"/>
                </a:solidFill>
                <a:latin typeface="Arial" panose="020B0604020202020204" pitchFamily="34" charset="0"/>
                <a:cs typeface="Arial" panose="020B0604020202020204" pitchFamily="34" charset="0"/>
              </a:rPr>
              <a:t>В случае </a:t>
            </a:r>
            <a:r>
              <a:rPr lang="ru-RU" sz="1000" b="1" dirty="0" err="1">
                <a:solidFill>
                  <a:srgbClr val="1F497D"/>
                </a:solidFill>
                <a:latin typeface="Arial" panose="020B0604020202020204" pitchFamily="34" charset="0"/>
                <a:cs typeface="Arial" panose="020B0604020202020204" pitchFamily="34" charset="0"/>
              </a:rPr>
              <a:t>неустранения</a:t>
            </a:r>
            <a:r>
              <a:rPr lang="ru-RU" sz="1000" b="1" dirty="0">
                <a:solidFill>
                  <a:srgbClr val="1F497D"/>
                </a:solidFill>
                <a:latin typeface="Arial" panose="020B0604020202020204" pitchFamily="34" charset="0"/>
                <a:cs typeface="Arial" panose="020B0604020202020204" pitchFamily="34" charset="0"/>
              </a:rPr>
              <a:t> организациями образования несоответствия образовательной деятельности требованиям ГОСО, проверяемый субъект (объект) подлежит профилактическому контролю с посещением</a:t>
            </a:r>
          </a:p>
        </p:txBody>
      </p:sp>
      <p:sp>
        <p:nvSpPr>
          <p:cNvPr id="12" name="Правая фигурная скобка 11"/>
          <p:cNvSpPr/>
          <p:nvPr/>
        </p:nvSpPr>
        <p:spPr>
          <a:xfrm rot="5400000">
            <a:off x="4271968" y="-183402"/>
            <a:ext cx="384043" cy="6264698"/>
          </a:xfrm>
          <a:prstGeom prst="rightBrace">
            <a:avLst>
              <a:gd name="adj1" fmla="val 8333"/>
              <a:gd name="adj2" fmla="val 48697"/>
            </a:avLst>
          </a:prstGeom>
          <a:noFill/>
          <a:ln w="19050">
            <a:solidFill>
              <a:srgbClr val="1F497D"/>
            </a:solidFill>
          </a:ln>
        </p:spPr>
        <p:style>
          <a:lnRef idx="1">
            <a:schemeClr val="accent1"/>
          </a:lnRef>
          <a:fillRef idx="0">
            <a:schemeClr val="accent1"/>
          </a:fillRef>
          <a:effectRef idx="0">
            <a:schemeClr val="accent1"/>
          </a:effectRef>
          <a:fontRef idx="minor">
            <a:schemeClr val="tx1"/>
          </a:fontRef>
        </p:style>
        <p:txBody>
          <a:bodyPr lIns="91436" tIns="45718" rIns="91436" bIns="45718" spcCol="0" rtlCol="0" anchor="ctr"/>
          <a:lstStyle/>
          <a:p>
            <a:pPr algn="ctr"/>
            <a:endParaRPr lang="ru-RU" dirty="0"/>
          </a:p>
        </p:txBody>
      </p:sp>
      <p:sp>
        <p:nvSpPr>
          <p:cNvPr id="2" name="Прямоугольник 1"/>
          <p:cNvSpPr/>
          <p:nvPr/>
        </p:nvSpPr>
        <p:spPr>
          <a:xfrm>
            <a:off x="179512" y="4797152"/>
            <a:ext cx="8644149" cy="430887"/>
          </a:xfrm>
          <a:prstGeom prst="rect">
            <a:avLst/>
          </a:prstGeom>
          <a:solidFill>
            <a:srgbClr val="2C5D9B"/>
          </a:solidFill>
          <a:ln>
            <a:noFill/>
          </a:ln>
        </p:spPr>
        <p:txBody>
          <a:bodyPr wrap="square">
            <a:spAutoFit/>
          </a:bodyPr>
          <a:lstStyle/>
          <a:p>
            <a:pPr algn="ctr"/>
            <a:r>
              <a:rPr lang="ru-RU" sz="1100" b="1" spc="10" dirty="0">
                <a:solidFill>
                  <a:schemeClr val="bg1"/>
                </a:solidFill>
                <a:latin typeface="Arial" panose="020B0604020202020204" pitchFamily="34" charset="0"/>
                <a:ea typeface="Times New Roman" panose="02020603050405020304" pitchFamily="18" charset="0"/>
                <a:cs typeface="Arial" panose="020B0604020202020204" pitchFamily="34" charset="0"/>
              </a:rPr>
              <a:t>В отношении аттестованных организаций образования, применяются измерители, </a:t>
            </a:r>
            <a:r>
              <a:rPr lang="ru-RU" sz="1100" b="1" dirty="0">
                <a:solidFill>
                  <a:schemeClr val="bg1"/>
                </a:solidFill>
                <a:latin typeface="Arial" panose="020B0604020202020204" pitchFamily="34" charset="0"/>
                <a:cs typeface="Arial" panose="020B0604020202020204" pitchFamily="34" charset="0"/>
              </a:rPr>
              <a:t>с целью дальнейшего улучшения качества знаний, умений, навыков и компетенций обучающихся, </a:t>
            </a:r>
            <a:r>
              <a:rPr lang="ru-RU" sz="1100" b="1" spc="10" dirty="0">
                <a:solidFill>
                  <a:schemeClr val="bg1"/>
                </a:solidFill>
                <a:latin typeface="Arial" panose="020B0604020202020204" pitchFamily="34" charset="0"/>
                <a:ea typeface="Times New Roman" panose="02020603050405020304" pitchFamily="18" charset="0"/>
                <a:cs typeface="Arial" panose="020B0604020202020204" pitchFamily="34" charset="0"/>
              </a:rPr>
              <a:t>выдается оценочный лист к заключению с оценкой</a:t>
            </a:r>
            <a:endParaRPr lang="ru-RU" sz="11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1979712" y="5373216"/>
            <a:ext cx="1040028" cy="369332"/>
          </a:xfrm>
          <a:prstGeom prst="rect">
            <a:avLst/>
          </a:prstGeom>
          <a:solidFill>
            <a:srgbClr val="2C5D9B"/>
          </a:solidFill>
          <a:ln>
            <a:noFill/>
          </a:ln>
        </p:spPr>
        <p:txBody>
          <a:bodyPr wrap="none">
            <a:spAutoFit/>
          </a:bodyPr>
          <a:lstStyle/>
          <a:p>
            <a:r>
              <a:rPr lang="ru-RU" b="1" spc="10" dirty="0">
                <a:solidFill>
                  <a:srgbClr val="FFFFFF"/>
                </a:solidFill>
                <a:latin typeface="Arial" panose="020B0604020202020204" pitchFamily="34" charset="0"/>
                <a:ea typeface="Times New Roman" panose="02020603050405020304" pitchFamily="18" charset="0"/>
                <a:cs typeface="Arial" panose="020B0604020202020204" pitchFamily="34" charset="0"/>
              </a:rPr>
              <a:t>«uzdik»</a:t>
            </a:r>
            <a:endParaRPr lang="ru-RU" b="1" dirty="0">
              <a:solidFill>
                <a:srgbClr val="FFFFFF"/>
              </a:solidFill>
            </a:endParaRPr>
          </a:p>
        </p:txBody>
      </p:sp>
      <p:sp>
        <p:nvSpPr>
          <p:cNvPr id="6" name="Прямоугольник 5"/>
          <p:cNvSpPr/>
          <p:nvPr/>
        </p:nvSpPr>
        <p:spPr>
          <a:xfrm>
            <a:off x="3995936" y="5445224"/>
            <a:ext cx="1233671" cy="369332"/>
          </a:xfrm>
          <a:prstGeom prst="rect">
            <a:avLst/>
          </a:prstGeom>
          <a:solidFill>
            <a:srgbClr val="2C5D9B"/>
          </a:solidFill>
          <a:ln>
            <a:noFill/>
          </a:ln>
        </p:spPr>
        <p:txBody>
          <a:bodyPr wrap="none">
            <a:spAutoFit/>
          </a:bodyPr>
          <a:lstStyle/>
          <a:p>
            <a:r>
              <a:rPr lang="ru-RU" b="1" spc="10" dirty="0">
                <a:solidFill>
                  <a:srgbClr val="FFFFFF"/>
                </a:solidFill>
                <a:latin typeface="Arial" panose="020B0604020202020204" pitchFamily="34" charset="0"/>
                <a:ea typeface="Times New Roman" panose="02020603050405020304" pitchFamily="18" charset="0"/>
                <a:cs typeface="Arial" panose="020B0604020202020204" pitchFamily="34" charset="0"/>
              </a:rPr>
              <a:t>«zhaqsy»</a:t>
            </a:r>
            <a:endParaRPr lang="ru-RU" b="1" dirty="0">
              <a:solidFill>
                <a:srgbClr val="FFFFFF"/>
              </a:solidFill>
            </a:endParaRPr>
          </a:p>
        </p:txBody>
      </p:sp>
      <p:sp>
        <p:nvSpPr>
          <p:cNvPr id="7" name="Прямоугольник 6"/>
          <p:cNvSpPr/>
          <p:nvPr/>
        </p:nvSpPr>
        <p:spPr>
          <a:xfrm>
            <a:off x="6156176" y="5445224"/>
            <a:ext cx="1286250" cy="369332"/>
          </a:xfrm>
          <a:prstGeom prst="rect">
            <a:avLst/>
          </a:prstGeom>
          <a:solidFill>
            <a:srgbClr val="2C5D9B"/>
          </a:solidFill>
          <a:ln>
            <a:noFill/>
          </a:ln>
        </p:spPr>
        <p:txBody>
          <a:bodyPr wrap="none">
            <a:spAutoFit/>
          </a:bodyPr>
          <a:lstStyle/>
          <a:p>
            <a:r>
              <a:rPr lang="ru-RU" b="1" spc="10" dirty="0">
                <a:solidFill>
                  <a:srgbClr val="FFFFFF"/>
                </a:solidFill>
                <a:latin typeface="Arial" panose="020B0604020202020204" pitchFamily="34" charset="0"/>
                <a:ea typeface="Times New Roman" panose="02020603050405020304" pitchFamily="18" charset="0"/>
                <a:cs typeface="Arial" panose="020B0604020202020204" pitchFamily="34" charset="0"/>
              </a:rPr>
              <a:t>«ortasha»</a:t>
            </a:r>
            <a:endParaRPr lang="ru-RU" b="1" dirty="0">
              <a:solidFill>
                <a:srgbClr val="FFFFFF"/>
              </a:solidFill>
            </a:endParaRPr>
          </a:p>
        </p:txBody>
      </p:sp>
      <p:sp>
        <p:nvSpPr>
          <p:cNvPr id="15" name="Прямоугольник 14"/>
          <p:cNvSpPr/>
          <p:nvPr/>
        </p:nvSpPr>
        <p:spPr>
          <a:xfrm>
            <a:off x="827584" y="5934670"/>
            <a:ext cx="7128792" cy="830997"/>
          </a:xfrm>
          <a:prstGeom prst="rect">
            <a:avLst/>
          </a:prstGeom>
        </p:spPr>
        <p:txBody>
          <a:bodyPr wrap="square">
            <a:spAutoFit/>
          </a:bodyPr>
          <a:lstStyle/>
          <a:p>
            <a:pPr marL="342900" indent="-342900" algn="just" fontAlgn="base">
              <a:spcBef>
                <a:spcPct val="0"/>
              </a:spcBef>
              <a:spcAft>
                <a:spcPct val="0"/>
              </a:spcAft>
              <a:buFont typeface="+mj-lt"/>
              <a:buAutoNum type="arabicPeriod"/>
            </a:pPr>
            <a:r>
              <a:rPr lang="ru-RU" sz="1200" i="1" dirty="0">
                <a:solidFill>
                  <a:srgbClr val="000000"/>
                </a:solidFill>
                <a:latin typeface="Arial" pitchFamily="34" charset="0"/>
                <a:ea typeface="Times New Roman" pitchFamily="18" charset="0"/>
                <a:cs typeface="Arial" pitchFamily="34" charset="0"/>
              </a:rPr>
              <a:t>Оценка организации образования выставляется как среднее арифметическое значение суммы оценок по критериям с округлением к ближайшему целому.</a:t>
            </a:r>
            <a:r>
              <a:rPr lang="ru-RU" sz="1200" i="1" dirty="0"/>
              <a:t> </a:t>
            </a:r>
          </a:p>
          <a:p>
            <a:pPr marL="342900" indent="-342900" algn="just" fontAlgn="base">
              <a:spcBef>
                <a:spcPct val="0"/>
              </a:spcBef>
              <a:spcAft>
                <a:spcPct val="0"/>
              </a:spcAft>
              <a:buFont typeface="+mj-lt"/>
              <a:buAutoNum type="arabicPeriod"/>
            </a:pPr>
            <a:r>
              <a:rPr lang="ru-RU" sz="1200" i="1" dirty="0"/>
              <a:t>Измерители к критериям оценки организаций образования применяются в соответствии с приложениями 1, 2, 3, 4, 5 к настоящим Критериям.</a:t>
            </a:r>
          </a:p>
        </p:txBody>
      </p:sp>
    </p:spTree>
    <p:extLst>
      <p:ext uri="{BB962C8B-B14F-4D97-AF65-F5344CB8AC3E}">
        <p14:creationId xmlns:p14="http://schemas.microsoft.com/office/powerpoint/2010/main" val="900046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67544" y="1268760"/>
            <a:ext cx="7467600" cy="4873752"/>
          </a:xfrm>
        </p:spPr>
        <p:txBody>
          <a:bodyPr>
            <a:normAutofit fontScale="85000" lnSpcReduction="20000"/>
          </a:bodyPr>
          <a:lstStyle/>
          <a:p>
            <a:pPr algn="just">
              <a:buNone/>
            </a:pPr>
            <a:r>
              <a:rPr lang="ru-RU" dirty="0"/>
              <a:t>5. </a:t>
            </a:r>
            <a:r>
              <a:rPr lang="ru-RU" dirty="0">
                <a:solidFill>
                  <a:srgbClr val="002060"/>
                </a:solidFill>
              </a:rPr>
              <a:t>К критериям оценки организаций образования применяются измерители, соответствующие одной из оценок: "</a:t>
            </a:r>
            <a:r>
              <a:rPr lang="en-US" dirty="0" err="1">
                <a:solidFill>
                  <a:srgbClr val="002060"/>
                </a:solidFill>
              </a:rPr>
              <a:t>uzdik</a:t>
            </a:r>
            <a:r>
              <a:rPr lang="ru-RU" dirty="0">
                <a:solidFill>
                  <a:srgbClr val="002060"/>
                </a:solidFill>
              </a:rPr>
              <a:t>", "</a:t>
            </a:r>
            <a:r>
              <a:rPr lang="en-US" dirty="0" err="1">
                <a:solidFill>
                  <a:srgbClr val="002060"/>
                </a:solidFill>
              </a:rPr>
              <a:t>zhaqsy</a:t>
            </a:r>
            <a:r>
              <a:rPr lang="ru-RU" dirty="0">
                <a:solidFill>
                  <a:srgbClr val="002060"/>
                </a:solidFill>
              </a:rPr>
              <a:t>", "</a:t>
            </a:r>
            <a:r>
              <a:rPr lang="en-US" dirty="0" err="1">
                <a:solidFill>
                  <a:srgbClr val="002060"/>
                </a:solidFill>
              </a:rPr>
              <a:t>ortasha</a:t>
            </a:r>
            <a:r>
              <a:rPr lang="ru-RU" dirty="0">
                <a:solidFill>
                  <a:srgbClr val="002060"/>
                </a:solidFill>
              </a:rPr>
              <a:t>", за исключением высшего и послевузовского образования в военных и специальных учебных заведениях.</a:t>
            </a:r>
          </a:p>
          <a:p>
            <a:pPr algn="just">
              <a:buNone/>
            </a:pPr>
            <a:r>
              <a:rPr lang="en-US" dirty="0">
                <a:solidFill>
                  <a:srgbClr val="002060"/>
                </a:solidFill>
              </a:rPr>
              <a:t>     </a:t>
            </a:r>
            <a:r>
              <a:rPr lang="ru-RU" dirty="0">
                <a:solidFill>
                  <a:srgbClr val="002060"/>
                </a:solidFill>
              </a:rPr>
              <a:t> Оценке соответствует балл:</a:t>
            </a:r>
          </a:p>
          <a:p>
            <a:pPr algn="just">
              <a:buNone/>
            </a:pPr>
            <a:r>
              <a:rPr lang="en-US" dirty="0">
                <a:solidFill>
                  <a:srgbClr val="002060"/>
                </a:solidFill>
              </a:rPr>
              <a:t>     </a:t>
            </a:r>
            <a:r>
              <a:rPr lang="ru-RU" dirty="0">
                <a:solidFill>
                  <a:srgbClr val="002060"/>
                </a:solidFill>
              </a:rPr>
              <a:t> "</a:t>
            </a:r>
            <a:r>
              <a:rPr lang="en-US" dirty="0" err="1">
                <a:solidFill>
                  <a:srgbClr val="FF0000"/>
                </a:solidFill>
              </a:rPr>
              <a:t>uzdik</a:t>
            </a:r>
            <a:r>
              <a:rPr lang="ru-RU" dirty="0">
                <a:solidFill>
                  <a:srgbClr val="FF0000"/>
                </a:solidFill>
              </a:rPr>
              <a:t>" – 5;</a:t>
            </a:r>
          </a:p>
          <a:p>
            <a:pPr algn="just">
              <a:buNone/>
            </a:pPr>
            <a:r>
              <a:rPr lang="en-US" dirty="0">
                <a:solidFill>
                  <a:srgbClr val="FF0000"/>
                </a:solidFill>
              </a:rPr>
              <a:t>     </a:t>
            </a:r>
            <a:r>
              <a:rPr lang="ru-RU" dirty="0">
                <a:solidFill>
                  <a:srgbClr val="FF0000"/>
                </a:solidFill>
              </a:rPr>
              <a:t> "</a:t>
            </a:r>
            <a:r>
              <a:rPr lang="en-US" dirty="0" err="1">
                <a:solidFill>
                  <a:srgbClr val="FF0000"/>
                </a:solidFill>
              </a:rPr>
              <a:t>zhaqsy</a:t>
            </a:r>
            <a:r>
              <a:rPr lang="ru-RU" dirty="0">
                <a:solidFill>
                  <a:srgbClr val="FF0000"/>
                </a:solidFill>
              </a:rPr>
              <a:t>" – 4;</a:t>
            </a:r>
          </a:p>
          <a:p>
            <a:pPr algn="just">
              <a:buNone/>
            </a:pPr>
            <a:r>
              <a:rPr lang="en-US" dirty="0">
                <a:solidFill>
                  <a:srgbClr val="FF0000"/>
                </a:solidFill>
              </a:rPr>
              <a:t>     </a:t>
            </a:r>
            <a:r>
              <a:rPr lang="ru-RU" dirty="0">
                <a:solidFill>
                  <a:srgbClr val="FF0000"/>
                </a:solidFill>
              </a:rPr>
              <a:t> "</a:t>
            </a:r>
            <a:r>
              <a:rPr lang="en-US" dirty="0" err="1">
                <a:solidFill>
                  <a:srgbClr val="FF0000"/>
                </a:solidFill>
              </a:rPr>
              <a:t>ortasha</a:t>
            </a:r>
            <a:r>
              <a:rPr lang="ru-RU" dirty="0">
                <a:solidFill>
                  <a:srgbClr val="FF0000"/>
                </a:solidFill>
              </a:rPr>
              <a:t>" – 3.</a:t>
            </a:r>
          </a:p>
          <a:p>
            <a:pPr algn="just">
              <a:buNone/>
            </a:pPr>
            <a:r>
              <a:rPr lang="ru-RU" dirty="0">
                <a:solidFill>
                  <a:srgbClr val="002060"/>
                </a:solidFill>
              </a:rPr>
              <a:t>6. Измерители к критериям оценки организаций образования применяются в соответствии с приложениями №1 (дошкольное , №2 (начальное, основное среднее и общее среднее образование) к настоящим Критериям.</a:t>
            </a:r>
          </a:p>
          <a:p>
            <a:pPr algn="just">
              <a:buNone/>
            </a:pPr>
            <a:r>
              <a:rPr lang="ru-RU" dirty="0">
                <a:solidFill>
                  <a:srgbClr val="002060"/>
                </a:solidFill>
              </a:rPr>
              <a:t>7. Оценка организации образования выставляется </a:t>
            </a:r>
            <a:r>
              <a:rPr lang="ru-RU" u="sng" dirty="0">
                <a:solidFill>
                  <a:srgbClr val="FF0000"/>
                </a:solidFill>
              </a:rPr>
              <a:t>как среднее арифметическое значение суммы оценок по критериям </a:t>
            </a:r>
            <a:r>
              <a:rPr lang="ru-RU" dirty="0">
                <a:solidFill>
                  <a:srgbClr val="002060"/>
                </a:solidFill>
              </a:rPr>
              <a:t>с округлением к ближайшему целому.</a:t>
            </a:r>
          </a:p>
          <a:p>
            <a:pPr algn="just">
              <a:buNone/>
            </a:pPr>
            <a:endParaRPr lang="ru-RU" dirty="0">
              <a:solidFill>
                <a:srgbClr val="002060"/>
              </a:solidFill>
            </a:endParaRPr>
          </a:p>
        </p:txBody>
      </p:sp>
      <p:sp>
        <p:nvSpPr>
          <p:cNvPr id="4" name="Title 3">
            <a:extLst>
              <a:ext uri="{FF2B5EF4-FFF2-40B4-BE49-F238E27FC236}">
                <a16:creationId xmlns:a16="http://schemas.microsoft.com/office/drawing/2014/main" id="{5DAE98CB-DE8F-4301-B7CC-DC694D0E1326}"/>
              </a:ext>
            </a:extLst>
          </p:cNvPr>
          <p:cNvSpPr txBox="1">
            <a:spLocks/>
          </p:cNvSpPr>
          <p:nvPr/>
        </p:nvSpPr>
        <p:spPr bwMode="auto">
          <a:xfrm>
            <a:off x="323528" y="84568"/>
            <a:ext cx="8377457" cy="997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dirty="0">
                <a:solidFill>
                  <a:srgbClr val="002060"/>
                </a:solidFill>
              </a:rPr>
              <a:t>ИЗМЕРИТЕЛИ ПО КРИТЕРИЯМ ОЦЕНКИ</a:t>
            </a:r>
          </a:p>
          <a:p>
            <a:pPr defTabSz="685732"/>
            <a:r>
              <a:rPr lang="ru-RU" dirty="0">
                <a:solidFill>
                  <a:srgbClr val="002060"/>
                </a:solidFill>
              </a:rPr>
              <a:t>(начальное, основное среднее и общее среднее образование)</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 name="TextBox 444">
            <a:extLst>
              <a:ext uri="{FF2B5EF4-FFF2-40B4-BE49-F238E27FC236}">
                <a16:creationId xmlns:a16="http://schemas.microsoft.com/office/drawing/2014/main" id="{F6AC822D-4931-4F04-A55F-360282CBDBC5}"/>
              </a:ext>
            </a:extLst>
          </p:cNvPr>
          <p:cNvSpPr txBox="1"/>
          <p:nvPr/>
        </p:nvSpPr>
        <p:spPr>
          <a:xfrm>
            <a:off x="179512" y="836712"/>
            <a:ext cx="2196988" cy="1015663"/>
          </a:xfrm>
          <a:prstGeom prst="rect">
            <a:avLst/>
          </a:prstGeom>
          <a:noFill/>
        </p:spPr>
        <p:txBody>
          <a:bodyPr wrap="square" rtlCol="0">
            <a:spAutoFit/>
          </a:bodyPr>
          <a:lstStyle/>
          <a:p>
            <a:r>
              <a:rPr lang="ru-RU" sz="1000" dirty="0">
                <a:solidFill>
                  <a:srgbClr val="002060"/>
                </a:solidFill>
                <a:latin typeface="Arial" pitchFamily="34" charset="0"/>
                <a:cs typeface="Arial" pitchFamily="34" charset="0"/>
              </a:rPr>
              <a:t>1.организация педагогического совета </a:t>
            </a:r>
            <a:r>
              <a:rPr lang="ru-RU" sz="1000" b="1" dirty="0">
                <a:solidFill>
                  <a:srgbClr val="002060"/>
                </a:solidFill>
                <a:latin typeface="Arial" pitchFamily="34" charset="0"/>
                <a:cs typeface="Arial" pitchFamily="34" charset="0"/>
              </a:rPr>
              <a:t>не позднее, чем за два месяца до запланированного срока проведения </a:t>
            </a:r>
            <a:r>
              <a:rPr lang="ru-RU" sz="1000" dirty="0">
                <a:solidFill>
                  <a:srgbClr val="002060"/>
                </a:solidFill>
                <a:latin typeface="Arial" pitchFamily="34" charset="0"/>
                <a:cs typeface="Arial" pitchFamily="34" charset="0"/>
              </a:rPr>
              <a:t>профилактического контроля без  посещения</a:t>
            </a:r>
            <a:endParaRPr lang="ko-KR" altLang="en-US" sz="1000" i="1" dirty="0">
              <a:solidFill>
                <a:srgbClr val="002060"/>
              </a:solidFill>
              <a:latin typeface="Arial" pitchFamily="34" charset="0"/>
              <a:cs typeface="Arial" pitchFamily="34" charset="0"/>
            </a:endParaRPr>
          </a:p>
        </p:txBody>
      </p:sp>
      <p:sp>
        <p:nvSpPr>
          <p:cNvPr id="448" name="TextBox 447">
            <a:extLst>
              <a:ext uri="{FF2B5EF4-FFF2-40B4-BE49-F238E27FC236}">
                <a16:creationId xmlns:a16="http://schemas.microsoft.com/office/drawing/2014/main" id="{34A2FC78-F5E5-4D97-99A8-AFF8DF5396F6}"/>
              </a:ext>
            </a:extLst>
          </p:cNvPr>
          <p:cNvSpPr txBox="1"/>
          <p:nvPr/>
        </p:nvSpPr>
        <p:spPr>
          <a:xfrm>
            <a:off x="6732240" y="2564904"/>
            <a:ext cx="2227508" cy="707886"/>
          </a:xfrm>
          <a:prstGeom prst="rect">
            <a:avLst/>
          </a:prstGeom>
          <a:noFill/>
        </p:spPr>
        <p:txBody>
          <a:bodyPr wrap="square" rtlCol="0">
            <a:spAutoFit/>
          </a:bodyPr>
          <a:lstStyle/>
          <a:p>
            <a:r>
              <a:rPr lang="ru-RU" sz="1000" dirty="0">
                <a:solidFill>
                  <a:srgbClr val="002060"/>
                </a:solidFill>
                <a:latin typeface="Arial" pitchFamily="34" charset="0"/>
                <a:cs typeface="Arial" pitchFamily="34" charset="0"/>
              </a:rPr>
              <a:t>5. проведение комиссией </a:t>
            </a:r>
            <a:r>
              <a:rPr lang="ru-RU" sz="1000" b="1" dirty="0">
                <a:solidFill>
                  <a:srgbClr val="002060"/>
                </a:solidFill>
                <a:latin typeface="Arial" pitchFamily="34" charset="0"/>
                <a:cs typeface="Arial" pitchFamily="34" charset="0"/>
              </a:rPr>
              <a:t>самооценки организации образования в соответствии с Критериями оценки;</a:t>
            </a:r>
            <a:endParaRPr lang="ko-KR" altLang="en-US" sz="1000" b="1" i="1" dirty="0">
              <a:solidFill>
                <a:srgbClr val="002060"/>
              </a:solidFill>
              <a:latin typeface="Arial" pitchFamily="34" charset="0"/>
              <a:cs typeface="Arial" pitchFamily="34" charset="0"/>
            </a:endParaRPr>
          </a:p>
        </p:txBody>
      </p:sp>
      <p:sp>
        <p:nvSpPr>
          <p:cNvPr id="451" name="TextBox 450">
            <a:extLst>
              <a:ext uri="{FF2B5EF4-FFF2-40B4-BE49-F238E27FC236}">
                <a16:creationId xmlns:a16="http://schemas.microsoft.com/office/drawing/2014/main" id="{83D781F0-BD21-4C2D-BA7E-EB4F98D1CA86}"/>
              </a:ext>
            </a:extLst>
          </p:cNvPr>
          <p:cNvSpPr txBox="1"/>
          <p:nvPr/>
        </p:nvSpPr>
        <p:spPr>
          <a:xfrm>
            <a:off x="6660232" y="3501008"/>
            <a:ext cx="2225139" cy="1477328"/>
          </a:xfrm>
          <a:prstGeom prst="rect">
            <a:avLst/>
          </a:prstGeom>
          <a:noFill/>
        </p:spPr>
        <p:txBody>
          <a:bodyPr wrap="square" rtlCol="0">
            <a:spAutoFit/>
          </a:bodyPr>
          <a:lstStyle/>
          <a:p>
            <a:r>
              <a:rPr lang="ru-RU" sz="1000" dirty="0">
                <a:solidFill>
                  <a:srgbClr val="002060"/>
                </a:solidFill>
              </a:rPr>
              <a:t>6. проведение комиссией </a:t>
            </a:r>
            <a:r>
              <a:rPr lang="ru-RU" sz="1000" b="1" dirty="0">
                <a:solidFill>
                  <a:srgbClr val="002060"/>
                </a:solidFill>
              </a:rPr>
              <a:t>анкетирования родителей (законных представителей) воспитанников (для организаций образования,</a:t>
            </a:r>
            <a:r>
              <a:rPr lang="ru-RU" sz="1000" dirty="0">
                <a:solidFill>
                  <a:srgbClr val="002060"/>
                </a:solidFill>
              </a:rPr>
              <a:t> реализующих общеобразовательные учебные программы дошкольного воспитания и обучения); </a:t>
            </a:r>
            <a:endParaRPr lang="ko-KR" altLang="en-US" sz="1000" i="1" dirty="0">
              <a:solidFill>
                <a:srgbClr val="002060"/>
              </a:solidFill>
              <a:cs typeface="Arial" pitchFamily="34" charset="0"/>
            </a:endParaRPr>
          </a:p>
        </p:txBody>
      </p:sp>
      <p:sp>
        <p:nvSpPr>
          <p:cNvPr id="455" name="TextBox 454">
            <a:extLst>
              <a:ext uri="{FF2B5EF4-FFF2-40B4-BE49-F238E27FC236}">
                <a16:creationId xmlns:a16="http://schemas.microsoft.com/office/drawing/2014/main" id="{741339B5-0358-4EF3-AE00-99CA53788E2D}"/>
              </a:ext>
            </a:extLst>
          </p:cNvPr>
          <p:cNvSpPr txBox="1"/>
          <p:nvPr/>
        </p:nvSpPr>
        <p:spPr>
          <a:xfrm>
            <a:off x="2743820" y="4153528"/>
            <a:ext cx="370503" cy="413077"/>
          </a:xfrm>
          <a:prstGeom prst="rect">
            <a:avLst/>
          </a:prstGeom>
          <a:noFill/>
        </p:spPr>
        <p:txBody>
          <a:bodyPr wrap="square" rtlCol="0">
            <a:spAutoFit/>
          </a:bodyPr>
          <a:lstStyle/>
          <a:p>
            <a:pPr algn="ctr"/>
            <a:r>
              <a:rPr lang="en-US" altLang="ko-KR" sz="2000" b="1" dirty="0">
                <a:solidFill>
                  <a:schemeClr val="tx1">
                    <a:lumMod val="75000"/>
                    <a:lumOff val="25000"/>
                  </a:schemeClr>
                </a:solidFill>
                <a:cs typeface="Arial" pitchFamily="34" charset="0"/>
              </a:rPr>
              <a:t>3</a:t>
            </a:r>
            <a:endParaRPr lang="ko-KR" altLang="en-US" sz="2000" b="1" dirty="0">
              <a:solidFill>
                <a:schemeClr val="tx1">
                  <a:lumMod val="75000"/>
                  <a:lumOff val="25000"/>
                </a:schemeClr>
              </a:solidFill>
              <a:cs typeface="Arial" pitchFamily="34" charset="0"/>
            </a:endParaRPr>
          </a:p>
        </p:txBody>
      </p:sp>
      <p:sp>
        <p:nvSpPr>
          <p:cNvPr id="456" name="TextBox 455">
            <a:extLst>
              <a:ext uri="{FF2B5EF4-FFF2-40B4-BE49-F238E27FC236}">
                <a16:creationId xmlns:a16="http://schemas.microsoft.com/office/drawing/2014/main" id="{EED898E1-60B6-4BB6-96DE-E13AA937D3A2}"/>
              </a:ext>
            </a:extLst>
          </p:cNvPr>
          <p:cNvSpPr txBox="1"/>
          <p:nvPr/>
        </p:nvSpPr>
        <p:spPr>
          <a:xfrm>
            <a:off x="4932040" y="5013176"/>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7</a:t>
            </a:r>
            <a:endParaRPr lang="ko-KR" altLang="en-US" sz="2000" b="1" dirty="0">
              <a:solidFill>
                <a:schemeClr val="tx1">
                  <a:lumMod val="75000"/>
                  <a:lumOff val="25000"/>
                </a:schemeClr>
              </a:solidFill>
              <a:cs typeface="Arial" pitchFamily="34" charset="0"/>
            </a:endParaRPr>
          </a:p>
        </p:txBody>
      </p:sp>
      <p:sp>
        <p:nvSpPr>
          <p:cNvPr id="457" name="TextBox 456">
            <a:extLst>
              <a:ext uri="{FF2B5EF4-FFF2-40B4-BE49-F238E27FC236}">
                <a16:creationId xmlns:a16="http://schemas.microsoft.com/office/drawing/2014/main" id="{5C0DEA1A-3F43-49DA-AC33-3A06B653E7DC}"/>
              </a:ext>
            </a:extLst>
          </p:cNvPr>
          <p:cNvSpPr txBox="1"/>
          <p:nvPr/>
        </p:nvSpPr>
        <p:spPr>
          <a:xfrm>
            <a:off x="2622019" y="2759964"/>
            <a:ext cx="370503" cy="413077"/>
          </a:xfrm>
          <a:prstGeom prst="rect">
            <a:avLst/>
          </a:prstGeom>
          <a:noFill/>
        </p:spPr>
        <p:txBody>
          <a:bodyPr wrap="square" rtlCol="0">
            <a:spAutoFit/>
          </a:bodyPr>
          <a:lstStyle/>
          <a:p>
            <a:pPr algn="ctr"/>
            <a:r>
              <a:rPr lang="en-US" altLang="ko-KR" sz="2000" b="1" dirty="0">
                <a:solidFill>
                  <a:schemeClr val="tx1">
                    <a:lumMod val="75000"/>
                    <a:lumOff val="25000"/>
                  </a:schemeClr>
                </a:solidFill>
                <a:cs typeface="Arial" pitchFamily="34" charset="0"/>
              </a:rPr>
              <a:t>2</a:t>
            </a:r>
            <a:endParaRPr lang="ko-KR" altLang="en-US" sz="2000" b="1" dirty="0">
              <a:solidFill>
                <a:schemeClr val="tx1">
                  <a:lumMod val="75000"/>
                  <a:lumOff val="25000"/>
                </a:schemeClr>
              </a:solidFill>
              <a:cs typeface="Arial" pitchFamily="34" charset="0"/>
            </a:endParaRPr>
          </a:p>
        </p:txBody>
      </p:sp>
      <p:sp>
        <p:nvSpPr>
          <p:cNvPr id="458" name="TextBox 457">
            <a:extLst>
              <a:ext uri="{FF2B5EF4-FFF2-40B4-BE49-F238E27FC236}">
                <a16:creationId xmlns:a16="http://schemas.microsoft.com/office/drawing/2014/main" id="{033724CF-C0AD-4721-8D81-E157D7FFBA2F}"/>
              </a:ext>
            </a:extLst>
          </p:cNvPr>
          <p:cNvSpPr txBox="1"/>
          <p:nvPr/>
        </p:nvSpPr>
        <p:spPr>
          <a:xfrm>
            <a:off x="2498903" y="1320574"/>
            <a:ext cx="370503" cy="413077"/>
          </a:xfrm>
          <a:prstGeom prst="rect">
            <a:avLst/>
          </a:prstGeom>
          <a:noFill/>
        </p:spPr>
        <p:txBody>
          <a:bodyPr wrap="square" rtlCol="0">
            <a:spAutoFit/>
          </a:bodyPr>
          <a:lstStyle/>
          <a:p>
            <a:pPr algn="ctr"/>
            <a:r>
              <a:rPr lang="en-US" altLang="ko-KR" sz="2000" b="1" dirty="0">
                <a:solidFill>
                  <a:schemeClr val="tx1">
                    <a:lumMod val="75000"/>
                    <a:lumOff val="25000"/>
                  </a:schemeClr>
                </a:solidFill>
                <a:cs typeface="Arial" pitchFamily="34" charset="0"/>
              </a:rPr>
              <a:t>1</a:t>
            </a:r>
            <a:endParaRPr lang="ko-KR" altLang="en-US" sz="2000" b="1" dirty="0">
              <a:solidFill>
                <a:schemeClr val="tx1">
                  <a:lumMod val="75000"/>
                  <a:lumOff val="25000"/>
                </a:schemeClr>
              </a:solidFill>
              <a:cs typeface="Arial" pitchFamily="34" charset="0"/>
            </a:endParaRPr>
          </a:p>
        </p:txBody>
      </p:sp>
      <p:sp>
        <p:nvSpPr>
          <p:cNvPr id="460" name="Oval 26">
            <a:extLst>
              <a:ext uri="{FF2B5EF4-FFF2-40B4-BE49-F238E27FC236}">
                <a16:creationId xmlns:a16="http://schemas.microsoft.com/office/drawing/2014/main" id="{4BC9029B-DAF7-492A-891C-87158F946EFB}"/>
              </a:ext>
            </a:extLst>
          </p:cNvPr>
          <p:cNvSpPr/>
          <p:nvPr/>
        </p:nvSpPr>
        <p:spPr>
          <a:xfrm>
            <a:off x="5868144" y="3717032"/>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06" name="Oval 32">
            <a:extLst>
              <a:ext uri="{FF2B5EF4-FFF2-40B4-BE49-F238E27FC236}">
                <a16:creationId xmlns:a16="http://schemas.microsoft.com/office/drawing/2014/main" id="{7027366B-DD9B-4AEE-8067-BB61CD68C9C3}"/>
              </a:ext>
            </a:extLst>
          </p:cNvPr>
          <p:cNvSpPr/>
          <p:nvPr/>
        </p:nvSpPr>
        <p:spPr>
          <a:xfrm>
            <a:off x="2366905" y="1144107"/>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07" name="Oval 35">
            <a:extLst>
              <a:ext uri="{FF2B5EF4-FFF2-40B4-BE49-F238E27FC236}">
                <a16:creationId xmlns:a16="http://schemas.microsoft.com/office/drawing/2014/main" id="{E60D4E6C-18E8-4911-9ADD-28145F014B6D}"/>
              </a:ext>
            </a:extLst>
          </p:cNvPr>
          <p:cNvSpPr/>
          <p:nvPr/>
        </p:nvSpPr>
        <p:spPr>
          <a:xfrm>
            <a:off x="6193817" y="1079153"/>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5">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4" name="Oval 32">
            <a:extLst>
              <a:ext uri="{FF2B5EF4-FFF2-40B4-BE49-F238E27FC236}">
                <a16:creationId xmlns:a16="http://schemas.microsoft.com/office/drawing/2014/main" id="{7027366B-DD9B-4AEE-8067-BB61CD68C9C3}"/>
              </a:ext>
            </a:extLst>
          </p:cNvPr>
          <p:cNvSpPr/>
          <p:nvPr/>
        </p:nvSpPr>
        <p:spPr>
          <a:xfrm>
            <a:off x="4788024" y="4869160"/>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rgbClr val="7030A0"/>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2" name="Прямоугольник 51"/>
          <p:cNvSpPr/>
          <p:nvPr/>
        </p:nvSpPr>
        <p:spPr>
          <a:xfrm>
            <a:off x="5508104" y="5157192"/>
            <a:ext cx="3325814" cy="738664"/>
          </a:xfrm>
          <a:prstGeom prst="rect">
            <a:avLst/>
          </a:prstGeom>
        </p:spPr>
        <p:txBody>
          <a:bodyPr wrap="square">
            <a:spAutoFit/>
          </a:bodyPr>
          <a:lstStyle/>
          <a:p>
            <a:pPr algn="ctr"/>
            <a:r>
              <a:rPr lang="ru-RU" sz="1400" b="1" dirty="0">
                <a:solidFill>
                  <a:srgbClr val="002060"/>
                </a:solidFill>
              </a:rPr>
              <a:t>подведение комиссией итогов самооценки организации образования</a:t>
            </a:r>
            <a:endParaRPr lang="ru-RU" sz="1400" b="1" i="1" dirty="0">
              <a:solidFill>
                <a:srgbClr val="002060"/>
              </a:solidFill>
            </a:endParaRPr>
          </a:p>
        </p:txBody>
      </p:sp>
      <p:sp>
        <p:nvSpPr>
          <p:cNvPr id="54" name="Прямоугольник 53"/>
          <p:cNvSpPr/>
          <p:nvPr/>
        </p:nvSpPr>
        <p:spPr>
          <a:xfrm>
            <a:off x="107504" y="2348880"/>
            <a:ext cx="2376264" cy="1477328"/>
          </a:xfrm>
          <a:prstGeom prst="rect">
            <a:avLst/>
          </a:prstGeom>
        </p:spPr>
        <p:txBody>
          <a:bodyPr wrap="square">
            <a:spAutoFit/>
          </a:bodyPr>
          <a:lstStyle/>
          <a:p>
            <a:r>
              <a:rPr lang="ru-RU" sz="900" dirty="0">
                <a:solidFill>
                  <a:srgbClr val="002060"/>
                </a:solidFill>
                <a:latin typeface="Arial" pitchFamily="34" charset="0"/>
                <a:cs typeface="Arial" pitchFamily="34" charset="0"/>
              </a:rPr>
              <a:t>2. предоставление в организацию по вопросам тестирования (для формирования тестовых заданий) достоверных сведений о контингенте обучающихся выпускных классов по формам и языкам обучения, график проведения оценивания результатов обучения </a:t>
            </a:r>
            <a:r>
              <a:rPr lang="ru-RU" sz="900" b="1" dirty="0">
                <a:solidFill>
                  <a:srgbClr val="002060"/>
                </a:solidFill>
                <a:latin typeface="Arial" pitchFamily="34" charset="0"/>
                <a:cs typeface="Arial" pitchFamily="34" charset="0"/>
              </a:rPr>
              <a:t>за десять дней до начала оценки уровня подготовки обучающихся, </a:t>
            </a:r>
            <a:endParaRPr lang="ru-RU" sz="900" b="1" i="1" dirty="0">
              <a:solidFill>
                <a:srgbClr val="002060"/>
              </a:solidFill>
              <a:latin typeface="Arial" pitchFamily="34" charset="0"/>
              <a:cs typeface="Arial" pitchFamily="34" charset="0"/>
            </a:endParaRPr>
          </a:p>
        </p:txBody>
      </p:sp>
      <p:sp>
        <p:nvSpPr>
          <p:cNvPr id="61" name="Oval 35">
            <a:extLst>
              <a:ext uri="{FF2B5EF4-FFF2-40B4-BE49-F238E27FC236}">
                <a16:creationId xmlns:a16="http://schemas.microsoft.com/office/drawing/2014/main" id="{E60D4E6C-18E8-4911-9ADD-28145F014B6D}"/>
              </a:ext>
            </a:extLst>
          </p:cNvPr>
          <p:cNvSpPr/>
          <p:nvPr/>
        </p:nvSpPr>
        <p:spPr>
          <a:xfrm>
            <a:off x="2483768" y="2564904"/>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Oval 26">
            <a:extLst>
              <a:ext uri="{FF2B5EF4-FFF2-40B4-BE49-F238E27FC236}">
                <a16:creationId xmlns:a16="http://schemas.microsoft.com/office/drawing/2014/main" id="{4BC9029B-DAF7-492A-891C-87158F946EFB}"/>
              </a:ext>
            </a:extLst>
          </p:cNvPr>
          <p:cNvSpPr/>
          <p:nvPr/>
        </p:nvSpPr>
        <p:spPr>
          <a:xfrm>
            <a:off x="6012160" y="2420888"/>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6">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4" name="Прямоугольник 73"/>
          <p:cNvSpPr/>
          <p:nvPr/>
        </p:nvSpPr>
        <p:spPr>
          <a:xfrm>
            <a:off x="107504" y="4077072"/>
            <a:ext cx="2592288" cy="720080"/>
          </a:xfrm>
          <a:prstGeom prst="rect">
            <a:avLst/>
          </a:prstGeom>
        </p:spPr>
        <p:txBody>
          <a:bodyPr wrap="square">
            <a:spAutoFit/>
          </a:bodyPr>
          <a:lstStyle/>
          <a:p>
            <a:r>
              <a:rPr lang="ru-RU" sz="1000" dirty="0">
                <a:solidFill>
                  <a:srgbClr val="002060"/>
                </a:solidFill>
                <a:latin typeface="Arial" pitchFamily="34" charset="0"/>
                <a:cs typeface="Arial" pitchFamily="34" charset="0"/>
              </a:rPr>
              <a:t>3. определение комиссией оценивания результатов обучения методом, (</a:t>
            </a:r>
            <a:r>
              <a:rPr lang="ru-RU" sz="1000" b="1" dirty="0">
                <a:solidFill>
                  <a:srgbClr val="002060"/>
                </a:solidFill>
                <a:latin typeface="Arial" pitchFamily="34" charset="0"/>
                <a:cs typeface="Arial" pitchFamily="34" charset="0"/>
              </a:rPr>
              <a:t>согласно п.13  Методических рекомендаций</a:t>
            </a:r>
            <a:endParaRPr lang="ru-RU" sz="1000" b="1" i="1" dirty="0">
              <a:solidFill>
                <a:srgbClr val="002060"/>
              </a:solidFill>
              <a:latin typeface="Arial" pitchFamily="34" charset="0"/>
              <a:cs typeface="Arial" pitchFamily="34" charset="0"/>
            </a:endParaRPr>
          </a:p>
        </p:txBody>
      </p:sp>
      <p:sp>
        <p:nvSpPr>
          <p:cNvPr id="75" name="TextBox 74">
            <a:extLst>
              <a:ext uri="{FF2B5EF4-FFF2-40B4-BE49-F238E27FC236}">
                <a16:creationId xmlns:a16="http://schemas.microsoft.com/office/drawing/2014/main" id="{EED898E1-60B6-4BB6-96DE-E13AA937D3A2}"/>
              </a:ext>
            </a:extLst>
          </p:cNvPr>
          <p:cNvSpPr txBox="1"/>
          <p:nvPr/>
        </p:nvSpPr>
        <p:spPr>
          <a:xfrm>
            <a:off x="6341409" y="1286912"/>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4</a:t>
            </a:r>
            <a:endParaRPr lang="ko-KR" altLang="en-US" sz="2000" b="1" dirty="0">
              <a:solidFill>
                <a:schemeClr val="tx1">
                  <a:lumMod val="75000"/>
                  <a:lumOff val="25000"/>
                </a:schemeClr>
              </a:solidFill>
              <a:cs typeface="Arial" pitchFamily="34" charset="0"/>
            </a:endParaRPr>
          </a:p>
        </p:txBody>
      </p:sp>
      <p:sp>
        <p:nvSpPr>
          <p:cNvPr id="76" name="TextBox 75">
            <a:extLst>
              <a:ext uri="{FF2B5EF4-FFF2-40B4-BE49-F238E27FC236}">
                <a16:creationId xmlns:a16="http://schemas.microsoft.com/office/drawing/2014/main" id="{EED898E1-60B6-4BB6-96DE-E13AA937D3A2}"/>
              </a:ext>
            </a:extLst>
          </p:cNvPr>
          <p:cNvSpPr txBox="1"/>
          <p:nvPr/>
        </p:nvSpPr>
        <p:spPr>
          <a:xfrm>
            <a:off x="5981863" y="3939826"/>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6</a:t>
            </a:r>
            <a:endParaRPr lang="ko-KR" altLang="en-US" sz="2000" b="1" dirty="0">
              <a:solidFill>
                <a:schemeClr val="tx1">
                  <a:lumMod val="75000"/>
                  <a:lumOff val="25000"/>
                </a:schemeClr>
              </a:solidFill>
              <a:cs typeface="Arial" pitchFamily="34" charset="0"/>
            </a:endParaRPr>
          </a:p>
        </p:txBody>
      </p:sp>
      <p:sp>
        <p:nvSpPr>
          <p:cNvPr id="77" name="TextBox 76">
            <a:extLst>
              <a:ext uri="{FF2B5EF4-FFF2-40B4-BE49-F238E27FC236}">
                <a16:creationId xmlns:a16="http://schemas.microsoft.com/office/drawing/2014/main" id="{EED898E1-60B6-4BB6-96DE-E13AA937D3A2}"/>
              </a:ext>
            </a:extLst>
          </p:cNvPr>
          <p:cNvSpPr txBox="1"/>
          <p:nvPr/>
        </p:nvSpPr>
        <p:spPr>
          <a:xfrm>
            <a:off x="6131947" y="2627497"/>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5</a:t>
            </a:r>
            <a:endParaRPr lang="ko-KR" altLang="en-US" sz="2000" b="1" dirty="0">
              <a:solidFill>
                <a:schemeClr val="tx1">
                  <a:lumMod val="75000"/>
                  <a:lumOff val="25000"/>
                </a:schemeClr>
              </a:solidFill>
              <a:cs typeface="Arial" pitchFamily="34" charset="0"/>
            </a:endParaRPr>
          </a:p>
        </p:txBody>
      </p:sp>
      <p:cxnSp>
        <p:nvCxnSpPr>
          <p:cNvPr id="125" name="Прямая со стрелкой 124"/>
          <p:cNvCxnSpPr/>
          <p:nvPr/>
        </p:nvCxnSpPr>
        <p:spPr>
          <a:xfrm>
            <a:off x="4355976" y="1268760"/>
            <a:ext cx="72008" cy="4392488"/>
          </a:xfrm>
          <a:prstGeom prst="straightConnector1">
            <a:avLst/>
          </a:prstGeom>
          <a:ln w="508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37" name="Соединительная линия уступом 136"/>
          <p:cNvCxnSpPr/>
          <p:nvPr/>
        </p:nvCxnSpPr>
        <p:spPr>
          <a:xfrm rot="10800000" flipV="1">
            <a:off x="3275856" y="4005064"/>
            <a:ext cx="1212795" cy="381674"/>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39" name="Соединительная линия уступом 138"/>
          <p:cNvCxnSpPr/>
          <p:nvPr/>
        </p:nvCxnSpPr>
        <p:spPr>
          <a:xfrm rot="10800000" flipV="1">
            <a:off x="3059832" y="2708920"/>
            <a:ext cx="1345304" cy="245458"/>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41" name="Соединительная линия уступом 140"/>
          <p:cNvCxnSpPr/>
          <p:nvPr/>
        </p:nvCxnSpPr>
        <p:spPr>
          <a:xfrm rot="10800000" flipV="1">
            <a:off x="2937409" y="1308212"/>
            <a:ext cx="1490960" cy="253551"/>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45" name="Oval 35">
            <a:extLst>
              <a:ext uri="{FF2B5EF4-FFF2-40B4-BE49-F238E27FC236}">
                <a16:creationId xmlns:a16="http://schemas.microsoft.com/office/drawing/2014/main" id="{E60D4E6C-18E8-4911-9ADD-28145F014B6D}"/>
              </a:ext>
            </a:extLst>
          </p:cNvPr>
          <p:cNvSpPr/>
          <p:nvPr/>
        </p:nvSpPr>
        <p:spPr>
          <a:xfrm>
            <a:off x="2627784" y="4005064"/>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51" name="Соединительная линия уступом 150"/>
          <p:cNvCxnSpPr/>
          <p:nvPr/>
        </p:nvCxnSpPr>
        <p:spPr>
          <a:xfrm>
            <a:off x="4572000" y="4005064"/>
            <a:ext cx="1305851" cy="341211"/>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53" name="Соединительная линия уступом 152"/>
          <p:cNvCxnSpPr/>
          <p:nvPr/>
        </p:nvCxnSpPr>
        <p:spPr>
          <a:xfrm>
            <a:off x="4427984" y="2708920"/>
            <a:ext cx="1542542" cy="179370"/>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55" name="Соединительная линия уступом 154"/>
          <p:cNvCxnSpPr/>
          <p:nvPr/>
        </p:nvCxnSpPr>
        <p:spPr>
          <a:xfrm>
            <a:off x="4448596" y="1302819"/>
            <a:ext cx="1662914" cy="250853"/>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60" name="Прямоугольник 159"/>
          <p:cNvSpPr/>
          <p:nvPr/>
        </p:nvSpPr>
        <p:spPr>
          <a:xfrm>
            <a:off x="6732240" y="908720"/>
            <a:ext cx="2232248" cy="1368152"/>
          </a:xfrm>
          <a:prstGeom prst="rect">
            <a:avLst/>
          </a:prstGeom>
        </p:spPr>
        <p:txBody>
          <a:bodyPr wrap="square">
            <a:spAutoFit/>
          </a:bodyPr>
          <a:lstStyle/>
          <a:p>
            <a:r>
              <a:rPr lang="ru-RU" sz="1000" dirty="0">
                <a:solidFill>
                  <a:srgbClr val="002060"/>
                </a:solidFill>
                <a:latin typeface="Arial" pitchFamily="34" charset="0"/>
                <a:cs typeface="Arial" pitchFamily="34" charset="0"/>
              </a:rPr>
              <a:t>4. направление ходатайства в ведомство уполномоченного органа в области образования, его территориальные подразделения (в пределах их компетенции), </a:t>
            </a:r>
            <a:r>
              <a:rPr lang="ru-RU" sz="1000" b="1" dirty="0">
                <a:solidFill>
                  <a:srgbClr val="002060"/>
                </a:solidFill>
                <a:latin typeface="Arial" pitchFamily="34" charset="0"/>
                <a:cs typeface="Arial" pitchFamily="34" charset="0"/>
              </a:rPr>
              <a:t>для участия их сотрудников в качестве наблюдателей</a:t>
            </a:r>
            <a:endParaRPr lang="ru-RU" sz="1000" b="1" i="1" dirty="0">
              <a:solidFill>
                <a:srgbClr val="002060"/>
              </a:solidFill>
              <a:latin typeface="Arial" pitchFamily="34" charset="0"/>
              <a:cs typeface="Arial" pitchFamily="34" charset="0"/>
            </a:endParaRPr>
          </a:p>
        </p:txBody>
      </p:sp>
      <p:sp>
        <p:nvSpPr>
          <p:cNvPr id="48"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3200" b="1" dirty="0">
                <a:solidFill>
                  <a:schemeClr val="bg1"/>
                </a:solidFill>
                <a:latin typeface="Arial" pitchFamily="34" charset="0"/>
                <a:cs typeface="Arial" pitchFamily="34" charset="0"/>
              </a:rPr>
              <a:t>Этапы самооценки</a:t>
            </a:r>
            <a:endParaRPr lang="ru-RU" sz="3200" b="1"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31" name="Прямоугольник 30"/>
          <p:cNvSpPr/>
          <p:nvPr/>
        </p:nvSpPr>
        <p:spPr>
          <a:xfrm>
            <a:off x="179512" y="4869160"/>
            <a:ext cx="2952328" cy="1754326"/>
          </a:xfrm>
          <a:prstGeom prst="rect">
            <a:avLst/>
          </a:prstGeom>
        </p:spPr>
        <p:txBody>
          <a:bodyPr wrap="square">
            <a:spAutoFit/>
          </a:bodyPr>
          <a:lstStyle/>
          <a:p>
            <a:pPr algn="ctr"/>
            <a:r>
              <a:rPr lang="ru-RU" sz="1200" b="1" i="1" dirty="0">
                <a:solidFill>
                  <a:srgbClr val="FF0000"/>
                </a:solidFill>
                <a:latin typeface="Arial" pitchFamily="34" charset="0"/>
                <a:cs typeface="Arial" pitchFamily="34" charset="0"/>
              </a:rPr>
              <a:t>Самооценка организаций образования </a:t>
            </a:r>
            <a:r>
              <a:rPr lang="ru-RU" sz="1200" i="1" dirty="0">
                <a:solidFill>
                  <a:srgbClr val="002060"/>
                </a:solidFill>
                <a:latin typeface="Arial" pitchFamily="34" charset="0"/>
                <a:cs typeface="Arial" pitchFamily="34" charset="0"/>
              </a:rPr>
              <a:t>осуществляется путем </a:t>
            </a:r>
            <a:r>
              <a:rPr lang="ru-RU" sz="1200" b="1" i="1" u="sng" dirty="0">
                <a:solidFill>
                  <a:srgbClr val="002060"/>
                </a:solidFill>
                <a:latin typeface="Arial" pitchFamily="34" charset="0"/>
                <a:cs typeface="Arial" pitchFamily="34" charset="0"/>
              </a:rPr>
              <a:t>анализа предоставляемых образовательных услуг на соответствие общим требованиям государственного общеобязательного стандарта</a:t>
            </a:r>
            <a:r>
              <a:rPr lang="ru-RU" sz="1200" i="1" dirty="0">
                <a:solidFill>
                  <a:srgbClr val="002060"/>
                </a:solidFill>
                <a:latin typeface="Arial" pitchFamily="34" charset="0"/>
                <a:cs typeface="Arial" pitchFamily="34" charset="0"/>
              </a:rPr>
              <a:t> соответствующего уровня образования</a:t>
            </a:r>
          </a:p>
        </p:txBody>
      </p:sp>
    </p:spTree>
    <p:extLst>
      <p:ext uri="{BB962C8B-B14F-4D97-AF65-F5344CB8AC3E}">
        <p14:creationId xmlns:p14="http://schemas.microsoft.com/office/powerpoint/2010/main" val="1441458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2"/>
          <p:cNvSpPr>
            <a:spLocks noChangeArrowheads="1"/>
          </p:cNvSpPr>
          <p:nvPr/>
        </p:nvSpPr>
        <p:spPr bwMode="auto">
          <a:xfrm rot="5400000" flipH="1">
            <a:off x="5892253" y="-1146178"/>
            <a:ext cx="816000" cy="4389009"/>
          </a:xfrm>
          <a:prstGeom prst="round2SameRect">
            <a:avLst>
              <a:gd name="adj1" fmla="val 50000"/>
              <a:gd name="adj2" fmla="val 0"/>
            </a:avLst>
          </a:prstGeom>
          <a:solidFill>
            <a:schemeClr val="bg1"/>
          </a:solidFill>
          <a:ln w="25400">
            <a:solidFill>
              <a:schemeClr val="accent3"/>
            </a:solidFill>
            <a:headEnd/>
            <a:tailEnd/>
          </a:ln>
          <a:effectLst/>
          <a:scene3d>
            <a:camera prst="orthographicFront">
              <a:rot lat="0" lon="0" rev="0"/>
            </a:camera>
            <a:lightRig rig="brightRoom" dir="t">
              <a:rot lat="0" lon="0" rev="600000"/>
            </a:lightRig>
          </a:scene3d>
          <a:sp3d prstMaterial="metal"/>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11" name="AutoShape 92"/>
          <p:cNvSpPr>
            <a:spLocks noChangeArrowheads="1"/>
          </p:cNvSpPr>
          <p:nvPr/>
        </p:nvSpPr>
        <p:spPr bwMode="auto">
          <a:xfrm rot="5400000" flipH="1">
            <a:off x="5892255" y="36260"/>
            <a:ext cx="816000" cy="4389006"/>
          </a:xfrm>
          <a:prstGeom prst="round2SameRect">
            <a:avLst>
              <a:gd name="adj1" fmla="val 50000"/>
              <a:gd name="adj2" fmla="val 0"/>
            </a:avLst>
          </a:prstGeom>
          <a:solidFill>
            <a:schemeClr val="bg1"/>
          </a:solidFill>
          <a:ln w="25400">
            <a:solidFill>
              <a:schemeClr val="accent4"/>
            </a:solidFill>
            <a:headEnd/>
            <a:tailEnd/>
          </a:ln>
          <a:effectLst/>
          <a:scene3d>
            <a:camera prst="orthographicFront">
              <a:rot lat="0" lon="0" rev="0"/>
            </a:camera>
            <a:lightRig rig="brightRoom" dir="t">
              <a:rot lat="0" lon="0" rev="600000"/>
            </a:lightRig>
          </a:scene3d>
          <a:sp3d prstMaterial="metal"/>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12" name="AutoShape 92"/>
          <p:cNvSpPr>
            <a:spLocks noChangeArrowheads="1"/>
          </p:cNvSpPr>
          <p:nvPr/>
        </p:nvSpPr>
        <p:spPr bwMode="auto">
          <a:xfrm rot="5400000" flipH="1">
            <a:off x="5892255" y="1220617"/>
            <a:ext cx="816000" cy="4389006"/>
          </a:xfrm>
          <a:prstGeom prst="round2SameRect">
            <a:avLst>
              <a:gd name="adj1" fmla="val 50000"/>
              <a:gd name="adj2" fmla="val 0"/>
            </a:avLst>
          </a:prstGeom>
          <a:solidFill>
            <a:schemeClr val="bg1"/>
          </a:solidFill>
          <a:ln w="25400">
            <a:solidFill>
              <a:schemeClr val="accent1"/>
            </a:solidFill>
            <a:headEnd/>
            <a:tailEnd/>
          </a:ln>
          <a:effectLst/>
          <a:scene3d>
            <a:camera prst="orthographicFront">
              <a:rot lat="0" lon="0" rev="0"/>
            </a:camera>
            <a:lightRig rig="brightRoom" dir="t">
              <a:rot lat="0" lon="0" rev="600000"/>
            </a:lightRig>
          </a:scene3d>
          <a:sp3d prstMaterial="metal"/>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13" name="AutoShape 92"/>
          <p:cNvSpPr>
            <a:spLocks noChangeArrowheads="1"/>
          </p:cNvSpPr>
          <p:nvPr/>
        </p:nvSpPr>
        <p:spPr bwMode="auto">
          <a:xfrm rot="5400000" flipH="1">
            <a:off x="5892255" y="2412438"/>
            <a:ext cx="816000" cy="4389006"/>
          </a:xfrm>
          <a:prstGeom prst="round2SameRect">
            <a:avLst>
              <a:gd name="adj1" fmla="val 50000"/>
              <a:gd name="adj2" fmla="val 0"/>
            </a:avLst>
          </a:prstGeom>
          <a:solidFill>
            <a:schemeClr val="bg1"/>
          </a:solidFill>
          <a:ln w="25400">
            <a:solidFill>
              <a:schemeClr val="accent2"/>
            </a:solidFill>
            <a:headEnd/>
            <a:tailEnd/>
          </a:ln>
          <a:effectLst/>
          <a:scene3d>
            <a:camera prst="orthographicFront">
              <a:rot lat="0" lon="0" rev="0"/>
            </a:camera>
            <a:lightRig rig="brightRoom" dir="t">
              <a:rot lat="0" lon="0" rev="600000"/>
            </a:lightRig>
          </a:scene3d>
          <a:sp3d prstMaterial="metal"/>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16" name="TextBox 10"/>
          <p:cNvSpPr txBox="1"/>
          <p:nvPr/>
        </p:nvSpPr>
        <p:spPr bwMode="auto">
          <a:xfrm>
            <a:off x="4355976" y="620688"/>
            <a:ext cx="4194352" cy="954107"/>
          </a:xfrm>
          <a:prstGeom prst="rect">
            <a:avLst/>
          </a:prstGeom>
          <a:noFill/>
          <a:effec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1400" b="1" dirty="0">
                <a:solidFill>
                  <a:schemeClr val="tx1">
                    <a:lumMod val="65000"/>
                    <a:lumOff val="35000"/>
                  </a:schemeClr>
                </a:solidFill>
                <a:cs typeface="Arial" pitchFamily="34" charset="0"/>
              </a:rPr>
              <a:t>Создание комиссии, издание приказа по школе. Распределение заданий по сбору и обработке информации</a:t>
            </a:r>
            <a:endParaRPr lang="ko-KR" altLang="en-US" sz="1400" b="1" dirty="0">
              <a:solidFill>
                <a:schemeClr val="tx1">
                  <a:lumMod val="65000"/>
                  <a:lumOff val="35000"/>
                </a:schemeClr>
              </a:solidFill>
              <a:cs typeface="Arial" pitchFamily="34" charset="0"/>
            </a:endParaRPr>
          </a:p>
          <a:p>
            <a:endParaRPr lang="ko-KR" altLang="en-US" sz="1400" b="1" dirty="0">
              <a:solidFill>
                <a:schemeClr val="tx1">
                  <a:lumMod val="65000"/>
                  <a:lumOff val="35000"/>
                </a:schemeClr>
              </a:solidFill>
              <a:cs typeface="Arial" pitchFamily="34" charset="0"/>
            </a:endParaRPr>
          </a:p>
        </p:txBody>
      </p:sp>
      <p:sp>
        <p:nvSpPr>
          <p:cNvPr id="18" name="AutoShape 92"/>
          <p:cNvSpPr>
            <a:spLocks noChangeAspect="1" noChangeArrowheads="1"/>
          </p:cNvSpPr>
          <p:nvPr/>
        </p:nvSpPr>
        <p:spPr bwMode="auto">
          <a:xfrm rot="16200000" flipH="1">
            <a:off x="3645597" y="724327"/>
            <a:ext cx="864000" cy="648000"/>
          </a:xfrm>
          <a:prstGeom prst="ellipse">
            <a:avLst/>
          </a:prstGeom>
          <a:solidFill>
            <a:schemeClr val="accent3"/>
          </a:solidFill>
          <a:ln>
            <a:noFill/>
            <a:headEnd/>
            <a:tailEnd/>
          </a:ln>
          <a:effectLst/>
          <a:scene3d>
            <a:camera prst="orthographicFront">
              <a:rot lat="0" lon="0" rev="0"/>
            </a:camera>
            <a:lightRig rig="contrasting" dir="t">
              <a:rot lat="0" lon="0" rev="1500000"/>
            </a:lightRig>
          </a:scene3d>
          <a:sp3d prstMaterial="metal">
            <a:bevelT w="0" h="0"/>
          </a:sp3d>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19" name="AutoShape 92"/>
          <p:cNvSpPr>
            <a:spLocks noChangeAspect="1" noChangeArrowheads="1"/>
          </p:cNvSpPr>
          <p:nvPr/>
        </p:nvSpPr>
        <p:spPr bwMode="auto">
          <a:xfrm rot="16200000" flipH="1">
            <a:off x="3645597" y="1906764"/>
            <a:ext cx="864000" cy="648000"/>
          </a:xfrm>
          <a:prstGeom prst="ellipse">
            <a:avLst/>
          </a:prstGeom>
          <a:solidFill>
            <a:schemeClr val="accent4"/>
          </a:solidFill>
          <a:ln>
            <a:noFill/>
            <a:headEnd/>
            <a:tailEnd/>
          </a:ln>
          <a:effectLst/>
          <a:scene3d>
            <a:camera prst="orthographicFront">
              <a:rot lat="0" lon="0" rev="0"/>
            </a:camera>
            <a:lightRig rig="contrasting" dir="t">
              <a:rot lat="0" lon="0" rev="1500000"/>
            </a:lightRig>
          </a:scene3d>
          <a:sp3d prstMaterial="metal">
            <a:bevelT w="0" h="0"/>
          </a:sp3d>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20" name="AutoShape 92"/>
          <p:cNvSpPr>
            <a:spLocks noChangeAspect="1" noChangeArrowheads="1"/>
          </p:cNvSpPr>
          <p:nvPr/>
        </p:nvSpPr>
        <p:spPr bwMode="auto">
          <a:xfrm rot="16200000" flipH="1">
            <a:off x="3645597" y="3091121"/>
            <a:ext cx="864000" cy="648000"/>
          </a:xfrm>
          <a:prstGeom prst="ellipse">
            <a:avLst/>
          </a:prstGeom>
          <a:solidFill>
            <a:schemeClr val="accent1"/>
          </a:solidFill>
          <a:ln>
            <a:noFill/>
            <a:headEnd/>
            <a:tailEnd/>
          </a:ln>
          <a:effectLst/>
          <a:scene3d>
            <a:camera prst="orthographicFront">
              <a:rot lat="0" lon="0" rev="0"/>
            </a:camera>
            <a:lightRig rig="contrasting" dir="t">
              <a:rot lat="0" lon="0" rev="1500000"/>
            </a:lightRig>
          </a:scene3d>
          <a:sp3d prstMaterial="metal">
            <a:bevelT w="0" h="0"/>
          </a:sp3d>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21" name="AutoShape 92"/>
          <p:cNvSpPr>
            <a:spLocks noChangeAspect="1" noChangeArrowheads="1"/>
          </p:cNvSpPr>
          <p:nvPr/>
        </p:nvSpPr>
        <p:spPr bwMode="auto">
          <a:xfrm rot="16200000" flipH="1">
            <a:off x="3645597" y="4282943"/>
            <a:ext cx="864000" cy="648000"/>
          </a:xfrm>
          <a:prstGeom prst="ellipse">
            <a:avLst/>
          </a:prstGeom>
          <a:solidFill>
            <a:schemeClr val="accent2"/>
          </a:solidFill>
          <a:ln>
            <a:noFill/>
            <a:headEnd/>
            <a:tailEnd/>
          </a:ln>
          <a:effectLst/>
          <a:scene3d>
            <a:camera prst="orthographicFront">
              <a:rot lat="0" lon="0" rev="0"/>
            </a:camera>
            <a:lightRig rig="contrasting" dir="t">
              <a:rot lat="0" lon="0" rev="1500000"/>
            </a:lightRig>
          </a:scene3d>
          <a:sp3d prstMaterial="metal">
            <a:bevelT w="0" h="0"/>
          </a:sp3d>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23" name="직사각형 69"/>
          <p:cNvSpPr/>
          <p:nvPr/>
        </p:nvSpPr>
        <p:spPr>
          <a:xfrm>
            <a:off x="3883183" y="862308"/>
            <a:ext cx="345602" cy="338550"/>
          </a:xfrm>
          <a:prstGeom prst="rect">
            <a:avLst/>
          </a:prstGeom>
        </p:spPr>
        <p:txBody>
          <a:bodyPr wrap="none" lIns="121917" tIns="60958" rIns="121917" bIns="60958"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defRPr/>
            </a:pPr>
            <a:r>
              <a:rPr lang="ru-RU" altLang="ko-KR" sz="1400" b="1" dirty="0">
                <a:solidFill>
                  <a:schemeClr val="bg1"/>
                </a:solidFill>
                <a:cs typeface="Arial" pitchFamily="34" charset="0"/>
              </a:rPr>
              <a:t>1</a:t>
            </a:r>
            <a:endParaRPr lang="ko-KR" altLang="en-US" sz="1400" dirty="0">
              <a:solidFill>
                <a:schemeClr val="bg1"/>
              </a:solidFill>
            </a:endParaRPr>
          </a:p>
        </p:txBody>
      </p:sp>
      <p:sp>
        <p:nvSpPr>
          <p:cNvPr id="24" name="직사각형 109"/>
          <p:cNvSpPr>
            <a:spLocks noChangeArrowheads="1"/>
          </p:cNvSpPr>
          <p:nvPr/>
        </p:nvSpPr>
        <p:spPr bwMode="auto">
          <a:xfrm>
            <a:off x="3883183" y="2049790"/>
            <a:ext cx="345602" cy="338550"/>
          </a:xfrm>
          <a:prstGeom prst="rect">
            <a:avLst/>
          </a:prstGeom>
          <a:noFill/>
          <a:ln w="9525">
            <a:noFill/>
            <a:miter lim="800000"/>
            <a:headEnd/>
            <a:tailEnd/>
          </a:ln>
        </p:spPr>
        <p:txBody>
          <a:bodyPr wrap="none" lIns="121917" tIns="60958" rIns="121917" bIns="60958"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400" b="1" dirty="0">
                <a:solidFill>
                  <a:schemeClr val="bg1"/>
                </a:solidFill>
                <a:cs typeface="Arial" charset="0"/>
              </a:rPr>
              <a:t>2</a:t>
            </a:r>
            <a:endParaRPr lang="ko-KR" altLang="en-US" sz="1400" dirty="0">
              <a:solidFill>
                <a:schemeClr val="bg1"/>
              </a:solidFill>
            </a:endParaRPr>
          </a:p>
        </p:txBody>
      </p:sp>
      <p:sp>
        <p:nvSpPr>
          <p:cNvPr id="25" name="직사각형 110"/>
          <p:cNvSpPr>
            <a:spLocks noChangeArrowheads="1"/>
          </p:cNvSpPr>
          <p:nvPr/>
        </p:nvSpPr>
        <p:spPr bwMode="auto">
          <a:xfrm>
            <a:off x="3883183" y="3237273"/>
            <a:ext cx="345602" cy="338550"/>
          </a:xfrm>
          <a:prstGeom prst="rect">
            <a:avLst/>
          </a:prstGeom>
          <a:noFill/>
          <a:ln w="9525">
            <a:noFill/>
            <a:miter lim="800000"/>
            <a:headEnd/>
            <a:tailEnd/>
          </a:ln>
        </p:spPr>
        <p:txBody>
          <a:bodyPr wrap="none" lIns="121917" tIns="60958" rIns="121917" bIns="60958"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400" b="1" dirty="0">
                <a:solidFill>
                  <a:schemeClr val="bg1"/>
                </a:solidFill>
                <a:cs typeface="Arial" charset="0"/>
              </a:rPr>
              <a:t>3</a:t>
            </a:r>
            <a:endParaRPr lang="ko-KR" altLang="en-US" sz="1400" dirty="0">
              <a:solidFill>
                <a:schemeClr val="bg1"/>
              </a:solidFill>
            </a:endParaRPr>
          </a:p>
        </p:txBody>
      </p:sp>
      <p:sp>
        <p:nvSpPr>
          <p:cNvPr id="26" name="직사각형 112"/>
          <p:cNvSpPr>
            <a:spLocks noChangeArrowheads="1"/>
          </p:cNvSpPr>
          <p:nvPr/>
        </p:nvSpPr>
        <p:spPr bwMode="auto">
          <a:xfrm>
            <a:off x="3883183" y="4424756"/>
            <a:ext cx="345602" cy="338550"/>
          </a:xfrm>
          <a:prstGeom prst="rect">
            <a:avLst/>
          </a:prstGeom>
          <a:noFill/>
          <a:ln w="9525">
            <a:noFill/>
            <a:miter lim="800000"/>
            <a:headEnd/>
            <a:tailEnd/>
          </a:ln>
        </p:spPr>
        <p:txBody>
          <a:bodyPr wrap="none" lIns="121917" tIns="60958" rIns="121917" bIns="60958"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400" b="1" dirty="0">
                <a:solidFill>
                  <a:schemeClr val="bg1"/>
                </a:solidFill>
                <a:cs typeface="Arial" charset="0"/>
              </a:rPr>
              <a:t>4</a:t>
            </a:r>
            <a:endParaRPr lang="ko-KR" altLang="en-US" sz="1400" dirty="0">
              <a:solidFill>
                <a:schemeClr val="bg1"/>
              </a:solidFill>
            </a:endParaRPr>
          </a:p>
        </p:txBody>
      </p:sp>
      <p:grpSp>
        <p:nvGrpSpPr>
          <p:cNvPr id="4" name="그룹 95"/>
          <p:cNvGrpSpPr/>
          <p:nvPr/>
        </p:nvGrpSpPr>
        <p:grpSpPr>
          <a:xfrm>
            <a:off x="3304236" y="978986"/>
            <a:ext cx="283532" cy="190935"/>
            <a:chOff x="7123783" y="2013388"/>
            <a:chExt cx="283532" cy="143201"/>
          </a:xfrm>
          <a:solidFill>
            <a:schemeClr val="accent3"/>
          </a:solidFill>
        </p:grpSpPr>
        <p:sp>
          <p:nvSpPr>
            <p:cNvPr id="34" name="이등변 삼각형 96"/>
            <p:cNvSpPr>
              <a:spLocks noChangeAspect="1"/>
            </p:cNvSpPr>
            <p:nvPr/>
          </p:nvSpPr>
          <p:spPr>
            <a:xfrm rot="16200000" flipV="1">
              <a:off x="7116411" y="2030989"/>
              <a:ext cx="122744" cy="108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sp>
          <p:nvSpPr>
            <p:cNvPr id="35" name="이등변 삼각형 97"/>
            <p:cNvSpPr>
              <a:spLocks noChangeAspect="1"/>
            </p:cNvSpPr>
            <p:nvPr/>
          </p:nvSpPr>
          <p:spPr>
            <a:xfrm rot="16200000" flipV="1">
              <a:off x="7272714" y="2021989"/>
              <a:ext cx="143201" cy="126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grpSp>
      <p:grpSp>
        <p:nvGrpSpPr>
          <p:cNvPr id="5" name="그룹 98"/>
          <p:cNvGrpSpPr/>
          <p:nvPr/>
        </p:nvGrpSpPr>
        <p:grpSpPr>
          <a:xfrm>
            <a:off x="3294439" y="2083046"/>
            <a:ext cx="283532" cy="190935"/>
            <a:chOff x="7123783" y="2013388"/>
            <a:chExt cx="283532" cy="143201"/>
          </a:xfrm>
          <a:solidFill>
            <a:schemeClr val="accent4"/>
          </a:solidFill>
        </p:grpSpPr>
        <p:sp>
          <p:nvSpPr>
            <p:cNvPr id="37" name="이등변 삼각형 99"/>
            <p:cNvSpPr>
              <a:spLocks noChangeAspect="1"/>
            </p:cNvSpPr>
            <p:nvPr/>
          </p:nvSpPr>
          <p:spPr>
            <a:xfrm rot="16200000" flipV="1">
              <a:off x="7116411" y="2030989"/>
              <a:ext cx="122744" cy="108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sp>
          <p:nvSpPr>
            <p:cNvPr id="38" name="이등변 삼각형 100"/>
            <p:cNvSpPr>
              <a:spLocks noChangeAspect="1"/>
            </p:cNvSpPr>
            <p:nvPr/>
          </p:nvSpPr>
          <p:spPr>
            <a:xfrm rot="16200000" flipV="1">
              <a:off x="7272714" y="2021989"/>
              <a:ext cx="143201" cy="126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grpSp>
      <p:grpSp>
        <p:nvGrpSpPr>
          <p:cNvPr id="6" name="그룹 101"/>
          <p:cNvGrpSpPr/>
          <p:nvPr/>
        </p:nvGrpSpPr>
        <p:grpSpPr>
          <a:xfrm>
            <a:off x="3274845" y="3358843"/>
            <a:ext cx="283532" cy="190935"/>
            <a:chOff x="7123783" y="2013388"/>
            <a:chExt cx="283532" cy="143201"/>
          </a:xfrm>
          <a:solidFill>
            <a:schemeClr val="accent1"/>
          </a:solidFill>
        </p:grpSpPr>
        <p:sp>
          <p:nvSpPr>
            <p:cNvPr id="40" name="이등변 삼각형 102"/>
            <p:cNvSpPr>
              <a:spLocks noChangeAspect="1"/>
            </p:cNvSpPr>
            <p:nvPr/>
          </p:nvSpPr>
          <p:spPr>
            <a:xfrm rot="16200000" flipV="1">
              <a:off x="7116411" y="2030989"/>
              <a:ext cx="122744" cy="108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sp>
          <p:nvSpPr>
            <p:cNvPr id="41" name="이등변 삼각형 103"/>
            <p:cNvSpPr>
              <a:spLocks noChangeAspect="1"/>
            </p:cNvSpPr>
            <p:nvPr/>
          </p:nvSpPr>
          <p:spPr>
            <a:xfrm rot="16200000" flipV="1">
              <a:off x="7272714" y="2021989"/>
              <a:ext cx="143201" cy="126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grpSp>
      <p:grpSp>
        <p:nvGrpSpPr>
          <p:cNvPr id="7" name="그룹 104"/>
          <p:cNvGrpSpPr/>
          <p:nvPr/>
        </p:nvGrpSpPr>
        <p:grpSpPr>
          <a:xfrm>
            <a:off x="3363019" y="4511476"/>
            <a:ext cx="283532" cy="190935"/>
            <a:chOff x="7123783" y="2013388"/>
            <a:chExt cx="283532" cy="143201"/>
          </a:xfrm>
          <a:solidFill>
            <a:schemeClr val="accent2"/>
          </a:solidFill>
        </p:grpSpPr>
        <p:sp>
          <p:nvSpPr>
            <p:cNvPr id="43" name="이등변 삼각형 105"/>
            <p:cNvSpPr>
              <a:spLocks noChangeAspect="1"/>
            </p:cNvSpPr>
            <p:nvPr/>
          </p:nvSpPr>
          <p:spPr>
            <a:xfrm rot="16200000" flipV="1">
              <a:off x="7116411" y="2030989"/>
              <a:ext cx="122744" cy="108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sp>
          <p:nvSpPr>
            <p:cNvPr id="44" name="이등변 삼각형 106"/>
            <p:cNvSpPr>
              <a:spLocks noChangeAspect="1"/>
            </p:cNvSpPr>
            <p:nvPr/>
          </p:nvSpPr>
          <p:spPr>
            <a:xfrm rot="16200000" flipV="1">
              <a:off x="7272714" y="2021989"/>
              <a:ext cx="143201" cy="126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grpSp>
      <p:sp>
        <p:nvSpPr>
          <p:cNvPr id="52" name="TextBox 10"/>
          <p:cNvSpPr txBox="1"/>
          <p:nvPr/>
        </p:nvSpPr>
        <p:spPr bwMode="auto">
          <a:xfrm>
            <a:off x="4355976" y="1844824"/>
            <a:ext cx="4447902" cy="738664"/>
          </a:xfrm>
          <a:prstGeom prst="rect">
            <a:avLst/>
          </a:prstGeom>
          <a:noFill/>
          <a:effec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1400" b="1" dirty="0">
                <a:solidFill>
                  <a:schemeClr val="tx1">
                    <a:lumMod val="65000"/>
                    <a:lumOff val="35000"/>
                  </a:schemeClr>
                </a:solidFill>
                <a:cs typeface="Arial" pitchFamily="34" charset="0"/>
              </a:rPr>
              <a:t>Обработка полученных данных оценивание             по параметрам, согласно приложению,  </a:t>
            </a:r>
            <a:r>
              <a:rPr lang="ru-RU" altLang="ko-KR" sz="1400" b="1" dirty="0" err="1">
                <a:solidFill>
                  <a:schemeClr val="tx1">
                    <a:lumMod val="65000"/>
                    <a:lumOff val="35000"/>
                  </a:schemeClr>
                </a:solidFill>
                <a:cs typeface="Arial" pitchFamily="34" charset="0"/>
              </a:rPr>
              <a:t>офомление</a:t>
            </a:r>
            <a:r>
              <a:rPr lang="ru-RU" altLang="ko-KR" sz="1400" b="1" dirty="0">
                <a:solidFill>
                  <a:schemeClr val="tx1">
                    <a:lumMod val="65000"/>
                    <a:lumOff val="35000"/>
                  </a:schemeClr>
                </a:solidFill>
                <a:cs typeface="Arial" pitchFamily="34" charset="0"/>
              </a:rPr>
              <a:t>  рекомендаций</a:t>
            </a:r>
            <a:endParaRPr lang="ko-KR" altLang="en-US" sz="1400" b="1" dirty="0">
              <a:solidFill>
                <a:schemeClr val="tx1">
                  <a:lumMod val="65000"/>
                  <a:lumOff val="35000"/>
                </a:schemeClr>
              </a:solidFill>
              <a:cs typeface="Arial" pitchFamily="34" charset="0"/>
            </a:endParaRPr>
          </a:p>
        </p:txBody>
      </p:sp>
      <p:sp>
        <p:nvSpPr>
          <p:cNvPr id="55" name="TextBox 10"/>
          <p:cNvSpPr txBox="1"/>
          <p:nvPr/>
        </p:nvSpPr>
        <p:spPr bwMode="auto">
          <a:xfrm>
            <a:off x="4465591" y="4224607"/>
            <a:ext cx="4090773" cy="523220"/>
          </a:xfrm>
          <a:prstGeom prst="rect">
            <a:avLst/>
          </a:prstGeom>
          <a:noFill/>
          <a:effec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1400" b="1" dirty="0">
                <a:solidFill>
                  <a:schemeClr val="tx1">
                    <a:lumMod val="65000"/>
                    <a:lumOff val="35000"/>
                  </a:schemeClr>
                </a:solidFill>
                <a:cs typeface="Arial" pitchFamily="34" charset="0"/>
              </a:rPr>
              <a:t>Проведение оценивания знаний учащихся 4,9,11 классов совместно с ДКСО</a:t>
            </a:r>
            <a:endParaRPr lang="ko-KR" altLang="en-US" sz="1400" b="1" dirty="0">
              <a:solidFill>
                <a:schemeClr val="tx1">
                  <a:lumMod val="65000"/>
                  <a:lumOff val="35000"/>
                </a:schemeClr>
              </a:solidFill>
              <a:cs typeface="Arial" pitchFamily="34" charset="0"/>
            </a:endParaRPr>
          </a:p>
        </p:txBody>
      </p:sp>
      <p:sp>
        <p:nvSpPr>
          <p:cNvPr id="2" name="Text Placeholder 1"/>
          <p:cNvSpPr>
            <a:spLocks noGrp="1"/>
          </p:cNvSpPr>
          <p:nvPr>
            <p:ph type="body" sz="quarter" idx="10"/>
          </p:nvPr>
        </p:nvSpPr>
        <p:spPr>
          <a:xfrm>
            <a:off x="0" y="200554"/>
            <a:ext cx="3347864" cy="1428246"/>
          </a:xfrm>
        </p:spPr>
        <p:txBody>
          <a:bodyPr>
            <a:normAutofit/>
          </a:bodyPr>
          <a:lstStyle/>
          <a:p>
            <a:pPr algn="ctr"/>
            <a:r>
              <a:rPr lang="ru-RU" altLang="ko-KR" sz="2400" b="1" i="1" dirty="0">
                <a:solidFill>
                  <a:srgbClr val="002060"/>
                </a:solidFill>
              </a:rPr>
              <a:t>Этапы  подготовки к </a:t>
            </a:r>
            <a:r>
              <a:rPr lang="ru-RU" altLang="ko-KR" sz="2400" b="1" i="1" dirty="0" err="1">
                <a:solidFill>
                  <a:srgbClr val="002060"/>
                </a:solidFill>
              </a:rPr>
              <a:t>самоаттестации</a:t>
            </a:r>
            <a:endParaRPr lang="ko-KR" altLang="en-US" sz="2400" b="1" i="1" dirty="0">
              <a:solidFill>
                <a:srgbClr val="002060"/>
              </a:solidFill>
            </a:endParaRPr>
          </a:p>
        </p:txBody>
      </p:sp>
      <p:sp>
        <p:nvSpPr>
          <p:cNvPr id="3" name="Text Placeholder 2"/>
          <p:cNvSpPr>
            <a:spLocks noGrp="1"/>
          </p:cNvSpPr>
          <p:nvPr>
            <p:ph type="body" sz="quarter" idx="11"/>
          </p:nvPr>
        </p:nvSpPr>
        <p:spPr/>
        <p:txBody>
          <a:bodyPr/>
          <a:lstStyle/>
          <a:p>
            <a:pPr lvl="0"/>
            <a:r>
              <a:rPr lang="ru-RU" altLang="ko-KR" i="1" dirty="0">
                <a:latin typeface="+mn-lt"/>
              </a:rPr>
              <a:t>Для составления плана мероприятий</a:t>
            </a:r>
            <a:endParaRPr lang="en-US" altLang="ko-KR" i="1" dirty="0">
              <a:latin typeface="+mn-lt"/>
            </a:endParaRPr>
          </a:p>
        </p:txBody>
      </p:sp>
      <p:sp>
        <p:nvSpPr>
          <p:cNvPr id="60" name="AutoShape 92"/>
          <p:cNvSpPr>
            <a:spLocks noChangeArrowheads="1"/>
          </p:cNvSpPr>
          <p:nvPr/>
        </p:nvSpPr>
        <p:spPr bwMode="auto">
          <a:xfrm rot="5400000" flipH="1">
            <a:off x="5892255" y="3603753"/>
            <a:ext cx="816000" cy="4389006"/>
          </a:xfrm>
          <a:prstGeom prst="round2SameRect">
            <a:avLst>
              <a:gd name="adj1" fmla="val 50000"/>
              <a:gd name="adj2" fmla="val 0"/>
            </a:avLst>
          </a:prstGeom>
          <a:solidFill>
            <a:schemeClr val="bg1"/>
          </a:solidFill>
          <a:ln w="25400">
            <a:solidFill>
              <a:schemeClr val="accent5"/>
            </a:solidFill>
            <a:headEnd/>
            <a:tailEnd/>
          </a:ln>
          <a:effectLst/>
          <a:scene3d>
            <a:camera prst="orthographicFront">
              <a:rot lat="0" lon="0" rev="0"/>
            </a:camera>
            <a:lightRig rig="brightRoom" dir="t">
              <a:rot lat="0" lon="0" rev="600000"/>
            </a:lightRig>
          </a:scene3d>
          <a:sp3d prstMaterial="metal"/>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61" name="AutoShape 92"/>
          <p:cNvSpPr>
            <a:spLocks noChangeAspect="1" noChangeArrowheads="1"/>
          </p:cNvSpPr>
          <p:nvPr/>
        </p:nvSpPr>
        <p:spPr bwMode="auto">
          <a:xfrm rot="16200000" flipH="1">
            <a:off x="3645597" y="5474257"/>
            <a:ext cx="864000" cy="648000"/>
          </a:xfrm>
          <a:prstGeom prst="ellipse">
            <a:avLst/>
          </a:prstGeom>
          <a:solidFill>
            <a:schemeClr val="accent5"/>
          </a:solidFill>
          <a:ln>
            <a:noFill/>
            <a:headEnd/>
            <a:tailEnd/>
          </a:ln>
          <a:effectLst/>
          <a:scene3d>
            <a:camera prst="orthographicFront">
              <a:rot lat="0" lon="0" rev="0"/>
            </a:camera>
            <a:lightRig rig="contrasting" dir="t">
              <a:rot lat="0" lon="0" rev="1500000"/>
            </a:lightRig>
          </a:scene3d>
          <a:sp3d prstMaterial="metal">
            <a:bevelT w="0" h="0"/>
          </a:sp3d>
        </p:spPr>
        <p:style>
          <a:lnRef idx="1">
            <a:schemeClr val="accent1"/>
          </a:lnRef>
          <a:fillRef idx="3">
            <a:schemeClr val="accent1"/>
          </a:fillRef>
          <a:effectRef idx="2">
            <a:schemeClr val="accent1"/>
          </a:effectRef>
          <a:fontRef idx="minor">
            <a:schemeClr val="lt1"/>
          </a:fontRef>
        </p:style>
        <p:txBody>
          <a:bodyPr wrap="none" lIns="121917" tIns="60958" rIns="121917" bIns="60958"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defRPr/>
            </a:pPr>
            <a:endParaRPr lang="ko-KR" altLang="en-US" sz="1400" dirty="0">
              <a:solidFill>
                <a:schemeClr val="bg1"/>
              </a:solidFill>
              <a:latin typeface="Arial Black" pitchFamily="34" charset="0"/>
            </a:endParaRPr>
          </a:p>
        </p:txBody>
      </p:sp>
      <p:sp>
        <p:nvSpPr>
          <p:cNvPr id="62" name="직사각형 112"/>
          <p:cNvSpPr>
            <a:spLocks noChangeArrowheads="1"/>
          </p:cNvSpPr>
          <p:nvPr/>
        </p:nvSpPr>
        <p:spPr bwMode="auto">
          <a:xfrm>
            <a:off x="3883184" y="5612238"/>
            <a:ext cx="345602" cy="338550"/>
          </a:xfrm>
          <a:prstGeom prst="rect">
            <a:avLst/>
          </a:prstGeom>
          <a:noFill/>
          <a:ln w="9525">
            <a:noFill/>
            <a:miter lim="800000"/>
            <a:headEnd/>
            <a:tailEnd/>
          </a:ln>
        </p:spPr>
        <p:txBody>
          <a:bodyPr wrap="none" lIns="121917" tIns="60958" rIns="121917" bIns="60958" anchor="ctr">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ru-RU" altLang="ko-KR" sz="1400" b="1" dirty="0">
                <a:solidFill>
                  <a:schemeClr val="bg1"/>
                </a:solidFill>
                <a:cs typeface="Arial" pitchFamily="34" charset="0"/>
              </a:rPr>
              <a:t>5</a:t>
            </a:r>
            <a:endParaRPr lang="ko-KR" altLang="en-US" sz="1400" b="1" dirty="0">
              <a:solidFill>
                <a:schemeClr val="bg1"/>
              </a:solidFill>
              <a:cs typeface="Arial" pitchFamily="34" charset="0"/>
            </a:endParaRPr>
          </a:p>
        </p:txBody>
      </p:sp>
      <p:grpSp>
        <p:nvGrpSpPr>
          <p:cNvPr id="8" name="그룹 104"/>
          <p:cNvGrpSpPr/>
          <p:nvPr/>
        </p:nvGrpSpPr>
        <p:grpSpPr>
          <a:xfrm>
            <a:off x="3421802" y="5755042"/>
            <a:ext cx="283532" cy="190935"/>
            <a:chOff x="7123783" y="2013388"/>
            <a:chExt cx="283532" cy="143201"/>
          </a:xfrm>
          <a:solidFill>
            <a:schemeClr val="accent5"/>
          </a:solidFill>
        </p:grpSpPr>
        <p:sp>
          <p:nvSpPr>
            <p:cNvPr id="64" name="이등변 삼각형 105"/>
            <p:cNvSpPr>
              <a:spLocks noChangeAspect="1"/>
            </p:cNvSpPr>
            <p:nvPr/>
          </p:nvSpPr>
          <p:spPr>
            <a:xfrm rot="16200000" flipV="1">
              <a:off x="7116411" y="2030989"/>
              <a:ext cx="122744" cy="108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sp>
          <p:nvSpPr>
            <p:cNvPr id="65" name="이등변 삼각형 106"/>
            <p:cNvSpPr>
              <a:spLocks noChangeAspect="1"/>
            </p:cNvSpPr>
            <p:nvPr/>
          </p:nvSpPr>
          <p:spPr>
            <a:xfrm rot="16200000" flipV="1">
              <a:off x="7272714" y="2021989"/>
              <a:ext cx="143201" cy="12600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1400"/>
            </a:p>
          </p:txBody>
        </p:sp>
      </p:grpSp>
      <p:sp>
        <p:nvSpPr>
          <p:cNvPr id="67" name="TextBox 10"/>
          <p:cNvSpPr txBox="1"/>
          <p:nvPr/>
        </p:nvSpPr>
        <p:spPr bwMode="auto">
          <a:xfrm>
            <a:off x="4355976" y="5373216"/>
            <a:ext cx="4163786" cy="738664"/>
          </a:xfrm>
          <a:prstGeom prst="rect">
            <a:avLst/>
          </a:prstGeom>
          <a:noFill/>
          <a:effec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1400" b="1" dirty="0">
                <a:solidFill>
                  <a:schemeClr val="tx1">
                    <a:lumMod val="65000"/>
                    <a:lumOff val="35000"/>
                  </a:schemeClr>
                </a:solidFill>
                <a:cs typeface="Arial" pitchFamily="34" charset="0"/>
              </a:rPr>
              <a:t>Проведение  педагогического совета по итогам аттестации. Внесение  изменений Программу развития </a:t>
            </a:r>
            <a:endParaRPr lang="ko-KR" altLang="en-US" sz="1400" b="1" dirty="0">
              <a:solidFill>
                <a:schemeClr val="tx1">
                  <a:lumMod val="65000"/>
                  <a:lumOff val="35000"/>
                </a:schemeClr>
              </a:solidFill>
              <a:cs typeface="Arial" pitchFamily="34" charset="0"/>
            </a:endParaRPr>
          </a:p>
        </p:txBody>
      </p:sp>
      <p:sp>
        <p:nvSpPr>
          <p:cNvPr id="51" name="TextBox 10"/>
          <p:cNvSpPr txBox="1"/>
          <p:nvPr/>
        </p:nvSpPr>
        <p:spPr bwMode="auto">
          <a:xfrm>
            <a:off x="4510600" y="3052184"/>
            <a:ext cx="3829939" cy="523220"/>
          </a:xfrm>
          <a:prstGeom prst="rect">
            <a:avLst/>
          </a:prstGeom>
          <a:noFill/>
          <a:effectLst/>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ru-RU" altLang="ko-KR" sz="1400" b="1" dirty="0">
                <a:solidFill>
                  <a:schemeClr val="tx1">
                    <a:lumMod val="65000"/>
                    <a:lumOff val="35000"/>
                  </a:schemeClr>
                </a:solidFill>
                <a:cs typeface="Arial" pitchFamily="34" charset="0"/>
              </a:rPr>
              <a:t>Проведение педагогического совета по самооценке и выработка рекомендаций</a:t>
            </a:r>
            <a:endParaRPr lang="ko-KR" altLang="en-US" sz="1400" b="1" dirty="0">
              <a:solidFill>
                <a:schemeClr val="tx1">
                  <a:lumMod val="65000"/>
                  <a:lumOff val="35000"/>
                </a:schemeClr>
              </a:solidFill>
              <a:cs typeface="Arial" pitchFamily="34" charset="0"/>
            </a:endParaRPr>
          </a:p>
        </p:txBody>
      </p:sp>
    </p:spTree>
    <p:extLst>
      <p:ext uri="{BB962C8B-B14F-4D97-AF65-F5344CB8AC3E}">
        <p14:creationId xmlns:p14="http://schemas.microsoft.com/office/powerpoint/2010/main" val="4174943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3200" dirty="0">
                <a:solidFill>
                  <a:schemeClr val="bg1"/>
                </a:solidFill>
                <a:latin typeface="Arial" pitchFamily="34" charset="0"/>
                <a:cs typeface="Arial" pitchFamily="34" charset="0"/>
              </a:rPr>
              <a:t>Методические рекомендации</a:t>
            </a: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5" name="TextBox 4">
            <a:extLst>
              <a:ext uri="{FF2B5EF4-FFF2-40B4-BE49-F238E27FC236}">
                <a16:creationId xmlns:a16="http://schemas.microsoft.com/office/drawing/2014/main" id="{741339B5-0358-4EF3-AE00-99CA53788E2D}"/>
              </a:ext>
            </a:extLst>
          </p:cNvPr>
          <p:cNvSpPr txBox="1"/>
          <p:nvPr/>
        </p:nvSpPr>
        <p:spPr>
          <a:xfrm>
            <a:off x="2721035" y="3296481"/>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2</a:t>
            </a:r>
            <a:endParaRPr lang="ko-KR" altLang="en-US" sz="2000" b="1" dirty="0">
              <a:solidFill>
                <a:schemeClr val="tx1">
                  <a:lumMod val="75000"/>
                  <a:lumOff val="25000"/>
                </a:schemeClr>
              </a:solidFill>
              <a:cs typeface="Arial" pitchFamily="34" charset="0"/>
            </a:endParaRPr>
          </a:p>
        </p:txBody>
      </p:sp>
      <p:sp>
        <p:nvSpPr>
          <p:cNvPr id="8" name="TextBox 7">
            <a:extLst>
              <a:ext uri="{FF2B5EF4-FFF2-40B4-BE49-F238E27FC236}">
                <a16:creationId xmlns:a16="http://schemas.microsoft.com/office/drawing/2014/main" id="{033724CF-C0AD-4721-8D81-E157D7FFBA2F}"/>
              </a:ext>
            </a:extLst>
          </p:cNvPr>
          <p:cNvSpPr txBox="1"/>
          <p:nvPr/>
        </p:nvSpPr>
        <p:spPr>
          <a:xfrm>
            <a:off x="2498903" y="1320574"/>
            <a:ext cx="370503" cy="413077"/>
          </a:xfrm>
          <a:prstGeom prst="rect">
            <a:avLst/>
          </a:prstGeom>
          <a:noFill/>
        </p:spPr>
        <p:txBody>
          <a:bodyPr wrap="square" rtlCol="0">
            <a:spAutoFit/>
          </a:bodyPr>
          <a:lstStyle/>
          <a:p>
            <a:pPr algn="ctr"/>
            <a:r>
              <a:rPr lang="en-US" altLang="ko-KR" sz="2000" b="1" dirty="0">
                <a:solidFill>
                  <a:schemeClr val="tx1">
                    <a:lumMod val="75000"/>
                    <a:lumOff val="25000"/>
                  </a:schemeClr>
                </a:solidFill>
                <a:cs typeface="Arial" pitchFamily="34" charset="0"/>
              </a:rPr>
              <a:t>1</a:t>
            </a:r>
            <a:endParaRPr lang="ko-KR" altLang="en-US" sz="2000" b="1" dirty="0">
              <a:solidFill>
                <a:schemeClr val="tx1">
                  <a:lumMod val="75000"/>
                  <a:lumOff val="25000"/>
                </a:schemeClr>
              </a:solidFill>
              <a:cs typeface="Arial" pitchFamily="34" charset="0"/>
            </a:endParaRPr>
          </a:p>
        </p:txBody>
      </p:sp>
      <p:sp>
        <p:nvSpPr>
          <p:cNvPr id="9" name="Oval 26">
            <a:extLst>
              <a:ext uri="{FF2B5EF4-FFF2-40B4-BE49-F238E27FC236}">
                <a16:creationId xmlns:a16="http://schemas.microsoft.com/office/drawing/2014/main" id="{4BC9029B-DAF7-492A-891C-87158F946EFB}"/>
              </a:ext>
            </a:extLst>
          </p:cNvPr>
          <p:cNvSpPr/>
          <p:nvPr/>
        </p:nvSpPr>
        <p:spPr>
          <a:xfrm>
            <a:off x="5807916" y="3037226"/>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3"/>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Oval 32">
            <a:extLst>
              <a:ext uri="{FF2B5EF4-FFF2-40B4-BE49-F238E27FC236}">
                <a16:creationId xmlns:a16="http://schemas.microsoft.com/office/drawing/2014/main" id="{7027366B-DD9B-4AEE-8067-BB61CD68C9C3}"/>
              </a:ext>
            </a:extLst>
          </p:cNvPr>
          <p:cNvSpPr/>
          <p:nvPr/>
        </p:nvSpPr>
        <p:spPr>
          <a:xfrm>
            <a:off x="2366905" y="1144107"/>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 name="Oval 35">
            <a:extLst>
              <a:ext uri="{FF2B5EF4-FFF2-40B4-BE49-F238E27FC236}">
                <a16:creationId xmlns:a16="http://schemas.microsoft.com/office/drawing/2014/main" id="{E60D4E6C-18E8-4911-9ADD-28145F014B6D}"/>
              </a:ext>
            </a:extLst>
          </p:cNvPr>
          <p:cNvSpPr/>
          <p:nvPr/>
        </p:nvSpPr>
        <p:spPr>
          <a:xfrm>
            <a:off x="6193817" y="1079153"/>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5">
              <a:lumMod val="75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TextBox 16">
            <a:extLst>
              <a:ext uri="{FF2B5EF4-FFF2-40B4-BE49-F238E27FC236}">
                <a16:creationId xmlns:a16="http://schemas.microsoft.com/office/drawing/2014/main" id="{EED898E1-60B6-4BB6-96DE-E13AA937D3A2}"/>
              </a:ext>
            </a:extLst>
          </p:cNvPr>
          <p:cNvSpPr txBox="1"/>
          <p:nvPr/>
        </p:nvSpPr>
        <p:spPr>
          <a:xfrm>
            <a:off x="6341409" y="1286912"/>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3</a:t>
            </a:r>
            <a:endParaRPr lang="ko-KR" altLang="en-US" sz="2000" b="1" dirty="0">
              <a:solidFill>
                <a:schemeClr val="tx1">
                  <a:lumMod val="75000"/>
                  <a:lumOff val="25000"/>
                </a:schemeClr>
              </a:solidFill>
              <a:cs typeface="Arial" pitchFamily="34" charset="0"/>
            </a:endParaRPr>
          </a:p>
        </p:txBody>
      </p:sp>
      <p:sp>
        <p:nvSpPr>
          <p:cNvPr id="18" name="TextBox 17">
            <a:extLst>
              <a:ext uri="{FF2B5EF4-FFF2-40B4-BE49-F238E27FC236}">
                <a16:creationId xmlns:a16="http://schemas.microsoft.com/office/drawing/2014/main" id="{EED898E1-60B6-4BB6-96DE-E13AA937D3A2}"/>
              </a:ext>
            </a:extLst>
          </p:cNvPr>
          <p:cNvSpPr txBox="1"/>
          <p:nvPr/>
        </p:nvSpPr>
        <p:spPr>
          <a:xfrm>
            <a:off x="5921635" y="3260020"/>
            <a:ext cx="370503" cy="413077"/>
          </a:xfrm>
          <a:prstGeom prst="rect">
            <a:avLst/>
          </a:prstGeom>
          <a:noFill/>
        </p:spPr>
        <p:txBody>
          <a:bodyPr wrap="square" rtlCol="0">
            <a:spAutoFit/>
          </a:bodyPr>
          <a:lstStyle/>
          <a:p>
            <a:pPr algn="ctr"/>
            <a:r>
              <a:rPr lang="ru-RU" altLang="ko-KR" sz="2000" b="1" dirty="0">
                <a:solidFill>
                  <a:schemeClr val="tx1">
                    <a:lumMod val="75000"/>
                    <a:lumOff val="25000"/>
                  </a:schemeClr>
                </a:solidFill>
                <a:cs typeface="Arial" pitchFamily="34" charset="0"/>
              </a:rPr>
              <a:t>4</a:t>
            </a:r>
            <a:endParaRPr lang="ko-KR" altLang="en-US" sz="2000" b="1" dirty="0">
              <a:solidFill>
                <a:schemeClr val="tx1">
                  <a:lumMod val="75000"/>
                  <a:lumOff val="25000"/>
                </a:schemeClr>
              </a:solidFill>
              <a:cs typeface="Arial" pitchFamily="34" charset="0"/>
            </a:endParaRPr>
          </a:p>
        </p:txBody>
      </p:sp>
      <p:cxnSp>
        <p:nvCxnSpPr>
          <p:cNvPr id="25" name="Прямая со стрелкой 24"/>
          <p:cNvCxnSpPr/>
          <p:nvPr/>
        </p:nvCxnSpPr>
        <p:spPr>
          <a:xfrm>
            <a:off x="4430390" y="1278542"/>
            <a:ext cx="69602" cy="2870538"/>
          </a:xfrm>
          <a:prstGeom prst="straightConnector1">
            <a:avLst/>
          </a:prstGeom>
          <a:ln w="50800">
            <a:solidFill>
              <a:schemeClr val="accent1">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8" name="Соединительная линия уступом 27"/>
          <p:cNvCxnSpPr/>
          <p:nvPr/>
        </p:nvCxnSpPr>
        <p:spPr>
          <a:xfrm rot="10800000" flipV="1">
            <a:off x="3174101" y="3122177"/>
            <a:ext cx="1212795" cy="381674"/>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0" name="Соединительная линия уступом 29"/>
          <p:cNvCxnSpPr/>
          <p:nvPr/>
        </p:nvCxnSpPr>
        <p:spPr>
          <a:xfrm rot="10800000" flipV="1">
            <a:off x="2937409" y="1308212"/>
            <a:ext cx="1490960" cy="253551"/>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1" name="Oval 35">
            <a:extLst>
              <a:ext uri="{FF2B5EF4-FFF2-40B4-BE49-F238E27FC236}">
                <a16:creationId xmlns:a16="http://schemas.microsoft.com/office/drawing/2014/main" id="{E60D4E6C-18E8-4911-9ADD-28145F014B6D}"/>
              </a:ext>
            </a:extLst>
          </p:cNvPr>
          <p:cNvSpPr/>
          <p:nvPr/>
        </p:nvSpPr>
        <p:spPr>
          <a:xfrm>
            <a:off x="2604999" y="3148017"/>
            <a:ext cx="607580" cy="810106"/>
          </a:xfrm>
          <a:custGeom>
            <a:avLst/>
            <a:gdLst/>
            <a:ahLst/>
            <a:cxnLst/>
            <a:rect l="l" t="t" r="r" b="b"/>
            <a:pathLst>
              <a:path w="810106" h="810106">
                <a:moveTo>
                  <a:pt x="405053" y="66407"/>
                </a:moveTo>
                <a:cubicBezTo>
                  <a:pt x="218024" y="66407"/>
                  <a:pt x="66407" y="218024"/>
                  <a:pt x="66407" y="405053"/>
                </a:cubicBezTo>
                <a:cubicBezTo>
                  <a:pt x="66407" y="592082"/>
                  <a:pt x="218024" y="743699"/>
                  <a:pt x="405053" y="743699"/>
                </a:cubicBezTo>
                <a:cubicBezTo>
                  <a:pt x="592082" y="743699"/>
                  <a:pt x="743699" y="592082"/>
                  <a:pt x="743699" y="405053"/>
                </a:cubicBezTo>
                <a:cubicBezTo>
                  <a:pt x="743699" y="218024"/>
                  <a:pt x="592082" y="66407"/>
                  <a:pt x="405053" y="66407"/>
                </a:cubicBezTo>
                <a:close/>
                <a:moveTo>
                  <a:pt x="405053" y="0"/>
                </a:moveTo>
                <a:cubicBezTo>
                  <a:pt x="628758" y="0"/>
                  <a:pt x="810106" y="181348"/>
                  <a:pt x="810106" y="405053"/>
                </a:cubicBezTo>
                <a:cubicBezTo>
                  <a:pt x="810106" y="628758"/>
                  <a:pt x="628758" y="810106"/>
                  <a:pt x="405053" y="810106"/>
                </a:cubicBezTo>
                <a:cubicBezTo>
                  <a:pt x="181348" y="810106"/>
                  <a:pt x="0" y="628758"/>
                  <a:pt x="0" y="405053"/>
                </a:cubicBezTo>
                <a:cubicBezTo>
                  <a:pt x="0" y="181348"/>
                  <a:pt x="181348" y="0"/>
                  <a:pt x="405053" y="0"/>
                </a:cubicBezTo>
                <a:close/>
              </a:path>
            </a:pathLst>
          </a:custGeom>
          <a:solidFill>
            <a:schemeClr val="accent2">
              <a:lumMod val="60000"/>
              <a:lumOff val="4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33" name="Соединительная линия уступом 32"/>
          <p:cNvCxnSpPr/>
          <p:nvPr/>
        </p:nvCxnSpPr>
        <p:spPr>
          <a:xfrm>
            <a:off x="4471863" y="3130273"/>
            <a:ext cx="1305851" cy="341211"/>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35" name="Соединительная линия уступом 34"/>
          <p:cNvCxnSpPr/>
          <p:nvPr/>
        </p:nvCxnSpPr>
        <p:spPr>
          <a:xfrm>
            <a:off x="4448596" y="1302819"/>
            <a:ext cx="1662914" cy="250853"/>
          </a:xfrm>
          <a:prstGeom prst="bentConnector3">
            <a:avLst>
              <a:gd name="adj1" fmla="val 50000"/>
            </a:avLst>
          </a:prstGeom>
          <a:ln w="50800">
            <a:solidFill>
              <a:srgbClr val="0070C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37" name="Прямоугольник 36"/>
          <p:cNvSpPr/>
          <p:nvPr/>
        </p:nvSpPr>
        <p:spPr>
          <a:xfrm>
            <a:off x="827584" y="4653136"/>
            <a:ext cx="7200800" cy="1323439"/>
          </a:xfrm>
          <a:prstGeom prst="rect">
            <a:avLst/>
          </a:prstGeom>
        </p:spPr>
        <p:txBody>
          <a:bodyPr wrap="square">
            <a:spAutoFit/>
          </a:bodyPr>
          <a:lstStyle/>
          <a:p>
            <a:pPr algn="just"/>
            <a:r>
              <a:rPr lang="ru-RU" sz="1600" b="1" i="1" dirty="0">
                <a:solidFill>
                  <a:srgbClr val="FF0000"/>
                </a:solidFill>
                <a:latin typeface="Arial" pitchFamily="34" charset="0"/>
                <a:cs typeface="Arial" pitchFamily="34" charset="0"/>
              </a:rPr>
              <a:t>Самооценка организаций образования </a:t>
            </a:r>
            <a:r>
              <a:rPr lang="ru-RU" sz="1600" i="1" dirty="0">
                <a:solidFill>
                  <a:srgbClr val="002060"/>
                </a:solidFill>
                <a:latin typeface="Arial" pitchFamily="34" charset="0"/>
                <a:cs typeface="Arial" pitchFamily="34" charset="0"/>
              </a:rPr>
              <a:t>осуществляется путем </a:t>
            </a:r>
            <a:r>
              <a:rPr lang="ru-RU" sz="1600" b="1" i="1" dirty="0">
                <a:solidFill>
                  <a:srgbClr val="002060"/>
                </a:solidFill>
                <a:latin typeface="Arial" pitchFamily="34" charset="0"/>
                <a:cs typeface="Arial" pitchFamily="34" charset="0"/>
              </a:rPr>
              <a:t>анализа предоставляемых образовательных услуг на соответствие общим требованиям государственного общеобязательного стандарта</a:t>
            </a:r>
            <a:r>
              <a:rPr lang="ru-RU" sz="1600" i="1" dirty="0">
                <a:solidFill>
                  <a:srgbClr val="002060"/>
                </a:solidFill>
                <a:latin typeface="Arial" pitchFamily="34" charset="0"/>
                <a:cs typeface="Arial" pitchFamily="34" charset="0"/>
              </a:rPr>
              <a:t> соответствующего уровня образования</a:t>
            </a:r>
          </a:p>
        </p:txBody>
      </p:sp>
      <p:sp>
        <p:nvSpPr>
          <p:cNvPr id="38" name="Прямоугольник 37"/>
          <p:cNvSpPr/>
          <p:nvPr/>
        </p:nvSpPr>
        <p:spPr>
          <a:xfrm>
            <a:off x="395536" y="1196752"/>
            <a:ext cx="1944216" cy="1169551"/>
          </a:xfrm>
          <a:prstGeom prst="rect">
            <a:avLst/>
          </a:prstGeom>
        </p:spPr>
        <p:txBody>
          <a:bodyPr wrap="square">
            <a:spAutoFit/>
          </a:bodyPr>
          <a:lstStyle/>
          <a:p>
            <a:r>
              <a:rPr lang="ru-RU" sz="1400" dirty="0"/>
              <a:t>1) содержания образования с ориентиром на результаты обучения; </a:t>
            </a:r>
          </a:p>
        </p:txBody>
      </p:sp>
      <p:sp>
        <p:nvSpPr>
          <p:cNvPr id="39" name="Прямоугольник 38"/>
          <p:cNvSpPr/>
          <p:nvPr/>
        </p:nvSpPr>
        <p:spPr>
          <a:xfrm>
            <a:off x="251520" y="3140968"/>
            <a:ext cx="2160240" cy="954107"/>
          </a:xfrm>
          <a:prstGeom prst="rect">
            <a:avLst/>
          </a:prstGeom>
        </p:spPr>
        <p:txBody>
          <a:bodyPr wrap="square">
            <a:spAutoFit/>
          </a:bodyPr>
          <a:lstStyle/>
          <a:p>
            <a:r>
              <a:rPr lang="ru-RU" sz="1400" dirty="0"/>
              <a:t>2) максимального объема учебной нагрузки обучающихся и воспитанников; </a:t>
            </a:r>
          </a:p>
        </p:txBody>
      </p:sp>
      <p:sp>
        <p:nvSpPr>
          <p:cNvPr id="40" name="Прямоугольник 39"/>
          <p:cNvSpPr/>
          <p:nvPr/>
        </p:nvSpPr>
        <p:spPr>
          <a:xfrm>
            <a:off x="6804248" y="1340768"/>
            <a:ext cx="2592288" cy="523220"/>
          </a:xfrm>
          <a:prstGeom prst="rect">
            <a:avLst/>
          </a:prstGeom>
        </p:spPr>
        <p:txBody>
          <a:bodyPr wrap="square">
            <a:spAutoFit/>
          </a:bodyPr>
          <a:lstStyle/>
          <a:p>
            <a:r>
              <a:rPr lang="ru-RU" sz="1400" dirty="0"/>
              <a:t>3) уровня подготовки обучающихся</a:t>
            </a:r>
          </a:p>
        </p:txBody>
      </p:sp>
      <p:sp>
        <p:nvSpPr>
          <p:cNvPr id="41" name="Прямоугольник 40"/>
          <p:cNvSpPr/>
          <p:nvPr/>
        </p:nvSpPr>
        <p:spPr>
          <a:xfrm>
            <a:off x="6660232" y="3140968"/>
            <a:ext cx="1944216" cy="307777"/>
          </a:xfrm>
          <a:prstGeom prst="rect">
            <a:avLst/>
          </a:prstGeom>
        </p:spPr>
        <p:txBody>
          <a:bodyPr wrap="square">
            <a:spAutoFit/>
          </a:bodyPr>
          <a:lstStyle/>
          <a:p>
            <a:r>
              <a:rPr lang="ru-RU" sz="1400" dirty="0"/>
              <a:t>4) срока обучения</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384"/>
            <a:ext cx="9144000" cy="768085"/>
          </a:xfrm>
          <a:solidFill>
            <a:srgbClr val="2C5D9B"/>
          </a:solidFill>
        </p:spPr>
        <p:txBody>
          <a:bodyPr/>
          <a:lstStyle/>
          <a:p>
            <a:pPr algn="ctr"/>
            <a:r>
              <a:rPr lang="ru-RU" sz="1600" b="1" dirty="0">
                <a:solidFill>
                  <a:schemeClr val="bg1"/>
                </a:solidFill>
                <a:latin typeface="Arial Black" panose="020B0A04020102020204" pitchFamily="34" charset="0"/>
                <a:cs typeface="Arial" panose="020B0604020202020204" pitchFamily="34" charset="0"/>
              </a:rPr>
              <a:t>САМООЦЕНКА ОБРАЗОВАТЕЛЬНОЙ ДЕЯТЕЛЬНОСТИ</a:t>
            </a:r>
          </a:p>
        </p:txBody>
      </p:sp>
      <p:sp>
        <p:nvSpPr>
          <p:cNvPr id="16" name="Стрелка вверх 15"/>
          <p:cNvSpPr/>
          <p:nvPr/>
        </p:nvSpPr>
        <p:spPr>
          <a:xfrm rot="10800000">
            <a:off x="878814" y="2372884"/>
            <a:ext cx="380818" cy="33504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19" name="Rectangle 5">
            <a:extLst>
              <a:ext uri="{FF2B5EF4-FFF2-40B4-BE49-F238E27FC236}">
                <a16:creationId xmlns:a16="http://schemas.microsoft.com/office/drawing/2014/main" id="{6A538AF2-38DB-47D2-ABBA-815536E0B75C}"/>
              </a:ext>
            </a:extLst>
          </p:cNvPr>
          <p:cNvSpPr/>
          <p:nvPr/>
        </p:nvSpPr>
        <p:spPr>
          <a:xfrm>
            <a:off x="251521" y="932723"/>
            <a:ext cx="1620181" cy="1355757"/>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rgbClr val="FFFFFF"/>
                </a:solidFill>
                <a:latin typeface="Arial" panose="020B0604020202020204" pitchFamily="34" charset="0"/>
                <a:cs typeface="Arial" panose="020B0604020202020204" pitchFamily="34" charset="0"/>
              </a:rPr>
              <a:t>внутренняя самостоятельная оценка организаций образования</a:t>
            </a:r>
            <a:endParaRPr lang="ru-RU" sz="1200" b="1" i="1" dirty="0">
              <a:solidFill>
                <a:srgbClr val="FFFFFF"/>
              </a:solidFill>
              <a:latin typeface="Arial" panose="020B0604020202020204" pitchFamily="34" charset="0"/>
              <a:cs typeface="Arial" panose="020B0604020202020204" pitchFamily="34" charset="0"/>
            </a:endParaRPr>
          </a:p>
        </p:txBody>
      </p:sp>
      <p:sp>
        <p:nvSpPr>
          <p:cNvPr id="3" name="Прямоугольник 2"/>
          <p:cNvSpPr/>
          <p:nvPr/>
        </p:nvSpPr>
        <p:spPr>
          <a:xfrm>
            <a:off x="247438" y="2756926"/>
            <a:ext cx="1612598" cy="1169547"/>
          </a:xfrm>
          <a:prstGeom prst="rect">
            <a:avLst/>
          </a:prstGeom>
          <a:solidFill>
            <a:srgbClr val="E7E6E6"/>
          </a:solidFill>
          <a:ln>
            <a:noFill/>
          </a:ln>
        </p:spPr>
        <p:txBody>
          <a:bodyPr wrap="square" lIns="91436" tIns="45718" rIns="91436" bIns="45718">
            <a:spAutoFit/>
          </a:bodyPr>
          <a:lstStyle/>
          <a:p>
            <a:pPr algn="ctr" defTabSz="815957"/>
            <a:r>
              <a:rPr lang="ru-RU" sz="1000" dirty="0">
                <a:solidFill>
                  <a:srgbClr val="1F497D"/>
                </a:solidFill>
                <a:latin typeface="Arial" panose="020B0604020202020204" pitchFamily="34" charset="0"/>
                <a:cs typeface="Arial" panose="020B0604020202020204" pitchFamily="34" charset="0"/>
              </a:rPr>
              <a:t>оценка, проводимая самой организацией образования, на предмет соответствия предоставляемых образовательных услуг, требованиям ГОСО</a:t>
            </a:r>
          </a:p>
        </p:txBody>
      </p:sp>
      <p:sp>
        <p:nvSpPr>
          <p:cNvPr id="20" name="Rectangle 5">
            <a:extLst>
              <a:ext uri="{FF2B5EF4-FFF2-40B4-BE49-F238E27FC236}">
                <a16:creationId xmlns:a16="http://schemas.microsoft.com/office/drawing/2014/main" id="{6A538AF2-38DB-47D2-ABBA-815536E0B75C}"/>
              </a:ext>
            </a:extLst>
          </p:cNvPr>
          <p:cNvSpPr/>
          <p:nvPr/>
        </p:nvSpPr>
        <p:spPr>
          <a:xfrm>
            <a:off x="2267744" y="947829"/>
            <a:ext cx="2054134" cy="1355756"/>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rgbClr val="FFFFFF"/>
                </a:solidFill>
                <a:latin typeface="Arial" panose="020B0604020202020204" pitchFamily="34" charset="0"/>
                <a:cs typeface="Arial" panose="020B0604020202020204" pitchFamily="34" charset="0"/>
              </a:rPr>
              <a:t>осуществляется путем анализа и изучения образовательной деятельности по направлениям</a:t>
            </a:r>
            <a:endParaRPr lang="ru-RU" sz="1200" b="1" i="1" dirty="0">
              <a:solidFill>
                <a:srgbClr val="FFFFFF"/>
              </a:solidFill>
              <a:latin typeface="Arial" panose="020B0604020202020204" pitchFamily="34" charset="0"/>
              <a:cs typeface="Arial" panose="020B0604020202020204" pitchFamily="34" charset="0"/>
            </a:endParaRPr>
          </a:p>
        </p:txBody>
      </p:sp>
      <p:sp>
        <p:nvSpPr>
          <p:cNvPr id="21" name="Rectangle 5">
            <a:extLst>
              <a:ext uri="{FF2B5EF4-FFF2-40B4-BE49-F238E27FC236}">
                <a16:creationId xmlns:a16="http://schemas.microsoft.com/office/drawing/2014/main" id="{6A538AF2-38DB-47D2-ABBA-815536E0B75C}"/>
              </a:ext>
            </a:extLst>
          </p:cNvPr>
          <p:cNvSpPr/>
          <p:nvPr/>
        </p:nvSpPr>
        <p:spPr>
          <a:xfrm>
            <a:off x="4673982" y="952731"/>
            <a:ext cx="1986251" cy="1355757"/>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rgbClr val="FFFFFF"/>
                </a:solidFill>
                <a:latin typeface="Arial" panose="020B0604020202020204" pitchFamily="34" charset="0"/>
                <a:cs typeface="Arial" panose="020B0604020202020204" pitchFamily="34" charset="0"/>
              </a:rPr>
              <a:t>при анализе общих требований ГОСО используются </a:t>
            </a:r>
          </a:p>
          <a:p>
            <a:pPr algn="ctr" defTabSz="815957"/>
            <a:r>
              <a:rPr lang="ru-RU" sz="1200" b="1" dirty="0">
                <a:solidFill>
                  <a:srgbClr val="FFFFFF"/>
                </a:solidFill>
                <a:latin typeface="Arial" panose="020B0604020202020204" pitchFamily="34" charset="0"/>
                <a:cs typeface="Arial" panose="020B0604020202020204" pitchFamily="34" charset="0"/>
              </a:rPr>
              <a:t>критерии оценки</a:t>
            </a:r>
            <a:endParaRPr lang="ru-RU" sz="1200" b="1" i="1" dirty="0">
              <a:solidFill>
                <a:srgbClr val="FFFFFF"/>
              </a:solidFill>
              <a:latin typeface="Arial" panose="020B0604020202020204" pitchFamily="34" charset="0"/>
              <a:cs typeface="Arial" panose="020B0604020202020204" pitchFamily="34" charset="0"/>
            </a:endParaRPr>
          </a:p>
        </p:txBody>
      </p:sp>
      <p:sp>
        <p:nvSpPr>
          <p:cNvPr id="4" name="Прямоугольник 3"/>
          <p:cNvSpPr/>
          <p:nvPr/>
        </p:nvSpPr>
        <p:spPr>
          <a:xfrm>
            <a:off x="2267744" y="2778380"/>
            <a:ext cx="2054134" cy="1446546"/>
          </a:xfrm>
          <a:prstGeom prst="rect">
            <a:avLst/>
          </a:prstGeom>
          <a:solidFill>
            <a:srgbClr val="E7E6E6"/>
          </a:solidFill>
          <a:ln>
            <a:noFill/>
          </a:ln>
        </p:spPr>
        <p:txBody>
          <a:bodyPr wrap="square" lIns="91436" tIns="45718" rIns="91436" bIns="45718">
            <a:spAutoFit/>
          </a:bodyPr>
          <a:lstStyle/>
          <a:p>
            <a:pPr algn="just" defTabSz="685732"/>
            <a:r>
              <a:rPr lang="ru-RU" sz="1100" dirty="0">
                <a:solidFill>
                  <a:srgbClr val="1F497D"/>
                </a:solidFill>
                <a:latin typeface="Arial" panose="020B0604020202020204" pitchFamily="34" charset="0"/>
                <a:ea typeface="Calibri" panose="020F0502020204030204" pitchFamily="34" charset="0"/>
                <a:cs typeface="Times New Roman" panose="02020603050405020304" pitchFamily="18" charset="0"/>
              </a:rPr>
              <a:t>содержание образования с ориентиром на результаты обучения;</a:t>
            </a:r>
          </a:p>
          <a:p>
            <a:pPr algn="just" defTabSz="685732"/>
            <a:r>
              <a:rPr lang="ru-RU" sz="1100" dirty="0">
                <a:solidFill>
                  <a:srgbClr val="1F497D"/>
                </a:solidFill>
                <a:latin typeface="Arial" panose="020B0604020202020204" pitchFamily="34" charset="0"/>
                <a:ea typeface="Calibri" panose="020F0502020204030204" pitchFamily="34" charset="0"/>
                <a:cs typeface="Times New Roman" panose="02020603050405020304" pitchFamily="18" charset="0"/>
              </a:rPr>
              <a:t>максимальный объем учебной нагрузки;</a:t>
            </a:r>
          </a:p>
          <a:p>
            <a:pPr algn="just" defTabSz="685732"/>
            <a:r>
              <a:rPr lang="ru-RU" sz="1100" dirty="0">
                <a:solidFill>
                  <a:srgbClr val="1F497D"/>
                </a:solidFill>
                <a:latin typeface="Arial" panose="020B0604020202020204" pitchFamily="34" charset="0"/>
                <a:ea typeface="Calibri" panose="020F0502020204030204" pitchFamily="34" charset="0"/>
                <a:cs typeface="Times New Roman" panose="02020603050405020304" pitchFamily="18" charset="0"/>
              </a:rPr>
              <a:t>уровень подготовки обучающихся;</a:t>
            </a:r>
          </a:p>
          <a:p>
            <a:pPr algn="just" defTabSz="685732"/>
            <a:r>
              <a:rPr lang="kk-KZ" sz="1100" dirty="0">
                <a:solidFill>
                  <a:srgbClr val="1F497D"/>
                </a:solidFill>
                <a:latin typeface="Arial" panose="020B0604020202020204" pitchFamily="34" charset="0"/>
                <a:ea typeface="Calibri" panose="020F0502020204030204" pitchFamily="34" charset="0"/>
                <a:cs typeface="Times New Roman" panose="02020603050405020304" pitchFamily="18" charset="0"/>
              </a:rPr>
              <a:t>срок обучения</a:t>
            </a:r>
            <a:endParaRPr lang="ru-RU" sz="1100" dirty="0">
              <a:solidFill>
                <a:srgbClr val="1F497D"/>
              </a:solidFill>
            </a:endParaRPr>
          </a:p>
        </p:txBody>
      </p:sp>
      <p:sp>
        <p:nvSpPr>
          <p:cNvPr id="5" name="Прямоугольник 4"/>
          <p:cNvSpPr/>
          <p:nvPr/>
        </p:nvSpPr>
        <p:spPr>
          <a:xfrm>
            <a:off x="4693940" y="2778380"/>
            <a:ext cx="2003326" cy="1446546"/>
          </a:xfrm>
          <a:prstGeom prst="rect">
            <a:avLst/>
          </a:prstGeom>
          <a:solidFill>
            <a:srgbClr val="E7E6E6"/>
          </a:solidFill>
          <a:ln>
            <a:noFill/>
          </a:ln>
        </p:spPr>
        <p:txBody>
          <a:bodyPr wrap="square" lIns="91436" tIns="45718" rIns="91436" bIns="45718">
            <a:spAutoFit/>
          </a:bodyPr>
          <a:lstStyle/>
          <a:p>
            <a:pPr algn="ctr"/>
            <a:r>
              <a:rPr lang="ru-RU" sz="1100" dirty="0">
                <a:solidFill>
                  <a:srgbClr val="1F497D"/>
                </a:solidFill>
                <a:latin typeface="Arial" panose="020B0604020202020204" pitchFamily="34" charset="0"/>
                <a:cs typeface="Arial" panose="020B0604020202020204" pitchFamily="34" charset="0"/>
              </a:rPr>
              <a:t>совокупность требований, утвержденных нормативными правовыми актами в области образования, используемых для определения оценки организаций образования</a:t>
            </a:r>
          </a:p>
        </p:txBody>
      </p:sp>
      <p:sp>
        <p:nvSpPr>
          <p:cNvPr id="13" name="Rectangle 5">
            <a:extLst>
              <a:ext uri="{FF2B5EF4-FFF2-40B4-BE49-F238E27FC236}">
                <a16:creationId xmlns:a16="http://schemas.microsoft.com/office/drawing/2014/main" id="{6A538AF2-38DB-47D2-ABBA-815536E0B75C}"/>
              </a:ext>
            </a:extLst>
          </p:cNvPr>
          <p:cNvSpPr/>
          <p:nvPr/>
        </p:nvSpPr>
        <p:spPr>
          <a:xfrm>
            <a:off x="7020274" y="952731"/>
            <a:ext cx="1872206" cy="1335749"/>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rgbClr val="FFFFFF"/>
                </a:solidFill>
                <a:latin typeface="Arial" panose="020B0604020202020204" pitchFamily="34" charset="0"/>
                <a:cs typeface="Arial" panose="020B0604020202020204" pitchFamily="34" charset="0"/>
              </a:rPr>
              <a:t>при анализе общих требований ГОСО используются </a:t>
            </a:r>
          </a:p>
          <a:p>
            <a:pPr algn="ctr" defTabSz="815957"/>
            <a:r>
              <a:rPr lang="ru-RU" sz="1200" b="1" dirty="0">
                <a:solidFill>
                  <a:srgbClr val="FFFFFF"/>
                </a:solidFill>
                <a:latin typeface="Arial" panose="020B0604020202020204" pitchFamily="34" charset="0"/>
                <a:cs typeface="Arial" panose="020B0604020202020204" pitchFamily="34" charset="0"/>
              </a:rPr>
              <a:t>критерии  оценивания</a:t>
            </a:r>
            <a:endParaRPr lang="ru-RU" sz="1200" b="1" i="1" dirty="0">
              <a:solidFill>
                <a:srgbClr val="FFFFFF"/>
              </a:solidFill>
              <a:latin typeface="Arial" panose="020B0604020202020204" pitchFamily="34" charset="0"/>
              <a:cs typeface="Arial" panose="020B0604020202020204" pitchFamily="34" charset="0"/>
            </a:endParaRPr>
          </a:p>
        </p:txBody>
      </p:sp>
      <p:sp>
        <p:nvSpPr>
          <p:cNvPr id="14" name="Прямоугольник 13"/>
          <p:cNvSpPr/>
          <p:nvPr/>
        </p:nvSpPr>
        <p:spPr>
          <a:xfrm>
            <a:off x="7020274" y="2756925"/>
            <a:ext cx="1872206" cy="1107992"/>
          </a:xfrm>
          <a:prstGeom prst="rect">
            <a:avLst/>
          </a:prstGeom>
          <a:solidFill>
            <a:srgbClr val="E7E6E6"/>
          </a:solidFill>
          <a:ln>
            <a:noFill/>
          </a:ln>
        </p:spPr>
        <p:txBody>
          <a:bodyPr wrap="square" lIns="91436" tIns="45718" rIns="91436" bIns="45718">
            <a:spAutoFit/>
          </a:bodyPr>
          <a:lstStyle/>
          <a:p>
            <a:pPr algn="ctr"/>
            <a:r>
              <a:rPr lang="ru-RU" sz="1100" dirty="0">
                <a:solidFill>
                  <a:srgbClr val="1F497D"/>
                </a:solidFill>
                <a:latin typeface="Arial" panose="020B0604020202020204" pitchFamily="34" charset="0"/>
                <a:cs typeface="Arial" panose="020B0604020202020204" pitchFamily="34" charset="0"/>
              </a:rPr>
              <a:t>признаки и конкретные измерители, на основании которых проводится оценка учебных достижений обучающихся</a:t>
            </a:r>
            <a:endParaRPr lang="ru-RU" sz="1100" b="1" dirty="0">
              <a:solidFill>
                <a:srgbClr val="1F497D"/>
              </a:solidFill>
              <a:latin typeface="Arial" panose="020B0604020202020204" pitchFamily="34" charset="0"/>
              <a:cs typeface="Arial" panose="020B0604020202020204" pitchFamily="34" charset="0"/>
            </a:endParaRPr>
          </a:p>
        </p:txBody>
      </p:sp>
      <p:sp>
        <p:nvSpPr>
          <p:cNvPr id="24" name="Oval 43">
            <a:extLst>
              <a:ext uri="{FF2B5EF4-FFF2-40B4-BE49-F238E27FC236}">
                <a16:creationId xmlns:a16="http://schemas.microsoft.com/office/drawing/2014/main" id="{1B8FA5E7-51AC-4C36-BC5C-789912806665}"/>
              </a:ext>
            </a:extLst>
          </p:cNvPr>
          <p:cNvSpPr/>
          <p:nvPr/>
        </p:nvSpPr>
        <p:spPr>
          <a:xfrm>
            <a:off x="107504" y="29631"/>
            <a:ext cx="504056" cy="654851"/>
          </a:xfrm>
          <a:prstGeom prst="ellipse">
            <a:avLst/>
          </a:prstGeom>
          <a:solidFill>
            <a:schemeClr val="bg1"/>
          </a:solidFill>
          <a:ln w="603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5957"/>
            <a:r>
              <a:rPr lang="ru-RU" sz="2000" b="1" dirty="0">
                <a:solidFill>
                  <a:srgbClr val="2C5D9B"/>
                </a:solidFill>
                <a:latin typeface="Arial" panose="020B0604020202020204" pitchFamily="34" charset="0"/>
                <a:cs typeface="Arial" panose="020B0604020202020204" pitchFamily="34" charset="0"/>
              </a:rPr>
              <a:t>1</a:t>
            </a:r>
          </a:p>
        </p:txBody>
      </p:sp>
      <p:sp>
        <p:nvSpPr>
          <p:cNvPr id="26" name="Прямоугольник 25"/>
          <p:cNvSpPr/>
          <p:nvPr/>
        </p:nvSpPr>
        <p:spPr>
          <a:xfrm>
            <a:off x="242382" y="4872261"/>
            <a:ext cx="1881347" cy="861770"/>
          </a:xfrm>
          <a:prstGeom prst="rect">
            <a:avLst/>
          </a:prstGeom>
          <a:solidFill>
            <a:srgbClr val="2C5D9B"/>
          </a:solidFill>
          <a:ln>
            <a:noFill/>
          </a:ln>
        </p:spPr>
        <p:txBody>
          <a:bodyPr wrap="square" lIns="91436" tIns="45718" rIns="91436" bIns="45718">
            <a:spAutoFit/>
          </a:bodyPr>
          <a:lstStyle/>
          <a:p>
            <a:pPr algn="ctr" defTabSz="815957"/>
            <a:r>
              <a:rPr lang="ru-RU" sz="1000" b="1" dirty="0">
                <a:solidFill>
                  <a:schemeClr val="bg1"/>
                </a:solidFill>
                <a:latin typeface="Arial" panose="020B0604020202020204" pitchFamily="34" charset="0"/>
                <a:cs typeface="Arial" panose="020B0604020202020204" pitchFamily="34" charset="0"/>
              </a:rPr>
              <a:t>Предоставляется </a:t>
            </a:r>
            <a:r>
              <a:rPr lang="en-US" sz="1000" b="1" dirty="0">
                <a:solidFill>
                  <a:schemeClr val="bg1"/>
                </a:solidFill>
                <a:latin typeface="Arial" panose="020B0604020202020204" pitchFamily="34" charset="0"/>
                <a:cs typeface="Arial" panose="020B0604020202020204" pitchFamily="34" charset="0"/>
              </a:rPr>
              <a:t>видеоконтент по </a:t>
            </a:r>
            <a:r>
              <a:rPr lang="ru-RU" sz="1000" b="1" dirty="0">
                <a:solidFill>
                  <a:schemeClr val="bg1"/>
                </a:solidFill>
                <a:latin typeface="Arial" panose="020B0604020202020204" pitchFamily="34" charset="0"/>
                <a:cs typeface="Arial" panose="020B0604020202020204" pitchFamily="34" charset="0"/>
              </a:rPr>
              <a:t>материально-технической базе организации образования</a:t>
            </a:r>
          </a:p>
        </p:txBody>
      </p:sp>
      <p:sp>
        <p:nvSpPr>
          <p:cNvPr id="28" name="Стрелка вверх 27"/>
          <p:cNvSpPr/>
          <p:nvPr/>
        </p:nvSpPr>
        <p:spPr>
          <a:xfrm rot="10800000">
            <a:off x="7765968" y="2372885"/>
            <a:ext cx="380818" cy="335039"/>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29" name="Стрелка вверх 28"/>
          <p:cNvSpPr/>
          <p:nvPr/>
        </p:nvSpPr>
        <p:spPr>
          <a:xfrm rot="10800000">
            <a:off x="5476697" y="2396620"/>
            <a:ext cx="380818" cy="311304"/>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32" name="Стрелка вверх 31"/>
          <p:cNvSpPr/>
          <p:nvPr/>
        </p:nvSpPr>
        <p:spPr>
          <a:xfrm rot="10800000">
            <a:off x="3059832" y="2391164"/>
            <a:ext cx="380818" cy="316761"/>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33" name="Прямоугольник 32"/>
          <p:cNvSpPr/>
          <p:nvPr/>
        </p:nvSpPr>
        <p:spPr>
          <a:xfrm>
            <a:off x="2316909" y="4872261"/>
            <a:ext cx="2131853" cy="553994"/>
          </a:xfrm>
          <a:prstGeom prst="rect">
            <a:avLst/>
          </a:prstGeom>
          <a:solidFill>
            <a:srgbClr val="2C5D9B"/>
          </a:solidFill>
          <a:ln>
            <a:noFill/>
          </a:ln>
        </p:spPr>
        <p:txBody>
          <a:bodyPr wrap="square" lIns="91436" tIns="45718" rIns="91436" bIns="45718">
            <a:spAutoFit/>
          </a:bodyPr>
          <a:lstStyle/>
          <a:p>
            <a:pPr algn="ctr" defTabSz="815957"/>
            <a:r>
              <a:rPr lang="ru-RU" sz="1000" b="1" dirty="0">
                <a:solidFill>
                  <a:schemeClr val="bg1"/>
                </a:solidFill>
              </a:rPr>
              <a:t>Предоставляется </a:t>
            </a:r>
            <a:r>
              <a:rPr lang="en-US" sz="1000" b="1" dirty="0">
                <a:solidFill>
                  <a:schemeClr val="bg1"/>
                </a:solidFill>
              </a:rPr>
              <a:t>видеоконтент </a:t>
            </a:r>
            <a:r>
              <a:rPr lang="ru-RU" sz="1000" b="1" dirty="0">
                <a:solidFill>
                  <a:schemeClr val="bg1"/>
                </a:solidFill>
              </a:rPr>
              <a:t>уроков инвариантного компонента</a:t>
            </a:r>
            <a:endParaRPr lang="ru-RU" sz="1000" b="1" dirty="0">
              <a:solidFill>
                <a:schemeClr val="bg1"/>
              </a:solidFill>
              <a:latin typeface="Arial" pitchFamily="34" charset="0"/>
              <a:cs typeface="Arial" pitchFamily="34" charset="0"/>
            </a:endParaRPr>
          </a:p>
        </p:txBody>
      </p:sp>
      <p:sp>
        <p:nvSpPr>
          <p:cNvPr id="34" name="Прямоугольник 33"/>
          <p:cNvSpPr/>
          <p:nvPr/>
        </p:nvSpPr>
        <p:spPr>
          <a:xfrm>
            <a:off x="4607876" y="4872261"/>
            <a:ext cx="2079628" cy="553994"/>
          </a:xfrm>
          <a:prstGeom prst="rect">
            <a:avLst/>
          </a:prstGeom>
          <a:solidFill>
            <a:srgbClr val="2C5D9B"/>
          </a:solidFill>
          <a:ln>
            <a:noFill/>
          </a:ln>
        </p:spPr>
        <p:txBody>
          <a:bodyPr wrap="square" lIns="91436" tIns="45718" rIns="91436" bIns="45718">
            <a:spAutoFit/>
          </a:bodyPr>
          <a:lstStyle/>
          <a:p>
            <a:pPr algn="ctr" defTabSz="815957"/>
            <a:r>
              <a:rPr lang="ru-RU" sz="1000" b="1" dirty="0">
                <a:solidFill>
                  <a:schemeClr val="bg1"/>
                </a:solidFill>
              </a:rPr>
              <a:t>Проводится комплексное тестирование обучающихся выпускных классов и курсов</a:t>
            </a:r>
            <a:endParaRPr lang="ru-RU" sz="1000" b="1" dirty="0">
              <a:solidFill>
                <a:schemeClr val="bg1"/>
              </a:solidFill>
              <a:latin typeface="Arial" pitchFamily="34" charset="0"/>
              <a:cs typeface="Arial" pitchFamily="34" charset="0"/>
            </a:endParaRPr>
          </a:p>
        </p:txBody>
      </p:sp>
      <p:sp>
        <p:nvSpPr>
          <p:cNvPr id="35" name="Прямоугольник 34"/>
          <p:cNvSpPr/>
          <p:nvPr/>
        </p:nvSpPr>
        <p:spPr>
          <a:xfrm>
            <a:off x="6846618" y="4872261"/>
            <a:ext cx="2079628" cy="861770"/>
          </a:xfrm>
          <a:prstGeom prst="rect">
            <a:avLst/>
          </a:prstGeom>
          <a:solidFill>
            <a:srgbClr val="2C5D9B"/>
          </a:solidFill>
          <a:ln>
            <a:noFill/>
          </a:ln>
        </p:spPr>
        <p:txBody>
          <a:bodyPr wrap="square" lIns="91436" tIns="45718" rIns="91436" bIns="45718">
            <a:spAutoFit/>
          </a:bodyPr>
          <a:lstStyle/>
          <a:p>
            <a:pPr algn="ctr" defTabSz="815957"/>
            <a:r>
              <a:rPr lang="ru-RU" sz="1000" b="1" dirty="0">
                <a:solidFill>
                  <a:schemeClr val="bg1"/>
                </a:solidFill>
              </a:rPr>
              <a:t>Проводится анкетирование родителей (законных представителей) воспитанников выпускных групп в организациях ДО</a:t>
            </a:r>
            <a:endParaRPr lang="ru-RU" sz="1000" b="1" dirty="0">
              <a:solidFill>
                <a:schemeClr val="bg1"/>
              </a:solidFill>
              <a:latin typeface="Arial" pitchFamily="34" charset="0"/>
              <a:cs typeface="Arial" pitchFamily="34" charset="0"/>
            </a:endParaRPr>
          </a:p>
        </p:txBody>
      </p:sp>
      <p:sp>
        <p:nvSpPr>
          <p:cNvPr id="36" name="Прямоугольник 35"/>
          <p:cNvSpPr/>
          <p:nvPr/>
        </p:nvSpPr>
        <p:spPr>
          <a:xfrm>
            <a:off x="270513" y="6153304"/>
            <a:ext cx="8674726" cy="461661"/>
          </a:xfrm>
          <a:prstGeom prst="rect">
            <a:avLst/>
          </a:prstGeom>
          <a:noFill/>
          <a:ln>
            <a:noFill/>
          </a:ln>
        </p:spPr>
        <p:txBody>
          <a:bodyPr wrap="square" lIns="91436" tIns="45718" rIns="91436" bIns="45718">
            <a:spAutoFit/>
          </a:bodyPr>
          <a:lstStyle/>
          <a:p>
            <a:pPr algn="ctr" defTabSz="815957"/>
            <a:r>
              <a:rPr lang="ru-RU" sz="1200" b="1" dirty="0"/>
              <a:t>с целью обеспечения единого подхода и прозрачности при организации и проведении самооценки организаций образования, МОН РК разработаны методические рекомендации</a:t>
            </a:r>
            <a:r>
              <a:rPr lang="ru-RU" sz="1200" dirty="0"/>
              <a:t> </a:t>
            </a:r>
            <a:endParaRPr lang="ru-RU" sz="1200" b="1" dirty="0">
              <a:latin typeface="Arial" pitchFamily="34" charset="0"/>
              <a:cs typeface="Arial" pitchFamily="34" charset="0"/>
            </a:endParaRPr>
          </a:p>
        </p:txBody>
      </p:sp>
    </p:spTree>
    <p:extLst>
      <p:ext uri="{BB962C8B-B14F-4D97-AF65-F5344CB8AC3E}">
        <p14:creationId xmlns:p14="http://schemas.microsoft.com/office/powerpoint/2010/main" val="2474808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val 25"/>
          <p:cNvSpPr/>
          <p:nvPr/>
        </p:nvSpPr>
        <p:spPr>
          <a:xfrm>
            <a:off x="6113386" y="2628657"/>
            <a:ext cx="943899" cy="1258532"/>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27" name="Oval 26"/>
          <p:cNvSpPr/>
          <p:nvPr/>
        </p:nvSpPr>
        <p:spPr>
          <a:xfrm>
            <a:off x="6785210" y="3743104"/>
            <a:ext cx="722466" cy="963288"/>
          </a:xfrm>
          <a:prstGeom prst="ellips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28" name="Oval 27"/>
          <p:cNvSpPr/>
          <p:nvPr/>
        </p:nvSpPr>
        <p:spPr>
          <a:xfrm>
            <a:off x="5520010" y="3162380"/>
            <a:ext cx="1783637" cy="2378183"/>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solidFill>
                <a:schemeClr val="tx1"/>
              </a:solidFill>
            </a:endParaRPr>
          </a:p>
        </p:txBody>
      </p:sp>
      <p:cxnSp>
        <p:nvCxnSpPr>
          <p:cNvPr id="47" name="Elbow Connector 46"/>
          <p:cNvCxnSpPr/>
          <p:nvPr/>
        </p:nvCxnSpPr>
        <p:spPr>
          <a:xfrm flipV="1">
            <a:off x="6785211" y="4190540"/>
            <a:ext cx="924584" cy="699029"/>
          </a:xfrm>
          <a:prstGeom prst="bentConnector3">
            <a:avLst>
              <a:gd name="adj1" fmla="val 50000"/>
            </a:avLst>
          </a:prstGeom>
          <a:ln w="38100">
            <a:solidFill>
              <a:schemeClr val="accent4"/>
            </a:solidFill>
            <a:tailEnd type="none"/>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7057285" y="3103229"/>
            <a:ext cx="523749" cy="698332"/>
          </a:xfrm>
          <a:prstGeom prst="ellipse">
            <a:avLst/>
          </a:prstGeom>
          <a:solidFill>
            <a:schemeClr val="accent3">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solidFill>
                <a:schemeClr val="tx1"/>
              </a:solidFill>
            </a:endParaRPr>
          </a:p>
        </p:txBody>
      </p:sp>
      <p:sp>
        <p:nvSpPr>
          <p:cNvPr id="54" name="Oval 53"/>
          <p:cNvSpPr/>
          <p:nvPr/>
        </p:nvSpPr>
        <p:spPr>
          <a:xfrm>
            <a:off x="5299482" y="3291761"/>
            <a:ext cx="573378" cy="764504"/>
          </a:xfrm>
          <a:prstGeom prst="ellipse">
            <a:avLst/>
          </a:prstGeom>
          <a:solidFill>
            <a:schemeClr val="accent5">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solidFill>
                  <a:schemeClr val="bg1"/>
                </a:solidFill>
              </a:rPr>
              <a:t>2</a:t>
            </a:r>
            <a:endParaRPr lang="ko-KR" altLang="en-US" dirty="0">
              <a:solidFill>
                <a:schemeClr val="bg1"/>
              </a:solidFill>
            </a:endParaRPr>
          </a:p>
        </p:txBody>
      </p:sp>
      <p:sp>
        <p:nvSpPr>
          <p:cNvPr id="2" name="Text Placeholder 1"/>
          <p:cNvSpPr>
            <a:spLocks noGrp="1"/>
          </p:cNvSpPr>
          <p:nvPr>
            <p:ph type="body" sz="quarter" idx="10"/>
          </p:nvPr>
        </p:nvSpPr>
        <p:spPr/>
        <p:txBody>
          <a:bodyPr>
            <a:normAutofit fontScale="55000" lnSpcReduction="20000"/>
          </a:bodyPr>
          <a:lstStyle/>
          <a:p>
            <a:r>
              <a:rPr lang="ru-RU" b="1" dirty="0">
                <a:latin typeface="Arial" pitchFamily="34" charset="0"/>
              </a:rPr>
              <a:t>Направления и объекты изучения при проведении самооценки образовательной деятельности</a:t>
            </a:r>
            <a:endParaRPr lang="ko-KR" altLang="en-US" b="1" dirty="0">
              <a:solidFill>
                <a:srgbClr val="002060"/>
              </a:solidFill>
              <a:latin typeface="Arial" pitchFamily="34" charset="0"/>
            </a:endParaRPr>
          </a:p>
        </p:txBody>
      </p:sp>
      <p:sp>
        <p:nvSpPr>
          <p:cNvPr id="30" name="Oval 29"/>
          <p:cNvSpPr/>
          <p:nvPr/>
        </p:nvSpPr>
        <p:spPr>
          <a:xfrm>
            <a:off x="6145969" y="1536727"/>
            <a:ext cx="531721" cy="70896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t>4</a:t>
            </a:r>
            <a:endParaRPr lang="ko-KR" altLang="en-US" dirty="0"/>
          </a:p>
        </p:txBody>
      </p:sp>
      <p:sp>
        <p:nvSpPr>
          <p:cNvPr id="31" name="Oval 30"/>
          <p:cNvSpPr/>
          <p:nvPr/>
        </p:nvSpPr>
        <p:spPr>
          <a:xfrm>
            <a:off x="4943777" y="3931290"/>
            <a:ext cx="531721" cy="70896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t>1</a:t>
            </a:r>
            <a:endParaRPr lang="ko-KR" altLang="en-US" dirty="0"/>
          </a:p>
        </p:txBody>
      </p:sp>
      <p:sp>
        <p:nvSpPr>
          <p:cNvPr id="32" name="Oval 31"/>
          <p:cNvSpPr/>
          <p:nvPr/>
        </p:nvSpPr>
        <p:spPr>
          <a:xfrm>
            <a:off x="7695165" y="3727994"/>
            <a:ext cx="531721" cy="70896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t>6</a:t>
            </a:r>
            <a:endParaRPr lang="ko-KR" altLang="en-US" dirty="0"/>
          </a:p>
        </p:txBody>
      </p:sp>
      <p:sp>
        <p:nvSpPr>
          <p:cNvPr id="33" name="Oval 32"/>
          <p:cNvSpPr/>
          <p:nvPr/>
        </p:nvSpPr>
        <p:spPr>
          <a:xfrm>
            <a:off x="7017380" y="2228710"/>
            <a:ext cx="531721" cy="70896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t>5</a:t>
            </a:r>
            <a:endParaRPr lang="ko-KR" altLang="en-US" dirty="0"/>
          </a:p>
        </p:txBody>
      </p:sp>
      <p:sp>
        <p:nvSpPr>
          <p:cNvPr id="34" name="Oval 33"/>
          <p:cNvSpPr/>
          <p:nvPr/>
        </p:nvSpPr>
        <p:spPr>
          <a:xfrm>
            <a:off x="5608294" y="2611834"/>
            <a:ext cx="531721" cy="70896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r>
              <a:rPr lang="ru-RU" altLang="ko-KR" dirty="0"/>
              <a:t>3</a:t>
            </a:r>
            <a:endParaRPr lang="ko-KR" altLang="en-US" dirty="0"/>
          </a:p>
        </p:txBody>
      </p:sp>
      <p:cxnSp>
        <p:nvCxnSpPr>
          <p:cNvPr id="44" name="Elbow Connector 43"/>
          <p:cNvCxnSpPr/>
          <p:nvPr/>
        </p:nvCxnSpPr>
        <p:spPr>
          <a:xfrm rot="16200000" flipV="1">
            <a:off x="5387659" y="3239279"/>
            <a:ext cx="2220524" cy="174829"/>
          </a:xfrm>
          <a:prstGeom prst="bentConnector3">
            <a:avLst>
              <a:gd name="adj1" fmla="val 50000"/>
            </a:avLst>
          </a:prstGeom>
          <a:ln w="38100">
            <a:solidFill>
              <a:schemeClr val="accent4"/>
            </a:solidFill>
            <a:tailEnd type="none"/>
          </a:ln>
        </p:spPr>
        <p:style>
          <a:lnRef idx="1">
            <a:schemeClr val="accent1"/>
          </a:lnRef>
          <a:fillRef idx="0">
            <a:schemeClr val="accent1"/>
          </a:fillRef>
          <a:effectRef idx="0">
            <a:schemeClr val="accent1"/>
          </a:effectRef>
          <a:fontRef idx="minor">
            <a:schemeClr val="tx1"/>
          </a:fontRef>
        </p:style>
      </p:cxnSp>
      <p:cxnSp>
        <p:nvCxnSpPr>
          <p:cNvPr id="45" name="Elbow Connector 44"/>
          <p:cNvCxnSpPr>
            <a:endCxn id="34" idx="4"/>
          </p:cNvCxnSpPr>
          <p:nvPr/>
        </p:nvCxnSpPr>
        <p:spPr>
          <a:xfrm rot="16200000" flipV="1">
            <a:off x="5428587" y="3766361"/>
            <a:ext cx="1470947" cy="579812"/>
          </a:xfrm>
          <a:prstGeom prst="bentConnector3">
            <a:avLst>
              <a:gd name="adj1" fmla="val 50000"/>
            </a:avLst>
          </a:prstGeom>
          <a:ln w="38100">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46" name="Elbow Connector 45"/>
          <p:cNvCxnSpPr>
            <a:endCxn id="33" idx="4"/>
          </p:cNvCxnSpPr>
          <p:nvPr/>
        </p:nvCxnSpPr>
        <p:spPr>
          <a:xfrm rot="5400000" flipH="1" flipV="1">
            <a:off x="6086878" y="3581202"/>
            <a:ext cx="1839893" cy="552831"/>
          </a:xfrm>
          <a:prstGeom prst="bentConnector3">
            <a:avLst>
              <a:gd name="adj1" fmla="val 50000"/>
            </a:avLst>
          </a:prstGeom>
          <a:ln w="38100">
            <a:solidFill>
              <a:schemeClr val="accent2"/>
            </a:solidFill>
            <a:tailEnd type="none"/>
          </a:ln>
        </p:spPr>
        <p:style>
          <a:lnRef idx="1">
            <a:schemeClr val="accent1"/>
          </a:lnRef>
          <a:fillRef idx="0">
            <a:schemeClr val="accent1"/>
          </a:fillRef>
          <a:effectRef idx="0">
            <a:schemeClr val="accent1"/>
          </a:effectRef>
          <a:fontRef idx="minor">
            <a:schemeClr val="tx1"/>
          </a:fontRef>
        </p:style>
      </p:cxnSp>
      <p:cxnSp>
        <p:nvCxnSpPr>
          <p:cNvPr id="48" name="Elbow Connector 47"/>
          <p:cNvCxnSpPr/>
          <p:nvPr/>
        </p:nvCxnSpPr>
        <p:spPr>
          <a:xfrm rot="10800000">
            <a:off x="5460870" y="4313757"/>
            <a:ext cx="874154" cy="728824"/>
          </a:xfrm>
          <a:prstGeom prst="bentConnector3">
            <a:avLst>
              <a:gd name="adj1" fmla="val 50000"/>
            </a:avLst>
          </a:prstGeom>
          <a:ln w="38100">
            <a:solidFill>
              <a:schemeClr val="accent4"/>
            </a:solidFill>
            <a:tailEnd type="none"/>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9552" y="1124744"/>
            <a:ext cx="4228877" cy="4862866"/>
          </a:xfrm>
          <a:prstGeom prst="rect">
            <a:avLst/>
          </a:prstGeom>
          <a:noFill/>
        </p:spPr>
        <p:txBody>
          <a:bodyPr wrap="square" lIns="121917" tIns="60958" rIns="121917" bIns="60958" rtlCol="0">
            <a:spAutoFit/>
          </a:bodyPr>
          <a:lstStyle/>
          <a:p>
            <a:pPr marL="342900" indent="-342900">
              <a:buAutoNum type="arabicParenR"/>
            </a:pPr>
            <a:r>
              <a:rPr lang="ru-RU" sz="2200" dirty="0">
                <a:solidFill>
                  <a:srgbClr val="002060"/>
                </a:solidFill>
              </a:rPr>
              <a:t>цель, задачи и ценности организаций образования; </a:t>
            </a:r>
          </a:p>
          <a:p>
            <a:pPr marL="342900" indent="-342900"/>
            <a:r>
              <a:rPr lang="ru-RU" sz="2200" dirty="0">
                <a:solidFill>
                  <a:srgbClr val="002060"/>
                </a:solidFill>
              </a:rPr>
              <a:t>2) преподавание и обучение; </a:t>
            </a:r>
          </a:p>
          <a:p>
            <a:pPr marL="342900" indent="-342900"/>
            <a:r>
              <a:rPr lang="ru-RU" sz="2200" dirty="0">
                <a:solidFill>
                  <a:srgbClr val="002060"/>
                </a:solidFill>
              </a:rPr>
              <a:t>3) наличие квалифицированных сотрудников; </a:t>
            </a:r>
          </a:p>
          <a:p>
            <a:pPr marL="342900" indent="-342900"/>
            <a:r>
              <a:rPr lang="ru-RU" sz="2200" dirty="0">
                <a:solidFill>
                  <a:srgbClr val="002060"/>
                </a:solidFill>
              </a:rPr>
              <a:t>4) создание условий для доступного образования;</a:t>
            </a:r>
          </a:p>
          <a:p>
            <a:pPr marL="342900" indent="-342900"/>
            <a:r>
              <a:rPr lang="ru-RU" sz="2200" dirty="0">
                <a:solidFill>
                  <a:srgbClr val="002060"/>
                </a:solidFill>
              </a:rPr>
              <a:t> 5) обеспечение безопасности обучающихся; </a:t>
            </a:r>
          </a:p>
          <a:p>
            <a:pPr marL="342900" indent="-342900"/>
            <a:r>
              <a:rPr lang="ru-RU" sz="2200" dirty="0">
                <a:solidFill>
                  <a:srgbClr val="002060"/>
                </a:solidFill>
              </a:rPr>
              <a:t>6) материально-техническая база, способствующая эффективному обучению.</a:t>
            </a:r>
          </a:p>
          <a:p>
            <a:endParaRPr lang="ru-RU" altLang="ko-KR" sz="2200" dirty="0">
              <a:solidFill>
                <a:schemeClr val="tx1">
                  <a:lumMod val="75000"/>
                  <a:lumOff val="25000"/>
                </a:schemeClr>
              </a:solidFill>
              <a:cs typeface="Arial" pitchFamily="34" charset="0"/>
            </a:endParaRPr>
          </a:p>
        </p:txBody>
      </p:sp>
      <p:sp>
        <p:nvSpPr>
          <p:cNvPr id="62" name="Round Same Side Corner Rectangle 6"/>
          <p:cNvSpPr/>
          <p:nvPr/>
        </p:nvSpPr>
        <p:spPr>
          <a:xfrm rot="10800000" flipH="1">
            <a:off x="6295382" y="4009366"/>
            <a:ext cx="584719" cy="2848635"/>
          </a:xfrm>
          <a:custGeom>
            <a:avLst/>
            <a:gdLst/>
            <a:ahLst/>
            <a:cxnLst/>
            <a:rect l="l" t="t" r="r" b="b"/>
            <a:pathLst>
              <a:path w="584719" h="2136476">
                <a:moveTo>
                  <a:pt x="10964" y="889917"/>
                </a:moveTo>
                <a:cubicBezTo>
                  <a:pt x="75615" y="889918"/>
                  <a:pt x="128024" y="797671"/>
                  <a:pt x="128024" y="683879"/>
                </a:cubicBezTo>
                <a:lnTo>
                  <a:pt x="128024" y="0"/>
                </a:lnTo>
                <a:lnTo>
                  <a:pt x="0" y="0"/>
                </a:lnTo>
                <a:lnTo>
                  <a:pt x="0" y="887972"/>
                </a:lnTo>
                <a:cubicBezTo>
                  <a:pt x="3573" y="889612"/>
                  <a:pt x="7248" y="889917"/>
                  <a:pt x="10964" y="889917"/>
                </a:cubicBezTo>
                <a:close/>
                <a:moveTo>
                  <a:pt x="573754" y="889918"/>
                </a:moveTo>
                <a:cubicBezTo>
                  <a:pt x="577471" y="889918"/>
                  <a:pt x="581146" y="889612"/>
                  <a:pt x="584719" y="887972"/>
                </a:cubicBezTo>
                <a:lnTo>
                  <a:pt x="584719" y="0"/>
                </a:lnTo>
                <a:lnTo>
                  <a:pt x="456694" y="0"/>
                </a:lnTo>
                <a:lnTo>
                  <a:pt x="456694" y="683879"/>
                </a:lnTo>
                <a:cubicBezTo>
                  <a:pt x="456695" y="797671"/>
                  <a:pt x="509104" y="889918"/>
                  <a:pt x="573754" y="889918"/>
                </a:cubicBezTo>
                <a:close/>
                <a:moveTo>
                  <a:pt x="292360" y="889918"/>
                </a:moveTo>
                <a:cubicBezTo>
                  <a:pt x="357010" y="889918"/>
                  <a:pt x="409420" y="801725"/>
                  <a:pt x="409420" y="692933"/>
                </a:cubicBezTo>
                <a:lnTo>
                  <a:pt x="409420" y="0"/>
                </a:lnTo>
                <a:lnTo>
                  <a:pt x="175300" y="0"/>
                </a:lnTo>
                <a:lnTo>
                  <a:pt x="175300" y="692933"/>
                </a:lnTo>
                <a:cubicBezTo>
                  <a:pt x="175300" y="801725"/>
                  <a:pt x="227709" y="889918"/>
                  <a:pt x="292360" y="889918"/>
                </a:cubicBezTo>
                <a:close/>
                <a:moveTo>
                  <a:pt x="146158" y="1665491"/>
                </a:moveTo>
                <a:lnTo>
                  <a:pt x="438485" y="1665491"/>
                </a:lnTo>
                <a:lnTo>
                  <a:pt x="560664" y="988448"/>
                </a:lnTo>
                <a:cubicBezTo>
                  <a:pt x="499413" y="983746"/>
                  <a:pt x="448810" y="934951"/>
                  <a:pt x="432671" y="869294"/>
                </a:cubicBezTo>
                <a:cubicBezTo>
                  <a:pt x="416317" y="939198"/>
                  <a:pt x="360373" y="989785"/>
                  <a:pt x="294137" y="989785"/>
                </a:cubicBezTo>
                <a:cubicBezTo>
                  <a:pt x="227903" y="989785"/>
                  <a:pt x="171958" y="939199"/>
                  <a:pt x="155604" y="869294"/>
                </a:cubicBezTo>
                <a:cubicBezTo>
                  <a:pt x="139137" y="936225"/>
                  <a:pt x="86881" y="985637"/>
                  <a:pt x="24052" y="988860"/>
                </a:cubicBezTo>
                <a:close/>
                <a:moveTo>
                  <a:pt x="292357" y="2136476"/>
                </a:moveTo>
                <a:lnTo>
                  <a:pt x="428081" y="1762218"/>
                </a:lnTo>
                <a:lnTo>
                  <a:pt x="156635" y="1762218"/>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p>
        </p:txBody>
      </p:sp>
      <p:pic>
        <p:nvPicPr>
          <p:cNvPr id="61" name="Picture 2" descr="E:\002-KIMS BUSINESS\007-02-Fullslidesppt-Contents\20161206\02-\color-pencil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151972"/>
            <a:ext cx="9144000" cy="715264"/>
          </a:xfrm>
          <a:prstGeom prst="rect">
            <a:avLst/>
          </a:prstGeom>
          <a:noFill/>
          <a:extLst>
            <a:ext uri="{909E8E84-426E-40DD-AFC4-6F175D3DCCD1}">
              <a14:hiddenFill xmlns:a14="http://schemas.microsoft.com/office/drawing/2010/main">
                <a:solidFill>
                  <a:srgbClr val="FFFFFF"/>
                </a:solidFill>
              </a14:hiddenFill>
            </a:ext>
          </a:extLst>
        </p:spPr>
      </p:pic>
      <p:sp>
        <p:nvSpPr>
          <p:cNvPr id="64" name="Oval 63"/>
          <p:cNvSpPr/>
          <p:nvPr/>
        </p:nvSpPr>
        <p:spPr>
          <a:xfrm>
            <a:off x="6037006" y="4252409"/>
            <a:ext cx="276816" cy="369088"/>
          </a:xfrm>
          <a:prstGeom prst="ellipse">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17" tIns="60958" rIns="121917" bIns="60958" numCol="1" spcCol="0" rtlCol="0" fromWordArt="0" anchor="ctr" anchorCtr="0" forceAA="0" compatLnSpc="1">
            <a:prstTxWarp prst="textNoShape">
              <a:avLst/>
            </a:prstTxWarp>
            <a:noAutofit/>
          </a:bodyPr>
          <a:lstStyle/>
          <a:p>
            <a:pPr algn="ctr"/>
            <a:endParaRPr lang="ko-KR" altLang="en-US">
              <a:solidFill>
                <a:schemeClr val="tx1"/>
              </a:solidFill>
            </a:endParaRPr>
          </a:p>
        </p:txBody>
      </p:sp>
    </p:spTree>
    <p:extLst>
      <p:ext uri="{BB962C8B-B14F-4D97-AF65-F5344CB8AC3E}">
        <p14:creationId xmlns:p14="http://schemas.microsoft.com/office/powerpoint/2010/main" val="84527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7467600" cy="1143000"/>
          </a:xfrm>
        </p:spPr>
        <p:txBody>
          <a:bodyPr>
            <a:normAutofit/>
          </a:bodyPr>
          <a:lstStyle/>
          <a:p>
            <a:br>
              <a:rPr lang="ru-RU" sz="2700" dirty="0"/>
            </a:br>
            <a:r>
              <a:rPr lang="en-US" sz="2700" dirty="0"/>
              <a:t>     </a:t>
            </a:r>
            <a:endParaRPr lang="ru-RU" sz="2700" dirty="0"/>
          </a:p>
        </p:txBody>
      </p:sp>
      <p:sp>
        <p:nvSpPr>
          <p:cNvPr id="4" name="Заголовок 1"/>
          <p:cNvSpPr txBox="1">
            <a:spLocks/>
          </p:cNvSpPr>
          <p:nvPr/>
        </p:nvSpPr>
        <p:spPr>
          <a:xfrm>
            <a:off x="0" y="-171400"/>
            <a:ext cx="9144000" cy="768085"/>
          </a:xfrm>
          <a:prstGeom prst="rect">
            <a:avLst/>
          </a:prstGeom>
          <a:solidFill>
            <a:srgbClr val="2C5D9B"/>
          </a:solidFill>
        </p:spPr>
        <p:txBody>
          <a:bodyPr vert="horz" anchor="b">
            <a:normAutofit/>
          </a:bodyPr>
          <a:lstStyle/>
          <a:p>
            <a:pPr lvl="0">
              <a:spcBef>
                <a:spcPct val="0"/>
              </a:spcBef>
            </a:pPr>
            <a:r>
              <a:rPr lang="ru-RU" sz="1600" b="1" dirty="0"/>
              <a:t> </a:t>
            </a:r>
            <a:r>
              <a:rPr lang="ru-RU" sz="2400" b="1" dirty="0">
                <a:solidFill>
                  <a:schemeClr val="bg1"/>
                </a:solidFill>
              </a:rPr>
              <a:t>Глава 2. Критерии оценки организаций образования</a:t>
            </a:r>
            <a:endParaRPr kumimoji="0" lang="ru-RU" sz="24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pSp>
        <p:nvGrpSpPr>
          <p:cNvPr id="6" name="Group 2">
            <a:extLst>
              <a:ext uri="{FF2B5EF4-FFF2-40B4-BE49-F238E27FC236}">
                <a16:creationId xmlns:a16="http://schemas.microsoft.com/office/drawing/2014/main" id="{58148330-09B3-420F-86CA-B0FA4F1E8BE5}"/>
              </a:ext>
            </a:extLst>
          </p:cNvPr>
          <p:cNvGrpSpPr/>
          <p:nvPr/>
        </p:nvGrpSpPr>
        <p:grpSpPr>
          <a:xfrm>
            <a:off x="1115616" y="2204864"/>
            <a:ext cx="3168352" cy="1224137"/>
            <a:chOff x="1150500" y="1998772"/>
            <a:chExt cx="632887" cy="663930"/>
          </a:xfrm>
        </p:grpSpPr>
        <p:sp>
          <p:nvSpPr>
            <p:cNvPr id="7" name="Rounded Rectangle 1">
              <a:extLst>
                <a:ext uri="{FF2B5EF4-FFF2-40B4-BE49-F238E27FC236}">
                  <a16:creationId xmlns:a16="http://schemas.microsoft.com/office/drawing/2014/main" id="{D18A8ED1-EE28-4DBF-8C0C-A48E677AC0CB}"/>
                </a:ext>
              </a:extLst>
            </p:cNvPr>
            <p:cNvSpPr/>
            <p:nvPr/>
          </p:nvSpPr>
          <p:spPr>
            <a:xfrm rot="2700000">
              <a:off x="1289843" y="1998771"/>
              <a:ext cx="493544" cy="493545"/>
            </a:xfrm>
            <a:prstGeom prst="roundRect">
              <a:avLst>
                <a:gd name="adj" fmla="val 9009"/>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Rounded Rectangle 5">
              <a:extLst>
                <a:ext uri="{FF2B5EF4-FFF2-40B4-BE49-F238E27FC236}">
                  <a16:creationId xmlns:a16="http://schemas.microsoft.com/office/drawing/2014/main" id="{7D2E2C7F-4AA5-46E2-8B18-D911774112C0}"/>
                </a:ext>
              </a:extLst>
            </p:cNvPr>
            <p:cNvSpPr/>
            <p:nvPr/>
          </p:nvSpPr>
          <p:spPr>
            <a:xfrm rot="2700000">
              <a:off x="1150500" y="1998776"/>
              <a:ext cx="493544" cy="493544"/>
            </a:xfrm>
            <a:prstGeom prst="roundRect">
              <a:avLst>
                <a:gd name="adj" fmla="val 9009"/>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 name="TextBox 8">
              <a:extLst>
                <a:ext uri="{FF2B5EF4-FFF2-40B4-BE49-F238E27FC236}">
                  <a16:creationId xmlns:a16="http://schemas.microsoft.com/office/drawing/2014/main" id="{BC3AEC4C-2ED9-4602-8D95-AAB44037FF53}"/>
                </a:ext>
              </a:extLst>
            </p:cNvPr>
            <p:cNvSpPr txBox="1"/>
            <p:nvPr/>
          </p:nvSpPr>
          <p:spPr>
            <a:xfrm>
              <a:off x="1207320" y="2076270"/>
              <a:ext cx="374060" cy="586432"/>
            </a:xfrm>
            <a:prstGeom prst="rect">
              <a:avLst/>
            </a:prstGeom>
            <a:noFill/>
          </p:spPr>
          <p:txBody>
            <a:bodyPr wrap="square" rtlCol="0">
              <a:spAutoFit/>
            </a:bodyPr>
            <a:lstStyle/>
            <a:p>
              <a:pPr algn="ctr"/>
              <a:r>
                <a:rPr lang="en-US" altLang="ko-KR" sz="2000" b="1" dirty="0">
                  <a:solidFill>
                    <a:schemeClr val="tx1">
                      <a:lumMod val="65000"/>
                      <a:lumOff val="35000"/>
                    </a:schemeClr>
                  </a:solidFill>
                  <a:latin typeface="Calibri" pitchFamily="34" charset="0"/>
                  <a:cs typeface="Calibri" pitchFamily="34" charset="0"/>
                </a:rPr>
                <a:t>01</a:t>
              </a:r>
              <a:endParaRPr lang="ko-KR" altLang="en-US" sz="2000" b="1" dirty="0">
                <a:solidFill>
                  <a:schemeClr val="tx1">
                    <a:lumMod val="65000"/>
                    <a:lumOff val="35000"/>
                  </a:schemeClr>
                </a:solidFill>
                <a:latin typeface="Calibri" pitchFamily="34" charset="0"/>
                <a:cs typeface="Calibri" pitchFamily="34" charset="0"/>
              </a:endParaRPr>
            </a:p>
          </p:txBody>
        </p:sp>
      </p:grpSp>
      <p:sp>
        <p:nvSpPr>
          <p:cNvPr id="12" name="TextBox 11">
            <a:extLst>
              <a:ext uri="{FF2B5EF4-FFF2-40B4-BE49-F238E27FC236}">
                <a16:creationId xmlns:a16="http://schemas.microsoft.com/office/drawing/2014/main" id="{49526BD9-917B-4EF6-97F4-19EE13EA4943}"/>
              </a:ext>
            </a:extLst>
          </p:cNvPr>
          <p:cNvSpPr txBox="1"/>
          <p:nvPr/>
        </p:nvSpPr>
        <p:spPr>
          <a:xfrm>
            <a:off x="467544" y="3789040"/>
            <a:ext cx="3600400" cy="2677656"/>
          </a:xfrm>
          <a:prstGeom prst="rect">
            <a:avLst/>
          </a:prstGeom>
          <a:noFill/>
        </p:spPr>
        <p:txBody>
          <a:bodyPr wrap="square" rtlCol="0">
            <a:spAutoFit/>
          </a:bodyPr>
          <a:lstStyle/>
          <a:p>
            <a:pPr algn="just"/>
            <a:r>
              <a:rPr lang="ru-RU" sz="1200" b="1" dirty="0">
                <a:solidFill>
                  <a:srgbClr val="FF0000"/>
                </a:solidFill>
              </a:rPr>
              <a:t>ежегодная оценка организаций образования</a:t>
            </a:r>
            <a:r>
              <a:rPr lang="ru-RU" sz="1200" dirty="0">
                <a:solidFill>
                  <a:srgbClr val="002060"/>
                </a:solidFill>
              </a:rPr>
              <a:t>, не являющаяся предшествующей профилактическому контролю без посещения субъекта (объекта) контроля в соответствии с Предпринимательским кодексом Республики Казахстан и Законом Республики Казахстан "Об образовании" (далее – профилактический контроль без посещения), проводится в организациях образования </a:t>
            </a:r>
            <a:r>
              <a:rPr lang="ru-RU" sz="1200" b="1" dirty="0">
                <a:solidFill>
                  <a:srgbClr val="002060"/>
                </a:solidFill>
              </a:rPr>
              <a:t>без процедуры оценивания результатов обучения, при этом оцениваемым периодом является полный учебный год с учетом итоговой аттестации обучающихся</a:t>
            </a:r>
            <a:r>
              <a:rPr lang="ru-RU" sz="1200" dirty="0">
                <a:solidFill>
                  <a:srgbClr val="002060"/>
                </a:solidFill>
              </a:rPr>
              <a:t>;</a:t>
            </a:r>
            <a:endParaRPr lang="en-US" altLang="ko-KR" sz="1200" dirty="0">
              <a:solidFill>
                <a:schemeClr val="tx1">
                  <a:lumMod val="65000"/>
                  <a:lumOff val="35000"/>
                </a:schemeClr>
              </a:solidFill>
            </a:endParaRPr>
          </a:p>
        </p:txBody>
      </p:sp>
      <p:grpSp>
        <p:nvGrpSpPr>
          <p:cNvPr id="13" name="Group 73">
            <a:extLst>
              <a:ext uri="{FF2B5EF4-FFF2-40B4-BE49-F238E27FC236}">
                <a16:creationId xmlns:a16="http://schemas.microsoft.com/office/drawing/2014/main" id="{81655CEF-0741-4323-A1B4-B40A8600BA19}"/>
              </a:ext>
            </a:extLst>
          </p:cNvPr>
          <p:cNvGrpSpPr/>
          <p:nvPr/>
        </p:nvGrpSpPr>
        <p:grpSpPr>
          <a:xfrm>
            <a:off x="5093836" y="2298692"/>
            <a:ext cx="2894200" cy="1461536"/>
            <a:chOff x="1170735" y="2066429"/>
            <a:chExt cx="652243" cy="596273"/>
          </a:xfrm>
        </p:grpSpPr>
        <p:sp>
          <p:nvSpPr>
            <p:cNvPr id="14" name="Rounded Rectangle 77">
              <a:extLst>
                <a:ext uri="{FF2B5EF4-FFF2-40B4-BE49-F238E27FC236}">
                  <a16:creationId xmlns:a16="http://schemas.microsoft.com/office/drawing/2014/main" id="{F98DA513-B8B3-4C74-B728-E7985D32B236}"/>
                </a:ext>
              </a:extLst>
            </p:cNvPr>
            <p:cNvSpPr/>
            <p:nvPr/>
          </p:nvSpPr>
          <p:spPr>
            <a:xfrm rot="2700000">
              <a:off x="1366051" y="2005701"/>
              <a:ext cx="396200" cy="517655"/>
            </a:xfrm>
            <a:prstGeom prst="roundRect">
              <a:avLst>
                <a:gd name="adj" fmla="val 900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Rounded Rectangle 78">
              <a:extLst>
                <a:ext uri="{FF2B5EF4-FFF2-40B4-BE49-F238E27FC236}">
                  <a16:creationId xmlns:a16="http://schemas.microsoft.com/office/drawing/2014/main" id="{3A6F8339-A634-4F4B-A5ED-0DD6E74E69BD}"/>
                </a:ext>
              </a:extLst>
            </p:cNvPr>
            <p:cNvSpPr/>
            <p:nvPr/>
          </p:nvSpPr>
          <p:spPr>
            <a:xfrm rot="2700000">
              <a:off x="1229446" y="2028500"/>
              <a:ext cx="384016" cy="501438"/>
            </a:xfrm>
            <a:prstGeom prst="roundRect">
              <a:avLst>
                <a:gd name="adj" fmla="val 9009"/>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TextBox 15">
              <a:extLst>
                <a:ext uri="{FF2B5EF4-FFF2-40B4-BE49-F238E27FC236}">
                  <a16:creationId xmlns:a16="http://schemas.microsoft.com/office/drawing/2014/main" id="{2B57F277-648C-4345-AAD8-36658372C237}"/>
                </a:ext>
              </a:extLst>
            </p:cNvPr>
            <p:cNvSpPr txBox="1"/>
            <p:nvPr/>
          </p:nvSpPr>
          <p:spPr>
            <a:xfrm>
              <a:off x="1207320" y="2076270"/>
              <a:ext cx="374060" cy="586432"/>
            </a:xfrm>
            <a:prstGeom prst="rect">
              <a:avLst/>
            </a:prstGeom>
            <a:noFill/>
          </p:spPr>
          <p:txBody>
            <a:bodyPr wrap="square" rtlCol="0">
              <a:spAutoFit/>
            </a:bodyPr>
            <a:lstStyle/>
            <a:p>
              <a:pPr algn="ctr"/>
              <a:r>
                <a:rPr lang="en-US" altLang="ko-KR" sz="2000" b="1" dirty="0">
                  <a:solidFill>
                    <a:schemeClr val="tx1">
                      <a:lumMod val="65000"/>
                      <a:lumOff val="35000"/>
                    </a:schemeClr>
                  </a:solidFill>
                  <a:latin typeface="Calibri" pitchFamily="34" charset="0"/>
                  <a:cs typeface="Calibri" pitchFamily="34" charset="0"/>
                </a:rPr>
                <a:t>02</a:t>
              </a:r>
              <a:endParaRPr lang="ko-KR" altLang="en-US" sz="2000" b="1" dirty="0">
                <a:solidFill>
                  <a:schemeClr val="tx1">
                    <a:lumMod val="65000"/>
                    <a:lumOff val="35000"/>
                  </a:schemeClr>
                </a:solidFill>
                <a:latin typeface="Calibri" pitchFamily="34" charset="0"/>
                <a:cs typeface="Calibri" pitchFamily="34" charset="0"/>
              </a:endParaRPr>
            </a:p>
          </p:txBody>
        </p:sp>
      </p:grpSp>
      <p:sp>
        <p:nvSpPr>
          <p:cNvPr id="19" name="TextBox 18">
            <a:extLst>
              <a:ext uri="{FF2B5EF4-FFF2-40B4-BE49-F238E27FC236}">
                <a16:creationId xmlns:a16="http://schemas.microsoft.com/office/drawing/2014/main" id="{12262572-E97C-4CF7-960C-2114029DA7FE}"/>
              </a:ext>
            </a:extLst>
          </p:cNvPr>
          <p:cNvSpPr txBox="1"/>
          <p:nvPr/>
        </p:nvSpPr>
        <p:spPr>
          <a:xfrm>
            <a:off x="5004048" y="3861048"/>
            <a:ext cx="3449147" cy="1754326"/>
          </a:xfrm>
          <a:prstGeom prst="rect">
            <a:avLst/>
          </a:prstGeom>
          <a:noFill/>
        </p:spPr>
        <p:txBody>
          <a:bodyPr wrap="square" rtlCol="0">
            <a:spAutoFit/>
          </a:bodyPr>
          <a:lstStyle/>
          <a:p>
            <a:pPr algn="just"/>
            <a:r>
              <a:rPr lang="ru-RU" sz="1200" b="1" dirty="0">
                <a:solidFill>
                  <a:srgbClr val="FF0000"/>
                </a:solidFill>
              </a:rPr>
              <a:t>оценка организаций образования, предшествующая профилактическому контролю без посещения</a:t>
            </a:r>
            <a:r>
              <a:rPr lang="ru-RU" sz="1200" dirty="0">
                <a:solidFill>
                  <a:srgbClr val="002060"/>
                </a:solidFill>
              </a:rPr>
              <a:t>, проводится в организациях образования </a:t>
            </a:r>
            <a:r>
              <a:rPr lang="ru-RU" sz="1200" b="1" dirty="0">
                <a:solidFill>
                  <a:srgbClr val="002060"/>
                </a:solidFill>
              </a:rPr>
              <a:t>с применением процедуры оценивания результатов обучения, при этом оцениваемым периодом являются предыдущие четыре учебных года и текущий учебный год за один месяц до начала данного контроля.</a:t>
            </a:r>
            <a:endParaRPr lang="en-US" altLang="ko-KR" sz="1200" dirty="0">
              <a:solidFill>
                <a:schemeClr val="tx1">
                  <a:lumMod val="65000"/>
                  <a:lumOff val="35000"/>
                </a:schemeClr>
              </a:solidFill>
            </a:endParaRPr>
          </a:p>
        </p:txBody>
      </p:sp>
      <p:sp>
        <p:nvSpPr>
          <p:cNvPr id="20" name="Прямоугольник 19"/>
          <p:cNvSpPr/>
          <p:nvPr/>
        </p:nvSpPr>
        <p:spPr>
          <a:xfrm>
            <a:off x="755576" y="908720"/>
            <a:ext cx="4281557" cy="369332"/>
          </a:xfrm>
          <a:prstGeom prst="rect">
            <a:avLst/>
          </a:prstGeom>
        </p:spPr>
        <p:txBody>
          <a:bodyPr wrap="none">
            <a:spAutoFit/>
          </a:bodyPr>
          <a:lstStyle/>
          <a:p>
            <a:r>
              <a:rPr lang="ru-RU" b="1" dirty="0">
                <a:solidFill>
                  <a:srgbClr val="FF0000"/>
                </a:solidFill>
              </a:rPr>
              <a:t>Требования к периоду оценивания:</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3">
            <a:extLst>
              <a:ext uri="{FF2B5EF4-FFF2-40B4-BE49-F238E27FC236}">
                <a16:creationId xmlns:a16="http://schemas.microsoft.com/office/drawing/2014/main" id="{5DAE98CB-DE8F-4301-B7CC-DC694D0E1326}"/>
              </a:ext>
            </a:extLst>
          </p:cNvPr>
          <p:cNvSpPr txBox="1">
            <a:spLocks/>
          </p:cNvSpPr>
          <p:nvPr/>
        </p:nvSpPr>
        <p:spPr bwMode="auto">
          <a:xfrm>
            <a:off x="391000" y="75904"/>
            <a:ext cx="837252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sz="1800" dirty="0">
                <a:solidFill>
                  <a:prstClr val="white"/>
                </a:solidFill>
                <a:latin typeface="Arial Black" panose="020B0A04020102020204" pitchFamily="34" charset="0"/>
              </a:rPr>
              <a:t>КРИТЕРИИ ОЦЕНКИ </a:t>
            </a:r>
          </a:p>
          <a:p>
            <a:pPr defTabSz="685732"/>
            <a:r>
              <a:rPr lang="ru-RU" sz="1200" dirty="0">
                <a:solidFill>
                  <a:schemeClr val="bg1"/>
                </a:solidFill>
                <a:latin typeface="Arial Black" panose="020B0A04020102020204" pitchFamily="34" charset="0"/>
              </a:rPr>
              <a:t>(начальное, основное среднее и общее среднее образование)</a:t>
            </a:r>
          </a:p>
        </p:txBody>
      </p:sp>
      <p:sp>
        <p:nvSpPr>
          <p:cNvPr id="17" name="TextBox 46">
            <a:extLst>
              <a:ext uri="{FF2B5EF4-FFF2-40B4-BE49-F238E27FC236}">
                <a16:creationId xmlns:a16="http://schemas.microsoft.com/office/drawing/2014/main" id="{50C7DCDB-985C-4169-A906-347ACED84D44}"/>
              </a:ext>
            </a:extLst>
          </p:cNvPr>
          <p:cNvSpPr txBox="1"/>
          <p:nvPr/>
        </p:nvSpPr>
        <p:spPr>
          <a:xfrm>
            <a:off x="323528" y="929899"/>
            <a:ext cx="8596696" cy="215444"/>
          </a:xfrm>
          <a:prstGeom prst="rect">
            <a:avLst/>
          </a:prstGeom>
          <a:solidFill>
            <a:srgbClr val="2C5D9B"/>
          </a:solidFill>
        </p:spPr>
        <p:txBody>
          <a:bodyPr wrap="square" lIns="0" tIns="0" rIns="0" bIns="0" rtlCol="0" anchor="t">
            <a:spAutoFit/>
          </a:bodyPr>
          <a:lstStyle/>
          <a:p>
            <a:pPr marL="214293" indent="-214293" algn="just" defTabSz="685732">
              <a:buFont typeface="Wingdings" panose="05000000000000000000" pitchFamily="2" charset="2"/>
              <a:buChar char="q"/>
            </a:pPr>
            <a:r>
              <a:rPr lang="ru-RU" sz="1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СОДЕРЖАНИЕ ОБРАЗОВАНИЯ С ОРИЕНТИРОМ  НА РЕЗУЛЬТАТ</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pic>
        <p:nvPicPr>
          <p:cNvPr id="459" name="Picture 2" descr="C:\Users\Galym.Argyngazin\Desktop\IMG_0480.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3482"/>
          <a:stretch/>
        </p:blipFill>
        <p:spPr bwMode="auto">
          <a:xfrm>
            <a:off x="6588224" y="1604798"/>
            <a:ext cx="2224750" cy="364986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51520" y="1365157"/>
            <a:ext cx="6192689" cy="4031869"/>
          </a:xfrm>
          <a:prstGeom prst="rect">
            <a:avLst/>
          </a:prstGeom>
          <a:ln>
            <a:noFill/>
          </a:ln>
        </p:spPr>
        <p:txBody>
          <a:bodyPr wrap="square" lIns="91436" tIns="45718" rIns="91436" bIns="45718">
            <a:spAutoFit/>
          </a:bodyPr>
          <a:lstStyle/>
          <a:p>
            <a:pPr marL="171442" indent="-171442" algn="just">
              <a:buFont typeface="Wingdings" panose="05000000000000000000" pitchFamily="2" charset="2"/>
              <a:buChar char="ü"/>
            </a:pPr>
            <a:r>
              <a:rPr lang="ru-RU" sz="1200" b="1" dirty="0">
                <a:solidFill>
                  <a:srgbClr val="002060"/>
                </a:solidFill>
              </a:rPr>
              <a:t>наличие и соответствие годового плана работы организации образования базовым ценностям, целям и задачам общего среднего образования, определенным требованиями ГОСО (прилагаются копии годовых планов работы за оцениваемый период); </a:t>
            </a:r>
          </a:p>
          <a:p>
            <a:pPr marL="171442" indent="-171442" algn="just">
              <a:buFont typeface="Wingdings" panose="05000000000000000000" pitchFamily="2" charset="2"/>
              <a:buChar char="ü"/>
            </a:pPr>
            <a:r>
              <a:rPr lang="en-US" sz="1200" b="1" dirty="0" err="1">
                <a:solidFill>
                  <a:srgbClr val="1F497D"/>
                </a:solidFill>
                <a:latin typeface="Arial" panose="020B0604020202020204" pitchFamily="34" charset="0"/>
                <a:cs typeface="Arial" panose="020B0604020202020204" pitchFamily="34" charset="0"/>
              </a:rPr>
              <a:t>наличие</a:t>
            </a:r>
            <a:r>
              <a:rPr lang="en-US" sz="1200" b="1" dirty="0">
                <a:solidFill>
                  <a:srgbClr val="1F497D"/>
                </a:solidFill>
                <a:latin typeface="Arial" panose="020B0604020202020204" pitchFamily="34" charset="0"/>
                <a:cs typeface="Arial" panose="020B0604020202020204" pitchFamily="34" charset="0"/>
              </a:rPr>
              <a:t> и соответствие РУП ТУП и стандарту образования</a:t>
            </a:r>
            <a:r>
              <a:rPr lang="ru-RU" sz="1200" b="1" dirty="0">
                <a:solidFill>
                  <a:srgbClr val="1F497D"/>
                </a:solidFill>
                <a:latin typeface="Arial" panose="020B0604020202020204" pitchFamily="34" charset="0"/>
                <a:cs typeface="Arial" panose="020B0604020202020204" pitchFamily="34" charset="0"/>
              </a:rPr>
              <a:t>;</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реализация содержания образования по образовательным областям соответствующего уровня образования;</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осуществление образовательной деятельности в соответствии с ТУП по учебным предметам, согласно требованиям ГОСО;</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lvl="0"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реализация воспитательной работы направленной на решение вопросов познания и освоения обучающимися субъективно новых знаний, на изучение национальных традиций;</a:t>
            </a:r>
          </a:p>
          <a:p>
            <a:pPr marL="171442" lvl="0"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en-US" sz="1200" b="1" dirty="0">
                <a:solidFill>
                  <a:srgbClr val="1F497D"/>
                </a:solidFill>
                <a:latin typeface="Arial" panose="020B0604020202020204" pitchFamily="34" charset="0"/>
                <a:cs typeface="Arial" panose="020B0604020202020204" pitchFamily="34" charset="0"/>
              </a:rPr>
              <a:t>организация разнообразных форм внеурочной деятельности</a:t>
            </a:r>
            <a:r>
              <a:rPr lang="ru-RU" sz="1200" b="1" dirty="0">
                <a:solidFill>
                  <a:srgbClr val="1F497D"/>
                </a:solidFill>
                <a:latin typeface="Arial" panose="020B0604020202020204" pitchFamily="34" charset="0"/>
                <a:cs typeface="Arial" panose="020B0604020202020204" pitchFamily="34" charset="0"/>
              </a:rPr>
              <a:t>;</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en-US" sz="1200" b="1" dirty="0">
                <a:solidFill>
                  <a:srgbClr val="1F497D"/>
                </a:solidFill>
                <a:latin typeface="Arial" panose="020B0604020202020204" pitchFamily="34" charset="0"/>
                <a:cs typeface="Arial" panose="020B0604020202020204" pitchFamily="34" charset="0"/>
              </a:rPr>
              <a:t>реализация профильного обучения</a:t>
            </a:r>
            <a:r>
              <a:rPr lang="ru-RU" sz="1200" b="1" dirty="0">
                <a:solidFill>
                  <a:srgbClr val="1F497D"/>
                </a:solidFill>
                <a:latin typeface="Arial" panose="020B0604020202020204" pitchFamily="34" charset="0"/>
                <a:cs typeface="Arial" panose="020B0604020202020204" pitchFamily="34" charset="0"/>
              </a:rPr>
              <a:t>;</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реализация индивидуального учебного плана и индивидуальной учебной программы с учетом особенностей обучающихся с особыми образовательными потребностями;</a:t>
            </a: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r>
              <a:rPr lang="en-US" sz="1200" b="1" dirty="0">
                <a:solidFill>
                  <a:srgbClr val="1F497D"/>
                </a:solidFill>
                <a:latin typeface="Arial" panose="020B0604020202020204" pitchFamily="34" charset="0"/>
                <a:cs typeface="Arial" panose="020B0604020202020204" pitchFamily="34" charset="0"/>
              </a:rPr>
              <a:t>наличие педагогов в соответствии с предметами РУП</a:t>
            </a:r>
            <a:r>
              <a:rPr lang="ru-RU" sz="1200" b="1" dirty="0">
                <a:solidFill>
                  <a:srgbClr val="1F497D"/>
                </a:solidFill>
                <a:latin typeface="Arial" panose="020B0604020202020204" pitchFamily="34" charset="0"/>
                <a:cs typeface="Arial" panose="020B0604020202020204" pitchFamily="34" charset="0"/>
              </a:rPr>
              <a:t>;</a:t>
            </a:r>
            <a:r>
              <a:rPr lang="en-US" sz="1200" b="1" dirty="0">
                <a:solidFill>
                  <a:srgbClr val="1F497D"/>
                </a:solidFill>
                <a:latin typeface="Arial" panose="020B0604020202020204" pitchFamily="34" charset="0"/>
                <a:cs typeface="Arial" panose="020B0604020202020204" pitchFamily="34" charset="0"/>
              </a:rPr>
              <a:t> </a:t>
            </a:r>
            <a:endParaRPr lang="kk-KZ" sz="1200" b="1" dirty="0">
              <a:solidFill>
                <a:srgbClr val="1F497D"/>
              </a:solidFill>
              <a:latin typeface="Arial" panose="020B0604020202020204" pitchFamily="34" charset="0"/>
              <a:cs typeface="Arial" panose="020B0604020202020204" pitchFamily="34" charset="0"/>
            </a:endParaRPr>
          </a:p>
          <a:p>
            <a:pPr marL="171442" indent="-171442" algn="just">
              <a:buFont typeface="Wingdings" panose="05000000000000000000" pitchFamily="2" charset="2"/>
              <a:buChar char="ü"/>
            </a:pPr>
            <a:endParaRPr lang="ru-RU" sz="500" b="1" dirty="0">
              <a:solidFill>
                <a:srgbClr val="1F497D"/>
              </a:solidFill>
              <a:latin typeface="Arial" panose="020B0604020202020204" pitchFamily="34" charset="0"/>
              <a:cs typeface="Arial" panose="020B0604020202020204" pitchFamily="34" charset="0"/>
            </a:endParaRPr>
          </a:p>
        </p:txBody>
      </p:sp>
      <p:sp>
        <p:nvSpPr>
          <p:cNvPr id="2" name="Прямоугольник 1"/>
          <p:cNvSpPr/>
          <p:nvPr/>
        </p:nvSpPr>
        <p:spPr>
          <a:xfrm>
            <a:off x="251520" y="5301208"/>
            <a:ext cx="8561454" cy="646331"/>
          </a:xfrm>
          <a:prstGeom prst="rect">
            <a:avLst/>
          </a:prstGeom>
        </p:spPr>
        <p:txBody>
          <a:bodyPr wrap="square">
            <a:spAutoFit/>
          </a:bodyPr>
          <a:lstStyle/>
          <a:p>
            <a:pPr marL="171442"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доля педагогов высшей и первой категории, педагогов-экспертов, педагогов-экспертов, педагогов-исследователей, педагогов-мастеров;</a:t>
            </a:r>
          </a:p>
          <a:p>
            <a:pPr marL="182554" indent="-182554"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наличие материально-технической базы, медобслуживания и объекта питания.</a:t>
            </a:r>
          </a:p>
        </p:txBody>
      </p:sp>
      <p:pic>
        <p:nvPicPr>
          <p:cNvPr id="7" name="Picture 49">
            <a:extLst>
              <a:ext uri="{FF2B5EF4-FFF2-40B4-BE49-F238E27FC236}">
                <a16:creationId xmlns:a16="http://schemas.microsoft.com/office/drawing/2014/main" id="{414702FC-D539-439D-844A-FA8FA0871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1" y="84205"/>
            <a:ext cx="420074" cy="545697"/>
          </a:xfrm>
          <a:prstGeom prst="rect">
            <a:avLst/>
          </a:prstGeom>
        </p:spPr>
      </p:pic>
      <p:sp>
        <p:nvSpPr>
          <p:cNvPr id="9" name="Прямоугольник 8"/>
          <p:cNvSpPr/>
          <p:nvPr/>
        </p:nvSpPr>
        <p:spPr>
          <a:xfrm>
            <a:off x="611560" y="188640"/>
            <a:ext cx="7920880" cy="584775"/>
          </a:xfrm>
          <a:prstGeom prst="rect">
            <a:avLst/>
          </a:prstGeom>
        </p:spPr>
        <p:txBody>
          <a:bodyPr wrap="square">
            <a:spAutoFit/>
          </a:bodyPr>
          <a:lstStyle/>
          <a:p>
            <a:pPr algn="ctr" defTabSz="685732"/>
            <a:r>
              <a:rPr lang="ru-RU" sz="1600" dirty="0">
                <a:solidFill>
                  <a:srgbClr val="002060"/>
                </a:solidFill>
                <a:latin typeface="Arial Black" panose="020B0A04020102020204" pitchFamily="34" charset="0"/>
              </a:rPr>
              <a:t>КРИТЕРИИ ОЦЕНКИ </a:t>
            </a:r>
          </a:p>
          <a:p>
            <a:pPr algn="ctr" defTabSz="685732"/>
            <a:r>
              <a:rPr lang="ru-RU" sz="1600" dirty="0">
                <a:solidFill>
                  <a:srgbClr val="002060"/>
                </a:solidFill>
                <a:latin typeface="Arial Black" panose="020B0A04020102020204" pitchFamily="34" charset="0"/>
              </a:rPr>
              <a:t>(начальное, основное среднее и общее среднее образование</a:t>
            </a:r>
            <a:r>
              <a:rPr lang="ru-RU" sz="1600" dirty="0">
                <a:solidFill>
                  <a:schemeClr val="bg1"/>
                </a:solidFill>
                <a:latin typeface="Arial Black" panose="020B0A04020102020204" pitchFamily="34" charset="0"/>
              </a:rPr>
              <a:t>)</a:t>
            </a:r>
          </a:p>
        </p:txBody>
      </p:sp>
    </p:spTree>
    <p:extLst>
      <p:ext uri="{BB962C8B-B14F-4D97-AF65-F5344CB8AC3E}">
        <p14:creationId xmlns:p14="http://schemas.microsoft.com/office/powerpoint/2010/main" val="2393232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49"/>
          <p:cNvSpPr/>
          <p:nvPr/>
        </p:nvSpPr>
        <p:spPr>
          <a:xfrm>
            <a:off x="1768144" y="350041"/>
            <a:ext cx="6747207" cy="867931"/>
          </a:xfrm>
          <a:prstGeom prst="rect">
            <a:avLst/>
          </a:prstGeom>
          <a:effectLst/>
        </p:spPr>
        <p:txBody>
          <a:bodyPr lIns="80631" tIns="40316" rIns="80631" bIns="40316" anchor="ctr"/>
          <a:lstStyle/>
          <a:p>
            <a:pPr algn="ctr">
              <a:lnSpc>
                <a:spcPct val="90000"/>
              </a:lnSpc>
              <a:spcBef>
                <a:spcPct val="0"/>
              </a:spcBef>
            </a:pPr>
            <a:endParaRPr lang="ru-RU" sz="2100" b="1" dirty="0">
              <a:solidFill>
                <a:schemeClr val="bg1"/>
              </a:solidFill>
              <a:latin typeface="Segoe UI" panose="020B0502040204020203" pitchFamily="34" charset="0"/>
              <a:ea typeface="Open Sans" panose="020B0606030504020204" pitchFamily="34" charset="0"/>
              <a:cs typeface="Segoe UI" panose="020B0502040204020203" pitchFamily="34" charset="0"/>
            </a:endParaRPr>
          </a:p>
        </p:txBody>
      </p:sp>
      <p:sp>
        <p:nvSpPr>
          <p:cNvPr id="2" name="Прямоугольник 1"/>
          <p:cNvSpPr/>
          <p:nvPr/>
        </p:nvSpPr>
        <p:spPr>
          <a:xfrm>
            <a:off x="1403648" y="545384"/>
            <a:ext cx="7668372" cy="646331"/>
          </a:xfrm>
          <a:prstGeom prst="rect">
            <a:avLst/>
          </a:prstGeom>
        </p:spPr>
        <p:txBody>
          <a:bodyPr wrap="square">
            <a:spAutoFit/>
          </a:bodyPr>
          <a:lstStyle/>
          <a:p>
            <a:pPr algn="ctr">
              <a:buClr>
                <a:srgbClr val="000000"/>
              </a:buClr>
              <a:buFont typeface="Arial"/>
              <a:buNone/>
            </a:pPr>
            <a:r>
              <a:rPr lang="kk-KZ" b="1" dirty="0">
                <a:solidFill>
                  <a:schemeClr val="bg1"/>
                </a:solidFill>
                <a:latin typeface="Arial Black" panose="020B0A04020102020204" pitchFamily="34" charset="0"/>
                <a:sym typeface="Arial"/>
              </a:rPr>
              <a:t>ПРОБЛЕМЫ В СФЕРЕ КОНТРОЛЯ ОРГАНИЗАЦИЙ ОБРАЗОВАНИЯ</a:t>
            </a:r>
          </a:p>
        </p:txBody>
      </p:sp>
      <p:graphicFrame>
        <p:nvGraphicFramePr>
          <p:cNvPr id="43" name="Схема 42"/>
          <p:cNvGraphicFramePr/>
          <p:nvPr>
            <p:extLst>
              <p:ext uri="{D42A27DB-BD31-4B8C-83A1-F6EECF244321}">
                <p14:modId xmlns:p14="http://schemas.microsoft.com/office/powerpoint/2010/main" val="2765214189"/>
              </p:ext>
            </p:extLst>
          </p:nvPr>
        </p:nvGraphicFramePr>
        <p:xfrm>
          <a:off x="1187624" y="1395568"/>
          <a:ext cx="7728456" cy="5231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5" name="TextBox 44"/>
          <p:cNvSpPr txBox="1"/>
          <p:nvPr/>
        </p:nvSpPr>
        <p:spPr>
          <a:xfrm>
            <a:off x="1428931" y="1849627"/>
            <a:ext cx="253503" cy="300080"/>
          </a:xfrm>
          <a:prstGeom prst="rect">
            <a:avLst/>
          </a:prstGeom>
          <a:noFill/>
        </p:spPr>
        <p:txBody>
          <a:bodyPr wrap="square" lIns="68576" tIns="34289" rIns="68576" bIns="34289" rtlCol="0">
            <a:spAutoFit/>
          </a:bodyPr>
          <a:lstStyle/>
          <a:p>
            <a:r>
              <a:rPr lang="kk-KZ" sz="1500" dirty="0"/>
              <a:t>1</a:t>
            </a:r>
            <a:endParaRPr lang="ru-RU" sz="1500" dirty="0"/>
          </a:p>
        </p:txBody>
      </p:sp>
      <p:sp>
        <p:nvSpPr>
          <p:cNvPr id="46" name="TextBox 45"/>
          <p:cNvSpPr txBox="1"/>
          <p:nvPr/>
        </p:nvSpPr>
        <p:spPr>
          <a:xfrm>
            <a:off x="1731621" y="2817784"/>
            <a:ext cx="253503" cy="300080"/>
          </a:xfrm>
          <a:prstGeom prst="rect">
            <a:avLst/>
          </a:prstGeom>
          <a:noFill/>
        </p:spPr>
        <p:txBody>
          <a:bodyPr wrap="square" lIns="68576" tIns="34289" rIns="68576" bIns="34289" rtlCol="0">
            <a:spAutoFit/>
          </a:bodyPr>
          <a:lstStyle/>
          <a:p>
            <a:r>
              <a:rPr lang="kk-KZ" sz="1500" dirty="0"/>
              <a:t>2</a:t>
            </a:r>
            <a:endParaRPr lang="ru-RU" sz="1500" dirty="0"/>
          </a:p>
        </p:txBody>
      </p:sp>
      <p:sp>
        <p:nvSpPr>
          <p:cNvPr id="47" name="TextBox 46"/>
          <p:cNvSpPr txBox="1"/>
          <p:nvPr/>
        </p:nvSpPr>
        <p:spPr>
          <a:xfrm>
            <a:off x="1867679" y="3840899"/>
            <a:ext cx="253503" cy="300080"/>
          </a:xfrm>
          <a:prstGeom prst="rect">
            <a:avLst/>
          </a:prstGeom>
          <a:noFill/>
        </p:spPr>
        <p:txBody>
          <a:bodyPr wrap="square" lIns="68576" tIns="34289" rIns="68576" bIns="34289" rtlCol="0">
            <a:spAutoFit/>
          </a:bodyPr>
          <a:lstStyle/>
          <a:p>
            <a:r>
              <a:rPr lang="kk-KZ" sz="1500" dirty="0"/>
              <a:t>3</a:t>
            </a:r>
            <a:endParaRPr lang="ru-RU" sz="1500" dirty="0"/>
          </a:p>
        </p:txBody>
      </p:sp>
      <p:sp>
        <p:nvSpPr>
          <p:cNvPr id="48" name="TextBox 47"/>
          <p:cNvSpPr txBox="1"/>
          <p:nvPr/>
        </p:nvSpPr>
        <p:spPr>
          <a:xfrm>
            <a:off x="1740927" y="4816101"/>
            <a:ext cx="253503" cy="300080"/>
          </a:xfrm>
          <a:prstGeom prst="rect">
            <a:avLst/>
          </a:prstGeom>
          <a:noFill/>
        </p:spPr>
        <p:txBody>
          <a:bodyPr wrap="square" lIns="68576" tIns="34289" rIns="68576" bIns="34289" rtlCol="0">
            <a:spAutoFit/>
          </a:bodyPr>
          <a:lstStyle/>
          <a:p>
            <a:r>
              <a:rPr lang="kk-KZ" sz="1500" dirty="0"/>
              <a:t>4</a:t>
            </a:r>
            <a:endParaRPr lang="ru-RU" sz="1500" dirty="0"/>
          </a:p>
        </p:txBody>
      </p:sp>
      <p:sp>
        <p:nvSpPr>
          <p:cNvPr id="49" name="TextBox 48"/>
          <p:cNvSpPr txBox="1"/>
          <p:nvPr/>
        </p:nvSpPr>
        <p:spPr>
          <a:xfrm>
            <a:off x="1394939" y="5806051"/>
            <a:ext cx="253503" cy="300080"/>
          </a:xfrm>
          <a:prstGeom prst="rect">
            <a:avLst/>
          </a:prstGeom>
          <a:noFill/>
        </p:spPr>
        <p:txBody>
          <a:bodyPr wrap="square" lIns="68576" tIns="34289" rIns="68576" bIns="34289" rtlCol="0">
            <a:spAutoFit/>
          </a:bodyPr>
          <a:lstStyle/>
          <a:p>
            <a:r>
              <a:rPr lang="kk-KZ" sz="1500" dirty="0"/>
              <a:t>5</a:t>
            </a:r>
            <a:endParaRPr lang="ru-RU" sz="1500" dirty="0"/>
          </a:p>
        </p:txBody>
      </p:sp>
      <p:sp>
        <p:nvSpPr>
          <p:cNvPr id="50" name="Прямоугольник 12"/>
          <p:cNvSpPr/>
          <p:nvPr/>
        </p:nvSpPr>
        <p:spPr>
          <a:xfrm>
            <a:off x="395536" y="1604797"/>
            <a:ext cx="1008112" cy="4815592"/>
          </a:xfrm>
          <a:prstGeom prst="rightArrowCallout">
            <a:avLst>
              <a:gd name="adj1" fmla="val 25000"/>
              <a:gd name="adj2" fmla="val 18617"/>
              <a:gd name="adj3" fmla="val 25000"/>
              <a:gd name="adj4" fmla="val 64977"/>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spcFirstLastPara="0" vert="vert270" wrap="square" lIns="45717" tIns="45717" rIns="45717" bIns="45717" numCol="1" spcCol="953" anchor="ctr" anchorCtr="0">
            <a:noAutofit/>
          </a:bodyPr>
          <a:lstStyle/>
          <a:p>
            <a:pPr algn="ctr" defTabSz="533361">
              <a:lnSpc>
                <a:spcPct val="90000"/>
              </a:lnSpc>
              <a:spcBef>
                <a:spcPct val="0"/>
              </a:spcBef>
            </a:pPr>
            <a:r>
              <a:rPr lang="ru-RU" sz="1400" b="1" dirty="0">
                <a:solidFill>
                  <a:schemeClr val="bg1"/>
                </a:solidFill>
                <a:latin typeface="Arial" pitchFamily="34" charset="0"/>
                <a:cs typeface="Arial" pitchFamily="34" charset="0"/>
              </a:rPr>
              <a:t>СИСТЕМНЫЕ</a:t>
            </a:r>
          </a:p>
          <a:p>
            <a:pPr algn="ctr" defTabSz="533361">
              <a:lnSpc>
                <a:spcPct val="90000"/>
              </a:lnSpc>
              <a:spcBef>
                <a:spcPct val="0"/>
              </a:spcBef>
            </a:pPr>
            <a:r>
              <a:rPr lang="ru-RU" sz="1400" b="1" dirty="0">
                <a:solidFill>
                  <a:schemeClr val="bg1"/>
                </a:solidFill>
                <a:latin typeface="Arial" pitchFamily="34" charset="0"/>
                <a:cs typeface="Arial" pitchFamily="34" charset="0"/>
              </a:rPr>
              <a:t>ПРОБЛЕМЫ </a:t>
            </a:r>
          </a:p>
        </p:txBody>
      </p:sp>
      <p:pic>
        <p:nvPicPr>
          <p:cNvPr id="60" name="Picture 49">
            <a:extLst>
              <a:ext uri="{FF2B5EF4-FFF2-40B4-BE49-F238E27FC236}">
                <a16:creationId xmlns:a16="http://schemas.microsoft.com/office/drawing/2014/main" id="{414702FC-D539-439D-844A-FA8FA08715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16416" y="1628800"/>
            <a:ext cx="420074" cy="545697"/>
          </a:xfrm>
          <a:prstGeom prst="rect">
            <a:avLst/>
          </a:prstGeom>
        </p:spPr>
      </p:pic>
      <p:pic>
        <p:nvPicPr>
          <p:cNvPr id="14" name="Picture 49">
            <a:extLst>
              <a:ext uri="{FF2B5EF4-FFF2-40B4-BE49-F238E27FC236}">
                <a16:creationId xmlns:a16="http://schemas.microsoft.com/office/drawing/2014/main" id="{414702FC-D539-439D-844A-FA8FA08715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44408" y="3717032"/>
            <a:ext cx="420074" cy="545697"/>
          </a:xfrm>
          <a:prstGeom prst="rect">
            <a:avLst/>
          </a:prstGeom>
        </p:spPr>
      </p:pic>
      <p:pic>
        <p:nvPicPr>
          <p:cNvPr id="15" name="Picture 49">
            <a:extLst>
              <a:ext uri="{FF2B5EF4-FFF2-40B4-BE49-F238E27FC236}">
                <a16:creationId xmlns:a16="http://schemas.microsoft.com/office/drawing/2014/main" id="{414702FC-D539-439D-844A-FA8FA08715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44408" y="5661248"/>
            <a:ext cx="420074" cy="545697"/>
          </a:xfrm>
          <a:prstGeom prst="rect">
            <a:avLst/>
          </a:prstGeom>
        </p:spPr>
      </p:pic>
    </p:spTree>
    <p:extLst>
      <p:ext uri="{BB962C8B-B14F-4D97-AF65-F5344CB8AC3E}">
        <p14:creationId xmlns:p14="http://schemas.microsoft.com/office/powerpoint/2010/main" val="2651857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3">
            <a:extLst>
              <a:ext uri="{FF2B5EF4-FFF2-40B4-BE49-F238E27FC236}">
                <a16:creationId xmlns:a16="http://schemas.microsoft.com/office/drawing/2014/main" id="{5DAE98CB-DE8F-4301-B7CC-DC694D0E1326}"/>
              </a:ext>
            </a:extLst>
          </p:cNvPr>
          <p:cNvSpPr txBox="1">
            <a:spLocks/>
          </p:cNvSpPr>
          <p:nvPr/>
        </p:nvSpPr>
        <p:spPr bwMode="auto">
          <a:xfrm>
            <a:off x="328465" y="112759"/>
            <a:ext cx="837252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sz="1800" dirty="0">
                <a:solidFill>
                  <a:prstClr val="white"/>
                </a:solidFill>
                <a:latin typeface="Arial Black" panose="020B0A04020102020204" pitchFamily="34" charset="0"/>
              </a:rPr>
              <a:t>ИЗМЕРИТЕЛИ КРИТЕРИЯМ ОЦЕНКИ</a:t>
            </a:r>
          </a:p>
          <a:p>
            <a:pPr defTabSz="685732"/>
            <a:r>
              <a:rPr lang="ru-RU" sz="1200" dirty="0">
                <a:solidFill>
                  <a:schemeClr val="bg1"/>
                </a:solidFill>
              </a:rPr>
              <a:t>(начальное, основное среднее и общее среднее образование)</a:t>
            </a:r>
            <a:endParaRPr lang="ru-RU" dirty="0">
              <a:solidFill>
                <a:prstClr val="white"/>
              </a:solidFill>
            </a:endParaRPr>
          </a:p>
        </p:txBody>
      </p:sp>
      <p:sp>
        <p:nvSpPr>
          <p:cNvPr id="17" name="TextBox 46">
            <a:extLst>
              <a:ext uri="{FF2B5EF4-FFF2-40B4-BE49-F238E27FC236}">
                <a16:creationId xmlns:a16="http://schemas.microsoft.com/office/drawing/2014/main" id="{50C7DCDB-985C-4169-A906-347ACED84D44}"/>
              </a:ext>
            </a:extLst>
          </p:cNvPr>
          <p:cNvSpPr txBox="1"/>
          <p:nvPr/>
        </p:nvSpPr>
        <p:spPr>
          <a:xfrm>
            <a:off x="179512" y="932723"/>
            <a:ext cx="8856984" cy="215444"/>
          </a:xfrm>
          <a:prstGeom prst="rect">
            <a:avLst/>
          </a:prstGeom>
          <a:solidFill>
            <a:srgbClr val="2C5D9B"/>
          </a:solidFill>
        </p:spPr>
        <p:txBody>
          <a:bodyPr wrap="square" lIns="0" tIns="0" rIns="0" bIns="0" rtlCol="0" anchor="t">
            <a:spAutoFit/>
          </a:bodyPr>
          <a:lstStyle/>
          <a:p>
            <a:pPr marL="214293" indent="-214293" algn="just" defTabSz="685732">
              <a:buFont typeface="Wingdings" panose="05000000000000000000" pitchFamily="2" charset="2"/>
              <a:buChar char="q"/>
            </a:pPr>
            <a:r>
              <a:rPr lang="ru-RU" sz="1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СОДЕРЖАНИЕ ОБРАЗОВАНИЯ С ОРИЕНТИРОМ  НА РЕЗУЛЬТАТ</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3" name="Прямоугольник 2"/>
          <p:cNvSpPr/>
          <p:nvPr/>
        </p:nvSpPr>
        <p:spPr>
          <a:xfrm>
            <a:off x="123296" y="1298804"/>
            <a:ext cx="5672841" cy="3277816"/>
          </a:xfrm>
          <a:prstGeom prst="rect">
            <a:avLst/>
          </a:prstGeom>
          <a:ln>
            <a:noFill/>
          </a:ln>
        </p:spPr>
        <p:txBody>
          <a:bodyPr wrap="square" lIns="91436" tIns="45718" rIns="91436" bIns="45718">
            <a:spAutoFit/>
          </a:bodyPr>
          <a:lstStyle/>
          <a:p>
            <a:pPr marL="171442" indent="-171442" algn="just" fontAlgn="base">
              <a:buFont typeface="Wingdings" panose="05000000000000000000" pitchFamily="2" charset="2"/>
              <a:buChar char="ü"/>
            </a:pPr>
            <a:r>
              <a:rPr lang="ru-RU" sz="1400" b="1" dirty="0">
                <a:solidFill>
                  <a:srgbClr val="1F497D"/>
                </a:solidFill>
                <a:latin typeface="Arial" panose="020B0604020202020204" pitchFamily="34" charset="0"/>
                <a:cs typeface="Arial" panose="020B0604020202020204" pitchFamily="34" charset="0"/>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a:t>
            </a:r>
          </a:p>
          <a:p>
            <a:pPr marL="171442" indent="-171442" algn="just" fontAlgn="base">
              <a:buFont typeface="Wingdings" panose="05000000000000000000" pitchFamily="2" charset="2"/>
              <a:buChar char="ü"/>
            </a:pPr>
            <a:endParaRPr lang="ru-RU" sz="300" b="1" dirty="0">
              <a:solidFill>
                <a:srgbClr val="1F497D"/>
              </a:solidFill>
              <a:latin typeface="Arial" panose="020B0604020202020204" pitchFamily="34" charset="0"/>
              <a:cs typeface="Arial" panose="020B0604020202020204" pitchFamily="34" charset="0"/>
            </a:endParaRPr>
          </a:p>
          <a:p>
            <a:pPr fontAlgn="base"/>
            <a:endParaRPr lang="ru-RU" sz="700" b="1" dirty="0">
              <a:solidFill>
                <a:srgbClr val="1F497D"/>
              </a:solidFill>
              <a:latin typeface="Arial" panose="020B0604020202020204" pitchFamily="34" charset="0"/>
              <a:cs typeface="Arial" panose="020B0604020202020204" pitchFamily="34" charset="0"/>
            </a:endParaRPr>
          </a:p>
          <a:p>
            <a:pPr marL="171442" indent="-171442" fontAlgn="base">
              <a:buFont typeface="Wingdings" panose="05000000000000000000" pitchFamily="2" charset="2"/>
              <a:buChar char="ü"/>
            </a:pPr>
            <a:r>
              <a:rPr lang="ru-RU" sz="1400" b="1" dirty="0">
                <a:solidFill>
                  <a:srgbClr val="1F497D"/>
                </a:solidFill>
                <a:latin typeface="Arial" panose="020B0604020202020204" pitchFamily="34" charset="0"/>
                <a:cs typeface="Arial" panose="020B0604020202020204" pitchFamily="34" charset="0"/>
              </a:rPr>
              <a:t>результаты в интеллектуальных конкурсах и соревнованиях;</a:t>
            </a:r>
          </a:p>
          <a:p>
            <a:pPr marL="171442" indent="-171442" fontAlgn="base">
              <a:buFont typeface="Wingdings" panose="05000000000000000000" pitchFamily="2" charset="2"/>
              <a:buChar char="ü"/>
            </a:pPr>
            <a:endParaRPr lang="ru-RU" sz="1000" b="1" dirty="0">
              <a:solidFill>
                <a:srgbClr val="1F497D"/>
              </a:solidFill>
              <a:latin typeface="Arial" panose="020B0604020202020204" pitchFamily="34" charset="0"/>
              <a:cs typeface="Arial" panose="020B0604020202020204" pitchFamily="34" charset="0"/>
            </a:endParaRPr>
          </a:p>
          <a:p>
            <a:pPr marL="171442" indent="-171442" fontAlgn="base">
              <a:buFont typeface="Wingdings" panose="05000000000000000000" pitchFamily="2" charset="2"/>
              <a:buChar char="ü"/>
            </a:pPr>
            <a:r>
              <a:rPr lang="ru-RU" sz="1400" b="1" dirty="0">
                <a:solidFill>
                  <a:srgbClr val="1F497D"/>
                </a:solidFill>
                <a:latin typeface="Arial" panose="020B0604020202020204" pitchFamily="34" charset="0"/>
                <a:cs typeface="Arial" panose="020B0604020202020204" pitchFamily="34" charset="0"/>
              </a:rPr>
              <a:t>результаты дополнительных образовательных услуг (спортивных, культурных, творческих), полученных в данной организации образования;</a:t>
            </a:r>
          </a:p>
          <a:p>
            <a:pPr marL="171442" indent="-171442" fontAlgn="base">
              <a:buFont typeface="Wingdings" panose="05000000000000000000" pitchFamily="2" charset="2"/>
              <a:buChar char="ü"/>
            </a:pPr>
            <a:endParaRPr lang="ru-RU" sz="800" b="1" dirty="0">
              <a:solidFill>
                <a:srgbClr val="1F497D"/>
              </a:solidFill>
              <a:latin typeface="Arial" panose="020B0604020202020204" pitchFamily="34" charset="0"/>
              <a:cs typeface="Arial" panose="020B0604020202020204" pitchFamily="34" charset="0"/>
            </a:endParaRPr>
          </a:p>
          <a:p>
            <a:pPr marL="171442" indent="-171442" algn="just" fontAlgn="base">
              <a:buFont typeface="Wingdings" panose="05000000000000000000" pitchFamily="2" charset="2"/>
              <a:buChar char="ü"/>
            </a:pPr>
            <a:r>
              <a:rPr lang="ru-RU" sz="1400" b="1" dirty="0">
                <a:solidFill>
                  <a:srgbClr val="1F497D"/>
                </a:solidFill>
                <a:latin typeface="Arial" panose="020B0604020202020204" pitchFamily="34" charset="0"/>
                <a:cs typeface="Arial" panose="020B0604020202020204" pitchFamily="34" charset="0"/>
              </a:rPr>
              <a:t>подключен</a:t>
            </a:r>
            <a:r>
              <a:rPr lang="kk-KZ" sz="1400" b="1" dirty="0">
                <a:solidFill>
                  <a:srgbClr val="1F497D"/>
                </a:solidFill>
                <a:latin typeface="Arial" panose="020B0604020202020204" pitchFamily="34" charset="0"/>
                <a:cs typeface="Arial" panose="020B0604020202020204" pitchFamily="34" charset="0"/>
              </a:rPr>
              <a:t>ие</a:t>
            </a:r>
            <a:r>
              <a:rPr lang="ru-RU" sz="1400" b="1" dirty="0">
                <a:solidFill>
                  <a:srgbClr val="1F497D"/>
                </a:solidFill>
                <a:latin typeface="Arial" panose="020B0604020202020204" pitchFamily="34" charset="0"/>
                <a:cs typeface="Arial" panose="020B0604020202020204" pitchFamily="34" charset="0"/>
              </a:rPr>
              <a:t> к сети интернет.</a:t>
            </a:r>
          </a:p>
          <a:p>
            <a:pPr marL="171442" indent="-171442" algn="just" fontAlgn="base">
              <a:buFont typeface="Wingdings" panose="05000000000000000000" pitchFamily="2" charset="2"/>
              <a:buChar char="ü"/>
            </a:pPr>
            <a:endParaRPr lang="ru-RU" sz="100" b="1" dirty="0">
              <a:solidFill>
                <a:srgbClr val="1F497D"/>
              </a:solidFill>
              <a:latin typeface="Arial" panose="020B0604020202020204" pitchFamily="34" charset="0"/>
              <a:cs typeface="Arial" panose="020B0604020202020204" pitchFamily="34" charset="0"/>
            </a:endParaRPr>
          </a:p>
          <a:p>
            <a:pPr marL="171442" indent="-171442" algn="just" fontAlgn="base">
              <a:buFont typeface="Wingdings" panose="05000000000000000000" pitchFamily="2" charset="2"/>
              <a:buChar char="ü"/>
            </a:pPr>
            <a:endParaRPr lang="ru-RU" sz="100" b="1" dirty="0">
              <a:solidFill>
                <a:srgbClr val="1F497D"/>
              </a:solidFill>
              <a:latin typeface="Arial" panose="020B0604020202020204" pitchFamily="34" charset="0"/>
              <a:cs typeface="Arial" panose="020B0604020202020204" pitchFamily="34" charset="0"/>
            </a:endParaRPr>
          </a:p>
          <a:p>
            <a:pPr marL="171442" indent="-171442" algn="just" fontAlgn="base">
              <a:buFont typeface="Wingdings" panose="05000000000000000000" pitchFamily="2" charset="2"/>
              <a:buChar char="ü"/>
            </a:pPr>
            <a:endParaRPr lang="ru-RU" sz="200" b="1" dirty="0">
              <a:solidFill>
                <a:srgbClr val="1F497D"/>
              </a:solidFill>
              <a:latin typeface="Arial" panose="020B0604020202020204" pitchFamily="34" charset="0"/>
              <a:cs typeface="Arial" panose="020B0604020202020204" pitchFamily="34" charset="0"/>
            </a:endParaRPr>
          </a:p>
          <a:p>
            <a:pPr marL="171442" indent="-171442" algn="just" fontAlgn="base">
              <a:buFont typeface="Wingdings" panose="05000000000000000000" pitchFamily="2" charset="2"/>
              <a:buChar char="ü"/>
            </a:pPr>
            <a:endParaRPr lang="ru-RU" sz="100" b="1" dirty="0">
              <a:solidFill>
                <a:srgbClr val="1F497D"/>
              </a:solidFill>
              <a:latin typeface="Arial" panose="020B0604020202020204" pitchFamily="34" charset="0"/>
              <a:cs typeface="Arial" panose="020B0604020202020204" pitchFamily="34" charset="0"/>
            </a:endParaRPr>
          </a:p>
          <a:p>
            <a:pPr marL="171442" indent="-171442" fontAlgn="base">
              <a:buFont typeface="Wingdings" panose="05000000000000000000" pitchFamily="2" charset="2"/>
              <a:buChar char="ü"/>
            </a:pPr>
            <a:endParaRPr lang="ru-RU" sz="1100" b="1" dirty="0">
              <a:solidFill>
                <a:srgbClr val="1F497D"/>
              </a:solidFill>
              <a:latin typeface="Arial" panose="020B0604020202020204" pitchFamily="34" charset="0"/>
              <a:cs typeface="Arial" panose="020B0604020202020204" pitchFamily="34" charset="0"/>
            </a:endParaRPr>
          </a:p>
          <a:p>
            <a:pPr marL="171442" indent="-171442" fontAlgn="base">
              <a:buFont typeface="Wingdings" panose="05000000000000000000" pitchFamily="2" charset="2"/>
              <a:buChar char="ü"/>
            </a:pPr>
            <a:endParaRPr lang="ru-RU" sz="1200" b="1" dirty="0">
              <a:solidFill>
                <a:srgbClr val="1F497D"/>
              </a:solidFill>
              <a:latin typeface="Arial" panose="020B0604020202020204" pitchFamily="34" charset="0"/>
              <a:cs typeface="Arial" panose="020B0604020202020204" pitchFamily="34" charset="0"/>
            </a:endParaRPr>
          </a:p>
          <a:p>
            <a:pPr marL="171442" indent="-171442" fontAlgn="base">
              <a:buFont typeface="Wingdings" panose="05000000000000000000" pitchFamily="2" charset="2"/>
              <a:buChar char="ü"/>
            </a:pPr>
            <a:endParaRPr lang="ru-RU" sz="1100" b="1" dirty="0">
              <a:solidFill>
                <a:srgbClr val="1F497D"/>
              </a:solidFill>
              <a:latin typeface="Arial" panose="020B0604020202020204" pitchFamily="34" charset="0"/>
              <a:cs typeface="Arial" panose="020B0604020202020204" pitchFamily="34" charset="0"/>
            </a:endParaRPr>
          </a:p>
        </p:txBody>
      </p:sp>
      <p:sp>
        <p:nvSpPr>
          <p:cNvPr id="7" name="TextBox 46">
            <a:extLst>
              <a:ext uri="{FF2B5EF4-FFF2-40B4-BE49-F238E27FC236}">
                <a16:creationId xmlns:a16="http://schemas.microsoft.com/office/drawing/2014/main" id="{50C7DCDB-985C-4169-A906-347ACED84D44}"/>
              </a:ext>
            </a:extLst>
          </p:cNvPr>
          <p:cNvSpPr txBox="1"/>
          <p:nvPr/>
        </p:nvSpPr>
        <p:spPr>
          <a:xfrm>
            <a:off x="234853" y="5116260"/>
            <a:ext cx="5489275" cy="215444"/>
          </a:xfrm>
          <a:prstGeom prst="rect">
            <a:avLst/>
          </a:prstGeom>
          <a:solidFill>
            <a:srgbClr val="2C5D9B"/>
          </a:solidFill>
        </p:spPr>
        <p:txBody>
          <a:bodyPr wrap="square" lIns="0" tIns="0" rIns="0" bIns="0" rtlCol="0" anchor="t">
            <a:spAutoFit/>
          </a:bodyPr>
          <a:lstStyle/>
          <a:p>
            <a:pPr marL="285736" indent="-285736" algn="just">
              <a:buFont typeface="Wingdings" panose="05000000000000000000" pitchFamily="2" charset="2"/>
              <a:buChar char="q"/>
            </a:pPr>
            <a:r>
              <a:rPr lang="ru-RU" sz="1400" b="1" dirty="0">
                <a:solidFill>
                  <a:schemeClr val="bg1"/>
                </a:solidFill>
                <a:latin typeface="Arial" panose="020B0604020202020204" pitchFamily="34" charset="0"/>
                <a:cs typeface="Arial" panose="020B0604020202020204" pitchFamily="34" charset="0"/>
              </a:rPr>
              <a:t>УРОВЕНЬ ПОДГОТОВКИ ОБУЧАЮЩИХСЯ</a:t>
            </a:r>
          </a:p>
        </p:txBody>
      </p:sp>
      <p:sp>
        <p:nvSpPr>
          <p:cNvPr id="2" name="Прямоугольник 1"/>
          <p:cNvSpPr/>
          <p:nvPr/>
        </p:nvSpPr>
        <p:spPr>
          <a:xfrm>
            <a:off x="148016" y="5460794"/>
            <a:ext cx="5904656" cy="276995"/>
          </a:xfrm>
          <a:prstGeom prst="rect">
            <a:avLst/>
          </a:prstGeom>
        </p:spPr>
        <p:txBody>
          <a:bodyPr wrap="square" lIns="91436" tIns="45718" rIns="91436" bIns="45718">
            <a:spAutoFit/>
          </a:bodyPr>
          <a:lstStyle/>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результаты обучения (оценка качества знаний, умений и навыков).</a:t>
            </a:r>
          </a:p>
        </p:txBody>
      </p:sp>
      <p:sp>
        <p:nvSpPr>
          <p:cNvPr id="6" name="Прямоугольник 5"/>
          <p:cNvSpPr/>
          <p:nvPr/>
        </p:nvSpPr>
        <p:spPr>
          <a:xfrm>
            <a:off x="123296" y="5919879"/>
            <a:ext cx="5600833" cy="646331"/>
          </a:xfrm>
          <a:prstGeom prst="rect">
            <a:avLst/>
          </a:prstGeom>
          <a:noFill/>
          <a:ln>
            <a:solidFill>
              <a:schemeClr val="accent1">
                <a:shade val="50000"/>
              </a:schemeClr>
            </a:solidFill>
          </a:ln>
        </p:spPr>
        <p:txBody>
          <a:bodyPr wrap="square">
            <a:spAutoFit/>
          </a:bodyPr>
          <a:lstStyle/>
          <a:p>
            <a:pPr lvl="0" algn="ctr" fontAlgn="base">
              <a:spcAft>
                <a:spcPts val="0"/>
              </a:spcAft>
              <a:buSzPts val="1400"/>
            </a:pPr>
            <a:r>
              <a:rPr lang="ru-RU" sz="1200" b="1" spc="10" dirty="0">
                <a:solidFill>
                  <a:srgbClr val="1F497D"/>
                </a:solidFill>
                <a:latin typeface="Arial" panose="020B0604020202020204" pitchFamily="34" charset="0"/>
                <a:ea typeface="Times New Roman" panose="02020603050405020304" pitchFamily="18" charset="0"/>
                <a:cs typeface="Arial" panose="020B0604020202020204" pitchFamily="34" charset="0"/>
              </a:rPr>
              <a:t>Итоговое процентное соотношение оценки по измерителю </a:t>
            </a:r>
            <a:r>
              <a:rPr lang="ru-RU" sz="1200" b="1" dirty="0">
                <a:solidFill>
                  <a:srgbClr val="1F497D"/>
                </a:solidFill>
                <a:latin typeface="Arial" panose="020B0604020202020204" pitchFamily="34" charset="0"/>
                <a:cs typeface="Arial" panose="020B0604020202020204" pitchFamily="34" charset="0"/>
              </a:rPr>
              <a:t>оценивания результатов обучения </a:t>
            </a:r>
            <a:r>
              <a:rPr lang="ru-RU" sz="1200" b="1" spc="10" dirty="0">
                <a:solidFill>
                  <a:srgbClr val="1F497D"/>
                </a:solidFill>
                <a:latin typeface="Arial" panose="020B0604020202020204" pitchFamily="34" charset="0"/>
                <a:ea typeface="Times New Roman" panose="02020603050405020304" pitchFamily="18" charset="0"/>
                <a:cs typeface="Arial" panose="020B0604020202020204" pitchFamily="34" charset="0"/>
              </a:rPr>
              <a:t>: </a:t>
            </a:r>
          </a:p>
          <a:p>
            <a:pPr lvl="0" algn="ctr" fontAlgn="base">
              <a:spcAft>
                <a:spcPts val="0"/>
              </a:spcAft>
              <a:buSzPts val="1400"/>
            </a:pPr>
            <a:r>
              <a:rPr lang="ru-RU" sz="1200" b="1" spc="10" dirty="0">
                <a:solidFill>
                  <a:srgbClr val="1F497D"/>
                </a:solidFill>
                <a:latin typeface="Times New Roman" panose="02020603050405020304" pitchFamily="18" charset="0"/>
                <a:ea typeface="Times New Roman" panose="02020603050405020304" pitchFamily="18" charset="0"/>
              </a:rPr>
              <a:t>«</a:t>
            </a:r>
            <a:r>
              <a:rPr lang="en-US" sz="1200" b="1" spc="10" dirty="0">
                <a:solidFill>
                  <a:srgbClr val="1F497D"/>
                </a:solidFill>
                <a:latin typeface="Times New Roman" panose="02020603050405020304" pitchFamily="18" charset="0"/>
                <a:ea typeface="Times New Roman" panose="02020603050405020304" pitchFamily="18" charset="0"/>
              </a:rPr>
              <a:t>uzdik</a:t>
            </a:r>
            <a:r>
              <a:rPr lang="ru-RU" sz="1200" b="1" spc="10" dirty="0">
                <a:solidFill>
                  <a:srgbClr val="1F497D"/>
                </a:solidFill>
                <a:latin typeface="Times New Roman" panose="02020603050405020304" pitchFamily="18" charset="0"/>
                <a:ea typeface="Times New Roman" panose="02020603050405020304" pitchFamily="18" charset="0"/>
              </a:rPr>
              <a:t>» – более 70 %; «</a:t>
            </a:r>
            <a:r>
              <a:rPr lang="en-US" sz="1200" b="1" spc="10" dirty="0">
                <a:solidFill>
                  <a:srgbClr val="1F497D"/>
                </a:solidFill>
                <a:latin typeface="Times New Roman" panose="02020603050405020304" pitchFamily="18" charset="0"/>
                <a:ea typeface="Times New Roman" panose="02020603050405020304" pitchFamily="18" charset="0"/>
              </a:rPr>
              <a:t>zhaqsy</a:t>
            </a:r>
            <a:r>
              <a:rPr lang="ru-RU" sz="1200" b="1" spc="10" dirty="0">
                <a:solidFill>
                  <a:srgbClr val="1F497D"/>
                </a:solidFill>
                <a:latin typeface="Times New Roman" panose="02020603050405020304" pitchFamily="18" charset="0"/>
                <a:ea typeface="Times New Roman" panose="02020603050405020304" pitchFamily="18" charset="0"/>
              </a:rPr>
              <a:t>» – более 60 %; «</a:t>
            </a:r>
            <a:r>
              <a:rPr lang="en-US" sz="1200" b="1" spc="10" dirty="0">
                <a:solidFill>
                  <a:srgbClr val="1F497D"/>
                </a:solidFill>
                <a:latin typeface="Times New Roman" panose="02020603050405020304" pitchFamily="18" charset="0"/>
                <a:ea typeface="Times New Roman" panose="02020603050405020304" pitchFamily="18" charset="0"/>
              </a:rPr>
              <a:t>ortasha</a:t>
            </a:r>
            <a:r>
              <a:rPr lang="ru-RU" sz="1200" b="1" spc="10" dirty="0">
                <a:solidFill>
                  <a:srgbClr val="1F497D"/>
                </a:solidFill>
                <a:latin typeface="Times New Roman" panose="02020603050405020304" pitchFamily="18" charset="0"/>
                <a:ea typeface="Times New Roman" panose="02020603050405020304" pitchFamily="18" charset="0"/>
              </a:rPr>
              <a:t>» – более 40 %.</a:t>
            </a:r>
            <a:endParaRPr lang="ru-RU" sz="1200" b="1" dirty="0">
              <a:solidFill>
                <a:srgbClr val="1F497D"/>
              </a:solidFill>
              <a:effectLst/>
              <a:latin typeface="Times New Roman" panose="02020603050405020304" pitchFamily="18" charset="0"/>
              <a:ea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667424217"/>
              </p:ext>
            </p:extLst>
          </p:nvPr>
        </p:nvGraphicFramePr>
        <p:xfrm>
          <a:off x="5903642" y="1268760"/>
          <a:ext cx="3240358" cy="3528393"/>
        </p:xfrm>
        <a:graphic>
          <a:graphicData uri="http://schemas.openxmlformats.org/drawingml/2006/table">
            <a:tbl>
              <a:tblPr firstRow="1" firstCol="1" bandRow="1">
                <a:tableStyleId>{5C22544A-7EE6-4342-B048-85BDC9FD1C3A}</a:tableStyleId>
              </a:tblPr>
              <a:tblGrid>
                <a:gridCol w="79208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1872206">
                  <a:extLst>
                    <a:ext uri="{9D8B030D-6E8A-4147-A177-3AD203B41FA5}">
                      <a16:colId xmlns:a16="http://schemas.microsoft.com/office/drawing/2014/main" val="20002"/>
                    </a:ext>
                  </a:extLst>
                </a:gridCol>
              </a:tblGrid>
              <a:tr h="1176131">
                <a:tc rowSpan="3">
                  <a:txBody>
                    <a:bodyPr/>
                    <a:lstStyle/>
                    <a:p>
                      <a:pPr marL="36000" fontAlgn="base">
                        <a:lnSpc>
                          <a:spcPct val="115000"/>
                        </a:lnSpc>
                        <a:spcAft>
                          <a:spcPts val="0"/>
                        </a:spcAft>
                      </a:pPr>
                      <a:r>
                        <a:rPr lang="ru-RU" sz="1100" b="1" spc="10" dirty="0">
                          <a:solidFill>
                            <a:srgbClr val="1F497D"/>
                          </a:solidFill>
                          <a:effectLst/>
                          <a:latin typeface="Arial Narrow" panose="020B0606020202030204" pitchFamily="34" charset="0"/>
                        </a:rPr>
                        <a:t>результаты обучения (оценка качества знаний, умений и навыков).</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bg1">
                        <a:lumMod val="95000"/>
                      </a:schemeClr>
                    </a:solidFill>
                  </a:tcPr>
                </a:tc>
                <a:tc>
                  <a:txBody>
                    <a:bodyPr/>
                    <a:lstStyle/>
                    <a:p>
                      <a:pPr marL="36000" fontAlgn="base">
                        <a:lnSpc>
                          <a:spcPct val="115000"/>
                        </a:lnSpc>
                        <a:spcAft>
                          <a:spcPts val="0"/>
                        </a:spcAft>
                      </a:pPr>
                      <a:r>
                        <a:rPr lang="ru-RU" sz="1100" b="1" spc="10" dirty="0">
                          <a:solidFill>
                            <a:srgbClr val="1F497D"/>
                          </a:solidFill>
                          <a:effectLst/>
                          <a:latin typeface="Arial Narrow" panose="020B0606020202030204" pitchFamily="34" charset="0"/>
                        </a:rPr>
                        <a:t>uzdik</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1">
                        <a:lumMod val="20000"/>
                        <a:lumOff val="80000"/>
                      </a:schemeClr>
                    </a:solidFill>
                  </a:tcPr>
                </a:tc>
                <a:tc>
                  <a:txBody>
                    <a:bodyPr/>
                    <a:lstStyle/>
                    <a:p>
                      <a:pPr marL="36000" indent="-8890" algn="just" fontAlgn="base">
                        <a:lnSpc>
                          <a:spcPct val="115000"/>
                        </a:lnSpc>
                        <a:spcAft>
                          <a:spcPts val="0"/>
                        </a:spcAft>
                      </a:pPr>
                      <a:r>
                        <a:rPr lang="ru-RU" sz="1100" b="1" spc="10" dirty="0">
                          <a:solidFill>
                            <a:srgbClr val="1F497D"/>
                          </a:solidFill>
                          <a:effectLst/>
                          <a:latin typeface="Arial Narrow" panose="020B0606020202030204" pitchFamily="34" charset="0"/>
                        </a:rPr>
                        <a:t>по итогам контрольных срезов знаний доля положительных ответов по всем тестируемым предметам составляет </a:t>
                      </a:r>
                      <a:r>
                        <a:rPr lang="ru-RU" sz="1100" b="1" dirty="0">
                          <a:solidFill>
                            <a:srgbClr val="1F497D"/>
                          </a:solidFill>
                          <a:effectLst/>
                          <a:latin typeface="Arial Narrow" panose="020B0606020202030204" pitchFamily="34" charset="0"/>
                        </a:rPr>
                        <a:t>более 70 %;</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1">
                        <a:lumMod val="20000"/>
                        <a:lumOff val="80000"/>
                      </a:schemeClr>
                    </a:solidFill>
                  </a:tcPr>
                </a:tc>
                <a:extLst>
                  <a:ext uri="{0D108BD9-81ED-4DB2-BD59-A6C34878D82A}">
                    <a16:rowId xmlns:a16="http://schemas.microsoft.com/office/drawing/2014/main" val="10000"/>
                  </a:ext>
                </a:extLst>
              </a:tr>
              <a:tr h="1176131">
                <a:tc vMerge="1">
                  <a:txBody>
                    <a:bodyPr/>
                    <a:lstStyle/>
                    <a:p>
                      <a:endParaRPr lang="ru-RU"/>
                    </a:p>
                  </a:txBody>
                  <a:tcPr/>
                </a:tc>
                <a:tc>
                  <a:txBody>
                    <a:bodyPr/>
                    <a:lstStyle/>
                    <a:p>
                      <a:pPr marL="36000" fontAlgn="base">
                        <a:lnSpc>
                          <a:spcPct val="115000"/>
                        </a:lnSpc>
                        <a:spcAft>
                          <a:spcPts val="0"/>
                        </a:spcAft>
                      </a:pPr>
                      <a:r>
                        <a:rPr lang="ru-RU" sz="1100" b="1" spc="10" dirty="0">
                          <a:solidFill>
                            <a:srgbClr val="1F497D"/>
                          </a:solidFill>
                          <a:effectLst/>
                          <a:latin typeface="Arial Narrow" panose="020B0606020202030204" pitchFamily="34" charset="0"/>
                        </a:rPr>
                        <a:t>zhaqsy</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3">
                        <a:lumMod val="20000"/>
                        <a:lumOff val="80000"/>
                      </a:schemeClr>
                    </a:solidFill>
                  </a:tcPr>
                </a:tc>
                <a:tc>
                  <a:txBody>
                    <a:bodyPr/>
                    <a:lstStyle/>
                    <a:p>
                      <a:pPr marL="36000" indent="-8890" algn="just" fontAlgn="base">
                        <a:lnSpc>
                          <a:spcPct val="115000"/>
                        </a:lnSpc>
                        <a:spcAft>
                          <a:spcPts val="0"/>
                        </a:spcAft>
                      </a:pPr>
                      <a:r>
                        <a:rPr lang="ru-RU" sz="1100" b="1" spc="10" dirty="0">
                          <a:solidFill>
                            <a:srgbClr val="1F497D"/>
                          </a:solidFill>
                          <a:effectLst/>
                          <a:latin typeface="Arial Narrow" panose="020B0606020202030204" pitchFamily="34" charset="0"/>
                        </a:rPr>
                        <a:t>по итогам контрольных срезов знаний доля положительных ответов по всем тестируемым предметам составляет </a:t>
                      </a:r>
                      <a:r>
                        <a:rPr lang="ru-RU" sz="1100" b="1" dirty="0">
                          <a:solidFill>
                            <a:srgbClr val="1F497D"/>
                          </a:solidFill>
                          <a:effectLst/>
                          <a:latin typeface="Arial Narrow" panose="020B0606020202030204" pitchFamily="34" charset="0"/>
                        </a:rPr>
                        <a:t>более 60 %;</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3">
                        <a:lumMod val="20000"/>
                        <a:lumOff val="80000"/>
                      </a:schemeClr>
                    </a:solidFill>
                  </a:tcPr>
                </a:tc>
                <a:extLst>
                  <a:ext uri="{0D108BD9-81ED-4DB2-BD59-A6C34878D82A}">
                    <a16:rowId xmlns:a16="http://schemas.microsoft.com/office/drawing/2014/main" val="10001"/>
                  </a:ext>
                </a:extLst>
              </a:tr>
              <a:tr h="1176131">
                <a:tc vMerge="1">
                  <a:txBody>
                    <a:bodyPr/>
                    <a:lstStyle/>
                    <a:p>
                      <a:endParaRPr lang="ru-RU"/>
                    </a:p>
                  </a:txBody>
                  <a:tcPr/>
                </a:tc>
                <a:tc>
                  <a:txBody>
                    <a:bodyPr/>
                    <a:lstStyle/>
                    <a:p>
                      <a:pPr marL="36000" fontAlgn="base">
                        <a:lnSpc>
                          <a:spcPct val="115000"/>
                        </a:lnSpc>
                        <a:spcAft>
                          <a:spcPts val="0"/>
                        </a:spcAft>
                      </a:pPr>
                      <a:r>
                        <a:rPr lang="ru-RU" sz="1100" b="1" spc="10" dirty="0">
                          <a:solidFill>
                            <a:srgbClr val="1F497D"/>
                          </a:solidFill>
                          <a:effectLst/>
                          <a:latin typeface="Arial Narrow" panose="020B0606020202030204" pitchFamily="34" charset="0"/>
                        </a:rPr>
                        <a:t>ortasha</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4">
                        <a:lumMod val="20000"/>
                        <a:lumOff val="80000"/>
                      </a:schemeClr>
                    </a:solidFill>
                  </a:tcPr>
                </a:tc>
                <a:tc>
                  <a:txBody>
                    <a:bodyPr/>
                    <a:lstStyle/>
                    <a:p>
                      <a:pPr marL="36000" indent="-8890" algn="just" fontAlgn="base">
                        <a:lnSpc>
                          <a:spcPct val="115000"/>
                        </a:lnSpc>
                        <a:spcAft>
                          <a:spcPts val="0"/>
                        </a:spcAft>
                      </a:pPr>
                      <a:r>
                        <a:rPr lang="ru-RU" sz="1100" b="1" spc="10" dirty="0">
                          <a:solidFill>
                            <a:srgbClr val="1F497D"/>
                          </a:solidFill>
                          <a:effectLst/>
                          <a:latin typeface="Arial Narrow" panose="020B0606020202030204" pitchFamily="34" charset="0"/>
                        </a:rPr>
                        <a:t>по итогам контрольных срезов знаний доля положительных ответов по всем тестируемым предметам составляет </a:t>
                      </a:r>
                      <a:r>
                        <a:rPr lang="ru-RU" sz="1100" b="1" dirty="0">
                          <a:solidFill>
                            <a:srgbClr val="1F497D"/>
                          </a:solidFill>
                          <a:effectLst/>
                          <a:latin typeface="Arial Narrow" panose="020B0606020202030204" pitchFamily="34" charset="0"/>
                        </a:rPr>
                        <a:t>более 40 %;</a:t>
                      </a:r>
                      <a:endParaRPr lang="ru-RU" sz="1100" b="1" dirty="0">
                        <a:solidFill>
                          <a:srgbClr val="1F497D"/>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7522" marR="7522" marT="6017" marB="6017">
                    <a:solidFill>
                      <a:schemeClr val="accent4">
                        <a:lumMod val="20000"/>
                        <a:lumOff val="80000"/>
                      </a:schemeClr>
                    </a:solidFill>
                  </a:tcPr>
                </a:tc>
                <a:extLst>
                  <a:ext uri="{0D108BD9-81ED-4DB2-BD59-A6C34878D82A}">
                    <a16:rowId xmlns:a16="http://schemas.microsoft.com/office/drawing/2014/main" val="10002"/>
                  </a:ext>
                </a:extLst>
              </a:tr>
            </a:tbl>
          </a:graphicData>
        </a:graphic>
      </p:graphicFrame>
      <p:pic>
        <p:nvPicPr>
          <p:cNvPr id="11" name="Рисунок 10" descr="C:\Users\seitov.aman\Desktop\images.jpe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3720" y="4797152"/>
            <a:ext cx="2520280" cy="2060848"/>
          </a:xfrm>
          <a:prstGeom prst="rect">
            <a:avLst/>
          </a:prstGeom>
          <a:noFill/>
          <a:ln>
            <a:noFill/>
          </a:ln>
        </p:spPr>
      </p:pic>
      <p:pic>
        <p:nvPicPr>
          <p:cNvPr id="10" name="Picture 48">
            <a:extLst>
              <a:ext uri="{FF2B5EF4-FFF2-40B4-BE49-F238E27FC236}">
                <a16:creationId xmlns:a16="http://schemas.microsoft.com/office/drawing/2014/main" id="{076FEA2A-D014-4207-90A0-465BF83899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3293" y="107258"/>
            <a:ext cx="416259" cy="503685"/>
          </a:xfrm>
          <a:prstGeom prst="rect">
            <a:avLst/>
          </a:prstGeom>
        </p:spPr>
      </p:pic>
      <p:sp>
        <p:nvSpPr>
          <p:cNvPr id="12" name="Title 3">
            <a:extLst>
              <a:ext uri="{FF2B5EF4-FFF2-40B4-BE49-F238E27FC236}">
                <a16:creationId xmlns:a16="http://schemas.microsoft.com/office/drawing/2014/main" id="{5DAE98CB-DE8F-4301-B7CC-DC694D0E1326}"/>
              </a:ext>
            </a:extLst>
          </p:cNvPr>
          <p:cNvSpPr txBox="1">
            <a:spLocks/>
          </p:cNvSpPr>
          <p:nvPr/>
        </p:nvSpPr>
        <p:spPr bwMode="auto">
          <a:xfrm>
            <a:off x="328465" y="84569"/>
            <a:ext cx="837252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sz="1800" dirty="0">
                <a:solidFill>
                  <a:srgbClr val="002060"/>
                </a:solidFill>
                <a:latin typeface="Arial Black" panose="020B0A04020102020204" pitchFamily="34" charset="0"/>
              </a:rPr>
              <a:t>ИЗМЕРИТЕЛИ КРИТЕРИЯМ ОЦЕНКИ</a:t>
            </a:r>
          </a:p>
          <a:p>
            <a:pPr defTabSz="685732"/>
            <a:r>
              <a:rPr lang="ru-RU" sz="1200" dirty="0">
                <a:solidFill>
                  <a:srgbClr val="002060"/>
                </a:solidFill>
              </a:rPr>
              <a:t>(начальное, основное среднее и общее среднее образование)</a:t>
            </a:r>
            <a:endParaRPr lang="ru-RU" dirty="0">
              <a:solidFill>
                <a:srgbClr val="002060"/>
              </a:solidFill>
            </a:endParaRPr>
          </a:p>
        </p:txBody>
      </p:sp>
    </p:spTree>
    <p:extLst>
      <p:ext uri="{BB962C8B-B14F-4D97-AF65-F5344CB8AC3E}">
        <p14:creationId xmlns:p14="http://schemas.microsoft.com/office/powerpoint/2010/main" val="3763910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le 3">
            <a:extLst>
              <a:ext uri="{FF2B5EF4-FFF2-40B4-BE49-F238E27FC236}">
                <a16:creationId xmlns:a16="http://schemas.microsoft.com/office/drawing/2014/main" id="{5DAE98CB-DE8F-4301-B7CC-DC694D0E1326}"/>
              </a:ext>
            </a:extLst>
          </p:cNvPr>
          <p:cNvSpPr txBox="1">
            <a:spLocks/>
          </p:cNvSpPr>
          <p:nvPr/>
        </p:nvSpPr>
        <p:spPr bwMode="auto">
          <a:xfrm>
            <a:off x="328465" y="112759"/>
            <a:ext cx="8372520" cy="747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sz="1800" dirty="0">
                <a:solidFill>
                  <a:prstClr val="white"/>
                </a:solidFill>
                <a:latin typeface="Arial Black" panose="020B0A04020102020204" pitchFamily="34" charset="0"/>
              </a:rPr>
              <a:t>КРИТЕРИИ ОЦЕНКИ</a:t>
            </a:r>
          </a:p>
          <a:p>
            <a:pPr defTabSz="685732"/>
            <a:r>
              <a:rPr lang="ru-RU" sz="1200" dirty="0">
                <a:solidFill>
                  <a:schemeClr val="bg1"/>
                </a:solidFill>
                <a:latin typeface="Arial Black" panose="020B0A04020102020204" pitchFamily="34" charset="0"/>
              </a:rPr>
              <a:t>(начальное, основное среднее и общее среднее образование )</a:t>
            </a:r>
          </a:p>
          <a:p>
            <a:pPr defTabSz="685732"/>
            <a:endParaRPr lang="ru-RU" dirty="0">
              <a:solidFill>
                <a:prstClr val="white"/>
              </a:solidFill>
            </a:endParaRPr>
          </a:p>
        </p:txBody>
      </p:sp>
      <p:sp>
        <p:nvSpPr>
          <p:cNvPr id="17" name="TextBox 46">
            <a:extLst>
              <a:ext uri="{FF2B5EF4-FFF2-40B4-BE49-F238E27FC236}">
                <a16:creationId xmlns:a16="http://schemas.microsoft.com/office/drawing/2014/main" id="{50C7DCDB-985C-4169-A906-347ACED84D44}"/>
              </a:ext>
            </a:extLst>
          </p:cNvPr>
          <p:cNvSpPr txBox="1"/>
          <p:nvPr/>
        </p:nvSpPr>
        <p:spPr>
          <a:xfrm>
            <a:off x="179512" y="935441"/>
            <a:ext cx="8596696" cy="215444"/>
          </a:xfrm>
          <a:prstGeom prst="rect">
            <a:avLst/>
          </a:prstGeom>
          <a:solidFill>
            <a:srgbClr val="2C5D9B"/>
          </a:solidFill>
        </p:spPr>
        <p:txBody>
          <a:bodyPr wrap="square" lIns="0" tIns="0" rIns="0" bIns="0" rtlCol="0" anchor="t">
            <a:spAutoFit/>
          </a:bodyPr>
          <a:lstStyle/>
          <a:p>
            <a:pPr marL="285736" indent="-285736" algn="just">
              <a:buFont typeface="Wingdings" panose="05000000000000000000" pitchFamily="2" charset="2"/>
              <a:buChar char="q"/>
            </a:pPr>
            <a:r>
              <a:rPr lang="ru-RU" sz="1400" b="1" dirty="0">
                <a:solidFill>
                  <a:schemeClr val="bg1"/>
                </a:solidFill>
                <a:latin typeface="Arial" panose="020B0604020202020204" pitchFamily="34" charset="0"/>
                <a:cs typeface="Arial" panose="020B0604020202020204" pitchFamily="34" charset="0"/>
              </a:rPr>
              <a:t>МАКСИМАЛЬНЫЙ ОБЪЕМ УЧЕБНОЙ НАГРУЗКИ ОБУЧАЮЩИХСЯ</a:t>
            </a:r>
          </a:p>
        </p:txBody>
      </p:sp>
      <p:sp>
        <p:nvSpPr>
          <p:cNvPr id="3" name="Прямоугольник 2"/>
          <p:cNvSpPr/>
          <p:nvPr/>
        </p:nvSpPr>
        <p:spPr>
          <a:xfrm>
            <a:off x="179512" y="1236777"/>
            <a:ext cx="8596696" cy="1015659"/>
          </a:xfrm>
          <a:prstGeom prst="rect">
            <a:avLst/>
          </a:prstGeom>
          <a:ln>
            <a:noFill/>
          </a:ln>
        </p:spPr>
        <p:txBody>
          <a:bodyPr wrap="square" lIns="91436" tIns="45718" rIns="91436" bIns="45718">
            <a:spAutoFit/>
          </a:bodyPr>
          <a:lstStyle/>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соответствие и соблюдение максимального объема недельной и общего объема годовой учебной нагрузки обучающихся (инвариантный и вариативный компоненты);</a:t>
            </a:r>
          </a:p>
          <a:p>
            <a:pPr marL="171442" indent="-171442"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соблюдение требований к делению классов на группы;</a:t>
            </a:r>
          </a:p>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создание условий для обучающихся с особыми образовательными потребностями для получения ими образования.</a:t>
            </a:r>
            <a:endParaRPr lang="ru-RU" sz="1200" dirty="0">
              <a:solidFill>
                <a:srgbClr val="1F497D"/>
              </a:solidFill>
              <a:latin typeface="Arial" panose="020B0604020202020204" pitchFamily="34" charset="0"/>
              <a:cs typeface="Arial" panose="020B0604020202020204" pitchFamily="34" charset="0"/>
            </a:endParaRPr>
          </a:p>
        </p:txBody>
      </p:sp>
      <p:sp>
        <p:nvSpPr>
          <p:cNvPr id="7" name="TextBox 46">
            <a:extLst>
              <a:ext uri="{FF2B5EF4-FFF2-40B4-BE49-F238E27FC236}">
                <a16:creationId xmlns:a16="http://schemas.microsoft.com/office/drawing/2014/main" id="{50C7DCDB-985C-4169-A906-347ACED84D44}"/>
              </a:ext>
            </a:extLst>
          </p:cNvPr>
          <p:cNvSpPr txBox="1"/>
          <p:nvPr/>
        </p:nvSpPr>
        <p:spPr>
          <a:xfrm>
            <a:off x="179513" y="2588511"/>
            <a:ext cx="5904657" cy="215444"/>
          </a:xfrm>
          <a:prstGeom prst="rect">
            <a:avLst/>
          </a:prstGeom>
          <a:solidFill>
            <a:srgbClr val="2C5D9B"/>
          </a:solidFill>
        </p:spPr>
        <p:txBody>
          <a:bodyPr wrap="square" lIns="0" tIns="0" rIns="0" bIns="0" rtlCol="0" anchor="t">
            <a:spAutoFit/>
          </a:bodyPr>
          <a:lstStyle/>
          <a:p>
            <a:pPr marL="285736" indent="-285736" algn="just">
              <a:buFont typeface="Wingdings" panose="05000000000000000000" pitchFamily="2" charset="2"/>
              <a:buChar char="q"/>
            </a:pPr>
            <a:r>
              <a:rPr lang="ru-RU" sz="1400" b="1" dirty="0">
                <a:solidFill>
                  <a:schemeClr val="bg1"/>
                </a:solidFill>
                <a:latin typeface="Arial" panose="020B0604020202020204" pitchFamily="34" charset="0"/>
                <a:cs typeface="Arial" panose="020B0604020202020204" pitchFamily="34" charset="0"/>
              </a:rPr>
              <a:t>УРОВЕНЬ ПОДГОТОВКИ ОБУЧАЮЩИХСЯ</a:t>
            </a:r>
          </a:p>
        </p:txBody>
      </p:sp>
      <p:sp>
        <p:nvSpPr>
          <p:cNvPr id="2" name="Прямоугольник 1"/>
          <p:cNvSpPr/>
          <p:nvPr/>
        </p:nvSpPr>
        <p:spPr>
          <a:xfrm>
            <a:off x="179513" y="2875769"/>
            <a:ext cx="5904656" cy="1754322"/>
          </a:xfrm>
          <a:prstGeom prst="rect">
            <a:avLst/>
          </a:prstGeom>
        </p:spPr>
        <p:txBody>
          <a:bodyPr wrap="square" lIns="91436" tIns="45718" rIns="91436" bIns="45718">
            <a:spAutoFit/>
          </a:bodyPr>
          <a:lstStyle/>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освоение объема знаний, умений и навыков по каждой образовательной области соответствующего уровня образования;</a:t>
            </a:r>
          </a:p>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соблюдение требований по критериальному оцениванию учебных достижений обучающихся;</a:t>
            </a:r>
          </a:p>
          <a:p>
            <a:pPr marL="171442" indent="-171442"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выполнение требований инклюзивного образования, при обучении обучающихся с особыми образовательными потребностями;</a:t>
            </a:r>
          </a:p>
          <a:p>
            <a:pPr marL="171442" indent="-171442"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результаты форм контроля (оценка качества знаний, умений и навыков), текущей, промежуточной и итоговой аттестации обучающихся. </a:t>
            </a:r>
          </a:p>
        </p:txBody>
      </p:sp>
      <p:pic>
        <p:nvPicPr>
          <p:cNvPr id="9" name="Рисунок 8" descr="C:\Users\seitov.aman\Desktop\images.jpe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2201" y="2577058"/>
            <a:ext cx="2516443" cy="2496277"/>
          </a:xfrm>
          <a:prstGeom prst="rect">
            <a:avLst/>
          </a:prstGeom>
          <a:noFill/>
          <a:ln>
            <a:noFill/>
          </a:ln>
        </p:spPr>
      </p:pic>
      <p:sp>
        <p:nvSpPr>
          <p:cNvPr id="10" name="TextBox 46">
            <a:extLst>
              <a:ext uri="{FF2B5EF4-FFF2-40B4-BE49-F238E27FC236}">
                <a16:creationId xmlns:a16="http://schemas.microsoft.com/office/drawing/2014/main" id="{50C7DCDB-985C-4169-A906-347ACED84D44}"/>
              </a:ext>
            </a:extLst>
          </p:cNvPr>
          <p:cNvSpPr txBox="1"/>
          <p:nvPr/>
        </p:nvSpPr>
        <p:spPr>
          <a:xfrm>
            <a:off x="179512" y="5253976"/>
            <a:ext cx="5904657" cy="215444"/>
          </a:xfrm>
          <a:prstGeom prst="rect">
            <a:avLst/>
          </a:prstGeom>
          <a:solidFill>
            <a:srgbClr val="2C5D9B"/>
          </a:solidFill>
        </p:spPr>
        <p:txBody>
          <a:bodyPr wrap="square" lIns="0" tIns="0" rIns="0" bIns="0" rtlCol="0" anchor="t">
            <a:spAutoFit/>
          </a:bodyPr>
          <a:lstStyle/>
          <a:p>
            <a:pPr marL="285736" indent="-285736" algn="just">
              <a:buFont typeface="Wingdings" panose="05000000000000000000" pitchFamily="2" charset="2"/>
              <a:buChar char="q"/>
            </a:pPr>
            <a:r>
              <a:rPr lang="ru-RU" sz="1400" b="1" dirty="0">
                <a:solidFill>
                  <a:schemeClr val="bg1"/>
                </a:solidFill>
                <a:latin typeface="Arial" panose="020B0604020202020204" pitchFamily="34" charset="0"/>
                <a:cs typeface="Arial" panose="020B0604020202020204" pitchFamily="34" charset="0"/>
              </a:rPr>
              <a:t>СРОКИ ОБУЧЕНИЯ</a:t>
            </a:r>
          </a:p>
        </p:txBody>
      </p:sp>
      <p:sp>
        <p:nvSpPr>
          <p:cNvPr id="5" name="Прямоугольник 4"/>
          <p:cNvSpPr/>
          <p:nvPr/>
        </p:nvSpPr>
        <p:spPr>
          <a:xfrm>
            <a:off x="179514" y="5541235"/>
            <a:ext cx="8596695" cy="1000270"/>
          </a:xfrm>
          <a:prstGeom prst="rect">
            <a:avLst/>
          </a:prstGeom>
        </p:spPr>
        <p:txBody>
          <a:bodyPr wrap="square" lIns="91436" tIns="45718" rIns="91436" bIns="45718">
            <a:spAutoFit/>
          </a:bodyPr>
          <a:lstStyle/>
          <a:p>
            <a:pPr marL="171450" lvl="0" indent="-171450" algn="just" fontAlgn="base">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соблюдение требований к срокам освоения общеобразовательных учебных программ соответствующих уровней;      </a:t>
            </a:r>
          </a:p>
          <a:p>
            <a:pPr marL="171450" indent="-171450" algn="just">
              <a:buFont typeface="Wingdings" panose="05000000000000000000" pitchFamily="2" charset="2"/>
              <a:buChar char="ü"/>
            </a:pPr>
            <a:r>
              <a:rPr lang="ru-RU" sz="1200" b="1" dirty="0">
                <a:solidFill>
                  <a:srgbClr val="1F497D"/>
                </a:solidFill>
                <a:latin typeface="Arial" panose="020B0604020202020204" pitchFamily="34" charset="0"/>
                <a:cs typeface="Arial" panose="020B0604020202020204" pitchFamily="34" charset="0"/>
              </a:rPr>
              <a:t>соблюдение требований к продолжительности учебного года по классам и продолжительности каникулярного времени в учебном году.</a:t>
            </a:r>
          </a:p>
          <a:p>
            <a:pPr algn="just" fontAlgn="base"/>
            <a:endParaRPr lang="ru-RU" sz="1100" dirty="0"/>
          </a:p>
        </p:txBody>
      </p:sp>
      <p:pic>
        <p:nvPicPr>
          <p:cNvPr id="11" name="Picture 49">
            <a:extLst>
              <a:ext uri="{FF2B5EF4-FFF2-40B4-BE49-F238E27FC236}">
                <a16:creationId xmlns:a16="http://schemas.microsoft.com/office/drawing/2014/main" id="{414702FC-D539-439D-844A-FA8FA08715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491" y="84205"/>
            <a:ext cx="420074" cy="545697"/>
          </a:xfrm>
          <a:prstGeom prst="rect">
            <a:avLst/>
          </a:prstGeom>
        </p:spPr>
      </p:pic>
      <p:sp>
        <p:nvSpPr>
          <p:cNvPr id="12" name="Прямоугольник 11"/>
          <p:cNvSpPr/>
          <p:nvPr/>
        </p:nvSpPr>
        <p:spPr>
          <a:xfrm>
            <a:off x="611560" y="188640"/>
            <a:ext cx="7920880" cy="584775"/>
          </a:xfrm>
          <a:prstGeom prst="rect">
            <a:avLst/>
          </a:prstGeom>
        </p:spPr>
        <p:txBody>
          <a:bodyPr wrap="square">
            <a:spAutoFit/>
          </a:bodyPr>
          <a:lstStyle/>
          <a:p>
            <a:pPr algn="ctr" defTabSz="685732"/>
            <a:r>
              <a:rPr lang="ru-RU" sz="1600" dirty="0">
                <a:solidFill>
                  <a:srgbClr val="002060"/>
                </a:solidFill>
                <a:latin typeface="Arial Black" panose="020B0A04020102020204" pitchFamily="34" charset="0"/>
              </a:rPr>
              <a:t>КРИТЕРИИ ОЦЕНКИ </a:t>
            </a:r>
          </a:p>
          <a:p>
            <a:pPr algn="ctr" defTabSz="685732"/>
            <a:r>
              <a:rPr lang="ru-RU" sz="1600" dirty="0">
                <a:solidFill>
                  <a:srgbClr val="002060"/>
                </a:solidFill>
                <a:latin typeface="Arial Black" panose="020B0A04020102020204" pitchFamily="34" charset="0"/>
              </a:rPr>
              <a:t>(начальное, основное среднее и общее среднее образование</a:t>
            </a:r>
            <a:r>
              <a:rPr lang="ru-RU" sz="1600" dirty="0">
                <a:solidFill>
                  <a:schemeClr val="bg1"/>
                </a:solidFill>
                <a:latin typeface="Arial Black" panose="020B0A04020102020204" pitchFamily="34" charset="0"/>
              </a:rPr>
              <a:t>)</a:t>
            </a:r>
          </a:p>
        </p:txBody>
      </p:sp>
    </p:spTree>
    <p:extLst>
      <p:ext uri="{BB962C8B-B14F-4D97-AF65-F5344CB8AC3E}">
        <p14:creationId xmlns:p14="http://schemas.microsoft.com/office/powerpoint/2010/main" val="2971751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0" y="476672"/>
          <a:ext cx="4211962" cy="6410166"/>
        </p:xfrm>
        <a:graphic>
          <a:graphicData uri="http://schemas.openxmlformats.org/drawingml/2006/table">
            <a:tbl>
              <a:tblPr/>
              <a:tblGrid>
                <a:gridCol w="225641">
                  <a:extLst>
                    <a:ext uri="{9D8B030D-6E8A-4147-A177-3AD203B41FA5}">
                      <a16:colId xmlns:a16="http://schemas.microsoft.com/office/drawing/2014/main" val="20000"/>
                    </a:ext>
                  </a:extLst>
                </a:gridCol>
                <a:gridCol w="788727">
                  <a:extLst>
                    <a:ext uri="{9D8B030D-6E8A-4147-A177-3AD203B41FA5}">
                      <a16:colId xmlns:a16="http://schemas.microsoft.com/office/drawing/2014/main" val="20001"/>
                    </a:ext>
                  </a:extLst>
                </a:gridCol>
                <a:gridCol w="113835">
                  <a:extLst>
                    <a:ext uri="{9D8B030D-6E8A-4147-A177-3AD203B41FA5}">
                      <a16:colId xmlns:a16="http://schemas.microsoft.com/office/drawing/2014/main" val="20002"/>
                    </a:ext>
                  </a:extLst>
                </a:gridCol>
                <a:gridCol w="366364">
                  <a:extLst>
                    <a:ext uri="{9D8B030D-6E8A-4147-A177-3AD203B41FA5}">
                      <a16:colId xmlns:a16="http://schemas.microsoft.com/office/drawing/2014/main" val="20003"/>
                    </a:ext>
                  </a:extLst>
                </a:gridCol>
                <a:gridCol w="1970110">
                  <a:extLst>
                    <a:ext uri="{9D8B030D-6E8A-4147-A177-3AD203B41FA5}">
                      <a16:colId xmlns:a16="http://schemas.microsoft.com/office/drawing/2014/main" val="20004"/>
                    </a:ext>
                  </a:extLst>
                </a:gridCol>
                <a:gridCol w="290831">
                  <a:extLst>
                    <a:ext uri="{9D8B030D-6E8A-4147-A177-3AD203B41FA5}">
                      <a16:colId xmlns:a16="http://schemas.microsoft.com/office/drawing/2014/main" val="20005"/>
                    </a:ext>
                  </a:extLst>
                </a:gridCol>
                <a:gridCol w="456454">
                  <a:extLst>
                    <a:ext uri="{9D8B030D-6E8A-4147-A177-3AD203B41FA5}">
                      <a16:colId xmlns:a16="http://schemas.microsoft.com/office/drawing/2014/main" val="20006"/>
                    </a:ext>
                  </a:extLst>
                </a:gridCol>
              </a:tblGrid>
              <a:tr h="424267">
                <a:tc>
                  <a:txBody>
                    <a:bodyPr/>
                    <a:lstStyle/>
                    <a:p>
                      <a:pPr marL="12700" algn="just">
                        <a:lnSpc>
                          <a:spcPct val="115000"/>
                        </a:lnSpc>
                        <a:spcAft>
                          <a:spcPts val="100"/>
                        </a:spcAft>
                      </a:pPr>
                      <a:r>
                        <a:rPr lang="en-US" sz="600" dirty="0">
                          <a:solidFill>
                            <a:srgbClr val="000000"/>
                          </a:solidFill>
                          <a:latin typeface="Times New Roman"/>
                          <a:ea typeface="Times New Roman"/>
                          <a:cs typeface="Times New Roman"/>
                        </a:rPr>
                        <a:t>№ п/п</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Направления</a:t>
                      </a:r>
                      <a:r>
                        <a:rPr lang="en-US" sz="600" dirty="0">
                          <a:solidFill>
                            <a:srgbClr val="000000"/>
                          </a:solidFill>
                          <a:latin typeface="Times New Roman"/>
                          <a:ea typeface="Times New Roman"/>
                          <a:cs typeface="Times New Roman"/>
                        </a:rPr>
                        <a:t> и </a:t>
                      </a:r>
                      <a:r>
                        <a:rPr lang="en-US" sz="600" dirty="0" err="1">
                          <a:solidFill>
                            <a:srgbClr val="000000"/>
                          </a:solidFill>
                          <a:latin typeface="Times New Roman"/>
                          <a:ea typeface="Times New Roman"/>
                          <a:cs typeface="Times New Roman"/>
                        </a:rPr>
                        <a:t>критерии</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оценки</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Оценка</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Измерители</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полнокомплектных организаций образования)</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a:txBody>
                    <a:bodyPr/>
                    <a:lstStyle/>
                    <a:p>
                      <a:pPr marL="12700" algn="l">
                        <a:lnSpc>
                          <a:spcPct val="115000"/>
                        </a:lnSpc>
                        <a:spcAft>
                          <a:spcPts val="100"/>
                        </a:spcAft>
                      </a:pPr>
                      <a:r>
                        <a:rPr lang="en-US" sz="600">
                          <a:solidFill>
                            <a:srgbClr val="000000"/>
                          </a:solidFill>
                          <a:latin typeface="Times New Roman"/>
                          <a:ea typeface="Times New Roman"/>
                          <a:cs typeface="Times New Roman"/>
                        </a:rPr>
                        <a:t>Измерители</a:t>
                      </a:r>
                      <a:br>
                        <a:rPr lang="en-US" sz="600">
                          <a:latin typeface="Times New Roman"/>
                          <a:ea typeface="Times New Roman"/>
                          <a:cs typeface="Times New Roman"/>
                        </a:rPr>
                      </a:br>
                      <a:r>
                        <a:rPr lang="en-US" sz="600">
                          <a:solidFill>
                            <a:srgbClr val="000000"/>
                          </a:solidFill>
                          <a:latin typeface="Times New Roman"/>
                          <a:ea typeface="Times New Roman"/>
                          <a:cs typeface="Times New Roman"/>
                        </a:rPr>
                        <a:t>(для малокомплектных школ)</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111552">
                <a:tc>
                  <a:txBody>
                    <a:bodyPr/>
                    <a:lstStyle/>
                    <a:p>
                      <a:pPr marL="12700" algn="just">
                        <a:lnSpc>
                          <a:spcPct val="115000"/>
                        </a:lnSpc>
                        <a:spcAft>
                          <a:spcPts val="100"/>
                        </a:spcAft>
                      </a:pPr>
                      <a:r>
                        <a:rPr lang="en-US" sz="600" b="1" dirty="0">
                          <a:solidFill>
                            <a:srgbClr val="000000"/>
                          </a:solidFill>
                          <a:latin typeface="Times New Roman"/>
                          <a:ea typeface="Times New Roman"/>
                          <a:cs typeface="Times New Roman"/>
                        </a:rPr>
                        <a:t>1</a:t>
                      </a:r>
                      <a:endParaRPr lang="ru-RU" sz="600" b="1"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6">
                  <a:txBody>
                    <a:bodyPr/>
                    <a:lstStyle/>
                    <a:p>
                      <a:pPr marL="12700" algn="l">
                        <a:lnSpc>
                          <a:spcPct val="115000"/>
                        </a:lnSpc>
                        <a:spcAft>
                          <a:spcPts val="100"/>
                        </a:spcAft>
                      </a:pPr>
                      <a:r>
                        <a:rPr lang="ru-RU" sz="600" b="1" dirty="0">
                          <a:solidFill>
                            <a:srgbClr val="000000"/>
                          </a:solidFill>
                          <a:latin typeface="Times New Roman"/>
                          <a:ea typeface="Times New Roman"/>
                          <a:cs typeface="Times New Roman"/>
                        </a:rPr>
                        <a:t>Требование к содержанию образования с ориентиром на результаты обучения</a:t>
                      </a:r>
                      <a:endParaRPr lang="ru-RU" sz="600" b="1"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1"/>
                  </a:ext>
                </a:extLst>
              </a:tr>
              <a:tr h="424267">
                <a:tc rowSpan="3">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1.1</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gridSpan="2">
                  <a:txBody>
                    <a:bodyPr/>
                    <a:lstStyle/>
                    <a:p>
                      <a:pPr marL="12700" algn="just">
                        <a:lnSpc>
                          <a:spcPct val="115000"/>
                        </a:lnSpc>
                        <a:spcAft>
                          <a:spcPts val="100"/>
                        </a:spcAft>
                      </a:pPr>
                      <a:r>
                        <a:rPr lang="ru-RU" sz="600" dirty="0">
                          <a:solidFill>
                            <a:srgbClr val="000000"/>
                          </a:solidFill>
                          <a:latin typeface="Times New Roman"/>
                          <a:ea typeface="Times New Roman"/>
                          <a:cs typeface="Times New Roman"/>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 начального уровня образования</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hMerge="1">
                  <a:txBody>
                    <a:bodyPr/>
                    <a:lstStyle/>
                    <a:p>
                      <a:pPr marL="12700" algn="just">
                        <a:lnSpc>
                          <a:spcPct val="115000"/>
                        </a:lnSpc>
                        <a:spcAft>
                          <a:spcPts val="100"/>
                        </a:spcAft>
                      </a:pP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uzdik</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для общеобразовательных школ более 45 %,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школ-гимназий более 45 %,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школ-лицеев более 45 %,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гимназий более 50 %</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dirty="0" err="1">
                          <a:solidFill>
                            <a:srgbClr val="000000"/>
                          </a:solidFill>
                          <a:latin typeface="Times New Roman"/>
                          <a:ea typeface="Times New Roman"/>
                          <a:cs typeface="Times New Roman"/>
                        </a:rPr>
                        <a:t>для</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общеобразовательных</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школ</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более</a:t>
                      </a:r>
                      <a:r>
                        <a:rPr lang="en-US" sz="600" dirty="0">
                          <a:solidFill>
                            <a:srgbClr val="000000"/>
                          </a:solidFill>
                          <a:latin typeface="Times New Roman"/>
                          <a:ea typeface="Times New Roman"/>
                          <a:cs typeface="Times New Roman"/>
                        </a:rPr>
                        <a:t> 35 %</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424267">
                <a:tc vMerge="1">
                  <a:txBody>
                    <a:bodyPr/>
                    <a:lstStyle/>
                    <a:p>
                      <a:endParaRPr lang="ru-RU"/>
                    </a:p>
                  </a:txBody>
                  <a:tcPr/>
                </a:tc>
                <a:tc gridSpan="2" vMerge="1">
                  <a:txBody>
                    <a:bodyPr/>
                    <a:lstStyle/>
                    <a:p>
                      <a:endParaRPr lang="ru-RU"/>
                    </a:p>
                  </a:txBody>
                  <a:tcPr/>
                </a:tc>
                <a:tc hMerge="1" vMerge="1">
                  <a:txBody>
                    <a:bodyPr/>
                    <a:lstStyle/>
                    <a:p>
                      <a:pPr marL="12700" algn="just">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zhaqsy</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35 – 44 % для общеобразовательных школ,</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35 – 44 % для школ-гимназий,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35 – 44 % для школ-лицеев,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40 – 49 % для гимназий</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a:solidFill>
                            <a:srgbClr val="000000"/>
                          </a:solidFill>
                          <a:latin typeface="Times New Roman"/>
                          <a:ea typeface="Times New Roman"/>
                          <a:cs typeface="Times New Roman"/>
                        </a:rPr>
                        <a:t>30 – 34 % для общеобразовательных школ</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3"/>
                  </a:ext>
                </a:extLst>
              </a:tr>
              <a:tr h="424267">
                <a:tc vMerge="1">
                  <a:txBody>
                    <a:bodyPr/>
                    <a:lstStyle/>
                    <a:p>
                      <a:endParaRPr lang="ru-RU"/>
                    </a:p>
                  </a:txBody>
                  <a:tcPr/>
                </a:tc>
                <a:tc gridSpan="2" vMerge="1">
                  <a:txBody>
                    <a:bodyPr/>
                    <a:lstStyle/>
                    <a:p>
                      <a:endParaRPr lang="ru-RU"/>
                    </a:p>
                  </a:txBody>
                  <a:tcPr/>
                </a:tc>
                <a:tc hMerge="1" vMerge="1">
                  <a:txBody>
                    <a:bodyPr/>
                    <a:lstStyle/>
                    <a:p>
                      <a:pPr marL="12700" algn="just">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ortasha</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25 – 34 % для общеобразовательных школ,</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25 – 34 % для школ-гимназий,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25 – 34 % для школ-лицеев,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30 – 39 % для гимназий</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a:solidFill>
                            <a:srgbClr val="000000"/>
                          </a:solidFill>
                          <a:latin typeface="Times New Roman"/>
                          <a:ea typeface="Times New Roman"/>
                          <a:cs typeface="Times New Roman"/>
                        </a:rPr>
                        <a:t>25 – 29 % для общеобразовательных школ</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4"/>
                  </a:ext>
                </a:extLst>
              </a:tr>
              <a:tr h="1466648">
                <a:tc rowSpan="3">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1.2</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gridSpan="2">
                  <a:txBody>
                    <a:bodyPr/>
                    <a:lstStyle/>
                    <a:p>
                      <a:pPr marL="12700" algn="just">
                        <a:lnSpc>
                          <a:spcPct val="115000"/>
                        </a:lnSpc>
                        <a:spcAft>
                          <a:spcPts val="100"/>
                        </a:spcAft>
                      </a:pPr>
                      <a:r>
                        <a:rPr lang="ru-RU" sz="600">
                          <a:solidFill>
                            <a:srgbClr val="000000"/>
                          </a:solidFill>
                          <a:latin typeface="Times New Roman"/>
                          <a:ea typeface="Times New Roman"/>
                          <a:cs typeface="Times New Roman"/>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 основного среднего, общего среднего образования</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hMerge="1">
                  <a:txBody>
                    <a:bodyPr/>
                    <a:lstStyle/>
                    <a:p>
                      <a:pPr marL="12700" algn="just">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uzdik</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для общеобразовательных школ более 55 %,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школ-гимназий более 55 %,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школ-лицеев более 55 %,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лицеев более 60 %, из них доля педагогов естественно-математического направления более 50 %,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гимназий более 60 %, из них доля педагогов общественно-гуманитарного направления более 50 %,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для специализированных организаций образования для одаренных лиц более 65 %, в том числе (при наличии) педагогов, подготовивших победителей районных и/или областных этапов конкурсов и соревнований и/или участников и победителей республиканских конкурсов и соревнований за последние пять лет, утвержденных уполномоченным органом в сфере образования</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dirty="0" err="1">
                          <a:solidFill>
                            <a:srgbClr val="000000"/>
                          </a:solidFill>
                          <a:latin typeface="Times New Roman"/>
                          <a:ea typeface="Times New Roman"/>
                          <a:cs typeface="Times New Roman"/>
                        </a:rPr>
                        <a:t>для</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общеобразовательных</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школ</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более</a:t>
                      </a:r>
                      <a:r>
                        <a:rPr lang="en-US" sz="600" dirty="0">
                          <a:solidFill>
                            <a:srgbClr val="000000"/>
                          </a:solidFill>
                          <a:latin typeface="Times New Roman"/>
                          <a:ea typeface="Times New Roman"/>
                          <a:cs typeface="Times New Roman"/>
                        </a:rPr>
                        <a:t> 45 %</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5"/>
                  </a:ext>
                </a:extLst>
              </a:tr>
              <a:tr h="1553031">
                <a:tc vMerge="1">
                  <a:txBody>
                    <a:bodyPr/>
                    <a:lstStyle/>
                    <a:p>
                      <a:endParaRPr lang="ru-RU"/>
                    </a:p>
                  </a:txBody>
                  <a:tcPr/>
                </a:tc>
                <a:tc gridSpan="2" vMerge="1">
                  <a:txBody>
                    <a:bodyPr/>
                    <a:lstStyle/>
                    <a:p>
                      <a:endParaRPr lang="ru-RU"/>
                    </a:p>
                  </a:txBody>
                  <a:tcPr/>
                </a:tc>
                <a:tc hMerge="1" vMerge="1">
                  <a:txBody>
                    <a:bodyPr/>
                    <a:lstStyle/>
                    <a:p>
                      <a:pPr marL="12700" algn="just">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zhaqsy</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45 – 54 % для общеобразовательных школ,</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45 – 54 % школ-гимназий,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45 – 54 % школ-лицеев,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50 – 59 % для лицеев, из них доля педагогов естественно-математического направления 40 – 49 %,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50 – 59 % для гимназий, из них доля педагогов общественно-гуманитарного направления 40 - 49 %,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55 – 64 % для специализированных организаций образования для одаренных лиц, в том числе (при наличии) педагогов, подготовивших победителей районных и/или областных этапов конкурсов и соревнований и/или участников и победителей республиканских конкурсов и соревнований за последние пять лет, утвержденных уполномоченным органом в сфере образования</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dirty="0">
                          <a:solidFill>
                            <a:srgbClr val="000000"/>
                          </a:solidFill>
                          <a:latin typeface="Times New Roman"/>
                          <a:ea typeface="Times New Roman"/>
                          <a:cs typeface="Times New Roman"/>
                        </a:rPr>
                        <a:t>40 – 44 % </a:t>
                      </a:r>
                      <a:r>
                        <a:rPr lang="en-US" sz="600" dirty="0" err="1">
                          <a:solidFill>
                            <a:srgbClr val="000000"/>
                          </a:solidFill>
                          <a:latin typeface="Times New Roman"/>
                          <a:ea typeface="Times New Roman"/>
                          <a:cs typeface="Times New Roman"/>
                        </a:rPr>
                        <a:t>для</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общеобразовательных</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школ</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6"/>
                  </a:ext>
                </a:extLst>
              </a:tr>
              <a:tr h="1553031">
                <a:tc vMerge="1">
                  <a:txBody>
                    <a:bodyPr/>
                    <a:lstStyle/>
                    <a:p>
                      <a:endParaRPr lang="ru-RU"/>
                    </a:p>
                  </a:txBody>
                  <a:tcPr/>
                </a:tc>
                <a:tc gridSpan="2" vMerge="1">
                  <a:txBody>
                    <a:bodyPr/>
                    <a:lstStyle/>
                    <a:p>
                      <a:endParaRPr lang="ru-RU"/>
                    </a:p>
                  </a:txBody>
                  <a:tcPr/>
                </a:tc>
                <a:tc hMerge="1" vMerge="1">
                  <a:txBody>
                    <a:bodyPr/>
                    <a:lstStyle/>
                    <a:p>
                      <a:pPr marL="12700" algn="just">
                        <a:lnSpc>
                          <a:spcPct val="115000"/>
                        </a:lnSpc>
                        <a:spcAft>
                          <a:spcPts val="100"/>
                        </a:spcAft>
                      </a:pP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ortasha</a:t>
                      </a:r>
                      <a:endParaRPr lang="ru-RU" sz="60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35 – 44 % для общеобразовательных школ,</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35 – 44 % школ-гимназий,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35 – 44% школ-лицеев,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40 – 49 % для лицеев, из них доля педагогов естественно-математического направления 30 – 39 %,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40 – 49 % для гимназий, из них доля педагогов общественно-гуманитарного направления 30 - 39 %,</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45 – 54 % для специализированных организаций образования для одаренных лиц, в том числе (при наличии) педагогов, подготовивших победителей районных и/или областных этапов конкурсов и соревнований и/или участников и победителей республиканских конкурсов и соревнований за последние пять лет, утвержденных уполномоченным органом в сфере образования</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en-US" sz="600" dirty="0">
                          <a:solidFill>
                            <a:srgbClr val="000000"/>
                          </a:solidFill>
                          <a:latin typeface="Times New Roman"/>
                          <a:ea typeface="Times New Roman"/>
                          <a:cs typeface="Times New Roman"/>
                        </a:rPr>
                        <a:t>35 – 39 % </a:t>
                      </a:r>
                      <a:r>
                        <a:rPr lang="en-US" sz="600" dirty="0" err="1">
                          <a:solidFill>
                            <a:srgbClr val="000000"/>
                          </a:solidFill>
                          <a:latin typeface="Times New Roman"/>
                          <a:ea typeface="Times New Roman"/>
                          <a:cs typeface="Times New Roman"/>
                        </a:rPr>
                        <a:t>для</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общеобразовательных</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школ</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более</a:t>
                      </a: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pPr marL="12700" algn="l">
                        <a:lnSpc>
                          <a:spcPct val="115000"/>
                        </a:lnSpc>
                        <a:spcAft>
                          <a:spcPts val="100"/>
                        </a:spcAft>
                      </a:pPr>
                      <a:endParaRPr lang="ru-RU" sz="600" dirty="0">
                        <a:latin typeface="Times New Roman"/>
                        <a:ea typeface="Times New Roman"/>
                        <a:cs typeface="Times New Roman"/>
                      </a:endParaRPr>
                    </a:p>
                  </a:txBody>
                  <a:tcPr marL="3689" marR="3689" marT="3689" marB="3689"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76801" name="Rectangle 1"/>
          <p:cNvSpPr>
            <a:spLocks noChangeArrowheads="1"/>
          </p:cNvSpPr>
          <p:nvPr/>
        </p:nvSpPr>
        <p:spPr bwMode="auto">
          <a:xfrm>
            <a:off x="0" y="13156"/>
            <a:ext cx="8683787"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a:ln>
                  <a:noFill/>
                </a:ln>
                <a:solidFill>
                  <a:srgbClr val="000000"/>
                </a:solidFill>
                <a:effectLst/>
                <a:latin typeface="Arial" pitchFamily="34" charset="0"/>
                <a:ea typeface="Times New Roman" pitchFamily="18" charset="0"/>
                <a:cs typeface="Arial" pitchFamily="34" charset="0"/>
              </a:rPr>
              <a:t>Критерии для оценки организаций образования, реализующих общеобразовательные учебные программы начального,</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a:ln>
                  <a:noFill/>
                </a:ln>
                <a:solidFill>
                  <a:srgbClr val="000000"/>
                </a:solidFill>
                <a:effectLst/>
                <a:latin typeface="Arial" pitchFamily="34" charset="0"/>
                <a:ea typeface="Times New Roman" pitchFamily="18" charset="0"/>
                <a:cs typeface="Arial" pitchFamily="34" charset="0"/>
              </a:rPr>
              <a:t> основного среднего и общего среднего образования (Приложение №2)</a:t>
            </a: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6" name="Таблица 5"/>
          <p:cNvGraphicFramePr>
            <a:graphicFrameLocks noGrp="1"/>
          </p:cNvGraphicFramePr>
          <p:nvPr/>
        </p:nvGraphicFramePr>
        <p:xfrm>
          <a:off x="4716016" y="476672"/>
          <a:ext cx="4176463" cy="6217774"/>
        </p:xfrm>
        <a:graphic>
          <a:graphicData uri="http://schemas.openxmlformats.org/drawingml/2006/table">
            <a:tbl>
              <a:tblPr/>
              <a:tblGrid>
                <a:gridCol w="270843">
                  <a:extLst>
                    <a:ext uri="{9D8B030D-6E8A-4147-A177-3AD203B41FA5}">
                      <a16:colId xmlns:a16="http://schemas.microsoft.com/office/drawing/2014/main" val="20000"/>
                    </a:ext>
                  </a:extLst>
                </a:gridCol>
                <a:gridCol w="579918">
                  <a:extLst>
                    <a:ext uri="{9D8B030D-6E8A-4147-A177-3AD203B41FA5}">
                      <a16:colId xmlns:a16="http://schemas.microsoft.com/office/drawing/2014/main" val="20001"/>
                    </a:ext>
                  </a:extLst>
                </a:gridCol>
                <a:gridCol w="464052">
                  <a:extLst>
                    <a:ext uri="{9D8B030D-6E8A-4147-A177-3AD203B41FA5}">
                      <a16:colId xmlns:a16="http://schemas.microsoft.com/office/drawing/2014/main" val="20002"/>
                    </a:ext>
                  </a:extLst>
                </a:gridCol>
                <a:gridCol w="2409044">
                  <a:extLst>
                    <a:ext uri="{9D8B030D-6E8A-4147-A177-3AD203B41FA5}">
                      <a16:colId xmlns:a16="http://schemas.microsoft.com/office/drawing/2014/main" val="20003"/>
                    </a:ext>
                  </a:extLst>
                </a:gridCol>
                <a:gridCol w="452606">
                  <a:extLst>
                    <a:ext uri="{9D8B030D-6E8A-4147-A177-3AD203B41FA5}">
                      <a16:colId xmlns:a16="http://schemas.microsoft.com/office/drawing/2014/main" val="20004"/>
                    </a:ext>
                  </a:extLst>
                </a:gridCol>
              </a:tblGrid>
              <a:tr h="673305">
                <a:tc rowSpan="3">
                  <a:txBody>
                    <a:bodyPr/>
                    <a:lstStyle/>
                    <a:p>
                      <a:pPr marL="12700" algn="just">
                        <a:lnSpc>
                          <a:spcPct val="115000"/>
                        </a:lnSpc>
                        <a:spcAft>
                          <a:spcPts val="100"/>
                        </a:spcAft>
                      </a:pPr>
                      <a:r>
                        <a:rPr lang="en-US" sz="600" dirty="0">
                          <a:solidFill>
                            <a:srgbClr val="000000"/>
                          </a:solidFill>
                          <a:latin typeface="Times New Roman"/>
                          <a:ea typeface="Times New Roman"/>
                          <a:cs typeface="Times New Roman"/>
                        </a:rPr>
                        <a:t>1.3</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a:txBody>
                    <a:bodyPr/>
                    <a:lstStyle/>
                    <a:p>
                      <a:pPr marL="12700" algn="just">
                        <a:lnSpc>
                          <a:spcPct val="115000"/>
                        </a:lnSpc>
                        <a:spcAft>
                          <a:spcPts val="100"/>
                        </a:spcAft>
                      </a:pPr>
                      <a:r>
                        <a:rPr lang="ru-RU" sz="600" dirty="0">
                          <a:solidFill>
                            <a:srgbClr val="000000"/>
                          </a:solidFill>
                          <a:latin typeface="Times New Roman"/>
                          <a:ea typeface="Times New Roman"/>
                          <a:cs typeface="Times New Roman"/>
                        </a:rPr>
                        <a:t>Результаты участия в интеллектуальных олимпиадах и конкурсах</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uzdik</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призеров международных или республиканских интеллектуальных олимпиад и конкурсов: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3 % - 5 % от общего контингента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2 % - 3 % от общего контингента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1 % от общего количества обучающихся</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0"/>
                  </a:ext>
                </a:extLst>
              </a:tr>
              <a:tr h="673305">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zhaqsy</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призеров региональных или областных интеллектуальных олимпиад и конкурсов: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не менее 12 %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не менее 10 %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не менее 2 % от общего количества школ</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1"/>
                  </a:ext>
                </a:extLst>
              </a:tr>
              <a:tr h="673305">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ortasha</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призеров городских или районных интеллектуальных олимпиад и конкурсов:</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не менее 15 %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не менее 12 %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не менее 1 % от общего количества школ</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2"/>
                  </a:ext>
                </a:extLst>
              </a:tr>
              <a:tr h="710158">
                <a:tc rowSpan="3">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1.4</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a:txBody>
                    <a:bodyPr/>
                    <a:lstStyle/>
                    <a:p>
                      <a:pPr marL="12700" algn="just">
                        <a:lnSpc>
                          <a:spcPct val="115000"/>
                        </a:lnSpc>
                        <a:spcAft>
                          <a:spcPts val="100"/>
                        </a:spcAft>
                      </a:pPr>
                      <a:r>
                        <a:rPr lang="ru-RU" sz="600">
                          <a:solidFill>
                            <a:srgbClr val="000000"/>
                          </a:solidFill>
                          <a:latin typeface="Times New Roman"/>
                          <a:ea typeface="Times New Roman"/>
                          <a:cs typeface="Times New Roman"/>
                        </a:rPr>
                        <a:t>Результаты участия в спортивных, творческих и культурных конкурсах, соревнованиях, фестивалях и смотрах</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uzdik</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и призеров, лауреатов и дипломантов международных или республиканских спортивных, культурных, творческих мероприятий: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не менее 5 %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не менее 3 %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не менее 1 % от общего количества школ</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3"/>
                  </a:ext>
                </a:extLst>
              </a:tr>
              <a:tr h="710158">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zhaqsy</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и призеров, лауреатов и дипломантов региональных или областных спортивных, культурных, творческих мероприятий: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не менее 10 %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не менее 7 %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не менее 5 % от общего количества школ</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4"/>
                  </a:ext>
                </a:extLst>
              </a:tr>
              <a:tr h="710158">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ortasha</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Доля победителей и призеров, лауреатов и дипломантов городских или районных спортивных, культурных, творческих мероприятий:</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специализированных организаций образования не менее 15 %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общеобразовательных школ не менее 13 % от общего количества обучающихся;</a:t>
                      </a:r>
                      <a:br>
                        <a:rPr lang="ru-RU" sz="600" dirty="0">
                          <a:latin typeface="Times New Roman"/>
                          <a:ea typeface="Times New Roman"/>
                          <a:cs typeface="Times New Roman"/>
                        </a:rPr>
                      </a:br>
                      <a:r>
                        <a:rPr lang="ru-RU" sz="600" dirty="0">
                          <a:solidFill>
                            <a:srgbClr val="000000"/>
                          </a:solidFill>
                          <a:latin typeface="Times New Roman"/>
                          <a:ea typeface="Times New Roman"/>
                          <a:cs typeface="Times New Roman"/>
                        </a:rPr>
                        <a:t>- для малокомплектных школ не менее 10 % от общего количества школ</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5"/>
                  </a:ext>
                </a:extLst>
              </a:tr>
              <a:tr h="387952">
                <a:tc rowSpan="3">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1.5</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Подключение</a:t>
                      </a:r>
                      <a:r>
                        <a:rPr lang="en-US" sz="600" dirty="0">
                          <a:solidFill>
                            <a:srgbClr val="000000"/>
                          </a:solidFill>
                          <a:latin typeface="Times New Roman"/>
                          <a:ea typeface="Times New Roman"/>
                          <a:cs typeface="Times New Roman"/>
                        </a:rPr>
                        <a:t> к </a:t>
                      </a:r>
                      <a:r>
                        <a:rPr lang="en-US" sz="600" dirty="0" err="1">
                          <a:solidFill>
                            <a:srgbClr val="000000"/>
                          </a:solidFill>
                          <a:latin typeface="Times New Roman"/>
                          <a:ea typeface="Times New Roman"/>
                          <a:cs typeface="Times New Roman"/>
                        </a:rPr>
                        <a:t>сети</a:t>
                      </a:r>
                      <a:r>
                        <a:rPr lang="en-US" sz="600" dirty="0">
                          <a:solidFill>
                            <a:srgbClr val="000000"/>
                          </a:solidFill>
                          <a:latin typeface="Times New Roman"/>
                          <a:ea typeface="Times New Roman"/>
                          <a:cs typeface="Times New Roman"/>
                        </a:rPr>
                        <a:t> </a:t>
                      </a:r>
                      <a:r>
                        <a:rPr lang="en-US" sz="600" dirty="0" err="1">
                          <a:solidFill>
                            <a:srgbClr val="000000"/>
                          </a:solidFill>
                          <a:latin typeface="Times New Roman"/>
                          <a:ea typeface="Times New Roman"/>
                          <a:cs typeface="Times New Roman"/>
                        </a:rPr>
                        <a:t>интернет</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uzdik</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более 30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более 10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6"/>
                  </a:ext>
                </a:extLst>
              </a:tr>
              <a:tr h="387952">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zhaqsy</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более 10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более 4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7"/>
                  </a:ext>
                </a:extLst>
              </a:tr>
              <a:tr h="413129">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ortasha</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более 4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Интернет со скоростью менее 4 Мб/с</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8"/>
                  </a:ext>
                </a:extLst>
              </a:tr>
              <a:tr h="102598">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2.</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4">
                  <a:txBody>
                    <a:bodyPr/>
                    <a:lstStyle/>
                    <a:p>
                      <a:pPr marL="12700" algn="l">
                        <a:lnSpc>
                          <a:spcPct val="115000"/>
                        </a:lnSpc>
                        <a:spcAft>
                          <a:spcPts val="100"/>
                        </a:spcAft>
                      </a:pPr>
                      <a:r>
                        <a:rPr lang="ru-RU" sz="600" b="1" dirty="0">
                          <a:solidFill>
                            <a:srgbClr val="000000"/>
                          </a:solidFill>
                          <a:latin typeface="Times New Roman"/>
                          <a:ea typeface="Times New Roman"/>
                          <a:cs typeface="Times New Roman"/>
                        </a:rPr>
                        <a:t>Требование к уровню подготовки обучающихся</a:t>
                      </a:r>
                      <a:endParaRPr lang="ru-RU" sz="600" b="1"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9"/>
                  </a:ext>
                </a:extLst>
              </a:tr>
              <a:tr h="241328">
                <a:tc rowSpan="3">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2.1</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rowSpan="3">
                  <a:txBody>
                    <a:bodyPr/>
                    <a:lstStyle/>
                    <a:p>
                      <a:pPr marL="12700" algn="just">
                        <a:lnSpc>
                          <a:spcPct val="115000"/>
                        </a:lnSpc>
                        <a:spcAft>
                          <a:spcPts val="100"/>
                        </a:spcAft>
                      </a:pPr>
                      <a:r>
                        <a:rPr lang="ru-RU" sz="600" dirty="0">
                          <a:solidFill>
                            <a:srgbClr val="000000"/>
                          </a:solidFill>
                          <a:latin typeface="Times New Roman"/>
                          <a:ea typeface="Times New Roman"/>
                          <a:cs typeface="Times New Roman"/>
                        </a:rPr>
                        <a:t>результаты обучения (оценка качества знаний, умений и навыков)</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600" dirty="0" err="1">
                          <a:solidFill>
                            <a:srgbClr val="000000"/>
                          </a:solidFill>
                          <a:latin typeface="Times New Roman"/>
                          <a:ea typeface="Times New Roman"/>
                          <a:cs typeface="Times New Roman"/>
                        </a:rPr>
                        <a:t>uzdik</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по итогам контрольных срезов знаний доля положительных ответов по всем тестируемым предметам составляет более 70 %</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10"/>
                  </a:ext>
                </a:extLst>
              </a:tr>
              <a:tr h="241328">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zhaqsy</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по итогам контрольных срезов знаний доля положительных ответов по всем тестируемым предметам составляет более 60 %</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11"/>
                  </a:ext>
                </a:extLst>
              </a:tr>
              <a:tr h="241328">
                <a:tc vMerge="1">
                  <a:txBody>
                    <a:bodyPr/>
                    <a:lstStyle/>
                    <a:p>
                      <a:endParaRPr lang="ru-RU"/>
                    </a:p>
                  </a:txBody>
                  <a:tcPr/>
                </a:tc>
                <a:tc vMerge="1">
                  <a:txBody>
                    <a:bodyPr/>
                    <a:lstStyle/>
                    <a:p>
                      <a:endParaRPr lang="ru-RU"/>
                    </a:p>
                  </a:txBody>
                  <a:tcPr/>
                </a:tc>
                <a:tc>
                  <a:txBody>
                    <a:bodyPr/>
                    <a:lstStyle/>
                    <a:p>
                      <a:pPr marL="12700" algn="just">
                        <a:lnSpc>
                          <a:spcPct val="115000"/>
                        </a:lnSpc>
                        <a:spcAft>
                          <a:spcPts val="100"/>
                        </a:spcAft>
                      </a:pPr>
                      <a:r>
                        <a:rPr lang="en-US" sz="600">
                          <a:solidFill>
                            <a:srgbClr val="000000"/>
                          </a:solidFill>
                          <a:latin typeface="Times New Roman"/>
                          <a:ea typeface="Times New Roman"/>
                          <a:cs typeface="Times New Roman"/>
                        </a:rPr>
                        <a:t>ortasha</a:t>
                      </a:r>
                      <a:endParaRPr lang="ru-RU" sz="60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2">
                  <a:txBody>
                    <a:bodyPr/>
                    <a:lstStyle/>
                    <a:p>
                      <a:pPr marL="12700" algn="l">
                        <a:lnSpc>
                          <a:spcPct val="115000"/>
                        </a:lnSpc>
                        <a:spcAft>
                          <a:spcPts val="100"/>
                        </a:spcAft>
                      </a:pPr>
                      <a:r>
                        <a:rPr lang="ru-RU" sz="600" dirty="0">
                          <a:solidFill>
                            <a:srgbClr val="000000"/>
                          </a:solidFill>
                          <a:latin typeface="Times New Roman"/>
                          <a:ea typeface="Times New Roman"/>
                          <a:cs typeface="Times New Roman"/>
                        </a:rPr>
                        <a:t>по итогам контрольных срезов знаний доля положительных ответов по всем тестируемым предметам составляет более 50 %</a:t>
                      </a:r>
                      <a:endParaRPr lang="ru-RU" sz="600" dirty="0">
                        <a:latin typeface="Times New Roman"/>
                        <a:ea typeface="Times New Roman"/>
                        <a:cs typeface="Times New Roman"/>
                      </a:endParaRPr>
                    </a:p>
                  </a:txBody>
                  <a:tcPr marL="4135" marR="4135" marT="4135" marB="4135"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12"/>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164638"/>
            <a:ext cx="9144000" cy="997957"/>
          </a:xfrm>
        </p:spPr>
        <p:txBody>
          <a:bodyPr>
            <a:normAutofit fontScale="92500" lnSpcReduction="20000"/>
          </a:bodyPr>
          <a:lstStyle/>
          <a:p>
            <a:r>
              <a:rPr lang="ru-RU" altLang="ko-KR" sz="3600" dirty="0">
                <a:solidFill>
                  <a:srgbClr val="002060"/>
                </a:solidFill>
              </a:rPr>
              <a:t>Технология оценивания результатов срезов обучающихся  </a:t>
            </a:r>
            <a:endParaRPr lang="ko-KR" altLang="en-US" sz="3600" dirty="0">
              <a:solidFill>
                <a:srgbClr val="002060"/>
              </a:solidFill>
            </a:endParaRPr>
          </a:p>
        </p:txBody>
      </p:sp>
      <p:sp>
        <p:nvSpPr>
          <p:cNvPr id="3" name="Text Placeholder 2"/>
          <p:cNvSpPr>
            <a:spLocks noGrp="1"/>
          </p:cNvSpPr>
          <p:nvPr>
            <p:ph type="body" sz="quarter" idx="11"/>
          </p:nvPr>
        </p:nvSpPr>
        <p:spPr>
          <a:xfrm>
            <a:off x="0" y="1556792"/>
            <a:ext cx="9144000" cy="384043"/>
          </a:xfrm>
        </p:spPr>
        <p:txBody>
          <a:bodyPr>
            <a:noAutofit/>
          </a:bodyPr>
          <a:lstStyle/>
          <a:p>
            <a:r>
              <a:rPr lang="ru-RU" sz="1400" i="1" dirty="0"/>
              <a:t>Шкала оценок при компьютерном тестировании для обучающихся организаций образования, реализующих общеобразовательные учебные программы начального, основного среднего, общего среднего образования (в процентном соотношении), определяется следующим образом:</a:t>
            </a:r>
          </a:p>
          <a:p>
            <a:pPr lvl="0"/>
            <a:endParaRPr lang="en-US" altLang="ko-KR" sz="1400" i="1" dirty="0">
              <a:solidFill>
                <a:srgbClr val="002060"/>
              </a:solidFill>
            </a:endParaRPr>
          </a:p>
        </p:txBody>
      </p:sp>
      <p:sp>
        <p:nvSpPr>
          <p:cNvPr id="4" name="Hexagon 3"/>
          <p:cNvSpPr/>
          <p:nvPr/>
        </p:nvSpPr>
        <p:spPr>
          <a:xfrm>
            <a:off x="3118847" y="2492896"/>
            <a:ext cx="2009801" cy="1682234"/>
          </a:xfrm>
          <a:prstGeom prst="hex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ru-RU" altLang="ko-KR" b="1" dirty="0"/>
              <a:t>5</a:t>
            </a:r>
            <a:endParaRPr lang="ko-KR" altLang="en-US" b="1" dirty="0"/>
          </a:p>
        </p:txBody>
      </p:sp>
      <p:sp>
        <p:nvSpPr>
          <p:cNvPr id="6" name="Hexagon 5"/>
          <p:cNvSpPr/>
          <p:nvPr/>
        </p:nvSpPr>
        <p:spPr>
          <a:xfrm>
            <a:off x="2048435" y="3430131"/>
            <a:ext cx="2009801" cy="1682234"/>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ru-RU" altLang="ko-KR" b="1" dirty="0"/>
              <a:t>4</a:t>
            </a:r>
            <a:endParaRPr lang="ko-KR" altLang="en-US" b="1" dirty="0"/>
          </a:p>
        </p:txBody>
      </p:sp>
      <p:sp>
        <p:nvSpPr>
          <p:cNvPr id="7" name="Hexagon 6"/>
          <p:cNvSpPr/>
          <p:nvPr/>
        </p:nvSpPr>
        <p:spPr>
          <a:xfrm>
            <a:off x="4283968" y="3429000"/>
            <a:ext cx="2009801" cy="1682234"/>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ru-RU" altLang="ko-KR" b="1" dirty="0"/>
              <a:t>3</a:t>
            </a:r>
            <a:endParaRPr lang="ko-KR" altLang="en-US" b="1" dirty="0"/>
          </a:p>
        </p:txBody>
      </p:sp>
      <p:sp>
        <p:nvSpPr>
          <p:cNvPr id="8" name="Hexagon 7"/>
          <p:cNvSpPr/>
          <p:nvPr/>
        </p:nvSpPr>
        <p:spPr>
          <a:xfrm>
            <a:off x="3385595" y="4293095"/>
            <a:ext cx="1815061" cy="1300003"/>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r>
              <a:rPr lang="ru-RU" altLang="ko-KR" b="1" dirty="0"/>
              <a:t>4</a:t>
            </a:r>
            <a:endParaRPr lang="ko-KR" altLang="en-US" b="1" dirty="0"/>
          </a:p>
        </p:txBody>
      </p:sp>
      <p:grpSp>
        <p:nvGrpSpPr>
          <p:cNvPr id="5" name="Group 10"/>
          <p:cNvGrpSpPr/>
          <p:nvPr/>
        </p:nvGrpSpPr>
        <p:grpSpPr>
          <a:xfrm>
            <a:off x="2561951" y="2617846"/>
            <a:ext cx="1854085" cy="1682234"/>
            <a:chOff x="3411790" y="1493007"/>
            <a:chExt cx="978522" cy="914400"/>
          </a:xfrm>
          <a:solidFill>
            <a:schemeClr val="accent5"/>
          </a:solidFill>
        </p:grpSpPr>
        <p:sp>
          <p:nvSpPr>
            <p:cNvPr id="9" name="Block Arc 8"/>
            <p:cNvSpPr/>
            <p:nvPr/>
          </p:nvSpPr>
          <p:spPr>
            <a:xfrm>
              <a:off x="3475912" y="1493007"/>
              <a:ext cx="914400" cy="914400"/>
            </a:xfrm>
            <a:prstGeom prst="blockArc">
              <a:avLst>
                <a:gd name="adj1" fmla="val 10800000"/>
                <a:gd name="adj2" fmla="val 16345862"/>
                <a:gd name="adj3" fmla="val 756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0" name="Isosceles Triangle 9"/>
            <p:cNvSpPr/>
            <p:nvPr/>
          </p:nvSpPr>
          <p:spPr>
            <a:xfrm rot="10800000">
              <a:off x="3411790" y="1857093"/>
              <a:ext cx="216024" cy="18622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1" name="Group 12"/>
          <p:cNvGrpSpPr/>
          <p:nvPr/>
        </p:nvGrpSpPr>
        <p:grpSpPr>
          <a:xfrm rot="16200000">
            <a:off x="2665988" y="4182887"/>
            <a:ext cx="1800200" cy="1732586"/>
            <a:chOff x="3411790" y="1493007"/>
            <a:chExt cx="978522" cy="914400"/>
          </a:xfrm>
          <a:solidFill>
            <a:schemeClr val="accent5"/>
          </a:solidFill>
        </p:grpSpPr>
        <p:sp>
          <p:nvSpPr>
            <p:cNvPr id="14" name="Block Arc 13"/>
            <p:cNvSpPr/>
            <p:nvPr/>
          </p:nvSpPr>
          <p:spPr>
            <a:xfrm>
              <a:off x="3475912" y="1493007"/>
              <a:ext cx="914400" cy="914400"/>
            </a:xfrm>
            <a:prstGeom prst="blockArc">
              <a:avLst>
                <a:gd name="adj1" fmla="val 10800000"/>
                <a:gd name="adj2" fmla="val 16345862"/>
                <a:gd name="adj3" fmla="val 756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5" name="Isosceles Triangle 14"/>
            <p:cNvSpPr/>
            <p:nvPr/>
          </p:nvSpPr>
          <p:spPr>
            <a:xfrm rot="10800000">
              <a:off x="3411790" y="1857093"/>
              <a:ext cx="216024" cy="18622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2" name="Group 15"/>
          <p:cNvGrpSpPr/>
          <p:nvPr/>
        </p:nvGrpSpPr>
        <p:grpSpPr>
          <a:xfrm rot="10800000">
            <a:off x="4089455" y="4077072"/>
            <a:ext cx="1854085" cy="1682234"/>
            <a:chOff x="3411790" y="1493007"/>
            <a:chExt cx="978522" cy="914400"/>
          </a:xfrm>
          <a:solidFill>
            <a:schemeClr val="accent5"/>
          </a:solidFill>
        </p:grpSpPr>
        <p:sp>
          <p:nvSpPr>
            <p:cNvPr id="17" name="Block Arc 16"/>
            <p:cNvSpPr/>
            <p:nvPr/>
          </p:nvSpPr>
          <p:spPr>
            <a:xfrm>
              <a:off x="3475912" y="1493007"/>
              <a:ext cx="914400" cy="914400"/>
            </a:xfrm>
            <a:prstGeom prst="blockArc">
              <a:avLst>
                <a:gd name="adj1" fmla="val 10800000"/>
                <a:gd name="adj2" fmla="val 16345862"/>
                <a:gd name="adj3" fmla="val 756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8" name="Isosceles Triangle 17"/>
            <p:cNvSpPr/>
            <p:nvPr/>
          </p:nvSpPr>
          <p:spPr>
            <a:xfrm rot="10800000">
              <a:off x="3411790" y="1857093"/>
              <a:ext cx="216024" cy="18622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3" name="Group 18"/>
          <p:cNvGrpSpPr/>
          <p:nvPr/>
        </p:nvGrpSpPr>
        <p:grpSpPr>
          <a:xfrm rot="5400000">
            <a:off x="3953869" y="2539054"/>
            <a:ext cx="1800202" cy="1732587"/>
            <a:chOff x="3411790" y="1493007"/>
            <a:chExt cx="978522" cy="914400"/>
          </a:xfrm>
          <a:solidFill>
            <a:schemeClr val="accent5"/>
          </a:solidFill>
        </p:grpSpPr>
        <p:sp>
          <p:nvSpPr>
            <p:cNvPr id="20" name="Block Arc 19"/>
            <p:cNvSpPr/>
            <p:nvPr/>
          </p:nvSpPr>
          <p:spPr>
            <a:xfrm>
              <a:off x="3475912" y="1493007"/>
              <a:ext cx="914400" cy="914400"/>
            </a:xfrm>
            <a:prstGeom prst="blockArc">
              <a:avLst>
                <a:gd name="adj1" fmla="val 10800000"/>
                <a:gd name="adj2" fmla="val 16345862"/>
                <a:gd name="adj3" fmla="val 756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1" name="Isosceles Triangle 20"/>
            <p:cNvSpPr/>
            <p:nvPr/>
          </p:nvSpPr>
          <p:spPr>
            <a:xfrm rot="10800000">
              <a:off x="3411790" y="1857093"/>
              <a:ext cx="216024" cy="186228"/>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16" name="Group 25"/>
          <p:cNvGrpSpPr/>
          <p:nvPr/>
        </p:nvGrpSpPr>
        <p:grpSpPr>
          <a:xfrm>
            <a:off x="539552" y="2924944"/>
            <a:ext cx="2631216" cy="442785"/>
            <a:chOff x="2551706" y="4283314"/>
            <a:chExt cx="1480091" cy="530916"/>
          </a:xfrm>
        </p:grpSpPr>
        <p:sp>
          <p:nvSpPr>
            <p:cNvPr id="27" name="TextBox 26"/>
            <p:cNvSpPr txBox="1"/>
            <p:nvPr/>
          </p:nvSpPr>
          <p:spPr>
            <a:xfrm>
              <a:off x="2551706" y="4560314"/>
              <a:ext cx="1480091" cy="253916"/>
            </a:xfrm>
            <a:prstGeom prst="rect">
              <a:avLst/>
            </a:prstGeom>
            <a:noFill/>
          </p:spPr>
          <p:txBody>
            <a:bodyPr wrap="square" rtlCol="0">
              <a:spAutoFit/>
            </a:bodyPr>
            <a:lstStyle/>
            <a:p>
              <a:r>
                <a:rPr lang="ru-RU" altLang="ko-KR" sz="1600" dirty="0">
                  <a:solidFill>
                    <a:schemeClr val="tx1">
                      <a:lumMod val="75000"/>
                      <a:lumOff val="25000"/>
                    </a:schemeClr>
                  </a:solidFill>
                  <a:cs typeface="Arial" pitchFamily="34" charset="0"/>
                </a:rPr>
                <a:t>85-100%</a:t>
              </a:r>
              <a:endParaRPr lang="ko-KR" altLang="en-US" sz="1600" dirty="0">
                <a:solidFill>
                  <a:schemeClr val="tx1">
                    <a:lumMod val="75000"/>
                    <a:lumOff val="25000"/>
                  </a:schemeClr>
                </a:solidFill>
                <a:cs typeface="Arial" pitchFamily="34" charset="0"/>
              </a:endParaRPr>
            </a:p>
          </p:txBody>
        </p:sp>
        <p:sp>
          <p:nvSpPr>
            <p:cNvPr id="28" name="TextBox 27"/>
            <p:cNvSpPr txBox="1"/>
            <p:nvPr/>
          </p:nvSpPr>
          <p:spPr>
            <a:xfrm>
              <a:off x="2551706" y="4283314"/>
              <a:ext cx="1480091" cy="253916"/>
            </a:xfrm>
            <a:prstGeom prst="rect">
              <a:avLst/>
            </a:prstGeom>
            <a:noFill/>
          </p:spPr>
          <p:txBody>
            <a:bodyPr wrap="square" rtlCol="0">
              <a:spAutoFit/>
            </a:bodyPr>
            <a:lstStyle/>
            <a:p>
              <a:r>
                <a:rPr lang="ru-RU" altLang="ko-KR" sz="1600" b="1" dirty="0">
                  <a:solidFill>
                    <a:schemeClr val="tx1">
                      <a:lumMod val="75000"/>
                      <a:lumOff val="25000"/>
                    </a:schemeClr>
                  </a:solidFill>
                  <a:cs typeface="Arial" pitchFamily="34" charset="0"/>
                </a:rPr>
                <a:t>отлично</a:t>
              </a:r>
              <a:endParaRPr lang="ko-KR" altLang="en-US" sz="1600" b="1" dirty="0">
                <a:solidFill>
                  <a:schemeClr val="tx1">
                    <a:lumMod val="75000"/>
                    <a:lumOff val="25000"/>
                  </a:schemeClr>
                </a:solidFill>
                <a:cs typeface="Arial" pitchFamily="34" charset="0"/>
              </a:endParaRPr>
            </a:p>
          </p:txBody>
        </p:sp>
      </p:grpSp>
      <p:grpSp>
        <p:nvGrpSpPr>
          <p:cNvPr id="19" name="Group 28"/>
          <p:cNvGrpSpPr/>
          <p:nvPr/>
        </p:nvGrpSpPr>
        <p:grpSpPr>
          <a:xfrm>
            <a:off x="251520" y="4509120"/>
            <a:ext cx="2631216" cy="442784"/>
            <a:chOff x="2551706" y="4283314"/>
            <a:chExt cx="1480091" cy="530915"/>
          </a:xfrm>
        </p:grpSpPr>
        <p:sp>
          <p:nvSpPr>
            <p:cNvPr id="30" name="TextBox 29"/>
            <p:cNvSpPr txBox="1"/>
            <p:nvPr/>
          </p:nvSpPr>
          <p:spPr>
            <a:xfrm>
              <a:off x="2551706" y="4560313"/>
              <a:ext cx="1480091" cy="253916"/>
            </a:xfrm>
            <a:prstGeom prst="rect">
              <a:avLst/>
            </a:prstGeom>
            <a:noFill/>
          </p:spPr>
          <p:txBody>
            <a:bodyPr wrap="square" rtlCol="0">
              <a:spAutoFit/>
            </a:bodyPr>
            <a:lstStyle/>
            <a:p>
              <a:r>
                <a:rPr lang="ru-RU" altLang="ko-KR" sz="1600" dirty="0">
                  <a:solidFill>
                    <a:schemeClr val="tx1">
                      <a:lumMod val="75000"/>
                      <a:lumOff val="25000"/>
                    </a:schemeClr>
                  </a:solidFill>
                  <a:cs typeface="Arial" pitchFamily="34" charset="0"/>
                </a:rPr>
                <a:t>65-84%</a:t>
              </a:r>
              <a:endParaRPr lang="ko-KR" altLang="en-US" sz="1600" dirty="0">
                <a:solidFill>
                  <a:schemeClr val="tx1">
                    <a:lumMod val="75000"/>
                    <a:lumOff val="25000"/>
                  </a:schemeClr>
                </a:solidFill>
                <a:cs typeface="Arial" pitchFamily="34" charset="0"/>
              </a:endParaRPr>
            </a:p>
          </p:txBody>
        </p:sp>
        <p:sp>
          <p:nvSpPr>
            <p:cNvPr id="31" name="TextBox 30"/>
            <p:cNvSpPr txBox="1"/>
            <p:nvPr/>
          </p:nvSpPr>
          <p:spPr>
            <a:xfrm>
              <a:off x="2551706" y="4283314"/>
              <a:ext cx="1480091" cy="253916"/>
            </a:xfrm>
            <a:prstGeom prst="rect">
              <a:avLst/>
            </a:prstGeom>
            <a:noFill/>
          </p:spPr>
          <p:txBody>
            <a:bodyPr wrap="square" rtlCol="0">
              <a:spAutoFit/>
            </a:bodyPr>
            <a:lstStyle/>
            <a:p>
              <a:r>
                <a:rPr lang="ru-RU" altLang="ko-KR" sz="1600" b="1" dirty="0">
                  <a:solidFill>
                    <a:schemeClr val="tx1">
                      <a:lumMod val="75000"/>
                      <a:lumOff val="25000"/>
                    </a:schemeClr>
                  </a:solidFill>
                  <a:cs typeface="Arial" pitchFamily="34" charset="0"/>
                </a:rPr>
                <a:t>хорошо</a:t>
              </a:r>
              <a:endParaRPr lang="ko-KR" altLang="en-US" sz="1600" b="1" dirty="0">
                <a:solidFill>
                  <a:schemeClr val="tx1">
                    <a:lumMod val="75000"/>
                    <a:lumOff val="25000"/>
                  </a:schemeClr>
                </a:solidFill>
                <a:cs typeface="Arial" pitchFamily="34" charset="0"/>
              </a:endParaRPr>
            </a:p>
          </p:txBody>
        </p:sp>
      </p:grpSp>
      <p:grpSp>
        <p:nvGrpSpPr>
          <p:cNvPr id="22" name="Group 31"/>
          <p:cNvGrpSpPr/>
          <p:nvPr/>
        </p:nvGrpSpPr>
        <p:grpSpPr>
          <a:xfrm>
            <a:off x="5940152" y="2708920"/>
            <a:ext cx="2631216" cy="596798"/>
            <a:chOff x="2551706" y="4283314"/>
            <a:chExt cx="1480091" cy="715584"/>
          </a:xfrm>
        </p:grpSpPr>
        <p:sp>
          <p:nvSpPr>
            <p:cNvPr id="33" name="TextBox 32"/>
            <p:cNvSpPr txBox="1"/>
            <p:nvPr/>
          </p:nvSpPr>
          <p:spPr>
            <a:xfrm>
              <a:off x="2551706" y="4560316"/>
              <a:ext cx="1480091" cy="438582"/>
            </a:xfrm>
            <a:prstGeom prst="rect">
              <a:avLst/>
            </a:prstGeom>
            <a:noFill/>
          </p:spPr>
          <p:txBody>
            <a:bodyPr wrap="square" rtlCol="0">
              <a:spAutoFit/>
            </a:bodyPr>
            <a:lstStyle/>
            <a:p>
              <a:pPr algn="ctr"/>
              <a:r>
                <a:rPr lang="en-US" sz="900" dirty="0"/>
                <a:t>     </a:t>
              </a:r>
              <a:r>
                <a:rPr lang="ru-RU" sz="900" dirty="0"/>
                <a:t> </a:t>
              </a:r>
              <a:r>
                <a:rPr lang="en-US" sz="900" dirty="0"/>
                <a:t>     </a:t>
              </a:r>
              <a:r>
                <a:rPr lang="ru-RU" sz="1600" dirty="0"/>
                <a:t> 40-64%</a:t>
              </a:r>
            </a:p>
            <a:p>
              <a:r>
                <a:rPr lang="en-US" sz="1600" dirty="0"/>
                <a:t>  </a:t>
              </a:r>
              <a:endParaRPr lang="ru-RU" sz="1600" dirty="0"/>
            </a:p>
          </p:txBody>
        </p:sp>
        <p:sp>
          <p:nvSpPr>
            <p:cNvPr id="34" name="TextBox 33"/>
            <p:cNvSpPr txBox="1"/>
            <p:nvPr/>
          </p:nvSpPr>
          <p:spPr>
            <a:xfrm>
              <a:off x="2551706" y="4283314"/>
              <a:ext cx="1480091" cy="253916"/>
            </a:xfrm>
            <a:prstGeom prst="rect">
              <a:avLst/>
            </a:prstGeom>
            <a:noFill/>
          </p:spPr>
          <p:txBody>
            <a:bodyPr wrap="square" rtlCol="0">
              <a:spAutoFit/>
            </a:bodyPr>
            <a:lstStyle/>
            <a:p>
              <a:pPr algn="r"/>
              <a:r>
                <a:rPr lang="ru-RU" altLang="ko-KR" sz="1600" b="1" dirty="0">
                  <a:solidFill>
                    <a:schemeClr val="tx1">
                      <a:lumMod val="75000"/>
                      <a:lumOff val="25000"/>
                    </a:schemeClr>
                  </a:solidFill>
                  <a:cs typeface="Arial" pitchFamily="34" charset="0"/>
                </a:rPr>
                <a:t>удовлетворительно</a:t>
              </a:r>
              <a:endParaRPr lang="ko-KR" altLang="en-US" sz="1600" b="1" dirty="0">
                <a:solidFill>
                  <a:schemeClr val="tx1">
                    <a:lumMod val="75000"/>
                    <a:lumOff val="25000"/>
                  </a:schemeClr>
                </a:solidFill>
                <a:cs typeface="Arial" pitchFamily="34" charset="0"/>
              </a:endParaRPr>
            </a:p>
          </p:txBody>
        </p:sp>
      </p:grpSp>
      <p:grpSp>
        <p:nvGrpSpPr>
          <p:cNvPr id="23" name="Group 34"/>
          <p:cNvGrpSpPr/>
          <p:nvPr/>
        </p:nvGrpSpPr>
        <p:grpSpPr>
          <a:xfrm>
            <a:off x="5868144" y="4581128"/>
            <a:ext cx="2870417" cy="596798"/>
            <a:chOff x="2417153" y="4283314"/>
            <a:chExt cx="1614645" cy="715584"/>
          </a:xfrm>
        </p:grpSpPr>
        <p:sp>
          <p:nvSpPr>
            <p:cNvPr id="36" name="TextBox 35"/>
            <p:cNvSpPr txBox="1"/>
            <p:nvPr/>
          </p:nvSpPr>
          <p:spPr>
            <a:xfrm>
              <a:off x="2551706" y="4560316"/>
              <a:ext cx="1480091" cy="438582"/>
            </a:xfrm>
            <a:prstGeom prst="rect">
              <a:avLst/>
            </a:prstGeom>
            <a:noFill/>
          </p:spPr>
          <p:txBody>
            <a:bodyPr wrap="square" rtlCol="0">
              <a:spAutoFit/>
            </a:bodyPr>
            <a:lstStyle/>
            <a:p>
              <a:pPr algn="r"/>
              <a:r>
                <a:rPr lang="ru-RU" altLang="ko-KR" sz="1600" dirty="0">
                  <a:solidFill>
                    <a:schemeClr val="tx1">
                      <a:lumMod val="75000"/>
                      <a:lumOff val="25000"/>
                    </a:schemeClr>
                  </a:solidFill>
                  <a:cs typeface="Arial" pitchFamily="34" charset="0"/>
                </a:rPr>
                <a:t>Не менее- 40% правильных ответов</a:t>
              </a:r>
              <a:endParaRPr lang="ko-KR" altLang="en-US" sz="1600" dirty="0">
                <a:solidFill>
                  <a:schemeClr val="tx1">
                    <a:lumMod val="75000"/>
                    <a:lumOff val="25000"/>
                  </a:schemeClr>
                </a:solidFill>
                <a:cs typeface="Arial" pitchFamily="34" charset="0"/>
              </a:endParaRPr>
            </a:p>
          </p:txBody>
        </p:sp>
        <p:sp>
          <p:nvSpPr>
            <p:cNvPr id="37" name="TextBox 36"/>
            <p:cNvSpPr txBox="1"/>
            <p:nvPr/>
          </p:nvSpPr>
          <p:spPr>
            <a:xfrm>
              <a:off x="2417153" y="4283314"/>
              <a:ext cx="1614645" cy="253916"/>
            </a:xfrm>
            <a:prstGeom prst="rect">
              <a:avLst/>
            </a:prstGeom>
            <a:noFill/>
          </p:spPr>
          <p:txBody>
            <a:bodyPr wrap="square" rtlCol="0">
              <a:spAutoFit/>
            </a:bodyPr>
            <a:lstStyle/>
            <a:p>
              <a:pPr algn="r"/>
              <a:r>
                <a:rPr lang="ru-RU" altLang="ko-KR" sz="1600" b="1" dirty="0">
                  <a:solidFill>
                    <a:schemeClr val="tx1">
                      <a:lumMod val="75000"/>
                      <a:lumOff val="25000"/>
                    </a:schemeClr>
                  </a:solidFill>
                  <a:cs typeface="Arial" pitchFamily="34" charset="0"/>
                </a:rPr>
                <a:t>неудовлетворительно</a:t>
              </a:r>
              <a:endParaRPr lang="ko-KR" altLang="en-US" sz="1600" b="1" dirty="0">
                <a:solidFill>
                  <a:schemeClr val="tx1">
                    <a:lumMod val="75000"/>
                    <a:lumOff val="25000"/>
                  </a:schemeClr>
                </a:solidFill>
                <a:cs typeface="Arial" pitchFamily="34" charset="0"/>
              </a:endParaRPr>
            </a:p>
          </p:txBody>
        </p:sp>
      </p:grpSp>
    </p:spTree>
    <p:extLst>
      <p:ext uri="{BB962C8B-B14F-4D97-AF65-F5344CB8AC3E}">
        <p14:creationId xmlns:p14="http://schemas.microsoft.com/office/powerpoint/2010/main" val="610955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6381AD-4C2B-4745-99B1-0BBCE6131A71}"/>
              </a:ext>
            </a:extLst>
          </p:cNvPr>
          <p:cNvSpPr>
            <a:spLocks noGrp="1"/>
          </p:cNvSpPr>
          <p:nvPr>
            <p:ph type="body" sz="quarter" idx="10"/>
          </p:nvPr>
        </p:nvSpPr>
        <p:spPr>
          <a:xfrm>
            <a:off x="179512" y="0"/>
            <a:ext cx="8679898" cy="724247"/>
          </a:xfrm>
          <a:prstGeom prst="rect">
            <a:avLst/>
          </a:prstGeom>
        </p:spPr>
        <p:txBody>
          <a:bodyPr>
            <a:normAutofit fontScale="40000" lnSpcReduction="20000"/>
          </a:bodyPr>
          <a:lstStyle/>
          <a:p>
            <a:r>
              <a:rPr lang="ru-RU" altLang="ko-KR" b="1" i="1" dirty="0">
                <a:solidFill>
                  <a:srgbClr val="002060"/>
                </a:solidFill>
              </a:rPr>
              <a:t>Технология оценивания результатов срезов обучающихся  </a:t>
            </a:r>
            <a:endParaRPr lang="ko-KR" altLang="en-US" b="1" i="1" dirty="0">
              <a:solidFill>
                <a:srgbClr val="002060"/>
              </a:solidFill>
            </a:endParaRPr>
          </a:p>
        </p:txBody>
      </p:sp>
      <p:sp>
        <p:nvSpPr>
          <p:cNvPr id="3" name="Freeform 70">
            <a:extLst>
              <a:ext uri="{FF2B5EF4-FFF2-40B4-BE49-F238E27FC236}">
                <a16:creationId xmlns:a16="http://schemas.microsoft.com/office/drawing/2014/main" id="{1C4AB68D-4769-4882-BD6C-417982844850}"/>
              </a:ext>
            </a:extLst>
          </p:cNvPr>
          <p:cNvSpPr/>
          <p:nvPr/>
        </p:nvSpPr>
        <p:spPr>
          <a:xfrm rot="10800000" flipH="1">
            <a:off x="2843808" y="4910522"/>
            <a:ext cx="2271400" cy="678718"/>
          </a:xfrm>
          <a:custGeom>
            <a:avLst/>
            <a:gdLst>
              <a:gd name="connsiteX0" fmla="*/ 1304925 w 1304925"/>
              <a:gd name="connsiteY0" fmla="*/ 638175 h 638175"/>
              <a:gd name="connsiteX1" fmla="*/ 704850 w 1304925"/>
              <a:gd name="connsiteY1" fmla="*/ 0 h 638175"/>
              <a:gd name="connsiteX2" fmla="*/ 0 w 1304925"/>
              <a:gd name="connsiteY2" fmla="*/ 0 h 638175"/>
            </a:gdLst>
            <a:ahLst/>
            <a:cxnLst>
              <a:cxn ang="0">
                <a:pos x="connsiteX0" y="connsiteY0"/>
              </a:cxn>
              <a:cxn ang="0">
                <a:pos x="connsiteX1" y="connsiteY1"/>
              </a:cxn>
              <a:cxn ang="0">
                <a:pos x="connsiteX2" y="connsiteY2"/>
              </a:cxn>
            </a:cxnLst>
            <a:rect l="l" t="t" r="r" b="b"/>
            <a:pathLst>
              <a:path w="1304925" h="638175">
                <a:moveTo>
                  <a:pt x="1304925" y="638175"/>
                </a:moveTo>
                <a:lnTo>
                  <a:pt x="704850" y="0"/>
                </a:lnTo>
                <a:lnTo>
                  <a:pt x="0" y="0"/>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4" name="Freeform 29">
            <a:extLst>
              <a:ext uri="{FF2B5EF4-FFF2-40B4-BE49-F238E27FC236}">
                <a16:creationId xmlns:a16="http://schemas.microsoft.com/office/drawing/2014/main" id="{1B2E1B55-C3F7-4470-A378-76A20B87F927}"/>
              </a:ext>
            </a:extLst>
          </p:cNvPr>
          <p:cNvSpPr/>
          <p:nvPr/>
        </p:nvSpPr>
        <p:spPr>
          <a:xfrm>
            <a:off x="2689484" y="2347511"/>
            <a:ext cx="1137237" cy="688820"/>
          </a:xfrm>
          <a:custGeom>
            <a:avLst/>
            <a:gdLst>
              <a:gd name="connsiteX0" fmla="*/ 1304925 w 1304925"/>
              <a:gd name="connsiteY0" fmla="*/ 638175 h 638175"/>
              <a:gd name="connsiteX1" fmla="*/ 704850 w 1304925"/>
              <a:gd name="connsiteY1" fmla="*/ 0 h 638175"/>
              <a:gd name="connsiteX2" fmla="*/ 0 w 1304925"/>
              <a:gd name="connsiteY2" fmla="*/ 0 h 638175"/>
            </a:gdLst>
            <a:ahLst/>
            <a:cxnLst>
              <a:cxn ang="0">
                <a:pos x="connsiteX0" y="connsiteY0"/>
              </a:cxn>
              <a:cxn ang="0">
                <a:pos x="connsiteX1" y="connsiteY1"/>
              </a:cxn>
              <a:cxn ang="0">
                <a:pos x="connsiteX2" y="connsiteY2"/>
              </a:cxn>
            </a:cxnLst>
            <a:rect l="l" t="t" r="r" b="b"/>
            <a:pathLst>
              <a:path w="1304925" h="638175">
                <a:moveTo>
                  <a:pt x="1304925" y="638175"/>
                </a:moveTo>
                <a:lnTo>
                  <a:pt x="704850" y="0"/>
                </a:lnTo>
                <a:lnTo>
                  <a:pt x="0" y="0"/>
                </a:lnTo>
              </a:path>
            </a:pathLst>
          </a:custGeom>
          <a:ln w="19050">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5" name="Oval 4">
            <a:extLst>
              <a:ext uri="{FF2B5EF4-FFF2-40B4-BE49-F238E27FC236}">
                <a16:creationId xmlns:a16="http://schemas.microsoft.com/office/drawing/2014/main" id="{32030666-7C5D-4DA3-9392-E3254E3CBE5A}"/>
              </a:ext>
            </a:extLst>
          </p:cNvPr>
          <p:cNvSpPr/>
          <p:nvPr/>
        </p:nvSpPr>
        <p:spPr>
          <a:xfrm>
            <a:off x="3529235" y="2714505"/>
            <a:ext cx="1845558" cy="2460744"/>
          </a:xfrm>
          <a:prstGeom prst="ellipse">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6" name="Oval 5">
            <a:extLst>
              <a:ext uri="{FF2B5EF4-FFF2-40B4-BE49-F238E27FC236}">
                <a16:creationId xmlns:a16="http://schemas.microsoft.com/office/drawing/2014/main" id="{BAA66511-0A2E-4FDD-B43D-E9902E299B6A}"/>
              </a:ext>
            </a:extLst>
          </p:cNvPr>
          <p:cNvSpPr/>
          <p:nvPr/>
        </p:nvSpPr>
        <p:spPr>
          <a:xfrm>
            <a:off x="3713791" y="2960581"/>
            <a:ext cx="1476446" cy="1968594"/>
          </a:xfrm>
          <a:prstGeom prst="ellipse">
            <a:avLst/>
          </a:pr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7" name="Oval 6">
            <a:extLst>
              <a:ext uri="{FF2B5EF4-FFF2-40B4-BE49-F238E27FC236}">
                <a16:creationId xmlns:a16="http://schemas.microsoft.com/office/drawing/2014/main" id="{706FF3BA-4F6A-4402-924F-4F488183923A}"/>
              </a:ext>
            </a:extLst>
          </p:cNvPr>
          <p:cNvSpPr/>
          <p:nvPr/>
        </p:nvSpPr>
        <p:spPr>
          <a:xfrm>
            <a:off x="3898348" y="3206657"/>
            <a:ext cx="1107334" cy="1476445"/>
          </a:xfrm>
          <a:prstGeom prst="ellipse">
            <a:avLst/>
          </a:pr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8" name="Oval 7">
            <a:extLst>
              <a:ext uri="{FF2B5EF4-FFF2-40B4-BE49-F238E27FC236}">
                <a16:creationId xmlns:a16="http://schemas.microsoft.com/office/drawing/2014/main" id="{FF0E3F84-3344-4797-B94B-33F9F47C229B}"/>
              </a:ext>
            </a:extLst>
          </p:cNvPr>
          <p:cNvSpPr/>
          <p:nvPr/>
        </p:nvSpPr>
        <p:spPr>
          <a:xfrm>
            <a:off x="4967034" y="2831213"/>
            <a:ext cx="312515" cy="41668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9" name="Oval 8">
            <a:extLst>
              <a:ext uri="{FF2B5EF4-FFF2-40B4-BE49-F238E27FC236}">
                <a16:creationId xmlns:a16="http://schemas.microsoft.com/office/drawing/2014/main" id="{91AD2A2F-602D-4CE5-820C-D7885089B579}"/>
              </a:ext>
            </a:extLst>
          </p:cNvPr>
          <p:cNvSpPr/>
          <p:nvPr/>
        </p:nvSpPr>
        <p:spPr>
          <a:xfrm>
            <a:off x="4967034" y="4621723"/>
            <a:ext cx="312515" cy="41668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11" name="Oval 10">
            <a:extLst>
              <a:ext uri="{FF2B5EF4-FFF2-40B4-BE49-F238E27FC236}">
                <a16:creationId xmlns:a16="http://schemas.microsoft.com/office/drawing/2014/main" id="{EBA56016-E2CE-4C05-9A68-EACB094A27C0}"/>
              </a:ext>
            </a:extLst>
          </p:cNvPr>
          <p:cNvSpPr/>
          <p:nvPr/>
        </p:nvSpPr>
        <p:spPr>
          <a:xfrm>
            <a:off x="3651867" y="2831213"/>
            <a:ext cx="312515" cy="41668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grpSp>
        <p:nvGrpSpPr>
          <p:cNvPr id="12" name="Group 11">
            <a:extLst>
              <a:ext uri="{FF2B5EF4-FFF2-40B4-BE49-F238E27FC236}">
                <a16:creationId xmlns:a16="http://schemas.microsoft.com/office/drawing/2014/main" id="{0D7AA864-589B-46E7-A522-8201139E50D5}"/>
              </a:ext>
            </a:extLst>
          </p:cNvPr>
          <p:cNvGrpSpPr/>
          <p:nvPr/>
        </p:nvGrpSpPr>
        <p:grpSpPr>
          <a:xfrm>
            <a:off x="6179455" y="1844824"/>
            <a:ext cx="738223" cy="984297"/>
            <a:chOff x="6657557" y="1620255"/>
            <a:chExt cx="911927" cy="911927"/>
          </a:xfrm>
        </p:grpSpPr>
        <p:sp>
          <p:nvSpPr>
            <p:cNvPr id="13" name="Oval 12">
              <a:extLst>
                <a:ext uri="{FF2B5EF4-FFF2-40B4-BE49-F238E27FC236}">
                  <a16:creationId xmlns:a16="http://schemas.microsoft.com/office/drawing/2014/main" id="{725A6F23-3FA4-4097-B203-61EDADA4136C}"/>
                </a:ext>
              </a:extLst>
            </p:cNvPr>
            <p:cNvSpPr/>
            <p:nvPr/>
          </p:nvSpPr>
          <p:spPr>
            <a:xfrm>
              <a:off x="6657557" y="1620255"/>
              <a:ext cx="911927" cy="911927"/>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p>
          </p:txBody>
        </p:sp>
        <p:sp>
          <p:nvSpPr>
            <p:cNvPr id="14" name="Oval 13">
              <a:extLst>
                <a:ext uri="{FF2B5EF4-FFF2-40B4-BE49-F238E27FC236}">
                  <a16:creationId xmlns:a16="http://schemas.microsoft.com/office/drawing/2014/main" id="{ACF7A653-9E05-4A4C-9988-659442E51D25}"/>
                </a:ext>
              </a:extLst>
            </p:cNvPr>
            <p:cNvSpPr/>
            <p:nvPr/>
          </p:nvSpPr>
          <p:spPr>
            <a:xfrm>
              <a:off x="6733551" y="1696249"/>
              <a:ext cx="759939" cy="75993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altLang="ko-KR" sz="2700" dirty="0"/>
                <a:t>2</a:t>
              </a:r>
              <a:endParaRPr lang="ko-KR" altLang="en-US" sz="2700" dirty="0"/>
            </a:p>
          </p:txBody>
        </p:sp>
      </p:grpSp>
      <p:grpSp>
        <p:nvGrpSpPr>
          <p:cNvPr id="15" name="Group 14">
            <a:extLst>
              <a:ext uri="{FF2B5EF4-FFF2-40B4-BE49-F238E27FC236}">
                <a16:creationId xmlns:a16="http://schemas.microsoft.com/office/drawing/2014/main" id="{22D6796D-DDE4-43F9-B587-5DA3B7E540E2}"/>
              </a:ext>
            </a:extLst>
          </p:cNvPr>
          <p:cNvGrpSpPr/>
          <p:nvPr/>
        </p:nvGrpSpPr>
        <p:grpSpPr>
          <a:xfrm>
            <a:off x="1979712" y="1844824"/>
            <a:ext cx="738223" cy="984297"/>
            <a:chOff x="1837163" y="4852588"/>
            <a:chExt cx="911927" cy="911927"/>
          </a:xfrm>
        </p:grpSpPr>
        <p:sp>
          <p:nvSpPr>
            <p:cNvPr id="16" name="Oval 15">
              <a:extLst>
                <a:ext uri="{FF2B5EF4-FFF2-40B4-BE49-F238E27FC236}">
                  <a16:creationId xmlns:a16="http://schemas.microsoft.com/office/drawing/2014/main" id="{6FC1A5FC-1C79-407E-BBD1-3DEA0A1362FB}"/>
                </a:ext>
              </a:extLst>
            </p:cNvPr>
            <p:cNvSpPr/>
            <p:nvPr/>
          </p:nvSpPr>
          <p:spPr>
            <a:xfrm>
              <a:off x="1837163" y="4852588"/>
              <a:ext cx="911927" cy="911927"/>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17" name="Oval 16">
              <a:extLst>
                <a:ext uri="{FF2B5EF4-FFF2-40B4-BE49-F238E27FC236}">
                  <a16:creationId xmlns:a16="http://schemas.microsoft.com/office/drawing/2014/main" id="{EC61CC2A-AB44-469A-80E0-ED63386D6F72}"/>
                </a:ext>
              </a:extLst>
            </p:cNvPr>
            <p:cNvSpPr/>
            <p:nvPr/>
          </p:nvSpPr>
          <p:spPr>
            <a:xfrm>
              <a:off x="1913156" y="4928582"/>
              <a:ext cx="759939" cy="75993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altLang="ko-KR" sz="2700" dirty="0"/>
                <a:t>1</a:t>
              </a:r>
              <a:endParaRPr lang="ko-KR" altLang="en-US" sz="2700" dirty="0"/>
            </a:p>
          </p:txBody>
        </p:sp>
      </p:grpSp>
      <p:grpSp>
        <p:nvGrpSpPr>
          <p:cNvPr id="21" name="그룹 2">
            <a:extLst>
              <a:ext uri="{FF2B5EF4-FFF2-40B4-BE49-F238E27FC236}">
                <a16:creationId xmlns:a16="http://schemas.microsoft.com/office/drawing/2014/main" id="{AB3A020D-95DF-4D2D-908D-F3DBE8BD1162}"/>
              </a:ext>
            </a:extLst>
          </p:cNvPr>
          <p:cNvGrpSpPr/>
          <p:nvPr/>
        </p:nvGrpSpPr>
        <p:grpSpPr>
          <a:xfrm>
            <a:off x="2339752" y="5517232"/>
            <a:ext cx="738223" cy="984297"/>
            <a:chOff x="6609996" y="4624904"/>
            <a:chExt cx="911927" cy="911927"/>
          </a:xfrm>
        </p:grpSpPr>
        <p:sp>
          <p:nvSpPr>
            <p:cNvPr id="22" name="Oval 21">
              <a:extLst>
                <a:ext uri="{FF2B5EF4-FFF2-40B4-BE49-F238E27FC236}">
                  <a16:creationId xmlns:a16="http://schemas.microsoft.com/office/drawing/2014/main" id="{304F6D4D-BD73-45BA-887C-F8A1A3A03B4E}"/>
                </a:ext>
              </a:extLst>
            </p:cNvPr>
            <p:cNvSpPr/>
            <p:nvPr/>
          </p:nvSpPr>
          <p:spPr>
            <a:xfrm>
              <a:off x="6609996" y="4624904"/>
              <a:ext cx="911927" cy="911927"/>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p>
          </p:txBody>
        </p:sp>
        <p:sp>
          <p:nvSpPr>
            <p:cNvPr id="23" name="Oval 22">
              <a:extLst>
                <a:ext uri="{FF2B5EF4-FFF2-40B4-BE49-F238E27FC236}">
                  <a16:creationId xmlns:a16="http://schemas.microsoft.com/office/drawing/2014/main" id="{725E5DB3-60B9-451B-B822-0E351DEDBD37}"/>
                </a:ext>
              </a:extLst>
            </p:cNvPr>
            <p:cNvSpPr/>
            <p:nvPr/>
          </p:nvSpPr>
          <p:spPr>
            <a:xfrm>
              <a:off x="6685990" y="4700898"/>
              <a:ext cx="759939" cy="75993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ru-RU" altLang="ko-KR" sz="2700" dirty="0"/>
                <a:t>3</a:t>
              </a:r>
              <a:endParaRPr lang="ko-KR" altLang="en-US" sz="2700" dirty="0"/>
            </a:p>
          </p:txBody>
        </p:sp>
      </p:grpSp>
      <p:sp>
        <p:nvSpPr>
          <p:cNvPr id="26" name="Freeform 71">
            <a:extLst>
              <a:ext uri="{FF2B5EF4-FFF2-40B4-BE49-F238E27FC236}">
                <a16:creationId xmlns:a16="http://schemas.microsoft.com/office/drawing/2014/main" id="{62260F3F-011F-4F0F-B48A-218642F768DD}"/>
              </a:ext>
            </a:extLst>
          </p:cNvPr>
          <p:cNvSpPr/>
          <p:nvPr/>
        </p:nvSpPr>
        <p:spPr>
          <a:xfrm rot="10800000" flipV="1">
            <a:off x="5128421" y="2347511"/>
            <a:ext cx="1043149" cy="725694"/>
          </a:xfrm>
          <a:custGeom>
            <a:avLst/>
            <a:gdLst>
              <a:gd name="connsiteX0" fmla="*/ 1304925 w 1304925"/>
              <a:gd name="connsiteY0" fmla="*/ 638175 h 638175"/>
              <a:gd name="connsiteX1" fmla="*/ 704850 w 1304925"/>
              <a:gd name="connsiteY1" fmla="*/ 0 h 638175"/>
              <a:gd name="connsiteX2" fmla="*/ 0 w 1304925"/>
              <a:gd name="connsiteY2" fmla="*/ 0 h 638175"/>
            </a:gdLst>
            <a:ahLst/>
            <a:cxnLst>
              <a:cxn ang="0">
                <a:pos x="connsiteX0" y="connsiteY0"/>
              </a:cxn>
              <a:cxn ang="0">
                <a:pos x="connsiteX1" y="connsiteY1"/>
              </a:cxn>
              <a:cxn ang="0">
                <a:pos x="connsiteX2" y="connsiteY2"/>
              </a:cxn>
            </a:cxnLst>
            <a:rect l="l" t="t" r="r" b="b"/>
            <a:pathLst>
              <a:path w="1304925" h="638175">
                <a:moveTo>
                  <a:pt x="1304925" y="638175"/>
                </a:moveTo>
                <a:lnTo>
                  <a:pt x="704850" y="0"/>
                </a:lnTo>
                <a:lnTo>
                  <a:pt x="0" y="0"/>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sz="2700"/>
          </a:p>
        </p:txBody>
      </p:sp>
      <p:sp>
        <p:nvSpPr>
          <p:cNvPr id="30" name="Rounded Rectangle 12">
            <a:extLst>
              <a:ext uri="{FF2B5EF4-FFF2-40B4-BE49-F238E27FC236}">
                <a16:creationId xmlns:a16="http://schemas.microsoft.com/office/drawing/2014/main" id="{7AA7850C-2124-44A3-BEC2-28A23F3BC5A3}"/>
              </a:ext>
            </a:extLst>
          </p:cNvPr>
          <p:cNvSpPr/>
          <p:nvPr/>
        </p:nvSpPr>
        <p:spPr>
          <a:xfrm>
            <a:off x="395536" y="2852936"/>
            <a:ext cx="2808312" cy="1512168"/>
          </a:xfrm>
          <a:custGeom>
            <a:avLst/>
            <a:gdLst/>
            <a:ahLst/>
            <a:cxnLst/>
            <a:rect l="l" t="t" r="r" b="b"/>
            <a:pathLst>
              <a:path w="2543162" h="1619848">
                <a:moveTo>
                  <a:pt x="7407" y="0"/>
                </a:moveTo>
                <a:lnTo>
                  <a:pt x="2355227" y="0"/>
                </a:lnTo>
                <a:cubicBezTo>
                  <a:pt x="2459021" y="0"/>
                  <a:pt x="2543162" y="84141"/>
                  <a:pt x="2543162" y="187935"/>
                </a:cubicBezTo>
                <a:lnTo>
                  <a:pt x="2543162" y="1431913"/>
                </a:lnTo>
                <a:cubicBezTo>
                  <a:pt x="2543162" y="1535707"/>
                  <a:pt x="2459021" y="1619848"/>
                  <a:pt x="2355227" y="1619848"/>
                </a:cubicBezTo>
                <a:lnTo>
                  <a:pt x="7407" y="1619848"/>
                </a:lnTo>
                <a:lnTo>
                  <a:pt x="0" y="1619102"/>
                </a:lnTo>
                <a:lnTo>
                  <a:pt x="0" y="747"/>
                </a:lnTo>
                <a:cubicBezTo>
                  <a:pt x="2442" y="48"/>
                  <a:pt x="4919" y="0"/>
                  <a:pt x="7407" y="0"/>
                </a:cubicBezTo>
                <a:close/>
              </a:path>
            </a:pathLst>
          </a:cu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32" name="Rectangle 31">
            <a:extLst>
              <a:ext uri="{FF2B5EF4-FFF2-40B4-BE49-F238E27FC236}">
                <a16:creationId xmlns:a16="http://schemas.microsoft.com/office/drawing/2014/main" id="{3D2EDB95-20B5-4777-A06A-C77839EF9879}"/>
              </a:ext>
            </a:extLst>
          </p:cNvPr>
          <p:cNvSpPr/>
          <p:nvPr/>
        </p:nvSpPr>
        <p:spPr>
          <a:xfrm>
            <a:off x="395536" y="2924944"/>
            <a:ext cx="2736304" cy="1169551"/>
          </a:xfrm>
          <a:prstGeom prst="rect">
            <a:avLst/>
          </a:prstGeom>
        </p:spPr>
        <p:txBody>
          <a:bodyPr wrap="square">
            <a:spAutoFit/>
          </a:bodyPr>
          <a:lstStyle/>
          <a:p>
            <a:r>
              <a:rPr lang="ru-RU" sz="1000" dirty="0"/>
              <a:t>организаций образования, в случае оснащенности необходимым оборудованием и создании условий для стабильного и бесперебойного проведения тестирования (компьютерный класс, камеры видеонаблюдения, интернет, </a:t>
            </a:r>
            <a:r>
              <a:rPr lang="ru-RU" sz="1000" dirty="0" err="1"/>
              <a:t>онлайн-трансляции</a:t>
            </a:r>
            <a:r>
              <a:rPr lang="ru-RU" sz="1000" dirty="0"/>
              <a:t>); </a:t>
            </a:r>
          </a:p>
        </p:txBody>
      </p:sp>
      <p:sp>
        <p:nvSpPr>
          <p:cNvPr id="49" name="Oval 10">
            <a:extLst>
              <a:ext uri="{FF2B5EF4-FFF2-40B4-BE49-F238E27FC236}">
                <a16:creationId xmlns:a16="http://schemas.microsoft.com/office/drawing/2014/main" id="{D2034369-C3FA-4B08-A6AC-55B418972211}"/>
              </a:ext>
            </a:extLst>
          </p:cNvPr>
          <p:cNvSpPr>
            <a:spLocks noChangeAspect="1"/>
          </p:cNvSpPr>
          <p:nvPr/>
        </p:nvSpPr>
        <p:spPr>
          <a:xfrm>
            <a:off x="6426134" y="5420381"/>
            <a:ext cx="277216" cy="367751"/>
          </a:xfrm>
          <a:custGeom>
            <a:avLst/>
            <a:gdLst/>
            <a:ahLst/>
            <a:cxnLst/>
            <a:rect l="l" t="t" r="r" b="b"/>
            <a:pathLst>
              <a:path w="2956013" h="2941055">
                <a:moveTo>
                  <a:pt x="2169165" y="2259549"/>
                </a:moveTo>
                <a:cubicBezTo>
                  <a:pt x="2305163" y="2320579"/>
                  <a:pt x="2430502" y="2400997"/>
                  <a:pt x="2542352" y="2496872"/>
                </a:cubicBezTo>
                <a:cubicBezTo>
                  <a:pt x="2303978" y="2744099"/>
                  <a:pt x="1979593" y="2907447"/>
                  <a:pt x="1617206" y="2939204"/>
                </a:cubicBezTo>
                <a:lnTo>
                  <a:pt x="1588575" y="2925411"/>
                </a:lnTo>
                <a:cubicBezTo>
                  <a:pt x="1835671" y="2758142"/>
                  <a:pt x="2037335" y="2529257"/>
                  <a:pt x="2169165" y="2259549"/>
                </a:cubicBezTo>
                <a:close/>
                <a:moveTo>
                  <a:pt x="797309" y="2254509"/>
                </a:moveTo>
                <a:cubicBezTo>
                  <a:pt x="928512" y="2525684"/>
                  <a:pt x="1129977" y="2756161"/>
                  <a:pt x="1376879" y="2925229"/>
                </a:cubicBezTo>
                <a:cubicBezTo>
                  <a:pt x="1367940" y="2931748"/>
                  <a:pt x="1358086" y="2936536"/>
                  <a:pt x="1348086" y="2941055"/>
                </a:cubicBezTo>
                <a:cubicBezTo>
                  <a:pt x="981929" y="2910776"/>
                  <a:pt x="654006" y="2746454"/>
                  <a:pt x="413461" y="2497054"/>
                </a:cubicBezTo>
                <a:cubicBezTo>
                  <a:pt x="528278" y="2398621"/>
                  <a:pt x="657289" y="2316447"/>
                  <a:pt x="797309" y="2254509"/>
                </a:cubicBezTo>
                <a:close/>
                <a:moveTo>
                  <a:pt x="1426305" y="2108791"/>
                </a:moveTo>
                <a:lnTo>
                  <a:pt x="1426305" y="2824067"/>
                </a:lnTo>
                <a:cubicBezTo>
                  <a:pt x="1203050" y="2668305"/>
                  <a:pt x="1020431" y="2458508"/>
                  <a:pt x="899682" y="2212532"/>
                </a:cubicBezTo>
                <a:cubicBezTo>
                  <a:pt x="1063835" y="2148883"/>
                  <a:pt x="1241204" y="2112683"/>
                  <a:pt x="1426305" y="2108791"/>
                </a:cubicBezTo>
                <a:close/>
                <a:moveTo>
                  <a:pt x="1527809" y="2108695"/>
                </a:moveTo>
                <a:cubicBezTo>
                  <a:pt x="1717707" y="2112557"/>
                  <a:pt x="1899494" y="2150291"/>
                  <a:pt x="2067336" y="2216559"/>
                </a:cubicBezTo>
                <a:cubicBezTo>
                  <a:pt x="1943936" y="2466549"/>
                  <a:pt x="1756622" y="2679032"/>
                  <a:pt x="1527809" y="2835300"/>
                </a:cubicBezTo>
                <a:close/>
                <a:moveTo>
                  <a:pt x="2354776" y="1530125"/>
                </a:moveTo>
                <a:lnTo>
                  <a:pt x="2955077" y="1530125"/>
                </a:lnTo>
                <a:cubicBezTo>
                  <a:pt x="2942393" y="1866074"/>
                  <a:pt x="2817414" y="2173186"/>
                  <a:pt x="2615767" y="2414127"/>
                </a:cubicBezTo>
                <a:cubicBezTo>
                  <a:pt x="2496453" y="2311434"/>
                  <a:pt x="2362630" y="2225327"/>
                  <a:pt x="2217376" y="2159975"/>
                </a:cubicBezTo>
                <a:cubicBezTo>
                  <a:pt x="2300477" y="1965771"/>
                  <a:pt x="2348521" y="1753185"/>
                  <a:pt x="2354776" y="1530125"/>
                </a:cubicBezTo>
                <a:close/>
                <a:moveTo>
                  <a:pt x="1527809" y="1530125"/>
                </a:moveTo>
                <a:lnTo>
                  <a:pt x="2244039" y="1530125"/>
                </a:lnTo>
                <a:cubicBezTo>
                  <a:pt x="2237819" y="1737690"/>
                  <a:pt x="2192963" y="1935525"/>
                  <a:pt x="2115825" y="2116496"/>
                </a:cubicBezTo>
                <a:cubicBezTo>
                  <a:pt x="1933189" y="2043464"/>
                  <a:pt x="1735000" y="2001899"/>
                  <a:pt x="1527809" y="1997958"/>
                </a:cubicBezTo>
                <a:close/>
                <a:moveTo>
                  <a:pt x="725097" y="1530125"/>
                </a:moveTo>
                <a:lnTo>
                  <a:pt x="1426305" y="1530125"/>
                </a:lnTo>
                <a:lnTo>
                  <a:pt x="1426305" y="1998054"/>
                </a:lnTo>
                <a:cubicBezTo>
                  <a:pt x="1224105" y="2002029"/>
                  <a:pt x="1030504" y="2041966"/>
                  <a:pt x="851699" y="2112283"/>
                </a:cubicBezTo>
                <a:cubicBezTo>
                  <a:pt x="775482" y="1932518"/>
                  <a:pt x="731260" y="1736112"/>
                  <a:pt x="725097" y="1530125"/>
                </a:cubicBezTo>
                <a:close/>
                <a:moveTo>
                  <a:pt x="934" y="1530125"/>
                </a:moveTo>
                <a:lnTo>
                  <a:pt x="614360" y="1530125"/>
                </a:lnTo>
                <a:cubicBezTo>
                  <a:pt x="620543" y="1751166"/>
                  <a:pt x="667772" y="1961919"/>
                  <a:pt x="749235" y="2154869"/>
                </a:cubicBezTo>
                <a:cubicBezTo>
                  <a:pt x="599936" y="2221117"/>
                  <a:pt x="462426" y="2308980"/>
                  <a:pt x="340129" y="2414234"/>
                </a:cubicBezTo>
                <a:cubicBezTo>
                  <a:pt x="138582" y="2173144"/>
                  <a:pt x="13619" y="1866051"/>
                  <a:pt x="934" y="1530125"/>
                </a:cubicBezTo>
                <a:close/>
                <a:moveTo>
                  <a:pt x="883886" y="768586"/>
                </a:moveTo>
                <a:cubicBezTo>
                  <a:pt x="1053566" y="831753"/>
                  <a:pt x="1236128" y="867407"/>
                  <a:pt x="1426305" y="871035"/>
                </a:cubicBezTo>
                <a:lnTo>
                  <a:pt x="1426305" y="1428622"/>
                </a:lnTo>
                <a:lnTo>
                  <a:pt x="724559" y="1428622"/>
                </a:lnTo>
                <a:cubicBezTo>
                  <a:pt x="730221" y="1192426"/>
                  <a:pt x="785872" y="968634"/>
                  <a:pt x="883886" y="768586"/>
                </a:cubicBezTo>
                <a:close/>
                <a:moveTo>
                  <a:pt x="2083288" y="764501"/>
                </a:moveTo>
                <a:cubicBezTo>
                  <a:pt x="2182501" y="965616"/>
                  <a:pt x="2238869" y="1190833"/>
                  <a:pt x="2244577" y="1428622"/>
                </a:cubicBezTo>
                <a:lnTo>
                  <a:pt x="1527809" y="1428622"/>
                </a:lnTo>
                <a:lnTo>
                  <a:pt x="1527809" y="871130"/>
                </a:lnTo>
                <a:cubicBezTo>
                  <a:pt x="1722835" y="867528"/>
                  <a:pt x="1909881" y="830382"/>
                  <a:pt x="2083288" y="764501"/>
                </a:cubicBezTo>
                <a:close/>
                <a:moveTo>
                  <a:pt x="375750" y="484510"/>
                </a:moveTo>
                <a:cubicBezTo>
                  <a:pt x="497688" y="583858"/>
                  <a:pt x="633678" y="666438"/>
                  <a:pt x="780212" y="729142"/>
                </a:cubicBezTo>
                <a:cubicBezTo>
                  <a:pt x="677519" y="941475"/>
                  <a:pt x="619429" y="1178562"/>
                  <a:pt x="613822" y="1428622"/>
                </a:cubicBezTo>
                <a:lnTo>
                  <a:pt x="0" y="1428622"/>
                </a:lnTo>
                <a:cubicBezTo>
                  <a:pt x="9263" y="1065848"/>
                  <a:pt x="149371" y="735691"/>
                  <a:pt x="375750" y="484510"/>
                </a:cubicBezTo>
                <a:close/>
                <a:moveTo>
                  <a:pt x="2580304" y="484479"/>
                </a:moveTo>
                <a:cubicBezTo>
                  <a:pt x="2806628" y="735651"/>
                  <a:pt x="2946750" y="1065827"/>
                  <a:pt x="2956013" y="1428622"/>
                </a:cubicBezTo>
                <a:lnTo>
                  <a:pt x="2355314" y="1428622"/>
                </a:lnTo>
                <a:cubicBezTo>
                  <a:pt x="2349636" y="1176504"/>
                  <a:pt x="2290630" y="937573"/>
                  <a:pt x="2186241" y="724113"/>
                </a:cubicBezTo>
                <a:cubicBezTo>
                  <a:pt x="2328935" y="662418"/>
                  <a:pt x="2461323" y="581449"/>
                  <a:pt x="2580304" y="484479"/>
                </a:cubicBezTo>
                <a:close/>
                <a:moveTo>
                  <a:pt x="1426305" y="124032"/>
                </a:moveTo>
                <a:lnTo>
                  <a:pt x="1426305" y="760298"/>
                </a:lnTo>
                <a:cubicBezTo>
                  <a:pt x="1253727" y="756791"/>
                  <a:pt x="1087879" y="724966"/>
                  <a:pt x="933247" y="668842"/>
                </a:cubicBezTo>
                <a:cubicBezTo>
                  <a:pt x="1054039" y="451822"/>
                  <a:pt x="1223389" y="265609"/>
                  <a:pt x="1426305" y="124032"/>
                </a:cubicBezTo>
                <a:close/>
                <a:moveTo>
                  <a:pt x="1527809" y="112799"/>
                </a:moveTo>
                <a:cubicBezTo>
                  <a:pt x="1736145" y="255085"/>
                  <a:pt x="1910079" y="443973"/>
                  <a:pt x="2033951" y="664748"/>
                </a:cubicBezTo>
                <a:cubicBezTo>
                  <a:pt x="1875578" y="723616"/>
                  <a:pt x="1705238" y="756901"/>
                  <a:pt x="1527809" y="760394"/>
                </a:cubicBezTo>
                <a:close/>
                <a:moveTo>
                  <a:pt x="1632157" y="1693"/>
                </a:moveTo>
                <a:cubicBezTo>
                  <a:pt x="1969090" y="34839"/>
                  <a:pt x="2272411" y="181752"/>
                  <a:pt x="2502559" y="404493"/>
                </a:cubicBezTo>
                <a:cubicBezTo>
                  <a:pt x="2392455" y="493535"/>
                  <a:pt x="2270018" y="567692"/>
                  <a:pt x="2138287" y="624414"/>
                </a:cubicBezTo>
                <a:cubicBezTo>
                  <a:pt x="2004803" y="382989"/>
                  <a:pt x="1815448" y="176841"/>
                  <a:pt x="1587368" y="23269"/>
                </a:cubicBezTo>
                <a:close/>
                <a:moveTo>
                  <a:pt x="1333466" y="0"/>
                </a:moveTo>
                <a:lnTo>
                  <a:pt x="1376468" y="23177"/>
                </a:lnTo>
                <a:cubicBezTo>
                  <a:pt x="1149236" y="178863"/>
                  <a:pt x="960516" y="386575"/>
                  <a:pt x="827965" y="629347"/>
                </a:cubicBezTo>
                <a:cubicBezTo>
                  <a:pt x="692459" y="571593"/>
                  <a:pt x="566467" y="495851"/>
                  <a:pt x="453430" y="404475"/>
                </a:cubicBezTo>
                <a:cubicBezTo>
                  <a:pt x="685742" y="179438"/>
                  <a:pt x="992667" y="31629"/>
                  <a:pt x="13334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45" name="Прямоугольник 44"/>
          <p:cNvSpPr/>
          <p:nvPr/>
        </p:nvSpPr>
        <p:spPr>
          <a:xfrm>
            <a:off x="323528" y="404665"/>
            <a:ext cx="8136904" cy="1477328"/>
          </a:xfrm>
          <a:prstGeom prst="rect">
            <a:avLst/>
          </a:prstGeom>
        </p:spPr>
        <p:txBody>
          <a:bodyPr wrap="square">
            <a:spAutoFit/>
          </a:bodyPr>
          <a:lstStyle/>
          <a:p>
            <a:pPr algn="just"/>
            <a:r>
              <a:rPr lang="ru-RU" dirty="0">
                <a:solidFill>
                  <a:srgbClr val="FF0000"/>
                </a:solidFill>
              </a:rPr>
              <a:t>Компьютерное тестирование </a:t>
            </a:r>
            <a:r>
              <a:rPr lang="ru-RU" dirty="0">
                <a:solidFill>
                  <a:srgbClr val="002060"/>
                </a:solidFill>
              </a:rPr>
              <a:t>проводится комиссией согласно графику, </a:t>
            </a:r>
            <a:r>
              <a:rPr lang="ru-RU" b="1" dirty="0">
                <a:solidFill>
                  <a:srgbClr val="002060"/>
                </a:solidFill>
              </a:rPr>
              <a:t>утвержденному руководителем организации образования </a:t>
            </a:r>
            <a:r>
              <a:rPr lang="ru-RU" dirty="0">
                <a:solidFill>
                  <a:srgbClr val="002060"/>
                </a:solidFill>
              </a:rPr>
              <a:t>и согласованному с руководителем организации по вопросам тестирования, определенной уполномоченным органом в области образования на базе:</a:t>
            </a:r>
          </a:p>
        </p:txBody>
      </p:sp>
      <p:sp>
        <p:nvSpPr>
          <p:cNvPr id="51" name="Rounded Rectangle 12">
            <a:extLst>
              <a:ext uri="{FF2B5EF4-FFF2-40B4-BE49-F238E27FC236}">
                <a16:creationId xmlns:a16="http://schemas.microsoft.com/office/drawing/2014/main" id="{7AA7850C-2124-44A3-BEC2-28A23F3BC5A3}"/>
              </a:ext>
            </a:extLst>
          </p:cNvPr>
          <p:cNvSpPr/>
          <p:nvPr/>
        </p:nvSpPr>
        <p:spPr>
          <a:xfrm>
            <a:off x="5796136" y="2924944"/>
            <a:ext cx="2808312" cy="1512168"/>
          </a:xfrm>
          <a:custGeom>
            <a:avLst/>
            <a:gdLst/>
            <a:ahLst/>
            <a:cxnLst/>
            <a:rect l="l" t="t" r="r" b="b"/>
            <a:pathLst>
              <a:path w="2543162" h="1619848">
                <a:moveTo>
                  <a:pt x="7407" y="0"/>
                </a:moveTo>
                <a:lnTo>
                  <a:pt x="2355227" y="0"/>
                </a:lnTo>
                <a:cubicBezTo>
                  <a:pt x="2459021" y="0"/>
                  <a:pt x="2543162" y="84141"/>
                  <a:pt x="2543162" y="187935"/>
                </a:cubicBezTo>
                <a:lnTo>
                  <a:pt x="2543162" y="1431913"/>
                </a:lnTo>
                <a:cubicBezTo>
                  <a:pt x="2543162" y="1535707"/>
                  <a:pt x="2459021" y="1619848"/>
                  <a:pt x="2355227" y="1619848"/>
                </a:cubicBezTo>
                <a:lnTo>
                  <a:pt x="7407" y="1619848"/>
                </a:lnTo>
                <a:lnTo>
                  <a:pt x="0" y="1619102"/>
                </a:lnTo>
                <a:lnTo>
                  <a:pt x="0" y="747"/>
                </a:lnTo>
                <a:cubicBezTo>
                  <a:pt x="2442" y="48"/>
                  <a:pt x="4919" y="0"/>
                  <a:pt x="7407" y="0"/>
                </a:cubicBezTo>
                <a:close/>
              </a:path>
            </a:pathLst>
          </a:cu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52" name="Rectangle 31">
            <a:extLst>
              <a:ext uri="{FF2B5EF4-FFF2-40B4-BE49-F238E27FC236}">
                <a16:creationId xmlns:a16="http://schemas.microsoft.com/office/drawing/2014/main" id="{3D2EDB95-20B5-4777-A06A-C77839EF9879}"/>
              </a:ext>
            </a:extLst>
          </p:cNvPr>
          <p:cNvSpPr/>
          <p:nvPr/>
        </p:nvSpPr>
        <p:spPr>
          <a:xfrm>
            <a:off x="5868144" y="2996952"/>
            <a:ext cx="2664296" cy="861774"/>
          </a:xfrm>
          <a:prstGeom prst="rect">
            <a:avLst/>
          </a:prstGeom>
        </p:spPr>
        <p:txBody>
          <a:bodyPr wrap="square">
            <a:spAutoFit/>
          </a:bodyPr>
          <a:lstStyle/>
          <a:p>
            <a:r>
              <a:rPr lang="ru-RU" sz="1000" dirty="0"/>
              <a:t> организаций образования, в случае оснащенности компьютерными классами, в том числе при наличии интернета и создании минимальных необходимых условий для проведения тестирования</a:t>
            </a:r>
          </a:p>
        </p:txBody>
      </p:sp>
      <p:sp>
        <p:nvSpPr>
          <p:cNvPr id="53" name="Rounded Rectangle 12">
            <a:extLst>
              <a:ext uri="{FF2B5EF4-FFF2-40B4-BE49-F238E27FC236}">
                <a16:creationId xmlns:a16="http://schemas.microsoft.com/office/drawing/2014/main" id="{7AA7850C-2124-44A3-BEC2-28A23F3BC5A3}"/>
              </a:ext>
            </a:extLst>
          </p:cNvPr>
          <p:cNvSpPr/>
          <p:nvPr/>
        </p:nvSpPr>
        <p:spPr>
          <a:xfrm>
            <a:off x="4860032" y="5157192"/>
            <a:ext cx="2808312" cy="1512168"/>
          </a:xfrm>
          <a:custGeom>
            <a:avLst/>
            <a:gdLst/>
            <a:ahLst/>
            <a:cxnLst/>
            <a:rect l="l" t="t" r="r" b="b"/>
            <a:pathLst>
              <a:path w="2543162" h="1619848">
                <a:moveTo>
                  <a:pt x="7407" y="0"/>
                </a:moveTo>
                <a:lnTo>
                  <a:pt x="2355227" y="0"/>
                </a:lnTo>
                <a:cubicBezTo>
                  <a:pt x="2459021" y="0"/>
                  <a:pt x="2543162" y="84141"/>
                  <a:pt x="2543162" y="187935"/>
                </a:cubicBezTo>
                <a:lnTo>
                  <a:pt x="2543162" y="1431913"/>
                </a:lnTo>
                <a:cubicBezTo>
                  <a:pt x="2543162" y="1535707"/>
                  <a:pt x="2459021" y="1619848"/>
                  <a:pt x="2355227" y="1619848"/>
                </a:cubicBezTo>
                <a:lnTo>
                  <a:pt x="7407" y="1619848"/>
                </a:lnTo>
                <a:lnTo>
                  <a:pt x="0" y="1619102"/>
                </a:lnTo>
                <a:lnTo>
                  <a:pt x="0" y="747"/>
                </a:lnTo>
                <a:cubicBezTo>
                  <a:pt x="2442" y="48"/>
                  <a:pt x="4919" y="0"/>
                  <a:pt x="7407" y="0"/>
                </a:cubicBezTo>
                <a:close/>
              </a:path>
            </a:pathLst>
          </a:cu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54" name="Rectangle 31">
            <a:extLst>
              <a:ext uri="{FF2B5EF4-FFF2-40B4-BE49-F238E27FC236}">
                <a16:creationId xmlns:a16="http://schemas.microsoft.com/office/drawing/2014/main" id="{3D2EDB95-20B5-4777-A06A-C77839EF9879}"/>
              </a:ext>
            </a:extLst>
          </p:cNvPr>
          <p:cNvSpPr/>
          <p:nvPr/>
        </p:nvSpPr>
        <p:spPr>
          <a:xfrm>
            <a:off x="4932040" y="5373216"/>
            <a:ext cx="2664296" cy="861774"/>
          </a:xfrm>
          <a:prstGeom prst="rect">
            <a:avLst/>
          </a:prstGeom>
        </p:spPr>
        <p:txBody>
          <a:bodyPr wrap="square">
            <a:spAutoFit/>
          </a:bodyPr>
          <a:lstStyle/>
          <a:p>
            <a:pPr marL="342900" indent="-342900"/>
            <a:r>
              <a:rPr lang="ru-RU" sz="1000" dirty="0"/>
              <a:t>          малокомплектных организаций образования с установкой программы тестирования через USB-порт для подключения </a:t>
            </a:r>
            <a:r>
              <a:rPr lang="ru-RU" sz="1000" dirty="0" err="1"/>
              <a:t>флеш-накопителя</a:t>
            </a:r>
            <a:r>
              <a:rPr lang="ru-RU" sz="1000" dirty="0"/>
              <a:t>;</a:t>
            </a:r>
          </a:p>
        </p:txBody>
      </p:sp>
    </p:spTree>
    <p:extLst>
      <p:ext uri="{BB962C8B-B14F-4D97-AF65-F5344CB8AC3E}">
        <p14:creationId xmlns:p14="http://schemas.microsoft.com/office/powerpoint/2010/main" val="1992396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2800" b="1" dirty="0">
                <a:solidFill>
                  <a:schemeClr val="bg1"/>
                </a:solidFill>
                <a:latin typeface="Arial" pitchFamily="34" charset="0"/>
                <a:cs typeface="Arial" pitchFamily="34" charset="0"/>
              </a:rPr>
              <a:t>Оценивание результатов</a:t>
            </a:r>
            <a:endParaRPr lang="ru-RU" sz="2800" b="1"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5" name="Таблица 4"/>
          <p:cNvGraphicFramePr>
            <a:graphicFrameLocks noGrp="1"/>
          </p:cNvGraphicFramePr>
          <p:nvPr/>
        </p:nvGraphicFramePr>
        <p:xfrm>
          <a:off x="251520" y="778070"/>
          <a:ext cx="8568952" cy="6065036"/>
        </p:xfrm>
        <a:graphic>
          <a:graphicData uri="http://schemas.openxmlformats.org/drawingml/2006/table">
            <a:tbl>
              <a:tblPr firstRow="1" bandRow="1">
                <a:tableStyleId>{5C22544A-7EE6-4342-B048-85BDC9FD1C3A}</a:tableStyleId>
              </a:tblPr>
              <a:tblGrid>
                <a:gridCol w="1619509">
                  <a:extLst>
                    <a:ext uri="{9D8B030D-6E8A-4147-A177-3AD203B41FA5}">
                      <a16:colId xmlns:a16="http://schemas.microsoft.com/office/drawing/2014/main" val="20000"/>
                    </a:ext>
                  </a:extLst>
                </a:gridCol>
                <a:gridCol w="6949443">
                  <a:extLst>
                    <a:ext uri="{9D8B030D-6E8A-4147-A177-3AD203B41FA5}">
                      <a16:colId xmlns:a16="http://schemas.microsoft.com/office/drawing/2014/main" val="20001"/>
                    </a:ext>
                  </a:extLst>
                </a:gridCol>
              </a:tblGrid>
              <a:tr h="761516">
                <a:tc rowSpan="3">
                  <a:txBody>
                    <a:bodyPr/>
                    <a:lstStyle/>
                    <a:p>
                      <a:r>
                        <a:rPr lang="ru-RU" sz="1200" b="1" dirty="0"/>
                        <a:t>Требования к необходимому</a:t>
                      </a:r>
                      <a:r>
                        <a:rPr lang="ru-RU" sz="1200" b="1" baseline="0" dirty="0"/>
                        <a:t> </a:t>
                      </a:r>
                      <a:r>
                        <a:rPr lang="ru-RU" sz="1200" b="1" dirty="0"/>
                        <a:t> порогу</a:t>
                      </a:r>
                      <a:r>
                        <a:rPr lang="ru-RU" sz="1200" b="1" baseline="0" dirty="0"/>
                        <a:t> участия </a:t>
                      </a:r>
                      <a:endParaRPr lang="ru-RU" sz="1200" b="1" dirty="0"/>
                    </a:p>
                  </a:txBody>
                  <a:tcPr/>
                </a:tc>
                <a:tc>
                  <a:txBody>
                    <a:bodyPr/>
                    <a:lstStyle/>
                    <a:p>
                      <a:r>
                        <a:rPr lang="ru-RU" sz="1200" b="0" dirty="0"/>
                        <a:t>проводится при участии в нем не менее 90 % (для организаций образования, общее количество выпускников, которых составляет 10 или менее обучающихся (воспитанников) – не менее 80 %) обучающихся (воспитанников) от списочного состава контингента </a:t>
                      </a:r>
                    </a:p>
                  </a:txBody>
                  <a:tcPr/>
                </a:tc>
                <a:extLst>
                  <a:ext uri="{0D108BD9-81ED-4DB2-BD59-A6C34878D82A}">
                    <a16:rowId xmlns:a16="http://schemas.microsoft.com/office/drawing/2014/main" val="10000"/>
                  </a:ext>
                </a:extLst>
              </a:tr>
              <a:tr h="807173">
                <a:tc vMerge="1">
                  <a:txBody>
                    <a:bodyPr/>
                    <a:lstStyle/>
                    <a:p>
                      <a:endParaRPr lang="ru-RU" sz="1200" b="0" dirty="0"/>
                    </a:p>
                  </a:txBody>
                  <a:tcPr/>
                </a:tc>
                <a:tc>
                  <a:txBody>
                    <a:bodyPr/>
                    <a:lstStyle/>
                    <a:p>
                      <a:r>
                        <a:rPr lang="ru-RU" sz="1200" b="0" dirty="0">
                          <a:solidFill>
                            <a:srgbClr val="002060"/>
                          </a:solidFill>
                        </a:rPr>
                        <a:t>в случае участия менее 90 % (для организаций образования, общее количество выпускников, которых составляет 10 или менее обучающихся – не менее 80%) обучающихся, компьютерное тестирование или тестовый контроль </a:t>
                      </a:r>
                      <a:r>
                        <a:rPr lang="ru-RU" sz="1200" b="1" dirty="0">
                          <a:solidFill>
                            <a:srgbClr val="002060"/>
                          </a:solidFill>
                        </a:rPr>
                        <a:t>переносится на другой день по согласованию с комиссией и наблюдателями.</a:t>
                      </a:r>
                    </a:p>
                  </a:txBody>
                  <a:tcPr/>
                </a:tc>
                <a:extLst>
                  <a:ext uri="{0D108BD9-81ED-4DB2-BD59-A6C34878D82A}">
                    <a16:rowId xmlns:a16="http://schemas.microsoft.com/office/drawing/2014/main" val="10001"/>
                  </a:ext>
                </a:extLst>
              </a:tr>
              <a:tr h="807173">
                <a:tc vMerge="1">
                  <a:txBody>
                    <a:bodyPr/>
                    <a:lstStyle/>
                    <a:p>
                      <a:endParaRPr lang="ru-RU" sz="1200" b="0" dirty="0"/>
                    </a:p>
                  </a:txBody>
                  <a:tcPr/>
                </a:tc>
                <a:tc>
                  <a:txBody>
                    <a:bodyPr/>
                    <a:lstStyle/>
                    <a:p>
                      <a:r>
                        <a:rPr lang="ru-RU" sz="1200" b="1" dirty="0">
                          <a:solidFill>
                            <a:srgbClr val="002060"/>
                          </a:solidFill>
                        </a:rPr>
                        <a:t>в случае повторной неявки </a:t>
                      </a:r>
                      <a:r>
                        <a:rPr lang="ru-RU" sz="1200" b="0" dirty="0">
                          <a:solidFill>
                            <a:srgbClr val="002060"/>
                          </a:solidFill>
                        </a:rPr>
                        <a:t>на компьютерное тестирование или тестовый контроль более чем 10 % (для организаций образования, общее количество выпускников, которых составляет 10 или менее обучающихся – более чем 20 %) отсутствующим обучающимся в ведомостях </a:t>
                      </a:r>
                      <a:r>
                        <a:rPr lang="ru-RU" sz="1200" b="1" dirty="0">
                          <a:solidFill>
                            <a:srgbClr val="002060"/>
                          </a:solidFill>
                        </a:rPr>
                        <a:t>проставляется «0» баллов. </a:t>
                      </a:r>
                    </a:p>
                  </a:txBody>
                  <a:tcPr/>
                </a:tc>
                <a:extLst>
                  <a:ext uri="{0D108BD9-81ED-4DB2-BD59-A6C34878D82A}">
                    <a16:rowId xmlns:a16="http://schemas.microsoft.com/office/drawing/2014/main" val="10002"/>
                  </a:ext>
                </a:extLst>
              </a:tr>
              <a:tr h="807173">
                <a:tc>
                  <a:txBody>
                    <a:bodyPr/>
                    <a:lstStyle/>
                    <a:p>
                      <a:r>
                        <a:rPr lang="ru-RU" sz="1200" b="1" dirty="0">
                          <a:solidFill>
                            <a:srgbClr val="002060"/>
                          </a:solidFill>
                        </a:rPr>
                        <a:t>Освобождение от  процедуры компьютерного тестирования </a:t>
                      </a:r>
                    </a:p>
                  </a:txBody>
                  <a:tcPr/>
                </a:tc>
                <a:tc>
                  <a:txBody>
                    <a:bodyPr/>
                    <a:lstStyle/>
                    <a:p>
                      <a:r>
                        <a:rPr lang="ru-RU" sz="1200" b="1" dirty="0">
                          <a:solidFill>
                            <a:srgbClr val="002060"/>
                          </a:solidFill>
                        </a:rPr>
                        <a:t>Дети с особыми образовательными потребностями </a:t>
                      </a:r>
                      <a:r>
                        <a:rPr lang="ru-RU" sz="1200" dirty="0">
                          <a:solidFill>
                            <a:srgbClr val="002060"/>
                          </a:solidFill>
                        </a:rPr>
                        <a:t>в рамках инклюзивного образования на основании заключения </a:t>
                      </a:r>
                      <a:r>
                        <a:rPr lang="ru-RU" sz="1200" dirty="0" err="1">
                          <a:solidFill>
                            <a:srgbClr val="002060"/>
                          </a:solidFill>
                        </a:rPr>
                        <a:t>психолого-медико-педагогической</a:t>
                      </a:r>
                      <a:r>
                        <a:rPr lang="ru-RU" sz="1200" dirty="0">
                          <a:solidFill>
                            <a:srgbClr val="002060"/>
                          </a:solidFill>
                        </a:rPr>
                        <a:t> консультации</a:t>
                      </a:r>
                      <a:r>
                        <a:rPr lang="ru-RU" sz="1200" dirty="0"/>
                        <a:t>. </a:t>
                      </a:r>
                      <a:endParaRPr lang="ru-RU" sz="1200" b="1" dirty="0">
                        <a:solidFill>
                          <a:srgbClr val="002060"/>
                        </a:solidFill>
                      </a:endParaRPr>
                    </a:p>
                  </a:txBody>
                  <a:tcPr/>
                </a:tc>
                <a:extLst>
                  <a:ext uri="{0D108BD9-81ED-4DB2-BD59-A6C34878D82A}">
                    <a16:rowId xmlns:a16="http://schemas.microsoft.com/office/drawing/2014/main" val="10003"/>
                  </a:ext>
                </a:extLst>
              </a:tr>
              <a:tr h="807173">
                <a:tc>
                  <a:txBody>
                    <a:bodyPr/>
                    <a:lstStyle/>
                    <a:p>
                      <a:r>
                        <a:rPr lang="ru-RU" sz="1200" b="1" dirty="0">
                          <a:solidFill>
                            <a:srgbClr val="002060"/>
                          </a:solidFill>
                        </a:rPr>
                        <a:t>Перечень уважительных причин отсутствия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solidFill>
                            <a:srgbClr val="002060"/>
                          </a:solidFill>
                        </a:rPr>
                        <a:t>наличие заключения врачебно-консультационной комиссии по состоянию здоровья; </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solidFill>
                            <a:srgbClr val="002060"/>
                          </a:solidFill>
                        </a:rPr>
                        <a:t>наличие документов, подтверждающих смерть близких родственников; </a:t>
                      </a:r>
                    </a:p>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solidFill>
                            <a:srgbClr val="002060"/>
                          </a:solidFill>
                        </a:rPr>
                        <a:t>чрезвычайные ситуации.</a:t>
                      </a:r>
                    </a:p>
                    <a:p>
                      <a:endParaRPr lang="ru-RU" sz="1200" dirty="0">
                        <a:solidFill>
                          <a:srgbClr val="002060"/>
                        </a:solidFill>
                      </a:endParaRPr>
                    </a:p>
                  </a:txBody>
                  <a:tcPr/>
                </a:tc>
                <a:extLst>
                  <a:ext uri="{0D108BD9-81ED-4DB2-BD59-A6C34878D82A}">
                    <a16:rowId xmlns:a16="http://schemas.microsoft.com/office/drawing/2014/main" val="10004"/>
                  </a:ext>
                </a:extLst>
              </a:tr>
              <a:tr h="627801">
                <a:tc>
                  <a:txBody>
                    <a:bodyPr/>
                    <a:lstStyle/>
                    <a:p>
                      <a:r>
                        <a:rPr lang="ru-RU" sz="1200" b="1" dirty="0">
                          <a:solidFill>
                            <a:srgbClr val="002060"/>
                          </a:solidFill>
                        </a:rPr>
                        <a:t>Идентификация</a:t>
                      </a:r>
                      <a:r>
                        <a:rPr lang="ru-RU" sz="1200" b="1" baseline="0" dirty="0">
                          <a:solidFill>
                            <a:srgbClr val="002060"/>
                          </a:solidFill>
                        </a:rPr>
                        <a:t>  личности на тестировании</a:t>
                      </a:r>
                      <a:endParaRPr lang="ru-RU" sz="1200" b="1" dirty="0">
                        <a:solidFill>
                          <a:srgbClr val="002060"/>
                        </a:solidFill>
                      </a:endParaRPr>
                    </a:p>
                  </a:txBody>
                  <a:tcPr/>
                </a:tc>
                <a:tc>
                  <a:txBody>
                    <a:bodyPr/>
                    <a:lstStyle/>
                    <a:p>
                      <a:r>
                        <a:rPr lang="ru-RU" sz="1200" b="1" dirty="0">
                          <a:solidFill>
                            <a:srgbClr val="002060"/>
                          </a:solidFill>
                        </a:rPr>
                        <a:t>на основании личных дел обучающихся</a:t>
                      </a:r>
                    </a:p>
                  </a:txBody>
                  <a:tcPr/>
                </a:tc>
                <a:extLst>
                  <a:ext uri="{0D108BD9-81ED-4DB2-BD59-A6C34878D82A}">
                    <a16:rowId xmlns:a16="http://schemas.microsoft.com/office/drawing/2014/main" val="10005"/>
                  </a:ext>
                </a:extLst>
              </a:tr>
              <a:tr h="448429">
                <a:tc>
                  <a:txBody>
                    <a:bodyPr/>
                    <a:lstStyle/>
                    <a:p>
                      <a:r>
                        <a:rPr lang="ru-RU" sz="1200" b="1" dirty="0">
                          <a:solidFill>
                            <a:srgbClr val="002060"/>
                          </a:solidFill>
                        </a:rPr>
                        <a:t>Оценивание результатов</a:t>
                      </a:r>
                    </a:p>
                  </a:txBody>
                  <a:tcPr/>
                </a:tc>
                <a:tc>
                  <a:txBody>
                    <a:bodyPr/>
                    <a:lstStyle/>
                    <a:p>
                      <a:r>
                        <a:rPr lang="ru-RU" sz="1200" b="1" dirty="0">
                          <a:solidFill>
                            <a:srgbClr val="002060"/>
                          </a:solidFill>
                        </a:rPr>
                        <a:t>по </a:t>
                      </a:r>
                      <a:r>
                        <a:rPr lang="ru-RU" sz="1200" b="1" dirty="0" err="1">
                          <a:solidFill>
                            <a:srgbClr val="002060"/>
                          </a:solidFill>
                        </a:rPr>
                        <a:t>четырехбалльной</a:t>
                      </a:r>
                      <a:r>
                        <a:rPr lang="ru-RU" sz="1200" b="1" dirty="0">
                          <a:solidFill>
                            <a:srgbClr val="002060"/>
                          </a:solidFill>
                        </a:rPr>
                        <a:t> системе </a:t>
                      </a:r>
                      <a:r>
                        <a:rPr lang="ru-RU" sz="1200" dirty="0">
                          <a:solidFill>
                            <a:srgbClr val="002060"/>
                          </a:solidFill>
                        </a:rPr>
                        <a:t>комиссией по проведению самооценки</a:t>
                      </a:r>
                    </a:p>
                  </a:txBody>
                  <a:tcPr/>
                </a:tc>
                <a:extLst>
                  <a:ext uri="{0D108BD9-81ED-4DB2-BD59-A6C34878D82A}">
                    <a16:rowId xmlns:a16="http://schemas.microsoft.com/office/drawing/2014/main" val="10006"/>
                  </a:ext>
                </a:extLst>
              </a:tr>
              <a:tr h="448429">
                <a:tc>
                  <a:txBody>
                    <a:bodyPr/>
                    <a:lstStyle/>
                    <a:p>
                      <a:r>
                        <a:rPr lang="ru-RU" sz="1200" b="1" dirty="0">
                          <a:solidFill>
                            <a:srgbClr val="002060"/>
                          </a:solidFill>
                        </a:rPr>
                        <a:t>Процедура апелляции </a:t>
                      </a:r>
                    </a:p>
                  </a:txBody>
                  <a:tcPr/>
                </a:tc>
                <a:tc>
                  <a:txBody>
                    <a:bodyPr/>
                    <a:lstStyle/>
                    <a:p>
                      <a:r>
                        <a:rPr lang="ru-RU" sz="1200" dirty="0">
                          <a:solidFill>
                            <a:srgbClr val="002060"/>
                          </a:solidFill>
                        </a:rPr>
                        <a:t>не предусматривается.</a:t>
                      </a:r>
                    </a:p>
                  </a:txBody>
                  <a:tcPr/>
                </a:tc>
                <a:extLst>
                  <a:ext uri="{0D108BD9-81ED-4DB2-BD59-A6C34878D82A}">
                    <a16:rowId xmlns:a16="http://schemas.microsoft.com/office/drawing/2014/main" val="10007"/>
                  </a:ext>
                </a:extLst>
              </a:tr>
              <a:tr h="448429">
                <a:tc gridSpan="2">
                  <a:txBody>
                    <a:bodyPr/>
                    <a:lstStyle/>
                    <a:p>
                      <a:pPr algn="ctr"/>
                      <a:r>
                        <a:rPr lang="ru-RU" sz="1200" dirty="0">
                          <a:solidFill>
                            <a:srgbClr val="FF0000"/>
                          </a:solidFill>
                        </a:rPr>
                        <a:t>Результаты компьютерного тестирования или тестового контроля являются критерием оценивания и приобщаются к материалам самооценки. </a:t>
                      </a:r>
                    </a:p>
                  </a:txBody>
                  <a:tcPr/>
                </a:tc>
                <a:tc hMerge="1">
                  <a:txBody>
                    <a:bodyPr/>
                    <a:lstStyle/>
                    <a:p>
                      <a:endParaRPr lang="ru-RU" sz="1200" dirty="0">
                        <a:solidFill>
                          <a:srgbClr val="002060"/>
                        </a:solidFill>
                      </a:endParaRP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2800" b="1" dirty="0">
                <a:solidFill>
                  <a:schemeClr val="bg1"/>
                </a:solidFill>
                <a:latin typeface="Arial" pitchFamily="34" charset="0"/>
                <a:cs typeface="Arial" pitchFamily="34" charset="0"/>
              </a:rPr>
              <a:t>Порядок проведения </a:t>
            </a: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8" name="Таблица 7"/>
          <p:cNvGraphicFramePr>
            <a:graphicFrameLocks noGrp="1"/>
          </p:cNvGraphicFramePr>
          <p:nvPr/>
        </p:nvGraphicFramePr>
        <p:xfrm>
          <a:off x="0" y="764704"/>
          <a:ext cx="9144000" cy="568863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20000"/>
                    </a:ext>
                  </a:extLst>
                </a:gridCol>
                <a:gridCol w="7415808">
                  <a:extLst>
                    <a:ext uri="{9D8B030D-6E8A-4147-A177-3AD203B41FA5}">
                      <a16:colId xmlns:a16="http://schemas.microsoft.com/office/drawing/2014/main" val="20001"/>
                    </a:ext>
                  </a:extLst>
                </a:gridCol>
              </a:tblGrid>
              <a:tr h="824145">
                <a:tc rowSpan="3">
                  <a:txBody>
                    <a:bodyPr/>
                    <a:lstStyle/>
                    <a:p>
                      <a:r>
                        <a:rPr lang="ru-RU" sz="1400" dirty="0">
                          <a:latin typeface="Arial" pitchFamily="34" charset="0"/>
                          <a:cs typeface="Arial" pitchFamily="34" charset="0"/>
                        </a:rPr>
                        <a:t>Порядок проведения</a:t>
                      </a:r>
                    </a:p>
                  </a:txBody>
                  <a:tcPr/>
                </a:tc>
                <a:tc>
                  <a:txBody>
                    <a:bodyPr/>
                    <a:lstStyle/>
                    <a:p>
                      <a:pPr algn="just"/>
                      <a:r>
                        <a:rPr lang="ru-RU" sz="1400" dirty="0">
                          <a:latin typeface="Arial" pitchFamily="34" charset="0"/>
                          <a:cs typeface="Arial" pitchFamily="34" charset="0"/>
                        </a:rPr>
                        <a:t>Обучающиеся запускаются комиссией в присутствии наблюдателей в компьютерный класс или учебный класс (аудиторию) по одному, при этом производится идентификация личности тестируемого лица</a:t>
                      </a:r>
                    </a:p>
                  </a:txBody>
                  <a:tcPr/>
                </a:tc>
                <a:extLst>
                  <a:ext uri="{0D108BD9-81ED-4DB2-BD59-A6C34878D82A}">
                    <a16:rowId xmlns:a16="http://schemas.microsoft.com/office/drawing/2014/main" val="10000"/>
                  </a:ext>
                </a:extLst>
              </a:tr>
              <a:tr h="547276">
                <a:tc vMerge="1">
                  <a:txBody>
                    <a:bodyPr/>
                    <a:lstStyle/>
                    <a:p>
                      <a:endParaRPr lang="ru-RU" sz="1200" b="0" dirty="0"/>
                    </a:p>
                  </a:txBody>
                  <a:tcPr/>
                </a:tc>
                <a:tc>
                  <a:txBody>
                    <a:bodyPr/>
                    <a:lstStyle/>
                    <a:p>
                      <a:r>
                        <a:rPr lang="ru-RU" sz="1400" dirty="0">
                          <a:solidFill>
                            <a:srgbClr val="002060"/>
                          </a:solidFill>
                          <a:latin typeface="Arial" pitchFamily="34" charset="0"/>
                          <a:cs typeface="Arial" pitchFamily="34" charset="0"/>
                        </a:rPr>
                        <a:t>Идентификация личности тестируемых лиц производится на основании личных дел обучающихся</a:t>
                      </a:r>
                    </a:p>
                  </a:txBody>
                  <a:tcPr/>
                </a:tc>
                <a:extLst>
                  <a:ext uri="{0D108BD9-81ED-4DB2-BD59-A6C34878D82A}">
                    <a16:rowId xmlns:a16="http://schemas.microsoft.com/office/drawing/2014/main" val="10001"/>
                  </a:ext>
                </a:extLst>
              </a:tr>
              <a:tr h="772625">
                <a:tc vMerge="1">
                  <a:txBody>
                    <a:bodyPr/>
                    <a:lstStyle/>
                    <a:p>
                      <a:endParaRPr lang="ru-RU" sz="1200" b="0" dirty="0"/>
                    </a:p>
                  </a:txBody>
                  <a:tcPr/>
                </a:tc>
                <a:tc>
                  <a:txBody>
                    <a:bodyPr/>
                    <a:lstStyle/>
                    <a:p>
                      <a:r>
                        <a:rPr lang="ru-RU" sz="1400" dirty="0">
                          <a:solidFill>
                            <a:srgbClr val="002060"/>
                          </a:solidFill>
                          <a:latin typeface="Arial" pitchFamily="34" charset="0"/>
                          <a:cs typeface="Arial" pitchFamily="34" charset="0"/>
                        </a:rPr>
                        <a:t>При выявлении подставного лица в ходе запуска в компьютерный класс или учебный класс (аудиторию), в ведомости, подлежащего компьютерному тестированию или тестовому контролю обучающегося, проставляется «0» баллов.</a:t>
                      </a:r>
                    </a:p>
                  </a:txBody>
                  <a:tcPr/>
                </a:tc>
                <a:extLst>
                  <a:ext uri="{0D108BD9-81ED-4DB2-BD59-A6C34878D82A}">
                    <a16:rowId xmlns:a16="http://schemas.microsoft.com/office/drawing/2014/main" val="10002"/>
                  </a:ext>
                </a:extLst>
              </a:tr>
              <a:tr h="547276">
                <a:tc>
                  <a:txBody>
                    <a:bodyPr/>
                    <a:lstStyle/>
                    <a:p>
                      <a:r>
                        <a:rPr lang="ru-RU" sz="1400" b="1" dirty="0">
                          <a:solidFill>
                            <a:srgbClr val="002060"/>
                          </a:solidFill>
                          <a:latin typeface="Arial" pitchFamily="34" charset="0"/>
                          <a:cs typeface="Arial" pitchFamily="34" charset="0"/>
                        </a:rPr>
                        <a:t>Оценивание результатов</a:t>
                      </a:r>
                    </a:p>
                  </a:txBody>
                  <a:tcPr/>
                </a:tc>
                <a:tc>
                  <a:txBody>
                    <a:bodyPr/>
                    <a:lstStyle/>
                    <a:p>
                      <a:r>
                        <a:rPr lang="ru-RU" sz="1400" dirty="0">
                          <a:solidFill>
                            <a:srgbClr val="002060"/>
                          </a:solidFill>
                          <a:latin typeface="Arial" pitchFamily="34" charset="0"/>
                          <a:cs typeface="Arial" pitchFamily="34" charset="0"/>
                        </a:rPr>
                        <a:t>Результаты компьютерного тестирования и тестового контроля оцениваются по </a:t>
                      </a:r>
                      <a:r>
                        <a:rPr lang="ru-RU" sz="1400" dirty="0" err="1">
                          <a:solidFill>
                            <a:srgbClr val="002060"/>
                          </a:solidFill>
                          <a:latin typeface="Arial" pitchFamily="34" charset="0"/>
                          <a:cs typeface="Arial" pitchFamily="34" charset="0"/>
                        </a:rPr>
                        <a:t>четырехбалльной</a:t>
                      </a:r>
                      <a:r>
                        <a:rPr lang="ru-RU" sz="1400" dirty="0">
                          <a:solidFill>
                            <a:srgbClr val="002060"/>
                          </a:solidFill>
                          <a:latin typeface="Arial" pitchFamily="34" charset="0"/>
                          <a:cs typeface="Arial" pitchFamily="34" charset="0"/>
                        </a:rPr>
                        <a:t> системе комиссией по проведению самооценки</a:t>
                      </a:r>
                    </a:p>
                  </a:txBody>
                  <a:tcPr/>
                </a:tc>
                <a:extLst>
                  <a:ext uri="{0D108BD9-81ED-4DB2-BD59-A6C34878D82A}">
                    <a16:rowId xmlns:a16="http://schemas.microsoft.com/office/drawing/2014/main" val="10003"/>
                  </a:ext>
                </a:extLst>
              </a:tr>
              <a:tr h="1223323">
                <a:tc>
                  <a:txBody>
                    <a:bodyPr/>
                    <a:lstStyle/>
                    <a:p>
                      <a:r>
                        <a:rPr lang="ru-RU" sz="1400" b="1" dirty="0">
                          <a:solidFill>
                            <a:srgbClr val="002060"/>
                          </a:solidFill>
                          <a:latin typeface="Arial" pitchFamily="34" charset="0"/>
                          <a:cs typeface="Arial" pitchFamily="34" charset="0"/>
                        </a:rPr>
                        <a:t>Дети с ООП в рамках инклюзивного образования</a:t>
                      </a:r>
                    </a:p>
                  </a:txBody>
                  <a:tcPr/>
                </a:tc>
                <a:tc>
                  <a:txBody>
                    <a:bodyPr/>
                    <a:lstStyle/>
                    <a:p>
                      <a:r>
                        <a:rPr lang="ru-RU" sz="1400" dirty="0">
                          <a:solidFill>
                            <a:srgbClr val="002060"/>
                          </a:solidFill>
                          <a:latin typeface="Arial" pitchFamily="34" charset="0"/>
                          <a:cs typeface="Arial" pitchFamily="34" charset="0"/>
                        </a:rPr>
                        <a:t>Дети с особыми образовательными потребностями в рамках инклюзивного образования освобождаются от процедуры компьютерного тестирования или тестового контроля и не включаются в списочный состав контингента обучающихся, подлежащих оцениванию результатов обучения, на основании заключения </a:t>
                      </a:r>
                      <a:r>
                        <a:rPr lang="ru-RU" sz="1400" dirty="0" err="1">
                          <a:solidFill>
                            <a:srgbClr val="002060"/>
                          </a:solidFill>
                          <a:latin typeface="Arial" pitchFamily="34" charset="0"/>
                          <a:cs typeface="Arial" pitchFamily="34" charset="0"/>
                        </a:rPr>
                        <a:t>психолого-медико-педагогической</a:t>
                      </a:r>
                      <a:r>
                        <a:rPr lang="ru-RU" sz="1400" dirty="0">
                          <a:solidFill>
                            <a:srgbClr val="002060"/>
                          </a:solidFill>
                          <a:latin typeface="Arial" pitchFamily="34" charset="0"/>
                          <a:cs typeface="Arial" pitchFamily="34" charset="0"/>
                        </a:rPr>
                        <a:t> консультации</a:t>
                      </a:r>
                    </a:p>
                  </a:txBody>
                  <a:tcPr/>
                </a:tc>
                <a:extLst>
                  <a:ext uri="{0D108BD9-81ED-4DB2-BD59-A6C34878D82A}">
                    <a16:rowId xmlns:a16="http://schemas.microsoft.com/office/drawing/2014/main" val="10004"/>
                  </a:ext>
                </a:extLst>
              </a:tr>
              <a:tr h="679433">
                <a:tc>
                  <a:txBody>
                    <a:bodyPr/>
                    <a:lstStyle/>
                    <a:p>
                      <a:r>
                        <a:rPr lang="ru-RU" sz="1400" b="1" dirty="0">
                          <a:solidFill>
                            <a:srgbClr val="002060"/>
                          </a:solidFill>
                          <a:latin typeface="Arial" pitchFamily="34" charset="0"/>
                          <a:cs typeface="Arial" pitchFamily="34" charset="0"/>
                        </a:rPr>
                        <a:t>Выдача результатов</a:t>
                      </a:r>
                    </a:p>
                  </a:txBody>
                  <a:tcPr/>
                </a:tc>
                <a:tc>
                  <a:txBody>
                    <a:bodyPr/>
                    <a:lstStyle/>
                    <a:p>
                      <a:r>
                        <a:rPr lang="ru-RU" sz="1400" dirty="0">
                          <a:solidFill>
                            <a:srgbClr val="002060"/>
                          </a:solidFill>
                          <a:latin typeface="Arial" pitchFamily="34" charset="0"/>
                          <a:cs typeface="Arial" pitchFamily="34" charset="0"/>
                        </a:rPr>
                        <a:t>Результаты компьютерного тестирования выдаются в виде ведомостей по классам и курсам, а также направлениям</a:t>
                      </a:r>
                    </a:p>
                  </a:txBody>
                  <a:tcPr/>
                </a:tc>
                <a:extLst>
                  <a:ext uri="{0D108BD9-81ED-4DB2-BD59-A6C34878D82A}">
                    <a16:rowId xmlns:a16="http://schemas.microsoft.com/office/drawing/2014/main" val="10005"/>
                  </a:ext>
                </a:extLst>
              </a:tr>
              <a:tr h="547276">
                <a:tc>
                  <a:txBody>
                    <a:bodyPr/>
                    <a:lstStyle/>
                    <a:p>
                      <a:r>
                        <a:rPr lang="ru-RU" sz="1400" b="1" dirty="0">
                          <a:solidFill>
                            <a:srgbClr val="002060"/>
                          </a:solidFill>
                          <a:latin typeface="Arial" pitchFamily="34" charset="0"/>
                          <a:cs typeface="Arial" pitchFamily="34" charset="0"/>
                        </a:rPr>
                        <a:t>Апелляция</a:t>
                      </a:r>
                    </a:p>
                  </a:txBody>
                  <a:tcPr/>
                </a:tc>
                <a:tc>
                  <a:txBody>
                    <a:bodyPr/>
                    <a:lstStyle/>
                    <a:p>
                      <a:r>
                        <a:rPr lang="ru-RU" sz="1400" dirty="0">
                          <a:solidFill>
                            <a:srgbClr val="002060"/>
                          </a:solidFill>
                          <a:latin typeface="Arial" pitchFamily="34" charset="0"/>
                          <a:cs typeface="Arial" pitchFamily="34" charset="0"/>
                        </a:rPr>
                        <a:t>Процедура апелляции по итогам компьютерного тестирования и тестового контроля не предусматривается</a:t>
                      </a:r>
                    </a:p>
                  </a:txBody>
                  <a:tcPr/>
                </a:tc>
                <a:extLst>
                  <a:ext uri="{0D108BD9-81ED-4DB2-BD59-A6C34878D82A}">
                    <a16:rowId xmlns:a16="http://schemas.microsoft.com/office/drawing/2014/main" val="10006"/>
                  </a:ext>
                </a:extLst>
              </a:tr>
              <a:tr h="547276">
                <a:tc gridSpan="2">
                  <a:txBody>
                    <a:bodyPr/>
                    <a:lstStyle/>
                    <a:p>
                      <a:pPr algn="ctr"/>
                      <a:r>
                        <a:rPr lang="ru-RU" sz="1400" b="1" dirty="0">
                          <a:solidFill>
                            <a:srgbClr val="002060"/>
                          </a:solidFill>
                          <a:latin typeface="Arial" pitchFamily="34" charset="0"/>
                          <a:cs typeface="Arial" pitchFamily="34" charset="0"/>
                        </a:rPr>
                        <a:t>Результаты компьютерного тестирования или тестового контроля являются критерием оценивания и приобщаются к материалам самооценки.</a:t>
                      </a:r>
                    </a:p>
                  </a:txBody>
                  <a:tcPr/>
                </a:tc>
                <a:tc hMerge="1">
                  <a:txBody>
                    <a:bodyPr/>
                    <a:lstStyle/>
                    <a:p>
                      <a:endParaRPr lang="ru-RU"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a:bodyPr>
          <a:lstStyle/>
          <a:p>
            <a:pPr>
              <a:spcBef>
                <a:spcPct val="0"/>
              </a:spcBef>
            </a:pPr>
            <a:endParaRPr lang="ru-RU" sz="3200" dirty="0">
              <a:solidFill>
                <a:schemeClr val="bg1"/>
              </a:solidFill>
              <a:latin typeface="Arial" pitchFamily="34" charset="0"/>
              <a:cs typeface="Arial" pitchFamily="34" charset="0"/>
            </a:endParaRPr>
          </a:p>
        </p:txBody>
      </p:sp>
      <p:sp>
        <p:nvSpPr>
          <p:cNvPr id="3" name="Заголовок 2"/>
          <p:cNvSpPr>
            <a:spLocks noGrp="1"/>
          </p:cNvSpPr>
          <p:nvPr>
            <p:ph type="title"/>
          </p:nvPr>
        </p:nvSpPr>
        <p:spPr>
          <a:xfrm>
            <a:off x="0" y="0"/>
            <a:ext cx="9144000" cy="764704"/>
          </a:xfrm>
        </p:spPr>
        <p:txBody>
          <a:bodyPr>
            <a:noAutofit/>
          </a:bodyPr>
          <a:lstStyle/>
          <a:p>
            <a:pPr algn="ctr"/>
            <a:r>
              <a:rPr lang="ru-RU" sz="2400" b="1" dirty="0" err="1">
                <a:latin typeface="Arial" pitchFamily="34" charset="0"/>
                <a:cs typeface="Arial" pitchFamily="34" charset="0"/>
              </a:rPr>
              <a:t>е</a:t>
            </a:r>
            <a:r>
              <a:rPr lang="ru-RU" sz="2400" b="1" dirty="0" err="1">
                <a:solidFill>
                  <a:schemeClr val="bg1"/>
                </a:solidFill>
                <a:latin typeface="Arial" pitchFamily="34" charset="0"/>
                <a:cs typeface="Arial" pitchFamily="34" charset="0"/>
              </a:rPr>
              <a:t>Соответствие</a:t>
            </a:r>
            <a:r>
              <a:rPr lang="ru-RU" sz="2400" b="1" dirty="0">
                <a:solidFill>
                  <a:schemeClr val="bg1"/>
                </a:solidFill>
                <a:latin typeface="Arial" pitchFamily="34" charset="0"/>
                <a:cs typeface="Arial" pitchFamily="34" charset="0"/>
              </a:rPr>
              <a:t> уровня подготовки обучающихся</a:t>
            </a:r>
            <a:endParaRPr lang="ru-RU" sz="2400" b="1" dirty="0">
              <a:latin typeface="Arial" pitchFamily="34" charset="0"/>
              <a:cs typeface="Arial" pitchFamily="34" charset="0"/>
            </a:endParaRPr>
          </a:p>
        </p:txBody>
      </p:sp>
      <p:sp>
        <p:nvSpPr>
          <p:cNvPr id="5" name="Содержимое 4"/>
          <p:cNvSpPr>
            <a:spLocks noGrp="1"/>
          </p:cNvSpPr>
          <p:nvPr>
            <p:ph sz="quarter" idx="1"/>
          </p:nvPr>
        </p:nvSpPr>
        <p:spPr>
          <a:xfrm>
            <a:off x="323528" y="1124744"/>
            <a:ext cx="7931224" cy="4845152"/>
          </a:xfrm>
        </p:spPr>
        <p:txBody>
          <a:bodyPr>
            <a:normAutofit fontScale="77500" lnSpcReduction="20000"/>
          </a:bodyPr>
          <a:lstStyle/>
          <a:p>
            <a:pPr algn="just"/>
            <a:r>
              <a:rPr lang="ru-RU" dirty="0">
                <a:solidFill>
                  <a:srgbClr val="002060"/>
                </a:solidFill>
                <a:latin typeface="Arial" pitchFamily="34" charset="0"/>
                <a:cs typeface="Arial" pitchFamily="34" charset="0"/>
              </a:rPr>
              <a:t>проводится оценивание результатов обучения среди обучающихся </a:t>
            </a:r>
            <a:r>
              <a:rPr lang="ru-RU" dirty="0">
                <a:solidFill>
                  <a:srgbClr val="FF0000"/>
                </a:solidFill>
                <a:latin typeface="Arial" pitchFamily="34" charset="0"/>
                <a:cs typeface="Arial" pitchFamily="34" charset="0"/>
              </a:rPr>
              <a:t>4, 9, 11 классов</a:t>
            </a:r>
          </a:p>
          <a:p>
            <a:pPr algn="just"/>
            <a:r>
              <a:rPr lang="ru-RU" dirty="0">
                <a:solidFill>
                  <a:srgbClr val="002060"/>
                </a:solidFill>
                <a:latin typeface="Arial" pitchFamily="34" charset="0"/>
                <a:cs typeface="Arial" pitchFamily="34" charset="0"/>
              </a:rPr>
              <a:t>случае </a:t>
            </a:r>
            <a:r>
              <a:rPr lang="ru-RU" dirty="0">
                <a:solidFill>
                  <a:srgbClr val="FF0000"/>
                </a:solidFill>
                <a:latin typeface="Arial" pitchFamily="34" charset="0"/>
                <a:cs typeface="Arial" pitchFamily="34" charset="0"/>
              </a:rPr>
              <a:t>отсутствия в организации образования выпускных классов</a:t>
            </a:r>
            <a:r>
              <a:rPr lang="ru-RU" dirty="0">
                <a:solidFill>
                  <a:srgbClr val="002060"/>
                </a:solidFill>
                <a:latin typeface="Arial" pitchFamily="34" charset="0"/>
                <a:cs typeface="Arial" pitchFamily="34" charset="0"/>
              </a:rPr>
              <a:t>, оценивание результатов обучения проводится с обучающимися старших классов в соответствии с пройденным учебным материалом</a:t>
            </a:r>
          </a:p>
          <a:p>
            <a:pPr algn="just"/>
            <a:r>
              <a:rPr lang="ru-RU" dirty="0">
                <a:solidFill>
                  <a:srgbClr val="002060"/>
                </a:solidFill>
                <a:latin typeface="Arial" pitchFamily="34" charset="0"/>
                <a:cs typeface="Arial" pitchFamily="34" charset="0"/>
              </a:rPr>
              <a:t>в </a:t>
            </a:r>
            <a:r>
              <a:rPr lang="ru-RU" dirty="0">
                <a:solidFill>
                  <a:srgbClr val="FF0000"/>
                </a:solidFill>
                <a:latin typeface="Arial" pitchFamily="34" charset="0"/>
                <a:cs typeface="Arial" pitchFamily="34" charset="0"/>
              </a:rPr>
              <a:t>организациях дошкольного воспитания и обучения</a:t>
            </a:r>
            <a:r>
              <a:rPr lang="ru-RU" dirty="0">
                <a:solidFill>
                  <a:srgbClr val="002060"/>
                </a:solidFill>
                <a:latin typeface="Arial" pitchFamily="34" charset="0"/>
                <a:cs typeface="Arial" pitchFamily="34" charset="0"/>
              </a:rPr>
              <a:t>, взамен оценивания результатов обучения проводится мониторинг достижений воспитанников в течение учебного года (диагностика умений и навыков). </a:t>
            </a:r>
          </a:p>
          <a:p>
            <a:pPr algn="just"/>
            <a:r>
              <a:rPr lang="ru-RU" dirty="0">
                <a:solidFill>
                  <a:srgbClr val="002060"/>
                </a:solidFill>
                <a:latin typeface="Arial" pitchFamily="34" charset="0"/>
                <a:cs typeface="Arial" pitchFamily="34" charset="0"/>
              </a:rPr>
              <a:t>для определения </a:t>
            </a:r>
            <a:r>
              <a:rPr lang="ru-RU" dirty="0">
                <a:solidFill>
                  <a:srgbClr val="FF0000"/>
                </a:solidFill>
                <a:latin typeface="Arial" pitchFamily="34" charset="0"/>
                <a:cs typeface="Arial" pitchFamily="34" charset="0"/>
              </a:rPr>
              <a:t>соответствия данных мониторинга достижений воспитанников, проведенного организациями образования, </a:t>
            </a:r>
            <a:r>
              <a:rPr lang="ru-RU" dirty="0">
                <a:solidFill>
                  <a:srgbClr val="002060"/>
                </a:solidFill>
                <a:latin typeface="Arial" pitchFamily="34" charset="0"/>
                <a:cs typeface="Arial" pitchFamily="34" charset="0"/>
              </a:rPr>
              <a:t>проводится анкетирование родителей (законных представителей)</a:t>
            </a:r>
            <a:r>
              <a:rPr lang="ru-RU" dirty="0">
                <a:solidFill>
                  <a:srgbClr val="002060"/>
                </a:solidFill>
              </a:rPr>
              <a:t> в период проведения самооценки организации образования.</a:t>
            </a:r>
          </a:p>
          <a:p>
            <a:pPr algn="just"/>
            <a:r>
              <a:rPr lang="ru-RU" dirty="0">
                <a:solidFill>
                  <a:srgbClr val="002060"/>
                </a:solidFill>
              </a:rPr>
              <a:t>анкетирование проводится среди родителей выпускных групп. В случае отсутствия в организации образования групп </a:t>
            </a:r>
            <a:r>
              <a:rPr lang="ru-RU" dirty="0" err="1">
                <a:solidFill>
                  <a:srgbClr val="002060"/>
                </a:solidFill>
              </a:rPr>
              <a:t>предшкольного</a:t>
            </a:r>
            <a:r>
              <a:rPr lang="ru-RU" dirty="0">
                <a:solidFill>
                  <a:srgbClr val="002060"/>
                </a:solidFill>
              </a:rPr>
              <a:t> возраста анкетирование проводится у родителей (законных представителей) воспитанников старшего возраста согласно приложению 7 к Критериям оценки. </a:t>
            </a:r>
            <a:endParaRPr lang="ru-RU" dirty="0">
              <a:solidFill>
                <a:srgbClr val="002060"/>
              </a:solidFill>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Freeform 175">
            <a:extLst>
              <a:ext uri="{FF2B5EF4-FFF2-40B4-BE49-F238E27FC236}">
                <a16:creationId xmlns:a16="http://schemas.microsoft.com/office/drawing/2014/main" id="{DA09E9DE-9023-4B16-A5F6-964F8FF0509D}"/>
              </a:ext>
            </a:extLst>
          </p:cNvPr>
          <p:cNvSpPr>
            <a:spLocks noEditPoints="1"/>
          </p:cNvSpPr>
          <p:nvPr/>
        </p:nvSpPr>
        <p:spPr bwMode="auto">
          <a:xfrm>
            <a:off x="6569779" y="2593976"/>
            <a:ext cx="613469" cy="714853"/>
          </a:xfrm>
          <a:custGeom>
            <a:avLst/>
            <a:gdLst>
              <a:gd name="T0" fmla="*/ 11 w 58"/>
              <a:gd name="T1" fmla="*/ 57 h 58"/>
              <a:gd name="T2" fmla="*/ 8 w 58"/>
              <a:gd name="T3" fmla="*/ 58 h 58"/>
              <a:gd name="T4" fmla="*/ 5 w 58"/>
              <a:gd name="T5" fmla="*/ 57 h 58"/>
              <a:gd name="T6" fmla="*/ 1 w 58"/>
              <a:gd name="T7" fmla="*/ 53 h 58"/>
              <a:gd name="T8" fmla="*/ 0 w 58"/>
              <a:gd name="T9" fmla="*/ 50 h 58"/>
              <a:gd name="T10" fmla="*/ 1 w 58"/>
              <a:gd name="T11" fmla="*/ 47 h 58"/>
              <a:gd name="T12" fmla="*/ 25 w 58"/>
              <a:gd name="T13" fmla="*/ 22 h 58"/>
              <a:gd name="T14" fmla="*/ 35 w 58"/>
              <a:gd name="T15" fmla="*/ 33 h 58"/>
              <a:gd name="T16" fmla="*/ 11 w 58"/>
              <a:gd name="T17" fmla="*/ 57 h 58"/>
              <a:gd name="T18" fmla="*/ 10 w 58"/>
              <a:gd name="T19" fmla="*/ 45 h 58"/>
              <a:gd name="T20" fmla="*/ 8 w 58"/>
              <a:gd name="T21" fmla="*/ 48 h 58"/>
              <a:gd name="T22" fmla="*/ 10 w 58"/>
              <a:gd name="T23" fmla="*/ 50 h 58"/>
              <a:gd name="T24" fmla="*/ 12 w 58"/>
              <a:gd name="T25" fmla="*/ 48 h 58"/>
              <a:gd name="T26" fmla="*/ 10 w 58"/>
              <a:gd name="T27" fmla="*/ 45 h 58"/>
              <a:gd name="T28" fmla="*/ 57 w 58"/>
              <a:gd name="T29" fmla="*/ 21 h 58"/>
              <a:gd name="T30" fmla="*/ 42 w 58"/>
              <a:gd name="T31" fmla="*/ 32 h 58"/>
              <a:gd name="T32" fmla="*/ 26 w 58"/>
              <a:gd name="T33" fmla="*/ 16 h 58"/>
              <a:gd name="T34" fmla="*/ 42 w 58"/>
              <a:gd name="T35" fmla="*/ 0 h 58"/>
              <a:gd name="T36" fmla="*/ 50 w 58"/>
              <a:gd name="T37" fmla="*/ 2 h 58"/>
              <a:gd name="T38" fmla="*/ 51 w 58"/>
              <a:gd name="T39" fmla="*/ 3 h 58"/>
              <a:gd name="T40" fmla="*/ 50 w 58"/>
              <a:gd name="T41" fmla="*/ 4 h 58"/>
              <a:gd name="T42" fmla="*/ 40 w 58"/>
              <a:gd name="T43" fmla="*/ 10 h 58"/>
              <a:gd name="T44" fmla="*/ 40 w 58"/>
              <a:gd name="T45" fmla="*/ 18 h 58"/>
              <a:gd name="T46" fmla="*/ 47 w 58"/>
              <a:gd name="T47" fmla="*/ 22 h 58"/>
              <a:gd name="T48" fmla="*/ 57 w 58"/>
              <a:gd name="T49" fmla="*/ 16 h 58"/>
              <a:gd name="T50" fmla="*/ 58 w 58"/>
              <a:gd name="T51" fmla="*/ 17 h 58"/>
              <a:gd name="T52" fmla="*/ 57 w 58"/>
              <a:gd name="T53" fmla="*/ 21 h 5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8" h="58">
                <a:moveTo>
                  <a:pt x="11" y="57"/>
                </a:moveTo>
                <a:cubicBezTo>
                  <a:pt x="10" y="58"/>
                  <a:pt x="9" y="58"/>
                  <a:pt x="8" y="58"/>
                </a:cubicBezTo>
                <a:cubicBezTo>
                  <a:pt x="7" y="58"/>
                  <a:pt x="6" y="58"/>
                  <a:pt x="5" y="57"/>
                </a:cubicBezTo>
                <a:cubicBezTo>
                  <a:pt x="1" y="53"/>
                  <a:pt x="1" y="53"/>
                  <a:pt x="1" y="53"/>
                </a:cubicBezTo>
                <a:cubicBezTo>
                  <a:pt x="0" y="52"/>
                  <a:pt x="0" y="51"/>
                  <a:pt x="0" y="50"/>
                </a:cubicBezTo>
                <a:cubicBezTo>
                  <a:pt x="0" y="49"/>
                  <a:pt x="0" y="47"/>
                  <a:pt x="1" y="47"/>
                </a:cubicBezTo>
                <a:cubicBezTo>
                  <a:pt x="25" y="22"/>
                  <a:pt x="25" y="22"/>
                  <a:pt x="25" y="22"/>
                </a:cubicBezTo>
                <a:cubicBezTo>
                  <a:pt x="27" y="27"/>
                  <a:pt x="31" y="31"/>
                  <a:pt x="35" y="33"/>
                </a:cubicBezTo>
                <a:lnTo>
                  <a:pt x="11" y="57"/>
                </a:lnTo>
                <a:close/>
                <a:moveTo>
                  <a:pt x="10" y="45"/>
                </a:moveTo>
                <a:cubicBezTo>
                  <a:pt x="9" y="45"/>
                  <a:pt x="8" y="46"/>
                  <a:pt x="8" y="48"/>
                </a:cubicBezTo>
                <a:cubicBezTo>
                  <a:pt x="8" y="49"/>
                  <a:pt x="9" y="50"/>
                  <a:pt x="10" y="50"/>
                </a:cubicBezTo>
                <a:cubicBezTo>
                  <a:pt x="11" y="50"/>
                  <a:pt x="12" y="49"/>
                  <a:pt x="12" y="48"/>
                </a:cubicBezTo>
                <a:cubicBezTo>
                  <a:pt x="12" y="46"/>
                  <a:pt x="11" y="45"/>
                  <a:pt x="10" y="45"/>
                </a:cubicBezTo>
                <a:close/>
                <a:moveTo>
                  <a:pt x="57" y="21"/>
                </a:moveTo>
                <a:cubicBezTo>
                  <a:pt x="55" y="27"/>
                  <a:pt x="49" y="32"/>
                  <a:pt x="42" y="32"/>
                </a:cubicBezTo>
                <a:cubicBezTo>
                  <a:pt x="33" y="32"/>
                  <a:pt x="26" y="24"/>
                  <a:pt x="26" y="16"/>
                </a:cubicBezTo>
                <a:cubicBezTo>
                  <a:pt x="26" y="7"/>
                  <a:pt x="33" y="0"/>
                  <a:pt x="42" y="0"/>
                </a:cubicBezTo>
                <a:cubicBezTo>
                  <a:pt x="45" y="0"/>
                  <a:pt x="48" y="0"/>
                  <a:pt x="50" y="2"/>
                </a:cubicBezTo>
                <a:cubicBezTo>
                  <a:pt x="51" y="2"/>
                  <a:pt x="51" y="2"/>
                  <a:pt x="51" y="3"/>
                </a:cubicBezTo>
                <a:cubicBezTo>
                  <a:pt x="51" y="3"/>
                  <a:pt x="51" y="4"/>
                  <a:pt x="50" y="4"/>
                </a:cubicBezTo>
                <a:cubicBezTo>
                  <a:pt x="40" y="10"/>
                  <a:pt x="40" y="10"/>
                  <a:pt x="40" y="10"/>
                </a:cubicBezTo>
                <a:cubicBezTo>
                  <a:pt x="40" y="18"/>
                  <a:pt x="40" y="18"/>
                  <a:pt x="40" y="18"/>
                </a:cubicBezTo>
                <a:cubicBezTo>
                  <a:pt x="47" y="22"/>
                  <a:pt x="47" y="22"/>
                  <a:pt x="47" y="22"/>
                </a:cubicBezTo>
                <a:cubicBezTo>
                  <a:pt x="48" y="21"/>
                  <a:pt x="56" y="16"/>
                  <a:pt x="57" y="16"/>
                </a:cubicBezTo>
                <a:cubicBezTo>
                  <a:pt x="58" y="16"/>
                  <a:pt x="58" y="16"/>
                  <a:pt x="58" y="17"/>
                </a:cubicBezTo>
                <a:cubicBezTo>
                  <a:pt x="58" y="18"/>
                  <a:pt x="58" y="20"/>
                  <a:pt x="57" y="21"/>
                </a:cubicBezTo>
                <a:close/>
              </a:path>
            </a:pathLst>
          </a:custGeom>
          <a:solidFill>
            <a:schemeClr val="bg1"/>
          </a:solidFill>
          <a:ln>
            <a:noFill/>
          </a:ln>
        </p:spPr>
        <p:txBody>
          <a:bodyPr lIns="68571" tIns="34289" rIns="68571" bIns="34289"/>
          <a:lstStyle/>
          <a:p>
            <a:endParaRPr lang="en-US" dirty="0">
              <a:solidFill>
                <a:srgbClr val="000000"/>
              </a:solidFill>
            </a:endParaRPr>
          </a:p>
        </p:txBody>
      </p:sp>
      <p:sp>
        <p:nvSpPr>
          <p:cNvPr id="86" name="Freeform 62">
            <a:extLst>
              <a:ext uri="{FF2B5EF4-FFF2-40B4-BE49-F238E27FC236}">
                <a16:creationId xmlns:a16="http://schemas.microsoft.com/office/drawing/2014/main" id="{03C7B377-22D8-4ABF-9959-2AA3517B21D4}"/>
              </a:ext>
            </a:extLst>
          </p:cNvPr>
          <p:cNvSpPr>
            <a:spLocks noEditPoints="1"/>
          </p:cNvSpPr>
          <p:nvPr/>
        </p:nvSpPr>
        <p:spPr bwMode="auto">
          <a:xfrm>
            <a:off x="7400473" y="1466901"/>
            <a:ext cx="520946" cy="702051"/>
          </a:xfrm>
          <a:custGeom>
            <a:avLst/>
            <a:gdLst>
              <a:gd name="T0" fmla="*/ 58 w 58"/>
              <a:gd name="T1" fmla="*/ 33 h 58"/>
              <a:gd name="T2" fmla="*/ 57 w 58"/>
              <a:gd name="T3" fmla="*/ 34 h 58"/>
              <a:gd name="T4" fmla="*/ 50 w 58"/>
              <a:gd name="T5" fmla="*/ 35 h 58"/>
              <a:gd name="T6" fmla="*/ 49 w 58"/>
              <a:gd name="T7" fmla="*/ 39 h 58"/>
              <a:gd name="T8" fmla="*/ 53 w 58"/>
              <a:gd name="T9" fmla="*/ 44 h 58"/>
              <a:gd name="T10" fmla="*/ 53 w 58"/>
              <a:gd name="T11" fmla="*/ 45 h 58"/>
              <a:gd name="T12" fmla="*/ 53 w 58"/>
              <a:gd name="T13" fmla="*/ 46 h 58"/>
              <a:gd name="T14" fmla="*/ 45 w 58"/>
              <a:gd name="T15" fmla="*/ 53 h 58"/>
              <a:gd name="T16" fmla="*/ 44 w 58"/>
              <a:gd name="T17" fmla="*/ 52 h 58"/>
              <a:gd name="T18" fmla="*/ 39 w 58"/>
              <a:gd name="T19" fmla="*/ 48 h 58"/>
              <a:gd name="T20" fmla="*/ 36 w 58"/>
              <a:gd name="T21" fmla="*/ 50 h 58"/>
              <a:gd name="T22" fmla="*/ 34 w 58"/>
              <a:gd name="T23" fmla="*/ 57 h 58"/>
              <a:gd name="T24" fmla="*/ 33 w 58"/>
              <a:gd name="T25" fmla="*/ 58 h 58"/>
              <a:gd name="T26" fmla="*/ 25 w 58"/>
              <a:gd name="T27" fmla="*/ 58 h 58"/>
              <a:gd name="T28" fmla="*/ 23 w 58"/>
              <a:gd name="T29" fmla="*/ 57 h 58"/>
              <a:gd name="T30" fmla="*/ 22 w 58"/>
              <a:gd name="T31" fmla="*/ 50 h 58"/>
              <a:gd name="T32" fmla="*/ 19 w 58"/>
              <a:gd name="T33" fmla="*/ 48 h 58"/>
              <a:gd name="T34" fmla="*/ 14 w 58"/>
              <a:gd name="T35" fmla="*/ 52 h 58"/>
              <a:gd name="T36" fmla="*/ 13 w 58"/>
              <a:gd name="T37" fmla="*/ 53 h 58"/>
              <a:gd name="T38" fmla="*/ 12 w 58"/>
              <a:gd name="T39" fmla="*/ 52 h 58"/>
              <a:gd name="T40" fmla="*/ 5 w 58"/>
              <a:gd name="T41" fmla="*/ 46 h 58"/>
              <a:gd name="T42" fmla="*/ 5 w 58"/>
              <a:gd name="T43" fmla="*/ 45 h 58"/>
              <a:gd name="T44" fmla="*/ 5 w 58"/>
              <a:gd name="T45" fmla="*/ 44 h 58"/>
              <a:gd name="T46" fmla="*/ 9 w 58"/>
              <a:gd name="T47" fmla="*/ 39 h 58"/>
              <a:gd name="T48" fmla="*/ 8 w 58"/>
              <a:gd name="T49" fmla="*/ 35 h 58"/>
              <a:gd name="T50" fmla="*/ 1 w 58"/>
              <a:gd name="T51" fmla="*/ 34 h 58"/>
              <a:gd name="T52" fmla="*/ 0 w 58"/>
              <a:gd name="T53" fmla="*/ 33 h 58"/>
              <a:gd name="T54" fmla="*/ 0 w 58"/>
              <a:gd name="T55" fmla="*/ 24 h 58"/>
              <a:gd name="T56" fmla="*/ 1 w 58"/>
              <a:gd name="T57" fmla="*/ 23 h 58"/>
              <a:gd name="T58" fmla="*/ 8 w 58"/>
              <a:gd name="T59" fmla="*/ 22 h 58"/>
              <a:gd name="T60" fmla="*/ 9 w 58"/>
              <a:gd name="T61" fmla="*/ 18 h 58"/>
              <a:gd name="T62" fmla="*/ 5 w 58"/>
              <a:gd name="T63" fmla="*/ 13 h 58"/>
              <a:gd name="T64" fmla="*/ 5 w 58"/>
              <a:gd name="T65" fmla="*/ 12 h 58"/>
              <a:gd name="T66" fmla="*/ 5 w 58"/>
              <a:gd name="T67" fmla="*/ 11 h 58"/>
              <a:gd name="T68" fmla="*/ 13 w 58"/>
              <a:gd name="T69" fmla="*/ 5 h 58"/>
              <a:gd name="T70" fmla="*/ 14 w 58"/>
              <a:gd name="T71" fmla="*/ 5 h 58"/>
              <a:gd name="T72" fmla="*/ 19 w 58"/>
              <a:gd name="T73" fmla="*/ 9 h 58"/>
              <a:gd name="T74" fmla="*/ 22 w 58"/>
              <a:gd name="T75" fmla="*/ 8 h 58"/>
              <a:gd name="T76" fmla="*/ 23 w 58"/>
              <a:gd name="T77" fmla="*/ 1 h 58"/>
              <a:gd name="T78" fmla="*/ 25 w 58"/>
              <a:gd name="T79" fmla="*/ 0 h 58"/>
              <a:gd name="T80" fmla="*/ 33 w 58"/>
              <a:gd name="T81" fmla="*/ 0 h 58"/>
              <a:gd name="T82" fmla="*/ 34 w 58"/>
              <a:gd name="T83" fmla="*/ 1 h 58"/>
              <a:gd name="T84" fmla="*/ 36 w 58"/>
              <a:gd name="T85" fmla="*/ 8 h 58"/>
              <a:gd name="T86" fmla="*/ 39 w 58"/>
              <a:gd name="T87" fmla="*/ 9 h 58"/>
              <a:gd name="T88" fmla="*/ 44 w 58"/>
              <a:gd name="T89" fmla="*/ 5 h 58"/>
              <a:gd name="T90" fmla="*/ 45 w 58"/>
              <a:gd name="T91" fmla="*/ 5 h 58"/>
              <a:gd name="T92" fmla="*/ 46 w 58"/>
              <a:gd name="T93" fmla="*/ 5 h 58"/>
              <a:gd name="T94" fmla="*/ 52 w 58"/>
              <a:gd name="T95" fmla="*/ 12 h 58"/>
              <a:gd name="T96" fmla="*/ 53 w 58"/>
              <a:gd name="T97" fmla="*/ 12 h 58"/>
              <a:gd name="T98" fmla="*/ 52 w 58"/>
              <a:gd name="T99" fmla="*/ 13 h 58"/>
              <a:gd name="T100" fmla="*/ 48 w 58"/>
              <a:gd name="T101" fmla="*/ 18 h 58"/>
              <a:gd name="T102" fmla="*/ 50 w 58"/>
              <a:gd name="T103" fmla="*/ 22 h 58"/>
              <a:gd name="T104" fmla="*/ 57 w 58"/>
              <a:gd name="T105" fmla="*/ 23 h 58"/>
              <a:gd name="T106" fmla="*/ 58 w 58"/>
              <a:gd name="T107" fmla="*/ 25 h 58"/>
              <a:gd name="T108" fmla="*/ 58 w 58"/>
              <a:gd name="T109" fmla="*/ 33 h 58"/>
              <a:gd name="T110" fmla="*/ 29 w 58"/>
              <a:gd name="T111" fmla="*/ 19 h 58"/>
              <a:gd name="T112" fmla="*/ 19 w 58"/>
              <a:gd name="T113" fmla="*/ 29 h 58"/>
              <a:gd name="T114" fmla="*/ 29 w 58"/>
              <a:gd name="T115" fmla="*/ 38 h 58"/>
              <a:gd name="T116" fmla="*/ 39 w 58"/>
              <a:gd name="T117" fmla="*/ 29 h 58"/>
              <a:gd name="T118" fmla="*/ 29 w 58"/>
              <a:gd name="T119" fmla="*/ 19 h 5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58" h="58">
                <a:moveTo>
                  <a:pt x="58" y="33"/>
                </a:moveTo>
                <a:cubicBezTo>
                  <a:pt x="58" y="34"/>
                  <a:pt x="58" y="34"/>
                  <a:pt x="57" y="34"/>
                </a:cubicBezTo>
                <a:cubicBezTo>
                  <a:pt x="50" y="35"/>
                  <a:pt x="50" y="35"/>
                  <a:pt x="50" y="35"/>
                </a:cubicBezTo>
                <a:cubicBezTo>
                  <a:pt x="50" y="37"/>
                  <a:pt x="49" y="38"/>
                  <a:pt x="49" y="39"/>
                </a:cubicBezTo>
                <a:cubicBezTo>
                  <a:pt x="50" y="41"/>
                  <a:pt x="51" y="42"/>
                  <a:pt x="53" y="44"/>
                </a:cubicBezTo>
                <a:cubicBezTo>
                  <a:pt x="53" y="44"/>
                  <a:pt x="53" y="45"/>
                  <a:pt x="53" y="45"/>
                </a:cubicBezTo>
                <a:cubicBezTo>
                  <a:pt x="53" y="45"/>
                  <a:pt x="53" y="46"/>
                  <a:pt x="53" y="46"/>
                </a:cubicBezTo>
                <a:cubicBezTo>
                  <a:pt x="52" y="47"/>
                  <a:pt x="47" y="53"/>
                  <a:pt x="45" y="53"/>
                </a:cubicBezTo>
                <a:cubicBezTo>
                  <a:pt x="45" y="53"/>
                  <a:pt x="45" y="53"/>
                  <a:pt x="44" y="52"/>
                </a:cubicBezTo>
                <a:cubicBezTo>
                  <a:pt x="39" y="48"/>
                  <a:pt x="39" y="48"/>
                  <a:pt x="39" y="48"/>
                </a:cubicBezTo>
                <a:cubicBezTo>
                  <a:pt x="38" y="49"/>
                  <a:pt x="37" y="49"/>
                  <a:pt x="36" y="50"/>
                </a:cubicBezTo>
                <a:cubicBezTo>
                  <a:pt x="35" y="52"/>
                  <a:pt x="35" y="55"/>
                  <a:pt x="34" y="57"/>
                </a:cubicBezTo>
                <a:cubicBezTo>
                  <a:pt x="34" y="57"/>
                  <a:pt x="34" y="58"/>
                  <a:pt x="33" y="58"/>
                </a:cubicBezTo>
                <a:cubicBezTo>
                  <a:pt x="25" y="58"/>
                  <a:pt x="25" y="58"/>
                  <a:pt x="25" y="58"/>
                </a:cubicBezTo>
                <a:cubicBezTo>
                  <a:pt x="24" y="58"/>
                  <a:pt x="23" y="57"/>
                  <a:pt x="23" y="57"/>
                </a:cubicBezTo>
                <a:cubicBezTo>
                  <a:pt x="22" y="50"/>
                  <a:pt x="22" y="50"/>
                  <a:pt x="22" y="50"/>
                </a:cubicBezTo>
                <a:cubicBezTo>
                  <a:pt x="21" y="49"/>
                  <a:pt x="20" y="49"/>
                  <a:pt x="19" y="48"/>
                </a:cubicBezTo>
                <a:cubicBezTo>
                  <a:pt x="14" y="52"/>
                  <a:pt x="14" y="52"/>
                  <a:pt x="14" y="52"/>
                </a:cubicBezTo>
                <a:cubicBezTo>
                  <a:pt x="13" y="53"/>
                  <a:pt x="13" y="53"/>
                  <a:pt x="13" y="53"/>
                </a:cubicBezTo>
                <a:cubicBezTo>
                  <a:pt x="12" y="53"/>
                  <a:pt x="12" y="53"/>
                  <a:pt x="12" y="52"/>
                </a:cubicBezTo>
                <a:cubicBezTo>
                  <a:pt x="10" y="50"/>
                  <a:pt x="7" y="48"/>
                  <a:pt x="5" y="46"/>
                </a:cubicBezTo>
                <a:cubicBezTo>
                  <a:pt x="5" y="46"/>
                  <a:pt x="5" y="45"/>
                  <a:pt x="5" y="45"/>
                </a:cubicBezTo>
                <a:cubicBezTo>
                  <a:pt x="5" y="45"/>
                  <a:pt x="5" y="44"/>
                  <a:pt x="5" y="44"/>
                </a:cubicBezTo>
                <a:cubicBezTo>
                  <a:pt x="7" y="42"/>
                  <a:pt x="8" y="41"/>
                  <a:pt x="9" y="39"/>
                </a:cubicBezTo>
                <a:cubicBezTo>
                  <a:pt x="9" y="38"/>
                  <a:pt x="8" y="37"/>
                  <a:pt x="8" y="35"/>
                </a:cubicBezTo>
                <a:cubicBezTo>
                  <a:pt x="1" y="34"/>
                  <a:pt x="1" y="34"/>
                  <a:pt x="1" y="34"/>
                </a:cubicBezTo>
                <a:cubicBezTo>
                  <a:pt x="0" y="34"/>
                  <a:pt x="0" y="33"/>
                  <a:pt x="0" y="33"/>
                </a:cubicBezTo>
                <a:cubicBezTo>
                  <a:pt x="0" y="24"/>
                  <a:pt x="0" y="24"/>
                  <a:pt x="0" y="24"/>
                </a:cubicBezTo>
                <a:cubicBezTo>
                  <a:pt x="0" y="24"/>
                  <a:pt x="0" y="23"/>
                  <a:pt x="1" y="23"/>
                </a:cubicBezTo>
                <a:cubicBezTo>
                  <a:pt x="8" y="22"/>
                  <a:pt x="8" y="22"/>
                  <a:pt x="8" y="22"/>
                </a:cubicBezTo>
                <a:cubicBezTo>
                  <a:pt x="8" y="21"/>
                  <a:pt x="9" y="20"/>
                  <a:pt x="9" y="18"/>
                </a:cubicBezTo>
                <a:cubicBezTo>
                  <a:pt x="8" y="17"/>
                  <a:pt x="7" y="15"/>
                  <a:pt x="5" y="13"/>
                </a:cubicBezTo>
                <a:cubicBezTo>
                  <a:pt x="5" y="13"/>
                  <a:pt x="5" y="13"/>
                  <a:pt x="5" y="12"/>
                </a:cubicBezTo>
                <a:cubicBezTo>
                  <a:pt x="5" y="12"/>
                  <a:pt x="5" y="12"/>
                  <a:pt x="5" y="11"/>
                </a:cubicBezTo>
                <a:cubicBezTo>
                  <a:pt x="6" y="10"/>
                  <a:pt x="11" y="5"/>
                  <a:pt x="13" y="5"/>
                </a:cubicBezTo>
                <a:cubicBezTo>
                  <a:pt x="13" y="5"/>
                  <a:pt x="13" y="5"/>
                  <a:pt x="14" y="5"/>
                </a:cubicBezTo>
                <a:cubicBezTo>
                  <a:pt x="19" y="9"/>
                  <a:pt x="19" y="9"/>
                  <a:pt x="19" y="9"/>
                </a:cubicBezTo>
                <a:cubicBezTo>
                  <a:pt x="20" y="9"/>
                  <a:pt x="21" y="8"/>
                  <a:pt x="22" y="8"/>
                </a:cubicBezTo>
                <a:cubicBezTo>
                  <a:pt x="22" y="5"/>
                  <a:pt x="23" y="3"/>
                  <a:pt x="23" y="1"/>
                </a:cubicBezTo>
                <a:cubicBezTo>
                  <a:pt x="23" y="0"/>
                  <a:pt x="24" y="0"/>
                  <a:pt x="25" y="0"/>
                </a:cubicBezTo>
                <a:cubicBezTo>
                  <a:pt x="33" y="0"/>
                  <a:pt x="33" y="0"/>
                  <a:pt x="33" y="0"/>
                </a:cubicBezTo>
                <a:cubicBezTo>
                  <a:pt x="34" y="0"/>
                  <a:pt x="34" y="0"/>
                  <a:pt x="34" y="1"/>
                </a:cubicBezTo>
                <a:cubicBezTo>
                  <a:pt x="36" y="8"/>
                  <a:pt x="36" y="8"/>
                  <a:pt x="36" y="8"/>
                </a:cubicBezTo>
                <a:cubicBezTo>
                  <a:pt x="37" y="8"/>
                  <a:pt x="38" y="9"/>
                  <a:pt x="39" y="9"/>
                </a:cubicBezTo>
                <a:cubicBezTo>
                  <a:pt x="44" y="5"/>
                  <a:pt x="44" y="5"/>
                  <a:pt x="44" y="5"/>
                </a:cubicBezTo>
                <a:cubicBezTo>
                  <a:pt x="45" y="5"/>
                  <a:pt x="45" y="5"/>
                  <a:pt x="45" y="5"/>
                </a:cubicBezTo>
                <a:cubicBezTo>
                  <a:pt x="46" y="5"/>
                  <a:pt x="46" y="5"/>
                  <a:pt x="46" y="5"/>
                </a:cubicBezTo>
                <a:cubicBezTo>
                  <a:pt x="48" y="7"/>
                  <a:pt x="51" y="9"/>
                  <a:pt x="52" y="12"/>
                </a:cubicBezTo>
                <a:cubicBezTo>
                  <a:pt x="53" y="12"/>
                  <a:pt x="53" y="12"/>
                  <a:pt x="53" y="12"/>
                </a:cubicBezTo>
                <a:cubicBezTo>
                  <a:pt x="53" y="13"/>
                  <a:pt x="53" y="13"/>
                  <a:pt x="52" y="13"/>
                </a:cubicBezTo>
                <a:cubicBezTo>
                  <a:pt x="51" y="15"/>
                  <a:pt x="50" y="17"/>
                  <a:pt x="48" y="18"/>
                </a:cubicBezTo>
                <a:cubicBezTo>
                  <a:pt x="49" y="20"/>
                  <a:pt x="50" y="21"/>
                  <a:pt x="50" y="22"/>
                </a:cubicBezTo>
                <a:cubicBezTo>
                  <a:pt x="57" y="23"/>
                  <a:pt x="57" y="23"/>
                  <a:pt x="57" y="23"/>
                </a:cubicBezTo>
                <a:cubicBezTo>
                  <a:pt x="58" y="23"/>
                  <a:pt x="58" y="24"/>
                  <a:pt x="58" y="25"/>
                </a:cubicBezTo>
                <a:lnTo>
                  <a:pt x="58" y="33"/>
                </a:lnTo>
                <a:close/>
                <a:moveTo>
                  <a:pt x="29" y="19"/>
                </a:moveTo>
                <a:cubicBezTo>
                  <a:pt x="24" y="19"/>
                  <a:pt x="19" y="23"/>
                  <a:pt x="19" y="29"/>
                </a:cubicBezTo>
                <a:cubicBezTo>
                  <a:pt x="19" y="34"/>
                  <a:pt x="24" y="38"/>
                  <a:pt x="29" y="38"/>
                </a:cubicBezTo>
                <a:cubicBezTo>
                  <a:pt x="34" y="38"/>
                  <a:pt x="39" y="34"/>
                  <a:pt x="39" y="29"/>
                </a:cubicBezTo>
                <a:cubicBezTo>
                  <a:pt x="39" y="23"/>
                  <a:pt x="34" y="19"/>
                  <a:pt x="29" y="19"/>
                </a:cubicBezTo>
                <a:close/>
              </a:path>
            </a:pathLst>
          </a:custGeom>
          <a:solidFill>
            <a:schemeClr val="bg1"/>
          </a:solidFill>
          <a:ln>
            <a:noFill/>
          </a:ln>
        </p:spPr>
        <p:txBody>
          <a:bodyPr lIns="68571" tIns="34289" rIns="68571" bIns="34289"/>
          <a:lstStyle/>
          <a:p>
            <a:endParaRPr lang="en-US" dirty="0">
              <a:solidFill>
                <a:srgbClr val="000000"/>
              </a:solidFill>
            </a:endParaRPr>
          </a:p>
        </p:txBody>
      </p:sp>
      <p:sp>
        <p:nvSpPr>
          <p:cNvPr id="87" name="Freeform 102">
            <a:extLst>
              <a:ext uri="{FF2B5EF4-FFF2-40B4-BE49-F238E27FC236}">
                <a16:creationId xmlns:a16="http://schemas.microsoft.com/office/drawing/2014/main" id="{0FAA246F-B02F-45D1-A19A-E20A7297E1B7}"/>
              </a:ext>
            </a:extLst>
          </p:cNvPr>
          <p:cNvSpPr>
            <a:spLocks noChangeArrowheads="1"/>
          </p:cNvSpPr>
          <p:nvPr/>
        </p:nvSpPr>
        <p:spPr bwMode="auto">
          <a:xfrm>
            <a:off x="8203429" y="2527988"/>
            <a:ext cx="557864" cy="741149"/>
          </a:xfrm>
          <a:custGeom>
            <a:avLst/>
            <a:gdLst>
              <a:gd name="T0" fmla="*/ 35915 w 498"/>
              <a:gd name="T1" fmla="*/ 67789 h 445"/>
              <a:gd name="T2" fmla="*/ 35915 w 498"/>
              <a:gd name="T3" fmla="*/ 67789 h 445"/>
              <a:gd name="T4" fmla="*/ 63749 w 498"/>
              <a:gd name="T5" fmla="*/ 75870 h 445"/>
              <a:gd name="T6" fmla="*/ 67789 w 498"/>
              <a:gd name="T7" fmla="*/ 75870 h 445"/>
              <a:gd name="T8" fmla="*/ 87542 w 498"/>
              <a:gd name="T9" fmla="*/ 60157 h 445"/>
              <a:gd name="T10" fmla="*/ 87542 w 498"/>
              <a:gd name="T11" fmla="*/ 56117 h 445"/>
              <a:gd name="T12" fmla="*/ 79911 w 498"/>
              <a:gd name="T13" fmla="*/ 48036 h 445"/>
              <a:gd name="T14" fmla="*/ 123457 w 498"/>
              <a:gd name="T15" fmla="*/ 4489 h 445"/>
              <a:gd name="T16" fmla="*/ 87542 w 498"/>
              <a:gd name="T17" fmla="*/ 0 h 445"/>
              <a:gd name="T18" fmla="*/ 48036 w 498"/>
              <a:gd name="T19" fmla="*/ 24242 h 445"/>
              <a:gd name="T20" fmla="*/ 32323 w 498"/>
              <a:gd name="T21" fmla="*/ 36364 h 445"/>
              <a:gd name="T22" fmla="*/ 23794 w 498"/>
              <a:gd name="T23" fmla="*/ 52076 h 445"/>
              <a:gd name="T24" fmla="*/ 8081 w 498"/>
              <a:gd name="T25" fmla="*/ 56117 h 445"/>
              <a:gd name="T26" fmla="*/ 0 w 498"/>
              <a:gd name="T27" fmla="*/ 64197 h 445"/>
              <a:gd name="T28" fmla="*/ 0 w 498"/>
              <a:gd name="T29" fmla="*/ 67789 h 445"/>
              <a:gd name="T30" fmla="*/ 16162 w 498"/>
              <a:gd name="T31" fmla="*/ 83950 h 445"/>
              <a:gd name="T32" fmla="*/ 23794 w 498"/>
              <a:gd name="T33" fmla="*/ 87991 h 445"/>
              <a:gd name="T34" fmla="*/ 32323 w 498"/>
              <a:gd name="T35" fmla="*/ 79910 h 445"/>
              <a:gd name="T36" fmla="*/ 35915 w 498"/>
              <a:gd name="T37" fmla="*/ 67789 h 445"/>
              <a:gd name="T38" fmla="*/ 99664 w 498"/>
              <a:gd name="T39" fmla="*/ 71829 h 445"/>
              <a:gd name="T40" fmla="*/ 99664 w 498"/>
              <a:gd name="T41" fmla="*/ 71829 h 445"/>
              <a:gd name="T42" fmla="*/ 95623 w 498"/>
              <a:gd name="T43" fmla="*/ 71829 h 445"/>
              <a:gd name="T44" fmla="*/ 79911 w 498"/>
              <a:gd name="T45" fmla="*/ 83950 h 445"/>
              <a:gd name="T46" fmla="*/ 75870 w 498"/>
              <a:gd name="T47" fmla="*/ 91582 h 445"/>
              <a:gd name="T48" fmla="*/ 171045 w 498"/>
              <a:gd name="T49" fmla="*/ 195286 h 445"/>
              <a:gd name="T50" fmla="*/ 179125 w 498"/>
              <a:gd name="T51" fmla="*/ 195286 h 445"/>
              <a:gd name="T52" fmla="*/ 191247 w 498"/>
              <a:gd name="T53" fmla="*/ 187205 h 445"/>
              <a:gd name="T54" fmla="*/ 191247 w 498"/>
              <a:gd name="T55" fmla="*/ 179573 h 445"/>
              <a:gd name="T56" fmla="*/ 99664 w 498"/>
              <a:gd name="T57" fmla="*/ 71829 h 445"/>
              <a:gd name="T58" fmla="*/ 223121 w 498"/>
              <a:gd name="T59" fmla="*/ 28283 h 445"/>
              <a:gd name="T60" fmla="*/ 223121 w 498"/>
              <a:gd name="T61" fmla="*/ 28283 h 445"/>
              <a:gd name="T62" fmla="*/ 215040 w 498"/>
              <a:gd name="T63" fmla="*/ 24242 h 445"/>
              <a:gd name="T64" fmla="*/ 206959 w 498"/>
              <a:gd name="T65" fmla="*/ 39955 h 445"/>
              <a:gd name="T66" fmla="*/ 183166 w 498"/>
              <a:gd name="T67" fmla="*/ 48036 h 445"/>
              <a:gd name="T68" fmla="*/ 179125 w 498"/>
              <a:gd name="T69" fmla="*/ 28283 h 445"/>
              <a:gd name="T70" fmla="*/ 187206 w 498"/>
              <a:gd name="T71" fmla="*/ 8530 h 445"/>
              <a:gd name="T72" fmla="*/ 183166 w 498"/>
              <a:gd name="T73" fmla="*/ 4489 h 445"/>
              <a:gd name="T74" fmla="*/ 151291 w 498"/>
              <a:gd name="T75" fmla="*/ 32323 h 445"/>
              <a:gd name="T76" fmla="*/ 143211 w 498"/>
              <a:gd name="T77" fmla="*/ 67789 h 445"/>
              <a:gd name="T78" fmla="*/ 127498 w 498"/>
              <a:gd name="T79" fmla="*/ 83950 h 445"/>
              <a:gd name="T80" fmla="*/ 143211 w 498"/>
              <a:gd name="T81" fmla="*/ 103703 h 445"/>
              <a:gd name="T82" fmla="*/ 163413 w 498"/>
              <a:gd name="T83" fmla="*/ 83950 h 445"/>
              <a:gd name="T84" fmla="*/ 183166 w 498"/>
              <a:gd name="T85" fmla="*/ 79910 h 445"/>
              <a:gd name="T86" fmla="*/ 219081 w 498"/>
              <a:gd name="T87" fmla="*/ 64197 h 445"/>
              <a:gd name="T88" fmla="*/ 223121 w 498"/>
              <a:gd name="T89" fmla="*/ 28283 h 445"/>
              <a:gd name="T90" fmla="*/ 32323 w 498"/>
              <a:gd name="T91" fmla="*/ 179573 h 445"/>
              <a:gd name="T92" fmla="*/ 32323 w 498"/>
              <a:gd name="T93" fmla="*/ 179573 h 445"/>
              <a:gd name="T94" fmla="*/ 32323 w 498"/>
              <a:gd name="T95" fmla="*/ 187205 h 445"/>
              <a:gd name="T96" fmla="*/ 39955 w 498"/>
              <a:gd name="T97" fmla="*/ 199326 h 445"/>
              <a:gd name="T98" fmla="*/ 48036 w 498"/>
              <a:gd name="T99" fmla="*/ 195286 h 445"/>
              <a:gd name="T100" fmla="*/ 103704 w 498"/>
              <a:gd name="T101" fmla="*/ 143658 h 445"/>
              <a:gd name="T102" fmla="*/ 87542 w 498"/>
              <a:gd name="T103" fmla="*/ 123456 h 445"/>
              <a:gd name="T104" fmla="*/ 32323 w 498"/>
              <a:gd name="T105" fmla="*/ 179573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bg1"/>
          </a:solidFill>
          <a:ln>
            <a:noFill/>
          </a:ln>
          <a:effectLst/>
        </p:spPr>
        <p:txBody>
          <a:bodyPr wrap="none" lIns="25718" tIns="12859" rIns="25718" bIns="12859" anchor="ctr"/>
          <a:lstStyle/>
          <a:p>
            <a:endParaRPr lang="en-US" dirty="0">
              <a:solidFill>
                <a:srgbClr val="000000"/>
              </a:solidFill>
            </a:endParaRPr>
          </a:p>
        </p:txBody>
      </p:sp>
      <p:sp>
        <p:nvSpPr>
          <p:cNvPr id="489" name="TextBox 46">
            <a:extLst>
              <a:ext uri="{FF2B5EF4-FFF2-40B4-BE49-F238E27FC236}">
                <a16:creationId xmlns:a16="http://schemas.microsoft.com/office/drawing/2014/main" id="{50C7DCDB-985C-4169-A906-347ACED84D44}"/>
              </a:ext>
            </a:extLst>
          </p:cNvPr>
          <p:cNvSpPr txBox="1"/>
          <p:nvPr/>
        </p:nvSpPr>
        <p:spPr>
          <a:xfrm>
            <a:off x="52151" y="755415"/>
            <a:ext cx="2935675" cy="553998"/>
          </a:xfrm>
          <a:prstGeom prst="rect">
            <a:avLst/>
          </a:prstGeom>
          <a:solidFill>
            <a:srgbClr val="2C5D9B"/>
          </a:solidFill>
        </p:spPr>
        <p:txBody>
          <a:bodyPr wrap="square" lIns="0" tIns="0" rIns="0" bIns="0" rtlCol="0" anchor="t">
            <a:spAutoFit/>
          </a:bodyPr>
          <a:lstStyle/>
          <a:p>
            <a:pPr marL="214283" indent="-214283" algn="ctr">
              <a:buFont typeface="Wingdings" panose="05000000000000000000" pitchFamily="2" charset="2"/>
              <a:buChar char="q"/>
              <a:tabLst>
                <a:tab pos="806450" algn="l"/>
              </a:tabLst>
            </a:pPr>
            <a:r>
              <a:rPr lang="ru-RU" b="1" dirty="0">
                <a:solidFill>
                  <a:srgbClr val="FFFFFF"/>
                </a:solidFill>
                <a:latin typeface="Arial" panose="020B0604020202020204" pitchFamily="34" charset="0"/>
                <a:ea typeface="SimSun" panose="02010600030101010101" pitchFamily="2" charset="-122"/>
                <a:cs typeface="Arial" panose="020B0604020202020204" pitchFamily="34" charset="0"/>
              </a:rPr>
              <a:t>ФОРМАТ  ДЛЯ </a:t>
            </a:r>
            <a:r>
              <a:rPr lang="ru-RU" sz="1800" b="1" dirty="0">
                <a:solidFill>
                  <a:srgbClr val="FFFFFF"/>
                </a:solidFill>
                <a:latin typeface="Arial" panose="020B0604020202020204" pitchFamily="34" charset="0"/>
                <a:ea typeface="SimSun" panose="02010600030101010101" pitchFamily="2" charset="-122"/>
                <a:cs typeface="Arial" panose="020B0604020202020204" pitchFamily="34" charset="0"/>
              </a:rPr>
              <a:t>4</a:t>
            </a:r>
            <a:r>
              <a:rPr lang="ru-RU" b="1" dirty="0">
                <a:solidFill>
                  <a:srgbClr val="FFFFFF"/>
                </a:solidFill>
                <a:latin typeface="Arial" panose="020B0604020202020204" pitchFamily="34" charset="0"/>
                <a:ea typeface="SimSun" panose="02010600030101010101" pitchFamily="2" charset="-122"/>
                <a:cs typeface="Arial" panose="020B0604020202020204" pitchFamily="34" charset="0"/>
              </a:rPr>
              <a:t> КЛАССА  </a:t>
            </a:r>
          </a:p>
        </p:txBody>
      </p:sp>
      <p:sp>
        <p:nvSpPr>
          <p:cNvPr id="13" name="Rectangle 11">
            <a:extLst>
              <a:ext uri="{FF2B5EF4-FFF2-40B4-BE49-F238E27FC236}">
                <a16:creationId xmlns:a16="http://schemas.microsoft.com/office/drawing/2014/main" id="{1EF664CA-920E-42BB-A70F-82F0B240E8D1}"/>
              </a:ext>
            </a:extLst>
          </p:cNvPr>
          <p:cNvSpPr/>
          <p:nvPr/>
        </p:nvSpPr>
        <p:spPr>
          <a:xfrm>
            <a:off x="0" y="3"/>
            <a:ext cx="9144000" cy="600892"/>
          </a:xfrm>
          <a:prstGeom prst="rect">
            <a:avLst/>
          </a:prstGeom>
          <a:solidFill>
            <a:srgbClr val="2C5D9B"/>
          </a:solidFill>
          <a:ln w="25400" cap="flat" cmpd="sng" algn="ctr">
            <a:noFill/>
            <a:prstDash val="solid"/>
          </a:ln>
          <a:effectLst/>
        </p:spPr>
        <p:txBody>
          <a:bodyPr lIns="68568" tIns="34289" rIns="68568" bIns="34289" rtlCol="0" anchor="ctr"/>
          <a:lstStyle/>
          <a:p>
            <a:pPr algn="ctr" defTabSz="914265">
              <a:defRPr/>
            </a:pPr>
            <a:r>
              <a:rPr lang="ru-RU" b="1" kern="0" dirty="0">
                <a:solidFill>
                  <a:prstClr val="white"/>
                </a:solidFill>
                <a:latin typeface="Arial Black" panose="020B0A04020102020204" pitchFamily="34" charset="0"/>
                <a:cs typeface="Arial" panose="020B0604020202020204" pitchFamily="34" charset="0"/>
              </a:rPr>
              <a:t>КОМПЛЕКСНОЕ ТЕСТИРОВАНИЕ</a:t>
            </a:r>
            <a:endParaRPr lang="en-US" b="1" kern="0" dirty="0">
              <a:solidFill>
                <a:prstClr val="white"/>
              </a:solidFill>
              <a:latin typeface="Arial Black" panose="020B0A04020102020204" pitchFamily="34" charset="0"/>
              <a:cs typeface="Arial" panose="020B0604020202020204" pitchFamily="34" charset="0"/>
            </a:endParaRPr>
          </a:p>
        </p:txBody>
      </p:sp>
      <p:sp>
        <p:nvSpPr>
          <p:cNvPr id="17" name="TextBox 5"/>
          <p:cNvSpPr txBox="1">
            <a:spLocks noChangeArrowheads="1"/>
          </p:cNvSpPr>
          <p:nvPr/>
        </p:nvSpPr>
        <p:spPr bwMode="auto">
          <a:xfrm>
            <a:off x="2987825" y="755415"/>
            <a:ext cx="2736305" cy="276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91428" tIns="45714" rIns="91428" bIns="45714">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1200" dirty="0">
                <a:solidFill>
                  <a:srgbClr val="1F497D"/>
                </a:solidFill>
                <a:latin typeface="Arial" panose="020B0604020202020204" pitchFamily="34" charset="0"/>
                <a:cs typeface="Arial" panose="020B0604020202020204" pitchFamily="34" charset="0"/>
                <a:sym typeface="Wingdings" pitchFamily="2" charset="2"/>
              </a:rPr>
              <a:t> 60</a:t>
            </a:r>
            <a:r>
              <a:rPr lang="ru-RU" altLang="ru-RU" sz="1200" dirty="0">
                <a:solidFill>
                  <a:srgbClr val="1F497D"/>
                </a:solidFill>
                <a:latin typeface="Arial" panose="020B0604020202020204" pitchFamily="34" charset="0"/>
                <a:cs typeface="Arial" panose="020B0604020202020204" pitchFamily="34" charset="0"/>
              </a:rPr>
              <a:t> минут (перерыв - 1</a:t>
            </a:r>
            <a:r>
              <a:rPr lang="en-US" altLang="ru-RU" sz="1200" dirty="0">
                <a:solidFill>
                  <a:srgbClr val="1F497D"/>
                </a:solidFill>
                <a:latin typeface="Arial" panose="020B0604020202020204" pitchFamily="34" charset="0"/>
                <a:cs typeface="Arial" panose="020B0604020202020204" pitchFamily="34" charset="0"/>
              </a:rPr>
              <a:t>0</a:t>
            </a:r>
            <a:r>
              <a:rPr lang="ru-RU" altLang="ru-RU" sz="1200" dirty="0">
                <a:solidFill>
                  <a:srgbClr val="1F497D"/>
                </a:solidFill>
                <a:latin typeface="Arial" panose="020B0604020202020204" pitchFamily="34" charset="0"/>
                <a:cs typeface="Arial" panose="020B0604020202020204" pitchFamily="34" charset="0"/>
              </a:rPr>
              <a:t> мин.)       </a:t>
            </a:r>
          </a:p>
        </p:txBody>
      </p:sp>
      <p:sp>
        <p:nvSpPr>
          <p:cNvPr id="4" name="Прямоугольник 3"/>
          <p:cNvSpPr/>
          <p:nvPr/>
        </p:nvSpPr>
        <p:spPr>
          <a:xfrm>
            <a:off x="0" y="1484784"/>
            <a:ext cx="5655976" cy="800207"/>
          </a:xfrm>
          <a:prstGeom prst="rect">
            <a:avLst/>
          </a:prstGeom>
          <a:ln>
            <a:solidFill>
              <a:srgbClr val="1F497D"/>
            </a:solidFill>
          </a:ln>
        </p:spPr>
        <p:txBody>
          <a:bodyPr wrap="square" lIns="91428" tIns="45714" rIns="91428" bIns="45714">
            <a:spAutoFit/>
          </a:bodyPr>
          <a:lstStyle/>
          <a:p>
            <a:pPr algn="just" defTabSz="914265">
              <a:lnSpc>
                <a:spcPct val="115000"/>
              </a:lnSpc>
              <a:defRPr/>
            </a:pPr>
            <a:r>
              <a:rPr lang="ru-RU" sz="1000" b="1" dirty="0">
                <a:latin typeface="Arial" panose="020B0604020202020204" pitchFamily="34" charset="0"/>
                <a:cs typeface="Arial" panose="020B0604020202020204" pitchFamily="34" charset="0"/>
              </a:rPr>
              <a:t>Язык обучения (казахский, русский): </a:t>
            </a:r>
            <a:r>
              <a:rPr lang="ru-RU" sz="1000" i="1" dirty="0">
                <a:latin typeface="Arial" panose="020B0604020202020204" pitchFamily="34" charset="0"/>
                <a:cs typeface="Arial" panose="020B0604020202020204" pitchFamily="34" charset="0"/>
              </a:rPr>
              <a:t>15 тестовых заданий с выбором одного правильного ответа . </a:t>
            </a:r>
            <a:endParaRPr lang="kk-KZ" sz="1000" i="1" dirty="0">
              <a:latin typeface="Arial" panose="020B0604020202020204" pitchFamily="34" charset="0"/>
              <a:cs typeface="Arial" panose="020B0604020202020204" pitchFamily="34" charset="0"/>
            </a:endParaRPr>
          </a:p>
          <a:p>
            <a:pPr algn="just" defTabSz="914265">
              <a:lnSpc>
                <a:spcPct val="115000"/>
              </a:lnSpc>
              <a:defRPr/>
            </a:pPr>
            <a:r>
              <a:rPr lang="ru-RU" sz="1000" b="1" dirty="0">
                <a:latin typeface="Arial" panose="020B0604020202020204" pitchFamily="34" charset="0"/>
                <a:cs typeface="Arial" panose="020B0604020202020204" pitchFamily="34" charset="0"/>
              </a:rPr>
              <a:t>Математика: </a:t>
            </a:r>
            <a:r>
              <a:rPr lang="ru-RU" sz="1000" i="1" dirty="0">
                <a:latin typeface="Arial" panose="020B0604020202020204" pitchFamily="34" charset="0"/>
                <a:cs typeface="Arial" panose="020B0604020202020204" pitchFamily="34" charset="0"/>
              </a:rPr>
              <a:t>15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 </a:t>
            </a:r>
          </a:p>
          <a:p>
            <a:pPr algn="just" defTabSz="914265">
              <a:lnSpc>
                <a:spcPct val="115000"/>
              </a:lnSpc>
              <a:defRPr/>
            </a:pPr>
            <a:r>
              <a:rPr lang="ru-RU" altLang="ru-RU" sz="1000" b="1" dirty="0">
                <a:solidFill>
                  <a:srgbClr val="1F497D"/>
                </a:solidFill>
                <a:latin typeface="Arial" panose="020B0604020202020204" pitchFamily="34" charset="0"/>
                <a:cs typeface="Arial" panose="020B0604020202020204" pitchFamily="34" charset="0"/>
              </a:rPr>
              <a:t>Всего тестовых заданий – 30. Максимальный балл по двум предметам – 30. </a:t>
            </a:r>
            <a:endParaRPr lang="ru-RU" sz="1200" b="1" dirty="0">
              <a:solidFill>
                <a:srgbClr val="1F497D"/>
              </a:solidFill>
              <a:latin typeface="Times New Roman" pitchFamily="18" charset="0"/>
              <a:cs typeface="Times New Roman" pitchFamily="18" charset="0"/>
            </a:endParaRPr>
          </a:p>
        </p:txBody>
      </p:sp>
      <p:sp>
        <p:nvSpPr>
          <p:cNvPr id="19" name="TextBox 46">
            <a:extLst>
              <a:ext uri="{FF2B5EF4-FFF2-40B4-BE49-F238E27FC236}">
                <a16:creationId xmlns:a16="http://schemas.microsoft.com/office/drawing/2014/main" id="{50C7DCDB-985C-4169-A906-347ACED84D44}"/>
              </a:ext>
            </a:extLst>
          </p:cNvPr>
          <p:cNvSpPr txBox="1"/>
          <p:nvPr/>
        </p:nvSpPr>
        <p:spPr>
          <a:xfrm>
            <a:off x="73247" y="2483606"/>
            <a:ext cx="2935675" cy="553998"/>
          </a:xfrm>
          <a:prstGeom prst="rect">
            <a:avLst/>
          </a:prstGeom>
          <a:solidFill>
            <a:srgbClr val="2C5D9B"/>
          </a:solidFill>
        </p:spPr>
        <p:txBody>
          <a:bodyPr wrap="square" lIns="0" tIns="0" rIns="0" bIns="0" rtlCol="0" anchor="t">
            <a:spAutoFit/>
          </a:bodyPr>
          <a:lstStyle/>
          <a:p>
            <a:pPr marL="214283" indent="-214283" algn="ctr">
              <a:buFont typeface="Wingdings" panose="05000000000000000000" pitchFamily="2" charset="2"/>
              <a:buChar char="q"/>
            </a:pPr>
            <a:r>
              <a:rPr lang="ru-RU" b="1" dirty="0">
                <a:solidFill>
                  <a:srgbClr val="FFFFFF"/>
                </a:solidFill>
                <a:ea typeface="SimSun" panose="02010600030101010101" pitchFamily="2" charset="-122"/>
                <a:cs typeface="Arial" panose="020B0604020202020204" pitchFamily="34" charset="0"/>
              </a:rPr>
              <a:t>ФОРМАТ  ДЛЯ </a:t>
            </a:r>
            <a:r>
              <a:rPr lang="ru-RU" sz="1800" b="1" dirty="0">
                <a:solidFill>
                  <a:srgbClr val="FFFFFF"/>
                </a:solidFill>
                <a:ea typeface="SimSun" panose="02010600030101010101" pitchFamily="2" charset="-122"/>
                <a:cs typeface="Arial" panose="020B0604020202020204" pitchFamily="34" charset="0"/>
              </a:rPr>
              <a:t>9</a:t>
            </a:r>
            <a:r>
              <a:rPr lang="ru-RU" b="1" dirty="0">
                <a:solidFill>
                  <a:srgbClr val="FFFFFF"/>
                </a:solidFill>
                <a:ea typeface="SimSun" panose="02010600030101010101" pitchFamily="2" charset="-122"/>
                <a:cs typeface="Arial" panose="020B0604020202020204" pitchFamily="34" charset="0"/>
              </a:rPr>
              <a:t> КЛАССА  </a:t>
            </a:r>
          </a:p>
        </p:txBody>
      </p:sp>
      <p:sp>
        <p:nvSpPr>
          <p:cNvPr id="20" name="TextBox 5"/>
          <p:cNvSpPr txBox="1">
            <a:spLocks noChangeArrowheads="1"/>
          </p:cNvSpPr>
          <p:nvPr/>
        </p:nvSpPr>
        <p:spPr bwMode="auto">
          <a:xfrm>
            <a:off x="2987825" y="2483606"/>
            <a:ext cx="2736305" cy="276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91428" tIns="45714" rIns="91428" bIns="45714">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1200" dirty="0">
                <a:solidFill>
                  <a:srgbClr val="1F497D"/>
                </a:solidFill>
                <a:latin typeface="Arial" panose="020B0604020202020204" pitchFamily="34" charset="0"/>
                <a:cs typeface="Arial" panose="020B0604020202020204" pitchFamily="34" charset="0"/>
                <a:sym typeface="Wingdings" pitchFamily="2" charset="2"/>
              </a:rPr>
              <a:t> 90</a:t>
            </a:r>
            <a:r>
              <a:rPr lang="ru-RU" altLang="ru-RU" sz="1200" dirty="0">
                <a:solidFill>
                  <a:srgbClr val="1F497D"/>
                </a:solidFill>
                <a:latin typeface="Arial" panose="020B0604020202020204" pitchFamily="34" charset="0"/>
                <a:cs typeface="Arial" panose="020B0604020202020204" pitchFamily="34" charset="0"/>
              </a:rPr>
              <a:t> минут (перерыв - 1</a:t>
            </a:r>
            <a:r>
              <a:rPr lang="en-US" altLang="ru-RU" sz="1200" dirty="0">
                <a:solidFill>
                  <a:srgbClr val="1F497D"/>
                </a:solidFill>
                <a:latin typeface="Arial" panose="020B0604020202020204" pitchFamily="34" charset="0"/>
                <a:cs typeface="Arial" panose="020B0604020202020204" pitchFamily="34" charset="0"/>
              </a:rPr>
              <a:t>0</a:t>
            </a:r>
            <a:r>
              <a:rPr lang="ru-RU" altLang="ru-RU" sz="1200" dirty="0">
                <a:solidFill>
                  <a:srgbClr val="1F497D"/>
                </a:solidFill>
                <a:latin typeface="Arial" panose="020B0604020202020204" pitchFamily="34" charset="0"/>
                <a:cs typeface="Arial" panose="020B0604020202020204" pitchFamily="34" charset="0"/>
              </a:rPr>
              <a:t> мин.)       </a:t>
            </a:r>
          </a:p>
        </p:txBody>
      </p:sp>
      <p:sp>
        <p:nvSpPr>
          <p:cNvPr id="22" name="Прямоугольник 21"/>
          <p:cNvSpPr/>
          <p:nvPr/>
        </p:nvSpPr>
        <p:spPr>
          <a:xfrm>
            <a:off x="0" y="3068960"/>
            <a:ext cx="5650886" cy="1331122"/>
          </a:xfrm>
          <a:prstGeom prst="rect">
            <a:avLst/>
          </a:prstGeom>
          <a:ln>
            <a:solidFill>
              <a:srgbClr val="1F497D"/>
            </a:solidFill>
          </a:ln>
        </p:spPr>
        <p:txBody>
          <a:bodyPr wrap="square" lIns="91428" tIns="45714" rIns="91428" bIns="45714">
            <a:spAutoFit/>
          </a:bodyPr>
          <a:lstStyle/>
          <a:p>
            <a:pPr algn="just" defTabSz="914265">
              <a:lnSpc>
                <a:spcPct val="115000"/>
              </a:lnSpc>
              <a:defRPr/>
            </a:pPr>
            <a:r>
              <a:rPr lang="ru-RU" sz="1000" b="1" dirty="0">
                <a:latin typeface="Arial" panose="020B0604020202020204" pitchFamily="34" charset="0"/>
                <a:cs typeface="Arial" panose="020B0604020202020204" pitchFamily="34" charset="0"/>
              </a:rPr>
              <a:t>Язык обучения (казахский, русский):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 . </a:t>
            </a:r>
            <a:endParaRPr lang="kk-KZ" sz="1000" i="1" dirty="0">
              <a:latin typeface="Arial" panose="020B0604020202020204" pitchFamily="34" charset="0"/>
              <a:cs typeface="Arial" panose="020B0604020202020204" pitchFamily="34" charset="0"/>
            </a:endParaRPr>
          </a:p>
          <a:p>
            <a:pPr algn="just" defTabSz="914265">
              <a:lnSpc>
                <a:spcPct val="115000"/>
              </a:lnSpc>
              <a:defRPr/>
            </a:pPr>
            <a:r>
              <a:rPr lang="ru-RU" sz="1000" b="1" dirty="0">
                <a:latin typeface="Arial" panose="020B0604020202020204" pitchFamily="34" charset="0"/>
                <a:cs typeface="Arial" panose="020B0604020202020204" pitchFamily="34" charset="0"/>
              </a:rPr>
              <a:t>Математика (алгебра или геометрия):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 </a:t>
            </a:r>
          </a:p>
          <a:p>
            <a:pPr algn="just" defTabSz="914265">
              <a:lnSpc>
                <a:spcPct val="115000"/>
              </a:lnSpc>
              <a:defRPr/>
            </a:pPr>
            <a:r>
              <a:rPr lang="ru-RU" sz="1000" b="1" dirty="0">
                <a:latin typeface="Arial" panose="020B0604020202020204" pitchFamily="34" charset="0"/>
                <a:cs typeface="Arial" panose="020B0604020202020204" pitchFamily="34" charset="0"/>
                <a:sym typeface="Wingdings"/>
              </a:rPr>
              <a:t>Предмет инвариантного компонента (в зависимости от варианта):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 </a:t>
            </a:r>
          </a:p>
          <a:p>
            <a:pPr algn="just" defTabSz="914265">
              <a:lnSpc>
                <a:spcPct val="115000"/>
              </a:lnSpc>
              <a:defRPr/>
            </a:pPr>
            <a:r>
              <a:rPr lang="ru-RU" altLang="ru-RU" sz="1000" b="1" dirty="0">
                <a:solidFill>
                  <a:srgbClr val="1F497D"/>
                </a:solidFill>
                <a:latin typeface="Arial" panose="020B0604020202020204" pitchFamily="34" charset="0"/>
                <a:cs typeface="Arial" panose="020B0604020202020204" pitchFamily="34" charset="0"/>
              </a:rPr>
              <a:t>Всего тестовых заданий – 60. Максимальный балл по трем предметам – 60. </a:t>
            </a:r>
            <a:endParaRPr lang="ru-RU" sz="1200" b="1" dirty="0">
              <a:solidFill>
                <a:srgbClr val="1F497D"/>
              </a:solidFill>
              <a:latin typeface="Times New Roman" pitchFamily="18" charset="0"/>
              <a:cs typeface="Times New Roman" pitchFamily="18" charset="0"/>
            </a:endParaRPr>
          </a:p>
        </p:txBody>
      </p:sp>
      <p:sp>
        <p:nvSpPr>
          <p:cNvPr id="23" name="TextBox 46">
            <a:extLst>
              <a:ext uri="{FF2B5EF4-FFF2-40B4-BE49-F238E27FC236}">
                <a16:creationId xmlns:a16="http://schemas.microsoft.com/office/drawing/2014/main" id="{50C7DCDB-985C-4169-A906-347ACED84D44}"/>
              </a:ext>
            </a:extLst>
          </p:cNvPr>
          <p:cNvSpPr txBox="1"/>
          <p:nvPr/>
        </p:nvSpPr>
        <p:spPr>
          <a:xfrm>
            <a:off x="89895" y="4869161"/>
            <a:ext cx="2897929" cy="553998"/>
          </a:xfrm>
          <a:prstGeom prst="rect">
            <a:avLst/>
          </a:prstGeom>
          <a:solidFill>
            <a:srgbClr val="2C5D9B"/>
          </a:solidFill>
        </p:spPr>
        <p:txBody>
          <a:bodyPr wrap="square" lIns="0" tIns="0" rIns="0" bIns="0" rtlCol="0" anchor="t">
            <a:spAutoFit/>
          </a:bodyPr>
          <a:lstStyle/>
          <a:p>
            <a:pPr marL="214283" indent="-214283" algn="ctr">
              <a:buFont typeface="Wingdings" panose="05000000000000000000" pitchFamily="2" charset="2"/>
              <a:buChar char="q"/>
            </a:pPr>
            <a:r>
              <a:rPr lang="ru-RU" b="1" dirty="0">
                <a:solidFill>
                  <a:srgbClr val="FFFFFF"/>
                </a:solidFill>
                <a:ea typeface="SimSun" panose="02010600030101010101" pitchFamily="2" charset="-122"/>
                <a:cs typeface="Arial" panose="020B0604020202020204" pitchFamily="34" charset="0"/>
              </a:rPr>
              <a:t>ФОРМАТ  ДЛЯ </a:t>
            </a:r>
            <a:r>
              <a:rPr lang="ru-RU" sz="1800" b="1" dirty="0">
                <a:solidFill>
                  <a:srgbClr val="FFFFFF"/>
                </a:solidFill>
                <a:ea typeface="SimSun" panose="02010600030101010101" pitchFamily="2" charset="-122"/>
                <a:cs typeface="Arial" panose="020B0604020202020204" pitchFamily="34" charset="0"/>
              </a:rPr>
              <a:t>11</a:t>
            </a:r>
            <a:r>
              <a:rPr lang="ru-RU" b="1" dirty="0">
                <a:solidFill>
                  <a:srgbClr val="FFFFFF"/>
                </a:solidFill>
                <a:ea typeface="SimSun" panose="02010600030101010101" pitchFamily="2" charset="-122"/>
                <a:cs typeface="Arial" panose="020B0604020202020204" pitchFamily="34" charset="0"/>
              </a:rPr>
              <a:t> КЛАССА  </a:t>
            </a:r>
          </a:p>
        </p:txBody>
      </p:sp>
      <p:sp>
        <p:nvSpPr>
          <p:cNvPr id="24" name="TextBox 5"/>
          <p:cNvSpPr txBox="1">
            <a:spLocks noChangeArrowheads="1"/>
          </p:cNvSpPr>
          <p:nvPr/>
        </p:nvSpPr>
        <p:spPr bwMode="auto">
          <a:xfrm>
            <a:off x="2971171" y="4869161"/>
            <a:ext cx="2752958" cy="276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lIns="91428" tIns="45714" rIns="91428" bIns="45714">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1200" dirty="0">
                <a:solidFill>
                  <a:srgbClr val="1F497D"/>
                </a:solidFill>
                <a:latin typeface="Arial" panose="020B0604020202020204" pitchFamily="34" charset="0"/>
                <a:cs typeface="Arial" panose="020B0604020202020204" pitchFamily="34" charset="0"/>
                <a:sym typeface="Wingdings" pitchFamily="2" charset="2"/>
              </a:rPr>
              <a:t> 120</a:t>
            </a:r>
            <a:r>
              <a:rPr lang="ru-RU" altLang="ru-RU" sz="1200" dirty="0">
                <a:solidFill>
                  <a:srgbClr val="1F497D"/>
                </a:solidFill>
                <a:latin typeface="Arial" panose="020B0604020202020204" pitchFamily="34" charset="0"/>
                <a:cs typeface="Arial" panose="020B0604020202020204" pitchFamily="34" charset="0"/>
              </a:rPr>
              <a:t> минут (перерыв - 1</a:t>
            </a:r>
            <a:r>
              <a:rPr lang="en-US" altLang="ru-RU" sz="1200" dirty="0">
                <a:solidFill>
                  <a:srgbClr val="1F497D"/>
                </a:solidFill>
                <a:latin typeface="Arial" panose="020B0604020202020204" pitchFamily="34" charset="0"/>
                <a:cs typeface="Arial" panose="020B0604020202020204" pitchFamily="34" charset="0"/>
              </a:rPr>
              <a:t>0</a:t>
            </a:r>
            <a:r>
              <a:rPr lang="ru-RU" altLang="ru-RU" sz="1200" dirty="0">
                <a:solidFill>
                  <a:srgbClr val="1F497D"/>
                </a:solidFill>
                <a:latin typeface="Arial" panose="020B0604020202020204" pitchFamily="34" charset="0"/>
                <a:cs typeface="Arial" panose="020B0604020202020204" pitchFamily="34" charset="0"/>
              </a:rPr>
              <a:t> мин.)       </a:t>
            </a:r>
          </a:p>
        </p:txBody>
      </p:sp>
      <p:sp>
        <p:nvSpPr>
          <p:cNvPr id="25" name="Прямоугольник 24"/>
          <p:cNvSpPr/>
          <p:nvPr/>
        </p:nvSpPr>
        <p:spPr>
          <a:xfrm>
            <a:off x="0" y="5517232"/>
            <a:ext cx="8899476" cy="977178"/>
          </a:xfrm>
          <a:prstGeom prst="rect">
            <a:avLst/>
          </a:prstGeom>
          <a:ln>
            <a:solidFill>
              <a:srgbClr val="1F497D"/>
            </a:solidFill>
          </a:ln>
        </p:spPr>
        <p:txBody>
          <a:bodyPr wrap="square" lIns="91428" tIns="45714" rIns="91428" bIns="45714">
            <a:spAutoFit/>
          </a:bodyPr>
          <a:lstStyle/>
          <a:p>
            <a:pPr algn="just" defTabSz="914265">
              <a:lnSpc>
                <a:spcPct val="115000"/>
              </a:lnSpc>
              <a:defRPr/>
            </a:pPr>
            <a:r>
              <a:rPr lang="ru-RU" sz="1000" b="1" dirty="0">
                <a:latin typeface="Arial" panose="020B0604020202020204" pitchFamily="34" charset="0"/>
                <a:cs typeface="Arial" panose="020B0604020202020204" pitchFamily="34" charset="0"/>
              </a:rPr>
              <a:t>Язык обучения (казахский, русский):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 . </a:t>
            </a:r>
            <a:endParaRPr lang="kk-KZ" sz="1000" i="1" dirty="0">
              <a:latin typeface="Arial" panose="020B0604020202020204" pitchFamily="34" charset="0"/>
              <a:cs typeface="Arial" panose="020B0604020202020204" pitchFamily="34" charset="0"/>
            </a:endParaRPr>
          </a:p>
          <a:p>
            <a:pPr algn="just" defTabSz="914265">
              <a:lnSpc>
                <a:spcPct val="115000"/>
              </a:lnSpc>
              <a:defRPr/>
            </a:pPr>
            <a:r>
              <a:rPr lang="ru-RU" sz="1000" b="1" dirty="0">
                <a:latin typeface="Arial" panose="020B0604020202020204" pitchFamily="34" charset="0"/>
                <a:cs typeface="Arial" panose="020B0604020202020204" pitchFamily="34" charset="0"/>
              </a:rPr>
              <a:t>Математика (алгебра или геометрия):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 </a:t>
            </a:r>
          </a:p>
          <a:p>
            <a:pPr algn="just" defTabSz="914265">
              <a:lnSpc>
                <a:spcPct val="115000"/>
              </a:lnSpc>
              <a:defRPr/>
            </a:pPr>
            <a:r>
              <a:rPr lang="ru-RU" sz="1000" b="1" dirty="0">
                <a:latin typeface="Arial" panose="020B0604020202020204" pitchFamily="34" charset="0"/>
                <a:cs typeface="Arial" panose="020B0604020202020204" pitchFamily="34" charset="0"/>
                <a:sym typeface="Wingdings"/>
              </a:rPr>
              <a:t>Предмет инвариантного компонента (в зависимости от варианта):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a:t>
            </a:r>
          </a:p>
          <a:p>
            <a:pPr algn="just" defTabSz="914265">
              <a:lnSpc>
                <a:spcPct val="115000"/>
              </a:lnSpc>
              <a:defRPr/>
            </a:pPr>
            <a:r>
              <a:rPr lang="ru-RU" sz="1000" b="1" dirty="0">
                <a:latin typeface="Arial" panose="020B0604020202020204" pitchFamily="34" charset="0"/>
                <a:cs typeface="Arial" panose="020B0604020202020204" pitchFamily="34" charset="0"/>
                <a:sym typeface="Wingdings"/>
              </a:rPr>
              <a:t>Предмет инвариантного компонента (в зависимости от варианта): </a:t>
            </a:r>
            <a:r>
              <a:rPr lang="ru-RU" sz="1000" i="1" dirty="0">
                <a:latin typeface="Arial" panose="020B0604020202020204" pitchFamily="34" charset="0"/>
                <a:cs typeface="Arial" panose="020B0604020202020204" pitchFamily="34" charset="0"/>
              </a:rPr>
              <a:t>20 тестовых заданий с выбором одного правильного ответа</a:t>
            </a:r>
            <a:r>
              <a:rPr lang="ru-RU" sz="1000" dirty="0">
                <a:latin typeface="Arial" panose="020B0604020202020204" pitchFamily="34" charset="0"/>
                <a:cs typeface="Arial" panose="020B0604020202020204" pitchFamily="34" charset="0"/>
              </a:rPr>
              <a:t>.</a:t>
            </a:r>
          </a:p>
          <a:p>
            <a:pPr algn="just" defTabSz="914265">
              <a:lnSpc>
                <a:spcPct val="115000"/>
              </a:lnSpc>
              <a:defRPr/>
            </a:pPr>
            <a:r>
              <a:rPr lang="ru-RU" altLang="ru-RU" sz="1000" b="1" dirty="0">
                <a:solidFill>
                  <a:srgbClr val="1F497D"/>
                </a:solidFill>
                <a:latin typeface="Arial" panose="020B0604020202020204" pitchFamily="34" charset="0"/>
                <a:cs typeface="Arial" panose="020B0604020202020204" pitchFamily="34" charset="0"/>
              </a:rPr>
              <a:t>Всего тестовых заданий – 80. Максимальный балл по трем предметам – 80. </a:t>
            </a:r>
            <a:endParaRPr lang="ru-RU" sz="1200" b="1" dirty="0">
              <a:solidFill>
                <a:srgbClr val="1F497D"/>
              </a:solidFill>
              <a:latin typeface="Times New Roman" pitchFamily="18" charset="0"/>
              <a:cs typeface="Times New Roman" pitchFamily="18" charset="0"/>
            </a:endParaRPr>
          </a:p>
        </p:txBody>
      </p:sp>
      <p:graphicFrame>
        <p:nvGraphicFramePr>
          <p:cNvPr id="16" name="Диаграмма 15"/>
          <p:cNvGraphicFramePr/>
          <p:nvPr>
            <p:extLst>
              <p:ext uri="{D42A27DB-BD31-4B8C-83A1-F6EECF244321}">
                <p14:modId xmlns:p14="http://schemas.microsoft.com/office/powerpoint/2010/main" val="1877090454"/>
              </p:ext>
            </p:extLst>
          </p:nvPr>
        </p:nvGraphicFramePr>
        <p:xfrm>
          <a:off x="5796136" y="1422503"/>
          <a:ext cx="3053039" cy="3086617"/>
        </p:xfrm>
        <a:graphic>
          <a:graphicData uri="http://schemas.openxmlformats.org/drawingml/2006/chart">
            <c:chart xmlns:c="http://schemas.openxmlformats.org/drawingml/2006/chart" xmlns:r="http://schemas.openxmlformats.org/officeDocument/2006/relationships" r:id="rId2"/>
          </a:graphicData>
        </a:graphic>
      </p:graphicFrame>
      <p:sp>
        <p:nvSpPr>
          <p:cNvPr id="18" name="Прямоугольник 17"/>
          <p:cNvSpPr/>
          <p:nvPr/>
        </p:nvSpPr>
        <p:spPr>
          <a:xfrm>
            <a:off x="5848186" y="751297"/>
            <a:ext cx="3104574" cy="430875"/>
          </a:xfrm>
          <a:prstGeom prst="rect">
            <a:avLst/>
          </a:prstGeom>
        </p:spPr>
        <p:txBody>
          <a:bodyPr wrap="square" lIns="91428" tIns="45714" rIns="91428" bIns="45714">
            <a:spAutoFit/>
          </a:bodyPr>
          <a:lstStyle/>
          <a:p>
            <a:pPr algn="ctr" defTabSz="685698">
              <a:buClr>
                <a:srgbClr val="000000"/>
              </a:buClr>
              <a:tabLst>
                <a:tab pos="337598" algn="l"/>
              </a:tabLst>
            </a:pPr>
            <a:r>
              <a:rPr lang="ru-RU" sz="1100" b="1" kern="0" dirty="0">
                <a:solidFill>
                  <a:srgbClr val="1F497D"/>
                </a:solidFill>
                <a:latin typeface="Arial" panose="020B0604020202020204" pitchFamily="34" charset="0"/>
                <a:ea typeface="Tahoma" pitchFamily="34" charset="0"/>
                <a:cs typeface="Arial" panose="020B0604020202020204" pitchFamily="34" charset="0"/>
                <a:sym typeface="Arial"/>
              </a:rPr>
              <a:t>Оценке соответствует балл и п</a:t>
            </a:r>
            <a:r>
              <a:rPr lang="ru-RU" sz="1100" b="1" kern="0" spc="8" dirty="0">
                <a:solidFill>
                  <a:srgbClr val="1F497D"/>
                </a:solidFill>
                <a:latin typeface="Arial" panose="020B0604020202020204" pitchFamily="34" charset="0"/>
                <a:ea typeface="Tahoma" pitchFamily="34" charset="0"/>
                <a:cs typeface="Arial" panose="020B0604020202020204" pitchFamily="34" charset="0"/>
                <a:sym typeface="Arial"/>
              </a:rPr>
              <a:t>роцентное соотношение </a:t>
            </a:r>
          </a:p>
        </p:txBody>
      </p:sp>
      <p:sp>
        <p:nvSpPr>
          <p:cNvPr id="21" name="Прямоугольник 20"/>
          <p:cNvSpPr/>
          <p:nvPr/>
        </p:nvSpPr>
        <p:spPr>
          <a:xfrm>
            <a:off x="6047656" y="4437112"/>
            <a:ext cx="3096344" cy="707874"/>
          </a:xfrm>
          <a:prstGeom prst="rect">
            <a:avLst/>
          </a:prstGeom>
        </p:spPr>
        <p:txBody>
          <a:bodyPr wrap="square" lIns="91428" tIns="45714" rIns="91428" bIns="45714">
            <a:spAutoFit/>
          </a:bodyPr>
          <a:lstStyle/>
          <a:p>
            <a:pPr defTabSz="514229">
              <a:buClr>
                <a:srgbClr val="000000"/>
              </a:buClr>
              <a:tabLst>
                <a:tab pos="253178" algn="l"/>
              </a:tabLst>
            </a:pPr>
            <a:r>
              <a:rPr lang="ru-RU" sz="1000" b="1" kern="0" dirty="0">
                <a:solidFill>
                  <a:srgbClr val="2C5D98"/>
                </a:solidFill>
                <a:latin typeface="Arial" panose="020B0604020202020204" pitchFamily="34" charset="0"/>
                <a:ea typeface="Tahoma" pitchFamily="34" charset="0"/>
                <a:cs typeface="Arial" panose="020B0604020202020204" pitchFamily="34" charset="0"/>
                <a:sym typeface="Arial"/>
              </a:rPr>
              <a:t>«отлично» </a:t>
            </a:r>
            <a:r>
              <a:rPr lang="ru-RU" sz="1000" kern="0" dirty="0">
                <a:solidFill>
                  <a:srgbClr val="2C5D98"/>
                </a:solidFill>
                <a:latin typeface="Arial" panose="020B0604020202020204" pitchFamily="34" charset="0"/>
                <a:ea typeface="Tahoma" pitchFamily="34" charset="0"/>
                <a:cs typeface="Arial" panose="020B0604020202020204" pitchFamily="34" charset="0"/>
                <a:sym typeface="Arial"/>
              </a:rPr>
              <a:t>- (90-100%) 5 баллов</a:t>
            </a:r>
          </a:p>
          <a:p>
            <a:pPr defTabSz="514229">
              <a:buClr>
                <a:srgbClr val="000000"/>
              </a:buClr>
              <a:tabLst>
                <a:tab pos="253178" algn="l"/>
              </a:tabLst>
            </a:pPr>
            <a:r>
              <a:rPr lang="ru-RU" sz="1000" kern="0" dirty="0">
                <a:solidFill>
                  <a:srgbClr val="2C5D98"/>
                </a:solidFill>
                <a:latin typeface="Arial" panose="020B0604020202020204" pitchFamily="34" charset="0"/>
                <a:ea typeface="Tahoma" pitchFamily="34" charset="0"/>
                <a:cs typeface="Arial" panose="020B0604020202020204" pitchFamily="34" charset="0"/>
                <a:sym typeface="Arial"/>
              </a:rPr>
              <a:t>«</a:t>
            </a:r>
            <a:r>
              <a:rPr lang="ru-RU" sz="1000" b="1" kern="0" dirty="0">
                <a:solidFill>
                  <a:srgbClr val="2C5D98"/>
                </a:solidFill>
                <a:latin typeface="Arial" panose="020B0604020202020204" pitchFamily="34" charset="0"/>
                <a:ea typeface="Tahoma" pitchFamily="34" charset="0"/>
                <a:cs typeface="Arial" panose="020B0604020202020204" pitchFamily="34" charset="0"/>
                <a:sym typeface="Arial"/>
              </a:rPr>
              <a:t>хорошо</a:t>
            </a:r>
            <a:r>
              <a:rPr lang="ru-RU" sz="1000" kern="0" dirty="0">
                <a:solidFill>
                  <a:srgbClr val="2C5D98"/>
                </a:solidFill>
                <a:latin typeface="Arial" panose="020B0604020202020204" pitchFamily="34" charset="0"/>
                <a:ea typeface="Tahoma" pitchFamily="34" charset="0"/>
                <a:cs typeface="Arial" panose="020B0604020202020204" pitchFamily="34" charset="0"/>
                <a:sym typeface="Arial"/>
              </a:rPr>
              <a:t>» -  (75-89%) 4 балла; </a:t>
            </a:r>
            <a:r>
              <a:rPr lang="kk-KZ" sz="1000" b="1" kern="0" dirty="0">
                <a:solidFill>
                  <a:srgbClr val="2C5D98"/>
                </a:solidFill>
                <a:latin typeface="Arial" panose="020B0604020202020204" pitchFamily="34" charset="0"/>
                <a:ea typeface="Tahoma" pitchFamily="34" charset="0"/>
                <a:cs typeface="Arial" panose="020B0604020202020204" pitchFamily="34" charset="0"/>
                <a:sym typeface="Arial"/>
              </a:rPr>
              <a:t>                                               </a:t>
            </a:r>
          </a:p>
          <a:p>
            <a:pPr defTabSz="514229">
              <a:buClr>
                <a:srgbClr val="000000"/>
              </a:buClr>
              <a:tabLst>
                <a:tab pos="253178" algn="l"/>
              </a:tabLst>
            </a:pPr>
            <a:r>
              <a:rPr lang="kk-KZ" sz="1000" b="1" kern="0" dirty="0">
                <a:solidFill>
                  <a:srgbClr val="2C5D98"/>
                </a:solidFill>
                <a:latin typeface="Arial" panose="020B0604020202020204" pitchFamily="34" charset="0"/>
                <a:ea typeface="Tahoma" pitchFamily="34" charset="0"/>
                <a:cs typeface="Arial" panose="020B0604020202020204" pitchFamily="34" charset="0"/>
                <a:sym typeface="Arial"/>
              </a:rPr>
              <a:t>«</a:t>
            </a:r>
            <a:r>
              <a:rPr lang="ru-RU" sz="1000" b="1" kern="0" dirty="0">
                <a:solidFill>
                  <a:srgbClr val="2C5D98"/>
                </a:solidFill>
                <a:latin typeface="Arial" panose="020B0604020202020204" pitchFamily="34" charset="0"/>
                <a:ea typeface="Tahoma" pitchFamily="34" charset="0"/>
                <a:cs typeface="Arial" panose="020B0604020202020204" pitchFamily="34" charset="0"/>
                <a:sym typeface="Arial"/>
              </a:rPr>
              <a:t>удовлетворительно</a:t>
            </a:r>
            <a:r>
              <a:rPr lang="ru-RU" sz="1000" kern="0" dirty="0">
                <a:solidFill>
                  <a:srgbClr val="2C5D98"/>
                </a:solidFill>
                <a:latin typeface="Arial" panose="020B0604020202020204" pitchFamily="34" charset="0"/>
                <a:ea typeface="Tahoma" pitchFamily="34" charset="0"/>
                <a:cs typeface="Arial" panose="020B0604020202020204" pitchFamily="34" charset="0"/>
                <a:sym typeface="Arial"/>
              </a:rPr>
              <a:t>» -  (50-74%)  3 балла;                                             «</a:t>
            </a:r>
            <a:r>
              <a:rPr lang="ru-RU" sz="1000" b="1" kern="0" dirty="0">
                <a:solidFill>
                  <a:srgbClr val="2C5D98"/>
                </a:solidFill>
                <a:latin typeface="Arial" panose="020B0604020202020204" pitchFamily="34" charset="0"/>
                <a:ea typeface="Tahoma" pitchFamily="34" charset="0"/>
                <a:cs typeface="Arial" panose="020B0604020202020204" pitchFamily="34" charset="0"/>
                <a:sym typeface="Arial"/>
              </a:rPr>
              <a:t>неудовлетворительно</a:t>
            </a:r>
            <a:r>
              <a:rPr lang="ru-RU" sz="1000" kern="0" dirty="0">
                <a:solidFill>
                  <a:srgbClr val="2C5D98"/>
                </a:solidFill>
                <a:latin typeface="Arial" panose="020B0604020202020204" pitchFamily="34" charset="0"/>
                <a:ea typeface="Tahoma" pitchFamily="34" charset="0"/>
                <a:cs typeface="Arial" panose="020B0604020202020204" pitchFamily="34" charset="0"/>
                <a:sym typeface="Arial"/>
              </a:rPr>
              <a:t>» - (0-49%) 2 балла.</a:t>
            </a:r>
          </a:p>
        </p:txBody>
      </p:sp>
      <p:pic>
        <p:nvPicPr>
          <p:cNvPr id="26" name="Picture 53">
            <a:extLst>
              <a:ext uri="{FF2B5EF4-FFF2-40B4-BE49-F238E27FC236}">
                <a16:creationId xmlns:a16="http://schemas.microsoft.com/office/drawing/2014/main" id="{77860513-D8BE-400E-9494-40BF8350D0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3" y="54754"/>
            <a:ext cx="344461" cy="459281"/>
          </a:xfrm>
          <a:prstGeom prst="rect">
            <a:avLst/>
          </a:prstGeom>
        </p:spPr>
      </p:pic>
    </p:spTree>
    <p:extLst>
      <p:ext uri="{BB962C8B-B14F-4D97-AF65-F5344CB8AC3E}">
        <p14:creationId xmlns:p14="http://schemas.microsoft.com/office/powerpoint/2010/main" val="24878105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827584" y="2564904"/>
          <a:ext cx="7848872" cy="2228185"/>
        </p:xfrm>
        <a:graphic>
          <a:graphicData uri="http://schemas.openxmlformats.org/drawingml/2006/table">
            <a:tbl>
              <a:tblPr/>
              <a:tblGrid>
                <a:gridCol w="545434">
                  <a:extLst>
                    <a:ext uri="{9D8B030D-6E8A-4147-A177-3AD203B41FA5}">
                      <a16:colId xmlns:a16="http://schemas.microsoft.com/office/drawing/2014/main" val="20000"/>
                    </a:ext>
                  </a:extLst>
                </a:gridCol>
                <a:gridCol w="589223">
                  <a:extLst>
                    <a:ext uri="{9D8B030D-6E8A-4147-A177-3AD203B41FA5}">
                      <a16:colId xmlns:a16="http://schemas.microsoft.com/office/drawing/2014/main" val="20001"/>
                    </a:ext>
                  </a:extLst>
                </a:gridCol>
                <a:gridCol w="500110">
                  <a:extLst>
                    <a:ext uri="{9D8B030D-6E8A-4147-A177-3AD203B41FA5}">
                      <a16:colId xmlns:a16="http://schemas.microsoft.com/office/drawing/2014/main" val="20002"/>
                    </a:ext>
                  </a:extLst>
                </a:gridCol>
                <a:gridCol w="326492">
                  <a:extLst>
                    <a:ext uri="{9D8B030D-6E8A-4147-A177-3AD203B41FA5}">
                      <a16:colId xmlns:a16="http://schemas.microsoft.com/office/drawing/2014/main" val="20003"/>
                    </a:ext>
                  </a:extLst>
                </a:gridCol>
                <a:gridCol w="544666">
                  <a:extLst>
                    <a:ext uri="{9D8B030D-6E8A-4147-A177-3AD203B41FA5}">
                      <a16:colId xmlns:a16="http://schemas.microsoft.com/office/drawing/2014/main" val="20004"/>
                    </a:ext>
                  </a:extLst>
                </a:gridCol>
                <a:gridCol w="543898">
                  <a:extLst>
                    <a:ext uri="{9D8B030D-6E8A-4147-A177-3AD203B41FA5}">
                      <a16:colId xmlns:a16="http://schemas.microsoft.com/office/drawing/2014/main" val="20005"/>
                    </a:ext>
                  </a:extLst>
                </a:gridCol>
                <a:gridCol w="544666">
                  <a:extLst>
                    <a:ext uri="{9D8B030D-6E8A-4147-A177-3AD203B41FA5}">
                      <a16:colId xmlns:a16="http://schemas.microsoft.com/office/drawing/2014/main" val="20006"/>
                    </a:ext>
                  </a:extLst>
                </a:gridCol>
                <a:gridCol w="544666">
                  <a:extLst>
                    <a:ext uri="{9D8B030D-6E8A-4147-A177-3AD203B41FA5}">
                      <a16:colId xmlns:a16="http://schemas.microsoft.com/office/drawing/2014/main" val="20007"/>
                    </a:ext>
                  </a:extLst>
                </a:gridCol>
                <a:gridCol w="544666">
                  <a:extLst>
                    <a:ext uri="{9D8B030D-6E8A-4147-A177-3AD203B41FA5}">
                      <a16:colId xmlns:a16="http://schemas.microsoft.com/office/drawing/2014/main" val="20008"/>
                    </a:ext>
                  </a:extLst>
                </a:gridCol>
                <a:gridCol w="762070">
                  <a:extLst>
                    <a:ext uri="{9D8B030D-6E8A-4147-A177-3AD203B41FA5}">
                      <a16:colId xmlns:a16="http://schemas.microsoft.com/office/drawing/2014/main" val="20009"/>
                    </a:ext>
                  </a:extLst>
                </a:gridCol>
                <a:gridCol w="544666">
                  <a:extLst>
                    <a:ext uri="{9D8B030D-6E8A-4147-A177-3AD203B41FA5}">
                      <a16:colId xmlns:a16="http://schemas.microsoft.com/office/drawing/2014/main" val="20010"/>
                    </a:ext>
                  </a:extLst>
                </a:gridCol>
                <a:gridCol w="544666">
                  <a:extLst>
                    <a:ext uri="{9D8B030D-6E8A-4147-A177-3AD203B41FA5}">
                      <a16:colId xmlns:a16="http://schemas.microsoft.com/office/drawing/2014/main" val="20011"/>
                    </a:ext>
                  </a:extLst>
                </a:gridCol>
                <a:gridCol w="437883">
                  <a:extLst>
                    <a:ext uri="{9D8B030D-6E8A-4147-A177-3AD203B41FA5}">
                      <a16:colId xmlns:a16="http://schemas.microsoft.com/office/drawing/2014/main" val="20012"/>
                    </a:ext>
                  </a:extLst>
                </a:gridCol>
                <a:gridCol w="437883">
                  <a:extLst>
                    <a:ext uri="{9D8B030D-6E8A-4147-A177-3AD203B41FA5}">
                      <a16:colId xmlns:a16="http://schemas.microsoft.com/office/drawing/2014/main" val="20013"/>
                    </a:ext>
                  </a:extLst>
                </a:gridCol>
                <a:gridCol w="437883">
                  <a:extLst>
                    <a:ext uri="{9D8B030D-6E8A-4147-A177-3AD203B41FA5}">
                      <a16:colId xmlns:a16="http://schemas.microsoft.com/office/drawing/2014/main" val="20014"/>
                    </a:ext>
                  </a:extLst>
                </a:gridCol>
              </a:tblGrid>
              <a:tr h="104121">
                <a:tc rowSpan="2">
                  <a:txBody>
                    <a:bodyPr/>
                    <a:lstStyle/>
                    <a:p>
                      <a:pPr marL="71755" marR="71755" algn="ctr">
                        <a:lnSpc>
                          <a:spcPct val="115000"/>
                        </a:lnSpc>
                        <a:spcAft>
                          <a:spcPts val="0"/>
                        </a:spcAft>
                      </a:pPr>
                      <a:r>
                        <a:rPr lang="ru-RU" sz="1400" b="1" dirty="0">
                          <a:latin typeface="Times New Roman"/>
                          <a:ea typeface="Calibri"/>
                          <a:cs typeface="Times New Roman"/>
                        </a:rPr>
                        <a:t>Общий списочный состав контингента</a:t>
                      </a:r>
                      <a:endParaRPr lang="ru-RU" sz="1100" dirty="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71755" marR="71755" algn="ctr">
                        <a:lnSpc>
                          <a:spcPct val="115000"/>
                        </a:lnSpc>
                        <a:spcAft>
                          <a:spcPts val="0"/>
                        </a:spcAft>
                      </a:pPr>
                      <a:r>
                        <a:rPr lang="ru-RU" sz="1400" b="1">
                          <a:latin typeface="Times New Roman"/>
                          <a:ea typeface="Calibri"/>
                          <a:cs typeface="Times New Roman"/>
                        </a:rPr>
                        <a:t>приняли участие</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71755" marR="71755" algn="ctr">
                        <a:lnSpc>
                          <a:spcPct val="115000"/>
                        </a:lnSpc>
                        <a:spcAft>
                          <a:spcPts val="0"/>
                        </a:spcAft>
                      </a:pPr>
                      <a:r>
                        <a:rPr lang="ru-RU" sz="1400" b="1">
                          <a:latin typeface="Times New Roman"/>
                          <a:ea typeface="Calibri"/>
                          <a:cs typeface="Times New Roman"/>
                        </a:rPr>
                        <a:t>%</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71755" marR="71755" algn="ctr">
                        <a:lnSpc>
                          <a:spcPct val="115000"/>
                        </a:lnSpc>
                        <a:spcAft>
                          <a:spcPts val="0"/>
                        </a:spcAft>
                      </a:pPr>
                      <a:r>
                        <a:rPr lang="ru-RU" sz="1400" b="1">
                          <a:latin typeface="Times New Roman"/>
                          <a:ea typeface="Calibri"/>
                          <a:cs typeface="Times New Roman"/>
                        </a:rPr>
                        <a:t>классы</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71755" marR="71755" algn="ctr">
                        <a:lnSpc>
                          <a:spcPct val="115000"/>
                        </a:lnSpc>
                        <a:spcAft>
                          <a:spcPts val="0"/>
                        </a:spcAft>
                      </a:pPr>
                      <a:r>
                        <a:rPr lang="ru-RU" sz="1400" b="1">
                          <a:latin typeface="Times New Roman"/>
                          <a:ea typeface="Calibri"/>
                          <a:cs typeface="Times New Roman"/>
                        </a:rPr>
                        <a:t>всего вопросов</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ct val="115000"/>
                        </a:lnSpc>
                        <a:spcAft>
                          <a:spcPts val="0"/>
                        </a:spcAft>
                      </a:pPr>
                      <a:r>
                        <a:rPr lang="ru-RU" sz="1400" b="1">
                          <a:latin typeface="Times New Roman"/>
                          <a:ea typeface="Calibri"/>
                          <a:cs typeface="Times New Roman"/>
                        </a:rPr>
                        <a:t>баллы по предметам</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marL="71755" marR="71755" algn="ctr">
                        <a:lnSpc>
                          <a:spcPct val="115000"/>
                        </a:lnSpc>
                        <a:spcAft>
                          <a:spcPts val="0"/>
                        </a:spcAft>
                      </a:pPr>
                      <a:r>
                        <a:rPr lang="ru-RU" sz="1400" b="1">
                          <a:latin typeface="Times New Roman"/>
                          <a:ea typeface="Calibri"/>
                          <a:cs typeface="Times New Roman"/>
                        </a:rPr>
                        <a:t>кол-во набранных баллов</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ru-RU" sz="1400" b="1">
                          <a:latin typeface="Times New Roman"/>
                          <a:ea typeface="Calibri"/>
                          <a:cs typeface="Times New Roman"/>
                        </a:rPr>
                        <a:t>%</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latin typeface="Times New Roman"/>
                          <a:ea typeface="Calibri"/>
                          <a:cs typeface="Times New Roman"/>
                        </a:rPr>
                        <a:t>«2»</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latin typeface="Times New Roman"/>
                          <a:ea typeface="Calibri"/>
                          <a:cs typeface="Times New Roman"/>
                        </a:rPr>
                        <a:t>«3»</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latin typeface="Times New Roman"/>
                          <a:ea typeface="Calibri"/>
                          <a:cs typeface="Times New Roman"/>
                        </a:rPr>
                        <a:t>«4»</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latin typeface="Times New Roman"/>
                          <a:ea typeface="Calibri"/>
                          <a:cs typeface="Times New Roman"/>
                        </a:rPr>
                        <a:t>«5»</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56001">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1400" b="1">
                          <a:latin typeface="Times New Roman"/>
                          <a:ea typeface="Calibri"/>
                          <a:cs typeface="Times New Roman"/>
                        </a:rPr>
                        <a:t>рус. язык/ каз. язык</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latin typeface="Times New Roman"/>
                          <a:ea typeface="Calibri"/>
                          <a:cs typeface="Times New Roman"/>
                        </a:rPr>
                        <a:t>матем. </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latin typeface="Times New Roman"/>
                          <a:ea typeface="Calibri"/>
                          <a:cs typeface="Times New Roman"/>
                        </a:rPr>
                        <a:t>география/ ист. </a:t>
                      </a:r>
                      <a:r>
                        <a:rPr lang="ru-RU" sz="1400" b="1" dirty="0" err="1">
                          <a:latin typeface="Times New Roman"/>
                          <a:ea typeface="Calibri"/>
                          <a:cs typeface="Times New Roman"/>
                        </a:rPr>
                        <a:t>Каз</a:t>
                      </a:r>
                      <a:r>
                        <a:rPr lang="ru-RU" sz="1400" b="1" dirty="0">
                          <a:latin typeface="Times New Roman"/>
                          <a:ea typeface="Calibri"/>
                          <a:cs typeface="Times New Roman"/>
                        </a:rPr>
                        <a:t>.</a:t>
                      </a:r>
                      <a:endParaRPr lang="ru-RU" sz="1100" dirty="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latin typeface="Times New Roman"/>
                          <a:ea typeface="Calibri"/>
                          <a:cs typeface="Times New Roman"/>
                        </a:rPr>
                        <a:t>физика</a:t>
                      </a:r>
                      <a:endParaRPr lang="ru-RU" sz="1100" dirty="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1400" b="1">
                          <a:latin typeface="Times New Roman"/>
                          <a:ea typeface="Calibri"/>
                          <a:cs typeface="Times New Roman"/>
                        </a:rPr>
                        <a:t>менее 40%</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pPr>
                      <a:r>
                        <a:rPr lang="ru-RU" sz="1400" b="1">
                          <a:latin typeface="Times New Roman"/>
                          <a:ea typeface="Calibri"/>
                          <a:cs typeface="Times New Roman"/>
                        </a:rPr>
                        <a:t>40-64%</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pPr>
                      <a:r>
                        <a:rPr lang="ru-RU" sz="1400" b="1">
                          <a:latin typeface="Times New Roman"/>
                          <a:ea typeface="Calibri"/>
                          <a:cs typeface="Times New Roman"/>
                        </a:rPr>
                        <a:t>65-84%</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gn="ctr">
                        <a:lnSpc>
                          <a:spcPct val="115000"/>
                        </a:lnSpc>
                        <a:spcAft>
                          <a:spcPts val="0"/>
                        </a:spcAft>
                      </a:pPr>
                      <a:r>
                        <a:rPr lang="ru-RU" sz="1400" b="1">
                          <a:latin typeface="Times New Roman"/>
                          <a:ea typeface="Calibri"/>
                          <a:cs typeface="Times New Roman"/>
                        </a:rPr>
                        <a:t>85-100%</a:t>
                      </a:r>
                      <a:endParaRPr lang="ru-RU" sz="1100">
                        <a:latin typeface="Calibri"/>
                        <a:ea typeface="Calibri"/>
                        <a:cs typeface="Times New Roman"/>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8953">
                <a:tc>
                  <a:txBody>
                    <a:bodyPr/>
                    <a:lstStyle/>
                    <a:p>
                      <a:pPr algn="ctr">
                        <a:lnSpc>
                          <a:spcPct val="115000"/>
                        </a:lnSpc>
                        <a:spcAft>
                          <a:spcPts val="0"/>
                        </a:spcAft>
                      </a:pPr>
                      <a:r>
                        <a:rPr lang="ru-RU" sz="1400" b="1">
                          <a:solidFill>
                            <a:srgbClr val="000000"/>
                          </a:solidFill>
                          <a:latin typeface="Times New Roman"/>
                          <a:ea typeface="Times New Roman"/>
                          <a:cs typeface="Times New Roman"/>
                        </a:rPr>
                        <a:t>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2</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3</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4</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5</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highlight>
                            <a:srgbClr val="FFFF00"/>
                          </a:highlight>
                          <a:latin typeface="Times New Roman"/>
                          <a:ea typeface="Times New Roman"/>
                          <a:cs typeface="Times New Roman"/>
                        </a:rPr>
                        <a:t>6</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highlight>
                            <a:srgbClr val="FFFF00"/>
                          </a:highlight>
                          <a:latin typeface="Times New Roman"/>
                          <a:ea typeface="Times New Roman"/>
                          <a:cs typeface="Times New Roman"/>
                        </a:rPr>
                        <a:t>7</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highlight>
                            <a:srgbClr val="FFFF00"/>
                          </a:highlight>
                          <a:latin typeface="Times New Roman"/>
                          <a:ea typeface="Times New Roman"/>
                          <a:cs typeface="Times New Roman"/>
                        </a:rPr>
                        <a:t>8</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highlight>
                            <a:srgbClr val="FFFF00"/>
                          </a:highlight>
                          <a:latin typeface="Times New Roman"/>
                          <a:ea typeface="Times New Roman"/>
                          <a:cs typeface="Times New Roman"/>
                        </a:rPr>
                        <a:t>9</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12</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13</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14</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15</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8953">
                <a:tc>
                  <a:txBody>
                    <a:bodyPr/>
                    <a:lstStyle/>
                    <a:p>
                      <a:pPr algn="ctr">
                        <a:lnSpc>
                          <a:spcPct val="115000"/>
                        </a:lnSpc>
                        <a:spcAft>
                          <a:spcPts val="0"/>
                        </a:spcAft>
                      </a:pPr>
                      <a:r>
                        <a:rPr lang="ru-RU" sz="1400">
                          <a:solidFill>
                            <a:srgbClr val="000000"/>
                          </a:solidFill>
                          <a:latin typeface="Times New Roman"/>
                          <a:ea typeface="Times New Roman"/>
                          <a:cs typeface="Times New Roman"/>
                        </a:rPr>
                        <a:t>119</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109</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91,6</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4</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3270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2290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100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70,1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8953">
                <a:tc>
                  <a:txBody>
                    <a:bodyPr/>
                    <a:lstStyle/>
                    <a:p>
                      <a:pPr algn="ctr">
                        <a:lnSpc>
                          <a:spcPct val="115000"/>
                        </a:lnSpc>
                        <a:spcAft>
                          <a:spcPts val="0"/>
                        </a:spcAft>
                      </a:pPr>
                      <a:r>
                        <a:rPr lang="ru-RU" sz="1400">
                          <a:solidFill>
                            <a:srgbClr val="000000"/>
                          </a:solidFill>
                          <a:latin typeface="Times New Roman"/>
                          <a:ea typeface="Times New Roman"/>
                          <a:cs typeface="Times New Roman"/>
                        </a:rPr>
                        <a:t>120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110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91,7</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9</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6600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4422</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100</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67</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8953">
                <a:tc>
                  <a:txBody>
                    <a:bodyPr/>
                    <a:lstStyle/>
                    <a:p>
                      <a:pPr algn="ctr">
                        <a:lnSpc>
                          <a:spcPct val="115000"/>
                        </a:lnSpc>
                        <a:spcAft>
                          <a:spcPts val="0"/>
                        </a:spcAft>
                      </a:pPr>
                      <a:r>
                        <a:rPr lang="ru-RU" sz="1400">
                          <a:solidFill>
                            <a:srgbClr val="000000"/>
                          </a:solidFill>
                          <a:latin typeface="Times New Roman"/>
                          <a:ea typeface="Times New Roman"/>
                          <a:cs typeface="Times New Roman"/>
                        </a:rPr>
                        <a:t>53</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51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96,2</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4080</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2488</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100</a:t>
                      </a:r>
                      <a:endParaRPr lang="ru-RU" sz="110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solidFill>
                            <a:srgbClr val="000000"/>
                          </a:solidFill>
                          <a:latin typeface="Times New Roman"/>
                          <a:ea typeface="Times New Roman"/>
                          <a:cs typeface="Times New Roman"/>
                        </a:rPr>
                        <a:t>61</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8243">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292</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270</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92,5</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13950</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9200</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100</a:t>
                      </a:r>
                      <a:endParaRPr lang="ru-RU" sz="1100" dirty="0">
                        <a:latin typeface="Calibri"/>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ru-RU" sz="11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a:solidFill>
                            <a:srgbClr val="000000"/>
                          </a:solidFill>
                          <a:latin typeface="Times New Roman"/>
                          <a:ea typeface="Times New Roman"/>
                          <a:cs typeface="Times New Roman"/>
                        </a:rPr>
                        <a:t> </a:t>
                      </a:r>
                      <a:endParaRPr lang="ru-RU" sz="110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66</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b="1" dirty="0">
                          <a:solidFill>
                            <a:srgbClr val="000000"/>
                          </a:solidFill>
                          <a:latin typeface="Times New Roman"/>
                          <a:ea typeface="Times New Roman"/>
                          <a:cs typeface="Times New Roman"/>
                        </a:rPr>
                        <a:t> </a:t>
                      </a:r>
                      <a:endParaRPr lang="ru-RU" sz="1100" dirty="0">
                        <a:latin typeface="Calibri"/>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59745" name="Rectangle 1"/>
          <p:cNvSpPr>
            <a:spLocks noChangeArrowheads="1"/>
          </p:cNvSpPr>
          <p:nvPr/>
        </p:nvSpPr>
        <p:spPr bwMode="auto">
          <a:xfrm>
            <a:off x="323528" y="908720"/>
            <a:ext cx="8640960" cy="1659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Результаты комплексного тестирования (срезы) выпускных классов</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Формула расчета: количество набранных баллов (графа 10) умножить на 100 % (графа 11) и разделить на всего вопросов (графа 5).</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a:ln>
                  <a:noFill/>
                </a:ln>
                <a:solidFill>
                  <a:srgbClr val="000000"/>
                </a:solidFill>
                <a:effectLst/>
                <a:latin typeface="Times New Roman" pitchFamily="18" charset="0"/>
                <a:ea typeface="Calibri" pitchFamily="34" charset="0"/>
                <a:cs typeface="Times New Roman" pitchFamily="18" charset="0"/>
              </a:rPr>
              <a:t>Графу 5 рассчитываем так: одному баллу соответствует один вопрос. Если в 4 классе по 15 вопросов по каждому предмету, то всего 30 баллов.  В 9 – 60 баллов, в 11 – 80 баллов. Количество баллов (30 или 60 или 80) умножается на количество принявших участие обучающихся (графа 2).  </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Таблица 3"/>
          <p:cNvGraphicFramePr>
            <a:graphicFrameLocks noGrp="1"/>
          </p:cNvGraphicFramePr>
          <p:nvPr/>
        </p:nvGraphicFramePr>
        <p:xfrm>
          <a:off x="971600" y="4941168"/>
          <a:ext cx="7776864" cy="1793364"/>
        </p:xfrm>
        <a:graphic>
          <a:graphicData uri="http://schemas.openxmlformats.org/drawingml/2006/table">
            <a:tbl>
              <a:tblPr firstRow="1" bandRow="1">
                <a:tableStyleId>{21E4AEA4-8DFA-4A89-87EB-49C32662AFE0}</a:tableStyleId>
              </a:tblPr>
              <a:tblGrid>
                <a:gridCol w="2907239">
                  <a:extLst>
                    <a:ext uri="{9D8B030D-6E8A-4147-A177-3AD203B41FA5}">
                      <a16:colId xmlns:a16="http://schemas.microsoft.com/office/drawing/2014/main" val="20000"/>
                    </a:ext>
                  </a:extLst>
                </a:gridCol>
                <a:gridCol w="4869625">
                  <a:extLst>
                    <a:ext uri="{9D8B030D-6E8A-4147-A177-3AD203B41FA5}">
                      <a16:colId xmlns:a16="http://schemas.microsoft.com/office/drawing/2014/main" val="20001"/>
                    </a:ext>
                  </a:extLst>
                </a:gridCol>
              </a:tblGrid>
              <a:tr h="241548">
                <a:tc>
                  <a:txBody>
                    <a:bodyPr/>
                    <a:lstStyle/>
                    <a:p>
                      <a:pPr algn="ctr"/>
                      <a:r>
                        <a:rPr lang="ru-RU" sz="1600" dirty="0"/>
                        <a:t> "отлично" </a:t>
                      </a:r>
                    </a:p>
                  </a:txBody>
                  <a:tcPr/>
                </a:tc>
                <a:tc>
                  <a:txBody>
                    <a:bodyPr/>
                    <a:lstStyle/>
                    <a:p>
                      <a:pPr algn="ctr"/>
                      <a:r>
                        <a:rPr lang="ru-RU" sz="1600" dirty="0"/>
                        <a:t>85-100 %</a:t>
                      </a:r>
                    </a:p>
                  </a:txBody>
                  <a:tcPr/>
                </a:tc>
                <a:extLst>
                  <a:ext uri="{0D108BD9-81ED-4DB2-BD59-A6C34878D82A}">
                    <a16:rowId xmlns:a16="http://schemas.microsoft.com/office/drawing/2014/main" val="10000"/>
                  </a:ext>
                </a:extLst>
              </a:tr>
              <a:tr h="241548">
                <a:tc>
                  <a:txBody>
                    <a:bodyPr/>
                    <a:lstStyle/>
                    <a:p>
                      <a:pPr algn="ctr"/>
                      <a:r>
                        <a:rPr lang="ru-RU" sz="1600" dirty="0">
                          <a:solidFill>
                            <a:srgbClr val="002060"/>
                          </a:solidFill>
                        </a:rPr>
                        <a:t>"хорошо" </a:t>
                      </a:r>
                    </a:p>
                  </a:txBody>
                  <a:tcPr/>
                </a:tc>
                <a:tc>
                  <a:txBody>
                    <a:bodyPr/>
                    <a:lstStyle/>
                    <a:p>
                      <a:pPr algn="ctr"/>
                      <a:r>
                        <a:rPr lang="ru-RU" sz="1600" dirty="0">
                          <a:solidFill>
                            <a:srgbClr val="002060"/>
                          </a:solidFill>
                        </a:rPr>
                        <a:t>65-84 %</a:t>
                      </a:r>
                    </a:p>
                  </a:txBody>
                  <a:tcPr/>
                </a:tc>
                <a:extLst>
                  <a:ext uri="{0D108BD9-81ED-4DB2-BD59-A6C34878D82A}">
                    <a16:rowId xmlns:a16="http://schemas.microsoft.com/office/drawing/2014/main" val="10001"/>
                  </a:ext>
                </a:extLst>
              </a:tr>
              <a:tr h="241548">
                <a:tc>
                  <a:txBody>
                    <a:bodyPr/>
                    <a:lstStyle/>
                    <a:p>
                      <a:pPr algn="ctr"/>
                      <a:r>
                        <a:rPr lang="ru-RU" sz="1600" dirty="0">
                          <a:solidFill>
                            <a:srgbClr val="002060"/>
                          </a:solidFill>
                        </a:rPr>
                        <a:t>"удовлетворительно" </a:t>
                      </a:r>
                    </a:p>
                  </a:txBody>
                  <a:tcPr/>
                </a:tc>
                <a:tc>
                  <a:txBody>
                    <a:bodyPr/>
                    <a:lstStyle/>
                    <a:p>
                      <a:pPr algn="ctr"/>
                      <a:r>
                        <a:rPr lang="ru-RU" sz="1600" dirty="0">
                          <a:solidFill>
                            <a:srgbClr val="002060"/>
                          </a:solidFill>
                        </a:rPr>
                        <a:t>40-64 %</a:t>
                      </a:r>
                    </a:p>
                  </a:txBody>
                  <a:tcPr/>
                </a:tc>
                <a:extLst>
                  <a:ext uri="{0D108BD9-81ED-4DB2-BD59-A6C34878D82A}">
                    <a16:rowId xmlns:a16="http://schemas.microsoft.com/office/drawing/2014/main" val="10002"/>
                  </a:ext>
                </a:extLst>
              </a:tr>
              <a:tr h="787524">
                <a:tc>
                  <a:txBody>
                    <a:bodyPr/>
                    <a:lstStyle/>
                    <a:p>
                      <a:pPr algn="ctr"/>
                      <a:r>
                        <a:rPr lang="ru-RU" sz="1600" dirty="0">
                          <a:solidFill>
                            <a:srgbClr val="002060"/>
                          </a:solidFill>
                        </a:rPr>
                        <a:t>"неудовлетворительно" </a:t>
                      </a:r>
                    </a:p>
                  </a:txBody>
                  <a:tcPr/>
                </a:tc>
                <a:tc>
                  <a:txBody>
                    <a:bodyPr/>
                    <a:lstStyle/>
                    <a:p>
                      <a:pPr algn="ctr"/>
                      <a:r>
                        <a:rPr lang="ru-RU" sz="1600" dirty="0">
                          <a:solidFill>
                            <a:srgbClr val="002060"/>
                          </a:solidFill>
                        </a:rPr>
                        <a:t>менее 40 % правильных ответов от числа вопросов в экзаменационном материале</a:t>
                      </a:r>
                    </a:p>
                  </a:txBody>
                  <a:tcPr/>
                </a:tc>
                <a:extLst>
                  <a:ext uri="{0D108BD9-81ED-4DB2-BD59-A6C34878D82A}">
                    <a16:rowId xmlns:a16="http://schemas.microsoft.com/office/drawing/2014/main" val="10003"/>
                  </a:ext>
                </a:extLst>
              </a:tr>
            </a:tbl>
          </a:graphicData>
        </a:graphic>
      </p:graphicFrame>
      <p:sp>
        <p:nvSpPr>
          <p:cNvPr id="5" name="Прямоугольник 4"/>
          <p:cNvSpPr/>
          <p:nvPr/>
        </p:nvSpPr>
        <p:spPr>
          <a:xfrm>
            <a:off x="1403648" y="188640"/>
            <a:ext cx="5796136"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ru-RU" b="1" i="1" dirty="0">
                <a:solidFill>
                  <a:srgbClr val="002060"/>
                </a:solidFill>
              </a:rPr>
              <a:t>Шкала оценок при компьютерном тестировании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Прямоугольник 26"/>
          <p:cNvSpPr/>
          <p:nvPr/>
        </p:nvSpPr>
        <p:spPr>
          <a:xfrm>
            <a:off x="0" y="4"/>
            <a:ext cx="9144000" cy="705247"/>
          </a:xfrm>
          <a:prstGeom prst="rect">
            <a:avLst/>
          </a:prstGeom>
          <a:solidFill>
            <a:srgbClr val="2C5D98"/>
          </a:solidFill>
          <a:ln>
            <a:noFill/>
          </a:ln>
        </p:spPr>
        <p:style>
          <a:lnRef idx="2">
            <a:schemeClr val="accent5">
              <a:shade val="50000"/>
            </a:schemeClr>
          </a:lnRef>
          <a:fillRef idx="1">
            <a:schemeClr val="accent5"/>
          </a:fillRef>
          <a:effectRef idx="0">
            <a:schemeClr val="accent5"/>
          </a:effectRef>
          <a:fontRef idx="minor">
            <a:schemeClr val="lt1"/>
          </a:fontRef>
        </p:style>
        <p:txBody>
          <a:bodyPr lIns="91428" tIns="45714" rIns="91428" bIns="45714" anchor="ctr"/>
          <a:lstStyle/>
          <a:p>
            <a:pPr algn="ctr">
              <a:buClr>
                <a:srgbClr val="000000"/>
              </a:buClr>
              <a:buFont typeface="Arial"/>
              <a:buNone/>
            </a:pPr>
            <a:r>
              <a:rPr lang="ru-RU" sz="1400" b="1" dirty="0">
                <a:latin typeface="Arial Black" panose="020B0A04020102020204" pitchFamily="34" charset="0"/>
              </a:rPr>
              <a:t>ПОЛОЖИТЕЛЬНЫЕ И ОТРИЦАТЕЛЬНЫЕ АСПЕКТЫ ГОСУДАРСТВЕННОЙ АТТЕСТАЦИИ</a:t>
            </a:r>
            <a:endParaRPr lang="kk-KZ" sz="1400" b="1" dirty="0">
              <a:solidFill>
                <a:schemeClr val="bg1"/>
              </a:solidFill>
              <a:latin typeface="Arial Black" panose="020B0A04020102020204" pitchFamily="34" charset="0"/>
              <a:sym typeface="Arial"/>
            </a:endParaRPr>
          </a:p>
        </p:txBody>
      </p:sp>
      <p:sp>
        <p:nvSpPr>
          <p:cNvPr id="18" name="Прямоугольник 17"/>
          <p:cNvSpPr/>
          <p:nvPr/>
        </p:nvSpPr>
        <p:spPr>
          <a:xfrm>
            <a:off x="763759" y="1090256"/>
            <a:ext cx="2520280" cy="2128593"/>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ru-RU" dirty="0">
              <a:solidFill>
                <a:schemeClr val="tx2"/>
              </a:solidFill>
            </a:endParaRPr>
          </a:p>
        </p:txBody>
      </p:sp>
      <p:sp>
        <p:nvSpPr>
          <p:cNvPr id="19" name="Прямоугольник 18"/>
          <p:cNvSpPr/>
          <p:nvPr/>
        </p:nvSpPr>
        <p:spPr>
          <a:xfrm>
            <a:off x="836560" y="684285"/>
            <a:ext cx="2870838" cy="307771"/>
          </a:xfrm>
          <a:prstGeom prst="rect">
            <a:avLst/>
          </a:prstGeom>
        </p:spPr>
        <p:txBody>
          <a:bodyPr wrap="none" lIns="91434" tIns="45717" rIns="91434" bIns="45717">
            <a:spAutoFit/>
          </a:bodyPr>
          <a:lstStyle/>
          <a:p>
            <a:r>
              <a:rPr lang="ru-RU" sz="1400" b="1" dirty="0">
                <a:solidFill>
                  <a:srgbClr val="2C5D9B"/>
                </a:solidFill>
                <a:latin typeface="Arial" panose="020B0604020202020204" pitchFamily="34" charset="0"/>
                <a:cs typeface="Arial" panose="020B0604020202020204" pitchFamily="34" charset="0"/>
              </a:rPr>
              <a:t>ПОЛОЖИТЕЛЬНЫЕ АСПЕКТЫ</a:t>
            </a:r>
            <a:endParaRPr lang="ru-RU" sz="1400" dirty="0">
              <a:solidFill>
                <a:srgbClr val="2C5D9B"/>
              </a:solidFill>
              <a:latin typeface="Arial" panose="020B0604020202020204" pitchFamily="34" charset="0"/>
              <a:cs typeface="Arial" panose="020B0604020202020204" pitchFamily="34" charset="0"/>
            </a:endParaRPr>
          </a:p>
        </p:txBody>
      </p:sp>
      <p:sp>
        <p:nvSpPr>
          <p:cNvPr id="20" name="Прямоугольник 19"/>
          <p:cNvSpPr/>
          <p:nvPr/>
        </p:nvSpPr>
        <p:spPr>
          <a:xfrm>
            <a:off x="5211346" y="702860"/>
            <a:ext cx="2801460" cy="307771"/>
          </a:xfrm>
          <a:prstGeom prst="rect">
            <a:avLst/>
          </a:prstGeom>
        </p:spPr>
        <p:txBody>
          <a:bodyPr wrap="none" lIns="91434" tIns="45717" rIns="91434" bIns="45717">
            <a:spAutoFit/>
          </a:bodyPr>
          <a:lstStyle/>
          <a:p>
            <a:r>
              <a:rPr lang="ru-RU" sz="1400" b="1" dirty="0">
                <a:solidFill>
                  <a:srgbClr val="FF0000"/>
                </a:solidFill>
                <a:latin typeface="Arial" panose="020B0604020202020204" pitchFamily="34" charset="0"/>
                <a:cs typeface="Arial" panose="020B0604020202020204" pitchFamily="34" charset="0"/>
              </a:rPr>
              <a:t>ОТРИЦАТЕЛЬНЫЕ АСПЕКТЫ</a:t>
            </a:r>
            <a:endParaRPr lang="ru-RU" sz="1400" dirty="0">
              <a:solidFill>
                <a:srgbClr val="FF0000"/>
              </a:solidFill>
              <a:latin typeface="Arial" panose="020B0604020202020204" pitchFamily="34" charset="0"/>
              <a:cs typeface="Arial" panose="020B0604020202020204" pitchFamily="34" charset="0"/>
            </a:endParaRPr>
          </a:p>
        </p:txBody>
      </p:sp>
      <p:sp>
        <p:nvSpPr>
          <p:cNvPr id="21" name="Прямоугольник 20"/>
          <p:cNvSpPr/>
          <p:nvPr/>
        </p:nvSpPr>
        <p:spPr>
          <a:xfrm>
            <a:off x="1052143" y="1141441"/>
            <a:ext cx="1943511" cy="461659"/>
          </a:xfrm>
          <a:prstGeom prst="rect">
            <a:avLst/>
          </a:prstGeom>
        </p:spPr>
        <p:txBody>
          <a:bodyPr wrap="square" lIns="91434" tIns="45717" rIns="91434" bIns="45717">
            <a:spAutoFit/>
          </a:bodyPr>
          <a:lstStyle/>
          <a:p>
            <a:pPr algn="ctr"/>
            <a:r>
              <a:rPr lang="ru-RU" sz="1200" b="1" dirty="0">
                <a:solidFill>
                  <a:srgbClr val="1F497D"/>
                </a:solidFill>
                <a:latin typeface="Arial" panose="020B0604020202020204" pitchFamily="34" charset="0"/>
                <a:cs typeface="Arial" panose="020B0604020202020204" pitchFamily="34" charset="0"/>
              </a:rPr>
              <a:t>ОХВАТ ВСЕХ ШКОЛ </a:t>
            </a:r>
          </a:p>
          <a:p>
            <a:pPr algn="ctr"/>
            <a:r>
              <a:rPr lang="ru-RU" sz="1200" b="1" dirty="0">
                <a:solidFill>
                  <a:srgbClr val="1F497D"/>
                </a:solidFill>
                <a:latin typeface="Arial" panose="020B0604020202020204" pitchFamily="34" charset="0"/>
                <a:cs typeface="Arial" panose="020B0604020202020204" pitchFamily="34" charset="0"/>
              </a:rPr>
              <a:t>В ТЕЧЕНИЕ 5 ЛЕТ</a:t>
            </a:r>
            <a:endParaRPr lang="ru-RU" sz="1200" dirty="0">
              <a:solidFill>
                <a:srgbClr val="1F497D"/>
              </a:solidFill>
              <a:latin typeface="Arial" panose="020B0604020202020204" pitchFamily="34" charset="0"/>
              <a:cs typeface="Arial" panose="020B0604020202020204" pitchFamily="34" charset="0"/>
            </a:endParaRPr>
          </a:p>
        </p:txBody>
      </p:sp>
      <p:sp>
        <p:nvSpPr>
          <p:cNvPr id="22" name="Прямоугольник 21"/>
          <p:cNvSpPr/>
          <p:nvPr/>
        </p:nvSpPr>
        <p:spPr>
          <a:xfrm>
            <a:off x="1189106" y="1755203"/>
            <a:ext cx="1760405" cy="584769"/>
          </a:xfrm>
          <a:prstGeom prst="rect">
            <a:avLst/>
          </a:prstGeom>
        </p:spPr>
        <p:txBody>
          <a:bodyPr wrap="none" lIns="91434" tIns="45717" rIns="91434" bIns="45717">
            <a:spAutoFit/>
          </a:bodyPr>
          <a:lstStyle/>
          <a:p>
            <a:pPr algn="ctr"/>
            <a:r>
              <a:rPr lang="ru-RU" sz="1200" b="1" dirty="0">
                <a:solidFill>
                  <a:srgbClr val="1F497D"/>
                </a:solidFill>
                <a:latin typeface="Arial" panose="020B0604020202020204" pitchFamily="34" charset="0"/>
                <a:cs typeface="Arial" panose="020B0604020202020204" pitchFamily="34" charset="0"/>
              </a:rPr>
              <a:t>МАСШТАБНОСТЬ, </a:t>
            </a:r>
          </a:p>
          <a:p>
            <a:pPr algn="ctr"/>
            <a:r>
              <a:rPr lang="ru-RU" sz="1000" dirty="0">
                <a:solidFill>
                  <a:srgbClr val="1F497D"/>
                </a:solidFill>
                <a:latin typeface="Arial" panose="020B0604020202020204" pitchFamily="34" charset="0"/>
                <a:cs typeface="Arial" panose="020B0604020202020204" pitchFamily="34" charset="0"/>
              </a:rPr>
              <a:t>(более 3000 организаций  </a:t>
            </a:r>
          </a:p>
          <a:p>
            <a:pPr algn="ctr"/>
            <a:r>
              <a:rPr lang="ru-RU" sz="1000" dirty="0">
                <a:solidFill>
                  <a:srgbClr val="1F497D"/>
                </a:solidFill>
                <a:latin typeface="Arial" panose="020B0604020202020204" pitchFamily="34" charset="0"/>
                <a:cs typeface="Arial" panose="020B0604020202020204" pitchFamily="34" charset="0"/>
              </a:rPr>
              <a:t>образования ежегодно)</a:t>
            </a:r>
          </a:p>
        </p:txBody>
      </p:sp>
      <p:sp>
        <p:nvSpPr>
          <p:cNvPr id="23" name="Прямоугольник 22"/>
          <p:cNvSpPr/>
          <p:nvPr/>
        </p:nvSpPr>
        <p:spPr>
          <a:xfrm>
            <a:off x="874053" y="2533113"/>
            <a:ext cx="2390514" cy="461659"/>
          </a:xfrm>
          <a:prstGeom prst="rect">
            <a:avLst/>
          </a:prstGeom>
        </p:spPr>
        <p:txBody>
          <a:bodyPr wrap="none" lIns="91434" tIns="45717" rIns="91434" bIns="45717">
            <a:spAutoFit/>
          </a:bodyPr>
          <a:lstStyle/>
          <a:p>
            <a:pPr algn="ctr"/>
            <a:r>
              <a:rPr lang="ru-RU" sz="1200" b="1" dirty="0">
                <a:solidFill>
                  <a:srgbClr val="1F497D"/>
                </a:solidFill>
                <a:latin typeface="Arial" panose="020B0604020202020204" pitchFamily="34" charset="0"/>
                <a:cs typeface="Arial" panose="020B0604020202020204" pitchFamily="34" charset="0"/>
              </a:rPr>
              <a:t>СБОР ПРОВЕРЯЮЩИМИ </a:t>
            </a:r>
          </a:p>
          <a:p>
            <a:pPr algn="ctr"/>
            <a:r>
              <a:rPr lang="ru-RU" sz="1200" b="1" dirty="0">
                <a:solidFill>
                  <a:srgbClr val="1F497D"/>
                </a:solidFill>
                <a:latin typeface="Arial" panose="020B0604020202020204" pitchFamily="34" charset="0"/>
                <a:cs typeface="Arial" panose="020B0604020202020204" pitchFamily="34" charset="0"/>
              </a:rPr>
              <a:t>ОБЪЕМНОЙ ИНФОРМАЦИИ  </a:t>
            </a:r>
          </a:p>
        </p:txBody>
      </p:sp>
      <p:sp>
        <p:nvSpPr>
          <p:cNvPr id="24" name="Прямоугольник 23"/>
          <p:cNvSpPr/>
          <p:nvPr/>
        </p:nvSpPr>
        <p:spPr>
          <a:xfrm>
            <a:off x="3373348" y="1094824"/>
            <a:ext cx="5541658" cy="2124025"/>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ru-RU" dirty="0">
              <a:solidFill>
                <a:schemeClr val="tx2"/>
              </a:solidFill>
            </a:endParaRPr>
          </a:p>
        </p:txBody>
      </p:sp>
      <p:sp>
        <p:nvSpPr>
          <p:cNvPr id="29" name="Прямоугольник 28"/>
          <p:cNvSpPr/>
          <p:nvPr/>
        </p:nvSpPr>
        <p:spPr>
          <a:xfrm>
            <a:off x="3373348" y="1120916"/>
            <a:ext cx="5541659" cy="615547"/>
          </a:xfrm>
          <a:prstGeom prst="rect">
            <a:avLst/>
          </a:prstGeom>
        </p:spPr>
        <p:txBody>
          <a:bodyPr wrap="square" lIns="91434" tIns="45717" rIns="91434" bIns="45717">
            <a:spAutoFit/>
          </a:bodyPr>
          <a:lstStyle/>
          <a:p>
            <a:pPr algn="ctr"/>
            <a:r>
              <a:rPr lang="ru-RU" sz="1400" b="1" dirty="0">
                <a:solidFill>
                  <a:srgbClr val="1F497D"/>
                </a:solidFill>
                <a:latin typeface="Arial" panose="020B0604020202020204" pitchFamily="34" charset="0"/>
                <a:cs typeface="Arial" panose="020B0604020202020204" pitchFamily="34" charset="0"/>
              </a:rPr>
              <a:t>ПОВЫШЕННЫЙ УРОВЕНЬ СТРЕССА И ТРЕВОЖНОСТИ </a:t>
            </a:r>
          </a:p>
          <a:p>
            <a:pPr algn="ctr"/>
            <a:r>
              <a:rPr lang="ru-RU" sz="1000" dirty="0">
                <a:solidFill>
                  <a:srgbClr val="1F497D"/>
                </a:solidFill>
                <a:latin typeface="Arial" panose="020B0604020202020204" pitchFamily="34" charset="0"/>
                <a:cs typeface="Arial" panose="020B0604020202020204" pitchFamily="34" charset="0"/>
              </a:rPr>
              <a:t>у администрации, учителей организации образования </a:t>
            </a:r>
          </a:p>
          <a:p>
            <a:pPr algn="ctr"/>
            <a:r>
              <a:rPr lang="ru-RU" sz="1000" dirty="0">
                <a:solidFill>
                  <a:srgbClr val="1F497D"/>
                </a:solidFill>
                <a:latin typeface="Arial" panose="020B0604020202020204" pitchFamily="34" charset="0"/>
                <a:cs typeface="Arial" panose="020B0604020202020204" pitchFamily="34" charset="0"/>
              </a:rPr>
              <a:t>в связи с прямым контактом с проверяющими</a:t>
            </a:r>
          </a:p>
        </p:txBody>
      </p:sp>
      <p:sp>
        <p:nvSpPr>
          <p:cNvPr id="33" name="Прямоугольник 32"/>
          <p:cNvSpPr/>
          <p:nvPr/>
        </p:nvSpPr>
        <p:spPr>
          <a:xfrm>
            <a:off x="3518526" y="1939932"/>
            <a:ext cx="5494065" cy="461659"/>
          </a:xfrm>
          <a:prstGeom prst="rect">
            <a:avLst/>
          </a:prstGeom>
        </p:spPr>
        <p:txBody>
          <a:bodyPr wrap="square" lIns="91434" tIns="45717" rIns="91434" bIns="45717">
            <a:spAutoFit/>
          </a:bodyPr>
          <a:lstStyle/>
          <a:p>
            <a:pPr algn="ctr"/>
            <a:r>
              <a:rPr lang="ru-RU" sz="1400" b="1" dirty="0">
                <a:solidFill>
                  <a:srgbClr val="1F497D"/>
                </a:solidFill>
                <a:latin typeface="Arial" panose="020B0604020202020204" pitchFamily="34" charset="0"/>
                <a:cs typeface="Arial" panose="020B0604020202020204" pitchFamily="34" charset="0"/>
              </a:rPr>
              <a:t>ВЫСОКИЙ РИСК КОРРУПЦИИ </a:t>
            </a:r>
          </a:p>
          <a:p>
            <a:pPr algn="ctr"/>
            <a:r>
              <a:rPr lang="ru-RU" sz="1000" dirty="0">
                <a:solidFill>
                  <a:srgbClr val="1F497D"/>
                </a:solidFill>
                <a:latin typeface="Arial" panose="020B0604020202020204" pitchFamily="34" charset="0"/>
                <a:cs typeface="Arial" panose="020B0604020202020204" pitchFamily="34" charset="0"/>
              </a:rPr>
              <a:t>7 уголовных дел за 4 года</a:t>
            </a:r>
          </a:p>
        </p:txBody>
      </p:sp>
      <p:sp>
        <p:nvSpPr>
          <p:cNvPr id="2" name="Прямоугольник 1"/>
          <p:cNvSpPr/>
          <p:nvPr/>
        </p:nvSpPr>
        <p:spPr>
          <a:xfrm>
            <a:off x="4067944" y="2587005"/>
            <a:ext cx="4572000" cy="523214"/>
          </a:xfrm>
          <a:prstGeom prst="rect">
            <a:avLst/>
          </a:prstGeom>
        </p:spPr>
        <p:txBody>
          <a:bodyPr lIns="91434" tIns="45717" rIns="91434" bIns="45717">
            <a:spAutoFit/>
          </a:bodyPr>
          <a:lstStyle/>
          <a:p>
            <a:pPr algn="ctr"/>
            <a:r>
              <a:rPr lang="ru-RU" sz="1400" b="1" dirty="0">
                <a:solidFill>
                  <a:srgbClr val="1F497D"/>
                </a:solidFill>
                <a:latin typeface="Arial" panose="020B0604020202020204" pitchFamily="34" charset="0"/>
                <a:cs typeface="Arial" panose="020B0604020202020204" pitchFamily="34" charset="0"/>
              </a:rPr>
              <a:t>ОТСУТСТВУЮТ ЧЕТКИЕ КРИТЕРИИ И ТРЕБОВАНИЯ</a:t>
            </a:r>
            <a:r>
              <a:rPr lang="ru-RU" sz="1200" dirty="0">
                <a:solidFill>
                  <a:srgbClr val="1F497D"/>
                </a:solidFill>
                <a:latin typeface="Arial" panose="020B0604020202020204" pitchFamily="34" charset="0"/>
                <a:cs typeface="Arial" panose="020B0604020202020204" pitchFamily="34" charset="0"/>
              </a:rPr>
              <a:t> </a:t>
            </a:r>
          </a:p>
        </p:txBody>
      </p:sp>
      <p:sp>
        <p:nvSpPr>
          <p:cNvPr id="44" name="Прямоугольник 43"/>
          <p:cNvSpPr/>
          <p:nvPr/>
        </p:nvSpPr>
        <p:spPr>
          <a:xfrm rot="16200000">
            <a:off x="-643702" y="1842760"/>
            <a:ext cx="2108021" cy="573872"/>
          </a:xfrm>
          <a:prstGeom prst="rect">
            <a:avLst/>
          </a:prstGeom>
          <a:solidFill>
            <a:srgbClr val="2C5D9B"/>
          </a:solidFill>
          <a:ln>
            <a:noFill/>
          </a:ln>
        </p:spPr>
        <p:style>
          <a:lnRef idx="2">
            <a:schemeClr val="accent5">
              <a:shade val="50000"/>
            </a:schemeClr>
          </a:lnRef>
          <a:fillRef idx="1">
            <a:schemeClr val="accent5"/>
          </a:fillRef>
          <a:effectRef idx="0">
            <a:schemeClr val="accent5"/>
          </a:effectRef>
          <a:fontRef idx="minor">
            <a:schemeClr val="lt1"/>
          </a:fontRef>
        </p:style>
        <p:txBody>
          <a:bodyPr lIns="91428" tIns="45714" rIns="91428" bIns="45714" anchor="ctr"/>
          <a:lstStyle/>
          <a:p>
            <a:pPr algn="ctr">
              <a:buClr>
                <a:srgbClr val="000000"/>
              </a:buClr>
              <a:buFont typeface="Arial"/>
              <a:buNone/>
            </a:pPr>
            <a:r>
              <a:rPr lang="ru-RU" sz="1800" b="1" dirty="0">
                <a:solidFill>
                  <a:schemeClr val="bg1"/>
                </a:solidFill>
                <a:latin typeface="Arial" panose="020B0604020202020204" pitchFamily="34" charset="0"/>
                <a:cs typeface="Arial" panose="020B0604020202020204" pitchFamily="34" charset="0"/>
                <a:sym typeface="Arial"/>
              </a:rPr>
              <a:t>до 201</a:t>
            </a:r>
            <a:r>
              <a:rPr lang="en-US" sz="1800" b="1" dirty="0">
                <a:solidFill>
                  <a:schemeClr val="bg1"/>
                </a:solidFill>
                <a:latin typeface="Arial" panose="020B0604020202020204" pitchFamily="34" charset="0"/>
                <a:cs typeface="Arial" panose="020B0604020202020204" pitchFamily="34" charset="0"/>
                <a:sym typeface="Arial"/>
              </a:rPr>
              <a:t>8</a:t>
            </a:r>
            <a:r>
              <a:rPr lang="ru-RU" sz="1800" b="1" dirty="0">
                <a:solidFill>
                  <a:schemeClr val="bg1"/>
                </a:solidFill>
                <a:latin typeface="Arial" panose="020B0604020202020204" pitchFamily="34" charset="0"/>
                <a:cs typeface="Arial" panose="020B0604020202020204" pitchFamily="34" charset="0"/>
                <a:sym typeface="Arial"/>
              </a:rPr>
              <a:t> года</a:t>
            </a:r>
            <a:endParaRPr lang="kk-KZ" sz="1800" b="1" dirty="0">
              <a:solidFill>
                <a:schemeClr val="bg1"/>
              </a:solidFill>
              <a:latin typeface="Arial" panose="020B0604020202020204" pitchFamily="34" charset="0"/>
              <a:cs typeface="Arial" panose="020B0604020202020204" pitchFamily="34" charset="0"/>
              <a:sym typeface="Arial"/>
            </a:endParaRPr>
          </a:p>
        </p:txBody>
      </p:sp>
      <p:sp>
        <p:nvSpPr>
          <p:cNvPr id="45" name="Прямоугольник 44"/>
          <p:cNvSpPr/>
          <p:nvPr/>
        </p:nvSpPr>
        <p:spPr>
          <a:xfrm>
            <a:off x="755577" y="3653990"/>
            <a:ext cx="8159429" cy="3000327"/>
          </a:xfrm>
          <a:prstGeom prst="rect">
            <a:avLst/>
          </a:prstGeom>
          <a:noFill/>
          <a:ln w="6350"/>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rtlCol="0" anchor="ctr"/>
          <a:lstStyle/>
          <a:p>
            <a:pPr algn="ctr"/>
            <a:endParaRPr lang="ru-RU" dirty="0">
              <a:solidFill>
                <a:schemeClr val="tx2"/>
              </a:solidFill>
            </a:endParaRPr>
          </a:p>
        </p:txBody>
      </p:sp>
      <p:sp>
        <p:nvSpPr>
          <p:cNvPr id="46" name="Прямоугольник 45"/>
          <p:cNvSpPr/>
          <p:nvPr/>
        </p:nvSpPr>
        <p:spPr>
          <a:xfrm>
            <a:off x="836560" y="3680365"/>
            <a:ext cx="3087369" cy="723269"/>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ОХВАТ ВСЕХ ШКОЛ В ТЕЧЕНИЕ 5 ЛЕТ </a:t>
            </a:r>
            <a:r>
              <a:rPr lang="ru-RU" sz="1000" dirty="0">
                <a:solidFill>
                  <a:schemeClr val="tx2"/>
                </a:solidFill>
                <a:latin typeface="Arial" panose="020B0604020202020204" pitchFamily="34" charset="0"/>
                <a:cs typeface="Arial" panose="020B0604020202020204" pitchFamily="34" charset="0"/>
              </a:rPr>
              <a:t>(за последние 3 года не прошли ГА более 5256, из них 1825 детских садов, 3066 школ, 355 колледжей, 10 военных ОО)</a:t>
            </a:r>
          </a:p>
        </p:txBody>
      </p:sp>
      <p:sp>
        <p:nvSpPr>
          <p:cNvPr id="47" name="Прямоугольник 46"/>
          <p:cNvSpPr/>
          <p:nvPr/>
        </p:nvSpPr>
        <p:spPr>
          <a:xfrm>
            <a:off x="828729" y="4638058"/>
            <a:ext cx="3095200" cy="430881"/>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МАСШТАБНОСТЬ</a:t>
            </a:r>
            <a:r>
              <a:rPr lang="ru-RU" sz="1200" b="1" dirty="0">
                <a:solidFill>
                  <a:schemeClr val="tx2"/>
                </a:solidFill>
                <a:latin typeface="Arial" panose="020B0604020202020204" pitchFamily="34" charset="0"/>
                <a:cs typeface="Arial" panose="020B0604020202020204" pitchFamily="34" charset="0"/>
              </a:rPr>
              <a:t> </a:t>
            </a:r>
            <a:r>
              <a:rPr lang="ru-RU" sz="1000" dirty="0">
                <a:solidFill>
                  <a:schemeClr val="tx2"/>
                </a:solidFill>
                <a:latin typeface="Arial" panose="020B0604020202020204" pitchFamily="34" charset="0"/>
                <a:cs typeface="Arial" panose="020B0604020202020204" pitchFamily="34" charset="0"/>
              </a:rPr>
              <a:t>(более 3000 организаций образования ежегодно) </a:t>
            </a:r>
          </a:p>
        </p:txBody>
      </p:sp>
      <p:sp>
        <p:nvSpPr>
          <p:cNvPr id="48" name="Прямоугольник 47"/>
          <p:cNvSpPr/>
          <p:nvPr/>
        </p:nvSpPr>
        <p:spPr>
          <a:xfrm>
            <a:off x="828729" y="5205675"/>
            <a:ext cx="3091638" cy="1061823"/>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АНАЛИЗ ОБРАЗОВАТЕЛЬНОЙ ДЕЯТЕЛЬНОСТИ ОБЪЕКТА КОНТРОЛЯ БЕЗ ВЫЕЗДА </a:t>
            </a:r>
            <a:r>
              <a:rPr lang="ru-RU" sz="1000" dirty="0">
                <a:solidFill>
                  <a:schemeClr val="tx2"/>
                </a:solidFill>
                <a:latin typeface="Arial" panose="020B0604020202020204" pitchFamily="34" charset="0"/>
                <a:cs typeface="Arial" panose="020B0604020202020204" pitchFamily="34" charset="0"/>
              </a:rPr>
              <a:t>(анализ материалов самооценки проводится путем изучения и сопоставления данных объектов информатизации в области образования)</a:t>
            </a:r>
            <a:endParaRPr lang="ru-RU" sz="1000" dirty="0">
              <a:solidFill>
                <a:schemeClr val="tx2"/>
              </a:solidFill>
            </a:endParaRPr>
          </a:p>
        </p:txBody>
      </p:sp>
      <p:sp>
        <p:nvSpPr>
          <p:cNvPr id="53" name="Прямоугольник 52"/>
          <p:cNvSpPr/>
          <p:nvPr/>
        </p:nvSpPr>
        <p:spPr>
          <a:xfrm rot="16200000">
            <a:off x="-1114615" y="4884425"/>
            <a:ext cx="3034744" cy="573872"/>
          </a:xfrm>
          <a:prstGeom prst="rect">
            <a:avLst/>
          </a:prstGeom>
          <a:solidFill>
            <a:srgbClr val="2C5D9B"/>
          </a:solidFill>
          <a:ln>
            <a:noFill/>
          </a:ln>
        </p:spPr>
        <p:style>
          <a:lnRef idx="2">
            <a:schemeClr val="accent5">
              <a:shade val="50000"/>
            </a:schemeClr>
          </a:lnRef>
          <a:fillRef idx="1">
            <a:schemeClr val="accent5"/>
          </a:fillRef>
          <a:effectRef idx="0">
            <a:schemeClr val="accent5"/>
          </a:effectRef>
          <a:fontRef idx="minor">
            <a:schemeClr val="lt1"/>
          </a:fontRef>
        </p:style>
        <p:txBody>
          <a:bodyPr lIns="91428" tIns="45714" rIns="91428" bIns="45714" anchor="ctr"/>
          <a:lstStyle/>
          <a:p>
            <a:pPr algn="ctr">
              <a:buClr>
                <a:srgbClr val="000000"/>
              </a:buClr>
              <a:buFont typeface="Arial"/>
              <a:buNone/>
            </a:pPr>
            <a:r>
              <a:rPr lang="ru-RU" sz="1800" b="1" dirty="0">
                <a:solidFill>
                  <a:schemeClr val="bg1"/>
                </a:solidFill>
                <a:latin typeface="Arial" panose="020B0604020202020204" pitchFamily="34" charset="0"/>
                <a:cs typeface="Arial" panose="020B0604020202020204" pitchFamily="34" charset="0"/>
                <a:sym typeface="Arial"/>
              </a:rPr>
              <a:t>с</a:t>
            </a:r>
            <a:r>
              <a:rPr lang="en-US" sz="1800" b="1" dirty="0">
                <a:solidFill>
                  <a:schemeClr val="bg1"/>
                </a:solidFill>
                <a:latin typeface="Arial" panose="020B0604020202020204" pitchFamily="34" charset="0"/>
                <a:cs typeface="Arial" panose="020B0604020202020204" pitchFamily="34" charset="0"/>
                <a:sym typeface="Arial"/>
              </a:rPr>
              <a:t> 2021 </a:t>
            </a:r>
            <a:r>
              <a:rPr lang="ru-RU" sz="1800" b="1" dirty="0">
                <a:solidFill>
                  <a:schemeClr val="bg1"/>
                </a:solidFill>
                <a:latin typeface="Arial" panose="020B0604020202020204" pitchFamily="34" charset="0"/>
                <a:cs typeface="Arial" panose="020B0604020202020204" pitchFamily="34" charset="0"/>
                <a:sym typeface="Arial"/>
              </a:rPr>
              <a:t>года</a:t>
            </a:r>
            <a:endParaRPr lang="kk-KZ" sz="1800" b="1" dirty="0">
              <a:solidFill>
                <a:schemeClr val="bg1"/>
              </a:solidFill>
              <a:latin typeface="Arial" panose="020B0604020202020204" pitchFamily="34" charset="0"/>
              <a:cs typeface="Arial" panose="020B0604020202020204" pitchFamily="34" charset="0"/>
              <a:sym typeface="Arial"/>
            </a:endParaRPr>
          </a:p>
        </p:txBody>
      </p:sp>
      <p:sp>
        <p:nvSpPr>
          <p:cNvPr id="54" name="Прямоугольник 53"/>
          <p:cNvSpPr/>
          <p:nvPr/>
        </p:nvSpPr>
        <p:spPr>
          <a:xfrm>
            <a:off x="3919090" y="4355790"/>
            <a:ext cx="2813150" cy="430881"/>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НАЛИЧИЕ ЧЕТКИХ КРИТЕРИЕВ И ИЗМЕРИТЕЛЕЙ</a:t>
            </a:r>
          </a:p>
        </p:txBody>
      </p:sp>
      <p:sp>
        <p:nvSpPr>
          <p:cNvPr id="55" name="Прямоугольник 54"/>
          <p:cNvSpPr/>
          <p:nvPr/>
        </p:nvSpPr>
        <p:spPr>
          <a:xfrm>
            <a:off x="3919090" y="3678989"/>
            <a:ext cx="2813150" cy="430881"/>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ОТСУТСТВИЕ ПРЯМОГО КОНТАКТА СУБЪЕКТА И ОБЪЕКТА КОНТРОЛЯ</a:t>
            </a:r>
          </a:p>
        </p:txBody>
      </p:sp>
      <p:sp>
        <p:nvSpPr>
          <p:cNvPr id="57" name="Прямоугольник 56"/>
          <p:cNvSpPr/>
          <p:nvPr/>
        </p:nvSpPr>
        <p:spPr>
          <a:xfrm>
            <a:off x="6732240" y="4941168"/>
            <a:ext cx="2161570" cy="600158"/>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ПОЛНОЕ ОСНАЩЕНИЕ ШКОЛ МТБ В ТЕЧЕНИЕ  5 ЛЕТ</a:t>
            </a:r>
          </a:p>
        </p:txBody>
      </p:sp>
      <p:sp>
        <p:nvSpPr>
          <p:cNvPr id="58" name="Прямоугольник 57"/>
          <p:cNvSpPr/>
          <p:nvPr/>
        </p:nvSpPr>
        <p:spPr>
          <a:xfrm>
            <a:off x="6704775" y="3689193"/>
            <a:ext cx="2161570" cy="1107990"/>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ДОСТИЖЕНИЕ ЦЕЛЕВЫХ ИНДИКАТОРОВ </a:t>
            </a:r>
            <a:r>
              <a:rPr lang="ru-RU" sz="1100" b="1" dirty="0">
                <a:solidFill>
                  <a:srgbClr val="002060"/>
                </a:solidFill>
              </a:rPr>
              <a:t>Национального проекта</a:t>
            </a:r>
            <a:br>
              <a:rPr lang="ru-RU" sz="1100" dirty="0">
                <a:solidFill>
                  <a:srgbClr val="002060"/>
                </a:solidFill>
              </a:rPr>
            </a:br>
            <a:r>
              <a:rPr lang="ru-RU" sz="1100" b="1" dirty="0">
                <a:solidFill>
                  <a:srgbClr val="002060"/>
                </a:solidFill>
              </a:rPr>
              <a:t>"Качественное образование "Образованная нация"</a:t>
            </a:r>
            <a:endParaRPr lang="ru-RU" sz="1100" dirty="0">
              <a:solidFill>
                <a:srgbClr val="002060"/>
              </a:solidFill>
            </a:endParaRPr>
          </a:p>
          <a:p>
            <a:pPr algn="just"/>
            <a:endParaRPr lang="ru-RU" sz="1100" b="1" dirty="0">
              <a:solidFill>
                <a:schemeClr val="tx2"/>
              </a:solidFill>
              <a:latin typeface="Arial" panose="020B0604020202020204" pitchFamily="34" charset="0"/>
              <a:cs typeface="Arial" panose="020B0604020202020204" pitchFamily="34" charset="0"/>
            </a:endParaRPr>
          </a:p>
        </p:txBody>
      </p:sp>
      <p:sp>
        <p:nvSpPr>
          <p:cNvPr id="59" name="Прямоугольник 58"/>
          <p:cNvSpPr/>
          <p:nvPr/>
        </p:nvSpPr>
        <p:spPr>
          <a:xfrm>
            <a:off x="3284039" y="3243629"/>
            <a:ext cx="2870838" cy="307771"/>
          </a:xfrm>
          <a:prstGeom prst="rect">
            <a:avLst/>
          </a:prstGeom>
        </p:spPr>
        <p:txBody>
          <a:bodyPr wrap="none" lIns="91434" tIns="45717" rIns="91434" bIns="45717">
            <a:spAutoFit/>
          </a:bodyPr>
          <a:lstStyle/>
          <a:p>
            <a:r>
              <a:rPr lang="ru-RU" sz="1400" b="1" dirty="0">
                <a:solidFill>
                  <a:srgbClr val="2C5D9B"/>
                </a:solidFill>
                <a:latin typeface="Arial" panose="020B0604020202020204" pitchFamily="34" charset="0"/>
                <a:cs typeface="Arial" panose="020B0604020202020204" pitchFamily="34" charset="0"/>
              </a:rPr>
              <a:t>ПОЛОЖИТЕЛЬНЫЕ АСПЕКТЫ</a:t>
            </a:r>
            <a:endParaRPr lang="ru-RU" sz="1400" dirty="0">
              <a:solidFill>
                <a:srgbClr val="2C5D9B"/>
              </a:solidFill>
              <a:latin typeface="Arial" panose="020B0604020202020204" pitchFamily="34" charset="0"/>
              <a:cs typeface="Arial" panose="020B0604020202020204" pitchFamily="34" charset="0"/>
            </a:endParaRPr>
          </a:p>
        </p:txBody>
      </p:sp>
      <p:sp>
        <p:nvSpPr>
          <p:cNvPr id="25" name="Прямоугольник 24"/>
          <p:cNvSpPr/>
          <p:nvPr/>
        </p:nvSpPr>
        <p:spPr>
          <a:xfrm>
            <a:off x="6698437" y="5595526"/>
            <a:ext cx="2174247" cy="769435"/>
          </a:xfrm>
          <a:prstGeom prst="rect">
            <a:avLst/>
          </a:prstGeom>
        </p:spPr>
        <p:txBody>
          <a:bodyPr wrap="square" lIns="91434" tIns="45717" rIns="91434" bIns="45717">
            <a:spAutoFit/>
          </a:bodyPr>
          <a:lstStyle/>
          <a:p>
            <a:pPr lvl="0" algn="just"/>
            <a:r>
              <a:rPr lang="ru-RU" sz="1100" b="1" dirty="0">
                <a:solidFill>
                  <a:srgbClr val="1F497D"/>
                </a:solidFill>
                <a:latin typeface="Arial" pitchFamily="34" charset="0"/>
                <a:cs typeface="Arial" pitchFamily="34" charset="0"/>
              </a:rPr>
              <a:t>СОКРАЩЕНИЕ РАЗРЫВА В КАЧЕСТВЕ ОБРАЗОВАНИЯ МЕЖДУ ГОРОДСКИМИ И СЕЛЬСКИМИ РЕГИОНАМИ</a:t>
            </a:r>
          </a:p>
        </p:txBody>
      </p:sp>
      <p:sp>
        <p:nvSpPr>
          <p:cNvPr id="26" name="Прямоугольник 25"/>
          <p:cNvSpPr/>
          <p:nvPr/>
        </p:nvSpPr>
        <p:spPr>
          <a:xfrm>
            <a:off x="3900348" y="6067450"/>
            <a:ext cx="2811770" cy="415492"/>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ЭКОНОМИЯ БЮДЖЕТНЫХ СРЕДСТВ </a:t>
            </a:r>
            <a:r>
              <a:rPr lang="ru-RU" sz="1000" dirty="0">
                <a:solidFill>
                  <a:schemeClr val="tx2"/>
                </a:solidFill>
                <a:latin typeface="Arial" panose="020B0604020202020204" pitchFamily="34" charset="0"/>
                <a:cs typeface="Arial" panose="020B0604020202020204" pitchFamily="34" charset="0"/>
              </a:rPr>
              <a:t>(ежегодная экономия более 200 млн. тенге)</a:t>
            </a:r>
          </a:p>
        </p:txBody>
      </p:sp>
      <p:sp>
        <p:nvSpPr>
          <p:cNvPr id="28" name="Прямоугольник 27"/>
          <p:cNvSpPr/>
          <p:nvPr/>
        </p:nvSpPr>
        <p:spPr>
          <a:xfrm>
            <a:off x="3908467" y="5039230"/>
            <a:ext cx="2811770" cy="738658"/>
          </a:xfrm>
          <a:prstGeom prst="rect">
            <a:avLst/>
          </a:prstGeom>
        </p:spPr>
        <p:txBody>
          <a:bodyPr wrap="square" lIns="91434" tIns="45717" rIns="91434" bIns="45717">
            <a:spAutoFit/>
          </a:bodyPr>
          <a:lstStyle/>
          <a:p>
            <a:pPr algn="just"/>
            <a:r>
              <a:rPr lang="ru-RU" sz="1100" b="1" dirty="0">
                <a:solidFill>
                  <a:schemeClr val="tx2"/>
                </a:solidFill>
                <a:latin typeface="Arial" panose="020B0604020202020204" pitchFamily="34" charset="0"/>
                <a:cs typeface="Arial" panose="020B0604020202020204" pitchFamily="34" charset="0"/>
              </a:rPr>
              <a:t>НАЛИЧИЕ МЕТОДИЧЕСКИХ РЕКОМЕНДАЦИЙ </a:t>
            </a:r>
            <a:r>
              <a:rPr lang="ru-RU" sz="1000" dirty="0">
                <a:solidFill>
                  <a:schemeClr val="tx2"/>
                </a:solidFill>
                <a:latin typeface="Arial" panose="020B0604020202020204" pitchFamily="34" charset="0"/>
                <a:cs typeface="Arial" panose="020B0604020202020204" pitchFamily="34" charset="0"/>
              </a:rPr>
              <a:t>(по организации и проведению самооценки и государственной аттестации организаций образования) </a:t>
            </a:r>
          </a:p>
        </p:txBody>
      </p:sp>
    </p:spTree>
    <p:extLst>
      <p:ext uri="{BB962C8B-B14F-4D97-AF65-F5344CB8AC3E}">
        <p14:creationId xmlns:p14="http://schemas.microsoft.com/office/powerpoint/2010/main" val="32763080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Прямоугольник 55"/>
          <p:cNvSpPr/>
          <p:nvPr/>
        </p:nvSpPr>
        <p:spPr>
          <a:xfrm>
            <a:off x="967881" y="5145949"/>
            <a:ext cx="7630525" cy="377024"/>
          </a:xfrm>
          <a:prstGeom prst="rect">
            <a:avLst/>
          </a:prstGeom>
        </p:spPr>
        <p:txBody>
          <a:bodyPr wrap="square" lIns="68568" tIns="34289" rIns="68568" bIns="34289">
            <a:spAutoFit/>
          </a:bodyPr>
          <a:lstStyle/>
          <a:p>
            <a:pPr algn="ctr" defTabSz="815936"/>
            <a:r>
              <a:rPr lang="ru-RU" sz="2000" b="1" dirty="0">
                <a:solidFill>
                  <a:srgbClr val="C00000"/>
                </a:solidFill>
              </a:rPr>
              <a:t>Во время тестирования обучающимся запрещается</a:t>
            </a:r>
          </a:p>
        </p:txBody>
      </p:sp>
      <p:sp>
        <p:nvSpPr>
          <p:cNvPr id="3" name="Прямоугольник 2"/>
          <p:cNvSpPr/>
          <p:nvPr/>
        </p:nvSpPr>
        <p:spPr>
          <a:xfrm>
            <a:off x="-5183" y="5761216"/>
            <a:ext cx="9144000" cy="600148"/>
          </a:xfrm>
          <a:prstGeom prst="rect">
            <a:avLst/>
          </a:prstGeom>
        </p:spPr>
        <p:txBody>
          <a:bodyPr wrap="square" lIns="91424" tIns="45712" rIns="91424" bIns="45712">
            <a:spAutoFit/>
          </a:bodyPr>
          <a:lstStyle/>
          <a:p>
            <a:pPr algn="ctr" defTabSz="815936"/>
            <a:r>
              <a:rPr lang="ru-RU" sz="1100" b="1" i="1" dirty="0">
                <a:solidFill>
                  <a:srgbClr val="000000"/>
                </a:solidFill>
              </a:rPr>
              <a:t>*</a:t>
            </a:r>
            <a:r>
              <a:rPr lang="ru-RU" sz="1100" b="1" i="1" dirty="0">
                <a:solidFill>
                  <a:srgbClr val="000000"/>
                </a:solidFill>
                <a:latin typeface="Arial" panose="020B0604020202020204" pitchFamily="34" charset="0"/>
                <a:cs typeface="Arial" panose="020B0604020202020204" pitchFamily="34" charset="0"/>
              </a:rPr>
              <a:t>По предоставленным отчетам наблюдателей, в случае нарушения Правил, Уполномоченный орган при проведении государственной аттестации вправе аннулировать итоги тестирования вне зависимости от срока сдачи тестирования по результатам пересмотра видеозаписей  хода тестирования.</a:t>
            </a:r>
          </a:p>
        </p:txBody>
      </p:sp>
      <p:pic>
        <p:nvPicPr>
          <p:cNvPr id="1945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699" y="4650348"/>
            <a:ext cx="812182" cy="10829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Oval 6">
            <a:extLst>
              <a:ext uri="{FF2B5EF4-FFF2-40B4-BE49-F238E27FC236}">
                <a16:creationId xmlns:a16="http://schemas.microsoft.com/office/drawing/2014/main" id="{72759D71-6292-478F-8031-6D8FB01E7B90}"/>
              </a:ext>
            </a:extLst>
          </p:cNvPr>
          <p:cNvSpPr>
            <a:spLocks noChangeArrowheads="1"/>
          </p:cNvSpPr>
          <p:nvPr/>
        </p:nvSpPr>
        <p:spPr bwMode="auto">
          <a:xfrm>
            <a:off x="493350" y="740710"/>
            <a:ext cx="132621" cy="161233"/>
          </a:xfrm>
          <a:prstGeom prst="ellipse">
            <a:avLst/>
          </a:prstGeom>
          <a:solidFill>
            <a:srgbClr val="1F497D"/>
          </a:solidFill>
          <a:ln>
            <a:noFill/>
          </a:ln>
        </p:spPr>
        <p:txBody>
          <a:bodyPr lIns="91428" tIns="45714" rIns="91428" bIns="45714"/>
          <a:lstStyle/>
          <a:p>
            <a:pPr defTabSz="815936">
              <a:defRPr/>
            </a:pPr>
            <a:endParaRPr lang="zh-CN" altLang="en-US" sz="1200">
              <a:solidFill>
                <a:srgbClr val="000000"/>
              </a:solidFill>
            </a:endParaRPr>
          </a:p>
        </p:txBody>
      </p:sp>
      <p:sp>
        <p:nvSpPr>
          <p:cNvPr id="21" name="Freeform 7">
            <a:extLst>
              <a:ext uri="{FF2B5EF4-FFF2-40B4-BE49-F238E27FC236}">
                <a16:creationId xmlns:a16="http://schemas.microsoft.com/office/drawing/2014/main" id="{2183326E-A788-414A-8C66-20DCCDAB49E7}"/>
              </a:ext>
            </a:extLst>
          </p:cNvPr>
          <p:cNvSpPr/>
          <p:nvPr/>
        </p:nvSpPr>
        <p:spPr bwMode="auto">
          <a:xfrm>
            <a:off x="395538" y="920163"/>
            <a:ext cx="328245" cy="872764"/>
          </a:xfrm>
          <a:custGeom>
            <a:avLst/>
            <a:gdLst>
              <a:gd name="T0" fmla="*/ 483 w 483"/>
              <a:gd name="T1" fmla="*/ 47 h 1054"/>
              <a:gd name="T2" fmla="*/ 432 w 483"/>
              <a:gd name="T3" fmla="*/ 0 h 1054"/>
              <a:gd name="T4" fmla="*/ 364 w 483"/>
              <a:gd name="T5" fmla="*/ 0 h 1054"/>
              <a:gd name="T6" fmla="*/ 312 w 483"/>
              <a:gd name="T7" fmla="*/ 0 h 1054"/>
              <a:gd name="T8" fmla="*/ 279 w 483"/>
              <a:gd name="T9" fmla="*/ 156 h 1054"/>
              <a:gd name="T10" fmla="*/ 252 w 483"/>
              <a:gd name="T11" fmla="*/ 69 h 1054"/>
              <a:gd name="T12" fmla="*/ 267 w 483"/>
              <a:gd name="T13" fmla="*/ 49 h 1054"/>
              <a:gd name="T14" fmla="*/ 242 w 483"/>
              <a:gd name="T15" fmla="*/ 21 h 1054"/>
              <a:gd name="T16" fmla="*/ 214 w 483"/>
              <a:gd name="T17" fmla="*/ 47 h 1054"/>
              <a:gd name="T18" fmla="*/ 230 w 483"/>
              <a:gd name="T19" fmla="*/ 69 h 1054"/>
              <a:gd name="T20" fmla="*/ 207 w 483"/>
              <a:gd name="T21" fmla="*/ 156 h 1054"/>
              <a:gd name="T22" fmla="*/ 170 w 483"/>
              <a:gd name="T23" fmla="*/ 0 h 1054"/>
              <a:gd name="T24" fmla="*/ 119 w 483"/>
              <a:gd name="T25" fmla="*/ 0 h 1054"/>
              <a:gd name="T26" fmla="*/ 52 w 483"/>
              <a:gd name="T27" fmla="*/ 0 h 1054"/>
              <a:gd name="T28" fmla="*/ 0 w 483"/>
              <a:gd name="T29" fmla="*/ 47 h 1054"/>
              <a:gd name="T30" fmla="*/ 0 w 483"/>
              <a:gd name="T31" fmla="*/ 47 h 1054"/>
              <a:gd name="T32" fmla="*/ 0 w 483"/>
              <a:gd name="T33" fmla="*/ 495 h 1054"/>
              <a:gd name="T34" fmla="*/ 0 w 483"/>
              <a:gd name="T35" fmla="*/ 495 h 1054"/>
              <a:gd name="T36" fmla="*/ 0 w 483"/>
              <a:gd name="T37" fmla="*/ 495 h 1054"/>
              <a:gd name="T38" fmla="*/ 42 w 483"/>
              <a:gd name="T39" fmla="*/ 536 h 1054"/>
              <a:gd name="T40" fmla="*/ 84 w 483"/>
              <a:gd name="T41" fmla="*/ 495 h 1054"/>
              <a:gd name="T42" fmla="*/ 84 w 483"/>
              <a:gd name="T43" fmla="*/ 495 h 1054"/>
              <a:gd name="T44" fmla="*/ 84 w 483"/>
              <a:gd name="T45" fmla="*/ 165 h 1054"/>
              <a:gd name="T46" fmla="*/ 119 w 483"/>
              <a:gd name="T47" fmla="*/ 165 h 1054"/>
              <a:gd name="T48" fmla="*/ 119 w 483"/>
              <a:gd name="T49" fmla="*/ 512 h 1054"/>
              <a:gd name="T50" fmla="*/ 119 w 483"/>
              <a:gd name="T51" fmla="*/ 1003 h 1054"/>
              <a:gd name="T52" fmla="*/ 170 w 483"/>
              <a:gd name="T53" fmla="*/ 1054 h 1054"/>
              <a:gd name="T54" fmla="*/ 222 w 483"/>
              <a:gd name="T55" fmla="*/ 1003 h 1054"/>
              <a:gd name="T56" fmla="*/ 222 w 483"/>
              <a:gd name="T57" fmla="*/ 512 h 1054"/>
              <a:gd name="T58" fmla="*/ 261 w 483"/>
              <a:gd name="T59" fmla="*/ 512 h 1054"/>
              <a:gd name="T60" fmla="*/ 261 w 483"/>
              <a:gd name="T61" fmla="*/ 1003 h 1054"/>
              <a:gd name="T62" fmla="*/ 313 w 483"/>
              <a:gd name="T63" fmla="*/ 1054 h 1054"/>
              <a:gd name="T64" fmla="*/ 364 w 483"/>
              <a:gd name="T65" fmla="*/ 1003 h 1054"/>
              <a:gd name="T66" fmla="*/ 364 w 483"/>
              <a:gd name="T67" fmla="*/ 512 h 1054"/>
              <a:gd name="T68" fmla="*/ 364 w 483"/>
              <a:gd name="T69" fmla="*/ 165 h 1054"/>
              <a:gd name="T70" fmla="*/ 399 w 483"/>
              <a:gd name="T71" fmla="*/ 165 h 1054"/>
              <a:gd name="T72" fmla="*/ 399 w 483"/>
              <a:gd name="T73" fmla="*/ 495 h 1054"/>
              <a:gd name="T74" fmla="*/ 399 w 483"/>
              <a:gd name="T75" fmla="*/ 495 h 1054"/>
              <a:gd name="T76" fmla="*/ 399 w 483"/>
              <a:gd name="T77" fmla="*/ 495 h 1054"/>
              <a:gd name="T78" fmla="*/ 441 w 483"/>
              <a:gd name="T79" fmla="*/ 536 h 1054"/>
              <a:gd name="T80" fmla="*/ 483 w 483"/>
              <a:gd name="T81" fmla="*/ 495 h 1054"/>
              <a:gd name="T82" fmla="*/ 483 w 483"/>
              <a:gd name="T83" fmla="*/ 495 h 1054"/>
              <a:gd name="T84" fmla="*/ 483 w 483"/>
              <a:gd name="T85" fmla="*/ 47 h 1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3" h="1054">
                <a:moveTo>
                  <a:pt x="483" y="47"/>
                </a:moveTo>
                <a:cubicBezTo>
                  <a:pt x="480" y="20"/>
                  <a:pt x="458" y="0"/>
                  <a:pt x="432" y="0"/>
                </a:cubicBezTo>
                <a:cubicBezTo>
                  <a:pt x="364" y="0"/>
                  <a:pt x="364" y="0"/>
                  <a:pt x="364" y="0"/>
                </a:cubicBezTo>
                <a:cubicBezTo>
                  <a:pt x="312" y="0"/>
                  <a:pt x="312" y="0"/>
                  <a:pt x="312" y="0"/>
                </a:cubicBezTo>
                <a:cubicBezTo>
                  <a:pt x="301" y="123"/>
                  <a:pt x="279" y="156"/>
                  <a:pt x="279" y="156"/>
                </a:cubicBezTo>
                <a:cubicBezTo>
                  <a:pt x="252" y="69"/>
                  <a:pt x="252" y="69"/>
                  <a:pt x="252" y="69"/>
                </a:cubicBezTo>
                <a:cubicBezTo>
                  <a:pt x="267" y="49"/>
                  <a:pt x="267" y="49"/>
                  <a:pt x="267" y="49"/>
                </a:cubicBezTo>
                <a:cubicBezTo>
                  <a:pt x="242" y="21"/>
                  <a:pt x="242" y="21"/>
                  <a:pt x="242" y="21"/>
                </a:cubicBezTo>
                <a:cubicBezTo>
                  <a:pt x="214" y="47"/>
                  <a:pt x="214" y="47"/>
                  <a:pt x="214" y="47"/>
                </a:cubicBezTo>
                <a:cubicBezTo>
                  <a:pt x="230" y="69"/>
                  <a:pt x="230" y="69"/>
                  <a:pt x="230" y="69"/>
                </a:cubicBezTo>
                <a:cubicBezTo>
                  <a:pt x="207" y="156"/>
                  <a:pt x="207" y="156"/>
                  <a:pt x="207" y="156"/>
                </a:cubicBezTo>
                <a:cubicBezTo>
                  <a:pt x="185" y="132"/>
                  <a:pt x="174" y="39"/>
                  <a:pt x="170" y="0"/>
                </a:cubicBezTo>
                <a:cubicBezTo>
                  <a:pt x="119" y="0"/>
                  <a:pt x="119" y="0"/>
                  <a:pt x="119" y="0"/>
                </a:cubicBezTo>
                <a:cubicBezTo>
                  <a:pt x="52" y="0"/>
                  <a:pt x="52" y="0"/>
                  <a:pt x="52" y="0"/>
                </a:cubicBezTo>
                <a:cubicBezTo>
                  <a:pt x="25" y="0"/>
                  <a:pt x="3" y="20"/>
                  <a:pt x="0" y="47"/>
                </a:cubicBezTo>
                <a:cubicBezTo>
                  <a:pt x="0" y="47"/>
                  <a:pt x="0" y="47"/>
                  <a:pt x="0" y="47"/>
                </a:cubicBezTo>
                <a:cubicBezTo>
                  <a:pt x="0" y="495"/>
                  <a:pt x="0" y="495"/>
                  <a:pt x="0" y="495"/>
                </a:cubicBezTo>
                <a:cubicBezTo>
                  <a:pt x="0" y="495"/>
                  <a:pt x="0" y="495"/>
                  <a:pt x="0" y="495"/>
                </a:cubicBezTo>
                <a:cubicBezTo>
                  <a:pt x="0" y="495"/>
                  <a:pt x="0" y="495"/>
                  <a:pt x="0" y="495"/>
                </a:cubicBezTo>
                <a:cubicBezTo>
                  <a:pt x="0" y="518"/>
                  <a:pt x="19" y="536"/>
                  <a:pt x="42" y="536"/>
                </a:cubicBezTo>
                <a:cubicBezTo>
                  <a:pt x="65" y="536"/>
                  <a:pt x="84" y="518"/>
                  <a:pt x="84" y="495"/>
                </a:cubicBezTo>
                <a:cubicBezTo>
                  <a:pt x="84" y="495"/>
                  <a:pt x="84" y="495"/>
                  <a:pt x="84" y="495"/>
                </a:cubicBezTo>
                <a:cubicBezTo>
                  <a:pt x="84" y="165"/>
                  <a:pt x="84" y="165"/>
                  <a:pt x="84" y="165"/>
                </a:cubicBezTo>
                <a:cubicBezTo>
                  <a:pt x="119" y="165"/>
                  <a:pt x="119" y="165"/>
                  <a:pt x="119" y="165"/>
                </a:cubicBezTo>
                <a:cubicBezTo>
                  <a:pt x="119" y="512"/>
                  <a:pt x="119" y="512"/>
                  <a:pt x="119" y="512"/>
                </a:cubicBezTo>
                <a:cubicBezTo>
                  <a:pt x="119" y="1003"/>
                  <a:pt x="119" y="1003"/>
                  <a:pt x="119" y="1003"/>
                </a:cubicBezTo>
                <a:cubicBezTo>
                  <a:pt x="119" y="1031"/>
                  <a:pt x="142" y="1054"/>
                  <a:pt x="170" y="1054"/>
                </a:cubicBezTo>
                <a:cubicBezTo>
                  <a:pt x="199" y="1054"/>
                  <a:pt x="222" y="1031"/>
                  <a:pt x="222" y="1003"/>
                </a:cubicBezTo>
                <a:cubicBezTo>
                  <a:pt x="222" y="512"/>
                  <a:pt x="222" y="512"/>
                  <a:pt x="222" y="512"/>
                </a:cubicBezTo>
                <a:cubicBezTo>
                  <a:pt x="261" y="512"/>
                  <a:pt x="261" y="512"/>
                  <a:pt x="261" y="512"/>
                </a:cubicBezTo>
                <a:cubicBezTo>
                  <a:pt x="261" y="1003"/>
                  <a:pt x="261" y="1003"/>
                  <a:pt x="261" y="1003"/>
                </a:cubicBezTo>
                <a:cubicBezTo>
                  <a:pt x="261" y="1031"/>
                  <a:pt x="284" y="1054"/>
                  <a:pt x="313" y="1054"/>
                </a:cubicBezTo>
                <a:cubicBezTo>
                  <a:pt x="341" y="1054"/>
                  <a:pt x="364" y="1031"/>
                  <a:pt x="364" y="1003"/>
                </a:cubicBezTo>
                <a:cubicBezTo>
                  <a:pt x="364" y="512"/>
                  <a:pt x="364" y="512"/>
                  <a:pt x="364" y="512"/>
                </a:cubicBezTo>
                <a:cubicBezTo>
                  <a:pt x="364" y="165"/>
                  <a:pt x="364" y="165"/>
                  <a:pt x="364" y="165"/>
                </a:cubicBezTo>
                <a:cubicBezTo>
                  <a:pt x="399" y="165"/>
                  <a:pt x="399" y="165"/>
                  <a:pt x="399" y="165"/>
                </a:cubicBezTo>
                <a:cubicBezTo>
                  <a:pt x="399" y="495"/>
                  <a:pt x="399" y="495"/>
                  <a:pt x="399" y="495"/>
                </a:cubicBezTo>
                <a:cubicBezTo>
                  <a:pt x="399" y="495"/>
                  <a:pt x="399" y="495"/>
                  <a:pt x="399" y="495"/>
                </a:cubicBezTo>
                <a:cubicBezTo>
                  <a:pt x="399" y="495"/>
                  <a:pt x="399" y="495"/>
                  <a:pt x="399" y="495"/>
                </a:cubicBezTo>
                <a:cubicBezTo>
                  <a:pt x="399" y="518"/>
                  <a:pt x="418" y="536"/>
                  <a:pt x="441" y="536"/>
                </a:cubicBezTo>
                <a:cubicBezTo>
                  <a:pt x="465" y="536"/>
                  <a:pt x="483" y="518"/>
                  <a:pt x="483" y="495"/>
                </a:cubicBezTo>
                <a:cubicBezTo>
                  <a:pt x="483" y="495"/>
                  <a:pt x="483" y="495"/>
                  <a:pt x="483" y="495"/>
                </a:cubicBezTo>
                <a:cubicBezTo>
                  <a:pt x="483" y="47"/>
                  <a:pt x="483" y="47"/>
                  <a:pt x="483" y="47"/>
                </a:cubicBezTo>
                <a:close/>
              </a:path>
            </a:pathLst>
          </a:custGeom>
          <a:solidFill>
            <a:srgbClr val="1F497D"/>
          </a:solidFill>
          <a:ln>
            <a:noFill/>
          </a:ln>
        </p:spPr>
        <p:txBody>
          <a:bodyPr lIns="91428" tIns="45714" rIns="91428" bIns="45714"/>
          <a:lstStyle/>
          <a:p>
            <a:pPr defTabSz="815936">
              <a:defRPr/>
            </a:pPr>
            <a:endParaRPr lang="zh-CN" altLang="en-US" sz="1200">
              <a:solidFill>
                <a:srgbClr val="000000"/>
              </a:solidFill>
            </a:endParaRPr>
          </a:p>
        </p:txBody>
      </p:sp>
      <p:sp>
        <p:nvSpPr>
          <p:cNvPr id="5" name="Прямоугольник 4"/>
          <p:cNvSpPr/>
          <p:nvPr/>
        </p:nvSpPr>
        <p:spPr>
          <a:xfrm>
            <a:off x="915532" y="836714"/>
            <a:ext cx="7904942" cy="923318"/>
          </a:xfrm>
          <a:prstGeom prst="rect">
            <a:avLst/>
          </a:prstGeom>
          <a:ln w="12700">
            <a:solidFill>
              <a:srgbClr val="1F497D"/>
            </a:solidFill>
          </a:ln>
        </p:spPr>
        <p:txBody>
          <a:bodyPr wrap="square" lIns="91428" tIns="45714" rIns="91428" bIns="45714">
            <a:spAutoFit/>
          </a:bodyPr>
          <a:lstStyle/>
          <a:p>
            <a:pPr algn="ctr" defTabSz="815936"/>
            <a:r>
              <a:rPr lang="ru-RU" b="1" dirty="0">
                <a:solidFill>
                  <a:srgbClr val="016F89"/>
                </a:solidFill>
                <a:cs typeface="Times New Roman" panose="02020603050405020304" pitchFamily="18" charset="0"/>
              </a:rPr>
              <a:t>Комплексное тестирование проводится при участии сотрудников Уполномоченного органа в области образования, которые присутствуют в качестве наблюдателей</a:t>
            </a:r>
          </a:p>
        </p:txBody>
      </p:sp>
      <p:sp>
        <p:nvSpPr>
          <p:cNvPr id="23" name="Flowchart: Off-page Connector 13">
            <a:extLst>
              <a:ext uri="{FF2B5EF4-FFF2-40B4-BE49-F238E27FC236}">
                <a16:creationId xmlns:a16="http://schemas.microsoft.com/office/drawing/2014/main" id="{F6E3D27F-3C8D-470F-B795-4FA78EBB75BD}"/>
              </a:ext>
            </a:extLst>
          </p:cNvPr>
          <p:cNvSpPr/>
          <p:nvPr/>
        </p:nvSpPr>
        <p:spPr>
          <a:xfrm>
            <a:off x="613890" y="2276872"/>
            <a:ext cx="1582321" cy="2592288"/>
          </a:xfrm>
          <a:prstGeom prst="flowChartOffpageConnector">
            <a:avLst/>
          </a:prstGeom>
          <a:solidFill>
            <a:schemeClr val="bg1">
              <a:lumMod val="85000"/>
            </a:schemeClr>
          </a:solidFill>
          <a:ln w="28575" cap="flat" cmpd="sng" algn="ctr">
            <a:noFill/>
            <a:prstDash val="solid"/>
          </a:ln>
          <a:effectLst/>
        </p:spPr>
        <p:txBody>
          <a:bodyPr lIns="38565" tIns="19289" rIns="38565" bIns="19289" rtlCol="0" anchor="ctr"/>
          <a:lstStyle/>
          <a:p>
            <a:pPr algn="ctr" defTabSz="685647">
              <a:lnSpc>
                <a:spcPct val="90000"/>
              </a:lnSpc>
              <a:buClr>
                <a:srgbClr val="000000"/>
              </a:buClr>
              <a:buSzPts val="1100"/>
            </a:pPr>
            <a:endParaRPr lang="ru-RU" sz="800" b="1" kern="0" dirty="0">
              <a:solidFill>
                <a:srgbClr val="404040"/>
              </a:solidFill>
              <a:latin typeface="Georgia" panose="02040502050405020303" pitchFamily="18" charset="0"/>
              <a:cs typeface="Segoe UI Light" panose="020B0502040204020203" pitchFamily="34" charset="0"/>
              <a:sym typeface="Arial"/>
            </a:endParaRPr>
          </a:p>
          <a:p>
            <a:pPr algn="ctr" defTabSz="685647">
              <a:lnSpc>
                <a:spcPct val="90000"/>
              </a:lnSpc>
              <a:buClr>
                <a:srgbClr val="000000"/>
              </a:buClr>
              <a:buSzPts val="1100"/>
            </a:pPr>
            <a:endParaRPr lang="ru-RU" sz="1000" b="1" kern="0" dirty="0">
              <a:solidFill>
                <a:srgbClr val="1F497D"/>
              </a:solidFill>
              <a:latin typeface="Arial" panose="020B0604020202020204" pitchFamily="34" charset="0"/>
              <a:cs typeface="Arial" panose="020B0604020202020204" pitchFamily="34" charset="0"/>
              <a:sym typeface="Arial"/>
            </a:endParaRPr>
          </a:p>
          <a:p>
            <a:pPr algn="ctr" defTabSz="685647">
              <a:lnSpc>
                <a:spcPct val="90000"/>
              </a:lnSpc>
              <a:buClr>
                <a:srgbClr val="000000"/>
              </a:buClr>
              <a:buSzPts val="1100"/>
            </a:pPr>
            <a:endParaRPr lang="ru-RU" sz="1000" b="1" kern="0" dirty="0">
              <a:solidFill>
                <a:srgbClr val="1F497D"/>
              </a:solidFill>
              <a:latin typeface="Arial" panose="020B0604020202020204" pitchFamily="34" charset="0"/>
              <a:cs typeface="Arial" panose="020B0604020202020204" pitchFamily="34" charset="0"/>
              <a:sym typeface="Arial"/>
            </a:endParaRPr>
          </a:p>
          <a:p>
            <a:pPr algn="ctr" defTabSz="685647">
              <a:lnSpc>
                <a:spcPct val="90000"/>
              </a:lnSpc>
              <a:buClr>
                <a:srgbClr val="000000"/>
              </a:buClr>
              <a:buSzPts val="1100"/>
            </a:pPr>
            <a:r>
              <a:rPr lang="ru-RU" sz="1100" b="1" kern="0" dirty="0">
                <a:solidFill>
                  <a:srgbClr val="1F497D"/>
                </a:solidFill>
                <a:latin typeface="Arial" panose="020B0604020202020204" pitchFamily="34" charset="0"/>
                <a:cs typeface="Arial" panose="020B0604020202020204" pitchFamily="34" charset="0"/>
                <a:sym typeface="Arial"/>
              </a:rPr>
              <a:t>переговариваться, пересаживаться с места на место, фотографировать или снимать на видео процесс комплексного тестирования и тестовые задания</a:t>
            </a:r>
          </a:p>
          <a:p>
            <a:pPr algn="ctr" defTabSz="685647">
              <a:lnSpc>
                <a:spcPct val="90000"/>
              </a:lnSpc>
              <a:buClr>
                <a:srgbClr val="000000"/>
              </a:buClr>
              <a:buSzPts val="1100"/>
            </a:pPr>
            <a:r>
              <a:rPr lang="ru-RU" sz="800" b="1" kern="0" dirty="0">
                <a:solidFill>
                  <a:schemeClr val="bg1"/>
                </a:solidFill>
                <a:latin typeface="Georgia" panose="02040502050405020303" pitchFamily="18" charset="0"/>
                <a:cs typeface="Segoe UI Light" panose="020B0502040204020203" pitchFamily="34" charset="0"/>
                <a:sym typeface="Arial"/>
              </a:rPr>
              <a:t> </a:t>
            </a:r>
          </a:p>
          <a:p>
            <a:pPr algn="ctr" defTabSz="685647">
              <a:lnSpc>
                <a:spcPct val="90000"/>
              </a:lnSpc>
              <a:buClr>
                <a:srgbClr val="000000"/>
              </a:buClr>
              <a:buSzPts val="1100"/>
            </a:pPr>
            <a:endParaRPr lang="en-US" sz="800" b="1" kern="0" dirty="0">
              <a:solidFill>
                <a:srgbClr val="336699"/>
              </a:solidFill>
              <a:latin typeface="Georgia" panose="02040502050405020303" pitchFamily="18" charset="0"/>
              <a:ea typeface="Roboto Light"/>
              <a:cs typeface="Roboto Light"/>
              <a:sym typeface="Roboto Light"/>
            </a:endParaRPr>
          </a:p>
        </p:txBody>
      </p:sp>
      <p:sp>
        <p:nvSpPr>
          <p:cNvPr id="24" name="Flowchart: Off-page Connector 87">
            <a:extLst>
              <a:ext uri="{FF2B5EF4-FFF2-40B4-BE49-F238E27FC236}">
                <a16:creationId xmlns:a16="http://schemas.microsoft.com/office/drawing/2014/main" id="{26FAB33C-62D3-4A52-BE7D-1A09C8418715}"/>
              </a:ext>
            </a:extLst>
          </p:cNvPr>
          <p:cNvSpPr/>
          <p:nvPr/>
        </p:nvSpPr>
        <p:spPr>
          <a:xfrm>
            <a:off x="2270069" y="2276872"/>
            <a:ext cx="1597965" cy="2592288"/>
          </a:xfrm>
          <a:prstGeom prst="flowChartOffpageConnector">
            <a:avLst/>
          </a:prstGeom>
          <a:solidFill>
            <a:schemeClr val="bg2">
              <a:lumMod val="20000"/>
              <a:lumOff val="80000"/>
            </a:schemeClr>
          </a:solidFill>
          <a:ln w="28575" cap="flat" cmpd="sng" algn="ctr">
            <a:noFill/>
            <a:prstDash val="solid"/>
          </a:ln>
          <a:effectLst/>
        </p:spPr>
        <p:txBody>
          <a:bodyPr lIns="38565" tIns="19289" rIns="38565" bIns="19289" rtlCol="0" anchor="ctr"/>
          <a:lstStyle/>
          <a:p>
            <a:pPr algn="ctr" defTabSz="685647">
              <a:lnSpc>
                <a:spcPct val="90000"/>
              </a:lnSpc>
              <a:buClr>
                <a:srgbClr val="000000"/>
              </a:buClr>
              <a:buSzPts val="1100"/>
            </a:pPr>
            <a:r>
              <a:rPr lang="en-US" sz="1100" b="1" dirty="0">
                <a:solidFill>
                  <a:srgbClr val="1F497D"/>
                </a:solidFill>
                <a:latin typeface="Arial" panose="020B0604020202020204" pitchFamily="34" charset="0"/>
                <a:cs typeface="Arial" panose="020B0604020202020204" pitchFamily="34" charset="0"/>
              </a:rPr>
              <a:t>заносить в компьютерный класс и </a:t>
            </a:r>
            <a:r>
              <a:rPr lang="ru-RU" sz="1100" b="1" kern="0" dirty="0">
                <a:solidFill>
                  <a:srgbClr val="1F497D"/>
                </a:solidFill>
                <a:latin typeface="Arial" panose="020B0604020202020204" pitchFamily="34" charset="0"/>
                <a:cs typeface="Arial" panose="020B0604020202020204" pitchFamily="34" charset="0"/>
                <a:sym typeface="Arial"/>
              </a:rPr>
              <a:t>использовать шпаргалки, учебники и другую методическую литературу</a:t>
            </a:r>
            <a:endParaRPr lang="en-US" sz="1100" kern="0" dirty="0">
              <a:solidFill>
                <a:srgbClr val="1F497D"/>
              </a:solidFill>
              <a:latin typeface="Arial" panose="020B0604020202020204" pitchFamily="34" charset="0"/>
              <a:ea typeface="Roboto Light"/>
              <a:cs typeface="Arial" panose="020B0604020202020204" pitchFamily="34" charset="0"/>
              <a:sym typeface="Roboto Light"/>
            </a:endParaRPr>
          </a:p>
        </p:txBody>
      </p:sp>
      <p:sp>
        <p:nvSpPr>
          <p:cNvPr id="25" name="Flowchart: Off-page Connector 89">
            <a:extLst>
              <a:ext uri="{FF2B5EF4-FFF2-40B4-BE49-F238E27FC236}">
                <a16:creationId xmlns:a16="http://schemas.microsoft.com/office/drawing/2014/main" id="{88C9E23B-63FD-49FD-808C-F2D05D8A690D}"/>
              </a:ext>
            </a:extLst>
          </p:cNvPr>
          <p:cNvSpPr/>
          <p:nvPr/>
        </p:nvSpPr>
        <p:spPr>
          <a:xfrm>
            <a:off x="3926251" y="2276872"/>
            <a:ext cx="1574697" cy="2592288"/>
          </a:xfrm>
          <a:prstGeom prst="flowChartOffpageConnector">
            <a:avLst/>
          </a:prstGeom>
          <a:solidFill>
            <a:schemeClr val="tx2">
              <a:lumMod val="90000"/>
            </a:schemeClr>
          </a:solidFill>
          <a:ln w="28575" cap="flat" cmpd="sng" algn="ctr">
            <a:noFill/>
            <a:prstDash val="solid"/>
          </a:ln>
          <a:effectLst/>
        </p:spPr>
        <p:txBody>
          <a:bodyPr lIns="38565" tIns="19289" rIns="38565" bIns="19289" rtlCol="0" anchor="ctr"/>
          <a:lstStyle/>
          <a:p>
            <a:pPr algn="ctr" defTabSz="685647">
              <a:lnSpc>
                <a:spcPct val="90000"/>
              </a:lnSpc>
              <a:buClr>
                <a:srgbClr val="000000"/>
              </a:buClr>
              <a:buSzPts val="1100"/>
            </a:pPr>
            <a:endParaRPr lang="ru-RU" sz="600" b="1" kern="0" dirty="0">
              <a:solidFill>
                <a:srgbClr val="404040"/>
              </a:solidFill>
              <a:latin typeface="Georgia" panose="02040502050405020303" pitchFamily="18" charset="0"/>
              <a:cs typeface="Segoe UI Light" panose="020B0502040204020203" pitchFamily="34" charset="0"/>
              <a:sym typeface="Arial"/>
            </a:endParaRPr>
          </a:p>
          <a:p>
            <a:pPr algn="ctr" defTabSz="685647">
              <a:lnSpc>
                <a:spcPct val="90000"/>
              </a:lnSpc>
              <a:buClr>
                <a:srgbClr val="000000"/>
              </a:buClr>
              <a:buSzPts val="1100"/>
            </a:pPr>
            <a:r>
              <a:rPr lang="ru-RU" sz="1100" b="1" kern="0" dirty="0">
                <a:solidFill>
                  <a:schemeClr val="bg1"/>
                </a:solidFill>
                <a:latin typeface="Arial" panose="020B0604020202020204" pitchFamily="34" charset="0"/>
                <a:cs typeface="Arial" panose="020B0604020202020204" pitchFamily="34" charset="0"/>
                <a:sym typeface="Arial"/>
              </a:rPr>
              <a:t>использовать калькулятор, фотоаппарат, мобильные средства связи (пейджер, сотовые телефоны, планшетники, iPad, iPod, iPone, SmartPhone)</a:t>
            </a:r>
          </a:p>
        </p:txBody>
      </p:sp>
      <p:sp>
        <p:nvSpPr>
          <p:cNvPr id="27" name="Flowchart: Off-page Connector 89">
            <a:extLst>
              <a:ext uri="{FF2B5EF4-FFF2-40B4-BE49-F238E27FC236}">
                <a16:creationId xmlns:a16="http://schemas.microsoft.com/office/drawing/2014/main" id="{88C9E23B-63FD-49FD-808C-F2D05D8A690D}"/>
              </a:ext>
            </a:extLst>
          </p:cNvPr>
          <p:cNvSpPr/>
          <p:nvPr/>
        </p:nvSpPr>
        <p:spPr>
          <a:xfrm>
            <a:off x="7238619" y="2275179"/>
            <a:ext cx="1565354" cy="2593981"/>
          </a:xfrm>
          <a:prstGeom prst="flowChartOffpageConnector">
            <a:avLst/>
          </a:prstGeom>
          <a:solidFill>
            <a:schemeClr val="accent3">
              <a:lumMod val="20000"/>
              <a:lumOff val="80000"/>
            </a:schemeClr>
          </a:solidFill>
          <a:ln w="28575" cap="flat" cmpd="sng" algn="ctr">
            <a:noFill/>
            <a:prstDash val="solid"/>
          </a:ln>
          <a:effectLst/>
        </p:spPr>
        <p:txBody>
          <a:bodyPr lIns="38565" tIns="19289" rIns="38565" bIns="19289" rtlCol="0" anchor="ctr"/>
          <a:lstStyle/>
          <a:p>
            <a:pPr algn="ctr" defTabSz="685647">
              <a:lnSpc>
                <a:spcPct val="90000"/>
              </a:lnSpc>
              <a:buClr>
                <a:srgbClr val="000000"/>
              </a:buClr>
              <a:buSzPts val="1100"/>
            </a:pPr>
            <a:endParaRPr lang="ru-RU" sz="1000" b="1" dirty="0">
              <a:solidFill>
                <a:schemeClr val="bg1"/>
              </a:solidFill>
              <a:latin typeface="Arial" panose="020B0604020202020204" pitchFamily="34" charset="0"/>
              <a:cs typeface="Arial" panose="020B0604020202020204" pitchFamily="34" charset="0"/>
            </a:endParaRPr>
          </a:p>
          <a:p>
            <a:pPr algn="ctr" defTabSz="685647">
              <a:lnSpc>
                <a:spcPct val="90000"/>
              </a:lnSpc>
              <a:buClr>
                <a:srgbClr val="000000"/>
              </a:buClr>
              <a:buSzPts val="1100"/>
            </a:pPr>
            <a:r>
              <a:rPr lang="ru-RU" sz="1100" b="1" dirty="0">
                <a:solidFill>
                  <a:srgbClr val="1F497D"/>
                </a:solidFill>
                <a:latin typeface="Arial" panose="020B0604020202020204" pitchFamily="34" charset="0"/>
                <a:cs typeface="Arial" panose="020B0604020202020204" pitchFamily="34" charset="0"/>
              </a:rPr>
              <a:t>использовать удаленный доступ к тестируемым компьютерам, </a:t>
            </a:r>
            <a:r>
              <a:rPr lang="ru-RU" sz="1100" b="1" kern="0" dirty="0">
                <a:solidFill>
                  <a:srgbClr val="1F497D"/>
                </a:solidFill>
                <a:latin typeface="Arial" panose="020B0604020202020204" pitchFamily="34" charset="0"/>
                <a:cs typeface="Arial" panose="020B0604020202020204" pitchFamily="34" charset="0"/>
                <a:sym typeface="Arial"/>
              </a:rPr>
              <a:t>выставлять в социальные сети тестовые задания</a:t>
            </a:r>
            <a:r>
              <a:rPr lang="ru-RU" sz="1000" dirty="0">
                <a:solidFill>
                  <a:srgbClr val="1F497D"/>
                </a:solidFill>
                <a:latin typeface="Arial" panose="020B0604020202020204" pitchFamily="34" charset="0"/>
                <a:cs typeface="Arial" panose="020B0604020202020204" pitchFamily="34" charset="0"/>
              </a:rPr>
              <a:t> </a:t>
            </a:r>
            <a:endParaRPr lang="ru-RU" sz="1000" b="1" kern="0" dirty="0">
              <a:solidFill>
                <a:srgbClr val="1F497D"/>
              </a:solidFill>
              <a:latin typeface="Arial" panose="020B0604020202020204" pitchFamily="34" charset="0"/>
              <a:cs typeface="Arial" panose="020B0604020202020204" pitchFamily="34" charset="0"/>
              <a:sym typeface="Arial"/>
            </a:endParaRPr>
          </a:p>
        </p:txBody>
      </p:sp>
      <p:cxnSp>
        <p:nvCxnSpPr>
          <p:cNvPr id="28" name="Straight Connector 6">
            <a:extLst>
              <a:ext uri="{FF2B5EF4-FFF2-40B4-BE49-F238E27FC236}">
                <a16:creationId xmlns:a16="http://schemas.microsoft.com/office/drawing/2014/main" id="{97B934BA-EBF7-498C-9AEC-BCA1668F9F45}"/>
              </a:ext>
            </a:extLst>
          </p:cNvPr>
          <p:cNvCxnSpPr/>
          <p:nvPr/>
        </p:nvCxnSpPr>
        <p:spPr>
          <a:xfrm>
            <a:off x="593060" y="2234107"/>
            <a:ext cx="8227412" cy="0"/>
          </a:xfrm>
          <a:prstGeom prst="line">
            <a:avLst/>
          </a:prstGeom>
          <a:solidFill>
            <a:srgbClr val="0070C0"/>
          </a:solidFill>
          <a:ln w="9525" cap="flat" cmpd="sng" algn="ctr">
            <a:solidFill>
              <a:srgbClr val="2C5D98"/>
            </a:solidFill>
            <a:prstDash val="solid"/>
          </a:ln>
          <a:effectLst/>
        </p:spPr>
      </p:cxnSp>
      <p:sp>
        <p:nvSpPr>
          <p:cNvPr id="36" name="Rectangle 11">
            <a:extLst>
              <a:ext uri="{FF2B5EF4-FFF2-40B4-BE49-F238E27FC236}">
                <a16:creationId xmlns:a16="http://schemas.microsoft.com/office/drawing/2014/main" id="{1EF664CA-920E-42BB-A70F-82F0B240E8D1}"/>
              </a:ext>
            </a:extLst>
          </p:cNvPr>
          <p:cNvSpPr/>
          <p:nvPr/>
        </p:nvSpPr>
        <p:spPr>
          <a:xfrm>
            <a:off x="0" y="3"/>
            <a:ext cx="9144000" cy="600892"/>
          </a:xfrm>
          <a:prstGeom prst="rect">
            <a:avLst/>
          </a:prstGeom>
          <a:solidFill>
            <a:srgbClr val="2C5D9B"/>
          </a:solidFill>
          <a:ln w="25400" cap="flat" cmpd="sng" algn="ctr">
            <a:noFill/>
            <a:prstDash val="solid"/>
          </a:ln>
          <a:effectLst/>
        </p:spPr>
        <p:txBody>
          <a:bodyPr lIns="68568" tIns="34289" rIns="68568" bIns="34289" rtlCol="0" anchor="ctr"/>
          <a:lstStyle/>
          <a:p>
            <a:pPr algn="ctr" defTabSz="914265">
              <a:defRPr/>
            </a:pPr>
            <a:r>
              <a:rPr lang="ru-RU" b="1" kern="0" dirty="0">
                <a:solidFill>
                  <a:prstClr val="white"/>
                </a:solidFill>
                <a:latin typeface="Arial Black" panose="020B0A04020102020204" pitchFamily="34" charset="0"/>
                <a:cs typeface="Arial" panose="020B0604020202020204" pitchFamily="34" charset="0"/>
              </a:rPr>
              <a:t>КОМПЛЕКСНОЕ ТЕСТИРОВАНИЕ</a:t>
            </a:r>
            <a:endParaRPr lang="en-US" b="1" kern="0" dirty="0">
              <a:solidFill>
                <a:prstClr val="white"/>
              </a:solidFill>
              <a:latin typeface="Arial Black" panose="020B0A04020102020204" pitchFamily="34" charset="0"/>
              <a:cs typeface="Arial" panose="020B0604020202020204" pitchFamily="34" charset="0"/>
            </a:endParaRPr>
          </a:p>
        </p:txBody>
      </p:sp>
      <p:sp>
        <p:nvSpPr>
          <p:cNvPr id="15" name="Flowchart: Off-page Connector 89">
            <a:extLst>
              <a:ext uri="{FF2B5EF4-FFF2-40B4-BE49-F238E27FC236}">
                <a16:creationId xmlns:a16="http://schemas.microsoft.com/office/drawing/2014/main" id="{88C9E23B-63FD-49FD-808C-F2D05D8A690D}"/>
              </a:ext>
            </a:extLst>
          </p:cNvPr>
          <p:cNvSpPr/>
          <p:nvPr/>
        </p:nvSpPr>
        <p:spPr>
          <a:xfrm>
            <a:off x="5582438" y="2276872"/>
            <a:ext cx="1574697" cy="2592288"/>
          </a:xfrm>
          <a:prstGeom prst="flowChartOffpageConnector">
            <a:avLst/>
          </a:prstGeom>
          <a:solidFill>
            <a:schemeClr val="accent1">
              <a:lumMod val="20000"/>
              <a:lumOff val="80000"/>
            </a:schemeClr>
          </a:solidFill>
          <a:ln w="28575" cap="flat" cmpd="sng" algn="ctr">
            <a:noFill/>
            <a:prstDash val="solid"/>
          </a:ln>
          <a:effectLst/>
        </p:spPr>
        <p:txBody>
          <a:bodyPr lIns="38565" tIns="19289" rIns="38565" bIns="19289" rtlCol="0" anchor="ctr"/>
          <a:lstStyle/>
          <a:p>
            <a:pPr algn="ctr" defTabSz="685647">
              <a:lnSpc>
                <a:spcPct val="90000"/>
              </a:lnSpc>
              <a:buClr>
                <a:srgbClr val="000000"/>
              </a:buClr>
              <a:buSzPts val="1100"/>
            </a:pPr>
            <a:endParaRPr lang="ru-RU" sz="1100" b="1" kern="0" dirty="0">
              <a:solidFill>
                <a:srgbClr val="1F497D"/>
              </a:solidFill>
              <a:latin typeface="Arial" panose="020B0604020202020204" pitchFamily="34" charset="0"/>
              <a:cs typeface="Arial" panose="020B0604020202020204" pitchFamily="34" charset="0"/>
              <a:sym typeface="Arial"/>
            </a:endParaRPr>
          </a:p>
          <a:p>
            <a:pPr algn="ctr" defTabSz="685647">
              <a:lnSpc>
                <a:spcPct val="90000"/>
              </a:lnSpc>
              <a:buClr>
                <a:srgbClr val="000000"/>
              </a:buClr>
              <a:buSzPts val="1100"/>
            </a:pPr>
            <a:r>
              <a:rPr lang="ru-RU" sz="1100" b="1" kern="0" dirty="0">
                <a:solidFill>
                  <a:srgbClr val="1F497D"/>
                </a:solidFill>
                <a:latin typeface="Arial" panose="020B0604020202020204" pitchFamily="34" charset="0"/>
                <a:cs typeface="Arial" panose="020B0604020202020204" pitchFamily="34" charset="0"/>
                <a:sym typeface="Arial"/>
              </a:rPr>
              <a:t>использовать, ноутбуки, </a:t>
            </a:r>
          </a:p>
          <a:p>
            <a:pPr algn="ctr" defTabSz="685647">
              <a:lnSpc>
                <a:spcPct val="90000"/>
              </a:lnSpc>
              <a:buClr>
                <a:srgbClr val="000000"/>
              </a:buClr>
              <a:buSzPts val="1100"/>
            </a:pPr>
            <a:r>
              <a:rPr lang="ru-RU" sz="1100" b="1" kern="0" dirty="0">
                <a:solidFill>
                  <a:srgbClr val="1F497D"/>
                </a:solidFill>
                <a:latin typeface="Arial" panose="020B0604020202020204" pitchFamily="34" charset="0"/>
                <a:cs typeface="Arial" panose="020B0604020202020204" pitchFamily="34" charset="0"/>
                <a:sym typeface="Arial"/>
              </a:rPr>
              <a:t>плейеры, модемы</a:t>
            </a:r>
          </a:p>
          <a:p>
            <a:pPr algn="ctr" defTabSz="685647">
              <a:lnSpc>
                <a:spcPct val="90000"/>
              </a:lnSpc>
              <a:buClr>
                <a:srgbClr val="000000"/>
              </a:buClr>
              <a:buSzPts val="1100"/>
            </a:pPr>
            <a:r>
              <a:rPr lang="ru-RU" sz="1100" b="1" dirty="0">
                <a:solidFill>
                  <a:srgbClr val="1F497D"/>
                </a:solidFill>
                <a:latin typeface="Arial" panose="020B0604020202020204" pitchFamily="34" charset="0"/>
                <a:cs typeface="Arial" panose="020B0604020202020204" pitchFamily="34" charset="0"/>
              </a:rPr>
              <a:t>(мобильные роутеры), виды радио-электронной связи (</a:t>
            </a:r>
            <a:r>
              <a:rPr lang="en-US" sz="1100" b="1" dirty="0">
                <a:solidFill>
                  <a:srgbClr val="1F497D"/>
                </a:solidFill>
                <a:latin typeface="Arial" panose="020B0604020202020204" pitchFamily="34" charset="0"/>
                <a:cs typeface="Arial" panose="020B0604020202020204" pitchFamily="34" charset="0"/>
              </a:rPr>
              <a:t>Wi</a:t>
            </a:r>
            <a:r>
              <a:rPr lang="ru-RU" sz="1100" b="1" dirty="0">
                <a:solidFill>
                  <a:srgbClr val="1F497D"/>
                </a:solidFill>
                <a:latin typeface="Arial" panose="020B0604020202020204" pitchFamily="34" charset="0"/>
                <a:cs typeface="Arial" panose="020B0604020202020204" pitchFamily="34" charset="0"/>
              </a:rPr>
              <a:t>-</a:t>
            </a:r>
            <a:r>
              <a:rPr lang="en-US" sz="1100" b="1" dirty="0">
                <a:solidFill>
                  <a:srgbClr val="1F497D"/>
                </a:solidFill>
                <a:latin typeface="Arial" panose="020B0604020202020204" pitchFamily="34" charset="0"/>
                <a:cs typeface="Arial" panose="020B0604020202020204" pitchFamily="34" charset="0"/>
              </a:rPr>
              <a:t>Fi</a:t>
            </a:r>
            <a:r>
              <a:rPr lang="ru-RU" sz="1100" b="1" dirty="0">
                <a:solidFill>
                  <a:srgbClr val="1F497D"/>
                </a:solidFill>
                <a:latin typeface="Arial" panose="020B0604020202020204" pitchFamily="34" charset="0"/>
                <a:cs typeface="Arial" panose="020B0604020202020204" pitchFamily="34" charset="0"/>
              </a:rPr>
              <a:t>), </a:t>
            </a:r>
            <a:r>
              <a:rPr lang="en-US" sz="1100" b="1" dirty="0">
                <a:solidFill>
                  <a:srgbClr val="1F497D"/>
                </a:solidFill>
                <a:latin typeface="Arial" panose="020B0604020202020204" pitchFamily="34" charset="0"/>
                <a:cs typeface="Arial" panose="020B0604020202020204" pitchFamily="34" charset="0"/>
              </a:rPr>
              <a:t>Bluetooth</a:t>
            </a:r>
            <a:r>
              <a:rPr lang="ru-RU" sz="1100" b="1" dirty="0">
                <a:solidFill>
                  <a:srgbClr val="1F497D"/>
                </a:solidFill>
                <a:latin typeface="Arial" panose="020B0604020202020204" pitchFamily="34" charset="0"/>
                <a:cs typeface="Arial" panose="020B0604020202020204" pitchFamily="34" charset="0"/>
              </a:rPr>
              <a:t>, </a:t>
            </a:r>
            <a:r>
              <a:rPr lang="en-US" sz="1100" b="1" dirty="0">
                <a:solidFill>
                  <a:srgbClr val="1F497D"/>
                </a:solidFill>
                <a:latin typeface="Arial" panose="020B0604020202020204" pitchFamily="34" charset="0"/>
                <a:cs typeface="Arial" panose="020B0604020202020204" pitchFamily="34" charset="0"/>
              </a:rPr>
              <a:t>Dect</a:t>
            </a:r>
            <a:r>
              <a:rPr lang="ru-RU" sz="1100" b="1" dirty="0">
                <a:solidFill>
                  <a:srgbClr val="1F497D"/>
                </a:solidFill>
                <a:latin typeface="Arial" panose="020B0604020202020204" pitchFamily="34" charset="0"/>
                <a:cs typeface="Arial" panose="020B0604020202020204" pitchFamily="34" charset="0"/>
              </a:rPr>
              <a:t>, </a:t>
            </a:r>
          </a:p>
          <a:p>
            <a:pPr algn="ctr" defTabSz="685647">
              <a:lnSpc>
                <a:spcPct val="90000"/>
              </a:lnSpc>
              <a:buClr>
                <a:srgbClr val="000000"/>
              </a:buClr>
              <a:buSzPts val="1100"/>
            </a:pPr>
            <a:r>
              <a:rPr lang="ru-RU" sz="1100" b="1" dirty="0">
                <a:solidFill>
                  <a:srgbClr val="1F497D"/>
                </a:solidFill>
                <a:latin typeface="Arial" panose="020B0604020202020204" pitchFamily="34" charset="0"/>
                <a:cs typeface="Arial" panose="020B0604020202020204" pitchFamily="34" charset="0"/>
              </a:rPr>
              <a:t>3</a:t>
            </a:r>
            <a:r>
              <a:rPr lang="en-US" sz="1100" b="1" dirty="0">
                <a:solidFill>
                  <a:srgbClr val="1F497D"/>
                </a:solidFill>
                <a:latin typeface="Arial" panose="020B0604020202020204" pitchFamily="34" charset="0"/>
                <a:cs typeface="Arial" panose="020B0604020202020204" pitchFamily="34" charset="0"/>
              </a:rPr>
              <a:t>G</a:t>
            </a:r>
            <a:r>
              <a:rPr lang="ru-RU" sz="1100" b="1" dirty="0">
                <a:solidFill>
                  <a:srgbClr val="1F497D"/>
                </a:solidFill>
                <a:latin typeface="Arial" panose="020B0604020202020204" pitchFamily="34" charset="0"/>
                <a:cs typeface="Arial" panose="020B0604020202020204" pitchFamily="34" charset="0"/>
              </a:rPr>
              <a:t>, 4</a:t>
            </a:r>
            <a:r>
              <a:rPr lang="en-US" sz="1100" b="1" dirty="0">
                <a:solidFill>
                  <a:srgbClr val="1F497D"/>
                </a:solidFill>
                <a:latin typeface="Arial" panose="020B0604020202020204" pitchFamily="34" charset="0"/>
                <a:cs typeface="Arial" panose="020B0604020202020204" pitchFamily="34" charset="0"/>
              </a:rPr>
              <a:t>G</a:t>
            </a:r>
            <a:r>
              <a:rPr lang="ru-RU" sz="1100" b="1" dirty="0">
                <a:solidFill>
                  <a:srgbClr val="1F497D"/>
                </a:solidFill>
                <a:latin typeface="Arial" panose="020B0604020202020204" pitchFamily="34" charset="0"/>
                <a:cs typeface="Arial" panose="020B0604020202020204" pitchFamily="34" charset="0"/>
              </a:rPr>
              <a:t> </a:t>
            </a:r>
            <a:endParaRPr lang="ru-RU" sz="1100" b="1" kern="0" dirty="0">
              <a:solidFill>
                <a:srgbClr val="1F497D"/>
              </a:solidFill>
              <a:latin typeface="Arial" panose="020B0604020202020204" pitchFamily="34" charset="0"/>
              <a:cs typeface="Arial" panose="020B0604020202020204" pitchFamily="34" charset="0"/>
              <a:sym typeface="Arial"/>
            </a:endParaRPr>
          </a:p>
          <a:p>
            <a:pPr algn="ctr" defTabSz="685647">
              <a:lnSpc>
                <a:spcPct val="90000"/>
              </a:lnSpc>
              <a:buClr>
                <a:srgbClr val="000000"/>
              </a:buClr>
              <a:buSzPts val="1100"/>
            </a:pPr>
            <a:endParaRPr lang="ru-RU" sz="600" b="1" kern="0" dirty="0">
              <a:solidFill>
                <a:srgbClr val="404040"/>
              </a:solidFill>
              <a:latin typeface="Georgia" panose="02040502050405020303" pitchFamily="18" charset="0"/>
              <a:cs typeface="Segoe UI Light" panose="020B0502040204020203" pitchFamily="34" charset="0"/>
              <a:sym typeface="Arial"/>
            </a:endParaRPr>
          </a:p>
        </p:txBody>
      </p:sp>
      <p:pic>
        <p:nvPicPr>
          <p:cNvPr id="16" name="Picture 53">
            <a:extLst>
              <a:ext uri="{FF2B5EF4-FFF2-40B4-BE49-F238E27FC236}">
                <a16:creationId xmlns:a16="http://schemas.microsoft.com/office/drawing/2014/main" id="{77860513-D8BE-400E-9494-40BF8350D0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3" y="54754"/>
            <a:ext cx="344461" cy="459281"/>
          </a:xfrm>
          <a:prstGeom prst="rect">
            <a:avLst/>
          </a:prstGeom>
        </p:spPr>
      </p:pic>
    </p:spTree>
    <p:extLst>
      <p:ext uri="{BB962C8B-B14F-4D97-AF65-F5344CB8AC3E}">
        <p14:creationId xmlns:p14="http://schemas.microsoft.com/office/powerpoint/2010/main" val="33959701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46">
            <a:extLst>
              <a:ext uri="{FF2B5EF4-FFF2-40B4-BE49-F238E27FC236}">
                <a16:creationId xmlns:a16="http://schemas.microsoft.com/office/drawing/2014/main" id="{50C7DCDB-985C-4169-A906-347ACED84D44}"/>
              </a:ext>
            </a:extLst>
          </p:cNvPr>
          <p:cNvSpPr txBox="1"/>
          <p:nvPr/>
        </p:nvSpPr>
        <p:spPr>
          <a:xfrm>
            <a:off x="132512" y="2084851"/>
            <a:ext cx="6383704" cy="215444"/>
          </a:xfrm>
          <a:prstGeom prst="rect">
            <a:avLst/>
          </a:prstGeom>
          <a:solidFill>
            <a:srgbClr val="2C5D9B"/>
          </a:solidFill>
        </p:spPr>
        <p:txBody>
          <a:bodyPr wrap="square" lIns="0" tIns="0" rIns="0" bIns="0" rtlCol="0" anchor="t">
            <a:spAutoFit/>
          </a:bodyPr>
          <a:lstStyle/>
          <a:p>
            <a:pPr marL="214308" indent="-214308" algn="just" defTabSz="685783">
              <a:buFont typeface="Wingdings" panose="05000000000000000000" pitchFamily="2" charset="2"/>
              <a:buChar char="q"/>
            </a:pPr>
            <a:r>
              <a:rPr lang="en-US" sz="1400" b="1" dirty="0">
                <a:solidFill>
                  <a:schemeClr val="bg1"/>
                </a:solidFill>
                <a:latin typeface="Arial" panose="020B0604020202020204" pitchFamily="34" charset="0"/>
                <a:cs typeface="Arial" panose="020B0604020202020204" pitchFamily="34" charset="0"/>
              </a:rPr>
              <a:t>К</a:t>
            </a:r>
            <a:r>
              <a:rPr lang="ru-RU" sz="1400" b="1" dirty="0">
                <a:solidFill>
                  <a:schemeClr val="bg1"/>
                </a:solidFill>
                <a:latin typeface="Arial" panose="020B0604020202020204" pitchFamily="34" charset="0"/>
                <a:cs typeface="Arial" panose="020B0604020202020204" pitchFamily="34" charset="0"/>
              </a:rPr>
              <a:t>ОММУНИКАТИВНО-ЯЗЫКОВЫЕ НАВЫКИ</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38" name="Title 3">
            <a:extLst>
              <a:ext uri="{FF2B5EF4-FFF2-40B4-BE49-F238E27FC236}">
                <a16:creationId xmlns:a16="http://schemas.microsoft.com/office/drawing/2014/main" id="{5DAE98CB-DE8F-4301-B7CC-DC694D0E1326}"/>
              </a:ext>
            </a:extLst>
          </p:cNvPr>
          <p:cNvSpPr txBox="1">
            <a:spLocks/>
          </p:cNvSpPr>
          <p:nvPr/>
        </p:nvSpPr>
        <p:spPr bwMode="auto">
          <a:xfrm>
            <a:off x="395536" y="260648"/>
            <a:ext cx="83725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83">
              <a:tabLst>
                <a:tab pos="2514600" algn="l"/>
              </a:tabLst>
            </a:pPr>
            <a:r>
              <a:rPr lang="ru-RU" sz="2000" dirty="0">
                <a:solidFill>
                  <a:srgbClr val="002060"/>
                </a:solidFill>
              </a:rPr>
              <a:t>АНКЕТИРОВАНИЕ(для ДДУ)</a:t>
            </a:r>
          </a:p>
        </p:txBody>
      </p:sp>
      <p:sp>
        <p:nvSpPr>
          <p:cNvPr id="2" name="Прямоугольник 1"/>
          <p:cNvSpPr/>
          <p:nvPr/>
        </p:nvSpPr>
        <p:spPr>
          <a:xfrm>
            <a:off x="102190" y="2372883"/>
            <a:ext cx="6414026" cy="561690"/>
          </a:xfrm>
          <a:prstGeom prst="rect">
            <a:avLst/>
          </a:prstGeom>
        </p:spPr>
        <p:txBody>
          <a:bodyPr wrap="square" lIns="68579" tIns="34289" rIns="68579" bIns="34289">
            <a:spAutoFit/>
          </a:bodyPr>
          <a:lstStyle/>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Грамматический строй речи</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Умеет ли Ваш ребенок правильно конструировать предложения?</a:t>
            </a:r>
          </a:p>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Связная речь</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Умеет ли Ваш ребенок составлять монолог, употребляя разные части речи, эпитеты и сравнения?</a:t>
            </a:r>
          </a:p>
        </p:txBody>
      </p:sp>
      <p:sp>
        <p:nvSpPr>
          <p:cNvPr id="5" name="Прямоугольник 4"/>
          <p:cNvSpPr/>
          <p:nvPr/>
        </p:nvSpPr>
        <p:spPr>
          <a:xfrm>
            <a:off x="104130" y="3429000"/>
            <a:ext cx="6373380" cy="715578"/>
          </a:xfrm>
          <a:prstGeom prst="rect">
            <a:avLst/>
          </a:prstGeom>
        </p:spPr>
        <p:txBody>
          <a:bodyPr wrap="square" lIns="68579" tIns="34289" rIns="68579" bIns="34289">
            <a:spAutoFit/>
          </a:bodyPr>
          <a:lstStyle/>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Ориентировка в свойствах предметов</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Умеет ли Ваш ребенок рассматривать предметы, определять их свойства и признаки?</a:t>
            </a:r>
          </a:p>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Элементарные математические представления</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Знает ли Ваш ребенок структурные характеристики геометрических фигур, количественные отношения в прямом и обратном порядке?  </a:t>
            </a:r>
            <a:endParaRPr lang="ru-RU" sz="1000" dirty="0">
              <a:solidFill>
                <a:prstClr val="black"/>
              </a:solidFill>
              <a:latin typeface="Arial" panose="020B0604020202020204" pitchFamily="34" charset="0"/>
              <a:cs typeface="Arial" panose="020B0604020202020204" pitchFamily="34" charset="0"/>
            </a:endParaRPr>
          </a:p>
        </p:txBody>
      </p:sp>
      <p:sp>
        <p:nvSpPr>
          <p:cNvPr id="500" name="TextBox 46">
            <a:extLst>
              <a:ext uri="{FF2B5EF4-FFF2-40B4-BE49-F238E27FC236}">
                <a16:creationId xmlns:a16="http://schemas.microsoft.com/office/drawing/2014/main" id="{50C7DCDB-985C-4169-A906-347ACED84D44}"/>
              </a:ext>
            </a:extLst>
          </p:cNvPr>
          <p:cNvSpPr txBox="1"/>
          <p:nvPr/>
        </p:nvSpPr>
        <p:spPr>
          <a:xfrm>
            <a:off x="104130" y="1029506"/>
            <a:ext cx="6412086" cy="215444"/>
          </a:xfrm>
          <a:prstGeom prst="rect">
            <a:avLst/>
          </a:prstGeom>
          <a:solidFill>
            <a:srgbClr val="2C5D9B"/>
          </a:solidFill>
        </p:spPr>
        <p:txBody>
          <a:bodyPr wrap="square" lIns="0" tIns="0" rIns="0" bIns="0" rtlCol="0" anchor="t">
            <a:spAutoFit/>
          </a:bodyPr>
          <a:lstStyle/>
          <a:p>
            <a:pPr marL="214308" indent="-214308" defTabSz="685783">
              <a:buFont typeface="Wingdings" panose="05000000000000000000" pitchFamily="2" charset="2"/>
              <a:buChar char="q"/>
            </a:pPr>
            <a:r>
              <a:rPr lang="en-US" sz="1400" b="1" dirty="0">
                <a:solidFill>
                  <a:schemeClr val="bg1"/>
                </a:solidFill>
                <a:latin typeface="Arial" panose="020B0604020202020204" pitchFamily="34" charset="0"/>
                <a:cs typeface="Arial" panose="020B0604020202020204" pitchFamily="34" charset="0"/>
              </a:rPr>
              <a:t>З</a:t>
            </a:r>
            <a:r>
              <a:rPr lang="ru-RU" sz="1400" b="1" dirty="0">
                <a:solidFill>
                  <a:schemeClr val="bg1"/>
                </a:solidFill>
                <a:latin typeface="Arial" panose="020B0604020202020204" pitchFamily="34" charset="0"/>
                <a:cs typeface="Arial" panose="020B0604020202020204" pitchFamily="34" charset="0"/>
              </a:rPr>
              <a:t>ДОРОВЬЕСБЕРЕГАЮЩИЕ НАВЫКИ</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4" name="Прямоугольник 3"/>
          <p:cNvSpPr/>
          <p:nvPr/>
        </p:nvSpPr>
        <p:spPr>
          <a:xfrm>
            <a:off x="43116" y="1316766"/>
            <a:ext cx="6429851" cy="584775"/>
          </a:xfrm>
          <a:prstGeom prst="rect">
            <a:avLst/>
          </a:prstGeom>
        </p:spPr>
        <p:txBody>
          <a:bodyPr wrap="square">
            <a:spAutoFit/>
          </a:bodyPr>
          <a:lstStyle/>
          <a:p>
            <a:pPr marL="171450" indent="-171450">
              <a:buFont typeface="Wingdings" panose="05000000000000000000" pitchFamily="2" charset="2"/>
              <a:buChar char="Ø"/>
            </a:pPr>
            <a:r>
              <a:rPr lang="en-US" sz="1100" b="1" dirty="0">
                <a:solidFill>
                  <a:srgbClr val="1F497D"/>
                </a:solidFill>
                <a:latin typeface="Arial" panose="020B0604020202020204" pitchFamily="34" charset="0"/>
                <a:cs typeface="Arial" panose="020B0604020202020204" pitchFamily="34" charset="0"/>
              </a:rPr>
              <a:t>Культурно-гигиенические навыки</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Может ли Ваш ребенок самостоятельно выполнять гигиенические, закаливающие процедуры?</a:t>
            </a:r>
          </a:p>
          <a:p>
            <a:pPr marL="171450" indent="-171450">
              <a:buFont typeface="Wingdings" panose="05000000000000000000" pitchFamily="2" charset="2"/>
              <a:buChar char="Ø"/>
            </a:pPr>
            <a:r>
              <a:rPr lang="en-US" sz="1100" b="1" dirty="0">
                <a:solidFill>
                  <a:srgbClr val="1F497D"/>
                </a:solidFill>
                <a:latin typeface="Arial" panose="020B0604020202020204" pitchFamily="34" charset="0"/>
                <a:cs typeface="Arial" panose="020B0604020202020204" pitchFamily="34" charset="0"/>
              </a:rPr>
              <a:t>Здоровый образ жизни</a:t>
            </a:r>
            <a:r>
              <a:rPr lang="ru-RU" sz="1100" b="1" dirty="0">
                <a:solidFill>
                  <a:srgbClr val="1F497D"/>
                </a:solidFill>
                <a:latin typeface="Arial" panose="020B0604020202020204" pitchFamily="34" charset="0"/>
                <a:cs typeface="Arial" panose="020B0604020202020204" pitchFamily="34" charset="0"/>
              </a:rPr>
              <a:t>: </a:t>
            </a:r>
            <a:r>
              <a:rPr lang="en-US" sz="1000" dirty="0">
                <a:latin typeface="Arial" panose="020B0604020202020204" pitchFamily="34" charset="0"/>
                <a:cs typeface="Arial" panose="020B0604020202020204" pitchFamily="34" charset="0"/>
              </a:rPr>
              <a:t>Соблюдает ли режим дня?</a:t>
            </a:r>
            <a:endParaRPr lang="ru-RU" sz="1000" dirty="0">
              <a:latin typeface="Arial" panose="020B0604020202020204" pitchFamily="34" charset="0"/>
              <a:cs typeface="Arial" panose="020B0604020202020204" pitchFamily="34" charset="0"/>
            </a:endParaRPr>
          </a:p>
        </p:txBody>
      </p:sp>
      <p:pic>
        <p:nvPicPr>
          <p:cNvPr id="100" name="Рисунок 99" descr="C:\Users\seitov.aman\Desktop\Без названия.jpeg-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8224" y="2500525"/>
            <a:ext cx="2448272" cy="2464647"/>
          </a:xfrm>
          <a:prstGeom prst="rect">
            <a:avLst/>
          </a:prstGeom>
          <a:noFill/>
          <a:ln>
            <a:noFill/>
          </a:ln>
        </p:spPr>
      </p:pic>
      <p:sp>
        <p:nvSpPr>
          <p:cNvPr id="101" name="TextBox 46">
            <a:extLst>
              <a:ext uri="{FF2B5EF4-FFF2-40B4-BE49-F238E27FC236}">
                <a16:creationId xmlns:a16="http://schemas.microsoft.com/office/drawing/2014/main" id="{50C7DCDB-985C-4169-A906-347ACED84D44}"/>
              </a:ext>
            </a:extLst>
          </p:cNvPr>
          <p:cNvSpPr txBox="1"/>
          <p:nvPr/>
        </p:nvSpPr>
        <p:spPr>
          <a:xfrm>
            <a:off x="93806" y="3141741"/>
            <a:ext cx="6383704" cy="215444"/>
          </a:xfrm>
          <a:prstGeom prst="rect">
            <a:avLst/>
          </a:prstGeom>
          <a:solidFill>
            <a:srgbClr val="2C5D9B"/>
          </a:solidFill>
        </p:spPr>
        <p:txBody>
          <a:bodyPr wrap="square" lIns="0" tIns="0" rIns="0" bIns="0" rtlCol="0" anchor="t">
            <a:spAutoFit/>
          </a:bodyPr>
          <a:lstStyle/>
          <a:p>
            <a:pPr marL="214308" indent="-214308" algn="just" defTabSz="685783">
              <a:buFont typeface="Wingdings" panose="05000000000000000000" pitchFamily="2" charset="2"/>
              <a:buChar char="q"/>
            </a:pPr>
            <a:r>
              <a:rPr lang="en-US" sz="1400" b="1" dirty="0">
                <a:solidFill>
                  <a:schemeClr val="bg1"/>
                </a:solidFill>
              </a:rPr>
              <a:t>П</a:t>
            </a:r>
            <a:r>
              <a:rPr lang="ru-RU" sz="1400" b="1" dirty="0">
                <a:solidFill>
                  <a:schemeClr val="bg1"/>
                </a:solidFill>
              </a:rPr>
              <a:t>ОЗНАВАТЕЛЬНЫЕ НАВЫКИ</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102" name="TextBox 46">
            <a:extLst>
              <a:ext uri="{FF2B5EF4-FFF2-40B4-BE49-F238E27FC236}">
                <a16:creationId xmlns:a16="http://schemas.microsoft.com/office/drawing/2014/main" id="{50C7DCDB-985C-4169-A906-347ACED84D44}"/>
              </a:ext>
            </a:extLst>
          </p:cNvPr>
          <p:cNvSpPr txBox="1"/>
          <p:nvPr/>
        </p:nvSpPr>
        <p:spPr>
          <a:xfrm>
            <a:off x="107504" y="4389107"/>
            <a:ext cx="6383704" cy="215444"/>
          </a:xfrm>
          <a:prstGeom prst="rect">
            <a:avLst/>
          </a:prstGeom>
          <a:solidFill>
            <a:srgbClr val="2C5D9B"/>
          </a:solidFill>
        </p:spPr>
        <p:txBody>
          <a:bodyPr wrap="square" lIns="0" tIns="0" rIns="0" bIns="0" rtlCol="0" anchor="t">
            <a:spAutoFit/>
          </a:bodyPr>
          <a:lstStyle/>
          <a:p>
            <a:pPr marL="214308" indent="-214308" algn="just" defTabSz="685783">
              <a:buFont typeface="Wingdings" panose="05000000000000000000" pitchFamily="2" charset="2"/>
              <a:buChar char="q"/>
            </a:pPr>
            <a:r>
              <a:rPr lang="ru-RU" sz="1400" b="1" dirty="0">
                <a:solidFill>
                  <a:schemeClr val="bg1"/>
                </a:solidFill>
              </a:rPr>
              <a:t>ТВОРЧЕСКИЕ НАВЫКИ</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103" name="Прямоугольник 102"/>
          <p:cNvSpPr/>
          <p:nvPr/>
        </p:nvSpPr>
        <p:spPr>
          <a:xfrm>
            <a:off x="107504" y="4677139"/>
            <a:ext cx="6373380" cy="715578"/>
          </a:xfrm>
          <a:prstGeom prst="rect">
            <a:avLst/>
          </a:prstGeom>
        </p:spPr>
        <p:txBody>
          <a:bodyPr wrap="square" lIns="68579" tIns="34289" rIns="68579" bIns="34289">
            <a:spAutoFit/>
          </a:bodyPr>
          <a:lstStyle/>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Музыкальная деятельность</a:t>
            </a:r>
            <a:r>
              <a:rPr lang="ru-RU" sz="1100" b="1" dirty="0">
                <a:solidFill>
                  <a:srgbClr val="1F497D"/>
                </a:solidFill>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Владеет ли Ваш ребенок простейшими навыками игры на детских музыкальных инструментах? </a:t>
            </a:r>
          </a:p>
          <a:p>
            <a:pPr marL="171450" lvl="2" indent="-171450" algn="just" defTabSz="685783">
              <a:buFont typeface="Wingdings" panose="05000000000000000000" pitchFamily="2" charset="2"/>
              <a:buChar char="Ø"/>
              <a:defRPr/>
            </a:pPr>
            <a:r>
              <a:rPr lang="en-US" sz="1100" b="1" dirty="0">
                <a:solidFill>
                  <a:srgbClr val="1F497D"/>
                </a:solidFill>
                <a:latin typeface="Arial" panose="020B0604020202020204" pitchFamily="34" charset="0"/>
                <a:cs typeface="Arial" panose="020B0604020202020204" pitchFamily="34" charset="0"/>
              </a:rPr>
              <a:t>Продуктивная деятельность</a:t>
            </a:r>
            <a:r>
              <a:rPr lang="ru-RU" sz="1100" b="1" dirty="0">
                <a:solidFill>
                  <a:srgbClr val="1F497D"/>
                </a:solidFill>
                <a:latin typeface="Arial" panose="020B0604020202020204" pitchFamily="34" charset="0"/>
                <a:cs typeface="Arial" panose="020B0604020202020204" pitchFamily="34" charset="0"/>
              </a:rPr>
              <a:t>:</a:t>
            </a:r>
            <a:r>
              <a:rPr lang="ru-RU" sz="1100" b="1" dirty="0">
                <a:latin typeface="Arial" panose="020B0604020202020204" pitchFamily="34" charset="0"/>
                <a:cs typeface="Arial" panose="020B0604020202020204" pitchFamily="34" charset="0"/>
              </a:rPr>
              <a:t> </a:t>
            </a:r>
            <a:r>
              <a:rPr lang="ru-RU" sz="1000" dirty="0">
                <a:latin typeface="Arial" panose="020B0604020202020204" pitchFamily="34" charset="0"/>
                <a:cs typeface="Arial" panose="020B0604020202020204" pitchFamily="34" charset="0"/>
              </a:rPr>
              <a:t>Самостоятельно ли Ваш ребенок выбирает технические способы и средства изображения в соответствии с характером образа?</a:t>
            </a:r>
            <a:endParaRPr lang="ru-RU" sz="1000" dirty="0">
              <a:solidFill>
                <a:prstClr val="black"/>
              </a:solidFill>
              <a:latin typeface="Arial" panose="020B0604020202020204" pitchFamily="34" charset="0"/>
              <a:cs typeface="Arial" panose="020B0604020202020204" pitchFamily="34" charset="0"/>
            </a:endParaRPr>
          </a:p>
        </p:txBody>
      </p:sp>
      <p:sp>
        <p:nvSpPr>
          <p:cNvPr id="105" name="TextBox 46">
            <a:extLst>
              <a:ext uri="{FF2B5EF4-FFF2-40B4-BE49-F238E27FC236}">
                <a16:creationId xmlns:a16="http://schemas.microsoft.com/office/drawing/2014/main" id="{50C7DCDB-985C-4169-A906-347ACED84D44}"/>
              </a:ext>
            </a:extLst>
          </p:cNvPr>
          <p:cNvSpPr txBox="1"/>
          <p:nvPr/>
        </p:nvSpPr>
        <p:spPr>
          <a:xfrm>
            <a:off x="107504" y="5637245"/>
            <a:ext cx="6383704" cy="215444"/>
          </a:xfrm>
          <a:prstGeom prst="rect">
            <a:avLst/>
          </a:prstGeom>
          <a:solidFill>
            <a:srgbClr val="2C5D9B"/>
          </a:solidFill>
        </p:spPr>
        <p:txBody>
          <a:bodyPr wrap="square" lIns="0" tIns="0" rIns="0" bIns="0" rtlCol="0" anchor="t">
            <a:spAutoFit/>
          </a:bodyPr>
          <a:lstStyle/>
          <a:p>
            <a:pPr marL="214308" indent="-214308" algn="just" defTabSz="685783">
              <a:buFont typeface="Wingdings" panose="05000000000000000000" pitchFamily="2" charset="2"/>
              <a:buChar char="q"/>
            </a:pPr>
            <a:r>
              <a:rPr lang="en-US" sz="1400" b="1" dirty="0">
                <a:solidFill>
                  <a:schemeClr val="bg1"/>
                </a:solidFill>
              </a:rPr>
              <a:t>С</a:t>
            </a:r>
            <a:r>
              <a:rPr lang="ru-RU" sz="1400" b="1" dirty="0">
                <a:solidFill>
                  <a:schemeClr val="bg1"/>
                </a:solidFill>
              </a:rPr>
              <a:t>ОЦИАЛЬНЫЕ НАВЫКИ</a:t>
            </a:r>
            <a:endParaRPr lang="ru-RU" sz="1400" b="1" dirty="0">
              <a:solidFill>
                <a:schemeClr val="bg1"/>
              </a:solidFill>
              <a:latin typeface="Arial" panose="020B0604020202020204" pitchFamily="34" charset="0"/>
              <a:ea typeface="SimSun" panose="02010600030101010101" pitchFamily="2" charset="-122"/>
              <a:cs typeface="Arial" panose="020B0604020202020204" pitchFamily="34" charset="0"/>
            </a:endParaRPr>
          </a:p>
        </p:txBody>
      </p:sp>
      <p:sp>
        <p:nvSpPr>
          <p:cNvPr id="8" name="Прямоугольник 7"/>
          <p:cNvSpPr/>
          <p:nvPr/>
        </p:nvSpPr>
        <p:spPr>
          <a:xfrm>
            <a:off x="107505" y="5925278"/>
            <a:ext cx="6383703" cy="569387"/>
          </a:xfrm>
          <a:prstGeom prst="rect">
            <a:avLst/>
          </a:prstGeom>
        </p:spPr>
        <p:txBody>
          <a:bodyPr wrap="square">
            <a:spAutoFit/>
          </a:bodyPr>
          <a:lstStyle/>
          <a:p>
            <a:pPr marL="171450" indent="-171450" algn="just">
              <a:buFont typeface="Wingdings" panose="05000000000000000000" pitchFamily="2" charset="2"/>
              <a:buChar char="Ø"/>
            </a:pPr>
            <a:r>
              <a:rPr lang="ru-RU" sz="1100" b="1" dirty="0">
                <a:solidFill>
                  <a:srgbClr val="1F497D"/>
                </a:solidFill>
                <a:latin typeface="Arial" panose="020B0604020202020204" pitchFamily="34" charset="0"/>
                <a:cs typeface="Arial" panose="020B0604020202020204" pitchFamily="34" charset="0"/>
              </a:rPr>
              <a:t>Взаимодействие со взрослыми и сверстниками: </a:t>
            </a:r>
            <a:r>
              <a:rPr lang="ru-RU" sz="1000" dirty="0">
                <a:latin typeface="Arial" panose="020B0604020202020204" pitchFamily="34" charset="0"/>
                <a:cs typeface="Arial" panose="020B0604020202020204" pitchFamily="34" charset="0"/>
              </a:rPr>
              <a:t>Умеет ли Ваш ребенок сотрудничать со взрослыми и сверстниками, ставить общую цель и обсуждать их результаты, включаться в совместную деятельность со взрослыми?</a:t>
            </a:r>
          </a:p>
        </p:txBody>
      </p:sp>
      <p:sp>
        <p:nvSpPr>
          <p:cNvPr id="10" name="Прямоугольник 9"/>
          <p:cNvSpPr/>
          <p:nvPr/>
        </p:nvSpPr>
        <p:spPr>
          <a:xfrm>
            <a:off x="6588224" y="5037952"/>
            <a:ext cx="2448272" cy="1169551"/>
          </a:xfrm>
          <a:prstGeom prst="rect">
            <a:avLst/>
          </a:prstGeom>
          <a:ln>
            <a:solidFill>
              <a:srgbClr val="1F497D"/>
            </a:solidFill>
          </a:ln>
        </p:spPr>
        <p:txBody>
          <a:bodyPr wrap="square">
            <a:spAutoFit/>
          </a:bodyPr>
          <a:lstStyle/>
          <a:p>
            <a:pPr algn="ctr" fontAlgn="base"/>
            <a:r>
              <a:rPr lang="ru-RU" sz="1000" b="1" dirty="0">
                <a:latin typeface="Arial" panose="020B0604020202020204" pitchFamily="34" charset="0"/>
                <a:cs typeface="Arial" panose="020B0604020202020204" pitchFamily="34" charset="0"/>
              </a:rPr>
              <a:t>Орган контроля при проведении государственной аттестации осуществлят выборочную проверку заполнения анкет родителями (законными представителями) методом обзвона</a:t>
            </a:r>
            <a:endParaRPr lang="ru-RU" sz="1000" b="1" dirty="0">
              <a:solidFill>
                <a:srgbClr val="1F497D"/>
              </a:solidFill>
              <a:latin typeface="Arial" panose="020B0604020202020204" pitchFamily="34" charset="0"/>
              <a:cs typeface="Arial" panose="020B0604020202020204" pitchFamily="34" charset="0"/>
            </a:endParaRPr>
          </a:p>
        </p:txBody>
      </p:sp>
      <p:sp>
        <p:nvSpPr>
          <p:cNvPr id="11" name="Прямоугольник 10"/>
          <p:cNvSpPr/>
          <p:nvPr/>
        </p:nvSpPr>
        <p:spPr>
          <a:xfrm>
            <a:off x="6588224" y="995412"/>
            <a:ext cx="2448272" cy="1015663"/>
          </a:xfrm>
          <a:prstGeom prst="rect">
            <a:avLst/>
          </a:prstGeom>
          <a:ln>
            <a:solidFill>
              <a:srgbClr val="1F497D"/>
            </a:solidFill>
          </a:ln>
        </p:spPr>
        <p:txBody>
          <a:bodyPr wrap="square">
            <a:spAutoFit/>
          </a:bodyPr>
          <a:lstStyle/>
          <a:p>
            <a:pPr algn="ctr"/>
            <a:r>
              <a:rPr lang="ru-RU" sz="1000" b="1" dirty="0">
                <a:latin typeface="Arial" panose="020B0604020202020204" pitchFamily="34" charset="0"/>
                <a:cs typeface="Arial" panose="020B0604020202020204" pitchFamily="34" charset="0"/>
              </a:rPr>
              <a:t>Анкета разработана в соответствии с приложением 2 ГОСО РК и предназначена для родителей детей старшего возраста (от 4 лет) и предшкольного возраста (от 5 лет)</a:t>
            </a:r>
            <a:r>
              <a:rPr lang="ru-RU" sz="1000" b="1" i="1" dirty="0">
                <a:latin typeface="Arial" panose="020B0604020202020204" pitchFamily="34" charset="0"/>
                <a:cs typeface="Arial" panose="020B0604020202020204" pitchFamily="34" charset="0"/>
              </a:rPr>
              <a:t> </a:t>
            </a:r>
            <a:endParaRPr lang="ru-RU" sz="1000" dirty="0">
              <a:latin typeface="Arial" panose="020B0604020202020204" pitchFamily="34" charset="0"/>
              <a:cs typeface="Arial" panose="020B0604020202020204" pitchFamily="34" charset="0"/>
            </a:endParaRPr>
          </a:p>
        </p:txBody>
      </p:sp>
      <p:pic>
        <p:nvPicPr>
          <p:cNvPr id="16" name="Picture 53">
            <a:extLst>
              <a:ext uri="{FF2B5EF4-FFF2-40B4-BE49-F238E27FC236}">
                <a16:creationId xmlns:a16="http://schemas.microsoft.com/office/drawing/2014/main" id="{77860513-D8BE-400E-9494-40BF8350D0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051" y="147405"/>
            <a:ext cx="344461" cy="459281"/>
          </a:xfrm>
          <a:prstGeom prst="rect">
            <a:avLst/>
          </a:prstGeom>
        </p:spPr>
      </p:pic>
    </p:spTree>
    <p:extLst>
      <p:ext uri="{BB962C8B-B14F-4D97-AF65-F5344CB8AC3E}">
        <p14:creationId xmlns:p14="http://schemas.microsoft.com/office/powerpoint/2010/main" val="379532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2800" dirty="0">
                <a:solidFill>
                  <a:schemeClr val="bg1"/>
                </a:solidFill>
              </a:rPr>
              <a:t>Подведение итогов самооценки организаций образования</a:t>
            </a: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3" name="Прямоугольник 2"/>
          <p:cNvSpPr/>
          <p:nvPr/>
        </p:nvSpPr>
        <p:spPr>
          <a:xfrm>
            <a:off x="467544" y="908720"/>
            <a:ext cx="7920880" cy="523220"/>
          </a:xfrm>
          <a:prstGeom prst="rect">
            <a:avLst/>
          </a:prstGeom>
        </p:spPr>
        <p:txBody>
          <a:bodyPr wrap="square">
            <a:spAutoFit/>
          </a:bodyPr>
          <a:lstStyle/>
          <a:p>
            <a:r>
              <a:rPr lang="ru-RU" sz="1400" i="1" dirty="0"/>
              <a:t>Самооценка организаций образования оформляется в виде заключения в целом по организации образования, в том числе по уровням образования</a:t>
            </a:r>
          </a:p>
        </p:txBody>
      </p:sp>
      <p:sp>
        <p:nvSpPr>
          <p:cNvPr id="5" name="Прямоугольник 4"/>
          <p:cNvSpPr/>
          <p:nvPr/>
        </p:nvSpPr>
        <p:spPr>
          <a:xfrm>
            <a:off x="467544" y="1556792"/>
            <a:ext cx="7704856" cy="369332"/>
          </a:xfrm>
          <a:prstGeom prst="rect">
            <a:avLst/>
          </a:prstGeom>
        </p:spPr>
        <p:txBody>
          <a:bodyPr wrap="square">
            <a:spAutoFit/>
          </a:bodyPr>
          <a:lstStyle/>
          <a:p>
            <a:r>
              <a:rPr lang="ru-RU" b="1" dirty="0">
                <a:solidFill>
                  <a:srgbClr val="002060"/>
                </a:solidFill>
              </a:rPr>
              <a:t>Структура и содержание заключения по итогам самооценки</a:t>
            </a:r>
          </a:p>
        </p:txBody>
      </p:sp>
      <p:sp>
        <p:nvSpPr>
          <p:cNvPr id="6" name="Прямоугольник 5"/>
          <p:cNvSpPr/>
          <p:nvPr/>
        </p:nvSpPr>
        <p:spPr>
          <a:xfrm>
            <a:off x="395536" y="1988840"/>
            <a:ext cx="8136904" cy="2677656"/>
          </a:xfrm>
          <a:prstGeom prst="rect">
            <a:avLst/>
          </a:prstGeom>
        </p:spPr>
        <p:txBody>
          <a:bodyPr wrap="square">
            <a:spAutoFit/>
          </a:bodyPr>
          <a:lstStyle/>
          <a:p>
            <a:pPr marL="342900" indent="-342900">
              <a:buAutoNum type="arabicParenR"/>
            </a:pPr>
            <a:r>
              <a:rPr lang="ru-RU" sz="1400" dirty="0">
                <a:solidFill>
                  <a:srgbClr val="002060"/>
                </a:solidFill>
              </a:rPr>
              <a:t>полное наименование организации образования; </a:t>
            </a:r>
          </a:p>
          <a:p>
            <a:pPr marL="342900" indent="-342900">
              <a:buAutoNum type="arabicParenR"/>
            </a:pPr>
            <a:r>
              <a:rPr lang="ru-RU" sz="1400" dirty="0">
                <a:solidFill>
                  <a:srgbClr val="002060"/>
                </a:solidFill>
              </a:rPr>
              <a:t>местонахождение организации образования (юридический адрес и адрес фактического местонахождения);</a:t>
            </a:r>
          </a:p>
          <a:p>
            <a:pPr marL="342900" indent="-342900">
              <a:buAutoNum type="arabicParenR"/>
            </a:pPr>
            <a:r>
              <a:rPr lang="ru-RU" sz="1400" dirty="0">
                <a:solidFill>
                  <a:srgbClr val="002060"/>
                </a:solidFill>
              </a:rPr>
              <a:t> контактные данные юридического лица (телефон, электронная почта, web-сайт); </a:t>
            </a:r>
          </a:p>
          <a:p>
            <a:pPr marL="342900" indent="-342900">
              <a:buAutoNum type="arabicParenR"/>
            </a:pPr>
            <a:r>
              <a:rPr lang="ru-RU" sz="1400" dirty="0">
                <a:solidFill>
                  <a:srgbClr val="002060"/>
                </a:solidFill>
              </a:rPr>
              <a:t> контактные данные представителя юридического лица (Ф.И.О. руководителя, копия приказа о назначении на должность);</a:t>
            </a:r>
          </a:p>
          <a:p>
            <a:pPr marL="342900" indent="-342900">
              <a:buAutoNum type="arabicParenR"/>
            </a:pPr>
            <a:r>
              <a:rPr lang="ru-RU" sz="1400" dirty="0">
                <a:solidFill>
                  <a:srgbClr val="002060"/>
                </a:solidFill>
              </a:rPr>
              <a:t> правоустанавливающие и учредительные документы (прилагается копия справки/свидетельства о государственной регистрации либо перерегистрации юридического лица и устава); </a:t>
            </a:r>
          </a:p>
          <a:p>
            <a:pPr marL="342900" indent="-342900">
              <a:buAutoNum type="arabicParenR"/>
            </a:pPr>
            <a:r>
              <a:rPr lang="ru-RU" sz="1400" dirty="0">
                <a:solidFill>
                  <a:srgbClr val="002060"/>
                </a:solidFill>
              </a:rPr>
              <a:t>разрешительные документы (лицензия на образовательную деятельность и приложение к ней и (или) талон о направлении уведомления о начале деятельности в сфере дошкольного воспитания и обучения).</a:t>
            </a:r>
          </a:p>
        </p:txBody>
      </p:sp>
      <p:graphicFrame>
        <p:nvGraphicFramePr>
          <p:cNvPr id="9" name="Таблица 8"/>
          <p:cNvGraphicFramePr>
            <a:graphicFrameLocks noGrp="1"/>
          </p:cNvGraphicFramePr>
          <p:nvPr/>
        </p:nvGraphicFramePr>
        <p:xfrm>
          <a:off x="683568" y="4653136"/>
          <a:ext cx="7488832" cy="2149804"/>
        </p:xfrm>
        <a:graphic>
          <a:graphicData uri="http://schemas.openxmlformats.org/drawingml/2006/table">
            <a:tbl>
              <a:tblPr firstRow="1" bandRow="1">
                <a:tableStyleId>{21E4AEA4-8DFA-4A89-87EB-49C32662AFE0}</a:tableStyleId>
              </a:tblPr>
              <a:tblGrid>
                <a:gridCol w="3744416">
                  <a:extLst>
                    <a:ext uri="{9D8B030D-6E8A-4147-A177-3AD203B41FA5}">
                      <a16:colId xmlns:a16="http://schemas.microsoft.com/office/drawing/2014/main" val="20000"/>
                    </a:ext>
                  </a:extLst>
                </a:gridCol>
                <a:gridCol w="3744416">
                  <a:extLst>
                    <a:ext uri="{9D8B030D-6E8A-4147-A177-3AD203B41FA5}">
                      <a16:colId xmlns:a16="http://schemas.microsoft.com/office/drawing/2014/main" val="20001"/>
                    </a:ext>
                  </a:extLst>
                </a:gridCol>
              </a:tblGrid>
              <a:tr h="576064">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a:solidFill>
                            <a:schemeClr val="bg1"/>
                          </a:solidFill>
                          <a:latin typeface="Arial" pitchFamily="34" charset="0"/>
                          <a:cs typeface="Arial" pitchFamily="34" charset="0"/>
                        </a:rPr>
                        <a:t>Неотъемлемой частью заключения является отчет </a:t>
                      </a:r>
                      <a:r>
                        <a:rPr lang="ru-RU" sz="1400" b="1" dirty="0">
                          <a:solidFill>
                            <a:schemeClr val="lt1"/>
                          </a:solidFill>
                          <a:latin typeface="+mn-lt"/>
                          <a:cs typeface="+mn-cs"/>
                        </a:rPr>
                        <a:t>н</a:t>
                      </a:r>
                      <a:r>
                        <a:rPr lang="ru-RU" sz="1400" dirty="0"/>
                        <a:t>а основании количественных и качественных показателей, приводимых в приложениях к Критериям оценки </a:t>
                      </a:r>
                      <a:endParaRPr lang="ru-RU" sz="1400" dirty="0">
                        <a:latin typeface="Arial" pitchFamily="34" charset="0"/>
                        <a:cs typeface="Arial" pitchFamily="34" charset="0"/>
                      </a:endParaRPr>
                    </a:p>
                  </a:txBody>
                  <a:tcPr/>
                </a:tc>
                <a:tc hMerge="1">
                  <a:txBody>
                    <a:bodyPr/>
                    <a:lstStyle/>
                    <a:p>
                      <a:endParaRPr lang="ru-RU" dirty="0"/>
                    </a:p>
                  </a:txBody>
                  <a:tcPr/>
                </a:tc>
                <a:extLst>
                  <a:ext uri="{0D108BD9-81ED-4DB2-BD59-A6C34878D82A}">
                    <a16:rowId xmlns:a16="http://schemas.microsoft.com/office/drawing/2014/main" val="10000"/>
                  </a:ext>
                </a:extLst>
              </a:tr>
              <a:tr h="15737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a:solidFill>
                            <a:srgbClr val="002060"/>
                          </a:solidFill>
                          <a:latin typeface="Arial" pitchFamily="34" charset="0"/>
                          <a:cs typeface="Arial" pitchFamily="34" charset="0"/>
                        </a:rPr>
                        <a:t>на уровне общеобразовательных учебных программ, начального, основного среднего и общего среднего образования по приложениям </a:t>
                      </a:r>
                      <a:r>
                        <a:rPr lang="ru-RU" sz="1400" dirty="0">
                          <a:solidFill>
                            <a:srgbClr val="FF0000"/>
                          </a:solidFill>
                          <a:latin typeface="Arial" pitchFamily="34" charset="0"/>
                          <a:cs typeface="Arial" pitchFamily="34" charset="0"/>
                        </a:rPr>
                        <a:t>10, 11, 12, 13, 14, 15, 16, 17 к Критериям оценки;</a:t>
                      </a:r>
                      <a:endParaRPr lang="ru-RU" sz="1400" b="1" dirty="0">
                        <a:solidFill>
                          <a:srgbClr val="FF0000"/>
                        </a:solidFill>
                        <a:latin typeface="Arial" pitchFamily="34" charset="0"/>
                        <a:cs typeface="Arial" pitchFamily="34" charset="0"/>
                      </a:endParaRPr>
                    </a:p>
                    <a:p>
                      <a:endParaRPr lang="ru-RU" sz="1400" dirty="0">
                        <a:latin typeface="Arial" pitchFamily="34" charset="0"/>
                        <a:cs typeface="Arial" pitchFamily="34" charset="0"/>
                      </a:endParaRPr>
                    </a:p>
                  </a:txBody>
                  <a:tcPr/>
                </a:tc>
                <a:tc>
                  <a:txBody>
                    <a:bodyPr/>
                    <a:lstStyle/>
                    <a:p>
                      <a:r>
                        <a:rPr lang="ru-RU" sz="1400" dirty="0">
                          <a:solidFill>
                            <a:srgbClr val="002060"/>
                          </a:solidFill>
                        </a:rPr>
                        <a:t>общеобразовательные учебные программы дошкольного воспитания и обучения </a:t>
                      </a:r>
                      <a:r>
                        <a:rPr lang="ru-RU" sz="1400" dirty="0">
                          <a:solidFill>
                            <a:srgbClr val="FF0000"/>
                          </a:solidFill>
                        </a:rPr>
                        <a:t>по приложениям 8, 9 к Критериям оценки; </a:t>
                      </a:r>
                      <a:endParaRPr lang="ru-RU" sz="1400" dirty="0">
                        <a:solidFill>
                          <a:srgbClr val="FF0000"/>
                        </a:solidFill>
                        <a:latin typeface="Arial" pitchFamily="34" charset="0"/>
                        <a:cs typeface="Arial"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fontScale="85000" lnSpcReduction="20000"/>
          </a:bodyPr>
          <a:lstStyle/>
          <a:p>
            <a:pPr>
              <a:spcBef>
                <a:spcPct val="0"/>
              </a:spcBef>
            </a:pPr>
            <a:endParaRPr lang="ru-RU" sz="3200" dirty="0">
              <a:solidFill>
                <a:schemeClr val="bg1"/>
              </a:solidFill>
              <a:latin typeface="Arial" pitchFamily="34" charset="0"/>
              <a:cs typeface="Arial" pitchFamily="34" charset="0"/>
            </a:endParaRPr>
          </a:p>
          <a:p>
            <a:pPr>
              <a:spcBef>
                <a:spcPct val="0"/>
              </a:spcBef>
            </a:pPr>
            <a:r>
              <a:rPr lang="ru-RU" sz="3200" dirty="0">
                <a:solidFill>
                  <a:schemeClr val="bg1"/>
                </a:solidFill>
                <a:latin typeface="Arial" pitchFamily="34" charset="0"/>
                <a:cs typeface="Arial" pitchFamily="34" charset="0"/>
              </a:rPr>
              <a:t>Заключение</a:t>
            </a: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5" name="Прямоугольник 4"/>
          <p:cNvSpPr/>
          <p:nvPr/>
        </p:nvSpPr>
        <p:spPr>
          <a:xfrm>
            <a:off x="251520" y="764704"/>
            <a:ext cx="8208912" cy="338554"/>
          </a:xfrm>
          <a:prstGeom prst="rect">
            <a:avLst/>
          </a:prstGeom>
        </p:spPr>
        <p:txBody>
          <a:bodyPr wrap="square">
            <a:spAutoFit/>
          </a:bodyPr>
          <a:lstStyle/>
          <a:p>
            <a:r>
              <a:rPr lang="ru-RU" sz="1600" i="1" dirty="0">
                <a:solidFill>
                  <a:prstClr val="black"/>
                </a:solidFill>
              </a:rPr>
              <a:t>Заключение составляется в соответствии со структурой и содержанием</a:t>
            </a:r>
            <a:endParaRPr lang="ru-RU" sz="1600" i="1" dirty="0"/>
          </a:p>
        </p:txBody>
      </p:sp>
      <p:graphicFrame>
        <p:nvGraphicFramePr>
          <p:cNvPr id="6" name="Таблица 5"/>
          <p:cNvGraphicFramePr>
            <a:graphicFrameLocks noGrp="1"/>
          </p:cNvGraphicFramePr>
          <p:nvPr/>
        </p:nvGraphicFramePr>
        <p:xfrm>
          <a:off x="179512" y="1124745"/>
          <a:ext cx="8568952" cy="2966352"/>
        </p:xfrm>
        <a:graphic>
          <a:graphicData uri="http://schemas.openxmlformats.org/drawingml/2006/table">
            <a:tbl>
              <a:tblPr firstRow="1" bandRow="1">
                <a:tableStyleId>{21E4AEA4-8DFA-4A89-87EB-49C32662AFE0}</a:tableStyleId>
              </a:tblPr>
              <a:tblGrid>
                <a:gridCol w="2448271">
                  <a:extLst>
                    <a:ext uri="{9D8B030D-6E8A-4147-A177-3AD203B41FA5}">
                      <a16:colId xmlns:a16="http://schemas.microsoft.com/office/drawing/2014/main" val="20000"/>
                    </a:ext>
                  </a:extLst>
                </a:gridCol>
                <a:gridCol w="6120681">
                  <a:extLst>
                    <a:ext uri="{9D8B030D-6E8A-4147-A177-3AD203B41FA5}">
                      <a16:colId xmlns:a16="http://schemas.microsoft.com/office/drawing/2014/main" val="20001"/>
                    </a:ext>
                  </a:extLst>
                </a:gridCol>
              </a:tblGrid>
              <a:tr h="693979">
                <a:tc>
                  <a:txBody>
                    <a:bodyPr/>
                    <a:lstStyle/>
                    <a:p>
                      <a:r>
                        <a:rPr lang="ru-RU" sz="1400" dirty="0"/>
                        <a:t>1)пункта 25 настоящих Методических рекомендаций</a:t>
                      </a:r>
                    </a:p>
                  </a:txBody>
                  <a:tcPr/>
                </a:tc>
                <a:tc>
                  <a:txBody>
                    <a:bodyPr/>
                    <a:lstStyle/>
                    <a:p>
                      <a:r>
                        <a:rPr lang="ru-RU" sz="1400" dirty="0"/>
                        <a:t>П.25. Структура и содержание заключения по итогам самооценки содержит общие сведения об организации образования</a:t>
                      </a:r>
                    </a:p>
                  </a:txBody>
                  <a:tcPr/>
                </a:tc>
                <a:extLst>
                  <a:ext uri="{0D108BD9-81ED-4DB2-BD59-A6C34878D82A}">
                    <a16:rowId xmlns:a16="http://schemas.microsoft.com/office/drawing/2014/main" val="10000"/>
                  </a:ext>
                </a:extLst>
              </a:tr>
              <a:tr h="696826">
                <a:tc>
                  <a:txBody>
                    <a:bodyPr/>
                    <a:lstStyle/>
                    <a:p>
                      <a:r>
                        <a:rPr lang="ru-RU" sz="1400" dirty="0">
                          <a:solidFill>
                            <a:srgbClr val="002060"/>
                          </a:solidFill>
                        </a:rPr>
                        <a:t>2) параграфов 1 , 2, 3, 4 главы 2 Критериев оценки;</a:t>
                      </a:r>
                    </a:p>
                  </a:txBody>
                  <a:tcPr/>
                </a:tc>
                <a:tc>
                  <a:txBody>
                    <a:bodyPr/>
                    <a:lstStyle/>
                    <a:p>
                      <a:endParaRPr lang="ru-RU" sz="1400" dirty="0">
                        <a:solidFill>
                          <a:srgbClr val="002060"/>
                        </a:solidFill>
                      </a:endParaRPr>
                    </a:p>
                  </a:txBody>
                  <a:tcPr/>
                </a:tc>
                <a:extLst>
                  <a:ext uri="{0D108BD9-81ED-4DB2-BD59-A6C34878D82A}">
                    <a16:rowId xmlns:a16="http://schemas.microsoft.com/office/drawing/2014/main" val="10001"/>
                  </a:ext>
                </a:extLst>
              </a:tr>
              <a:tr h="896389">
                <a:tc>
                  <a:txBody>
                    <a:bodyPr/>
                    <a:lstStyle/>
                    <a:p>
                      <a:r>
                        <a:rPr lang="ru-RU" sz="1400" dirty="0">
                          <a:solidFill>
                            <a:srgbClr val="002060"/>
                          </a:solidFill>
                        </a:rPr>
                        <a:t>3) пункта 26 настоящих Методических рекомендаций</a:t>
                      </a:r>
                    </a:p>
                  </a:txBody>
                  <a:tcPr/>
                </a:tc>
                <a:tc>
                  <a:txBody>
                    <a:bodyPr/>
                    <a:lstStyle/>
                    <a:p>
                      <a:r>
                        <a:rPr lang="ru-RU" sz="1400" dirty="0">
                          <a:solidFill>
                            <a:srgbClr val="002060"/>
                          </a:solidFill>
                        </a:rPr>
                        <a:t>П.26. На основании количественных и качественных показателей, приводимых в приложениях к Критериям оценки, составляется отчет, который является неотъемлемой частью заключения для организаций образования</a:t>
                      </a:r>
                    </a:p>
                  </a:txBody>
                  <a:tcPr/>
                </a:tc>
                <a:extLst>
                  <a:ext uri="{0D108BD9-81ED-4DB2-BD59-A6C34878D82A}">
                    <a16:rowId xmlns:a16="http://schemas.microsoft.com/office/drawing/2014/main" val="10002"/>
                  </a:ext>
                </a:extLst>
              </a:tr>
              <a:tr h="593126">
                <a:tc gridSpan="2">
                  <a:txBody>
                    <a:bodyPr/>
                    <a:lstStyle/>
                    <a:p>
                      <a:pPr algn="ctr"/>
                      <a:r>
                        <a:rPr lang="ru-RU" sz="1400" b="1" dirty="0">
                          <a:solidFill>
                            <a:srgbClr val="FF0000"/>
                          </a:solidFill>
                        </a:rPr>
                        <a:t>включает выводы и перспективы развития организации образования на последующие пять лет</a:t>
                      </a:r>
                    </a:p>
                  </a:txBody>
                  <a:tcPr/>
                </a:tc>
                <a:tc hMerge="1">
                  <a:txBody>
                    <a:bodyPr/>
                    <a:lstStyle/>
                    <a:p>
                      <a:endParaRPr lang="ru-RU" dirty="0"/>
                    </a:p>
                  </a:txBody>
                  <a:tcPr/>
                </a:tc>
                <a:extLst>
                  <a:ext uri="{0D108BD9-81ED-4DB2-BD59-A6C34878D82A}">
                    <a16:rowId xmlns:a16="http://schemas.microsoft.com/office/drawing/2014/main" val="10003"/>
                  </a:ext>
                </a:extLst>
              </a:tr>
            </a:tbl>
          </a:graphicData>
        </a:graphic>
      </p:graphicFrame>
      <p:sp>
        <p:nvSpPr>
          <p:cNvPr id="7" name="Прямоугольник 6"/>
          <p:cNvSpPr/>
          <p:nvPr/>
        </p:nvSpPr>
        <p:spPr>
          <a:xfrm>
            <a:off x="323528" y="4365104"/>
            <a:ext cx="3240360" cy="203132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ru-RU" sz="1400" dirty="0">
                <a:solidFill>
                  <a:srgbClr val="002060"/>
                </a:solidFill>
              </a:rPr>
              <a:t>П.28. При проведении самооценки организаций образования дополнительно применяются измерители и выдается оценочный лист к заключению с оценкой «</a:t>
            </a:r>
            <a:r>
              <a:rPr lang="ru-RU" sz="1400" dirty="0" err="1">
                <a:solidFill>
                  <a:srgbClr val="002060"/>
                </a:solidFill>
              </a:rPr>
              <a:t>uzdik</a:t>
            </a:r>
            <a:r>
              <a:rPr lang="ru-RU" sz="1400" dirty="0">
                <a:solidFill>
                  <a:srgbClr val="002060"/>
                </a:solidFill>
              </a:rPr>
              <a:t>», или «</a:t>
            </a:r>
            <a:r>
              <a:rPr lang="ru-RU" sz="1400" dirty="0" err="1">
                <a:solidFill>
                  <a:srgbClr val="002060"/>
                </a:solidFill>
              </a:rPr>
              <a:t>zhaqsy</a:t>
            </a:r>
            <a:r>
              <a:rPr lang="ru-RU" sz="1400" dirty="0">
                <a:solidFill>
                  <a:srgbClr val="002060"/>
                </a:solidFill>
              </a:rPr>
              <a:t>», </a:t>
            </a:r>
            <a:r>
              <a:rPr lang="ru-RU" sz="1400" dirty="0" err="1">
                <a:solidFill>
                  <a:srgbClr val="002060"/>
                </a:solidFill>
              </a:rPr>
              <a:t>или</a:t>
            </a:r>
            <a:r>
              <a:rPr lang="ru-RU" sz="1400" dirty="0">
                <a:solidFill>
                  <a:srgbClr val="002060"/>
                </a:solidFill>
              </a:rPr>
              <a:t> «</a:t>
            </a:r>
            <a:r>
              <a:rPr lang="ru-RU" sz="1400" dirty="0" err="1">
                <a:solidFill>
                  <a:srgbClr val="002060"/>
                </a:solidFill>
              </a:rPr>
              <a:t>ortasha</a:t>
            </a:r>
            <a:r>
              <a:rPr lang="ru-RU" sz="1400" dirty="0">
                <a:solidFill>
                  <a:srgbClr val="002060"/>
                </a:solidFill>
              </a:rPr>
              <a:t>», </a:t>
            </a:r>
          </a:p>
          <a:p>
            <a:r>
              <a:rPr lang="ru-RU" sz="1400" dirty="0">
                <a:solidFill>
                  <a:srgbClr val="002060"/>
                </a:solidFill>
              </a:rPr>
              <a:t>Оценке соответствует балл</a:t>
            </a:r>
            <a:r>
              <a:rPr lang="ru-RU" sz="1400" dirty="0"/>
              <a:t>: </a:t>
            </a:r>
            <a:r>
              <a:rPr lang="ru-RU" sz="1400" b="1" dirty="0">
                <a:solidFill>
                  <a:srgbClr val="FF0000"/>
                </a:solidFill>
              </a:rPr>
              <a:t>«</a:t>
            </a:r>
            <a:r>
              <a:rPr lang="ru-RU" sz="1400" b="1" dirty="0" err="1">
                <a:solidFill>
                  <a:srgbClr val="FF0000"/>
                </a:solidFill>
              </a:rPr>
              <a:t>uzdik</a:t>
            </a:r>
            <a:r>
              <a:rPr lang="ru-RU" sz="1400" b="1" dirty="0">
                <a:solidFill>
                  <a:srgbClr val="FF0000"/>
                </a:solidFill>
              </a:rPr>
              <a:t>» – 5; «</a:t>
            </a:r>
            <a:r>
              <a:rPr lang="ru-RU" sz="1400" b="1" dirty="0" err="1">
                <a:solidFill>
                  <a:srgbClr val="FF0000"/>
                </a:solidFill>
              </a:rPr>
              <a:t>zhaqsy</a:t>
            </a:r>
            <a:r>
              <a:rPr lang="ru-RU" sz="1400" b="1" dirty="0">
                <a:solidFill>
                  <a:srgbClr val="FF0000"/>
                </a:solidFill>
              </a:rPr>
              <a:t>» – 4; «</a:t>
            </a:r>
            <a:r>
              <a:rPr lang="ru-RU" sz="1400" b="1" dirty="0" err="1">
                <a:solidFill>
                  <a:srgbClr val="FF0000"/>
                </a:solidFill>
              </a:rPr>
              <a:t>ortasha</a:t>
            </a:r>
            <a:r>
              <a:rPr lang="ru-RU" sz="1400" b="1" dirty="0">
                <a:solidFill>
                  <a:srgbClr val="FF0000"/>
                </a:solidFill>
              </a:rPr>
              <a:t>» – 3.</a:t>
            </a:r>
          </a:p>
        </p:txBody>
      </p:sp>
      <p:sp>
        <p:nvSpPr>
          <p:cNvPr id="8" name="Прямоугольник 7"/>
          <p:cNvSpPr/>
          <p:nvPr/>
        </p:nvSpPr>
        <p:spPr>
          <a:xfrm>
            <a:off x="3923928" y="4365104"/>
            <a:ext cx="4248472" cy="2031325"/>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ru-RU" sz="1400" b="1" dirty="0">
                <a:solidFill>
                  <a:srgbClr val="002060"/>
                </a:solidFill>
              </a:rPr>
              <a:t>Оценка измерителей к критериям оценки организаций образования:</a:t>
            </a:r>
          </a:p>
          <a:p>
            <a:r>
              <a:rPr lang="ru-RU" sz="1400" dirty="0"/>
              <a:t> - </a:t>
            </a:r>
            <a:r>
              <a:rPr lang="ru-RU" sz="1400" dirty="0">
                <a:solidFill>
                  <a:srgbClr val="002060"/>
                </a:solidFill>
              </a:rPr>
              <a:t>реализующих общеобразовательные учебные программы дошкольного воспитания и обучения                      с согласно </a:t>
            </a:r>
            <a:r>
              <a:rPr lang="ru-RU" sz="1400" dirty="0">
                <a:solidFill>
                  <a:srgbClr val="FF0000"/>
                </a:solidFill>
              </a:rPr>
              <a:t>приложения 1 к Критериям оценки</a:t>
            </a:r>
            <a:r>
              <a:rPr lang="ru-RU" sz="1400" dirty="0">
                <a:solidFill>
                  <a:srgbClr val="002060"/>
                </a:solidFill>
              </a:rPr>
              <a:t>; </a:t>
            </a:r>
          </a:p>
          <a:p>
            <a:r>
              <a:rPr lang="ru-RU" sz="1400" dirty="0">
                <a:solidFill>
                  <a:srgbClr val="002060"/>
                </a:solidFill>
              </a:rPr>
              <a:t>- реализующих общеобразовательные учебные программы начального, основного среднего и общего среднего образования, в соответствии с </a:t>
            </a:r>
            <a:r>
              <a:rPr lang="ru-RU" sz="1400" dirty="0">
                <a:solidFill>
                  <a:srgbClr val="FF0000"/>
                </a:solidFill>
              </a:rPr>
              <a:t>приложением 2 к Критериям оценки</a:t>
            </a:r>
            <a:endParaRPr lang="ru-RU" sz="1400" b="1"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27384"/>
            <a:ext cx="9144000" cy="768085"/>
          </a:xfrm>
          <a:prstGeom prst="rect">
            <a:avLst/>
          </a:prstGeom>
          <a:solidFill>
            <a:srgbClr val="2C5D9B"/>
          </a:solidFill>
        </p:spPr>
        <p:txBody>
          <a:bodyPr vert="horz" anchor="b">
            <a:normAutofit fontScale="40000" lnSpcReduction="20000"/>
          </a:bodyPr>
          <a:lstStyle/>
          <a:p>
            <a:pPr>
              <a:spcBef>
                <a:spcPct val="0"/>
              </a:spcBef>
            </a:pPr>
            <a:r>
              <a:rPr lang="ru-RU" sz="3200" b="1" dirty="0">
                <a:solidFill>
                  <a:schemeClr val="bg1"/>
                </a:solidFill>
              </a:rPr>
              <a:t>Параграф 2. Критерии оценки организаций образования, реализующих общеобразовательные учебные программы начального, основного среднего и общего среднего образования</a:t>
            </a:r>
            <a:br>
              <a:rPr lang="ru-RU" sz="3200" dirty="0">
                <a:solidFill>
                  <a:schemeClr val="bg1"/>
                </a:solidFill>
              </a:rPr>
            </a:b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6" name="Таблица 5"/>
          <p:cNvGraphicFramePr>
            <a:graphicFrameLocks noGrp="1"/>
          </p:cNvGraphicFramePr>
          <p:nvPr/>
        </p:nvGraphicFramePr>
        <p:xfrm>
          <a:off x="-1" y="692698"/>
          <a:ext cx="9144001" cy="6100131"/>
        </p:xfrm>
        <a:graphic>
          <a:graphicData uri="http://schemas.openxmlformats.org/drawingml/2006/table">
            <a:tbl>
              <a:tblPr firstRow="1" bandRow="1">
                <a:tableStyleId>{21E4AEA4-8DFA-4A89-87EB-49C32662AFE0}</a:tableStyleId>
              </a:tblPr>
              <a:tblGrid>
                <a:gridCol w="467545">
                  <a:extLst>
                    <a:ext uri="{9D8B030D-6E8A-4147-A177-3AD203B41FA5}">
                      <a16:colId xmlns:a16="http://schemas.microsoft.com/office/drawing/2014/main" val="20000"/>
                    </a:ext>
                  </a:extLst>
                </a:gridCol>
                <a:gridCol w="8676456">
                  <a:extLst>
                    <a:ext uri="{9D8B030D-6E8A-4147-A177-3AD203B41FA5}">
                      <a16:colId xmlns:a16="http://schemas.microsoft.com/office/drawing/2014/main" val="20001"/>
                    </a:ext>
                  </a:extLst>
                </a:gridCol>
              </a:tblGrid>
              <a:tr h="485877">
                <a:tc gridSpan="2">
                  <a:txBody>
                    <a:bodyPr/>
                    <a:lstStyle/>
                    <a:p>
                      <a:r>
                        <a:rPr kumimoji="0" lang="ru-RU" sz="1200" b="1" kern="1200" dirty="0">
                          <a:solidFill>
                            <a:schemeClr val="lt1"/>
                          </a:solidFill>
                          <a:latin typeface="+mn-lt"/>
                          <a:ea typeface="+mn-ea"/>
                          <a:cs typeface="+mn-cs"/>
                        </a:rPr>
                        <a:t>Требования к обновленному содержанию начального, основного среднего и общего среднего образования с ориентиром на результаты обучения</a:t>
                      </a:r>
                      <a:endParaRPr lang="ru-RU" sz="1200" dirty="0"/>
                    </a:p>
                  </a:txBody>
                  <a:tcPr/>
                </a:tc>
                <a:tc hMerge="1">
                  <a:txBody>
                    <a:bodyPr/>
                    <a:lstStyle/>
                    <a:p>
                      <a:endParaRPr lang="ru-RU" dirty="0"/>
                    </a:p>
                  </a:txBody>
                  <a:tcPr/>
                </a:tc>
                <a:extLst>
                  <a:ext uri="{0D108BD9-81ED-4DB2-BD59-A6C34878D82A}">
                    <a16:rowId xmlns:a16="http://schemas.microsoft.com/office/drawing/2014/main" val="10000"/>
                  </a:ext>
                </a:extLst>
              </a:tr>
              <a:tr h="680228">
                <a:tc>
                  <a:txBody>
                    <a:bodyPr/>
                    <a:lstStyle/>
                    <a:p>
                      <a:r>
                        <a:rPr lang="ru-RU" sz="1200" dirty="0"/>
                        <a:t>1</a:t>
                      </a:r>
                    </a:p>
                  </a:txBody>
                  <a:tcPr/>
                </a:tc>
                <a:tc>
                  <a:txBody>
                    <a:bodyPr/>
                    <a:lstStyle/>
                    <a:p>
                      <a:r>
                        <a:rPr kumimoji="0" lang="ru-RU" sz="1200" kern="1200" dirty="0">
                          <a:solidFill>
                            <a:schemeClr val="dk1"/>
                          </a:solidFill>
                          <a:latin typeface="+mn-lt"/>
                          <a:ea typeface="+mn-ea"/>
                          <a:cs typeface="+mn-cs"/>
                        </a:rPr>
                        <a:t>наличие и соответствие годового плана работы организации образования базовым ценностям, целям и задачам общего среднего образования, определенным требованиями ГОСО (прилагаются копии годовых планов работы за оцениваемый период);</a:t>
                      </a:r>
                      <a:r>
                        <a:rPr kumimoji="0" lang="en-US" sz="1200" kern="1200" dirty="0">
                          <a:solidFill>
                            <a:schemeClr val="dk1"/>
                          </a:solidFill>
                          <a:latin typeface="+mn-lt"/>
                          <a:ea typeface="+mn-ea"/>
                          <a:cs typeface="+mn-cs"/>
                        </a:rPr>
                        <a:t>    </a:t>
                      </a:r>
                      <a:endParaRPr lang="ru-RU" sz="1200" dirty="0"/>
                    </a:p>
                  </a:txBody>
                  <a:tcPr/>
                </a:tc>
                <a:extLst>
                  <a:ext uri="{0D108BD9-81ED-4DB2-BD59-A6C34878D82A}">
                    <a16:rowId xmlns:a16="http://schemas.microsoft.com/office/drawing/2014/main" val="10001"/>
                  </a:ext>
                </a:extLst>
              </a:tr>
              <a:tr h="1068930">
                <a:tc>
                  <a:txBody>
                    <a:bodyPr/>
                    <a:lstStyle/>
                    <a:p>
                      <a:r>
                        <a:rPr lang="ru-RU" sz="1200" dirty="0"/>
                        <a:t>2</a:t>
                      </a:r>
                    </a:p>
                  </a:txBody>
                  <a:tcPr/>
                </a:tc>
                <a:tc>
                  <a:txBody>
                    <a:bodyPr/>
                    <a:lstStyle/>
                    <a:p>
                      <a:r>
                        <a:rPr kumimoji="0" lang="ru-RU" sz="1200" kern="1200" dirty="0">
                          <a:solidFill>
                            <a:schemeClr val="dk1"/>
                          </a:solidFill>
                          <a:latin typeface="+mn-lt"/>
                          <a:ea typeface="+mn-ea"/>
                          <a:cs typeface="+mn-cs"/>
                        </a:rPr>
                        <a:t>наличие и соответствие рабочего учебного плана, расписаний занятий, утвержденных руководителем организации образования, требованиям ГОСО и типовым учебным планам начального, основного среднего, общего среднего образования (далее – ТУП ОСО), утвержденным приказом Министра образования и науки Республики Казахстан от 8 ноября 2012 года № 500 (зарегистрирован в Реестре государственной регистрации нормативных правовых актов под № 8170). Прилагаются копии рабочих учебных планов и расписаний занятий за оцениваемый период;</a:t>
                      </a:r>
                      <a:endParaRPr lang="ru-RU" sz="1200" dirty="0"/>
                    </a:p>
                  </a:txBody>
                  <a:tcPr/>
                </a:tc>
                <a:extLst>
                  <a:ext uri="{0D108BD9-81ED-4DB2-BD59-A6C34878D82A}">
                    <a16:rowId xmlns:a16="http://schemas.microsoft.com/office/drawing/2014/main" val="10002"/>
                  </a:ext>
                </a:extLst>
              </a:tr>
              <a:tr h="874579">
                <a:tc>
                  <a:txBody>
                    <a:bodyPr/>
                    <a:lstStyle/>
                    <a:p>
                      <a:r>
                        <a:rPr lang="ru-RU" sz="1200" dirty="0"/>
                        <a:t>3</a:t>
                      </a:r>
                    </a:p>
                  </a:txBody>
                  <a:tcPr/>
                </a:tc>
                <a:tc>
                  <a:txBody>
                    <a:bodyPr/>
                    <a:lstStyle/>
                    <a:p>
                      <a:r>
                        <a:rPr kumimoji="0" lang="ru-RU" sz="1200" kern="1200" dirty="0">
                          <a:solidFill>
                            <a:schemeClr val="dk1"/>
                          </a:solidFill>
                          <a:latin typeface="+mn-lt"/>
                          <a:ea typeface="+mn-ea"/>
                          <a:cs typeface="+mn-cs"/>
                        </a:rPr>
                        <a:t>освоение базового содержания общеобразовательных предметов инвариантного компонента, осуществляемого в соответствии с типовыми учебными программами по общеобразовательным предметам (далее – типовые учебные программы ОП), утвержденными приказом Министра образования и науки Республики Казахстан от 3 апреля 2013 года № 115 (зарегистрирован в Реестре государственной регистрации нормативных правовых актов под № 8424);</a:t>
                      </a:r>
                      <a:endParaRPr lang="ru-RU" sz="1200" dirty="0"/>
                    </a:p>
                  </a:txBody>
                  <a:tcPr/>
                </a:tc>
                <a:extLst>
                  <a:ext uri="{0D108BD9-81ED-4DB2-BD59-A6C34878D82A}">
                    <a16:rowId xmlns:a16="http://schemas.microsoft.com/office/drawing/2014/main" val="10003"/>
                  </a:ext>
                </a:extLst>
              </a:tr>
              <a:tr h="700850">
                <a:tc>
                  <a:txBody>
                    <a:bodyPr/>
                    <a:lstStyle/>
                    <a:p>
                      <a:r>
                        <a:rPr lang="ru-RU" sz="1200" dirty="0"/>
                        <a:t>4</a:t>
                      </a:r>
                    </a:p>
                  </a:txBody>
                  <a:tcPr/>
                </a:tc>
                <a:tc>
                  <a:txBody>
                    <a:bodyPr/>
                    <a:lstStyle/>
                    <a:p>
                      <a:r>
                        <a:rPr kumimoji="0" lang="ru-RU" sz="1200" kern="1200" dirty="0">
                          <a:solidFill>
                            <a:schemeClr val="dk1"/>
                          </a:solidFill>
                          <a:latin typeface="+mn-lt"/>
                          <a:ea typeface="+mn-ea"/>
                          <a:cs typeface="+mn-cs"/>
                        </a:rPr>
                        <a:t>реализация воспитательной работы, направленной на решение вопросов познания и освоения обучающимися субъективно новых знаний, на изучение национальных традиций, культуры и привитие общечеловеческих ценностей (прилагаются копии планов воспитательной работы за оцениваемый период);</a:t>
                      </a:r>
                      <a:endParaRPr lang="ru-RU" sz="1200" dirty="0"/>
                    </a:p>
                  </a:txBody>
                  <a:tcPr/>
                </a:tc>
                <a:extLst>
                  <a:ext uri="{0D108BD9-81ED-4DB2-BD59-A6C34878D82A}">
                    <a16:rowId xmlns:a16="http://schemas.microsoft.com/office/drawing/2014/main" val="10004"/>
                  </a:ext>
                </a:extLst>
              </a:tr>
              <a:tr h="874579">
                <a:tc>
                  <a:txBody>
                    <a:bodyPr/>
                    <a:lstStyle/>
                    <a:p>
                      <a:r>
                        <a:rPr lang="ru-RU" sz="1200" dirty="0"/>
                        <a:t>5</a:t>
                      </a:r>
                    </a:p>
                  </a:txBody>
                  <a:tcPr/>
                </a:tc>
                <a:tc>
                  <a:txBody>
                    <a:bodyPr/>
                    <a:lstStyle/>
                    <a:p>
                      <a:r>
                        <a:rPr kumimoji="0" lang="ru-RU" sz="1200" kern="1200" dirty="0">
                          <a:solidFill>
                            <a:schemeClr val="dk1"/>
                          </a:solidFill>
                          <a:latin typeface="+mn-lt"/>
                          <a:ea typeface="+mn-ea"/>
                          <a:cs typeface="+mn-cs"/>
                        </a:rPr>
                        <a:t>организация разнообразных форм внеурочной деятельности в совокупности обеспечивающей реализацию духовно-нравственного, гражданско-патриотического, художественно-эстетического, трудового и физического воспитания обучающихся (прилагаются копии расписаний дополнительных занятий за оцениваемый период, в том числе результаты участия в спортивных, творческих и культурных конкурсах, соревнованиях, </a:t>
                      </a:r>
                      <a:endParaRPr lang="ru-RU" sz="1200" dirty="0"/>
                    </a:p>
                  </a:txBody>
                  <a:tcPr/>
                </a:tc>
                <a:extLst>
                  <a:ext uri="{0D108BD9-81ED-4DB2-BD59-A6C34878D82A}">
                    <a16:rowId xmlns:a16="http://schemas.microsoft.com/office/drawing/2014/main" val="10005"/>
                  </a:ext>
                </a:extLst>
              </a:tr>
              <a:tr h="579388">
                <a:tc>
                  <a:txBody>
                    <a:bodyPr/>
                    <a:lstStyle/>
                    <a:p>
                      <a:r>
                        <a:rPr lang="ru-RU" sz="1200" dirty="0"/>
                        <a:t>6</a:t>
                      </a:r>
                    </a:p>
                  </a:txBody>
                  <a:tcPr/>
                </a:tc>
                <a:tc>
                  <a:txBody>
                    <a:bodyPr/>
                    <a:lstStyle/>
                    <a:p>
                      <a:r>
                        <a:rPr kumimoji="0" lang="ru-RU" sz="1200" kern="1200" dirty="0">
                          <a:solidFill>
                            <a:schemeClr val="dk1"/>
                          </a:solidFill>
                          <a:latin typeface="+mn-lt"/>
                          <a:ea typeface="+mn-ea"/>
                          <a:cs typeface="+mn-cs"/>
                        </a:rPr>
                        <a:t>реализация профильного обучения с учетом индивидуальных интересов и потребностей обучающихся (углубленный и стандартный уровни обучения);</a:t>
                      </a:r>
                      <a:r>
                        <a:rPr kumimoji="0" lang="en-US" sz="1200" kern="1200" dirty="0">
                          <a:solidFill>
                            <a:schemeClr val="dk1"/>
                          </a:solidFill>
                          <a:latin typeface="+mn-lt"/>
                          <a:ea typeface="+mn-ea"/>
                          <a:cs typeface="+mn-cs"/>
                        </a:rPr>
                        <a:t>    </a:t>
                      </a:r>
                      <a:endParaRPr kumimoji="0" lang="ru-RU" sz="1200" kern="1200" dirty="0">
                        <a:solidFill>
                          <a:schemeClr val="dk1"/>
                        </a:solidFill>
                        <a:latin typeface="+mn-lt"/>
                        <a:ea typeface="+mn-ea"/>
                        <a:cs typeface="+mn-cs"/>
                      </a:endParaRPr>
                    </a:p>
                  </a:txBody>
                  <a:tcPr/>
                </a:tc>
                <a:extLst>
                  <a:ext uri="{0D108BD9-81ED-4DB2-BD59-A6C34878D82A}">
                    <a16:rowId xmlns:a16="http://schemas.microsoft.com/office/drawing/2014/main" val="10006"/>
                  </a:ext>
                </a:extLst>
              </a:tr>
              <a:tr h="835700">
                <a:tc>
                  <a:txBody>
                    <a:bodyPr/>
                    <a:lstStyle/>
                    <a:p>
                      <a:r>
                        <a:rPr lang="ru-RU" sz="1200" dirty="0"/>
                        <a:t>7</a:t>
                      </a:r>
                    </a:p>
                  </a:txBody>
                  <a:tcPr/>
                </a:tc>
                <a:tc>
                  <a:txBody>
                    <a:bodyPr/>
                    <a:lstStyle/>
                    <a:p>
                      <a:r>
                        <a:rPr kumimoji="0" lang="ru-RU" sz="1200" kern="1200" dirty="0">
                          <a:solidFill>
                            <a:schemeClr val="dk1"/>
                          </a:solidFill>
                          <a:latin typeface="+mn-lt"/>
                          <a:ea typeface="+mn-ea"/>
                          <a:cs typeface="+mn-cs"/>
                        </a:rPr>
                        <a:t>организация учебного процесса с учетом особых образовательных потребностей и индивидуальных возможностей обучающихся (прилагаются копии индивидуальных учебных планов и программ за оцениваемый период);</a:t>
                      </a:r>
                      <a:endParaRPr lang="ru-RU" sz="1200"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27384"/>
            <a:ext cx="9144000" cy="768085"/>
          </a:xfrm>
          <a:prstGeom prst="rect">
            <a:avLst/>
          </a:prstGeom>
          <a:solidFill>
            <a:srgbClr val="2C5D9B"/>
          </a:solidFill>
        </p:spPr>
        <p:txBody>
          <a:bodyPr vert="horz" anchor="b">
            <a:normAutofit fontScale="40000" lnSpcReduction="20000"/>
          </a:bodyPr>
          <a:lstStyle/>
          <a:p>
            <a:pPr>
              <a:spcBef>
                <a:spcPct val="0"/>
              </a:spcBef>
            </a:pPr>
            <a:r>
              <a:rPr lang="ru-RU" sz="3200" b="1" dirty="0">
                <a:solidFill>
                  <a:schemeClr val="bg1"/>
                </a:solidFill>
              </a:rPr>
              <a:t>Параграф 2. Критерии оценки организаций образования, реализующих общеобразовательные учебные программы начального, основного среднего и общего среднего образования</a:t>
            </a:r>
            <a:br>
              <a:rPr lang="ru-RU" sz="3200" dirty="0">
                <a:solidFill>
                  <a:schemeClr val="bg1"/>
                </a:solidFill>
              </a:rPr>
            </a:b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6" name="Таблица 5"/>
          <p:cNvGraphicFramePr>
            <a:graphicFrameLocks noGrp="1"/>
          </p:cNvGraphicFramePr>
          <p:nvPr/>
        </p:nvGraphicFramePr>
        <p:xfrm>
          <a:off x="0" y="692698"/>
          <a:ext cx="9144000" cy="6165302"/>
        </p:xfrm>
        <a:graphic>
          <a:graphicData uri="http://schemas.openxmlformats.org/drawingml/2006/table">
            <a:tbl>
              <a:tblPr firstRow="1" bandRow="1">
                <a:tableStyleId>{21E4AEA4-8DFA-4A89-87EB-49C32662AFE0}</a:tableStyleId>
              </a:tblPr>
              <a:tblGrid>
                <a:gridCol w="467545">
                  <a:extLst>
                    <a:ext uri="{9D8B030D-6E8A-4147-A177-3AD203B41FA5}">
                      <a16:colId xmlns:a16="http://schemas.microsoft.com/office/drawing/2014/main" val="20000"/>
                    </a:ext>
                  </a:extLst>
                </a:gridCol>
                <a:gridCol w="8676455">
                  <a:extLst>
                    <a:ext uri="{9D8B030D-6E8A-4147-A177-3AD203B41FA5}">
                      <a16:colId xmlns:a16="http://schemas.microsoft.com/office/drawing/2014/main" val="20001"/>
                    </a:ext>
                  </a:extLst>
                </a:gridCol>
              </a:tblGrid>
              <a:tr h="551632">
                <a:tc gridSpan="2">
                  <a:txBody>
                    <a:bodyPr/>
                    <a:lstStyle/>
                    <a:p>
                      <a:r>
                        <a:rPr kumimoji="0" lang="ru-RU" sz="1400" b="1" kern="1200" dirty="0">
                          <a:solidFill>
                            <a:schemeClr val="lt1"/>
                          </a:solidFill>
                          <a:latin typeface="+mn-lt"/>
                          <a:ea typeface="+mn-ea"/>
                          <a:cs typeface="+mn-cs"/>
                        </a:rPr>
                        <a:t>Требования к обновленному содержанию начального, основного среднего и общего среднего образования с ориентиром на результаты обучения</a:t>
                      </a:r>
                      <a:endParaRPr lang="ru-RU" sz="1400" dirty="0"/>
                    </a:p>
                  </a:txBody>
                  <a:tcPr/>
                </a:tc>
                <a:tc hMerge="1">
                  <a:txBody>
                    <a:bodyPr/>
                    <a:lstStyle/>
                    <a:p>
                      <a:endParaRPr lang="ru-RU" dirty="0"/>
                    </a:p>
                  </a:txBody>
                  <a:tcPr/>
                </a:tc>
                <a:extLst>
                  <a:ext uri="{0D108BD9-81ED-4DB2-BD59-A6C34878D82A}">
                    <a16:rowId xmlns:a16="http://schemas.microsoft.com/office/drawing/2014/main" val="10000"/>
                  </a:ext>
                </a:extLst>
              </a:tr>
              <a:tr h="1687346">
                <a:tc>
                  <a:txBody>
                    <a:bodyPr/>
                    <a:lstStyle/>
                    <a:p>
                      <a:r>
                        <a:rPr lang="ru-RU" sz="1400" dirty="0"/>
                        <a:t>8</a:t>
                      </a:r>
                    </a:p>
                  </a:txBody>
                  <a:tcPr/>
                </a:tc>
                <a:tc>
                  <a:txBody>
                    <a:bodyPr/>
                    <a:lstStyle/>
                    <a:p>
                      <a:r>
                        <a:rPr kumimoji="0" lang="ru-RU" sz="1400" kern="1200" dirty="0">
                          <a:solidFill>
                            <a:srgbClr val="002060"/>
                          </a:solidFill>
                          <a:latin typeface="+mn-lt"/>
                          <a:ea typeface="+mn-ea"/>
                          <a:cs typeface="+mn-cs"/>
                        </a:rPr>
                        <a:t> реализация курсов по выбору и факультативов вариативного компонента, осуществляемого в соответствии с ТУП ОСО (прилагаются копии расписаний занятий вариативного компонента за оцениваемый период, в том числе результаты участия в интеллектуальных олимпиадах и конкурсах);</a:t>
                      </a:r>
                    </a:p>
                    <a:p>
                      <a:endParaRPr kumimoji="0" lang="ru-RU" sz="1400" kern="1200" dirty="0">
                        <a:solidFill>
                          <a:srgbClr val="002060"/>
                        </a:solidFill>
                        <a:latin typeface="+mn-lt"/>
                        <a:ea typeface="+mn-ea"/>
                        <a:cs typeface="+mn-cs"/>
                      </a:endParaRPr>
                    </a:p>
                    <a:p>
                      <a:r>
                        <a:rPr kumimoji="0" lang="en-US" sz="1400" kern="1200" dirty="0">
                          <a:solidFill>
                            <a:srgbClr val="002060"/>
                          </a:solidFill>
                          <a:latin typeface="+mn-lt"/>
                          <a:ea typeface="+mn-ea"/>
                          <a:cs typeface="+mn-cs"/>
                        </a:rPr>
                        <a:t> </a:t>
                      </a:r>
                      <a:endParaRPr kumimoji="0" lang="ru-RU" sz="1400" kern="1200" dirty="0">
                        <a:solidFill>
                          <a:srgbClr val="002060"/>
                        </a:solidFill>
                        <a:latin typeface="+mn-lt"/>
                        <a:ea typeface="+mn-ea"/>
                        <a:cs typeface="+mn-cs"/>
                      </a:endParaRPr>
                    </a:p>
                    <a:p>
                      <a:r>
                        <a:rPr kumimoji="0" lang="ru-RU" sz="1400" kern="1200" dirty="0">
                          <a:solidFill>
                            <a:srgbClr val="002060"/>
                          </a:solidFill>
                          <a:latin typeface="+mn-lt"/>
                          <a:ea typeface="+mn-ea"/>
                          <a:cs typeface="+mn-cs"/>
                        </a:rPr>
                        <a:t> </a:t>
                      </a:r>
                    </a:p>
                    <a:p>
                      <a:endParaRPr lang="ru-RU" sz="1400" dirty="0">
                        <a:solidFill>
                          <a:srgbClr val="002060"/>
                        </a:solidFill>
                      </a:endParaRPr>
                    </a:p>
                  </a:txBody>
                  <a:tcPr/>
                </a:tc>
                <a:extLst>
                  <a:ext uri="{0D108BD9-81ED-4DB2-BD59-A6C34878D82A}">
                    <a16:rowId xmlns:a16="http://schemas.microsoft.com/office/drawing/2014/main" val="10001"/>
                  </a:ext>
                </a:extLst>
              </a:tr>
              <a:tr h="1005918">
                <a:tc>
                  <a:txBody>
                    <a:bodyPr/>
                    <a:lstStyle/>
                    <a:p>
                      <a:r>
                        <a:rPr lang="ru-RU" sz="1400" dirty="0"/>
                        <a:t>9</a:t>
                      </a:r>
                    </a:p>
                  </a:txBody>
                  <a:tcPr/>
                </a:tc>
                <a:tc>
                  <a:txBody>
                    <a:bodyPr/>
                    <a:lstStyle/>
                    <a:p>
                      <a:r>
                        <a:rPr kumimoji="0" lang="en-US" sz="1400" kern="1200" dirty="0">
                          <a:solidFill>
                            <a:srgbClr val="002060"/>
                          </a:solidFill>
                          <a:latin typeface="+mn-lt"/>
                          <a:ea typeface="+mn-ea"/>
                          <a:cs typeface="+mn-cs"/>
                        </a:rPr>
                        <a:t> </a:t>
                      </a:r>
                      <a:r>
                        <a:rPr kumimoji="0" lang="ru-RU" sz="1400" kern="1200" dirty="0">
                          <a:solidFill>
                            <a:srgbClr val="002060"/>
                          </a:solidFill>
                          <a:latin typeface="+mn-lt"/>
                          <a:ea typeface="+mn-ea"/>
                          <a:cs typeface="+mn-cs"/>
                        </a:rPr>
                        <a:t>изучение обязательного учебного курса "Основы безопасности жизнедеятельности";</a:t>
                      </a:r>
                    </a:p>
                    <a:p>
                      <a:endParaRPr kumimoji="0" lang="ru-RU" sz="1400" kern="1200" dirty="0">
                        <a:solidFill>
                          <a:srgbClr val="002060"/>
                        </a:solidFill>
                        <a:latin typeface="+mn-lt"/>
                        <a:ea typeface="+mn-ea"/>
                        <a:cs typeface="+mn-cs"/>
                      </a:endParaRPr>
                    </a:p>
                    <a:p>
                      <a:endParaRPr kumimoji="0" lang="ru-RU" sz="1400" kern="1200" dirty="0">
                        <a:solidFill>
                          <a:srgbClr val="002060"/>
                        </a:solidFill>
                        <a:latin typeface="+mn-lt"/>
                        <a:ea typeface="+mn-ea"/>
                        <a:cs typeface="+mn-cs"/>
                      </a:endParaRPr>
                    </a:p>
                    <a:p>
                      <a:endParaRPr lang="ru-RU" sz="1400" dirty="0">
                        <a:solidFill>
                          <a:srgbClr val="002060"/>
                        </a:solidFill>
                      </a:endParaRPr>
                    </a:p>
                  </a:txBody>
                  <a:tcPr/>
                </a:tc>
                <a:extLst>
                  <a:ext uri="{0D108BD9-81ED-4DB2-BD59-A6C34878D82A}">
                    <a16:rowId xmlns:a16="http://schemas.microsoft.com/office/drawing/2014/main" val="10002"/>
                  </a:ext>
                </a:extLst>
              </a:tr>
              <a:tr h="778775">
                <a:tc>
                  <a:txBody>
                    <a:bodyPr/>
                    <a:lstStyle/>
                    <a:p>
                      <a:r>
                        <a:rPr lang="ru-RU" sz="1400" dirty="0"/>
                        <a:t>10</a:t>
                      </a:r>
                    </a:p>
                  </a:txBody>
                  <a:tcPr/>
                </a:tc>
                <a:tc>
                  <a:txBody>
                    <a:bodyPr/>
                    <a:lstStyle/>
                    <a:p>
                      <a:r>
                        <a:rPr kumimoji="0" lang="ru-RU" sz="1400" kern="1200" dirty="0">
                          <a:solidFill>
                            <a:srgbClr val="002060"/>
                          </a:solidFill>
                          <a:latin typeface="+mn-lt"/>
                          <a:ea typeface="+mn-ea"/>
                          <a:cs typeface="+mn-cs"/>
                        </a:rPr>
                        <a:t>реализация обязательного учебного курса "Правила дорожного движения";</a:t>
                      </a:r>
                    </a:p>
                    <a:p>
                      <a:endParaRPr kumimoji="0" lang="ru-RU" sz="1400" kern="1200" dirty="0">
                        <a:solidFill>
                          <a:srgbClr val="002060"/>
                        </a:solidFill>
                        <a:latin typeface="+mn-lt"/>
                        <a:ea typeface="+mn-ea"/>
                        <a:cs typeface="+mn-cs"/>
                      </a:endParaRPr>
                    </a:p>
                    <a:p>
                      <a:endParaRPr lang="ru-RU" sz="1400" dirty="0">
                        <a:solidFill>
                          <a:srgbClr val="002060"/>
                        </a:solidFill>
                      </a:endParaRPr>
                    </a:p>
                  </a:txBody>
                  <a:tcPr/>
                </a:tc>
                <a:extLst>
                  <a:ext uri="{0D108BD9-81ED-4DB2-BD59-A6C34878D82A}">
                    <a16:rowId xmlns:a16="http://schemas.microsoft.com/office/drawing/2014/main" val="10003"/>
                  </a:ext>
                </a:extLst>
              </a:tr>
              <a:tr h="2141631">
                <a:tc>
                  <a:txBody>
                    <a:bodyPr/>
                    <a:lstStyle/>
                    <a:p>
                      <a:r>
                        <a:rPr lang="ru-RU" sz="1400" dirty="0"/>
                        <a:t>11</a:t>
                      </a:r>
                    </a:p>
                  </a:txBody>
                  <a:tcPr/>
                </a:tc>
                <a:tc>
                  <a:txBody>
                    <a:bodyPr/>
                    <a:lstStyle/>
                    <a:p>
                      <a:r>
                        <a:rPr kumimoji="0" lang="ru-RU" sz="1400" kern="1200" dirty="0">
                          <a:solidFill>
                            <a:srgbClr val="002060"/>
                          </a:solidFill>
                          <a:latin typeface="+mn-lt"/>
                          <a:ea typeface="+mn-ea"/>
                          <a:cs typeface="+mn-cs"/>
                        </a:rPr>
                        <a:t>соблюдение квалификационных требований, предъявляемых к образовательной деятельности, и перечня документов, подтверждающих соответствие им (далее – Квалификационные требования), утвержденных приказом Министра образования и науки Республики Казахстан от 17 июня 2015 года № 391 (зарегистрирован в Реестре нормативных правовых актов под № 11716). Прилагаются все копии подтверждающих документов по соблюдению Квалификационных требований (накладные на оборудования и/или перечень основных средств из данных бухгалтерской отчетности), заполненные таблицы согласно приложениям 10, 11, 12, 13, 14, 17 к настоящим Критериям, в том числе видеоматериалы по наличию учебного и учебно-лабораторного оборудования и мебели в целом по организации образования.</a:t>
                      </a:r>
                      <a:endParaRPr lang="ru-RU" sz="1400" dirty="0">
                        <a:solidFill>
                          <a:srgbClr val="002060"/>
                        </a:solidFill>
                      </a:endParaRP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27384"/>
            <a:ext cx="9144000" cy="768085"/>
          </a:xfrm>
          <a:prstGeom prst="rect">
            <a:avLst/>
          </a:prstGeom>
          <a:solidFill>
            <a:srgbClr val="2C5D9B"/>
          </a:solidFill>
        </p:spPr>
        <p:txBody>
          <a:bodyPr vert="horz" anchor="b">
            <a:normAutofit fontScale="40000" lnSpcReduction="20000"/>
          </a:bodyPr>
          <a:lstStyle/>
          <a:p>
            <a:pPr>
              <a:spcBef>
                <a:spcPct val="0"/>
              </a:spcBef>
            </a:pPr>
            <a:r>
              <a:rPr lang="ru-RU" sz="3200" b="1" dirty="0">
                <a:solidFill>
                  <a:schemeClr val="bg1"/>
                </a:solidFill>
              </a:rPr>
              <a:t>Параграф 2. Критерии оценки организаций образования, реализующих общеобразовательные учебные программы начального, основного среднего и общего среднего образования</a:t>
            </a:r>
            <a:br>
              <a:rPr lang="ru-RU" sz="3200" dirty="0">
                <a:solidFill>
                  <a:schemeClr val="bg1"/>
                </a:solidFill>
              </a:rPr>
            </a:b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6" name="Таблица 5"/>
          <p:cNvGraphicFramePr>
            <a:graphicFrameLocks noGrp="1"/>
          </p:cNvGraphicFramePr>
          <p:nvPr/>
        </p:nvGraphicFramePr>
        <p:xfrm>
          <a:off x="-1" y="692698"/>
          <a:ext cx="9144001" cy="6284282"/>
        </p:xfrm>
        <a:graphic>
          <a:graphicData uri="http://schemas.openxmlformats.org/drawingml/2006/table">
            <a:tbl>
              <a:tblPr firstRow="1" bandRow="1">
                <a:tableStyleId>{21E4AEA4-8DFA-4A89-87EB-49C32662AFE0}</a:tableStyleId>
              </a:tblPr>
              <a:tblGrid>
                <a:gridCol w="467545">
                  <a:extLst>
                    <a:ext uri="{9D8B030D-6E8A-4147-A177-3AD203B41FA5}">
                      <a16:colId xmlns:a16="http://schemas.microsoft.com/office/drawing/2014/main" val="20000"/>
                    </a:ext>
                  </a:extLst>
                </a:gridCol>
                <a:gridCol w="8676456">
                  <a:extLst>
                    <a:ext uri="{9D8B030D-6E8A-4147-A177-3AD203B41FA5}">
                      <a16:colId xmlns:a16="http://schemas.microsoft.com/office/drawing/2014/main" val="20001"/>
                    </a:ext>
                  </a:extLst>
                </a:gridCol>
              </a:tblGrid>
              <a:tr h="493082">
                <a:tc gridSpan="2">
                  <a:txBody>
                    <a:bodyPr/>
                    <a:lstStyle/>
                    <a:p>
                      <a:r>
                        <a:rPr kumimoji="0" lang="ru-RU" sz="1400" b="1" kern="1200" dirty="0">
                          <a:solidFill>
                            <a:schemeClr val="lt1"/>
                          </a:solidFill>
                          <a:latin typeface="+mn-lt"/>
                          <a:ea typeface="+mn-ea"/>
                          <a:cs typeface="+mn-cs"/>
                        </a:rPr>
                        <a:t>Требования к уровню</a:t>
                      </a:r>
                      <a:r>
                        <a:rPr kumimoji="0" lang="ru-RU" sz="1400" b="1" kern="1200" baseline="0" dirty="0">
                          <a:solidFill>
                            <a:schemeClr val="lt1"/>
                          </a:solidFill>
                          <a:latin typeface="+mn-lt"/>
                          <a:ea typeface="+mn-ea"/>
                          <a:cs typeface="+mn-cs"/>
                        </a:rPr>
                        <a:t> подготовки обучающихся </a:t>
                      </a:r>
                      <a:endParaRPr lang="ru-RU" sz="1400" dirty="0"/>
                    </a:p>
                  </a:txBody>
                  <a:tcPr/>
                </a:tc>
                <a:tc hMerge="1">
                  <a:txBody>
                    <a:bodyPr/>
                    <a:lstStyle/>
                    <a:p>
                      <a:endParaRPr lang="ru-RU" dirty="0"/>
                    </a:p>
                  </a:txBody>
                  <a:tcPr/>
                </a:tc>
                <a:extLst>
                  <a:ext uri="{0D108BD9-81ED-4DB2-BD59-A6C34878D82A}">
                    <a16:rowId xmlns:a16="http://schemas.microsoft.com/office/drawing/2014/main" val="10000"/>
                  </a:ext>
                </a:extLst>
              </a:tr>
              <a:tr h="1020756">
                <a:tc>
                  <a:txBody>
                    <a:bodyPr/>
                    <a:lstStyle/>
                    <a:p>
                      <a:r>
                        <a:rPr lang="ru-RU" sz="1400" dirty="0"/>
                        <a:t>1</a:t>
                      </a:r>
                    </a:p>
                  </a:txBody>
                  <a:tcPr/>
                </a:tc>
                <a:tc>
                  <a:txBody>
                    <a:bodyPr/>
                    <a:lstStyle/>
                    <a:p>
                      <a:r>
                        <a:rPr kumimoji="0" lang="ru-RU" sz="1400" kern="1200" dirty="0">
                          <a:solidFill>
                            <a:schemeClr val="dk1"/>
                          </a:solidFill>
                          <a:latin typeface="+mn-lt"/>
                          <a:ea typeface="+mn-ea"/>
                          <a:cs typeface="+mn-cs"/>
                        </a:rPr>
                        <a:t>уровень подготовки обучающихся (ожидаемые результаты обучения) по каждой образовательной области (и учебным предметам) соответствующего уровня образования в соответствии с типовыми учебными программами ОП и требованиями ГОСО (прилагаются копии протоколов итоговой аттестации обучающихся, а также по одному видеоматериалу урока по каждому учебному предмету инвариантного компонента ТУП ОСО);</a:t>
                      </a:r>
                      <a:r>
                        <a:rPr kumimoji="0" lang="en-US" sz="1400" kern="1200" dirty="0">
                          <a:solidFill>
                            <a:schemeClr val="dk1"/>
                          </a:solidFill>
                          <a:latin typeface="+mn-lt"/>
                          <a:ea typeface="+mn-ea"/>
                          <a:cs typeface="+mn-cs"/>
                        </a:rPr>
                        <a:t> </a:t>
                      </a:r>
                      <a:endParaRPr kumimoji="0" lang="ru-RU" sz="1400" kern="1200" dirty="0">
                        <a:solidFill>
                          <a:schemeClr val="dk1"/>
                        </a:solidFill>
                        <a:latin typeface="+mn-lt"/>
                        <a:ea typeface="+mn-ea"/>
                        <a:cs typeface="+mn-cs"/>
                      </a:endParaRPr>
                    </a:p>
                    <a:p>
                      <a:endParaRPr lang="ru-RU" sz="1400" dirty="0"/>
                    </a:p>
                  </a:txBody>
                  <a:tcPr/>
                </a:tc>
                <a:extLst>
                  <a:ext uri="{0D108BD9-81ED-4DB2-BD59-A6C34878D82A}">
                    <a16:rowId xmlns:a16="http://schemas.microsoft.com/office/drawing/2014/main" val="10001"/>
                  </a:ext>
                </a:extLst>
              </a:tr>
              <a:tr h="649572">
                <a:tc>
                  <a:txBody>
                    <a:bodyPr/>
                    <a:lstStyle/>
                    <a:p>
                      <a:r>
                        <a:rPr lang="ru-RU" sz="14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400" kern="1200" dirty="0">
                          <a:solidFill>
                            <a:schemeClr val="dk1"/>
                          </a:solidFill>
                          <a:latin typeface="+mn-lt"/>
                          <a:ea typeface="+mn-ea"/>
                          <a:cs typeface="+mn-cs"/>
                        </a:rPr>
                        <a:t>соблюдение требований к домашнему заданию с учетом возможности его выполнения (в астрономических часах) для 2, 3, 4 классов;</a:t>
                      </a:r>
                    </a:p>
                    <a:p>
                      <a:endParaRPr lang="ru-RU" sz="1400" dirty="0"/>
                    </a:p>
                  </a:txBody>
                  <a:tcPr/>
                </a:tc>
                <a:extLst>
                  <a:ext uri="{0D108BD9-81ED-4DB2-BD59-A6C34878D82A}">
                    <a16:rowId xmlns:a16="http://schemas.microsoft.com/office/drawing/2014/main" val="10002"/>
                  </a:ext>
                </a:extLst>
              </a:tr>
              <a:tr h="887548">
                <a:tc>
                  <a:txBody>
                    <a:bodyPr/>
                    <a:lstStyle/>
                    <a:p>
                      <a:r>
                        <a:rPr lang="ru-RU" sz="1400" dirty="0"/>
                        <a:t>3</a:t>
                      </a:r>
                    </a:p>
                  </a:txBody>
                  <a:tcPr/>
                </a:tc>
                <a:tc>
                  <a:txBody>
                    <a:bodyPr/>
                    <a:lstStyle/>
                    <a:p>
                      <a:r>
                        <a:rPr kumimoji="0" lang="ru-RU" sz="1400" kern="1200" dirty="0">
                          <a:solidFill>
                            <a:schemeClr val="dk1"/>
                          </a:solidFill>
                          <a:latin typeface="+mn-lt"/>
                          <a:ea typeface="+mn-ea"/>
                          <a:cs typeface="+mn-cs"/>
                        </a:rPr>
                        <a:t>осуществление оценки учебных достижений обучающихся в соответствии с критериями оценки знаний обучающихся, утвержденными приказом министра образования и науки Республики Казахстан от 21 января 2016 года № 52 (зарегистрирован в Реестре государственной регистрации нормативных правовых актов под № 13137) и соблюдение требований </a:t>
                      </a:r>
                      <a:r>
                        <a:rPr kumimoji="0" lang="ru-RU" sz="1400" kern="1200" dirty="0" err="1">
                          <a:solidFill>
                            <a:schemeClr val="dk1"/>
                          </a:solidFill>
                          <a:latin typeface="+mn-lt"/>
                          <a:ea typeface="+mn-ea"/>
                          <a:cs typeface="+mn-cs"/>
                        </a:rPr>
                        <a:t>формативного</a:t>
                      </a:r>
                      <a:r>
                        <a:rPr kumimoji="0" lang="ru-RU" sz="1400" kern="1200" dirty="0">
                          <a:solidFill>
                            <a:schemeClr val="dk1"/>
                          </a:solidFill>
                          <a:latin typeface="+mn-lt"/>
                          <a:ea typeface="+mn-ea"/>
                          <a:cs typeface="+mn-cs"/>
                        </a:rPr>
                        <a:t> и </a:t>
                      </a:r>
                      <a:r>
                        <a:rPr kumimoji="0" lang="ru-RU" sz="1400" kern="1200" dirty="0" err="1">
                          <a:solidFill>
                            <a:schemeClr val="dk1"/>
                          </a:solidFill>
                          <a:latin typeface="+mn-lt"/>
                          <a:ea typeface="+mn-ea"/>
                          <a:cs typeface="+mn-cs"/>
                        </a:rPr>
                        <a:t>суммативного</a:t>
                      </a:r>
                      <a:r>
                        <a:rPr kumimoji="0" lang="ru-RU" sz="1400" kern="1200" dirty="0">
                          <a:solidFill>
                            <a:schemeClr val="dk1"/>
                          </a:solidFill>
                          <a:latin typeface="+mn-lt"/>
                          <a:ea typeface="+mn-ea"/>
                          <a:cs typeface="+mn-cs"/>
                        </a:rPr>
                        <a:t> оценивания;</a:t>
                      </a:r>
                      <a:endParaRPr lang="ru-RU" sz="1400" dirty="0"/>
                    </a:p>
                  </a:txBody>
                  <a:tcPr/>
                </a:tc>
                <a:extLst>
                  <a:ext uri="{0D108BD9-81ED-4DB2-BD59-A6C34878D82A}">
                    <a16:rowId xmlns:a16="http://schemas.microsoft.com/office/drawing/2014/main" val="10003"/>
                  </a:ext>
                </a:extLst>
              </a:tr>
              <a:tr h="711243">
                <a:tc>
                  <a:txBody>
                    <a:bodyPr/>
                    <a:lstStyle/>
                    <a:p>
                      <a:r>
                        <a:rPr lang="ru-RU" sz="1400" dirty="0"/>
                        <a:t>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400" kern="1200" dirty="0">
                          <a:solidFill>
                            <a:schemeClr val="dk1"/>
                          </a:solidFill>
                          <a:latin typeface="+mn-lt"/>
                          <a:ea typeface="+mn-ea"/>
                          <a:cs typeface="+mn-cs"/>
                        </a:rPr>
                        <a:t>выполнение требований инклюзивного образования при обучении обучающихся с особыми образовательными потребностями в соответствии с требованиями ГОСО (коррекция нарушения развития и социальной адаптации);</a:t>
                      </a:r>
                    </a:p>
                    <a:p>
                      <a:endParaRPr lang="ru-RU" sz="1400" dirty="0"/>
                    </a:p>
                  </a:txBody>
                  <a:tcPr/>
                </a:tc>
                <a:extLst>
                  <a:ext uri="{0D108BD9-81ED-4DB2-BD59-A6C34878D82A}">
                    <a16:rowId xmlns:a16="http://schemas.microsoft.com/office/drawing/2014/main" val="10004"/>
                  </a:ext>
                </a:extLst>
              </a:tr>
              <a:tr h="1206348">
                <a:tc>
                  <a:txBody>
                    <a:bodyPr/>
                    <a:lstStyle/>
                    <a:p>
                      <a:r>
                        <a:rPr lang="ru-RU" sz="1400" dirty="0"/>
                        <a:t>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400" kern="1200" dirty="0">
                          <a:solidFill>
                            <a:schemeClr val="dk1"/>
                          </a:solidFill>
                          <a:latin typeface="+mn-lt"/>
                          <a:ea typeface="+mn-ea"/>
                          <a:cs typeface="+mn-cs"/>
                        </a:rPr>
                        <a:t>оценивание результатов обучения по определению достижений обучающимися 4, 9, 11 классов ожидаемых результатов обучения и освоения образовательных учебных программ, предусмотренных требованиями государственного общеобразовательного стандарта соответствующего уровня образования, утвержденными ГОСО (прилагаются копии ведомостей оценок качества знаний, умений и навыков обучающихся, в том числе заполненные таблицы согласно приложениям 15 и 16 к настоящим Критериям).</a:t>
                      </a:r>
                    </a:p>
                    <a:p>
                      <a:endParaRPr lang="ru-RU" sz="1400"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27384"/>
            <a:ext cx="9144000" cy="768085"/>
          </a:xfrm>
          <a:prstGeom prst="rect">
            <a:avLst/>
          </a:prstGeom>
          <a:solidFill>
            <a:srgbClr val="2C5D9B"/>
          </a:solidFill>
        </p:spPr>
        <p:txBody>
          <a:bodyPr vert="horz" anchor="b">
            <a:normAutofit fontScale="40000" lnSpcReduction="20000"/>
          </a:bodyPr>
          <a:lstStyle/>
          <a:p>
            <a:pPr>
              <a:spcBef>
                <a:spcPct val="0"/>
              </a:spcBef>
            </a:pPr>
            <a:r>
              <a:rPr lang="ru-RU" sz="3200" b="1" dirty="0">
                <a:solidFill>
                  <a:schemeClr val="bg1"/>
                </a:solidFill>
              </a:rPr>
              <a:t>Параграф 2. Критерии оценки организаций образования, реализующих общеобразовательные учебные программы начального, основного среднего и общего среднего образования</a:t>
            </a:r>
            <a:br>
              <a:rPr lang="ru-RU" sz="3200" dirty="0">
                <a:solidFill>
                  <a:schemeClr val="bg1"/>
                </a:solidFill>
              </a:rPr>
            </a:br>
            <a:endParaRPr lang="ru-RU" sz="3200" dirty="0">
              <a:solidFill>
                <a:schemeClr val="bg1"/>
              </a:solidFill>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graphicFrame>
        <p:nvGraphicFramePr>
          <p:cNvPr id="6" name="Таблица 5"/>
          <p:cNvGraphicFramePr>
            <a:graphicFrameLocks noGrp="1"/>
          </p:cNvGraphicFramePr>
          <p:nvPr/>
        </p:nvGraphicFramePr>
        <p:xfrm>
          <a:off x="0" y="764704"/>
          <a:ext cx="9144001" cy="4535800"/>
        </p:xfrm>
        <a:graphic>
          <a:graphicData uri="http://schemas.openxmlformats.org/drawingml/2006/table">
            <a:tbl>
              <a:tblPr firstRow="1" bandRow="1">
                <a:tableStyleId>{21E4AEA4-8DFA-4A89-87EB-49C32662AFE0}</a:tableStyleId>
              </a:tblPr>
              <a:tblGrid>
                <a:gridCol w="467545">
                  <a:extLst>
                    <a:ext uri="{9D8B030D-6E8A-4147-A177-3AD203B41FA5}">
                      <a16:colId xmlns:a16="http://schemas.microsoft.com/office/drawing/2014/main" val="20000"/>
                    </a:ext>
                  </a:extLst>
                </a:gridCol>
                <a:gridCol w="8676456">
                  <a:extLst>
                    <a:ext uri="{9D8B030D-6E8A-4147-A177-3AD203B41FA5}">
                      <a16:colId xmlns:a16="http://schemas.microsoft.com/office/drawing/2014/main" val="20001"/>
                    </a:ext>
                  </a:extLst>
                </a:gridCol>
              </a:tblGrid>
              <a:tr h="485877">
                <a:tc gridSpan="2">
                  <a:txBody>
                    <a:bodyPr/>
                    <a:lstStyle/>
                    <a:p>
                      <a:r>
                        <a:rPr kumimoji="0" lang="ru-RU" sz="1400" b="1" kern="1200" dirty="0">
                          <a:solidFill>
                            <a:schemeClr val="lt1"/>
                          </a:solidFill>
                          <a:latin typeface="+mn-lt"/>
                          <a:ea typeface="+mn-ea"/>
                          <a:cs typeface="+mn-cs"/>
                        </a:rPr>
                        <a:t>Требования к максимальному объему учебной нагрузки обучающихся по обновленному содержанию начального, основного среднего и общего среднего образования:</a:t>
                      </a:r>
                    </a:p>
                  </a:txBody>
                  <a:tcPr/>
                </a:tc>
                <a:tc hMerge="1">
                  <a:txBody>
                    <a:bodyPr/>
                    <a:lstStyle/>
                    <a:p>
                      <a:endParaRPr lang="ru-RU" dirty="0"/>
                    </a:p>
                  </a:txBody>
                  <a:tcPr/>
                </a:tc>
                <a:extLst>
                  <a:ext uri="{0D108BD9-81ED-4DB2-BD59-A6C34878D82A}">
                    <a16:rowId xmlns:a16="http://schemas.microsoft.com/office/drawing/2014/main" val="10000"/>
                  </a:ext>
                </a:extLst>
              </a:tr>
              <a:tr h="378217">
                <a:tc>
                  <a:txBody>
                    <a:bodyPr/>
                    <a:lstStyle/>
                    <a:p>
                      <a:r>
                        <a:rPr lang="ru-RU" sz="1400" dirty="0"/>
                        <a:t>1</a:t>
                      </a:r>
                    </a:p>
                  </a:txBody>
                  <a:tcPr/>
                </a:tc>
                <a:tc>
                  <a:txBody>
                    <a:bodyPr/>
                    <a:lstStyle/>
                    <a:p>
                      <a:r>
                        <a:rPr kumimoji="0" lang="ru-RU" sz="1400" kern="1200" dirty="0">
                          <a:solidFill>
                            <a:schemeClr val="dk1"/>
                          </a:solidFill>
                          <a:latin typeface="+mn-lt"/>
                          <a:ea typeface="+mn-ea"/>
                          <a:cs typeface="+mn-cs"/>
                        </a:rPr>
                        <a:t>соответствие и соблюдение максимального объема недельной учебной нагрузки обучающихся; </a:t>
                      </a:r>
                      <a:r>
                        <a:rPr kumimoji="0" lang="en-US" sz="1400" kern="1200" dirty="0">
                          <a:solidFill>
                            <a:schemeClr val="dk1"/>
                          </a:solidFill>
                          <a:latin typeface="+mn-lt"/>
                          <a:ea typeface="+mn-ea"/>
                          <a:cs typeface="+mn-cs"/>
                        </a:rPr>
                        <a:t>     </a:t>
                      </a:r>
                      <a:endParaRPr kumimoji="0" lang="ru-RU" sz="1400" kern="1200" dirty="0">
                        <a:solidFill>
                          <a:schemeClr val="dk1"/>
                        </a:solidFill>
                        <a:latin typeface="+mn-lt"/>
                        <a:ea typeface="+mn-ea"/>
                        <a:cs typeface="+mn-cs"/>
                      </a:endParaRPr>
                    </a:p>
                    <a:p>
                      <a:endParaRPr lang="ru-RU" sz="1400" dirty="0"/>
                    </a:p>
                  </a:txBody>
                  <a:tcPr/>
                </a:tc>
                <a:extLst>
                  <a:ext uri="{0D108BD9-81ED-4DB2-BD59-A6C34878D82A}">
                    <a16:rowId xmlns:a16="http://schemas.microsoft.com/office/drawing/2014/main" val="10001"/>
                  </a:ext>
                </a:extLst>
              </a:tr>
              <a:tr h="318745">
                <a:tc>
                  <a:txBody>
                    <a:bodyPr/>
                    <a:lstStyle/>
                    <a:p>
                      <a:r>
                        <a:rPr lang="ru-RU" sz="1400" dirty="0"/>
                        <a:t>2</a:t>
                      </a:r>
                    </a:p>
                  </a:txBody>
                  <a:tcPr/>
                </a:tc>
                <a:tc>
                  <a:txBody>
                    <a:bodyPr/>
                    <a:lstStyle/>
                    <a:p>
                      <a:r>
                        <a:rPr kumimoji="0" lang="ru-RU" sz="1400" kern="1200" dirty="0">
                          <a:solidFill>
                            <a:schemeClr val="dk1"/>
                          </a:solidFill>
                          <a:latin typeface="+mn-lt"/>
                          <a:ea typeface="+mn-ea"/>
                          <a:cs typeface="+mn-cs"/>
                        </a:rPr>
                        <a:t>соответствие и соблюдение общего объема учебной нагрузки обучающихся, составляющей инвариантный и вариативный (коррекционный компонент для специальной организации образования) компоненты, а также недельной и годовой учебной нагрузки по классам, установленной ТУП ОСО;</a:t>
                      </a:r>
                      <a:endParaRPr lang="ru-RU" sz="1400" dirty="0"/>
                    </a:p>
                  </a:txBody>
                  <a:tcPr/>
                </a:tc>
                <a:extLst>
                  <a:ext uri="{0D108BD9-81ED-4DB2-BD59-A6C34878D82A}">
                    <a16:rowId xmlns:a16="http://schemas.microsoft.com/office/drawing/2014/main" val="10002"/>
                  </a:ext>
                </a:extLst>
              </a:tr>
              <a:tr h="360040">
                <a:tc>
                  <a:txBody>
                    <a:bodyPr/>
                    <a:lstStyle/>
                    <a:p>
                      <a:r>
                        <a:rPr lang="ru-RU" sz="1400" dirty="0"/>
                        <a:t>3</a:t>
                      </a:r>
                    </a:p>
                  </a:txBody>
                  <a:tcPr/>
                </a:tc>
                <a:tc>
                  <a:txBody>
                    <a:bodyPr/>
                    <a:lstStyle/>
                    <a:p>
                      <a:r>
                        <a:rPr kumimoji="0" lang="ru-RU" sz="1400" kern="1200" dirty="0">
                          <a:solidFill>
                            <a:schemeClr val="dk1"/>
                          </a:solidFill>
                          <a:latin typeface="+mn-lt"/>
                          <a:ea typeface="+mn-ea"/>
                          <a:cs typeface="+mn-cs"/>
                        </a:rPr>
                        <a:t>соблюдение требований к делению классов на группы, в том числе с учетом особенностей обучающихся с особыми образовательными потребностями в рамках инклюзивного образования.</a:t>
                      </a:r>
                    </a:p>
                    <a:p>
                      <a:endParaRPr lang="ru-RU" sz="1400" dirty="0"/>
                    </a:p>
                  </a:txBody>
                  <a:tcPr/>
                </a:tc>
                <a:extLst>
                  <a:ext uri="{0D108BD9-81ED-4DB2-BD59-A6C34878D82A}">
                    <a16:rowId xmlns:a16="http://schemas.microsoft.com/office/drawing/2014/main" val="10003"/>
                  </a:ext>
                </a:extLst>
              </a:tr>
              <a:tr h="360040">
                <a:tc gridSpan="2">
                  <a:txBody>
                    <a:bodyPr/>
                    <a:lstStyle/>
                    <a:p>
                      <a:r>
                        <a:rPr kumimoji="0" lang="ru-RU" sz="1400" b="1" kern="1200" dirty="0">
                          <a:solidFill>
                            <a:schemeClr val="dk1"/>
                          </a:solidFill>
                          <a:latin typeface="+mn-lt"/>
                          <a:ea typeface="+mn-ea"/>
                          <a:cs typeface="+mn-cs"/>
                        </a:rPr>
                        <a:t>Требования к сроку обучения:</a:t>
                      </a:r>
                      <a:endParaRPr lang="ru-RU" sz="1400" b="1" dirty="0"/>
                    </a:p>
                  </a:txBody>
                  <a:tcPr/>
                </a:tc>
                <a:tc hMerge="1">
                  <a:txBody>
                    <a:bodyPr/>
                    <a:lstStyle/>
                    <a:p>
                      <a:endParaRPr lang="ru-RU" sz="1200" dirty="0"/>
                    </a:p>
                  </a:txBody>
                  <a:tcPr/>
                </a:tc>
                <a:extLst>
                  <a:ext uri="{0D108BD9-81ED-4DB2-BD59-A6C34878D82A}">
                    <a16:rowId xmlns:a16="http://schemas.microsoft.com/office/drawing/2014/main" val="10004"/>
                  </a:ext>
                </a:extLst>
              </a:tr>
              <a:tr h="360040">
                <a:tc>
                  <a:txBody>
                    <a:bodyPr/>
                    <a:lstStyle/>
                    <a:p>
                      <a:r>
                        <a:rPr lang="ru-RU" sz="1400" dirty="0"/>
                        <a:t>1</a:t>
                      </a:r>
                    </a:p>
                  </a:txBody>
                  <a:tcPr/>
                </a:tc>
                <a:tc>
                  <a:txBody>
                    <a:bodyPr/>
                    <a:lstStyle/>
                    <a:p>
                      <a:r>
                        <a:rPr kumimoji="0" lang="ru-RU" sz="1400" kern="1200" dirty="0">
                          <a:solidFill>
                            <a:schemeClr val="dk1"/>
                          </a:solidFill>
                          <a:latin typeface="+mn-lt"/>
                          <a:ea typeface="+mn-ea"/>
                          <a:cs typeface="+mn-cs"/>
                        </a:rPr>
                        <a:t>соблюдение требований к срокам освоения общеобразовательных учебных программ соответствующих уровней;</a:t>
                      </a:r>
                    </a:p>
                    <a:p>
                      <a:endParaRPr lang="ru-RU" sz="1400" dirty="0"/>
                    </a:p>
                  </a:txBody>
                  <a:tcPr/>
                </a:tc>
                <a:extLst>
                  <a:ext uri="{0D108BD9-81ED-4DB2-BD59-A6C34878D82A}">
                    <a16:rowId xmlns:a16="http://schemas.microsoft.com/office/drawing/2014/main" val="10005"/>
                  </a:ext>
                </a:extLst>
              </a:tr>
              <a:tr h="360040">
                <a:tc>
                  <a:txBody>
                    <a:bodyPr/>
                    <a:lstStyle/>
                    <a:p>
                      <a:r>
                        <a:rPr lang="ru-RU" sz="14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ru-RU" sz="1400" kern="1200" dirty="0">
                          <a:solidFill>
                            <a:schemeClr val="dk1"/>
                          </a:solidFill>
                          <a:latin typeface="+mn-lt"/>
                          <a:ea typeface="+mn-ea"/>
                          <a:cs typeface="+mn-cs"/>
                        </a:rPr>
                        <a:t>соблюдение требований к продолжительности учебного года по классам и продолжительности каникулярного времени в учебном году.</a:t>
                      </a:r>
                    </a:p>
                    <a:p>
                      <a:endParaRPr lang="ru-RU" sz="1400" dirty="0"/>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27384"/>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660232" y="332656"/>
            <a:ext cx="2286000" cy="461665"/>
          </a:xfrm>
          <a:prstGeom prst="rect">
            <a:avLst/>
          </a:prstGeom>
        </p:spPr>
        <p:txBody>
          <a:bodyPr>
            <a:spAutoFit/>
          </a:bodyPr>
          <a:lstStyle/>
          <a:p>
            <a:pPr>
              <a:spcBef>
                <a:spcPct val="0"/>
              </a:spcBef>
            </a:pPr>
            <a:r>
              <a:rPr lang="ru-RU" sz="800" dirty="0">
                <a:solidFill>
                  <a:schemeClr val="bg1"/>
                </a:solidFill>
              </a:rPr>
              <a:t>Приложение 10</a:t>
            </a:r>
            <a:br>
              <a:rPr lang="ru-RU" sz="800" dirty="0">
                <a:solidFill>
                  <a:schemeClr val="bg1"/>
                </a:solidFill>
              </a:rPr>
            </a:br>
            <a:r>
              <a:rPr lang="ru-RU" sz="800" dirty="0">
                <a:solidFill>
                  <a:schemeClr val="bg1"/>
                </a:solidFill>
              </a:rPr>
              <a:t>к Критериям оценки организаций образования</a:t>
            </a:r>
            <a:endParaRPr lang="ru-RU" sz="3200" dirty="0">
              <a:solidFill>
                <a:schemeClr val="bg1"/>
              </a:solidFill>
            </a:endParaRPr>
          </a:p>
        </p:txBody>
      </p:sp>
      <p:sp>
        <p:nvSpPr>
          <p:cNvPr id="105473" name="Rectangle 1"/>
          <p:cNvSpPr>
            <a:spLocks noChangeArrowheads="1"/>
          </p:cNvSpPr>
          <p:nvPr/>
        </p:nvSpPr>
        <p:spPr bwMode="auto">
          <a:xfrm>
            <a:off x="0" y="59323"/>
            <a:ext cx="8872172"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100" b="1"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r>
              <a:rPr kumimoji="0" lang="ru-RU" sz="1600" b="1" i="0" u="none" strike="noStrike" cap="none" normalizeH="0" baseline="0" dirty="0" bmk="">
                <a:ln>
                  <a:noFill/>
                </a:ln>
                <a:solidFill>
                  <a:schemeClr val="bg1"/>
                </a:solidFill>
                <a:effectLst/>
                <a:latin typeface="Arial" pitchFamily="34" charset="0"/>
                <a:ea typeface="Times New Roman" pitchFamily="18" charset="0"/>
                <a:cs typeface="Arial" pitchFamily="34" charset="0"/>
              </a:rPr>
              <a:t>Сведения об укомплектованности педагогическими и преподавательскими кадрами</a:t>
            </a:r>
            <a:endParaRPr kumimoji="0" lang="ru-RU" sz="1600" b="0" i="0" u="none" strike="noStrike" cap="none" normalizeH="0" baseline="0" dirty="0">
              <a:ln>
                <a:noFill/>
              </a:ln>
              <a:solidFill>
                <a:schemeClr val="bg1"/>
              </a:solidFill>
              <a:effectLst/>
              <a:latin typeface="Arial" pitchFamily="34" charset="0"/>
              <a:cs typeface="Arial" pitchFamily="34" charset="0"/>
            </a:endParaRPr>
          </a:p>
        </p:txBody>
      </p:sp>
      <p:graphicFrame>
        <p:nvGraphicFramePr>
          <p:cNvPr id="7" name="Таблица 6"/>
          <p:cNvGraphicFramePr>
            <a:graphicFrameLocks noGrp="1"/>
          </p:cNvGraphicFramePr>
          <p:nvPr/>
        </p:nvGraphicFramePr>
        <p:xfrm>
          <a:off x="179512" y="980728"/>
          <a:ext cx="8640960" cy="2269082"/>
        </p:xfrm>
        <a:graphic>
          <a:graphicData uri="http://schemas.openxmlformats.org/drawingml/2006/table">
            <a:tbl>
              <a:tblPr/>
              <a:tblGrid>
                <a:gridCol w="185464">
                  <a:extLst>
                    <a:ext uri="{9D8B030D-6E8A-4147-A177-3AD203B41FA5}">
                      <a16:colId xmlns:a16="http://schemas.microsoft.com/office/drawing/2014/main" val="20000"/>
                    </a:ext>
                  </a:extLst>
                </a:gridCol>
                <a:gridCol w="512838">
                  <a:extLst>
                    <a:ext uri="{9D8B030D-6E8A-4147-A177-3AD203B41FA5}">
                      <a16:colId xmlns:a16="http://schemas.microsoft.com/office/drawing/2014/main" val="20001"/>
                    </a:ext>
                  </a:extLst>
                </a:gridCol>
                <a:gridCol w="416661">
                  <a:extLst>
                    <a:ext uri="{9D8B030D-6E8A-4147-A177-3AD203B41FA5}">
                      <a16:colId xmlns:a16="http://schemas.microsoft.com/office/drawing/2014/main" val="20002"/>
                    </a:ext>
                  </a:extLst>
                </a:gridCol>
                <a:gridCol w="3294033">
                  <a:extLst>
                    <a:ext uri="{9D8B030D-6E8A-4147-A177-3AD203B41FA5}">
                      <a16:colId xmlns:a16="http://schemas.microsoft.com/office/drawing/2014/main" val="20003"/>
                    </a:ext>
                  </a:extLst>
                </a:gridCol>
                <a:gridCol w="612594">
                  <a:extLst>
                    <a:ext uri="{9D8B030D-6E8A-4147-A177-3AD203B41FA5}">
                      <a16:colId xmlns:a16="http://schemas.microsoft.com/office/drawing/2014/main" val="20004"/>
                    </a:ext>
                  </a:extLst>
                </a:gridCol>
                <a:gridCol w="479818">
                  <a:extLst>
                    <a:ext uri="{9D8B030D-6E8A-4147-A177-3AD203B41FA5}">
                      <a16:colId xmlns:a16="http://schemas.microsoft.com/office/drawing/2014/main" val="20005"/>
                    </a:ext>
                  </a:extLst>
                </a:gridCol>
                <a:gridCol w="412378">
                  <a:extLst>
                    <a:ext uri="{9D8B030D-6E8A-4147-A177-3AD203B41FA5}">
                      <a16:colId xmlns:a16="http://schemas.microsoft.com/office/drawing/2014/main" val="20006"/>
                    </a:ext>
                  </a:extLst>
                </a:gridCol>
                <a:gridCol w="2013417">
                  <a:extLst>
                    <a:ext uri="{9D8B030D-6E8A-4147-A177-3AD203B41FA5}">
                      <a16:colId xmlns:a16="http://schemas.microsoft.com/office/drawing/2014/main" val="20007"/>
                    </a:ext>
                  </a:extLst>
                </a:gridCol>
                <a:gridCol w="713757">
                  <a:extLst>
                    <a:ext uri="{9D8B030D-6E8A-4147-A177-3AD203B41FA5}">
                      <a16:colId xmlns:a16="http://schemas.microsoft.com/office/drawing/2014/main" val="20008"/>
                    </a:ext>
                  </a:extLst>
                </a:gridCol>
              </a:tblGrid>
              <a:tr h="1728192">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 </a:t>
                      </a:r>
                      <a:r>
                        <a:rPr lang="en-US" sz="800">
                          <a:solidFill>
                            <a:srgbClr val="000000"/>
                          </a:solidFill>
                          <a:latin typeface="Times New Roman"/>
                          <a:ea typeface="Times New Roman"/>
                          <a:cs typeface="Times New Roman"/>
                        </a:rPr>
                        <a:t>№ п/п </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Фамилия, имя, отчество (при наличии)</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Год и месторождения</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высшем и/или техническом и профессиональном и/или послесреднем образовании, о педагогической переподготовке, специальность, квалификация по диплому, год окончания, для мастеров производственного обучения–сведения о прохождении стажировки в организациях и/или на производстве объемом не менее 72 часов за последние 3 года. </a:t>
                      </a:r>
                      <a:r>
                        <a:rPr lang="en-US" sz="800">
                          <a:solidFill>
                            <a:srgbClr val="000000"/>
                          </a:solidFill>
                          <a:latin typeface="Times New Roman"/>
                          <a:ea typeface="Times New Roman"/>
                          <a:cs typeface="Times New Roman"/>
                        </a:rPr>
                        <a:t>(наименование организации, производства, период обучения, стажировки).</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Основное место работы (адрес организации, должность, стаж)</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практической работе по профилю преподаваемых дисциплин,</a:t>
                      </a:r>
                      <a:br>
                        <a:rPr lang="ru-RU" sz="900">
                          <a:latin typeface="Times New Roman"/>
                          <a:ea typeface="Times New Roman"/>
                          <a:cs typeface="Times New Roman"/>
                        </a:rPr>
                      </a:br>
                      <a:r>
                        <a:rPr lang="ru-RU" sz="800">
                          <a:solidFill>
                            <a:srgbClr val="000000"/>
                          </a:solidFill>
                          <a:latin typeface="Times New Roman"/>
                          <a:ea typeface="Times New Roman"/>
                          <a:cs typeface="Times New Roman"/>
                        </a:rPr>
                        <a:t>стаж</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об отсутствии (наличии) судимости</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Категория, дата присвоения, номер приказа о присвоении категории* Сведения о педагогах– экспертах, педагогах-исследователях, педагогах- мастерах, педагогах, Сведения о педагогах подготовивших участников и победителей конкурсов и соревнований.</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прохождении медицинского осмотра (наличие санитарной книжки) *</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172800">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2</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3</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4</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5</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6</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7</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8</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9</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368090">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latin typeface="Times New Roman"/>
                          <a:ea typeface="Times New Roman"/>
                          <a:cs typeface="Times New Roman"/>
                        </a:rPr>
                      </a:b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dirty="0">
                          <a:latin typeface="Times New Roman"/>
                          <a:ea typeface="Times New Roman"/>
                          <a:cs typeface="Times New Roman"/>
                        </a:rPr>
                      </a:br>
                      <a:endParaRPr lang="ru-RU" sz="9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05474" name="Rectangle 2"/>
          <p:cNvSpPr>
            <a:spLocks noChangeArrowheads="1"/>
          </p:cNvSpPr>
          <p:nvPr/>
        </p:nvSpPr>
        <p:spPr bwMode="auto">
          <a:xfrm>
            <a:off x="1100537" y="-63787"/>
            <a:ext cx="6942926"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r>
              <a:rPr kumimoji="0" lang="en-US" sz="1400" b="0" i="0" u="none" strike="noStrike" cap="none" normalizeH="0" baseline="0" dirty="0" bmk="">
                <a:ln>
                  <a:noFill/>
                </a:ln>
                <a:solidFill>
                  <a:srgbClr val="000000"/>
                </a:solidFill>
                <a:effectLst/>
                <a:latin typeface="Arial" pitchFamily="34" charset="0"/>
                <a:ea typeface="Times New Roman" pitchFamily="18" charset="0"/>
                <a:cs typeface="Arial" pitchFamily="34" charset="0"/>
              </a:rPr>
              <a:t>    </a:t>
            </a:r>
            <a:r>
              <a:rPr kumimoji="0" lang="ru-RU" sz="1400" b="0" i="0" u="none" strike="noStrike" cap="none" normalizeH="0" baseline="0" dirty="0" bmk="z326">
                <a:ln>
                  <a:noFill/>
                </a:ln>
                <a:solidFill>
                  <a:srgbClr val="000000"/>
                </a:solidFill>
                <a:effectLst/>
                <a:latin typeface="Arial" pitchFamily="34" charset="0"/>
                <a:ea typeface="Times New Roman" pitchFamily="18" charset="0"/>
                <a:cs typeface="Arial" pitchFamily="34" charset="0"/>
              </a:rPr>
              <a:t> _________________________________________________________________</a:t>
            </a:r>
            <a:br>
              <a:rPr kumimoji="0" lang="ru-RU" sz="1100" b="0" i="0" u="none" strike="noStrike" cap="none" normalizeH="0" baseline="0" dirty="0" bmk="z326">
                <a:ln>
                  <a:noFill/>
                </a:ln>
                <a:solidFill>
                  <a:schemeClr val="tx1"/>
                </a:solidFill>
                <a:effectLst/>
                <a:latin typeface="Arial" pitchFamily="34" charset="0"/>
                <a:ea typeface="Times New Roman" pitchFamily="18" charset="0"/>
                <a:cs typeface="Arial" pitchFamily="34" charset="0"/>
              </a:rPr>
            </a:b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8" name="Таблица 7"/>
          <p:cNvGraphicFramePr>
            <a:graphicFrameLocks noGrp="1"/>
          </p:cNvGraphicFramePr>
          <p:nvPr/>
        </p:nvGraphicFramePr>
        <p:xfrm>
          <a:off x="179512" y="3501008"/>
          <a:ext cx="8712967" cy="1742182"/>
        </p:xfrm>
        <a:graphic>
          <a:graphicData uri="http://schemas.openxmlformats.org/drawingml/2006/table">
            <a:tbl>
              <a:tblPr/>
              <a:tblGrid>
                <a:gridCol w="735998">
                  <a:extLst>
                    <a:ext uri="{9D8B030D-6E8A-4147-A177-3AD203B41FA5}">
                      <a16:colId xmlns:a16="http://schemas.microsoft.com/office/drawing/2014/main" val="20000"/>
                    </a:ext>
                  </a:extLst>
                </a:gridCol>
                <a:gridCol w="1382740">
                  <a:extLst>
                    <a:ext uri="{9D8B030D-6E8A-4147-A177-3AD203B41FA5}">
                      <a16:colId xmlns:a16="http://schemas.microsoft.com/office/drawing/2014/main" val="20001"/>
                    </a:ext>
                  </a:extLst>
                </a:gridCol>
                <a:gridCol w="1802806">
                  <a:extLst>
                    <a:ext uri="{9D8B030D-6E8A-4147-A177-3AD203B41FA5}">
                      <a16:colId xmlns:a16="http://schemas.microsoft.com/office/drawing/2014/main" val="20002"/>
                    </a:ext>
                  </a:extLst>
                </a:gridCol>
                <a:gridCol w="2034442">
                  <a:extLst>
                    <a:ext uri="{9D8B030D-6E8A-4147-A177-3AD203B41FA5}">
                      <a16:colId xmlns:a16="http://schemas.microsoft.com/office/drawing/2014/main" val="20003"/>
                    </a:ext>
                  </a:extLst>
                </a:gridCol>
                <a:gridCol w="999512">
                  <a:extLst>
                    <a:ext uri="{9D8B030D-6E8A-4147-A177-3AD203B41FA5}">
                      <a16:colId xmlns:a16="http://schemas.microsoft.com/office/drawing/2014/main" val="20004"/>
                    </a:ext>
                  </a:extLst>
                </a:gridCol>
                <a:gridCol w="1214148">
                  <a:extLst>
                    <a:ext uri="{9D8B030D-6E8A-4147-A177-3AD203B41FA5}">
                      <a16:colId xmlns:a16="http://schemas.microsoft.com/office/drawing/2014/main" val="20005"/>
                    </a:ext>
                  </a:extLst>
                </a:gridCol>
                <a:gridCol w="278390">
                  <a:extLst>
                    <a:ext uri="{9D8B030D-6E8A-4147-A177-3AD203B41FA5}">
                      <a16:colId xmlns:a16="http://schemas.microsoft.com/office/drawing/2014/main" val="20006"/>
                    </a:ext>
                  </a:extLst>
                </a:gridCol>
                <a:gridCol w="264931">
                  <a:extLst>
                    <a:ext uri="{9D8B030D-6E8A-4147-A177-3AD203B41FA5}">
                      <a16:colId xmlns:a16="http://schemas.microsoft.com/office/drawing/2014/main" val="20007"/>
                    </a:ext>
                  </a:extLst>
                </a:gridCol>
              </a:tblGrid>
              <a:tr h="1587106">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степени "магистр" (специальность, год присуждения) *</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об академической степени "доктор философии (</a:t>
                      </a:r>
                      <a:r>
                        <a:rPr lang="en-US" sz="800">
                          <a:solidFill>
                            <a:srgbClr val="000000"/>
                          </a:solidFill>
                          <a:latin typeface="Times New Roman"/>
                          <a:ea typeface="Times New Roman"/>
                          <a:cs typeface="Times New Roman"/>
                        </a:rPr>
                        <a:t>PhD</a:t>
                      </a:r>
                      <a:r>
                        <a:rPr lang="ru-RU" sz="800">
                          <a:solidFill>
                            <a:srgbClr val="000000"/>
                          </a:solidFill>
                          <a:latin typeface="Times New Roman"/>
                          <a:ea typeface="Times New Roman"/>
                          <a:cs typeface="Times New Roman"/>
                        </a:rPr>
                        <a:t>)" или "доктор по профилю", специальность, год присуждения</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степени "доктор философии (</a:t>
                      </a:r>
                      <a:r>
                        <a:rPr lang="en-US" sz="800">
                          <a:solidFill>
                            <a:srgbClr val="000000"/>
                          </a:solidFill>
                          <a:latin typeface="Times New Roman"/>
                          <a:ea typeface="Times New Roman"/>
                          <a:cs typeface="Times New Roman"/>
                        </a:rPr>
                        <a:t>PhD</a:t>
                      </a:r>
                      <a:r>
                        <a:rPr lang="ru-RU" sz="800">
                          <a:solidFill>
                            <a:srgbClr val="000000"/>
                          </a:solidFill>
                          <a:latin typeface="Times New Roman"/>
                          <a:ea typeface="Times New Roman"/>
                          <a:cs typeface="Times New Roman"/>
                        </a:rPr>
                        <a:t>)" или "доктор по профилю", специальность, год присуждения, сведения о специалистах 8 уровню </a:t>
                      </a:r>
                      <a:r>
                        <a:rPr lang="en-US" sz="800">
                          <a:solidFill>
                            <a:srgbClr val="000000"/>
                          </a:solidFill>
                          <a:latin typeface="Times New Roman"/>
                          <a:ea typeface="Times New Roman"/>
                          <a:cs typeface="Times New Roman"/>
                        </a:rPr>
                        <a:t>Национальной рамки квалификации</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об ученой степени "кандидат наук", или "доктор наук", или "доктор философии (</a:t>
                      </a:r>
                      <a:r>
                        <a:rPr lang="en-US" sz="800">
                          <a:solidFill>
                            <a:srgbClr val="000000"/>
                          </a:solidFill>
                          <a:latin typeface="Times New Roman"/>
                          <a:ea typeface="Times New Roman"/>
                          <a:cs typeface="Times New Roman"/>
                        </a:rPr>
                        <a:t>PhD</a:t>
                      </a:r>
                      <a:r>
                        <a:rPr lang="ru-RU" sz="800">
                          <a:solidFill>
                            <a:srgbClr val="000000"/>
                          </a:solidFill>
                          <a:latin typeface="Times New Roman"/>
                          <a:ea typeface="Times New Roman"/>
                          <a:cs typeface="Times New Roman"/>
                        </a:rPr>
                        <a:t>)", или "доктор по профилю", специальность, год присуждения</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об ученом звании "ассоциированный профессор (доцент)" или "профессор", специальность, год присвоения</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почетных званиях и государственных наградах Республики Казахстан, о спортивном звании "Заслуженный тренер" или о высшей и первой врачебной категории, год присвоения</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800">
                          <a:solidFill>
                            <a:srgbClr val="000000"/>
                          </a:solidFill>
                          <a:latin typeface="Times New Roman"/>
                          <a:ea typeface="Times New Roman"/>
                          <a:cs typeface="Times New Roman"/>
                        </a:rPr>
                        <a:t>Сведения о наличии удостоверения о признании</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Преподаваемый предмет, дисциплина</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141086">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10</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11</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12</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13</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14</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15</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a:solidFill>
                            <a:srgbClr val="000000"/>
                          </a:solidFill>
                          <a:latin typeface="Times New Roman"/>
                          <a:ea typeface="Times New Roman"/>
                          <a:cs typeface="Times New Roman"/>
                        </a:rPr>
                        <a:t>16</a:t>
                      </a:r>
                      <a:endParaRPr lang="ru-RU" sz="9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800" dirty="0">
                          <a:solidFill>
                            <a:srgbClr val="000000"/>
                          </a:solidFill>
                          <a:latin typeface="Times New Roman"/>
                          <a:ea typeface="Times New Roman"/>
                          <a:cs typeface="Times New Roman"/>
                        </a:rPr>
                        <a:t>17</a:t>
                      </a:r>
                      <a:endParaRPr lang="ru-RU" sz="9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858000" y="260648"/>
            <a:ext cx="2286000" cy="461665"/>
          </a:xfrm>
          <a:prstGeom prst="rect">
            <a:avLst/>
          </a:prstGeom>
        </p:spPr>
        <p:txBody>
          <a:bodyPr>
            <a:spAutoFit/>
          </a:bodyPr>
          <a:lstStyle/>
          <a:p>
            <a:pPr>
              <a:spcBef>
                <a:spcPct val="0"/>
              </a:spcBef>
            </a:pPr>
            <a:r>
              <a:rPr lang="ru-RU" sz="800" dirty="0">
                <a:solidFill>
                  <a:schemeClr val="bg1"/>
                </a:solidFill>
              </a:rPr>
              <a:t>Приложение 11</a:t>
            </a:r>
            <a:br>
              <a:rPr lang="ru-RU" sz="800" dirty="0">
                <a:solidFill>
                  <a:schemeClr val="bg1"/>
                </a:solidFill>
              </a:rPr>
            </a:br>
            <a:r>
              <a:rPr lang="ru-RU" sz="800" dirty="0">
                <a:solidFill>
                  <a:schemeClr val="bg1"/>
                </a:solidFill>
              </a:rPr>
              <a:t>к Критериям оценки организаций образования</a:t>
            </a:r>
            <a:endParaRPr lang="ru-RU" sz="3200" dirty="0">
              <a:solidFill>
                <a:schemeClr val="bg1"/>
              </a:solidFill>
            </a:endParaRPr>
          </a:p>
        </p:txBody>
      </p:sp>
      <p:sp>
        <p:nvSpPr>
          <p:cNvPr id="105473" name="Rectangle 1"/>
          <p:cNvSpPr>
            <a:spLocks noChangeArrowheads="1"/>
          </p:cNvSpPr>
          <p:nvPr/>
        </p:nvSpPr>
        <p:spPr bwMode="auto">
          <a:xfrm>
            <a:off x="0" y="0"/>
            <a:ext cx="903649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r>
              <a:rPr lang="ru-RU" sz="1600" b="1" dirty="0"/>
              <a:t> </a:t>
            </a:r>
            <a:r>
              <a:rPr lang="ru-RU" sz="1600" b="1" dirty="0">
                <a:solidFill>
                  <a:schemeClr val="bg1"/>
                </a:solidFill>
              </a:rPr>
              <a:t>Сведения о наличии медицинского обслуживания, в том числе о наличии медицинского  пункта и лицензии на медицинскую деятельность</a:t>
            </a:r>
            <a:endParaRPr lang="ru-RU" sz="1600" dirty="0">
              <a:solidFill>
                <a:schemeClr val="bg1"/>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bg1"/>
              </a:solidFill>
              <a:effectLst/>
              <a:latin typeface="Arial" pitchFamily="34" charset="0"/>
              <a:cs typeface="Arial" pitchFamily="34" charset="0"/>
            </a:endParaRPr>
          </a:p>
        </p:txBody>
      </p:sp>
      <p:graphicFrame>
        <p:nvGraphicFramePr>
          <p:cNvPr id="9" name="Таблица 8"/>
          <p:cNvGraphicFramePr>
            <a:graphicFrameLocks noGrp="1"/>
          </p:cNvGraphicFramePr>
          <p:nvPr/>
        </p:nvGraphicFramePr>
        <p:xfrm>
          <a:off x="611560" y="1196751"/>
          <a:ext cx="7848872" cy="2622597"/>
        </p:xfrm>
        <a:graphic>
          <a:graphicData uri="http://schemas.openxmlformats.org/drawingml/2006/table">
            <a:tbl>
              <a:tblPr/>
              <a:tblGrid>
                <a:gridCol w="3005544">
                  <a:extLst>
                    <a:ext uri="{9D8B030D-6E8A-4147-A177-3AD203B41FA5}">
                      <a16:colId xmlns:a16="http://schemas.microsoft.com/office/drawing/2014/main" val="20000"/>
                    </a:ext>
                  </a:extLst>
                </a:gridCol>
                <a:gridCol w="3584957">
                  <a:extLst>
                    <a:ext uri="{9D8B030D-6E8A-4147-A177-3AD203B41FA5}">
                      <a16:colId xmlns:a16="http://schemas.microsoft.com/office/drawing/2014/main" val="20001"/>
                    </a:ext>
                  </a:extLst>
                </a:gridCol>
                <a:gridCol w="1258371">
                  <a:extLst>
                    <a:ext uri="{9D8B030D-6E8A-4147-A177-3AD203B41FA5}">
                      <a16:colId xmlns:a16="http://schemas.microsoft.com/office/drawing/2014/main" val="20002"/>
                    </a:ext>
                  </a:extLst>
                </a:gridCol>
              </a:tblGrid>
              <a:tr h="991949">
                <a:tc>
                  <a:txBody>
                    <a:bodyPr/>
                    <a:lstStyle/>
                    <a:p>
                      <a:pPr marL="12700" algn="ctr">
                        <a:lnSpc>
                          <a:spcPct val="115000"/>
                        </a:lnSpc>
                        <a:spcAft>
                          <a:spcPts val="100"/>
                        </a:spcAft>
                      </a:pPr>
                      <a:r>
                        <a:rPr lang="ru-RU" sz="1400" dirty="0">
                          <a:solidFill>
                            <a:srgbClr val="000000"/>
                          </a:solidFill>
                          <a:latin typeface="Times New Roman"/>
                          <a:ea typeface="Times New Roman"/>
                          <a:cs typeface="Times New Roman"/>
                        </a:rPr>
                        <a:t>Фактический адрес строения, занятого под образовательный процесс</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0000"/>
                          </a:solidFill>
                          <a:latin typeface="Times New Roman"/>
                          <a:ea typeface="Times New Roman"/>
                          <a:cs typeface="Times New Roman"/>
                        </a:rPr>
                        <a:t>Сведения о лицензии на медицинскую деятельность (номер)</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err="1">
                          <a:solidFill>
                            <a:srgbClr val="000000"/>
                          </a:solidFill>
                          <a:latin typeface="Times New Roman"/>
                          <a:ea typeface="Times New Roman"/>
                          <a:cs typeface="Times New Roman"/>
                        </a:rPr>
                        <a:t>Примечание</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520948">
                <a:tc>
                  <a:txBody>
                    <a:bodyPr/>
                    <a:lstStyle/>
                    <a:p>
                      <a:pPr marL="12700" algn="just">
                        <a:lnSpc>
                          <a:spcPct val="115000"/>
                        </a:lnSpc>
                        <a:spcAft>
                          <a:spcPts val="100"/>
                        </a:spcAft>
                      </a:pPr>
                      <a:r>
                        <a:rPr lang="en-US" sz="1400">
                          <a:solidFill>
                            <a:srgbClr val="000000"/>
                          </a:solidFill>
                          <a:latin typeface="Times New Roman"/>
                          <a:ea typeface="Times New Roman"/>
                          <a:cs typeface="Times New Roman"/>
                        </a:rPr>
                        <a:t>1</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400">
                          <a:solidFill>
                            <a:srgbClr val="000000"/>
                          </a:solidFill>
                          <a:latin typeface="Times New Roman"/>
                          <a:ea typeface="Times New Roman"/>
                          <a:cs typeface="Times New Roman"/>
                        </a:rPr>
                        <a:t>2</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400" dirty="0">
                          <a:solidFill>
                            <a:srgbClr val="000000"/>
                          </a:solidFill>
                          <a:latin typeface="Times New Roman"/>
                          <a:ea typeface="Times New Roman"/>
                          <a:cs typeface="Times New Roman"/>
                        </a:rPr>
                        <a:t>3</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1109700">
                <a:tc>
                  <a:txBody>
                    <a:bodyPr/>
                    <a:lstStyle/>
                    <a:p>
                      <a:pPr algn="just">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10593" name="Rectangle 1"/>
          <p:cNvSpPr>
            <a:spLocks noChangeArrowheads="1"/>
          </p:cNvSpPr>
          <p:nvPr/>
        </p:nvSpPr>
        <p:spPr bwMode="auto">
          <a:xfrm>
            <a:off x="1043608" y="4221088"/>
            <a:ext cx="6855018" cy="138499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r>
              <a:rPr kumimoji="0" lang="en-US" sz="1400" b="0" i="0" u="none" strike="noStrike" cap="none" normalizeH="0" baseline="0" dirty="0" bmk="">
                <a:ln>
                  <a:noFill/>
                </a:ln>
                <a:solidFill>
                  <a:srgbClr val="000000"/>
                </a:solidFill>
                <a:effectLst/>
                <a:latin typeface="Arial" pitchFamily="34" charset="0"/>
                <a:ea typeface="Times New Roman" pitchFamily="18" charset="0"/>
                <a:cs typeface="Arial" pitchFamily="34" charset="0"/>
              </a:rPr>
              <a:t>    </a:t>
            </a:r>
            <a:r>
              <a:rPr kumimoji="0" lang="ru-RU" sz="1400" b="0" i="0" u="none" strike="noStrike" cap="none" normalizeH="0" baseline="0" dirty="0" bmk="z333">
                <a:ln>
                  <a:noFill/>
                </a:ln>
                <a:solidFill>
                  <a:srgbClr val="000000"/>
                </a:solidFill>
                <a:effectLst/>
                <a:latin typeface="Arial" pitchFamily="34" charset="0"/>
                <a:ea typeface="Times New Roman" pitchFamily="18" charset="0"/>
                <a:cs typeface="Arial" pitchFamily="34" charset="0"/>
              </a:rPr>
              <a:t> </a:t>
            </a:r>
            <a:br>
              <a:rPr kumimoji="0" lang="ru-RU" sz="1100" b="0" i="0" u="none" strike="noStrike" cap="none" normalizeH="0" baseline="0" dirty="0" bmk="z333">
                <a:ln>
                  <a:noFill/>
                </a:ln>
                <a:solidFill>
                  <a:schemeClr val="tx1"/>
                </a:solidFill>
                <a:effectLst/>
                <a:latin typeface="Arial" pitchFamily="34" charset="0"/>
                <a:ea typeface="Times New Roman" pitchFamily="18" charset="0"/>
                <a:cs typeface="Arial" pitchFamily="34" charset="0"/>
              </a:rPr>
            </a:br>
            <a:br>
              <a:rPr kumimoji="0" lang="ru-RU" sz="1100" b="0" i="0" u="none" strike="noStrike" cap="none" normalizeH="0" baseline="0" dirty="0" bmk="z333">
                <a:ln>
                  <a:noFill/>
                </a:ln>
                <a:solidFill>
                  <a:schemeClr val="tx1"/>
                </a:solidFill>
                <a:effectLst/>
                <a:latin typeface="Arial" pitchFamily="34" charset="0"/>
                <a:ea typeface="Times New Roman" pitchFamily="18" charset="0"/>
                <a:cs typeface="Arial" pitchFamily="34" charset="0"/>
              </a:rPr>
            </a:br>
            <a:r>
              <a:rPr kumimoji="0" lang="ru-RU" sz="1400" b="0" i="0" u="none" strike="noStrike" cap="none" normalizeH="0" baseline="0" dirty="0" bmk="z333">
                <a:ln>
                  <a:noFill/>
                </a:ln>
                <a:solidFill>
                  <a:srgbClr val="000000"/>
                </a:solidFill>
                <a:effectLst/>
                <a:latin typeface="Arial" pitchFamily="34" charset="0"/>
                <a:ea typeface="Times New Roman" pitchFamily="18" charset="0"/>
                <a:cs typeface="Arial" pitchFamily="34" charset="0"/>
              </a:rPr>
              <a:t>* </a:t>
            </a:r>
            <a:r>
              <a:rPr kumimoji="0" lang="ru-RU" sz="14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t>Статус лицензии проверяется с использованием ИС ГБД "Е-лицензирование".</a:t>
            </a:r>
            <a:br>
              <a:rPr kumimoji="0" lang="ru-RU" sz="11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br>
            <a:r>
              <a:rPr kumimoji="0" lang="ru-RU" sz="14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t>*Квалификационное требование о наличии договоров с организациями</a:t>
            </a:r>
            <a:br>
              <a:rPr kumimoji="0" lang="ru-RU" sz="11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br>
            <a:r>
              <a:rPr kumimoji="0" lang="ru-RU" sz="14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t>здравоохранения на медицинское обслуживание распространяется</a:t>
            </a:r>
            <a:br>
              <a:rPr kumimoji="0" lang="ru-RU" sz="11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br>
            <a:r>
              <a:rPr kumimoji="0" lang="ru-RU" sz="1400" b="0" i="0" u="none" strike="noStrike" cap="none" normalizeH="0" baseline="0" dirty="0" bmk="z333">
                <a:ln>
                  <a:noFill/>
                </a:ln>
                <a:solidFill>
                  <a:srgbClr val="002060"/>
                </a:solidFill>
                <a:effectLst/>
                <a:latin typeface="Arial" pitchFamily="34" charset="0"/>
                <a:ea typeface="Times New Roman" pitchFamily="18" charset="0"/>
                <a:cs typeface="Arial" pitchFamily="34" charset="0"/>
              </a:rPr>
              <a:t>только на малокомплектные школы.</a:t>
            </a:r>
            <a:endParaRPr kumimoji="0" lang="ru-RU" sz="1800" b="0" i="0" u="none" strike="noStrike" cap="none" normalizeH="0" baseline="0" dirty="0">
              <a:ln>
                <a:noFill/>
              </a:ln>
              <a:solidFill>
                <a:srgbClr val="002060"/>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384"/>
            <a:ext cx="9144000" cy="768085"/>
          </a:xfrm>
          <a:solidFill>
            <a:srgbClr val="2C5D9B"/>
          </a:solidFill>
        </p:spPr>
        <p:txBody>
          <a:bodyPr/>
          <a:lstStyle/>
          <a:p>
            <a:pPr algn="ctr"/>
            <a:r>
              <a:rPr lang="ru-RU" sz="1600" b="1" dirty="0">
                <a:solidFill>
                  <a:schemeClr val="bg1"/>
                </a:solidFill>
                <a:latin typeface="Arial Black" panose="020B0A04020102020204" pitchFamily="34" charset="0"/>
                <a:cs typeface="Arial" panose="020B0604020202020204" pitchFamily="34" charset="0"/>
              </a:rPr>
              <a:t>ГОСУДАРСТВЕННАЯ АТТЕСТАЦИЯ </a:t>
            </a:r>
            <a:r>
              <a:rPr lang="kk-KZ" sz="1600" b="1" dirty="0">
                <a:solidFill>
                  <a:schemeClr val="bg1"/>
                </a:solidFill>
                <a:latin typeface="Arial Black" panose="020B0A04020102020204" pitchFamily="34" charset="0"/>
                <a:cs typeface="Arial" panose="020B0604020202020204" pitchFamily="34" charset="0"/>
              </a:rPr>
              <a:t>В НОРМАТИВНОМ ПРАВОВОМ ПОЛЕ</a:t>
            </a:r>
            <a:endParaRPr lang="ru-RU" sz="1600" b="1" dirty="0">
              <a:solidFill>
                <a:schemeClr val="bg1"/>
              </a:solidFill>
              <a:latin typeface="Arial Black" panose="020B0A04020102020204" pitchFamily="34" charset="0"/>
              <a:cs typeface="Arial" panose="020B0604020202020204" pitchFamily="34" charset="0"/>
            </a:endParaRPr>
          </a:p>
        </p:txBody>
      </p:sp>
      <p:sp>
        <p:nvSpPr>
          <p:cNvPr id="6" name="Прямоугольник 5"/>
          <p:cNvSpPr/>
          <p:nvPr/>
        </p:nvSpPr>
        <p:spPr>
          <a:xfrm>
            <a:off x="222243" y="878981"/>
            <a:ext cx="8668194" cy="533795"/>
          </a:xfrm>
          <a:prstGeom prst="rect">
            <a:avLst/>
          </a:prstGeom>
          <a:solidFill>
            <a:srgbClr val="2C5D9B"/>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r>
              <a:rPr lang="kk-KZ" b="1" kern="0" dirty="0">
                <a:solidFill>
                  <a:srgbClr val="FFFFFF"/>
                </a:solidFill>
                <a:latin typeface="Arial" panose="020B0604020202020204" pitchFamily="34" charset="0"/>
                <a:cs typeface="Arial" panose="020B0604020202020204" pitchFamily="34" charset="0"/>
                <a:sym typeface="Arial"/>
              </a:rPr>
              <a:t>ЗАКОН РЕСПУБЛИКИ КАЗАХСТАН «ОБ ОБРАЗОВАНИИ»</a:t>
            </a:r>
            <a:endParaRPr lang="ru-RU" b="1" kern="0" dirty="0">
              <a:solidFill>
                <a:srgbClr val="FFFFFF"/>
              </a:solidFill>
              <a:latin typeface="Arial" panose="020B0604020202020204" pitchFamily="34" charset="0"/>
              <a:cs typeface="Arial" panose="020B0604020202020204" pitchFamily="34" charset="0"/>
              <a:sym typeface="Arial"/>
            </a:endParaRPr>
          </a:p>
        </p:txBody>
      </p:sp>
      <p:sp>
        <p:nvSpPr>
          <p:cNvPr id="16" name="Стрелка вверх 15"/>
          <p:cNvSpPr/>
          <p:nvPr/>
        </p:nvSpPr>
        <p:spPr>
          <a:xfrm rot="10800000">
            <a:off x="1259636" y="1503344"/>
            <a:ext cx="432047" cy="389485"/>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19" name="Rectangle 5">
            <a:extLst>
              <a:ext uri="{FF2B5EF4-FFF2-40B4-BE49-F238E27FC236}">
                <a16:creationId xmlns:a16="http://schemas.microsoft.com/office/drawing/2014/main" id="{6A538AF2-38DB-47D2-ABBA-815536E0B75C}"/>
              </a:ext>
            </a:extLst>
          </p:cNvPr>
          <p:cNvSpPr/>
          <p:nvPr/>
        </p:nvSpPr>
        <p:spPr>
          <a:xfrm>
            <a:off x="251523" y="1988843"/>
            <a:ext cx="2448271" cy="3648405"/>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a:r>
              <a:rPr lang="kk-KZ" sz="1200" b="1" dirty="0">
                <a:solidFill>
                  <a:schemeClr val="tx1"/>
                </a:solidFill>
              </a:rPr>
              <a:t>ЦЕЛЬ </a:t>
            </a:r>
          </a:p>
          <a:p>
            <a:pPr algn="ctr"/>
            <a:r>
              <a:rPr lang="kk-KZ" sz="1200" b="1" dirty="0">
                <a:solidFill>
                  <a:schemeClr val="tx1"/>
                </a:solidFill>
              </a:rPr>
              <a:t>ГОСУДАРСТВЕННОЙ </a:t>
            </a:r>
          </a:p>
          <a:p>
            <a:pPr algn="ctr"/>
            <a:r>
              <a:rPr lang="kk-KZ" sz="1200" b="1" dirty="0">
                <a:solidFill>
                  <a:schemeClr val="tx1"/>
                </a:solidFill>
              </a:rPr>
              <a:t>АТТЕСТАЦИИ</a:t>
            </a:r>
          </a:p>
          <a:p>
            <a:pPr algn="ctr"/>
            <a:endParaRPr lang="kk-KZ" sz="1200" b="1" dirty="0">
              <a:solidFill>
                <a:schemeClr val="tx1"/>
              </a:solidFill>
            </a:endParaRPr>
          </a:p>
          <a:p>
            <a:pPr algn="ctr" defTabSz="815957"/>
            <a:r>
              <a:rPr lang="ru-RU" sz="1200" b="1" dirty="0">
                <a:solidFill>
                  <a:srgbClr val="1F497D"/>
                </a:solidFill>
                <a:latin typeface="Arial" panose="020B0604020202020204" pitchFamily="34" charset="0"/>
                <a:cs typeface="Arial" panose="020B0604020202020204" pitchFamily="34" charset="0"/>
              </a:rPr>
              <a:t>государственная аттестация -  процедура, осуществляемая с целью контроля соответствия образовательных услуг, предоставляемых организациями образования, требованиям ГОСО соответствующего уровня образования                                        </a:t>
            </a:r>
            <a:endParaRPr lang="ru-RU" sz="1200" b="1" i="1" dirty="0">
              <a:solidFill>
                <a:srgbClr val="1F497D"/>
              </a:solidFill>
              <a:latin typeface="Arial" panose="020B0604020202020204" pitchFamily="34" charset="0"/>
              <a:cs typeface="Arial" panose="020B0604020202020204" pitchFamily="34" charset="0"/>
            </a:endParaRPr>
          </a:p>
        </p:txBody>
      </p:sp>
      <p:sp>
        <p:nvSpPr>
          <p:cNvPr id="24" name="Rectangle 5">
            <a:extLst>
              <a:ext uri="{FF2B5EF4-FFF2-40B4-BE49-F238E27FC236}">
                <a16:creationId xmlns:a16="http://schemas.microsoft.com/office/drawing/2014/main" id="{6A538AF2-38DB-47D2-ABBA-815536E0B75C}"/>
              </a:ext>
            </a:extLst>
          </p:cNvPr>
          <p:cNvSpPr/>
          <p:nvPr/>
        </p:nvSpPr>
        <p:spPr>
          <a:xfrm>
            <a:off x="2970711" y="2276872"/>
            <a:ext cx="3204907" cy="3352787"/>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a:r>
              <a:rPr lang="ru-RU" sz="1200" b="1" dirty="0">
                <a:solidFill>
                  <a:schemeClr val="tx1"/>
                </a:solidFill>
                <a:cs typeface="Segoe UI" pitchFamily="34" charset="0"/>
              </a:rPr>
              <a:t>ПРОЦЕДУРА ГОСУДАРСТВЕННОЙ АТТЕСТАЦИИ</a:t>
            </a:r>
          </a:p>
          <a:p>
            <a:pPr algn="ctr"/>
            <a:endParaRPr lang="ru-RU" sz="1200" b="1" dirty="0">
              <a:solidFill>
                <a:schemeClr val="tx1"/>
              </a:solidFill>
              <a:cs typeface="Segoe UI" pitchFamily="34" charset="0"/>
            </a:endParaRPr>
          </a:p>
          <a:p>
            <a:pPr algn="ctr"/>
            <a:endParaRPr lang="ru-RU" sz="1200" dirty="0">
              <a:solidFill>
                <a:schemeClr val="tx1"/>
              </a:solidFill>
            </a:endParaRPr>
          </a:p>
          <a:p>
            <a:pPr lvl="0" algn="ctr"/>
            <a:r>
              <a:rPr lang="ru-RU" sz="1200" b="1" dirty="0">
                <a:solidFill>
                  <a:srgbClr val="1F497D"/>
                </a:solidFill>
                <a:latin typeface="Arial" panose="020B0604020202020204" pitchFamily="34" charset="0"/>
                <a:cs typeface="Arial" panose="020B0604020202020204" pitchFamily="34" charset="0"/>
              </a:rPr>
              <a:t>государственная аттестация проводится посредством профилактического контроля независимо от форм собственности и ведомственной подчиненности один раз в пять лет ведомством уполномоченного органа в области образования и его территориальными подразделениями</a:t>
            </a:r>
          </a:p>
        </p:txBody>
      </p:sp>
      <p:sp>
        <p:nvSpPr>
          <p:cNvPr id="25" name="Прямоугольник 24"/>
          <p:cNvSpPr/>
          <p:nvPr/>
        </p:nvSpPr>
        <p:spPr>
          <a:xfrm>
            <a:off x="251523" y="5939997"/>
            <a:ext cx="2448271" cy="276991"/>
          </a:xfrm>
          <a:prstGeom prst="rect">
            <a:avLst/>
          </a:prstGeom>
          <a:solidFill>
            <a:srgbClr val="2C5D9B"/>
          </a:solidFill>
          <a:ln w="12700" cmpd="sng">
            <a:solidFill>
              <a:schemeClr val="accent1"/>
            </a:solidFill>
          </a:ln>
        </p:spPr>
        <p:txBody>
          <a:bodyPr wrap="square" lIns="91432" tIns="45716" rIns="91432" bIns="45716">
            <a:spAutoFit/>
          </a:bodyPr>
          <a:lstStyle/>
          <a:p>
            <a:pPr algn="ctr" defTabSz="815957"/>
            <a:endParaRPr lang="ru-RU" sz="1200" b="1" dirty="0">
              <a:solidFill>
                <a:prstClr val="black"/>
              </a:solidFill>
            </a:endParaRPr>
          </a:p>
        </p:txBody>
      </p:sp>
      <p:sp>
        <p:nvSpPr>
          <p:cNvPr id="27" name="Прямоугольник 26"/>
          <p:cNvSpPr/>
          <p:nvPr/>
        </p:nvSpPr>
        <p:spPr>
          <a:xfrm>
            <a:off x="2937066" y="5939997"/>
            <a:ext cx="3238553" cy="276991"/>
          </a:xfrm>
          <a:prstGeom prst="rect">
            <a:avLst/>
          </a:prstGeom>
          <a:solidFill>
            <a:srgbClr val="2C5D9B"/>
          </a:solidFill>
          <a:ln w="12700" cmpd="sng">
            <a:solidFill>
              <a:schemeClr val="accent1"/>
            </a:solidFill>
          </a:ln>
        </p:spPr>
        <p:txBody>
          <a:bodyPr wrap="square" lIns="91432" tIns="45716" rIns="91432" bIns="45716">
            <a:spAutoFit/>
          </a:bodyPr>
          <a:lstStyle/>
          <a:p>
            <a:pPr algn="ctr" defTabSz="815957"/>
            <a:endParaRPr lang="ru-RU" sz="1200" b="1" dirty="0">
              <a:solidFill>
                <a:prstClr val="black"/>
              </a:solidFill>
            </a:endParaRPr>
          </a:p>
        </p:txBody>
      </p:sp>
      <p:sp>
        <p:nvSpPr>
          <p:cNvPr id="7" name="Прямоугольник 6"/>
          <p:cNvSpPr/>
          <p:nvPr/>
        </p:nvSpPr>
        <p:spPr>
          <a:xfrm>
            <a:off x="593198" y="5939997"/>
            <a:ext cx="1702702" cy="246217"/>
          </a:xfrm>
          <a:prstGeom prst="rect">
            <a:avLst/>
          </a:prstGeom>
        </p:spPr>
        <p:txBody>
          <a:bodyPr wrap="none" lIns="91436" tIns="45718" rIns="91436" bIns="45718">
            <a:spAutoFit/>
          </a:bodyPr>
          <a:lstStyle/>
          <a:p>
            <a:r>
              <a:rPr lang="ru-RU" sz="1000" b="1" dirty="0">
                <a:solidFill>
                  <a:schemeClr val="bg1"/>
                </a:solidFill>
                <a:latin typeface="Arial" panose="020B0604020202020204" pitchFamily="34" charset="0"/>
                <a:ea typeface="SimSun" panose="02010600030101010101" pitchFamily="2" charset="-122"/>
                <a:cs typeface="Arial" panose="020B0604020202020204" pitchFamily="34" charset="0"/>
              </a:rPr>
              <a:t>подпункт 44-1) статья 1 </a:t>
            </a:r>
            <a:endParaRPr lang="ru-RU" sz="1000" dirty="0">
              <a:solidFill>
                <a:schemeClr val="bg1"/>
              </a:solidFill>
            </a:endParaRPr>
          </a:p>
        </p:txBody>
      </p:sp>
      <p:sp>
        <p:nvSpPr>
          <p:cNvPr id="30" name="Стрелка вверх 29"/>
          <p:cNvSpPr/>
          <p:nvPr/>
        </p:nvSpPr>
        <p:spPr>
          <a:xfrm rot="10800000">
            <a:off x="4340317" y="1503344"/>
            <a:ext cx="432047" cy="581507"/>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31" name="Стрелка вверх 30"/>
          <p:cNvSpPr/>
          <p:nvPr/>
        </p:nvSpPr>
        <p:spPr>
          <a:xfrm rot="10800000">
            <a:off x="7452323" y="1503344"/>
            <a:ext cx="432047" cy="389485"/>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33" name="Прямоугольник 32"/>
          <p:cNvSpPr/>
          <p:nvPr/>
        </p:nvSpPr>
        <p:spPr>
          <a:xfrm>
            <a:off x="6462784" y="5939997"/>
            <a:ext cx="2448271" cy="276991"/>
          </a:xfrm>
          <a:prstGeom prst="rect">
            <a:avLst/>
          </a:prstGeom>
          <a:solidFill>
            <a:srgbClr val="2C5D9B"/>
          </a:solidFill>
          <a:ln w="12700" cmpd="sng">
            <a:solidFill>
              <a:schemeClr val="accent1"/>
            </a:solidFill>
          </a:ln>
        </p:spPr>
        <p:txBody>
          <a:bodyPr wrap="square" lIns="91432" tIns="45716" rIns="91432" bIns="45716">
            <a:spAutoFit/>
          </a:bodyPr>
          <a:lstStyle/>
          <a:p>
            <a:pPr algn="ctr" defTabSz="815957"/>
            <a:endParaRPr lang="ru-RU" sz="1200" b="1" dirty="0">
              <a:solidFill>
                <a:prstClr val="black"/>
              </a:solidFill>
            </a:endParaRPr>
          </a:p>
        </p:txBody>
      </p:sp>
      <p:sp>
        <p:nvSpPr>
          <p:cNvPr id="34" name="Прямоугольник 33"/>
          <p:cNvSpPr/>
          <p:nvPr/>
        </p:nvSpPr>
        <p:spPr>
          <a:xfrm>
            <a:off x="3728074" y="5939997"/>
            <a:ext cx="1518356" cy="246217"/>
          </a:xfrm>
          <a:prstGeom prst="rect">
            <a:avLst/>
          </a:prstGeom>
        </p:spPr>
        <p:txBody>
          <a:bodyPr wrap="none" lIns="91436" tIns="45718" rIns="91436" bIns="45718">
            <a:spAutoFit/>
          </a:bodyPr>
          <a:lstStyle/>
          <a:p>
            <a:pPr algn="ctr"/>
            <a:r>
              <a:rPr lang="ru-RU" sz="1000" b="1" dirty="0">
                <a:solidFill>
                  <a:schemeClr val="bg1"/>
                </a:solidFill>
                <a:latin typeface="Arial" panose="020B0604020202020204" pitchFamily="34" charset="0"/>
                <a:ea typeface="SimSun" panose="02010600030101010101" pitchFamily="2" charset="-122"/>
                <a:cs typeface="Arial" panose="020B0604020202020204" pitchFamily="34" charset="0"/>
              </a:rPr>
              <a:t>подпункт 9) статья 5 </a:t>
            </a:r>
            <a:endParaRPr lang="ru-RU" sz="1000" dirty="0">
              <a:solidFill>
                <a:schemeClr val="bg1"/>
              </a:solidFill>
            </a:endParaRPr>
          </a:p>
        </p:txBody>
      </p:sp>
      <p:sp>
        <p:nvSpPr>
          <p:cNvPr id="35" name="Прямоугольник 34"/>
          <p:cNvSpPr/>
          <p:nvPr/>
        </p:nvSpPr>
        <p:spPr>
          <a:xfrm>
            <a:off x="6954190" y="5939274"/>
            <a:ext cx="1465458" cy="246217"/>
          </a:xfrm>
          <a:prstGeom prst="rect">
            <a:avLst/>
          </a:prstGeom>
        </p:spPr>
        <p:txBody>
          <a:bodyPr wrap="none" lIns="91436" tIns="45718" rIns="91436" bIns="45718">
            <a:spAutoFit/>
          </a:bodyPr>
          <a:lstStyle/>
          <a:p>
            <a:pPr algn="ctr"/>
            <a:r>
              <a:rPr lang="ru-RU" sz="1000" b="1" dirty="0">
                <a:solidFill>
                  <a:schemeClr val="bg1"/>
                </a:solidFill>
                <a:latin typeface="Arial" panose="020B0604020202020204" pitchFamily="34" charset="0"/>
                <a:ea typeface="SimSun" panose="02010600030101010101" pitchFamily="2" charset="-122"/>
                <a:cs typeface="Arial" panose="020B0604020202020204" pitchFamily="34" charset="0"/>
              </a:rPr>
              <a:t>пункт 8-5) статья 59 </a:t>
            </a:r>
            <a:endParaRPr lang="ru-RU" sz="1000" dirty="0">
              <a:solidFill>
                <a:schemeClr val="bg1"/>
              </a:solidFill>
            </a:endParaRPr>
          </a:p>
        </p:txBody>
      </p:sp>
      <p:sp>
        <p:nvSpPr>
          <p:cNvPr id="17" name="Rectangle 5">
            <a:extLst>
              <a:ext uri="{FF2B5EF4-FFF2-40B4-BE49-F238E27FC236}">
                <a16:creationId xmlns:a16="http://schemas.microsoft.com/office/drawing/2014/main" id="{6A538AF2-38DB-47D2-ABBA-815536E0B75C}"/>
              </a:ext>
            </a:extLst>
          </p:cNvPr>
          <p:cNvSpPr/>
          <p:nvPr/>
        </p:nvSpPr>
        <p:spPr>
          <a:xfrm>
            <a:off x="6462783" y="1981253"/>
            <a:ext cx="2448271" cy="3644963"/>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a:r>
              <a:rPr lang="ru-RU" sz="1200" b="1" dirty="0">
                <a:solidFill>
                  <a:schemeClr val="tx1"/>
                </a:solidFill>
                <a:cs typeface="Segoe UI" pitchFamily="34" charset="0"/>
              </a:rPr>
              <a:t>ГОСУДАРСТВЕННАЯ </a:t>
            </a:r>
          </a:p>
          <a:p>
            <a:pPr algn="ctr"/>
            <a:r>
              <a:rPr lang="ru-RU" sz="1200" b="1" dirty="0">
                <a:solidFill>
                  <a:schemeClr val="tx1"/>
                </a:solidFill>
                <a:cs typeface="Segoe UI" pitchFamily="34" charset="0"/>
              </a:rPr>
              <a:t>АТТЕСТАЦИЯ </a:t>
            </a:r>
          </a:p>
          <a:p>
            <a:pPr algn="ctr"/>
            <a:r>
              <a:rPr lang="ru-RU" sz="1200" b="1" dirty="0">
                <a:solidFill>
                  <a:schemeClr val="tx1"/>
                </a:solidFill>
                <a:cs typeface="Segoe UI" pitchFamily="34" charset="0"/>
              </a:rPr>
              <a:t>НАПРАВЛЕНА НА</a:t>
            </a:r>
          </a:p>
          <a:p>
            <a:pPr algn="ctr"/>
            <a:endParaRPr lang="ru-RU" sz="1200" b="1" dirty="0">
              <a:solidFill>
                <a:schemeClr val="tx1"/>
              </a:solidFill>
              <a:cs typeface="Segoe UI" pitchFamily="34" charset="0"/>
            </a:endParaRPr>
          </a:p>
          <a:p>
            <a:pPr algn="ctr"/>
            <a:endParaRPr lang="ru-RU" sz="1200" b="1" dirty="0">
              <a:solidFill>
                <a:schemeClr val="tx1"/>
              </a:solidFill>
              <a:cs typeface="Segoe UI" pitchFamily="34" charset="0"/>
            </a:endParaRPr>
          </a:p>
          <a:p>
            <a:pPr algn="ctr"/>
            <a:r>
              <a:rPr lang="ru-RU" sz="1200" b="1" dirty="0">
                <a:solidFill>
                  <a:srgbClr val="1F497D"/>
                </a:solidFill>
                <a:cs typeface="Segoe UI" pitchFamily="34" charset="0"/>
              </a:rPr>
              <a:t>оказание методической помощи (рекомендаций) организациям образования </a:t>
            </a:r>
          </a:p>
          <a:p>
            <a:pPr algn="ctr"/>
            <a:r>
              <a:rPr lang="ru-RU" sz="1200" b="1" dirty="0">
                <a:solidFill>
                  <a:srgbClr val="1F497D"/>
                </a:solidFill>
                <a:cs typeface="Segoe UI" pitchFamily="34" charset="0"/>
              </a:rPr>
              <a:t>по профилактике и предупреждению причин и условий совершения правонарушений</a:t>
            </a:r>
          </a:p>
          <a:p>
            <a:pPr algn="ctr"/>
            <a:endParaRPr lang="ru-RU" sz="1100" b="1" dirty="0">
              <a:solidFill>
                <a:srgbClr val="1F497D"/>
              </a:solidFill>
              <a:cs typeface="Segoe UI" pitchFamily="34" charset="0"/>
            </a:endParaRPr>
          </a:p>
          <a:p>
            <a:pPr algn="ctr"/>
            <a:endParaRPr lang="ru-RU" sz="1200" dirty="0">
              <a:solidFill>
                <a:schemeClr val="tx1"/>
              </a:solidFill>
            </a:endParaRPr>
          </a:p>
        </p:txBody>
      </p:sp>
      <p:cxnSp>
        <p:nvCxnSpPr>
          <p:cNvPr id="18" name="Straight Connector 20">
            <a:extLst>
              <a:ext uri="{FF2B5EF4-FFF2-40B4-BE49-F238E27FC236}">
                <a16:creationId xmlns:a16="http://schemas.microsoft.com/office/drawing/2014/main" id="{3CB2BE7E-2FAB-4484-BB3A-48E4F74AE405}"/>
              </a:ext>
            </a:extLst>
          </p:cNvPr>
          <p:cNvCxnSpPr>
            <a:cxnSpLocks/>
          </p:cNvCxnSpPr>
          <p:nvPr/>
        </p:nvCxnSpPr>
        <p:spPr>
          <a:xfrm>
            <a:off x="305439" y="2948947"/>
            <a:ext cx="2340438" cy="0"/>
          </a:xfrm>
          <a:prstGeom prst="line">
            <a:avLst/>
          </a:prstGeom>
          <a:ln w="9525">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20" name="Straight Connector 20">
            <a:extLst>
              <a:ext uri="{FF2B5EF4-FFF2-40B4-BE49-F238E27FC236}">
                <a16:creationId xmlns:a16="http://schemas.microsoft.com/office/drawing/2014/main" id="{3CB2BE7E-2FAB-4484-BB3A-48E4F74AE405}"/>
              </a:ext>
            </a:extLst>
          </p:cNvPr>
          <p:cNvCxnSpPr>
            <a:cxnSpLocks/>
          </p:cNvCxnSpPr>
          <p:nvPr/>
        </p:nvCxnSpPr>
        <p:spPr>
          <a:xfrm>
            <a:off x="3170098" y="2948947"/>
            <a:ext cx="2770054" cy="0"/>
          </a:xfrm>
          <a:prstGeom prst="line">
            <a:avLst/>
          </a:prstGeom>
          <a:ln w="9525">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CB2BE7E-2FAB-4484-BB3A-48E4F74AE405}"/>
              </a:ext>
            </a:extLst>
          </p:cNvPr>
          <p:cNvCxnSpPr>
            <a:cxnSpLocks/>
          </p:cNvCxnSpPr>
          <p:nvPr/>
        </p:nvCxnSpPr>
        <p:spPr>
          <a:xfrm>
            <a:off x="6588224" y="2948948"/>
            <a:ext cx="2160240" cy="1"/>
          </a:xfrm>
          <a:prstGeom prst="line">
            <a:avLst/>
          </a:prstGeom>
          <a:ln w="9525">
            <a:solidFill>
              <a:srgbClr val="1F497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89134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660232" y="332656"/>
            <a:ext cx="2286000" cy="461665"/>
          </a:xfrm>
          <a:prstGeom prst="rect">
            <a:avLst/>
          </a:prstGeom>
        </p:spPr>
        <p:txBody>
          <a:bodyPr>
            <a:spAutoFit/>
          </a:bodyPr>
          <a:lstStyle/>
          <a:p>
            <a:pPr>
              <a:spcBef>
                <a:spcPct val="0"/>
              </a:spcBef>
            </a:pPr>
            <a:r>
              <a:rPr lang="ru-RU" sz="800" dirty="0">
                <a:solidFill>
                  <a:schemeClr val="bg1"/>
                </a:solidFill>
              </a:rPr>
              <a:t>Приложение 12</a:t>
            </a:r>
            <a:br>
              <a:rPr lang="ru-RU" sz="800" dirty="0">
                <a:solidFill>
                  <a:schemeClr val="bg1"/>
                </a:solidFill>
              </a:rPr>
            </a:br>
            <a:r>
              <a:rPr lang="ru-RU" sz="800" dirty="0">
                <a:solidFill>
                  <a:schemeClr val="bg1"/>
                </a:solidFill>
              </a:rPr>
              <a:t>к Критериям оценки организаций образования</a:t>
            </a:r>
            <a:endParaRPr lang="ru-RU" sz="3200" dirty="0">
              <a:solidFill>
                <a:schemeClr val="bg1"/>
              </a:solidFill>
            </a:endParaRPr>
          </a:p>
        </p:txBody>
      </p:sp>
      <p:sp>
        <p:nvSpPr>
          <p:cNvPr id="105473" name="Rectangle 1"/>
          <p:cNvSpPr>
            <a:spLocks noChangeArrowheads="1"/>
          </p:cNvSpPr>
          <p:nvPr/>
        </p:nvSpPr>
        <p:spPr bwMode="auto">
          <a:xfrm>
            <a:off x="0" y="-243408"/>
            <a:ext cx="8552469" cy="10002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rgbClr val="000000"/>
                </a:solidFill>
                <a:effectLst/>
                <a:latin typeface="Arial" pitchFamily="34" charset="0"/>
                <a:ea typeface="Times New Roman" pitchFamily="18" charset="0"/>
                <a:cs typeface="Arial" pitchFamily="34" charset="0"/>
              </a:rPr>
              <a:t> </a:t>
            </a:r>
          </a:p>
          <a:p>
            <a:pPr fontAlgn="base">
              <a:spcBef>
                <a:spcPct val="0"/>
              </a:spcBef>
              <a:spcAft>
                <a:spcPct val="0"/>
              </a:spcAft>
            </a:pPr>
            <a:r>
              <a:rPr lang="ru-RU" sz="1600" b="1" dirty="0">
                <a:solidFill>
                  <a:schemeClr val="bg1"/>
                </a:solidFill>
              </a:rPr>
              <a:t>Сведения о наличии объекта питания, соответствующего санитарным правилам </a:t>
            </a:r>
          </a:p>
          <a:p>
            <a:pPr fontAlgn="base">
              <a:spcBef>
                <a:spcPct val="0"/>
              </a:spcBef>
              <a:spcAft>
                <a:spcPct val="0"/>
              </a:spcAft>
            </a:pPr>
            <a:r>
              <a:rPr lang="ru-RU" sz="1600" b="1" dirty="0">
                <a:solidFill>
                  <a:schemeClr val="bg1"/>
                </a:solidFill>
              </a:rPr>
              <a:t>и нормам</a:t>
            </a:r>
            <a:endParaRPr lang="ru-RU" sz="1600" dirty="0">
              <a:solidFill>
                <a:schemeClr val="bg1"/>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chemeClr val="bg1"/>
              </a:solidFill>
              <a:effectLst/>
              <a:latin typeface="Arial" pitchFamily="34" charset="0"/>
              <a:cs typeface="Arial" pitchFamily="34" charset="0"/>
            </a:endParaRPr>
          </a:p>
        </p:txBody>
      </p:sp>
      <p:graphicFrame>
        <p:nvGraphicFramePr>
          <p:cNvPr id="9" name="Таблица 8"/>
          <p:cNvGraphicFramePr>
            <a:graphicFrameLocks noGrp="1"/>
          </p:cNvGraphicFramePr>
          <p:nvPr/>
        </p:nvGraphicFramePr>
        <p:xfrm>
          <a:off x="611560" y="1196752"/>
          <a:ext cx="7920880" cy="2982043"/>
        </p:xfrm>
        <a:graphic>
          <a:graphicData uri="http://schemas.openxmlformats.org/drawingml/2006/table">
            <a:tbl>
              <a:tblPr/>
              <a:tblGrid>
                <a:gridCol w="1267986">
                  <a:extLst>
                    <a:ext uri="{9D8B030D-6E8A-4147-A177-3AD203B41FA5}">
                      <a16:colId xmlns:a16="http://schemas.microsoft.com/office/drawing/2014/main" val="20000"/>
                    </a:ext>
                  </a:extLst>
                </a:gridCol>
                <a:gridCol w="1660164">
                  <a:extLst>
                    <a:ext uri="{9D8B030D-6E8A-4147-A177-3AD203B41FA5}">
                      <a16:colId xmlns:a16="http://schemas.microsoft.com/office/drawing/2014/main" val="20001"/>
                    </a:ext>
                  </a:extLst>
                </a:gridCol>
                <a:gridCol w="2741397">
                  <a:extLst>
                    <a:ext uri="{9D8B030D-6E8A-4147-A177-3AD203B41FA5}">
                      <a16:colId xmlns:a16="http://schemas.microsoft.com/office/drawing/2014/main" val="20002"/>
                    </a:ext>
                  </a:extLst>
                </a:gridCol>
                <a:gridCol w="2251333">
                  <a:extLst>
                    <a:ext uri="{9D8B030D-6E8A-4147-A177-3AD203B41FA5}">
                      <a16:colId xmlns:a16="http://schemas.microsoft.com/office/drawing/2014/main" val="20003"/>
                    </a:ext>
                  </a:extLst>
                </a:gridCol>
              </a:tblGrid>
              <a:tr h="1523633">
                <a:tc>
                  <a:txBody>
                    <a:bodyPr/>
                    <a:lstStyle/>
                    <a:p>
                      <a:pPr marL="12700" algn="ctr">
                        <a:lnSpc>
                          <a:spcPct val="115000"/>
                        </a:lnSpc>
                        <a:spcAft>
                          <a:spcPts val="100"/>
                        </a:spcAft>
                      </a:pPr>
                      <a:r>
                        <a:rPr lang="ru-RU" sz="1600" dirty="0">
                          <a:solidFill>
                            <a:srgbClr val="002060"/>
                          </a:solidFill>
                          <a:latin typeface="Times New Roman"/>
                          <a:ea typeface="Times New Roman"/>
                          <a:cs typeface="Times New Roman"/>
                        </a:rPr>
                        <a:t>Фактический адрес строения, занятого под образовательный процесс</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600" dirty="0">
                          <a:solidFill>
                            <a:srgbClr val="002060"/>
                          </a:solidFill>
                          <a:latin typeface="Times New Roman"/>
                          <a:ea typeface="Times New Roman"/>
                          <a:cs typeface="Times New Roman"/>
                        </a:rPr>
                        <a:t>Наименование объекта питания (столовая, буфет, кафе)</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600" dirty="0">
                          <a:solidFill>
                            <a:srgbClr val="002060"/>
                          </a:solidFill>
                          <a:latin typeface="Times New Roman"/>
                          <a:ea typeface="Times New Roman"/>
                          <a:cs typeface="Times New Roman"/>
                        </a:rPr>
                        <a:t>Наличие санитарно-эпидемиологического заключения о соответствии объекта питания санитарным правилам и нормам (дата и номер)</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600" dirty="0">
                          <a:solidFill>
                            <a:srgbClr val="002060"/>
                          </a:solidFill>
                          <a:latin typeface="Times New Roman"/>
                          <a:ea typeface="Times New Roman"/>
                          <a:cs typeface="Times New Roman"/>
                        </a:rPr>
                        <a:t>Примечание (в случае сдачи объекта питания в аренду указать сведения об арендаторах)</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410420">
                <a:tc>
                  <a:txBody>
                    <a:bodyPr/>
                    <a:lstStyle/>
                    <a:p>
                      <a:pPr marL="12700" algn="ctr">
                        <a:lnSpc>
                          <a:spcPct val="115000"/>
                        </a:lnSpc>
                        <a:spcAft>
                          <a:spcPts val="100"/>
                        </a:spcAft>
                      </a:pPr>
                      <a:r>
                        <a:rPr lang="en-US" sz="1600">
                          <a:solidFill>
                            <a:srgbClr val="002060"/>
                          </a:solidFill>
                          <a:latin typeface="Times New Roman"/>
                          <a:ea typeface="Times New Roman"/>
                          <a:cs typeface="Times New Roman"/>
                        </a:rPr>
                        <a:t>1</a:t>
                      </a:r>
                      <a:endParaRPr lang="ru-RU" sz="16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600">
                          <a:solidFill>
                            <a:srgbClr val="002060"/>
                          </a:solidFill>
                          <a:latin typeface="Times New Roman"/>
                          <a:ea typeface="Times New Roman"/>
                          <a:cs typeface="Times New Roman"/>
                        </a:rPr>
                        <a:t>2</a:t>
                      </a:r>
                      <a:endParaRPr lang="ru-RU" sz="16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600">
                          <a:solidFill>
                            <a:srgbClr val="002060"/>
                          </a:solidFill>
                          <a:latin typeface="Times New Roman"/>
                          <a:ea typeface="Times New Roman"/>
                          <a:cs typeface="Times New Roman"/>
                        </a:rPr>
                        <a:t>3</a:t>
                      </a:r>
                      <a:endParaRPr lang="ru-RU" sz="16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600" dirty="0">
                          <a:solidFill>
                            <a:srgbClr val="002060"/>
                          </a:solidFill>
                          <a:latin typeface="Times New Roman"/>
                          <a:ea typeface="Times New Roman"/>
                          <a:cs typeface="Times New Roman"/>
                        </a:rPr>
                        <a:t>4</a:t>
                      </a:r>
                      <a:endParaRPr lang="ru-RU" sz="16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874259">
                <a:tc>
                  <a:txBody>
                    <a:bodyPr/>
                    <a:lstStyle/>
                    <a:p>
                      <a:pPr algn="just">
                        <a:lnSpc>
                          <a:spcPct val="115000"/>
                        </a:lnSpc>
                        <a:spcAft>
                          <a:spcPts val="0"/>
                        </a:spcAft>
                      </a:pPr>
                      <a:br>
                        <a:rPr lang="en-US" sz="900">
                          <a:solidFill>
                            <a:srgbClr val="002060"/>
                          </a:solidFill>
                          <a:latin typeface="Times New Roman"/>
                          <a:ea typeface="Times New Roman"/>
                          <a:cs typeface="Times New Roman"/>
                        </a:rPr>
                      </a:br>
                      <a:endParaRPr lang="ru-RU" sz="9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solidFill>
                            <a:srgbClr val="002060"/>
                          </a:solidFill>
                          <a:latin typeface="Times New Roman"/>
                          <a:ea typeface="Times New Roman"/>
                          <a:cs typeface="Times New Roman"/>
                        </a:rPr>
                      </a:br>
                      <a:endParaRPr lang="ru-RU" sz="9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a:solidFill>
                            <a:srgbClr val="002060"/>
                          </a:solidFill>
                          <a:latin typeface="Times New Roman"/>
                          <a:ea typeface="Times New Roman"/>
                          <a:cs typeface="Times New Roman"/>
                        </a:rPr>
                      </a:br>
                      <a:endParaRPr lang="ru-RU" sz="9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900" dirty="0">
                          <a:solidFill>
                            <a:srgbClr val="002060"/>
                          </a:solidFill>
                          <a:latin typeface="Times New Roman"/>
                          <a:ea typeface="Times New Roman"/>
                          <a:cs typeface="Times New Roman"/>
                        </a:rPr>
                      </a:br>
                      <a:endParaRPr lang="ru-RU" sz="9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372200" y="332656"/>
            <a:ext cx="2286000" cy="461665"/>
          </a:xfrm>
          <a:prstGeom prst="rect">
            <a:avLst/>
          </a:prstGeom>
        </p:spPr>
        <p:txBody>
          <a:bodyPr>
            <a:spAutoFit/>
          </a:bodyPr>
          <a:lstStyle/>
          <a:p>
            <a:pPr>
              <a:spcBef>
                <a:spcPct val="0"/>
              </a:spcBef>
            </a:pPr>
            <a:r>
              <a:rPr lang="ru-RU" sz="800" dirty="0">
                <a:solidFill>
                  <a:schemeClr val="bg1"/>
                </a:solidFill>
              </a:rPr>
              <a:t>Приложение 13</a:t>
            </a:r>
            <a:br>
              <a:rPr lang="ru-RU" sz="800" dirty="0">
                <a:solidFill>
                  <a:schemeClr val="bg1"/>
                </a:solidFill>
              </a:rPr>
            </a:br>
            <a:r>
              <a:rPr lang="ru-RU" sz="800" dirty="0">
                <a:solidFill>
                  <a:schemeClr val="bg1"/>
                </a:solidFill>
              </a:rPr>
              <a:t>к Критериям оценки организаций образования</a:t>
            </a:r>
            <a:endParaRPr lang="ru-RU" sz="3200" dirty="0">
              <a:solidFill>
                <a:schemeClr val="bg1"/>
              </a:solidFill>
            </a:endParaRPr>
          </a:p>
        </p:txBody>
      </p:sp>
      <p:sp>
        <p:nvSpPr>
          <p:cNvPr id="105473" name="Rectangle 1"/>
          <p:cNvSpPr>
            <a:spLocks noChangeArrowheads="1"/>
          </p:cNvSpPr>
          <p:nvPr/>
        </p:nvSpPr>
        <p:spPr bwMode="auto">
          <a:xfrm>
            <a:off x="0" y="-99392"/>
            <a:ext cx="8552469"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chemeClr val="bg1"/>
                </a:solidFill>
                <a:effectLst/>
                <a:latin typeface="Arial" pitchFamily="34" charset="0"/>
                <a:ea typeface="Times New Roman" pitchFamily="18" charset="0"/>
                <a:cs typeface="Arial" pitchFamily="34" charset="0"/>
              </a:rPr>
              <a:t> </a:t>
            </a:r>
          </a:p>
          <a:p>
            <a:pPr fontAlgn="base">
              <a:spcBef>
                <a:spcPct val="0"/>
              </a:spcBef>
              <a:spcAft>
                <a:spcPct val="0"/>
              </a:spcAft>
            </a:pPr>
            <a:r>
              <a:rPr lang="ru-RU" sz="1600" b="1" dirty="0">
                <a:solidFill>
                  <a:schemeClr val="bg1"/>
                </a:solidFill>
              </a:rPr>
              <a:t> Сведения о полезной учебной площади, наличии материально-технической базы</a:t>
            </a:r>
            <a:endParaRPr kumimoji="0" lang="ru-RU" sz="1600" b="0" i="0" u="none" strike="noStrike" cap="none" normalizeH="0" baseline="0" dirty="0">
              <a:ln>
                <a:noFill/>
              </a:ln>
              <a:solidFill>
                <a:schemeClr val="bg1"/>
              </a:solidFill>
              <a:effectLst/>
              <a:latin typeface="Arial" pitchFamily="34" charset="0"/>
              <a:cs typeface="Arial" pitchFamily="34" charset="0"/>
            </a:endParaRPr>
          </a:p>
        </p:txBody>
      </p:sp>
      <p:graphicFrame>
        <p:nvGraphicFramePr>
          <p:cNvPr id="6" name="Таблица 5"/>
          <p:cNvGraphicFramePr>
            <a:graphicFrameLocks noGrp="1"/>
          </p:cNvGraphicFramePr>
          <p:nvPr/>
        </p:nvGraphicFramePr>
        <p:xfrm>
          <a:off x="323528" y="1196752"/>
          <a:ext cx="8208912" cy="4215792"/>
        </p:xfrm>
        <a:graphic>
          <a:graphicData uri="http://schemas.openxmlformats.org/drawingml/2006/table">
            <a:tbl>
              <a:tblPr/>
              <a:tblGrid>
                <a:gridCol w="1359476">
                  <a:extLst>
                    <a:ext uri="{9D8B030D-6E8A-4147-A177-3AD203B41FA5}">
                      <a16:colId xmlns:a16="http://schemas.microsoft.com/office/drawing/2014/main" val="20000"/>
                    </a:ext>
                  </a:extLst>
                </a:gridCol>
                <a:gridCol w="1685830">
                  <a:extLst>
                    <a:ext uri="{9D8B030D-6E8A-4147-A177-3AD203B41FA5}">
                      <a16:colId xmlns:a16="http://schemas.microsoft.com/office/drawing/2014/main" val="20001"/>
                    </a:ext>
                  </a:extLst>
                </a:gridCol>
                <a:gridCol w="4597658">
                  <a:extLst>
                    <a:ext uri="{9D8B030D-6E8A-4147-A177-3AD203B41FA5}">
                      <a16:colId xmlns:a16="http://schemas.microsoft.com/office/drawing/2014/main" val="20002"/>
                    </a:ext>
                  </a:extLst>
                </a:gridCol>
                <a:gridCol w="565948">
                  <a:extLst>
                    <a:ext uri="{9D8B030D-6E8A-4147-A177-3AD203B41FA5}">
                      <a16:colId xmlns:a16="http://schemas.microsoft.com/office/drawing/2014/main" val="20003"/>
                    </a:ext>
                  </a:extLst>
                </a:gridCol>
              </a:tblGrid>
              <a:tr h="2282010">
                <a:tc>
                  <a:txBody>
                    <a:bodyPr/>
                    <a:lstStyle/>
                    <a:p>
                      <a:pPr marL="12700" algn="ctr">
                        <a:lnSpc>
                          <a:spcPct val="115000"/>
                        </a:lnSpc>
                        <a:spcAft>
                          <a:spcPts val="100"/>
                        </a:spcAft>
                      </a:pPr>
                      <a:r>
                        <a:rPr lang="ru-RU" sz="1400" dirty="0">
                          <a:solidFill>
                            <a:srgbClr val="000000"/>
                          </a:solidFill>
                          <a:latin typeface="Times New Roman"/>
                          <a:ea typeface="Times New Roman"/>
                          <a:cs typeface="Times New Roman"/>
                        </a:rPr>
                        <a:t>Тип строения (типовой проект, приспособлен </a:t>
                      </a:r>
                      <a:r>
                        <a:rPr lang="ru-RU" sz="1400" dirty="0" err="1">
                          <a:solidFill>
                            <a:srgbClr val="000000"/>
                          </a:solidFill>
                          <a:latin typeface="Times New Roman"/>
                          <a:ea typeface="Times New Roman"/>
                          <a:cs typeface="Times New Roman"/>
                        </a:rPr>
                        <a:t>ное</a:t>
                      </a:r>
                      <a:r>
                        <a:rPr lang="ru-RU" sz="1400" dirty="0">
                          <a:solidFill>
                            <a:srgbClr val="000000"/>
                          </a:solidFill>
                          <a:latin typeface="Times New Roman"/>
                          <a:ea typeface="Times New Roman"/>
                          <a:cs typeface="Times New Roman"/>
                        </a:rPr>
                        <a:t>, иное), фактический адрес строений, занятых под </a:t>
                      </a:r>
                      <a:r>
                        <a:rPr lang="ru-RU" sz="1400" dirty="0" err="1">
                          <a:solidFill>
                            <a:srgbClr val="000000"/>
                          </a:solidFill>
                          <a:latin typeface="Times New Roman"/>
                          <a:ea typeface="Times New Roman"/>
                          <a:cs typeface="Times New Roman"/>
                        </a:rPr>
                        <a:t>образователь</a:t>
                      </a:r>
                      <a:r>
                        <a:rPr lang="ru-RU" sz="1400" dirty="0">
                          <a:solidFill>
                            <a:srgbClr val="000000"/>
                          </a:solidFill>
                          <a:latin typeface="Times New Roman"/>
                          <a:ea typeface="Times New Roman"/>
                          <a:cs typeface="Times New Roman"/>
                        </a:rPr>
                        <a:t> </a:t>
                      </a:r>
                      <a:r>
                        <a:rPr lang="ru-RU" sz="1400" dirty="0" err="1">
                          <a:solidFill>
                            <a:srgbClr val="000000"/>
                          </a:solidFill>
                          <a:latin typeface="Times New Roman"/>
                          <a:ea typeface="Times New Roman"/>
                          <a:cs typeface="Times New Roman"/>
                        </a:rPr>
                        <a:t>ный</a:t>
                      </a:r>
                      <a:r>
                        <a:rPr lang="ru-RU" sz="1400" dirty="0">
                          <a:solidFill>
                            <a:srgbClr val="000000"/>
                          </a:solidFill>
                          <a:latin typeface="Times New Roman"/>
                          <a:ea typeface="Times New Roman"/>
                          <a:cs typeface="Times New Roman"/>
                        </a:rPr>
                        <a:t> процесс</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0000"/>
                          </a:solidFill>
                          <a:latin typeface="Times New Roman"/>
                          <a:ea typeface="Times New Roman"/>
                          <a:cs typeface="Times New Roman"/>
                        </a:rPr>
                        <a:t>Наличие материально-финансовых активов (принадлежащих на праве собственности, хозяйственного ведения или оперативного управления, или доверительного управления), сведения об аренде материальных активов</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0000"/>
                          </a:solidFill>
                          <a:latin typeface="Times New Roman"/>
                          <a:ea typeface="Times New Roman"/>
                          <a:cs typeface="Times New Roman"/>
                        </a:rPr>
                        <a:t>Вид помещений (кабинеты, лекционные аудитории, помещения для практических занятий, лаборатории, мастерские по конкретным квалификациям, специальностям, актовые и физкультурные залы, социально-бытового и иного назначения (пропускные пункты, санузлы (унитазы, умывальные раковины), наличие видеонаблюдения в помещениях и (или) на прилегающих территориях организации образования, наличие условий для лиц с особыми образовательными потребностями, наличие условий для проживания)</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Площадь помеще ния (м2)</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237153">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1</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2</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0000"/>
                          </a:solidFill>
                          <a:latin typeface="Times New Roman"/>
                          <a:ea typeface="Times New Roman"/>
                          <a:cs typeface="Times New Roman"/>
                        </a:rPr>
                        <a:t>3</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4</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505173">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372200" y="332656"/>
            <a:ext cx="2286000" cy="461665"/>
          </a:xfrm>
          <a:prstGeom prst="rect">
            <a:avLst/>
          </a:prstGeom>
        </p:spPr>
        <p:txBody>
          <a:bodyPr>
            <a:spAutoFit/>
          </a:bodyPr>
          <a:lstStyle/>
          <a:p>
            <a:pPr>
              <a:spcBef>
                <a:spcPct val="0"/>
              </a:spcBef>
            </a:pPr>
            <a:r>
              <a:rPr lang="ru-RU" sz="800" dirty="0">
                <a:solidFill>
                  <a:schemeClr val="bg1"/>
                </a:solidFill>
              </a:rPr>
              <a:t>Приложение 14</a:t>
            </a:r>
            <a:br>
              <a:rPr lang="ru-RU" sz="800" dirty="0">
                <a:solidFill>
                  <a:schemeClr val="bg1"/>
                </a:solidFill>
              </a:rPr>
            </a:br>
            <a:r>
              <a:rPr lang="ru-RU" sz="800" dirty="0">
                <a:solidFill>
                  <a:schemeClr val="bg1"/>
                </a:solidFill>
              </a:rPr>
              <a:t>к Критериям оценки организаций образования</a:t>
            </a:r>
            <a:endParaRPr lang="ru-RU" sz="3200" dirty="0">
              <a:solidFill>
                <a:schemeClr val="bg1"/>
              </a:solidFill>
            </a:endParaRPr>
          </a:p>
        </p:txBody>
      </p:sp>
      <p:sp>
        <p:nvSpPr>
          <p:cNvPr id="105473" name="Rectangle 1"/>
          <p:cNvSpPr>
            <a:spLocks noChangeArrowheads="1"/>
          </p:cNvSpPr>
          <p:nvPr/>
        </p:nvSpPr>
        <p:spPr bwMode="auto">
          <a:xfrm>
            <a:off x="0" y="-284058"/>
            <a:ext cx="8552469" cy="8771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chemeClr val="bg1"/>
                </a:solidFill>
                <a:effectLst/>
                <a:latin typeface="Arial" pitchFamily="34" charset="0"/>
                <a:ea typeface="Times New Roman" pitchFamily="18" charset="0"/>
                <a:cs typeface="Arial" pitchFamily="34" charset="0"/>
              </a:rPr>
              <a:t> </a:t>
            </a:r>
          </a:p>
          <a:p>
            <a:r>
              <a:rPr lang="ru-RU" sz="1600" b="1" dirty="0">
                <a:solidFill>
                  <a:schemeClr val="bg1"/>
                </a:solidFill>
              </a:rPr>
              <a:t> </a:t>
            </a:r>
            <a:r>
              <a:rPr lang="ru-RU" sz="1600" b="1" dirty="0"/>
              <a:t> </a:t>
            </a:r>
            <a:r>
              <a:rPr lang="ru-RU" sz="1200" b="1" dirty="0">
                <a:solidFill>
                  <a:schemeClr val="bg1"/>
                </a:solidFill>
              </a:rPr>
              <a:t>Сведения о материально-техническом обеспечении образовательного процесса, в том числе о наличии компьютеров, наличии учебных лабораторий, учебных предметных кабинетов и технических средств обучения</a:t>
            </a:r>
            <a:endParaRPr lang="ru-RU" sz="1200" dirty="0">
              <a:solidFill>
                <a:schemeClr val="bg1"/>
              </a:solidFill>
            </a:endParaRPr>
          </a:p>
        </p:txBody>
      </p:sp>
      <p:graphicFrame>
        <p:nvGraphicFramePr>
          <p:cNvPr id="7" name="Содержимое 4"/>
          <p:cNvGraphicFramePr>
            <a:graphicFrameLocks noGrp="1"/>
          </p:cNvGraphicFramePr>
          <p:nvPr>
            <p:ph sz="quarter" idx="1"/>
          </p:nvPr>
        </p:nvGraphicFramePr>
        <p:xfrm>
          <a:off x="323527" y="1340768"/>
          <a:ext cx="8064896" cy="4301660"/>
        </p:xfrm>
        <a:graphic>
          <a:graphicData uri="http://schemas.openxmlformats.org/drawingml/2006/table">
            <a:tbl>
              <a:tblPr/>
              <a:tblGrid>
                <a:gridCol w="845334">
                  <a:extLst>
                    <a:ext uri="{9D8B030D-6E8A-4147-A177-3AD203B41FA5}">
                      <a16:colId xmlns:a16="http://schemas.microsoft.com/office/drawing/2014/main" val="20000"/>
                    </a:ext>
                  </a:extLst>
                </a:gridCol>
                <a:gridCol w="689958">
                  <a:extLst>
                    <a:ext uri="{9D8B030D-6E8A-4147-A177-3AD203B41FA5}">
                      <a16:colId xmlns:a16="http://schemas.microsoft.com/office/drawing/2014/main" val="20001"/>
                    </a:ext>
                  </a:extLst>
                </a:gridCol>
                <a:gridCol w="689958">
                  <a:extLst>
                    <a:ext uri="{9D8B030D-6E8A-4147-A177-3AD203B41FA5}">
                      <a16:colId xmlns:a16="http://schemas.microsoft.com/office/drawing/2014/main" val="20002"/>
                    </a:ext>
                  </a:extLst>
                </a:gridCol>
                <a:gridCol w="647582">
                  <a:extLst>
                    <a:ext uri="{9D8B030D-6E8A-4147-A177-3AD203B41FA5}">
                      <a16:colId xmlns:a16="http://schemas.microsoft.com/office/drawing/2014/main" val="20003"/>
                    </a:ext>
                  </a:extLst>
                </a:gridCol>
                <a:gridCol w="633456">
                  <a:extLst>
                    <a:ext uri="{9D8B030D-6E8A-4147-A177-3AD203B41FA5}">
                      <a16:colId xmlns:a16="http://schemas.microsoft.com/office/drawing/2014/main" val="20004"/>
                    </a:ext>
                  </a:extLst>
                </a:gridCol>
                <a:gridCol w="662250">
                  <a:extLst>
                    <a:ext uri="{9D8B030D-6E8A-4147-A177-3AD203B41FA5}">
                      <a16:colId xmlns:a16="http://schemas.microsoft.com/office/drawing/2014/main" val="20005"/>
                    </a:ext>
                  </a:extLst>
                </a:gridCol>
                <a:gridCol w="662250">
                  <a:extLst>
                    <a:ext uri="{9D8B030D-6E8A-4147-A177-3AD203B41FA5}">
                      <a16:colId xmlns:a16="http://schemas.microsoft.com/office/drawing/2014/main" val="20006"/>
                    </a:ext>
                  </a:extLst>
                </a:gridCol>
                <a:gridCol w="673116">
                  <a:extLst>
                    <a:ext uri="{9D8B030D-6E8A-4147-A177-3AD203B41FA5}">
                      <a16:colId xmlns:a16="http://schemas.microsoft.com/office/drawing/2014/main" val="20007"/>
                    </a:ext>
                  </a:extLst>
                </a:gridCol>
                <a:gridCol w="1280496">
                  <a:extLst>
                    <a:ext uri="{9D8B030D-6E8A-4147-A177-3AD203B41FA5}">
                      <a16:colId xmlns:a16="http://schemas.microsoft.com/office/drawing/2014/main" val="20008"/>
                    </a:ext>
                  </a:extLst>
                </a:gridCol>
                <a:gridCol w="1280496">
                  <a:extLst>
                    <a:ext uri="{9D8B030D-6E8A-4147-A177-3AD203B41FA5}">
                      <a16:colId xmlns:a16="http://schemas.microsoft.com/office/drawing/2014/main" val="20009"/>
                    </a:ext>
                  </a:extLst>
                </a:gridCol>
              </a:tblGrid>
              <a:tr h="200825">
                <a:tc rowSpan="2">
                  <a:txBody>
                    <a:bodyPr/>
                    <a:lstStyle/>
                    <a:p>
                      <a:pPr marL="12700" algn="ctr">
                        <a:lnSpc>
                          <a:spcPct val="115000"/>
                        </a:lnSpc>
                        <a:spcAft>
                          <a:spcPts val="100"/>
                        </a:spcAft>
                      </a:pPr>
                      <a:r>
                        <a:rPr lang="ru-RU" sz="1200" dirty="0" err="1">
                          <a:solidFill>
                            <a:srgbClr val="000000"/>
                          </a:solidFill>
                          <a:latin typeface="Times New Roman"/>
                          <a:ea typeface="Times New Roman"/>
                          <a:cs typeface="Times New Roman"/>
                        </a:rPr>
                        <a:t>Фактичес</a:t>
                      </a:r>
                      <a:r>
                        <a:rPr lang="ru-RU" sz="1200" dirty="0">
                          <a:solidFill>
                            <a:srgbClr val="000000"/>
                          </a:solidFill>
                          <a:latin typeface="Times New Roman"/>
                          <a:ea typeface="Times New Roman"/>
                          <a:cs typeface="Times New Roman"/>
                        </a:rPr>
                        <a:t> кий адрес здания (строения) с указанием общей и полезной площади (м2)</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9">
                  <a:txBody>
                    <a:bodyPr/>
                    <a:lstStyle/>
                    <a:p>
                      <a:pPr marL="12700" algn="just">
                        <a:lnSpc>
                          <a:spcPct val="115000"/>
                        </a:lnSpc>
                        <a:spcAft>
                          <a:spcPts val="100"/>
                        </a:spcAft>
                      </a:pPr>
                      <a:r>
                        <a:rPr lang="en-US" sz="1400" dirty="0" err="1">
                          <a:solidFill>
                            <a:srgbClr val="000000"/>
                          </a:solidFill>
                          <a:latin typeface="Times New Roman"/>
                          <a:ea typeface="Times New Roman"/>
                          <a:cs typeface="Times New Roman"/>
                        </a:rPr>
                        <a:t>Сведения</a:t>
                      </a:r>
                      <a:r>
                        <a:rPr lang="en-US" sz="1400" dirty="0">
                          <a:solidFill>
                            <a:srgbClr val="000000"/>
                          </a:solidFill>
                          <a:latin typeface="Times New Roman"/>
                          <a:ea typeface="Times New Roman"/>
                          <a:cs typeface="Times New Roman"/>
                        </a:rPr>
                        <a:t> </a:t>
                      </a:r>
                      <a:r>
                        <a:rPr lang="en-US" sz="1400" dirty="0" err="1">
                          <a:solidFill>
                            <a:srgbClr val="000000"/>
                          </a:solidFill>
                          <a:latin typeface="Times New Roman"/>
                          <a:ea typeface="Times New Roman"/>
                          <a:cs typeface="Times New Roman"/>
                        </a:rPr>
                        <a:t>об</a:t>
                      </a:r>
                      <a:r>
                        <a:rPr lang="en-US" sz="1400" dirty="0">
                          <a:solidFill>
                            <a:srgbClr val="000000"/>
                          </a:solidFill>
                          <a:latin typeface="Times New Roman"/>
                          <a:ea typeface="Times New Roman"/>
                          <a:cs typeface="Times New Roman"/>
                        </a:rPr>
                        <a:t> </a:t>
                      </a:r>
                      <a:r>
                        <a:rPr lang="en-US" sz="1400" dirty="0" err="1">
                          <a:solidFill>
                            <a:srgbClr val="000000"/>
                          </a:solidFill>
                          <a:latin typeface="Times New Roman"/>
                          <a:ea typeface="Times New Roman"/>
                          <a:cs typeface="Times New Roman"/>
                        </a:rPr>
                        <a:t>оснащенности</a:t>
                      </a:r>
                      <a:endParaRPr lang="ru-RU" sz="14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2195224">
                <a:tc vMerge="1">
                  <a:txBody>
                    <a:bodyPr/>
                    <a:lstStyle/>
                    <a:p>
                      <a:endParaRPr lang="ru-RU"/>
                    </a:p>
                  </a:txBody>
                  <a:tcPr/>
                </a:tc>
                <a:tc>
                  <a:txBody>
                    <a:bodyPr/>
                    <a:lstStyle/>
                    <a:p>
                      <a:pPr marL="12700" algn="ctr">
                        <a:lnSpc>
                          <a:spcPct val="115000"/>
                        </a:lnSpc>
                        <a:spcAft>
                          <a:spcPts val="100"/>
                        </a:spcAft>
                      </a:pPr>
                      <a:r>
                        <a:rPr lang="ru-RU" sz="1200">
                          <a:solidFill>
                            <a:srgbClr val="000000"/>
                          </a:solidFill>
                          <a:latin typeface="Times New Roman"/>
                          <a:ea typeface="Times New Roman"/>
                          <a:cs typeface="Times New Roman"/>
                        </a:rPr>
                        <a:t>Аудитории, предметные кабинеты с указанием наименова ния и площади*</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Учебно-производственные мастерские, учебно-опытные участки, учебные хозяйства, учебные полигоны*</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a:solidFill>
                            <a:srgbClr val="000000"/>
                          </a:solidFill>
                          <a:latin typeface="Times New Roman"/>
                          <a:ea typeface="Times New Roman"/>
                          <a:cs typeface="Times New Roman"/>
                        </a:rPr>
                        <a:t>Лаборато рии с указанием наименова ния * (м2)</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Перечень технических средств обучения, учебного и учебно-лабораторного </a:t>
                      </a:r>
                      <a:r>
                        <a:rPr lang="ru-RU" sz="1200" dirty="0" err="1">
                          <a:solidFill>
                            <a:srgbClr val="000000"/>
                          </a:solidFill>
                          <a:latin typeface="Times New Roman"/>
                          <a:ea typeface="Times New Roman"/>
                          <a:cs typeface="Times New Roman"/>
                        </a:rPr>
                        <a:t>оборудова</a:t>
                      </a:r>
                      <a:r>
                        <a:rPr lang="ru-RU" sz="1200" dirty="0">
                          <a:solidFill>
                            <a:srgbClr val="000000"/>
                          </a:solidFill>
                          <a:latin typeface="Times New Roman"/>
                          <a:ea typeface="Times New Roman"/>
                          <a:cs typeface="Times New Roman"/>
                        </a:rPr>
                        <a:t> </a:t>
                      </a:r>
                      <a:r>
                        <a:rPr lang="ru-RU" sz="1200" dirty="0" err="1">
                          <a:solidFill>
                            <a:srgbClr val="000000"/>
                          </a:solidFill>
                          <a:latin typeface="Times New Roman"/>
                          <a:ea typeface="Times New Roman"/>
                          <a:cs typeface="Times New Roman"/>
                        </a:rPr>
                        <a:t>ния</a:t>
                      </a:r>
                      <a:r>
                        <a:rPr lang="ru-RU" sz="1200" dirty="0">
                          <a:solidFill>
                            <a:srgbClr val="000000"/>
                          </a:solidFill>
                          <a:latin typeface="Times New Roman"/>
                          <a:ea typeface="Times New Roman"/>
                          <a:cs typeface="Times New Roman"/>
                        </a:rPr>
                        <a:t> с указанием вида</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a:solidFill>
                            <a:srgbClr val="000000"/>
                          </a:solidFill>
                          <a:latin typeface="Times New Roman"/>
                          <a:ea typeface="Times New Roman"/>
                          <a:cs typeface="Times New Roman"/>
                        </a:rPr>
                        <a:t>Акто вый зал, спор тивный зал (м2)</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Компьютерные классы, компьютеры, оборудование, мебель, шкафы для индивидуального использования, видеокамеры</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dirty="0" err="1">
                          <a:solidFill>
                            <a:srgbClr val="000000"/>
                          </a:solidFill>
                          <a:latin typeface="Times New Roman"/>
                          <a:ea typeface="Times New Roman"/>
                          <a:cs typeface="Times New Roman"/>
                        </a:rPr>
                        <a:t>Библио</a:t>
                      </a:r>
                      <a:r>
                        <a:rPr lang="en-US" sz="1200" dirty="0">
                          <a:solidFill>
                            <a:srgbClr val="000000"/>
                          </a:solidFill>
                          <a:latin typeface="Times New Roman"/>
                          <a:ea typeface="Times New Roman"/>
                          <a:cs typeface="Times New Roman"/>
                        </a:rPr>
                        <a:t> </a:t>
                      </a:r>
                      <a:r>
                        <a:rPr lang="en-US" sz="1200" dirty="0" err="1">
                          <a:solidFill>
                            <a:srgbClr val="000000"/>
                          </a:solidFill>
                          <a:latin typeface="Times New Roman"/>
                          <a:ea typeface="Times New Roman"/>
                          <a:cs typeface="Times New Roman"/>
                        </a:rPr>
                        <a:t>тека</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Для подготовки кадров по медицинскому направлению </a:t>
                      </a:r>
                      <a:r>
                        <a:rPr lang="en-US" sz="1200" dirty="0">
                          <a:solidFill>
                            <a:srgbClr val="000000"/>
                          </a:solidFill>
                          <a:latin typeface="Times New Roman"/>
                          <a:ea typeface="Times New Roman"/>
                          <a:cs typeface="Times New Roman"/>
                        </a:rPr>
                        <a:t>"</a:t>
                      </a:r>
                      <a:r>
                        <a:rPr lang="en-US" sz="1200" dirty="0" err="1">
                          <a:solidFill>
                            <a:srgbClr val="000000"/>
                          </a:solidFill>
                          <a:latin typeface="Times New Roman"/>
                          <a:ea typeface="Times New Roman"/>
                          <a:cs typeface="Times New Roman"/>
                        </a:rPr>
                        <a:t>Доклинические</a:t>
                      </a:r>
                      <a:r>
                        <a:rPr lang="en-US" sz="1200" dirty="0">
                          <a:solidFill>
                            <a:srgbClr val="000000"/>
                          </a:solidFill>
                          <a:latin typeface="Times New Roman"/>
                          <a:ea typeface="Times New Roman"/>
                          <a:cs typeface="Times New Roman"/>
                        </a:rPr>
                        <a:t> </a:t>
                      </a:r>
                      <a:r>
                        <a:rPr lang="en-US" sz="1200" dirty="0" err="1">
                          <a:solidFill>
                            <a:srgbClr val="000000"/>
                          </a:solidFill>
                          <a:latin typeface="Times New Roman"/>
                          <a:ea typeface="Times New Roman"/>
                          <a:cs typeface="Times New Roman"/>
                        </a:rPr>
                        <a:t>симуляционные</a:t>
                      </a:r>
                      <a:r>
                        <a:rPr lang="en-US" sz="1200" dirty="0">
                          <a:solidFill>
                            <a:srgbClr val="000000"/>
                          </a:solidFill>
                          <a:latin typeface="Times New Roman"/>
                          <a:ea typeface="Times New Roman"/>
                          <a:cs typeface="Times New Roman"/>
                        </a:rPr>
                        <a:t> </a:t>
                      </a:r>
                      <a:r>
                        <a:rPr lang="en-US" sz="1200" dirty="0" err="1">
                          <a:solidFill>
                            <a:srgbClr val="000000"/>
                          </a:solidFill>
                          <a:latin typeface="Times New Roman"/>
                          <a:ea typeface="Times New Roman"/>
                          <a:cs typeface="Times New Roman"/>
                        </a:rPr>
                        <a:t>кабинеты</a:t>
                      </a:r>
                      <a:r>
                        <a:rPr lang="en-US" sz="1200" dirty="0">
                          <a:solidFill>
                            <a:srgbClr val="000000"/>
                          </a:solidFill>
                          <a:latin typeface="Times New Roman"/>
                          <a:ea typeface="Times New Roman"/>
                          <a:cs typeface="Times New Roman"/>
                        </a:rPr>
                        <a:t>" *</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Информационная система управления образованием с актуальными базами данных о контингенте, доменное имя третьего уровня в зоне </a:t>
                      </a:r>
                      <a:r>
                        <a:rPr lang="en-US" sz="1200" dirty="0" err="1">
                          <a:solidFill>
                            <a:srgbClr val="000000"/>
                          </a:solidFill>
                          <a:latin typeface="Times New Roman"/>
                          <a:ea typeface="Times New Roman"/>
                          <a:cs typeface="Times New Roman"/>
                        </a:rPr>
                        <a:t>edu</a:t>
                      </a:r>
                      <a:r>
                        <a:rPr lang="ru-RU" sz="1200" dirty="0">
                          <a:solidFill>
                            <a:srgbClr val="000000"/>
                          </a:solidFill>
                          <a:latin typeface="Times New Roman"/>
                          <a:ea typeface="Times New Roman"/>
                          <a:cs typeface="Times New Roman"/>
                        </a:rPr>
                        <a:t>.​</a:t>
                      </a:r>
                      <a:r>
                        <a:rPr lang="en-US" sz="1200" dirty="0" err="1">
                          <a:solidFill>
                            <a:srgbClr val="000000"/>
                          </a:solidFill>
                          <a:latin typeface="Times New Roman"/>
                          <a:ea typeface="Times New Roman"/>
                          <a:cs typeface="Times New Roman"/>
                        </a:rPr>
                        <a:t>kz</a:t>
                      </a:r>
                      <a:r>
                        <a:rPr lang="ru-RU" sz="1200" dirty="0">
                          <a:solidFill>
                            <a:srgbClr val="000000"/>
                          </a:solidFill>
                          <a:latin typeface="Times New Roman"/>
                          <a:ea typeface="Times New Roman"/>
                          <a:cs typeface="Times New Roman"/>
                        </a:rPr>
                        <a:t>.</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200825">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1</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2</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3</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4</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5</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6</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7</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8</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9</a:t>
                      </a: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dirty="0">
                          <a:solidFill>
                            <a:srgbClr val="000000"/>
                          </a:solidFill>
                          <a:latin typeface="Times New Roman"/>
                          <a:ea typeface="Times New Roman"/>
                          <a:cs typeface="Times New Roman"/>
                        </a:rPr>
                        <a:t>10</a:t>
                      </a: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427462">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dirty="0">
                          <a:latin typeface="Times New Roman"/>
                          <a:ea typeface="Times New Roman"/>
                          <a:cs typeface="Times New Roman"/>
                        </a:rPr>
                      </a:br>
                      <a:endParaRPr lang="ru-RU" sz="1200" dirty="0">
                        <a:latin typeface="Times New Roman"/>
                        <a:ea typeface="Times New Roman"/>
                        <a:cs typeface="Times New Roman"/>
                      </a:endParaRPr>
                    </a:p>
                  </a:txBody>
                  <a:tcPr marL="7546" marR="7546" marT="7546" marB="7546"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372200" y="404664"/>
            <a:ext cx="2286000" cy="338554"/>
          </a:xfrm>
          <a:prstGeom prst="rect">
            <a:avLst/>
          </a:prstGeom>
        </p:spPr>
        <p:txBody>
          <a:bodyPr>
            <a:spAutoFit/>
          </a:bodyPr>
          <a:lstStyle/>
          <a:p>
            <a:pPr>
              <a:spcBef>
                <a:spcPct val="0"/>
              </a:spcBef>
            </a:pPr>
            <a:r>
              <a:rPr lang="ru-RU" sz="800" dirty="0">
                <a:solidFill>
                  <a:schemeClr val="bg1"/>
                </a:solidFill>
              </a:rPr>
              <a:t>Приложение 15</a:t>
            </a:r>
            <a:br>
              <a:rPr lang="ru-RU" sz="800" dirty="0">
                <a:solidFill>
                  <a:schemeClr val="bg1"/>
                </a:solidFill>
              </a:rPr>
            </a:br>
            <a:r>
              <a:rPr lang="ru-RU" sz="800" dirty="0">
                <a:solidFill>
                  <a:schemeClr val="bg1"/>
                </a:solidFill>
              </a:rPr>
              <a:t>к Критериям оценки организаций</a:t>
            </a:r>
            <a:endParaRPr lang="ru-RU" sz="3200" dirty="0">
              <a:solidFill>
                <a:schemeClr val="bg1"/>
              </a:solidFill>
            </a:endParaRPr>
          </a:p>
        </p:txBody>
      </p:sp>
      <p:sp>
        <p:nvSpPr>
          <p:cNvPr id="105473" name="Rectangle 1"/>
          <p:cNvSpPr>
            <a:spLocks noChangeArrowheads="1"/>
          </p:cNvSpPr>
          <p:nvPr/>
        </p:nvSpPr>
        <p:spPr bwMode="auto">
          <a:xfrm>
            <a:off x="0" y="-151075"/>
            <a:ext cx="8892480"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chemeClr val="bg1"/>
                </a:solidFill>
                <a:effectLst/>
                <a:latin typeface="Arial" pitchFamily="34" charset="0"/>
                <a:ea typeface="Times New Roman" pitchFamily="18" charset="0"/>
                <a:cs typeface="Arial" pitchFamily="34" charset="0"/>
              </a:rPr>
              <a:t> </a:t>
            </a:r>
          </a:p>
          <a:p>
            <a:r>
              <a:rPr lang="ru-RU" sz="1600" b="1" dirty="0">
                <a:solidFill>
                  <a:schemeClr val="bg1"/>
                </a:solidFill>
              </a:rPr>
              <a:t> </a:t>
            </a:r>
            <a:r>
              <a:rPr lang="en-US" sz="1600" b="1" dirty="0" err="1">
                <a:solidFill>
                  <a:schemeClr val="bg1"/>
                </a:solidFill>
              </a:rPr>
              <a:t>Структура</a:t>
            </a:r>
            <a:r>
              <a:rPr lang="en-US" sz="1600" b="1" dirty="0">
                <a:solidFill>
                  <a:schemeClr val="bg1"/>
                </a:solidFill>
              </a:rPr>
              <a:t> </a:t>
            </a:r>
            <a:r>
              <a:rPr lang="en-US" sz="1600" b="1" dirty="0" err="1">
                <a:solidFill>
                  <a:schemeClr val="bg1"/>
                </a:solidFill>
              </a:rPr>
              <a:t>контингента</a:t>
            </a:r>
            <a:r>
              <a:rPr lang="en-US" sz="1600" b="1" dirty="0">
                <a:solidFill>
                  <a:schemeClr val="bg1"/>
                </a:solidFill>
              </a:rPr>
              <a:t> </a:t>
            </a:r>
            <a:r>
              <a:rPr lang="en-US" sz="1600" b="1" dirty="0" err="1">
                <a:solidFill>
                  <a:schemeClr val="bg1"/>
                </a:solidFill>
              </a:rPr>
              <a:t>обучающихся</a:t>
            </a:r>
            <a:endParaRPr lang="ru-RU" sz="1600" dirty="0">
              <a:solidFill>
                <a:schemeClr val="bg1"/>
              </a:solidFill>
            </a:endParaRPr>
          </a:p>
        </p:txBody>
      </p:sp>
      <p:graphicFrame>
        <p:nvGraphicFramePr>
          <p:cNvPr id="8" name="Таблица 7"/>
          <p:cNvGraphicFramePr>
            <a:graphicFrameLocks noGrp="1"/>
          </p:cNvGraphicFramePr>
          <p:nvPr/>
        </p:nvGraphicFramePr>
        <p:xfrm>
          <a:off x="395537" y="1412777"/>
          <a:ext cx="8136904" cy="3254511"/>
        </p:xfrm>
        <a:graphic>
          <a:graphicData uri="http://schemas.openxmlformats.org/drawingml/2006/table">
            <a:tbl>
              <a:tblPr/>
              <a:tblGrid>
                <a:gridCol w="989658">
                  <a:extLst>
                    <a:ext uri="{9D8B030D-6E8A-4147-A177-3AD203B41FA5}">
                      <a16:colId xmlns:a16="http://schemas.microsoft.com/office/drawing/2014/main" val="20000"/>
                    </a:ext>
                  </a:extLst>
                </a:gridCol>
                <a:gridCol w="3546845">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814839">
                  <a:extLst>
                    <a:ext uri="{9D8B030D-6E8A-4147-A177-3AD203B41FA5}">
                      <a16:colId xmlns:a16="http://schemas.microsoft.com/office/drawing/2014/main" val="20003"/>
                    </a:ext>
                  </a:extLst>
                </a:gridCol>
                <a:gridCol w="714461">
                  <a:extLst>
                    <a:ext uri="{9D8B030D-6E8A-4147-A177-3AD203B41FA5}">
                      <a16:colId xmlns:a16="http://schemas.microsoft.com/office/drawing/2014/main" val="20004"/>
                    </a:ext>
                  </a:extLst>
                </a:gridCol>
                <a:gridCol w="990981">
                  <a:extLst>
                    <a:ext uri="{9D8B030D-6E8A-4147-A177-3AD203B41FA5}">
                      <a16:colId xmlns:a16="http://schemas.microsoft.com/office/drawing/2014/main" val="20005"/>
                    </a:ext>
                  </a:extLst>
                </a:gridCol>
              </a:tblGrid>
              <a:tr h="491445">
                <a:tc>
                  <a:txBody>
                    <a:bodyPr/>
                    <a:lstStyle/>
                    <a:p>
                      <a:pPr marL="12700" algn="ctr">
                        <a:lnSpc>
                          <a:spcPct val="115000"/>
                        </a:lnSpc>
                        <a:spcAft>
                          <a:spcPts val="100"/>
                        </a:spcAft>
                      </a:pPr>
                      <a:r>
                        <a:rPr lang="en-US" sz="1400" dirty="0">
                          <a:solidFill>
                            <a:srgbClr val="000000"/>
                          </a:solidFill>
                          <a:latin typeface="Times New Roman"/>
                          <a:ea typeface="Times New Roman"/>
                          <a:cs typeface="Times New Roman"/>
                        </a:rPr>
                        <a:t>№</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err="1">
                          <a:solidFill>
                            <a:srgbClr val="000000"/>
                          </a:solidFill>
                          <a:latin typeface="Times New Roman"/>
                          <a:ea typeface="Times New Roman"/>
                          <a:cs typeface="Times New Roman"/>
                        </a:rPr>
                        <a:t>Структура</a:t>
                      </a:r>
                      <a:r>
                        <a:rPr lang="en-US" sz="1400" dirty="0">
                          <a:solidFill>
                            <a:srgbClr val="000000"/>
                          </a:solidFill>
                          <a:latin typeface="Times New Roman"/>
                          <a:ea typeface="Times New Roman"/>
                          <a:cs typeface="Times New Roman"/>
                        </a:rPr>
                        <a:t> </a:t>
                      </a:r>
                      <a:r>
                        <a:rPr lang="en-US" sz="1400" dirty="0" err="1">
                          <a:solidFill>
                            <a:srgbClr val="000000"/>
                          </a:solidFill>
                          <a:latin typeface="Times New Roman"/>
                          <a:ea typeface="Times New Roman"/>
                          <a:cs typeface="Times New Roman"/>
                        </a:rPr>
                        <a:t>контингента</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Начальная школа</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Основная школа</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Средняя школа</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Всего по школе</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549783">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1</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err="1">
                          <a:solidFill>
                            <a:srgbClr val="000000"/>
                          </a:solidFill>
                          <a:latin typeface="Times New Roman"/>
                          <a:ea typeface="Times New Roman"/>
                          <a:cs typeface="Times New Roman"/>
                        </a:rPr>
                        <a:t>Количество</a:t>
                      </a:r>
                      <a:r>
                        <a:rPr lang="en-US" sz="1400" dirty="0">
                          <a:solidFill>
                            <a:srgbClr val="000000"/>
                          </a:solidFill>
                          <a:latin typeface="Times New Roman"/>
                          <a:ea typeface="Times New Roman"/>
                          <a:cs typeface="Times New Roman"/>
                        </a:rPr>
                        <a:t> </a:t>
                      </a:r>
                      <a:r>
                        <a:rPr lang="en-US" sz="1400" dirty="0" err="1">
                          <a:solidFill>
                            <a:srgbClr val="000000"/>
                          </a:solidFill>
                          <a:latin typeface="Times New Roman"/>
                          <a:ea typeface="Times New Roman"/>
                          <a:cs typeface="Times New Roman"/>
                        </a:rPr>
                        <a:t>обучающихся</a:t>
                      </a: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549783">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2</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a:solidFill>
                            <a:srgbClr val="000000"/>
                          </a:solidFill>
                          <a:latin typeface="Times New Roman"/>
                          <a:ea typeface="Times New Roman"/>
                          <a:cs typeface="Times New Roman"/>
                        </a:rPr>
                        <a:t>Общее количество классов/ количество обучающихся</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549783">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-общеобразовательных</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3"/>
                  </a:ext>
                </a:extLst>
              </a:tr>
              <a:tr h="549783">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a:solidFill>
                            <a:srgbClr val="000000"/>
                          </a:solidFill>
                          <a:latin typeface="Times New Roman"/>
                          <a:ea typeface="Times New Roman"/>
                          <a:cs typeface="Times New Roman"/>
                        </a:rPr>
                        <a:t>-повышенного уровня (гимназических, лицейских, академических и др.)</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ru-RU"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4"/>
                  </a:ext>
                </a:extLst>
              </a:tr>
              <a:tr h="549783">
                <a:tc>
                  <a:txBody>
                    <a:bodyPr/>
                    <a:lstStyle/>
                    <a:p>
                      <a:pPr algn="ctr">
                        <a:lnSpc>
                          <a:spcPct val="115000"/>
                        </a:lnSpc>
                        <a:spcAft>
                          <a:spcPts val="0"/>
                        </a:spcAft>
                      </a:pPr>
                      <a:br>
                        <a:rPr lang="ru-RU"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0000"/>
                          </a:solidFill>
                          <a:latin typeface="Times New Roman"/>
                          <a:ea typeface="Times New Roman"/>
                          <a:cs typeface="Times New Roman"/>
                        </a:rPr>
                        <a:t>-коррекционных</a:t>
                      </a: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latin typeface="Times New Roman"/>
                          <a:ea typeface="Times New Roman"/>
                          <a:cs typeface="Times New Roman"/>
                        </a:rPr>
                      </a:br>
                      <a:endParaRPr lang="ru-RU" sz="14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latin typeface="Times New Roman"/>
                          <a:ea typeface="Times New Roman"/>
                          <a:cs typeface="Times New Roman"/>
                        </a:rPr>
                      </a:br>
                      <a:endParaRPr lang="ru-RU" sz="14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372200" y="404664"/>
            <a:ext cx="2286000" cy="338554"/>
          </a:xfrm>
          <a:prstGeom prst="rect">
            <a:avLst/>
          </a:prstGeom>
        </p:spPr>
        <p:txBody>
          <a:bodyPr>
            <a:spAutoFit/>
          </a:bodyPr>
          <a:lstStyle/>
          <a:p>
            <a:pPr>
              <a:spcBef>
                <a:spcPct val="0"/>
              </a:spcBef>
            </a:pPr>
            <a:r>
              <a:rPr lang="ru-RU" sz="800" dirty="0">
                <a:solidFill>
                  <a:schemeClr val="bg1"/>
                </a:solidFill>
              </a:rPr>
              <a:t>Приложение 16</a:t>
            </a:r>
            <a:br>
              <a:rPr lang="ru-RU" sz="800" dirty="0">
                <a:solidFill>
                  <a:schemeClr val="bg1"/>
                </a:solidFill>
              </a:rPr>
            </a:br>
            <a:r>
              <a:rPr lang="ru-RU" sz="800" dirty="0">
                <a:solidFill>
                  <a:schemeClr val="bg1"/>
                </a:solidFill>
              </a:rPr>
              <a:t>к Критериям оценки организаций</a:t>
            </a:r>
            <a:endParaRPr lang="ru-RU" sz="3200" dirty="0">
              <a:solidFill>
                <a:schemeClr val="bg1"/>
              </a:solidFill>
            </a:endParaRPr>
          </a:p>
        </p:txBody>
      </p:sp>
      <p:sp>
        <p:nvSpPr>
          <p:cNvPr id="105473" name="Rectangle 1"/>
          <p:cNvSpPr>
            <a:spLocks noChangeArrowheads="1"/>
          </p:cNvSpPr>
          <p:nvPr/>
        </p:nvSpPr>
        <p:spPr bwMode="auto">
          <a:xfrm>
            <a:off x="0" y="-151075"/>
            <a:ext cx="8892480"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chemeClr val="bg1"/>
                </a:solidFill>
                <a:effectLst/>
                <a:latin typeface="Arial" pitchFamily="34" charset="0"/>
                <a:ea typeface="Times New Roman" pitchFamily="18" charset="0"/>
                <a:cs typeface="Arial" pitchFamily="34" charset="0"/>
              </a:rPr>
              <a:t> </a:t>
            </a:r>
          </a:p>
          <a:p>
            <a:r>
              <a:rPr lang="ru-RU" sz="1600" b="1" dirty="0">
                <a:solidFill>
                  <a:schemeClr val="bg1"/>
                </a:solidFill>
              </a:rPr>
              <a:t> </a:t>
            </a:r>
            <a:r>
              <a:rPr lang="en-US" sz="1600" b="1" dirty="0" err="1">
                <a:solidFill>
                  <a:schemeClr val="bg1"/>
                </a:solidFill>
              </a:rPr>
              <a:t>Результаты</a:t>
            </a:r>
            <a:r>
              <a:rPr lang="en-US" sz="1600" b="1" dirty="0">
                <a:solidFill>
                  <a:schemeClr val="bg1"/>
                </a:solidFill>
              </a:rPr>
              <a:t> </a:t>
            </a:r>
            <a:r>
              <a:rPr lang="en-US" sz="1600" b="1" dirty="0" err="1">
                <a:solidFill>
                  <a:schemeClr val="bg1"/>
                </a:solidFill>
              </a:rPr>
              <a:t>тестирования</a:t>
            </a:r>
            <a:r>
              <a:rPr lang="en-US" sz="1600" b="1" dirty="0">
                <a:solidFill>
                  <a:schemeClr val="bg1"/>
                </a:solidFill>
              </a:rPr>
              <a:t> (</a:t>
            </a:r>
            <a:r>
              <a:rPr lang="en-US" sz="1600" b="1" dirty="0" err="1">
                <a:solidFill>
                  <a:schemeClr val="bg1"/>
                </a:solidFill>
              </a:rPr>
              <a:t>срезы</a:t>
            </a:r>
            <a:r>
              <a:rPr lang="en-US" sz="1600" b="1" dirty="0">
                <a:solidFill>
                  <a:schemeClr val="bg1"/>
                </a:solidFill>
              </a:rPr>
              <a:t>) </a:t>
            </a:r>
            <a:r>
              <a:rPr lang="en-US" sz="1600" b="1" dirty="0" err="1">
                <a:solidFill>
                  <a:schemeClr val="bg1"/>
                </a:solidFill>
              </a:rPr>
              <a:t>выпускных</a:t>
            </a:r>
            <a:r>
              <a:rPr lang="en-US" sz="1600" b="1" dirty="0">
                <a:solidFill>
                  <a:schemeClr val="bg1"/>
                </a:solidFill>
              </a:rPr>
              <a:t> </a:t>
            </a:r>
            <a:r>
              <a:rPr lang="en-US" sz="1600" b="1" dirty="0" err="1">
                <a:solidFill>
                  <a:schemeClr val="bg1"/>
                </a:solidFill>
              </a:rPr>
              <a:t>классов</a:t>
            </a:r>
            <a:endParaRPr lang="ru-RU" sz="1600" dirty="0">
              <a:solidFill>
                <a:schemeClr val="bg1"/>
              </a:solidFill>
            </a:endParaRPr>
          </a:p>
        </p:txBody>
      </p:sp>
      <p:graphicFrame>
        <p:nvGraphicFramePr>
          <p:cNvPr id="6" name="Таблица 5"/>
          <p:cNvGraphicFramePr>
            <a:graphicFrameLocks noGrp="1"/>
          </p:cNvGraphicFramePr>
          <p:nvPr/>
        </p:nvGraphicFramePr>
        <p:xfrm>
          <a:off x="179511" y="1556793"/>
          <a:ext cx="8640960" cy="2249150"/>
        </p:xfrm>
        <a:graphic>
          <a:graphicData uri="http://schemas.openxmlformats.org/drawingml/2006/table">
            <a:tbl>
              <a:tblPr/>
              <a:tblGrid>
                <a:gridCol w="420106">
                  <a:extLst>
                    <a:ext uri="{9D8B030D-6E8A-4147-A177-3AD203B41FA5}">
                      <a16:colId xmlns:a16="http://schemas.microsoft.com/office/drawing/2014/main" val="20000"/>
                    </a:ext>
                  </a:extLst>
                </a:gridCol>
                <a:gridCol w="515999">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720080">
                  <a:extLst>
                    <a:ext uri="{9D8B030D-6E8A-4147-A177-3AD203B41FA5}">
                      <a16:colId xmlns:a16="http://schemas.microsoft.com/office/drawing/2014/main" val="20006"/>
                    </a:ext>
                  </a:extLst>
                </a:gridCol>
                <a:gridCol w="792088">
                  <a:extLst>
                    <a:ext uri="{9D8B030D-6E8A-4147-A177-3AD203B41FA5}">
                      <a16:colId xmlns:a16="http://schemas.microsoft.com/office/drawing/2014/main" val="20007"/>
                    </a:ext>
                  </a:extLst>
                </a:gridCol>
                <a:gridCol w="1008112">
                  <a:extLst>
                    <a:ext uri="{9D8B030D-6E8A-4147-A177-3AD203B41FA5}">
                      <a16:colId xmlns:a16="http://schemas.microsoft.com/office/drawing/2014/main" val="20008"/>
                    </a:ext>
                  </a:extLst>
                </a:gridCol>
                <a:gridCol w="1296143">
                  <a:extLst>
                    <a:ext uri="{9D8B030D-6E8A-4147-A177-3AD203B41FA5}">
                      <a16:colId xmlns:a16="http://schemas.microsoft.com/office/drawing/2014/main" val="20009"/>
                    </a:ext>
                  </a:extLst>
                </a:gridCol>
              </a:tblGrid>
              <a:tr h="1483322">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 п/п</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err="1">
                          <a:solidFill>
                            <a:srgbClr val="002060"/>
                          </a:solidFill>
                          <a:latin typeface="Times New Roman"/>
                          <a:ea typeface="Times New Roman"/>
                          <a:cs typeface="Times New Roman"/>
                        </a:rPr>
                        <a:t>Класс</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err="1">
                          <a:solidFill>
                            <a:srgbClr val="002060"/>
                          </a:solidFill>
                          <a:latin typeface="Times New Roman"/>
                          <a:ea typeface="Times New Roman"/>
                          <a:cs typeface="Times New Roman"/>
                        </a:rPr>
                        <a:t>К-во</a:t>
                      </a:r>
                      <a:r>
                        <a:rPr lang="ru-RU" sz="1400" dirty="0">
                          <a:solidFill>
                            <a:srgbClr val="002060"/>
                          </a:solidFill>
                          <a:latin typeface="Times New Roman"/>
                          <a:ea typeface="Times New Roman"/>
                          <a:cs typeface="Times New Roman"/>
                        </a:rPr>
                        <a:t> учащихся по списку в журнале</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err="1">
                          <a:solidFill>
                            <a:srgbClr val="002060"/>
                          </a:solidFill>
                          <a:latin typeface="Times New Roman"/>
                          <a:ea typeface="Times New Roman"/>
                          <a:cs typeface="Times New Roman"/>
                        </a:rPr>
                        <a:t>К-во</a:t>
                      </a:r>
                      <a:r>
                        <a:rPr lang="ru-RU" sz="1400" dirty="0">
                          <a:solidFill>
                            <a:srgbClr val="002060"/>
                          </a:solidFill>
                          <a:latin typeface="Times New Roman"/>
                          <a:ea typeface="Times New Roman"/>
                          <a:cs typeface="Times New Roman"/>
                        </a:rPr>
                        <a:t> учащихся, </a:t>
                      </a:r>
                      <a:r>
                        <a:rPr lang="ru-RU" sz="1400" dirty="0" err="1">
                          <a:solidFill>
                            <a:srgbClr val="002060"/>
                          </a:solidFill>
                          <a:latin typeface="Times New Roman"/>
                          <a:ea typeface="Times New Roman"/>
                          <a:cs typeface="Times New Roman"/>
                        </a:rPr>
                        <a:t>присутств</a:t>
                      </a:r>
                      <a:r>
                        <a:rPr lang="ru-RU" sz="1400" dirty="0">
                          <a:solidFill>
                            <a:srgbClr val="002060"/>
                          </a:solidFill>
                          <a:latin typeface="Times New Roman"/>
                          <a:ea typeface="Times New Roman"/>
                          <a:cs typeface="Times New Roman"/>
                        </a:rPr>
                        <a:t>. факт.</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К-</a:t>
                      </a:r>
                      <a:r>
                        <a:rPr lang="en-US" sz="1400" dirty="0" err="1">
                          <a:solidFill>
                            <a:srgbClr val="002060"/>
                          </a:solidFill>
                          <a:latin typeface="Times New Roman"/>
                          <a:ea typeface="Times New Roman"/>
                          <a:cs typeface="Times New Roman"/>
                        </a:rPr>
                        <a:t>во</a:t>
                      </a:r>
                      <a:r>
                        <a:rPr lang="en-US" sz="1400" dirty="0">
                          <a:solidFill>
                            <a:srgbClr val="002060"/>
                          </a:solidFill>
                          <a:latin typeface="Times New Roman"/>
                          <a:ea typeface="Times New Roman"/>
                          <a:cs typeface="Times New Roman"/>
                        </a:rPr>
                        <a:t> </a:t>
                      </a:r>
                      <a:r>
                        <a:rPr lang="en-US" sz="1400" dirty="0" err="1">
                          <a:solidFill>
                            <a:srgbClr val="002060"/>
                          </a:solidFill>
                          <a:latin typeface="Times New Roman"/>
                          <a:ea typeface="Times New Roman"/>
                          <a:cs typeface="Times New Roman"/>
                        </a:rPr>
                        <a:t>оценок</a:t>
                      </a:r>
                      <a:r>
                        <a:rPr lang="en-US" sz="1400" dirty="0">
                          <a:solidFill>
                            <a:srgbClr val="002060"/>
                          </a:solidFill>
                          <a:latin typeface="Times New Roman"/>
                          <a:ea typeface="Times New Roman"/>
                          <a:cs typeface="Times New Roman"/>
                        </a:rPr>
                        <a:t> </a:t>
                      </a:r>
                      <a:endParaRPr lang="ru-RU" sz="1400" dirty="0">
                        <a:solidFill>
                          <a:srgbClr val="002060"/>
                        </a:solidFill>
                        <a:latin typeface="Times New Roman"/>
                        <a:ea typeface="Times New Roman"/>
                        <a:cs typeface="Times New Roman"/>
                      </a:endParaRPr>
                    </a:p>
                    <a:p>
                      <a:pPr marL="12700" algn="ctr">
                        <a:lnSpc>
                          <a:spcPct val="115000"/>
                        </a:lnSpc>
                        <a:spcAft>
                          <a:spcPts val="100"/>
                        </a:spcAft>
                      </a:pPr>
                      <a:r>
                        <a:rPr lang="en-US" sz="1400" dirty="0">
                          <a:solidFill>
                            <a:srgbClr val="002060"/>
                          </a:solidFill>
                          <a:latin typeface="Times New Roman"/>
                          <a:ea typeface="Times New Roman"/>
                          <a:cs typeface="Times New Roman"/>
                        </a:rPr>
                        <a:t>"5"</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К-</a:t>
                      </a:r>
                      <a:r>
                        <a:rPr lang="en-US" sz="1400" dirty="0" err="1">
                          <a:solidFill>
                            <a:srgbClr val="002060"/>
                          </a:solidFill>
                          <a:latin typeface="Times New Roman"/>
                          <a:ea typeface="Times New Roman"/>
                          <a:cs typeface="Times New Roman"/>
                        </a:rPr>
                        <a:t>во</a:t>
                      </a:r>
                      <a:endParaRPr lang="ru-RU" sz="1400" dirty="0">
                        <a:solidFill>
                          <a:srgbClr val="002060"/>
                        </a:solidFill>
                        <a:latin typeface="Times New Roman"/>
                        <a:ea typeface="Times New Roman"/>
                        <a:cs typeface="Times New Roman"/>
                      </a:endParaRPr>
                    </a:p>
                    <a:p>
                      <a:pPr marL="12700" algn="ctr">
                        <a:lnSpc>
                          <a:spcPct val="115000"/>
                        </a:lnSpc>
                        <a:spcAft>
                          <a:spcPts val="100"/>
                        </a:spcAft>
                      </a:pPr>
                      <a:r>
                        <a:rPr lang="en-US" sz="1400" dirty="0">
                          <a:solidFill>
                            <a:srgbClr val="002060"/>
                          </a:solidFill>
                          <a:latin typeface="Times New Roman"/>
                          <a:ea typeface="Times New Roman"/>
                          <a:cs typeface="Times New Roman"/>
                        </a:rPr>
                        <a:t> </a:t>
                      </a:r>
                      <a:r>
                        <a:rPr lang="en-US" sz="1400" dirty="0" err="1">
                          <a:solidFill>
                            <a:srgbClr val="002060"/>
                          </a:solidFill>
                          <a:latin typeface="Times New Roman"/>
                          <a:ea typeface="Times New Roman"/>
                          <a:cs typeface="Times New Roman"/>
                        </a:rPr>
                        <a:t>оценок</a:t>
                      </a:r>
                      <a:endParaRPr lang="ru-RU" sz="1400" dirty="0">
                        <a:solidFill>
                          <a:srgbClr val="002060"/>
                        </a:solidFill>
                        <a:latin typeface="Times New Roman"/>
                        <a:ea typeface="Times New Roman"/>
                        <a:cs typeface="Times New Roman"/>
                      </a:endParaRPr>
                    </a:p>
                    <a:p>
                      <a:pPr marL="12700" algn="ctr">
                        <a:lnSpc>
                          <a:spcPct val="115000"/>
                        </a:lnSpc>
                        <a:spcAft>
                          <a:spcPts val="100"/>
                        </a:spcAft>
                      </a:pPr>
                      <a:r>
                        <a:rPr lang="en-US" sz="1400" dirty="0">
                          <a:solidFill>
                            <a:srgbClr val="002060"/>
                          </a:solidFill>
                          <a:latin typeface="Times New Roman"/>
                          <a:ea typeface="Times New Roman"/>
                          <a:cs typeface="Times New Roman"/>
                        </a:rPr>
                        <a:t> "4"</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К-</a:t>
                      </a:r>
                      <a:r>
                        <a:rPr lang="en-US" sz="1400" dirty="0" err="1">
                          <a:solidFill>
                            <a:srgbClr val="002060"/>
                          </a:solidFill>
                          <a:latin typeface="Times New Roman"/>
                          <a:ea typeface="Times New Roman"/>
                          <a:cs typeface="Times New Roman"/>
                        </a:rPr>
                        <a:t>во</a:t>
                      </a:r>
                      <a:r>
                        <a:rPr lang="en-US" sz="1400" dirty="0">
                          <a:solidFill>
                            <a:srgbClr val="002060"/>
                          </a:solidFill>
                          <a:latin typeface="Times New Roman"/>
                          <a:ea typeface="Times New Roman"/>
                          <a:cs typeface="Times New Roman"/>
                        </a:rPr>
                        <a:t> </a:t>
                      </a:r>
                      <a:endParaRPr lang="ru-RU" sz="1400" dirty="0">
                        <a:solidFill>
                          <a:srgbClr val="002060"/>
                        </a:solidFill>
                        <a:latin typeface="Times New Roman"/>
                        <a:ea typeface="Times New Roman"/>
                        <a:cs typeface="Times New Roman"/>
                      </a:endParaRPr>
                    </a:p>
                    <a:p>
                      <a:pPr marL="12700" algn="ctr">
                        <a:lnSpc>
                          <a:spcPct val="115000"/>
                        </a:lnSpc>
                        <a:spcAft>
                          <a:spcPts val="100"/>
                        </a:spcAft>
                      </a:pPr>
                      <a:r>
                        <a:rPr lang="en-US" sz="1400" dirty="0" err="1">
                          <a:solidFill>
                            <a:srgbClr val="002060"/>
                          </a:solidFill>
                          <a:latin typeface="Times New Roman"/>
                          <a:ea typeface="Times New Roman"/>
                          <a:cs typeface="Times New Roman"/>
                        </a:rPr>
                        <a:t>оценок</a:t>
                      </a:r>
                      <a:r>
                        <a:rPr lang="en-US" sz="1400" dirty="0">
                          <a:solidFill>
                            <a:srgbClr val="002060"/>
                          </a:solidFill>
                          <a:latin typeface="Times New Roman"/>
                          <a:ea typeface="Times New Roman"/>
                          <a:cs typeface="Times New Roman"/>
                        </a:rPr>
                        <a:t> "3"</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К-</a:t>
                      </a:r>
                      <a:r>
                        <a:rPr lang="en-US" sz="1400" dirty="0" err="1">
                          <a:solidFill>
                            <a:srgbClr val="002060"/>
                          </a:solidFill>
                          <a:latin typeface="Times New Roman"/>
                          <a:ea typeface="Times New Roman"/>
                          <a:cs typeface="Times New Roman"/>
                        </a:rPr>
                        <a:t>во</a:t>
                      </a:r>
                      <a:r>
                        <a:rPr lang="en-US" sz="1400" dirty="0">
                          <a:solidFill>
                            <a:srgbClr val="002060"/>
                          </a:solidFill>
                          <a:latin typeface="Times New Roman"/>
                          <a:ea typeface="Times New Roman"/>
                          <a:cs typeface="Times New Roman"/>
                        </a:rPr>
                        <a:t> </a:t>
                      </a:r>
                      <a:r>
                        <a:rPr lang="en-US" sz="1400" dirty="0" err="1">
                          <a:solidFill>
                            <a:srgbClr val="002060"/>
                          </a:solidFill>
                          <a:latin typeface="Times New Roman"/>
                          <a:ea typeface="Times New Roman"/>
                          <a:cs typeface="Times New Roman"/>
                        </a:rPr>
                        <a:t>оценок</a:t>
                      </a:r>
                      <a:endParaRPr lang="ru-RU" sz="1400" dirty="0">
                        <a:solidFill>
                          <a:srgbClr val="002060"/>
                        </a:solidFill>
                        <a:latin typeface="Times New Roman"/>
                        <a:ea typeface="Times New Roman"/>
                        <a:cs typeface="Times New Roman"/>
                      </a:endParaRPr>
                    </a:p>
                    <a:p>
                      <a:pPr marL="12700" algn="ctr">
                        <a:lnSpc>
                          <a:spcPct val="115000"/>
                        </a:lnSpc>
                        <a:spcAft>
                          <a:spcPts val="100"/>
                        </a:spcAft>
                      </a:pPr>
                      <a:r>
                        <a:rPr lang="en-US" sz="1400" dirty="0">
                          <a:solidFill>
                            <a:srgbClr val="002060"/>
                          </a:solidFill>
                          <a:latin typeface="Times New Roman"/>
                          <a:ea typeface="Times New Roman"/>
                          <a:cs typeface="Times New Roman"/>
                        </a:rPr>
                        <a:t> "2"</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err="1">
                          <a:solidFill>
                            <a:srgbClr val="002060"/>
                          </a:solidFill>
                          <a:latin typeface="Times New Roman"/>
                          <a:ea typeface="Times New Roman"/>
                          <a:cs typeface="Times New Roman"/>
                        </a:rPr>
                        <a:t>Средний</a:t>
                      </a:r>
                      <a:r>
                        <a:rPr lang="en-US" sz="1400" dirty="0">
                          <a:solidFill>
                            <a:srgbClr val="002060"/>
                          </a:solidFill>
                          <a:latin typeface="Times New Roman"/>
                          <a:ea typeface="Times New Roman"/>
                          <a:cs typeface="Times New Roman"/>
                        </a:rPr>
                        <a:t> </a:t>
                      </a:r>
                      <a:r>
                        <a:rPr lang="en-US" sz="1400" dirty="0" err="1">
                          <a:solidFill>
                            <a:srgbClr val="002060"/>
                          </a:solidFill>
                          <a:latin typeface="Times New Roman"/>
                          <a:ea typeface="Times New Roman"/>
                          <a:cs typeface="Times New Roman"/>
                        </a:rPr>
                        <a:t>балл</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 положительных оценок</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260232">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1</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2</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3</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4</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a:solidFill>
                            <a:srgbClr val="002060"/>
                          </a:solidFill>
                          <a:latin typeface="Times New Roman"/>
                          <a:ea typeface="Times New Roman"/>
                          <a:cs typeface="Times New Roman"/>
                        </a:rPr>
                        <a:t>5</a:t>
                      </a: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6</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7</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8</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9</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Times New Roman"/>
                          <a:ea typeface="Times New Roman"/>
                          <a:cs typeface="Times New Roman"/>
                        </a:rPr>
                        <a:t>10</a:t>
                      </a: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505596">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a:solidFill>
                            <a:srgbClr val="002060"/>
                          </a:solidFill>
                          <a:latin typeface="Times New Roman"/>
                          <a:ea typeface="Times New Roman"/>
                          <a:cs typeface="Times New Roman"/>
                        </a:rPr>
                      </a:br>
                      <a:endParaRPr lang="ru-RU" sz="140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solidFill>
                            <a:srgbClr val="002060"/>
                          </a:solidFill>
                          <a:latin typeface="Times New Roman"/>
                          <a:ea typeface="Times New Roman"/>
                          <a:cs typeface="Times New Roman"/>
                        </a:rPr>
                      </a:b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solidFill>
                            <a:srgbClr val="002060"/>
                          </a:solidFill>
                          <a:latin typeface="Times New Roman"/>
                          <a:ea typeface="Times New Roman"/>
                          <a:cs typeface="Times New Roman"/>
                        </a:rPr>
                      </a:b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400" dirty="0">
                          <a:solidFill>
                            <a:srgbClr val="002060"/>
                          </a:solidFill>
                          <a:latin typeface="Times New Roman"/>
                          <a:ea typeface="Times New Roman"/>
                          <a:cs typeface="Times New Roman"/>
                        </a:rPr>
                      </a:br>
                      <a:endParaRPr lang="ru-RU" sz="1400" dirty="0">
                        <a:solidFill>
                          <a:srgbClr val="002060"/>
                        </a:solidFill>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9144000" cy="768085"/>
          </a:xfrm>
          <a:prstGeom prst="rect">
            <a:avLst/>
          </a:prstGeom>
          <a:solidFill>
            <a:srgbClr val="2C5D9B"/>
          </a:soli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200" b="1" i="0" u="none" strike="noStrike" kern="1200" cap="small"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endParaRPr>
          </a:p>
        </p:txBody>
      </p:sp>
      <p:sp>
        <p:nvSpPr>
          <p:cNvPr id="4" name="Прямоугольник 3"/>
          <p:cNvSpPr/>
          <p:nvPr/>
        </p:nvSpPr>
        <p:spPr>
          <a:xfrm>
            <a:off x="6372200" y="404664"/>
            <a:ext cx="2286000" cy="338554"/>
          </a:xfrm>
          <a:prstGeom prst="rect">
            <a:avLst/>
          </a:prstGeom>
        </p:spPr>
        <p:txBody>
          <a:bodyPr>
            <a:spAutoFit/>
          </a:bodyPr>
          <a:lstStyle/>
          <a:p>
            <a:pPr>
              <a:spcBef>
                <a:spcPct val="0"/>
              </a:spcBef>
            </a:pPr>
            <a:r>
              <a:rPr lang="ru-RU" sz="800" dirty="0">
                <a:solidFill>
                  <a:schemeClr val="bg1"/>
                </a:solidFill>
              </a:rPr>
              <a:t>Приложение 17</a:t>
            </a:r>
            <a:br>
              <a:rPr lang="ru-RU" sz="800" dirty="0">
                <a:solidFill>
                  <a:schemeClr val="bg1"/>
                </a:solidFill>
              </a:rPr>
            </a:br>
            <a:r>
              <a:rPr lang="ru-RU" sz="800" dirty="0">
                <a:solidFill>
                  <a:schemeClr val="bg1"/>
                </a:solidFill>
              </a:rPr>
              <a:t>к Критериям оценки организаций</a:t>
            </a:r>
            <a:endParaRPr lang="ru-RU" sz="3200" dirty="0">
              <a:solidFill>
                <a:schemeClr val="bg1"/>
              </a:solidFill>
            </a:endParaRPr>
          </a:p>
        </p:txBody>
      </p:sp>
      <p:sp>
        <p:nvSpPr>
          <p:cNvPr id="105473" name="Rectangle 1"/>
          <p:cNvSpPr>
            <a:spLocks noChangeArrowheads="1"/>
          </p:cNvSpPr>
          <p:nvPr/>
        </p:nvSpPr>
        <p:spPr bwMode="auto">
          <a:xfrm>
            <a:off x="0" y="-151075"/>
            <a:ext cx="8892480"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1100" b="1" i="0" u="none" strike="noStrike" cap="none" normalizeH="0" baseline="0" dirty="0">
                <a:ln>
                  <a:noFill/>
                </a:ln>
                <a:solidFill>
                  <a:schemeClr val="bg1"/>
                </a:solidFill>
                <a:effectLst/>
                <a:latin typeface="Arial" pitchFamily="34" charset="0"/>
                <a:ea typeface="Times New Roman" pitchFamily="18" charset="0"/>
                <a:cs typeface="Arial" pitchFamily="34" charset="0"/>
              </a:rPr>
              <a:t> </a:t>
            </a:r>
          </a:p>
          <a:p>
            <a:r>
              <a:rPr lang="ru-RU" sz="1600" b="1" dirty="0">
                <a:solidFill>
                  <a:schemeClr val="bg1"/>
                </a:solidFill>
              </a:rPr>
              <a:t> Сведения о наличии фонда учебной, художественной и научной литературы</a:t>
            </a:r>
            <a:endParaRPr lang="ru-RU" sz="1600" dirty="0">
              <a:solidFill>
                <a:schemeClr val="bg1"/>
              </a:solidFill>
            </a:endParaRPr>
          </a:p>
        </p:txBody>
      </p:sp>
      <p:graphicFrame>
        <p:nvGraphicFramePr>
          <p:cNvPr id="7" name="Таблица 6"/>
          <p:cNvGraphicFramePr>
            <a:graphicFrameLocks noGrp="1"/>
          </p:cNvGraphicFramePr>
          <p:nvPr/>
        </p:nvGraphicFramePr>
        <p:xfrm>
          <a:off x="251520" y="1340768"/>
          <a:ext cx="8424934" cy="2875924"/>
        </p:xfrm>
        <a:graphic>
          <a:graphicData uri="http://schemas.openxmlformats.org/drawingml/2006/table">
            <a:tbl>
              <a:tblPr/>
              <a:tblGrid>
                <a:gridCol w="386314">
                  <a:extLst>
                    <a:ext uri="{9D8B030D-6E8A-4147-A177-3AD203B41FA5}">
                      <a16:colId xmlns:a16="http://schemas.microsoft.com/office/drawing/2014/main" val="20000"/>
                    </a:ext>
                  </a:extLst>
                </a:gridCol>
                <a:gridCol w="2765844">
                  <a:extLst>
                    <a:ext uri="{9D8B030D-6E8A-4147-A177-3AD203B41FA5}">
                      <a16:colId xmlns:a16="http://schemas.microsoft.com/office/drawing/2014/main" val="20001"/>
                    </a:ext>
                  </a:extLst>
                </a:gridCol>
                <a:gridCol w="1274700">
                  <a:extLst>
                    <a:ext uri="{9D8B030D-6E8A-4147-A177-3AD203B41FA5}">
                      <a16:colId xmlns:a16="http://schemas.microsoft.com/office/drawing/2014/main" val="20002"/>
                    </a:ext>
                  </a:extLst>
                </a:gridCol>
                <a:gridCol w="1170586">
                  <a:extLst>
                    <a:ext uri="{9D8B030D-6E8A-4147-A177-3AD203B41FA5}">
                      <a16:colId xmlns:a16="http://schemas.microsoft.com/office/drawing/2014/main" val="20003"/>
                    </a:ext>
                  </a:extLst>
                </a:gridCol>
                <a:gridCol w="2037053">
                  <a:extLst>
                    <a:ext uri="{9D8B030D-6E8A-4147-A177-3AD203B41FA5}">
                      <a16:colId xmlns:a16="http://schemas.microsoft.com/office/drawing/2014/main" val="20004"/>
                    </a:ext>
                  </a:extLst>
                </a:gridCol>
                <a:gridCol w="790437">
                  <a:extLst>
                    <a:ext uri="{9D8B030D-6E8A-4147-A177-3AD203B41FA5}">
                      <a16:colId xmlns:a16="http://schemas.microsoft.com/office/drawing/2014/main" val="20005"/>
                    </a:ext>
                  </a:extLst>
                </a:gridCol>
              </a:tblGrid>
              <a:tr h="1763920">
                <a:tc>
                  <a:txBody>
                    <a:bodyPr/>
                    <a:lstStyle/>
                    <a:p>
                      <a:pPr marL="12700" algn="ctr">
                        <a:lnSpc>
                          <a:spcPct val="115000"/>
                        </a:lnSpc>
                        <a:spcAft>
                          <a:spcPts val="100"/>
                        </a:spcAft>
                      </a:pPr>
                      <a:r>
                        <a:rPr lang="en-US" sz="1200" dirty="0">
                          <a:solidFill>
                            <a:srgbClr val="000000"/>
                          </a:solidFill>
                          <a:latin typeface="Times New Roman"/>
                          <a:ea typeface="Times New Roman"/>
                          <a:cs typeface="Times New Roman"/>
                        </a:rPr>
                        <a:t>№ п/п</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Учебный предмет, учебная дисциплина по профессии, по подготавливаемым квалификациям специальности, по направлению подготовки кадров, вид деятельности, раздел программы воспитания и обучения</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Количество обучающихся, изучающих предмет, дисциплину (предполагаемый набор)</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Учебная литература (название, год издания, авторы)</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200" dirty="0">
                          <a:solidFill>
                            <a:srgbClr val="000000"/>
                          </a:solidFill>
                          <a:latin typeface="Times New Roman"/>
                          <a:ea typeface="Times New Roman"/>
                          <a:cs typeface="Times New Roman"/>
                        </a:rPr>
                        <a:t>Учебно-методическая, художественная и научная литература (название, год издания, авторы) *</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Количество не менее 1 экземпляра</a:t>
                      </a: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271561">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1</a:t>
                      </a: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2</a:t>
                      </a: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3</a:t>
                      </a: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a:solidFill>
                            <a:srgbClr val="000000"/>
                          </a:solidFill>
                          <a:latin typeface="Times New Roman"/>
                          <a:ea typeface="Times New Roman"/>
                          <a:cs typeface="Times New Roman"/>
                        </a:rPr>
                        <a:t>4</a:t>
                      </a: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dirty="0">
                          <a:solidFill>
                            <a:srgbClr val="000000"/>
                          </a:solidFill>
                          <a:latin typeface="Times New Roman"/>
                          <a:ea typeface="Times New Roman"/>
                          <a:cs typeface="Times New Roman"/>
                        </a:rPr>
                        <a:t>5</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200" dirty="0">
                          <a:solidFill>
                            <a:srgbClr val="000000"/>
                          </a:solidFill>
                          <a:latin typeface="Times New Roman"/>
                          <a:ea typeface="Times New Roman"/>
                          <a:cs typeface="Times New Roman"/>
                        </a:rPr>
                        <a:t>6</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568882">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a:latin typeface="Times New Roman"/>
                          <a:ea typeface="Times New Roman"/>
                          <a:cs typeface="Times New Roman"/>
                        </a:rPr>
                      </a:br>
                      <a:endParaRPr lang="ru-RU" sz="120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ctr">
                        <a:lnSpc>
                          <a:spcPct val="115000"/>
                        </a:lnSpc>
                        <a:spcAft>
                          <a:spcPts val="0"/>
                        </a:spcAft>
                      </a:pPr>
                      <a:br>
                        <a:rPr lang="en-US" sz="1200" dirty="0">
                          <a:latin typeface="Times New Roman"/>
                          <a:ea typeface="Times New Roman"/>
                          <a:cs typeface="Times New Roman"/>
                        </a:rPr>
                      </a:b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271561">
                <a:tc gridSpan="6">
                  <a:txBody>
                    <a:bodyPr/>
                    <a:lstStyle/>
                    <a:p>
                      <a:pPr marL="12700" algn="just">
                        <a:lnSpc>
                          <a:spcPct val="115000"/>
                        </a:lnSpc>
                        <a:spcAft>
                          <a:spcPts val="100"/>
                        </a:spcAft>
                      </a:pPr>
                      <a:r>
                        <a:rPr lang="en-US" sz="1200" dirty="0" err="1">
                          <a:solidFill>
                            <a:srgbClr val="000000"/>
                          </a:solidFill>
                          <a:latin typeface="Times New Roman"/>
                          <a:ea typeface="Times New Roman"/>
                          <a:cs typeface="Times New Roman"/>
                        </a:rPr>
                        <a:t>Всего</a:t>
                      </a:r>
                      <a:r>
                        <a:rPr lang="en-US" sz="1200" dirty="0">
                          <a:solidFill>
                            <a:srgbClr val="000000"/>
                          </a:solidFill>
                          <a:latin typeface="Times New Roman"/>
                          <a:ea typeface="Times New Roman"/>
                          <a:cs typeface="Times New Roman"/>
                        </a:rPr>
                        <a:t>:</a:t>
                      </a:r>
                      <a:endParaRPr lang="ru-RU" sz="1200" dirty="0">
                        <a:latin typeface="Times New Roman"/>
                        <a:ea typeface="Times New Roman"/>
                        <a:cs typeface="Times New Roman"/>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467544" y="548680"/>
          <a:ext cx="7848872" cy="6230863"/>
        </p:xfrm>
        <a:graphic>
          <a:graphicData uri="http://schemas.openxmlformats.org/drawingml/2006/table">
            <a:tbl>
              <a:tblPr/>
              <a:tblGrid>
                <a:gridCol w="7848872">
                  <a:extLst>
                    <a:ext uri="{9D8B030D-6E8A-4147-A177-3AD203B41FA5}">
                      <a16:colId xmlns:a16="http://schemas.microsoft.com/office/drawing/2014/main" val="20000"/>
                    </a:ext>
                  </a:extLst>
                </a:gridCol>
              </a:tblGrid>
              <a:tr h="243013">
                <a:tc>
                  <a:txBody>
                    <a:bodyPr/>
                    <a:lstStyle/>
                    <a:p>
                      <a:pPr algn="just">
                        <a:lnSpc>
                          <a:spcPct val="115000"/>
                        </a:lnSpc>
                        <a:spcAft>
                          <a:spcPts val="0"/>
                        </a:spcAft>
                        <a:tabLst>
                          <a:tab pos="201295" algn="l"/>
                        </a:tabLst>
                      </a:pPr>
                      <a:r>
                        <a:rPr lang="ru-RU" sz="1000" b="1" dirty="0">
                          <a:latin typeface="Times New Roman"/>
                          <a:ea typeface="Calibri"/>
                          <a:cs typeface="Times New Roman"/>
                        </a:rPr>
                        <a:t>1. </a:t>
                      </a:r>
                      <a:r>
                        <a:rPr lang="kk-KZ" sz="1000" b="1" dirty="0">
                          <a:latin typeface="Times New Roman"/>
                          <a:ea typeface="Calibri"/>
                          <a:cs typeface="Times New Roman"/>
                        </a:rPr>
                        <a:t>Наличие учредительных документов организации образования, обеспечивающие деятельность организации образования</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6895">
                <a:tc>
                  <a:txBody>
                    <a:bodyPr/>
                    <a:lstStyle/>
                    <a:p>
                      <a:pPr algn="just">
                        <a:lnSpc>
                          <a:spcPct val="115000"/>
                        </a:lnSpc>
                        <a:spcAft>
                          <a:spcPts val="0"/>
                        </a:spcAft>
                        <a:tabLst>
                          <a:tab pos="201295" algn="l"/>
                        </a:tabLst>
                      </a:pPr>
                      <a:r>
                        <a:rPr lang="ru-RU" sz="1000" b="1" dirty="0">
                          <a:latin typeface="Times New Roman"/>
                          <a:ea typeface="Calibri"/>
                          <a:cs typeface="Times New Roman"/>
                        </a:rPr>
                        <a:t>2. </a:t>
                      </a:r>
                      <a:r>
                        <a:rPr lang="kk-KZ" sz="1000" b="1" dirty="0">
                          <a:latin typeface="Times New Roman"/>
                          <a:ea typeface="Calibri"/>
                          <a:cs typeface="Times New Roman"/>
                        </a:rPr>
                        <a:t>Соответствие статистических данных Национальной образовательной базы данных фактическим данным организации образования</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3013">
                <a:tc>
                  <a:txBody>
                    <a:bodyPr/>
                    <a:lstStyle/>
                    <a:p>
                      <a:pPr algn="just">
                        <a:lnSpc>
                          <a:spcPct val="115000"/>
                        </a:lnSpc>
                        <a:spcAft>
                          <a:spcPts val="0"/>
                        </a:spcAft>
                      </a:pPr>
                      <a:r>
                        <a:rPr lang="kk-KZ" sz="1000" b="1" dirty="0">
                          <a:solidFill>
                            <a:srgbClr val="000000"/>
                          </a:solidFill>
                          <a:latin typeface="Times New Roman"/>
                          <a:ea typeface="Calibri"/>
                          <a:cs typeface="Times New Roman"/>
                        </a:rPr>
                        <a:t>3.</a:t>
                      </a:r>
                      <a:r>
                        <a:rPr lang="kk-KZ" sz="1000" b="1" dirty="0">
                          <a:latin typeface="Times New Roman"/>
                          <a:ea typeface="Calibri"/>
                          <a:cs typeface="Times New Roman"/>
                        </a:rPr>
                        <a:t> Соблюдение педагогом должностных обязанностей и норм педагогической этики (проверяется при наличии обращений)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3447">
                <a:tc>
                  <a:txBody>
                    <a:bodyPr/>
                    <a:lstStyle/>
                    <a:p>
                      <a:pPr algn="just">
                        <a:lnSpc>
                          <a:spcPct val="115000"/>
                        </a:lnSpc>
                        <a:spcAft>
                          <a:spcPts val="0"/>
                        </a:spcAft>
                      </a:pPr>
                      <a:r>
                        <a:rPr lang="ru-RU" sz="1000" b="1" u="sng" dirty="0">
                          <a:latin typeface="Times New Roman"/>
                          <a:ea typeface="Calibri"/>
                          <a:cs typeface="Times New Roman"/>
                        </a:rPr>
                        <a:t>Результаты анализа:</a:t>
                      </a:r>
                      <a:r>
                        <a:rPr lang="ru-RU" sz="1000" b="1" dirty="0">
                          <a:latin typeface="Times New Roman"/>
                          <a:ea typeface="Calibri"/>
                          <a:cs typeface="Times New Roman"/>
                        </a:rPr>
                        <a:t> </a:t>
                      </a:r>
                      <a:r>
                        <a:rPr lang="ru-RU" sz="1000" dirty="0">
                          <a:latin typeface="Times New Roman"/>
                          <a:ea typeface="Calibri"/>
                          <a:cs typeface="Times New Roman"/>
                        </a:rPr>
                        <a:t>Данный пункт проверяется при наличии обращений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63447">
                <a:tc>
                  <a:txBody>
                    <a:bodyPr/>
                    <a:lstStyle/>
                    <a:p>
                      <a:pPr algn="just">
                        <a:lnSpc>
                          <a:spcPct val="115000"/>
                        </a:lnSpc>
                        <a:spcAft>
                          <a:spcPts val="0"/>
                        </a:spcAft>
                      </a:pPr>
                      <a:r>
                        <a:rPr lang="ru-RU" sz="1000" b="1" dirty="0">
                          <a:latin typeface="Times New Roman"/>
                          <a:ea typeface="Calibri"/>
                          <a:cs typeface="Times New Roman"/>
                        </a:rPr>
                        <a:t>ВЫВОД</a:t>
                      </a:r>
                      <a:r>
                        <a:rPr lang="ru-RU" sz="1000" dirty="0">
                          <a:latin typeface="Times New Roman"/>
                          <a:ea typeface="Calibri"/>
                          <a:cs typeface="Times New Roman"/>
                        </a:rPr>
                        <a:t>: </a:t>
                      </a:r>
                      <a:r>
                        <a:rPr lang="kk-KZ" sz="1000" dirty="0">
                          <a:latin typeface="Times New Roman"/>
                          <a:ea typeface="Calibri"/>
                          <a:cs typeface="Times New Roman"/>
                        </a:rPr>
                        <a:t>н</a:t>
                      </a:r>
                      <a:r>
                        <a:rPr lang="ru-RU" sz="1000" dirty="0">
                          <a:solidFill>
                            <a:srgbClr val="000000"/>
                          </a:solidFill>
                          <a:latin typeface="Times New Roman"/>
                          <a:ea typeface="Calibri"/>
                          <a:cs typeface="Times New Roman"/>
                        </a:rPr>
                        <a:t>е является предметом данного профилактического контроля с посещением</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56355">
                <a:tc>
                  <a:txBody>
                    <a:bodyPr/>
                    <a:lstStyle/>
                    <a:p>
                      <a:pPr algn="just">
                        <a:lnSpc>
                          <a:spcPct val="115000"/>
                        </a:lnSpc>
                        <a:spcAft>
                          <a:spcPts val="0"/>
                        </a:spcAft>
                        <a:tabLst>
                          <a:tab pos="201295" algn="l"/>
                        </a:tabLst>
                      </a:pPr>
                      <a:r>
                        <a:rPr lang="kk-KZ" sz="1000" b="1" dirty="0">
                          <a:solidFill>
                            <a:srgbClr val="000000"/>
                          </a:solidFill>
                          <a:latin typeface="Times New Roman"/>
                          <a:ea typeface="Calibri"/>
                          <a:cs typeface="Times New Roman"/>
                        </a:rPr>
                        <a:t>4</a:t>
                      </a:r>
                      <a:r>
                        <a:rPr lang="kk-KZ" sz="1000" b="1" dirty="0">
                          <a:latin typeface="Times New Roman"/>
                          <a:ea typeface="Calibri"/>
                          <a:cs typeface="Times New Roman"/>
                        </a:rPr>
                        <a:t>. Наличие сертификатов, подтверждающих повышение квалификации руководящих кадров, педагогов и научных работников организаций образования по занимаемой должности и/или по преподаваемому предмету не реже одного раза в пять лет.</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90342">
                <a:tc>
                  <a:txBody>
                    <a:bodyPr/>
                    <a:lstStyle/>
                    <a:p>
                      <a:pPr algn="just">
                        <a:lnSpc>
                          <a:spcPct val="115000"/>
                        </a:lnSpc>
                        <a:spcAft>
                          <a:spcPts val="0"/>
                        </a:spcAft>
                        <a:tabLst>
                          <a:tab pos="201295" algn="l"/>
                        </a:tabLst>
                      </a:pPr>
                      <a:r>
                        <a:rPr lang="ru-RU" sz="1000" b="1" dirty="0">
                          <a:solidFill>
                            <a:srgbClr val="000000"/>
                          </a:solidFill>
                          <a:latin typeface="Times New Roman"/>
                          <a:ea typeface="Calibri"/>
                          <a:cs typeface="Times New Roman"/>
                        </a:rPr>
                        <a:t>5. Соблюдение принципа государственной политики, в части запрета создания и деятельности организационных структур политических партий и религиозных организаций (объединений) в организациях образования (проверяется при наличии обращений)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63447">
                <a:tc>
                  <a:txBody>
                    <a:bodyPr/>
                    <a:lstStyle/>
                    <a:p>
                      <a:pPr algn="just">
                        <a:lnSpc>
                          <a:spcPct val="115000"/>
                        </a:lnSpc>
                        <a:spcAft>
                          <a:spcPts val="0"/>
                        </a:spcAft>
                      </a:pPr>
                      <a:r>
                        <a:rPr lang="ru-RU" sz="1000" b="1" u="sng" dirty="0">
                          <a:latin typeface="Times New Roman"/>
                          <a:ea typeface="Calibri"/>
                          <a:cs typeface="Times New Roman"/>
                        </a:rPr>
                        <a:t>Результаты анализа:</a:t>
                      </a:r>
                      <a:r>
                        <a:rPr lang="ru-RU" sz="1000" b="1" dirty="0">
                          <a:latin typeface="Times New Roman"/>
                          <a:ea typeface="Calibri"/>
                          <a:cs typeface="Times New Roman"/>
                        </a:rPr>
                        <a:t> </a:t>
                      </a:r>
                      <a:r>
                        <a:rPr lang="ru-RU" sz="1000" dirty="0">
                          <a:latin typeface="Times New Roman"/>
                          <a:ea typeface="Calibri"/>
                          <a:cs typeface="Times New Roman"/>
                        </a:rPr>
                        <a:t>Данный пункт проверяется при наличии обращений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163447">
                <a:tc>
                  <a:txBody>
                    <a:bodyPr/>
                    <a:lstStyle/>
                    <a:p>
                      <a:pPr algn="just">
                        <a:lnSpc>
                          <a:spcPct val="115000"/>
                        </a:lnSpc>
                        <a:spcAft>
                          <a:spcPts val="0"/>
                        </a:spcAft>
                      </a:pPr>
                      <a:r>
                        <a:rPr lang="ru-RU" sz="1000" b="1" dirty="0">
                          <a:latin typeface="Times New Roman"/>
                          <a:ea typeface="Calibri"/>
                          <a:cs typeface="Times New Roman"/>
                        </a:rPr>
                        <a:t>ВЫВОД</a:t>
                      </a:r>
                      <a:r>
                        <a:rPr lang="ru-RU" sz="1000" dirty="0">
                          <a:latin typeface="Times New Roman"/>
                          <a:ea typeface="Calibri"/>
                          <a:cs typeface="Times New Roman"/>
                        </a:rPr>
                        <a:t>: </a:t>
                      </a:r>
                      <a:r>
                        <a:rPr lang="ru-RU" sz="1000" dirty="0">
                          <a:solidFill>
                            <a:srgbClr val="000000"/>
                          </a:solidFill>
                          <a:latin typeface="Times New Roman"/>
                          <a:ea typeface="Calibri"/>
                          <a:cs typeface="Times New Roman"/>
                        </a:rPr>
                        <a:t>Не является предметом данного профилактического контроля с посещением</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44385">
                <a:tc>
                  <a:txBody>
                    <a:bodyPr/>
                    <a:lstStyle/>
                    <a:p>
                      <a:pPr algn="just">
                        <a:lnSpc>
                          <a:spcPct val="115000"/>
                        </a:lnSpc>
                        <a:spcAft>
                          <a:spcPts val="0"/>
                        </a:spcAft>
                        <a:tabLst>
                          <a:tab pos="201295" algn="l"/>
                        </a:tabLst>
                      </a:pPr>
                      <a:r>
                        <a:rPr lang="kk-KZ" sz="1000" b="1" dirty="0">
                          <a:latin typeface="Times New Roman"/>
                          <a:ea typeface="Calibri"/>
                          <a:cs typeface="Times New Roman"/>
                        </a:rPr>
                        <a:t>6</a:t>
                      </a:r>
                      <a:r>
                        <a:rPr lang="ru-RU" sz="1000" b="1" dirty="0">
                          <a:latin typeface="Times New Roman"/>
                          <a:ea typeface="Calibri"/>
                          <a:cs typeface="Times New Roman"/>
                        </a:rPr>
                        <a:t>. </a:t>
                      </a:r>
                      <a:r>
                        <a:rPr lang="ru-RU" sz="1000" b="1" dirty="0">
                          <a:solidFill>
                            <a:srgbClr val="000000"/>
                          </a:solidFill>
                          <a:latin typeface="Times New Roman"/>
                          <a:ea typeface="Calibri"/>
                          <a:cs typeface="Times New Roman"/>
                        </a:rPr>
                        <a:t>Наличие приказов организации образования по контингенту обучающихся, алфавитной книги записи обучающихся, подтверждающих количественный состав обучающихся организации образования в разрезе классов</a:t>
                      </a:r>
                      <a:r>
                        <a:rPr lang="ru-RU" sz="1000" b="1" u="sng" dirty="0">
                          <a:latin typeface="Times New Roman"/>
                          <a:ea typeface="Calibri"/>
                          <a:cs typeface="Times New Roman"/>
                        </a:rPr>
                        <a:t> </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653790">
                <a:tc>
                  <a:txBody>
                    <a:bodyPr/>
                    <a:lstStyle/>
                    <a:p>
                      <a:pPr algn="just">
                        <a:lnSpc>
                          <a:spcPct val="115000"/>
                        </a:lnSpc>
                        <a:spcAft>
                          <a:spcPts val="0"/>
                        </a:spcAft>
                        <a:tabLst>
                          <a:tab pos="201295" algn="l"/>
                        </a:tabLst>
                      </a:pPr>
                      <a:r>
                        <a:rPr lang="kk-KZ" sz="1000" b="1" dirty="0">
                          <a:latin typeface="Times New Roman"/>
                          <a:ea typeface="Calibri"/>
                          <a:cs typeface="Times New Roman"/>
                        </a:rPr>
                        <a:t>7</a:t>
                      </a:r>
                      <a:r>
                        <a:rPr lang="ru-RU" sz="1000" b="1" dirty="0">
                          <a:latin typeface="Times New Roman"/>
                          <a:ea typeface="Calibri"/>
                          <a:cs typeface="Times New Roman"/>
                        </a:rPr>
                        <a:t>. Наличие рабочих учебных планов, классных журналов (электронных/бумажных), расписания уроков, подтверждающих выполнение инвариантного компонента типового учебного плана, а также соответствие недельной учебной нагрузки обучающихся в рабочих учебных планах, расписании уроков, факультативных, кружковых, групповых и индивидуальных занятий максимальному объему</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767160">
                <a:tc>
                  <a:txBody>
                    <a:bodyPr/>
                    <a:lstStyle/>
                    <a:p>
                      <a:pPr algn="just">
                        <a:lnSpc>
                          <a:spcPct val="115000"/>
                        </a:lnSpc>
                        <a:spcAft>
                          <a:spcPts val="0"/>
                        </a:spcAft>
                        <a:tabLst>
                          <a:tab pos="201295" algn="l"/>
                        </a:tabLst>
                      </a:pPr>
                      <a:r>
                        <a:rPr lang="kk-KZ" sz="1000" b="1" dirty="0">
                          <a:latin typeface="Times New Roman"/>
                          <a:ea typeface="Calibri"/>
                          <a:cs typeface="Times New Roman"/>
                        </a:rPr>
                        <a:t>8. Наличие в классных журналах (электронных/бумажных) текущих оценок либо текущего оценивания в баллах, четвертных и годовых оценок у обучающихся 2-11 классов, а также наличие материалов, подтверждающих проведение суммативного оценивания и анализа по итогам проведения суммативного оценивания, которое проводится по завершении определенного учебного периода (четверть, учебный год), изучения разделов/сквозных тем в соответствии с учебной программой.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90342">
                <a:tc>
                  <a:txBody>
                    <a:bodyPr/>
                    <a:lstStyle/>
                    <a:p>
                      <a:pPr algn="just">
                        <a:lnSpc>
                          <a:spcPct val="115000"/>
                        </a:lnSpc>
                        <a:spcAft>
                          <a:spcPts val="0"/>
                        </a:spcAft>
                        <a:tabLst>
                          <a:tab pos="201295" algn="l"/>
                        </a:tabLst>
                      </a:pPr>
                      <a:r>
                        <a:rPr lang="kk-KZ" sz="1000" b="1" dirty="0">
                          <a:latin typeface="Times New Roman"/>
                          <a:ea typeface="Calibri"/>
                          <a:cs typeface="Times New Roman"/>
                        </a:rPr>
                        <a:t>9. Наличие приказов об организации индивидуального бесплатного обучения на дому или в лечебных организациях обучающихся, которые по состоянию здоровья в течение длительного времени не могут посещать организацию образования, а также на обучение в форме экстерната и дистанционного обучения на основании разрешений</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980685">
                <a:tc>
                  <a:txBody>
                    <a:bodyPr/>
                    <a:lstStyle/>
                    <a:p>
                      <a:pPr algn="just">
                        <a:lnSpc>
                          <a:spcPct val="115000"/>
                        </a:lnSpc>
                        <a:spcAft>
                          <a:spcPts val="0"/>
                        </a:spcAft>
                        <a:tabLst>
                          <a:tab pos="201295" algn="l"/>
                        </a:tabLst>
                      </a:pPr>
                      <a:r>
                        <a:rPr lang="kk-KZ" sz="1000" b="1" dirty="0">
                          <a:latin typeface="Times New Roman"/>
                          <a:ea typeface="Calibri"/>
                          <a:cs typeface="Times New Roman"/>
                        </a:rPr>
                        <a:t>10. Наличие и соответствие индивидуальных учебных планов типовым учебным планам и программ по наличию образовательных областей, учебных предметов и количеству часов, для обучающихся, имеющих справки врачебно-консультационных комиссий и заключения психолого-медико-педагогических консультаций, подтверждающих создание условий для получения образования, коррекции нарушения развития и социальной адаптации детей с особыми образовательными потребностями, а также индивидуальной учебной программы и графика консультаций в соответствии с рабочим учебным планом для обучающихся в форме экстерната и дистанционного обучения.</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26895">
                <a:tc>
                  <a:txBody>
                    <a:bodyPr/>
                    <a:lstStyle/>
                    <a:p>
                      <a:pPr algn="just">
                        <a:lnSpc>
                          <a:spcPct val="115000"/>
                        </a:lnSpc>
                        <a:spcAft>
                          <a:spcPts val="0"/>
                        </a:spcAft>
                        <a:tabLst>
                          <a:tab pos="201295" algn="l"/>
                        </a:tabLst>
                      </a:pPr>
                      <a:r>
                        <a:rPr lang="ru-RU" sz="1000" b="1" dirty="0">
                          <a:solidFill>
                            <a:srgbClr val="000000"/>
                          </a:solidFill>
                          <a:latin typeface="Times New Roman"/>
                          <a:ea typeface="Calibri"/>
                          <a:cs typeface="Times New Roman"/>
                        </a:rPr>
                        <a:t>1</a:t>
                      </a:r>
                      <a:r>
                        <a:rPr lang="kk-KZ" sz="1000" b="1" dirty="0">
                          <a:solidFill>
                            <a:srgbClr val="000000"/>
                          </a:solidFill>
                          <a:latin typeface="Times New Roman"/>
                          <a:ea typeface="Calibri"/>
                          <a:cs typeface="Times New Roman"/>
                        </a:rPr>
                        <a:t>1</a:t>
                      </a:r>
                      <a:r>
                        <a:rPr lang="ru-RU" sz="1000" b="1" dirty="0">
                          <a:solidFill>
                            <a:srgbClr val="000000"/>
                          </a:solidFill>
                          <a:latin typeface="Times New Roman"/>
                          <a:ea typeface="Calibri"/>
                          <a:cs typeface="Times New Roman"/>
                        </a:rPr>
                        <a:t>. Соответствие рабочих учебных планов типовым учебным планам и государственному общеобязательному стандарту начального, основного среднего, общего среднего образования.</a:t>
                      </a:r>
                      <a:endParaRPr lang="ru-RU" sz="1000" dirty="0">
                        <a:latin typeface="Calibri"/>
                        <a:ea typeface="Calibri"/>
                        <a:cs typeface="Times New Roman"/>
                      </a:endParaRPr>
                    </a:p>
                  </a:txBody>
                  <a:tcPr marL="26504" marR="265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118785" name="Rectangle 1"/>
          <p:cNvSpPr>
            <a:spLocks noChangeArrowheads="1"/>
          </p:cNvSpPr>
          <p:nvPr/>
        </p:nvSpPr>
        <p:spPr bwMode="auto">
          <a:xfrm>
            <a:off x="323528" y="0"/>
            <a:ext cx="853244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01613" algn="l"/>
              </a:tabLst>
            </a:pPr>
            <a:r>
              <a:rPr kumimoji="0" lang="kk-KZ"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ПРОФКОНТРОЛЬ</a:t>
            </a:r>
            <a:r>
              <a:rPr kumimoji="0" lang="kk-KZ" sz="1200" b="1" i="0" u="none" strike="noStrike" cap="none" normalizeH="0" dirty="0">
                <a:ln>
                  <a:noFill/>
                </a:ln>
                <a:solidFill>
                  <a:schemeClr val="tx1"/>
                </a:solidFill>
                <a:effectLst/>
                <a:latin typeface="Calibri" pitchFamily="34" charset="0"/>
                <a:ea typeface="Calibri" pitchFamily="34" charset="0"/>
                <a:cs typeface="Times New Roman" pitchFamily="18" charset="0"/>
              </a:rPr>
              <a:t>  </a:t>
            </a:r>
            <a:r>
              <a:rPr kumimoji="0" lang="kk-KZ"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Памятка </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r>
              <a:rPr kumimoji="0" lang="ru-RU"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анализа образовательной деятельности по программам начального, основного среднего и общего среднего образования</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1"/>
          <p:cNvSpPr>
            <a:spLocks noChangeArrowheads="1"/>
          </p:cNvSpPr>
          <p:nvPr/>
        </p:nvSpPr>
        <p:spPr bwMode="auto">
          <a:xfrm>
            <a:off x="323528" y="0"/>
            <a:ext cx="853244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01613" algn="l"/>
              </a:tabLst>
            </a:pPr>
            <a:r>
              <a:rPr kumimoji="0" lang="kk-KZ"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Памятка </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r>
              <a:rPr kumimoji="0" lang="ru-RU"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анализа образовательной деятельности по программам начального, основного среднего и общего среднего образования</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5" name="Таблица 4"/>
          <p:cNvGraphicFramePr>
            <a:graphicFrameLocks noGrp="1"/>
          </p:cNvGraphicFramePr>
          <p:nvPr/>
        </p:nvGraphicFramePr>
        <p:xfrm>
          <a:off x="683568" y="620688"/>
          <a:ext cx="7488832" cy="6017297"/>
        </p:xfrm>
        <a:graphic>
          <a:graphicData uri="http://schemas.openxmlformats.org/drawingml/2006/table">
            <a:tbl>
              <a:tblPr/>
              <a:tblGrid>
                <a:gridCol w="7488832">
                  <a:extLst>
                    <a:ext uri="{9D8B030D-6E8A-4147-A177-3AD203B41FA5}">
                      <a16:colId xmlns:a16="http://schemas.microsoft.com/office/drawing/2014/main" val="20000"/>
                    </a:ext>
                  </a:extLst>
                </a:gridCol>
              </a:tblGrid>
              <a:tr h="1887106">
                <a:tc>
                  <a:txBody>
                    <a:bodyPr/>
                    <a:lstStyle/>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1</a:t>
                      </a:r>
                      <a:r>
                        <a:rPr lang="kk-KZ" sz="900" b="1" dirty="0">
                          <a:solidFill>
                            <a:srgbClr val="000000"/>
                          </a:solidFill>
                          <a:latin typeface="Times New Roman"/>
                          <a:ea typeface="Calibri"/>
                          <a:cs typeface="Times New Roman"/>
                        </a:rPr>
                        <a:t>2</a:t>
                      </a:r>
                      <a:r>
                        <a:rPr lang="ru-RU" sz="900" b="1" dirty="0">
                          <a:solidFill>
                            <a:srgbClr val="000000"/>
                          </a:solidFill>
                          <a:latin typeface="Times New Roman"/>
                          <a:ea typeface="Calibri"/>
                          <a:cs typeface="Times New Roman"/>
                        </a:rPr>
                        <a:t>. Наличие педагогов в соответствии с предметами рабочего учебного плана:</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Для начального уровня образования, имеющих педагогическое образование по соответствующим профилям: </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 уровня начального образования не менее 25 % для общеобразовательных школ, школ-гимназий, школ-лицеев; </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 уровня начального образования не менее 30 % для гимназий.</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Для уровней основного среднего образования, общего среднего образования, имеющих педагогическое образование по соответствующим профилям или профессиональное образование с прохождением педагогической переподготовки: </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доля педагогов высшей и первой категории, педагогов-экспертов, педагогов-исследователей, педагогов-мастеров, для которых основным местом работы является лицензиат, от общего числа педагогов уровня основного среднего образования для общеобразовательных школ, школ-гимназий, школ-лицеев не менее 35 %</a:t>
                      </a:r>
                      <a:endParaRPr lang="ru-RU" sz="900" dirty="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8642">
                <a:tc>
                  <a:txBody>
                    <a:bodyPr/>
                    <a:lstStyle/>
                    <a:p>
                      <a:pPr algn="just">
                        <a:lnSpc>
                          <a:spcPct val="115000"/>
                        </a:lnSpc>
                        <a:spcAft>
                          <a:spcPts val="0"/>
                        </a:spcAft>
                        <a:tabLst>
                          <a:tab pos="201295" algn="l"/>
                        </a:tabLst>
                      </a:pPr>
                      <a:r>
                        <a:rPr lang="ru-RU" sz="900" b="1">
                          <a:solidFill>
                            <a:srgbClr val="000000"/>
                          </a:solidFill>
                          <a:latin typeface="Times New Roman"/>
                          <a:ea typeface="Calibri"/>
                          <a:cs typeface="Times New Roman"/>
                        </a:rPr>
                        <a:t>1</a:t>
                      </a:r>
                      <a:r>
                        <a:rPr lang="kk-KZ" sz="900" b="1">
                          <a:solidFill>
                            <a:srgbClr val="000000"/>
                          </a:solidFill>
                          <a:latin typeface="Times New Roman"/>
                          <a:ea typeface="Calibri"/>
                          <a:cs typeface="Times New Roman"/>
                        </a:rPr>
                        <a:t>3</a:t>
                      </a:r>
                      <a:r>
                        <a:rPr lang="ru-RU" sz="900" b="1">
                          <a:solidFill>
                            <a:srgbClr val="000000"/>
                          </a:solidFill>
                          <a:latin typeface="Times New Roman"/>
                          <a:ea typeface="Calibri"/>
                          <a:cs typeface="Times New Roman"/>
                        </a:rPr>
                        <a:t>. Наличие медицинского обслуживания обучающихся на основании лицензии, или договора с организациями здравоохранения на медицинское обслуживание</a:t>
                      </a:r>
                      <a:r>
                        <a:rPr lang="kk-KZ" sz="900" b="1">
                          <a:solidFill>
                            <a:srgbClr val="000000"/>
                          </a:solidFill>
                          <a:latin typeface="Times New Roman"/>
                          <a:ea typeface="Calibri"/>
                          <a:cs typeface="Times New Roman"/>
                        </a:rPr>
                        <a:t>.</a:t>
                      </a:r>
                      <a:endParaRPr lang="ru-RU" sz="90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9321">
                <a:tc>
                  <a:txBody>
                    <a:bodyPr/>
                    <a:lstStyle/>
                    <a:p>
                      <a:pPr algn="just">
                        <a:lnSpc>
                          <a:spcPct val="115000"/>
                        </a:lnSpc>
                        <a:spcAft>
                          <a:spcPts val="0"/>
                        </a:spcAft>
                        <a:tabLst>
                          <a:tab pos="201295" algn="l"/>
                        </a:tabLst>
                      </a:pPr>
                      <a:r>
                        <a:rPr lang="ru-RU" sz="900" b="1">
                          <a:solidFill>
                            <a:srgbClr val="000000"/>
                          </a:solidFill>
                          <a:latin typeface="Times New Roman"/>
                          <a:ea typeface="Calibri"/>
                          <a:cs typeface="Times New Roman"/>
                        </a:rPr>
                        <a:t>1</a:t>
                      </a:r>
                      <a:r>
                        <a:rPr lang="kk-KZ" sz="900" b="1">
                          <a:solidFill>
                            <a:srgbClr val="000000"/>
                          </a:solidFill>
                          <a:latin typeface="Times New Roman"/>
                          <a:ea typeface="Calibri"/>
                          <a:cs typeface="Times New Roman"/>
                        </a:rPr>
                        <a:t>4</a:t>
                      </a:r>
                      <a:r>
                        <a:rPr lang="ru-RU" sz="900" b="1">
                          <a:solidFill>
                            <a:srgbClr val="000000"/>
                          </a:solidFill>
                          <a:latin typeface="Times New Roman"/>
                          <a:ea typeface="Calibri"/>
                          <a:cs typeface="Times New Roman"/>
                        </a:rPr>
                        <a:t>. Наличие объекта питания для обучающихся</a:t>
                      </a:r>
                      <a:endParaRPr lang="ru-RU" sz="90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6607">
                <a:tc>
                  <a:txBody>
                    <a:bodyPr/>
                    <a:lstStyle/>
                    <a:p>
                      <a:pPr algn="just">
                        <a:lnSpc>
                          <a:spcPct val="115000"/>
                        </a:lnSpc>
                        <a:spcAft>
                          <a:spcPts val="0"/>
                        </a:spcAft>
                        <a:tabLst>
                          <a:tab pos="201295" algn="l"/>
                        </a:tabLst>
                      </a:pPr>
                      <a:r>
                        <a:rPr lang="ru-RU" sz="900" b="1" dirty="0">
                          <a:latin typeface="Times New Roman"/>
                          <a:ea typeface="Calibri"/>
                          <a:cs typeface="Times New Roman"/>
                        </a:rPr>
                        <a:t>1</a:t>
                      </a:r>
                      <a:r>
                        <a:rPr lang="kk-KZ" sz="900" b="1" dirty="0">
                          <a:latin typeface="Times New Roman"/>
                          <a:ea typeface="Calibri"/>
                          <a:cs typeface="Times New Roman"/>
                        </a:rPr>
                        <a:t>5</a:t>
                      </a:r>
                      <a:r>
                        <a:rPr lang="ru-RU" sz="900" b="1" dirty="0">
                          <a:latin typeface="Times New Roman"/>
                          <a:ea typeface="Calibri"/>
                          <a:cs typeface="Times New Roman"/>
                        </a:rPr>
                        <a:t>.</a:t>
                      </a:r>
                      <a:r>
                        <a:rPr lang="ru-RU" sz="900" dirty="0">
                          <a:latin typeface="Times New Roman"/>
                          <a:ea typeface="Calibri"/>
                          <a:cs typeface="Times New Roman"/>
                        </a:rPr>
                        <a:t> </a:t>
                      </a:r>
                      <a:r>
                        <a:rPr lang="ru-RU" sz="900" b="1" dirty="0">
                          <a:solidFill>
                            <a:srgbClr val="000000"/>
                          </a:solidFill>
                          <a:latin typeface="Times New Roman"/>
                          <a:ea typeface="Calibri"/>
                          <a:cs typeface="Times New Roman"/>
                        </a:rPr>
                        <a:t>Наличие собственных либо принадлежащих на праве хозяйственного ведения, или оперативного управления, или доверительного управления материальных активов, или аренда материальных активов со сроком действия не менее 10 лет, обеспечивающих качество образовательных услуг, с учебными помещениями, соответствующими санитарным нормам и требованиям пожарной безопасности.</a:t>
                      </a:r>
                      <a:endParaRPr lang="ru-RU" sz="900" dirty="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93893">
                <a:tc>
                  <a:txBody>
                    <a:bodyPr/>
                    <a:lstStyle/>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1</a:t>
                      </a:r>
                      <a:r>
                        <a:rPr lang="kk-KZ" sz="900" b="1" dirty="0">
                          <a:solidFill>
                            <a:srgbClr val="000000"/>
                          </a:solidFill>
                          <a:latin typeface="Times New Roman"/>
                          <a:ea typeface="Calibri"/>
                          <a:cs typeface="Times New Roman"/>
                        </a:rPr>
                        <a:t>6</a:t>
                      </a:r>
                      <a:r>
                        <a:rPr lang="ru-RU" sz="900" b="1" dirty="0">
                          <a:solidFill>
                            <a:srgbClr val="000000"/>
                          </a:solidFill>
                          <a:latin typeface="Times New Roman"/>
                          <a:ea typeface="Calibri"/>
                          <a:cs typeface="Times New Roman"/>
                        </a:rPr>
                        <a:t>. Оснащенность компьютерными классами; компьютерами, подключенными к сети интернет; наличие доменного имени третьего уровня в зоне </a:t>
                      </a:r>
                      <a:r>
                        <a:rPr lang="ru-RU" sz="900" b="1" dirty="0" err="1">
                          <a:solidFill>
                            <a:srgbClr val="000000"/>
                          </a:solidFill>
                          <a:latin typeface="Times New Roman"/>
                          <a:ea typeface="Calibri"/>
                          <a:cs typeface="Times New Roman"/>
                        </a:rPr>
                        <a:t>edu.kz</a:t>
                      </a:r>
                      <a:r>
                        <a:rPr lang="ru-RU" sz="900" b="1" dirty="0">
                          <a:solidFill>
                            <a:srgbClr val="000000"/>
                          </a:solidFill>
                          <a:latin typeface="Times New Roman"/>
                          <a:ea typeface="Calibri"/>
                          <a:cs typeface="Times New Roman"/>
                        </a:rPr>
                        <a:t>; наличие оборудования и мебели;</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для государственных организаций образования наличие видеонаблюдения в помещениях и (или) на прилегающих территориях организации образования;</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 наличие оборудованных шкафов для индивидуального использования для начального образования; </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учебных предметных кабинетов согласно рабочим учебным планам и лабораторий для основного среднего и общего среднего образования.</a:t>
                      </a:r>
                      <a:endParaRPr lang="ru-RU" sz="900" dirty="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185071">
                <a:tc>
                  <a:txBody>
                    <a:bodyPr/>
                    <a:lstStyle/>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1</a:t>
                      </a:r>
                      <a:r>
                        <a:rPr lang="kk-KZ" sz="900" b="1" dirty="0">
                          <a:solidFill>
                            <a:srgbClr val="000000"/>
                          </a:solidFill>
                          <a:latin typeface="Times New Roman"/>
                          <a:ea typeface="Calibri"/>
                          <a:cs typeface="Times New Roman"/>
                        </a:rPr>
                        <a:t>7</a:t>
                      </a:r>
                      <a:r>
                        <a:rPr lang="ru-RU" sz="900" b="1" dirty="0">
                          <a:solidFill>
                            <a:srgbClr val="000000"/>
                          </a:solidFill>
                          <a:latin typeface="Times New Roman"/>
                          <a:ea typeface="Calibri"/>
                          <a:cs typeface="Times New Roman"/>
                        </a:rPr>
                        <a:t>. Наличие приказов руководителя организации образования о зачислении в организацию образования и выбытия обучающихся из организации образования, а также наличие на каждого выбывшего обучающегося открепительного талона о прибытии в другую организацию образования.</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Наличие в личных делах обучающихся документов:</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 подтверждающих прием в 1 класс всех детей шести лет и детей, которым исполняется шесть лет в текущем календарном году, с обеспечением доступа всех детей, проживающих на территории обслуживания организации образования, независимо от уровня подготовки, на основании заявления от законных представителей ребенка;</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 подтверждающих прием обучающихся во вторые, третьи, четвертые, пятые, шестые, седьмые, восьмые, девятые классы организаций образования, реализующих общеобразовательные учебные программы начального, основного среднего образования, проживающих на территории обслуживания организации образования;</a:t>
                      </a:r>
                      <a:endParaRPr lang="ru-RU" sz="900" dirty="0">
                        <a:latin typeface="Calibri"/>
                        <a:ea typeface="Calibri"/>
                        <a:cs typeface="Times New Roman"/>
                      </a:endParaRPr>
                    </a:p>
                    <a:p>
                      <a:pPr algn="just">
                        <a:lnSpc>
                          <a:spcPct val="115000"/>
                        </a:lnSpc>
                        <a:spcAft>
                          <a:spcPts val="0"/>
                        </a:spcAft>
                        <a:tabLst>
                          <a:tab pos="201295" algn="l"/>
                        </a:tabLst>
                      </a:pPr>
                      <a:r>
                        <a:rPr lang="ru-RU" sz="900" b="1" dirty="0">
                          <a:solidFill>
                            <a:srgbClr val="000000"/>
                          </a:solidFill>
                          <a:latin typeface="Times New Roman"/>
                          <a:ea typeface="Calibri"/>
                          <a:cs typeface="Times New Roman"/>
                        </a:rPr>
                        <a:t>- подтверждающих прием на обучение в 10 или 11 классы в организации образования, реализующие общеобразовательные учебные программы общего среднего образования с учетом территории проживания, в гимназии и лицеев без учета территории их обслуживания, и на основании личного заявления обучающихся либо заявления их родителей или иных законных представителей, а также наличия документа государственного образца об основном среднем образовании.</a:t>
                      </a:r>
                      <a:endParaRPr lang="ru-RU" sz="900" dirty="0">
                        <a:latin typeface="Calibri"/>
                        <a:ea typeface="Calibri"/>
                        <a:cs typeface="Times New Roman"/>
                      </a:endParaRPr>
                    </a:p>
                  </a:txBody>
                  <a:tcPr marL="22849" marR="2284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1"/>
          <p:cNvSpPr>
            <a:spLocks noChangeArrowheads="1"/>
          </p:cNvSpPr>
          <p:nvPr/>
        </p:nvSpPr>
        <p:spPr bwMode="auto">
          <a:xfrm>
            <a:off x="323528" y="0"/>
            <a:ext cx="853244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01613" algn="l"/>
              </a:tabLst>
            </a:pPr>
            <a:r>
              <a:rPr kumimoji="0" lang="kk-KZ"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Памятка </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r>
              <a:rPr kumimoji="0" lang="ru-RU"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анализа образовательной деятельности по программам начального, основного среднего и общего среднего образования</a:t>
            </a:r>
            <a:endParaRPr kumimoji="0" lang="ru-RU"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01613" algn="l"/>
              </a:tabLst>
            </a:pPr>
            <a:endParaRPr kumimoji="0" lang="ru-RU"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Таблица 3"/>
          <p:cNvGraphicFramePr>
            <a:graphicFrameLocks noGrp="1"/>
          </p:cNvGraphicFramePr>
          <p:nvPr/>
        </p:nvGraphicFramePr>
        <p:xfrm>
          <a:off x="107504" y="476671"/>
          <a:ext cx="8784976" cy="6381332"/>
        </p:xfrm>
        <a:graphic>
          <a:graphicData uri="http://schemas.openxmlformats.org/drawingml/2006/table">
            <a:tbl>
              <a:tblPr/>
              <a:tblGrid>
                <a:gridCol w="8784976">
                  <a:extLst>
                    <a:ext uri="{9D8B030D-6E8A-4147-A177-3AD203B41FA5}">
                      <a16:colId xmlns:a16="http://schemas.microsoft.com/office/drawing/2014/main" val="20000"/>
                    </a:ext>
                  </a:extLst>
                </a:gridCol>
              </a:tblGrid>
              <a:tr h="280872">
                <a:tc>
                  <a:txBody>
                    <a:bodyPr/>
                    <a:lstStyle/>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1</a:t>
                      </a:r>
                      <a:r>
                        <a:rPr lang="kk-KZ" sz="800" b="1" dirty="0">
                          <a:solidFill>
                            <a:srgbClr val="000000"/>
                          </a:solidFill>
                          <a:latin typeface="Times New Roman"/>
                          <a:ea typeface="Calibri"/>
                          <a:cs typeface="Times New Roman"/>
                        </a:rPr>
                        <a:t>8</a:t>
                      </a:r>
                      <a:r>
                        <a:rPr lang="ru-RU" sz="800" b="1" dirty="0">
                          <a:solidFill>
                            <a:srgbClr val="000000"/>
                          </a:solidFill>
                          <a:latin typeface="Times New Roman"/>
                          <a:ea typeface="Calibri"/>
                          <a:cs typeface="Times New Roman"/>
                        </a:rPr>
                        <a:t>. Наличие протоколов, материалов экзаменов, тестирований, зачетов, конкурсов, подтверждающих прием на конкурсной основе в специализированные организации образования и первые классы гимназий и лицеев.</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2767">
                <a:tc>
                  <a:txBody>
                    <a:bodyPr/>
                    <a:lstStyle/>
                    <a:p>
                      <a:pPr algn="just">
                        <a:lnSpc>
                          <a:spcPct val="115000"/>
                        </a:lnSpc>
                        <a:spcAft>
                          <a:spcPts val="0"/>
                        </a:spcAft>
                        <a:tabLst>
                          <a:tab pos="201295" algn="l"/>
                        </a:tabLst>
                      </a:pPr>
                      <a:r>
                        <a:rPr lang="kk-KZ" sz="800" b="1" dirty="0">
                          <a:solidFill>
                            <a:srgbClr val="000000"/>
                          </a:solidFill>
                          <a:latin typeface="Times New Roman"/>
                          <a:ea typeface="Calibri"/>
                          <a:cs typeface="Times New Roman"/>
                        </a:rPr>
                        <a:t>19</a:t>
                      </a:r>
                      <a:r>
                        <a:rPr lang="ru-RU" sz="800" b="1" dirty="0">
                          <a:solidFill>
                            <a:srgbClr val="000000"/>
                          </a:solidFill>
                          <a:latin typeface="Times New Roman"/>
                          <a:ea typeface="Calibri"/>
                          <a:cs typeface="Times New Roman"/>
                        </a:rPr>
                        <a:t>. Наличие договора на оказание образовательных услуг, заключенного руководителем организации образования с родителями или законными представителями обучающегося, типовая форма которого утверждается уполномоченным органом в области образования.</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61383">
                <a:tc>
                  <a:txBody>
                    <a:bodyPr/>
                    <a:lstStyle/>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2</a:t>
                      </a:r>
                      <a:r>
                        <a:rPr lang="kk-KZ" sz="800" b="1" dirty="0">
                          <a:solidFill>
                            <a:srgbClr val="000000"/>
                          </a:solidFill>
                          <a:latin typeface="Times New Roman"/>
                          <a:ea typeface="Calibri"/>
                          <a:cs typeface="Times New Roman"/>
                        </a:rPr>
                        <a:t>0</a:t>
                      </a:r>
                      <a:r>
                        <a:rPr lang="ru-RU" sz="800" b="1" dirty="0">
                          <a:solidFill>
                            <a:srgbClr val="000000"/>
                          </a:solidFill>
                          <a:latin typeface="Times New Roman"/>
                          <a:ea typeface="Calibri"/>
                          <a:cs typeface="Times New Roman"/>
                        </a:rPr>
                        <a:t>. Выполнение функций, определенных Уставом организации образования (проверяется при наличии обращения).</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0436">
                <a:tc>
                  <a:txBody>
                    <a:bodyPr/>
                    <a:lstStyle/>
                    <a:p>
                      <a:pPr algn="just">
                        <a:lnSpc>
                          <a:spcPct val="115000"/>
                        </a:lnSpc>
                        <a:spcAft>
                          <a:spcPts val="0"/>
                        </a:spcAft>
                      </a:pPr>
                      <a:r>
                        <a:rPr lang="ru-RU" sz="800" b="1" u="sng" dirty="0">
                          <a:latin typeface="Times New Roman"/>
                          <a:ea typeface="Calibri"/>
                          <a:cs typeface="Times New Roman"/>
                        </a:rPr>
                        <a:t>Результаты анализа:</a:t>
                      </a:r>
                      <a:r>
                        <a:rPr lang="ru-RU" sz="800" b="1" dirty="0">
                          <a:latin typeface="Times New Roman"/>
                          <a:ea typeface="Calibri"/>
                          <a:cs typeface="Times New Roman"/>
                        </a:rPr>
                        <a:t> </a:t>
                      </a:r>
                      <a:r>
                        <a:rPr lang="ru-RU" sz="800" dirty="0">
                          <a:latin typeface="Times New Roman"/>
                          <a:ea typeface="Calibri"/>
                          <a:cs typeface="Times New Roman"/>
                        </a:rPr>
                        <a:t>Данный пункт проверяется при наличии обращений</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0436">
                <a:tc>
                  <a:txBody>
                    <a:bodyPr/>
                    <a:lstStyle/>
                    <a:p>
                      <a:pPr algn="just">
                        <a:lnSpc>
                          <a:spcPct val="115000"/>
                        </a:lnSpc>
                        <a:spcAft>
                          <a:spcPts val="0"/>
                        </a:spcAft>
                      </a:pPr>
                      <a:r>
                        <a:rPr lang="ru-RU" sz="800" b="1">
                          <a:latin typeface="Times New Roman"/>
                          <a:ea typeface="Calibri"/>
                          <a:cs typeface="Times New Roman"/>
                        </a:rPr>
                        <a:t>ВЫВОД</a:t>
                      </a:r>
                      <a:r>
                        <a:rPr lang="ru-RU" sz="800">
                          <a:latin typeface="Times New Roman"/>
                          <a:ea typeface="Calibri"/>
                          <a:cs typeface="Times New Roman"/>
                        </a:rPr>
                        <a:t>: </a:t>
                      </a:r>
                      <a:r>
                        <a:rPr lang="ru-RU" sz="800">
                          <a:solidFill>
                            <a:srgbClr val="000000"/>
                          </a:solidFill>
                          <a:latin typeface="Times New Roman"/>
                          <a:ea typeface="Calibri"/>
                          <a:cs typeface="Times New Roman"/>
                        </a:rPr>
                        <a:t>Не является предметом данного профилактического контроля с посещением</a:t>
                      </a:r>
                      <a:endParaRPr lang="ru-RU" sz="80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2767">
                <a:tc>
                  <a:txBody>
                    <a:bodyPr/>
                    <a:lstStyle/>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2</a:t>
                      </a:r>
                      <a:r>
                        <a:rPr lang="kk-KZ" sz="800" b="1" dirty="0">
                          <a:solidFill>
                            <a:srgbClr val="000000"/>
                          </a:solidFill>
                          <a:latin typeface="Times New Roman"/>
                          <a:ea typeface="Calibri"/>
                          <a:cs typeface="Times New Roman"/>
                        </a:rPr>
                        <a:t>1</a:t>
                      </a:r>
                      <a:r>
                        <a:rPr lang="ru-RU" sz="800" b="1" dirty="0">
                          <a:solidFill>
                            <a:srgbClr val="000000"/>
                          </a:solidFill>
                          <a:latin typeface="Times New Roman"/>
                          <a:ea typeface="Calibri"/>
                          <a:cs typeface="Times New Roman"/>
                        </a:rPr>
                        <a:t>. Выполнение обязанностей руководителем или иным должностным лицом организации образования по сохранности здоровья воспитанников, обучающихся и работников организаций образования во время учебного и воспитательного процесса (проверяется при наличии обращения).</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40436">
                <a:tc>
                  <a:txBody>
                    <a:bodyPr/>
                    <a:lstStyle/>
                    <a:p>
                      <a:pPr algn="just">
                        <a:lnSpc>
                          <a:spcPct val="115000"/>
                        </a:lnSpc>
                        <a:spcAft>
                          <a:spcPts val="0"/>
                        </a:spcAft>
                      </a:pPr>
                      <a:r>
                        <a:rPr lang="ru-RU" sz="800" b="1" u="sng" dirty="0">
                          <a:latin typeface="Times New Roman"/>
                          <a:ea typeface="Calibri"/>
                          <a:cs typeface="Times New Roman"/>
                        </a:rPr>
                        <a:t>Результаты анализа:</a:t>
                      </a:r>
                      <a:r>
                        <a:rPr lang="ru-RU" sz="800" b="1" dirty="0">
                          <a:latin typeface="Times New Roman"/>
                          <a:ea typeface="Calibri"/>
                          <a:cs typeface="Times New Roman"/>
                        </a:rPr>
                        <a:t> </a:t>
                      </a:r>
                      <a:r>
                        <a:rPr lang="ru-RU" sz="800" dirty="0">
                          <a:latin typeface="Times New Roman"/>
                          <a:ea typeface="Calibri"/>
                          <a:cs typeface="Times New Roman"/>
                        </a:rPr>
                        <a:t>Данный пункт проверяется при наличии обращений</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40436">
                <a:tc>
                  <a:txBody>
                    <a:bodyPr/>
                    <a:lstStyle/>
                    <a:p>
                      <a:pPr algn="just">
                        <a:lnSpc>
                          <a:spcPct val="115000"/>
                        </a:lnSpc>
                        <a:spcAft>
                          <a:spcPts val="0"/>
                        </a:spcAft>
                      </a:pPr>
                      <a:r>
                        <a:rPr lang="ru-RU" sz="800" b="1">
                          <a:latin typeface="Times New Roman"/>
                          <a:ea typeface="Calibri"/>
                          <a:cs typeface="Times New Roman"/>
                        </a:rPr>
                        <a:t>ВЫВОД</a:t>
                      </a:r>
                      <a:r>
                        <a:rPr lang="ru-RU" sz="800">
                          <a:latin typeface="Times New Roman"/>
                          <a:ea typeface="Calibri"/>
                          <a:cs typeface="Times New Roman"/>
                        </a:rPr>
                        <a:t>: </a:t>
                      </a:r>
                      <a:r>
                        <a:rPr lang="ru-RU" sz="800">
                          <a:solidFill>
                            <a:srgbClr val="000000"/>
                          </a:solidFill>
                          <a:latin typeface="Times New Roman"/>
                          <a:ea typeface="Calibri"/>
                          <a:cs typeface="Times New Roman"/>
                        </a:rPr>
                        <a:t>Не является предметом данного профилактического контроля с посещением</a:t>
                      </a:r>
                      <a:endParaRPr lang="ru-RU" sz="80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3459">
                <a:tc>
                  <a:txBody>
                    <a:bodyPr/>
                    <a:lstStyle/>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2</a:t>
                      </a:r>
                      <a:r>
                        <a:rPr lang="kk-KZ" sz="800" b="1" dirty="0">
                          <a:solidFill>
                            <a:srgbClr val="000000"/>
                          </a:solidFill>
                          <a:latin typeface="Times New Roman"/>
                          <a:ea typeface="Calibri"/>
                          <a:cs typeface="Times New Roman"/>
                        </a:rPr>
                        <a:t>2</a:t>
                      </a:r>
                      <a:r>
                        <a:rPr lang="ru-RU" sz="800" b="1" dirty="0">
                          <a:solidFill>
                            <a:srgbClr val="000000"/>
                          </a:solidFill>
                          <a:latin typeface="Times New Roman"/>
                          <a:ea typeface="Calibri"/>
                          <a:cs typeface="Times New Roman"/>
                        </a:rPr>
                        <a:t>. Наличие удостоверений, приказов, журналов регистрации и выдачи удостоверений о присвоении/ подтверждении прохождения педагогами повышения (подтверждения) уровня квалификационной категории не реже одного раза в пять лет, также руководителей государственной организаций образования один раз в три года.</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80872">
                <a:tc>
                  <a:txBody>
                    <a:bodyPr/>
                    <a:lstStyle/>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2</a:t>
                      </a:r>
                      <a:r>
                        <a:rPr lang="kk-KZ" sz="800" b="1" dirty="0">
                          <a:solidFill>
                            <a:srgbClr val="000000"/>
                          </a:solidFill>
                          <a:latin typeface="Times New Roman"/>
                          <a:ea typeface="Calibri"/>
                          <a:cs typeface="Times New Roman"/>
                        </a:rPr>
                        <a:t>3</a:t>
                      </a:r>
                      <a:r>
                        <a:rPr lang="ru-RU" sz="800" b="1" dirty="0">
                          <a:solidFill>
                            <a:srgbClr val="000000"/>
                          </a:solidFill>
                          <a:latin typeface="Times New Roman"/>
                          <a:ea typeface="Calibri"/>
                          <a:cs typeface="Times New Roman"/>
                        </a:rPr>
                        <a:t>. Наличие утвержденных организацией образования планов работ и протоколов заседаний коллегиальных органов (педагогического, методического советов и совета по педагогической этике), подтверждающих их деятельность.</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64841">
                <a:tc>
                  <a:txBody>
                    <a:bodyPr/>
                    <a:lstStyle/>
                    <a:p>
                      <a:pPr algn="just">
                        <a:lnSpc>
                          <a:spcPct val="115000"/>
                        </a:lnSpc>
                        <a:spcAft>
                          <a:spcPts val="0"/>
                        </a:spcAft>
                        <a:tabLst>
                          <a:tab pos="201295" algn="l"/>
                        </a:tabLst>
                      </a:pPr>
                      <a:r>
                        <a:rPr lang="ru-RU" sz="800" b="1" dirty="0">
                          <a:latin typeface="Times New Roman"/>
                          <a:ea typeface="Calibri"/>
                          <a:cs typeface="Times New Roman"/>
                        </a:rPr>
                        <a:t>2</a:t>
                      </a:r>
                      <a:r>
                        <a:rPr lang="kk-KZ" sz="800" b="1" dirty="0">
                          <a:latin typeface="Times New Roman"/>
                          <a:ea typeface="Calibri"/>
                          <a:cs typeface="Times New Roman"/>
                        </a:rPr>
                        <a:t>4</a:t>
                      </a:r>
                      <a:r>
                        <a:rPr lang="ru-RU" sz="800" b="1" dirty="0">
                          <a:latin typeface="Times New Roman"/>
                          <a:ea typeface="Calibri"/>
                          <a:cs typeface="Times New Roman"/>
                        </a:rPr>
                        <a:t>.</a:t>
                      </a:r>
                      <a:r>
                        <a:rPr lang="ru-RU" sz="800" dirty="0">
                          <a:latin typeface="Calibri"/>
                          <a:ea typeface="Calibri"/>
                          <a:cs typeface="Times New Roman"/>
                        </a:rPr>
                        <a:t> </a:t>
                      </a:r>
                      <a:r>
                        <a:rPr lang="ru-RU" sz="800" b="1" dirty="0">
                          <a:latin typeface="Times New Roman"/>
                          <a:ea typeface="Calibri"/>
                          <a:cs typeface="Times New Roman"/>
                        </a:rPr>
                        <a:t>Наличие копий дипломов с приложениями, сертификатов прохождения педагогической переподготовки на базе организаций высшего и (или) послевузовского образования, и утвержденных организацией образования тарификационных списков педагогов, подтверждающих обеспеченность педагогами, имеющими высшее, техническое и профессиональное, </a:t>
                      </a:r>
                      <a:r>
                        <a:rPr lang="ru-RU" sz="800" b="1" dirty="0" err="1">
                          <a:latin typeface="Times New Roman"/>
                          <a:ea typeface="Calibri"/>
                          <a:cs typeface="Times New Roman"/>
                        </a:rPr>
                        <a:t>послесреднее</a:t>
                      </a:r>
                      <a:r>
                        <a:rPr lang="ru-RU" sz="800" b="1" dirty="0">
                          <a:latin typeface="Times New Roman"/>
                          <a:ea typeface="Calibri"/>
                          <a:cs typeface="Times New Roman"/>
                        </a:rPr>
                        <a:t> педагогическое образование, соответствующее профилю преподаваемого предмета, дисциплины, а также должности педагогов.</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048991">
                <a:tc>
                  <a:txBody>
                    <a:bodyPr/>
                    <a:lstStyle/>
                    <a:p>
                      <a:pPr algn="just">
                        <a:lnSpc>
                          <a:spcPct val="115000"/>
                        </a:lnSpc>
                        <a:spcAft>
                          <a:spcPts val="0"/>
                        </a:spcAft>
                        <a:tabLst>
                          <a:tab pos="201295" algn="l"/>
                        </a:tabLst>
                      </a:pPr>
                      <a:r>
                        <a:rPr lang="ru-RU" sz="800" b="1" dirty="0">
                          <a:latin typeface="Times New Roman"/>
                          <a:ea typeface="Calibri"/>
                          <a:cs typeface="Times New Roman"/>
                        </a:rPr>
                        <a:t>2</a:t>
                      </a:r>
                      <a:r>
                        <a:rPr lang="kk-KZ" sz="800" b="1" dirty="0">
                          <a:latin typeface="Times New Roman"/>
                          <a:ea typeface="Calibri"/>
                          <a:cs typeface="Times New Roman"/>
                        </a:rPr>
                        <a:t>5</a:t>
                      </a:r>
                      <a:r>
                        <a:rPr lang="ru-RU" sz="800" b="1" dirty="0">
                          <a:latin typeface="Times New Roman"/>
                          <a:ea typeface="Calibri"/>
                          <a:cs typeface="Times New Roman"/>
                        </a:rPr>
                        <a:t>.</a:t>
                      </a:r>
                      <a:r>
                        <a:rPr lang="ru-RU" sz="800" dirty="0">
                          <a:latin typeface="Calibri"/>
                          <a:ea typeface="Calibri"/>
                          <a:cs typeface="Times New Roman"/>
                        </a:rPr>
                        <a:t> </a:t>
                      </a:r>
                      <a:r>
                        <a:rPr lang="ru-RU" sz="800" b="1" dirty="0">
                          <a:latin typeface="Times New Roman"/>
                          <a:ea typeface="Calibri"/>
                          <a:cs typeface="Times New Roman"/>
                        </a:rPr>
                        <a:t>Недопущение к профессиональной деятельности педагога в организации образования лиц:</a:t>
                      </a:r>
                      <a:endParaRPr lang="ru-RU" sz="800" dirty="0">
                        <a:latin typeface="Calibri"/>
                        <a:ea typeface="Calibri"/>
                        <a:cs typeface="Times New Roman"/>
                      </a:endParaRPr>
                    </a:p>
                    <a:p>
                      <a:pPr algn="just">
                        <a:lnSpc>
                          <a:spcPct val="115000"/>
                        </a:lnSpc>
                        <a:spcAft>
                          <a:spcPts val="0"/>
                        </a:spcAft>
                        <a:tabLst>
                          <a:tab pos="201295" algn="l"/>
                        </a:tabLst>
                      </a:pPr>
                      <a:r>
                        <a:rPr lang="ru-RU" sz="800" b="1" dirty="0">
                          <a:latin typeface="Times New Roman"/>
                          <a:ea typeface="Calibri"/>
                          <a:cs typeface="Times New Roman"/>
                        </a:rPr>
                        <a:t>1) лишенных прав осуществлять профессиональную деятельность педагога в соответствии со вступившим в законную силу приговором суда; 2) признанных недееспособными или ограниченно дееспособными, в результате чего работник не имеет возможности продолжения трудовых отношений; 3) имеющих медицинские противопоказания, состоящие на психиатрическом и (или) наркологическом учете; 4) не имеющих документов о техническом и профессиональном, </a:t>
                      </a:r>
                      <a:r>
                        <a:rPr lang="ru-RU" sz="800" b="1" dirty="0" err="1">
                          <a:latin typeface="Times New Roman"/>
                          <a:ea typeface="Calibri"/>
                          <a:cs typeface="Times New Roman"/>
                        </a:rPr>
                        <a:t>послесреднем</a:t>
                      </a:r>
                      <a:r>
                        <a:rPr lang="ru-RU" sz="800" b="1" dirty="0">
                          <a:latin typeface="Times New Roman"/>
                          <a:ea typeface="Calibri"/>
                          <a:cs typeface="Times New Roman"/>
                        </a:rPr>
                        <a:t>, высшем или послевузовском образовании; 5) имеющих или имевших судимость, подвергающихся или подвергавшихся уголовному преследованию за уголовные правонарушения: убийство, умышленное причинение вреда здоровью, против здоровья населения и нравственности, половой неприкосновенности, за экстремистские или террористические преступления, торговлю людьми.</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22767">
                <a:tc>
                  <a:txBody>
                    <a:bodyPr/>
                    <a:lstStyle/>
                    <a:p>
                      <a:pPr algn="just">
                        <a:lnSpc>
                          <a:spcPct val="115000"/>
                        </a:lnSpc>
                        <a:spcAft>
                          <a:spcPts val="0"/>
                        </a:spcAft>
                        <a:tabLst>
                          <a:tab pos="201295" algn="l"/>
                        </a:tabLst>
                      </a:pPr>
                      <a:r>
                        <a:rPr lang="ru-RU" sz="800" b="1" dirty="0">
                          <a:latin typeface="Times New Roman"/>
                          <a:ea typeface="Calibri"/>
                          <a:cs typeface="Times New Roman"/>
                        </a:rPr>
                        <a:t>2</a:t>
                      </a:r>
                      <a:r>
                        <a:rPr lang="kk-KZ" sz="800" b="1" dirty="0">
                          <a:latin typeface="Times New Roman"/>
                          <a:ea typeface="Calibri"/>
                          <a:cs typeface="Times New Roman"/>
                        </a:rPr>
                        <a:t>6</a:t>
                      </a:r>
                      <a:r>
                        <a:rPr lang="ru-RU" sz="800" b="1" dirty="0">
                          <a:latin typeface="Times New Roman"/>
                          <a:ea typeface="Calibri"/>
                          <a:cs typeface="Times New Roman"/>
                        </a:rPr>
                        <a:t>. Наличие протоколов педагогических советов, записей в книгах учета и выдачи аттестатов об основном среднем и общем среднем образовании, подтверждающих объективность выдачи гражданам, прошедшим итоговую аттестацию, документов об образовании государственного образца.</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80872">
                <a:tc>
                  <a:txBody>
                    <a:bodyPr/>
                    <a:lstStyle/>
                    <a:p>
                      <a:pPr algn="just">
                        <a:lnSpc>
                          <a:spcPct val="115000"/>
                        </a:lnSpc>
                        <a:spcAft>
                          <a:spcPts val="0"/>
                        </a:spcAft>
                        <a:tabLst>
                          <a:tab pos="201295" algn="l"/>
                        </a:tabLst>
                      </a:pPr>
                      <a:r>
                        <a:rPr lang="ru-RU" sz="800" b="1">
                          <a:latin typeface="Times New Roman"/>
                          <a:ea typeface="Calibri"/>
                          <a:cs typeface="Times New Roman"/>
                        </a:rPr>
                        <a:t>2</a:t>
                      </a:r>
                      <a:r>
                        <a:rPr lang="kk-KZ" sz="800" b="1">
                          <a:latin typeface="Times New Roman"/>
                          <a:ea typeface="Calibri"/>
                          <a:cs typeface="Times New Roman"/>
                        </a:rPr>
                        <a:t>7</a:t>
                      </a:r>
                      <a:r>
                        <a:rPr lang="ru-RU" sz="800" b="1">
                          <a:latin typeface="Times New Roman"/>
                          <a:ea typeface="Calibri"/>
                          <a:cs typeface="Times New Roman"/>
                        </a:rPr>
                        <a:t>. Наличие электронных протоколов итоговой аттестации и итоговых оценок за курс обучения на уровне основного среднего образования обучающихся 9 классов и общего среднего образования обучающихся 11 классов.</a:t>
                      </a:r>
                      <a:endParaRPr lang="ru-RU" sz="80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322767">
                <a:tc>
                  <a:txBody>
                    <a:bodyPr/>
                    <a:lstStyle/>
                    <a:p>
                      <a:pPr algn="just">
                        <a:lnSpc>
                          <a:spcPct val="115000"/>
                        </a:lnSpc>
                        <a:spcAft>
                          <a:spcPts val="0"/>
                        </a:spcAft>
                        <a:tabLst>
                          <a:tab pos="201295" algn="l"/>
                        </a:tabLst>
                      </a:pPr>
                      <a:r>
                        <a:rPr lang="ru-RU" sz="800" b="1" dirty="0">
                          <a:latin typeface="Times New Roman"/>
                          <a:ea typeface="Calibri"/>
                          <a:cs typeface="Times New Roman"/>
                        </a:rPr>
                        <a:t>2</a:t>
                      </a:r>
                      <a:r>
                        <a:rPr lang="kk-KZ" sz="800" b="1" dirty="0">
                          <a:latin typeface="Times New Roman"/>
                          <a:ea typeface="Calibri"/>
                          <a:cs typeface="Times New Roman"/>
                        </a:rPr>
                        <a:t>8</a:t>
                      </a:r>
                      <a:r>
                        <a:rPr lang="ru-RU" sz="800" b="1" dirty="0">
                          <a:latin typeface="Times New Roman"/>
                          <a:ea typeface="Calibri"/>
                          <a:cs typeface="Times New Roman"/>
                        </a:rPr>
                        <a:t>. Наличие материалов, подтверждающих проведение повторной итоговой аттестации по срокам, установленным органами управления образованием, при получении неудовлетворительных оценок по одному или двум предметам обучающимися 9 и 11 классов (проверяется при наличии обращения).</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161383">
                <a:tc>
                  <a:txBody>
                    <a:bodyPr/>
                    <a:lstStyle/>
                    <a:p>
                      <a:pPr algn="just">
                        <a:lnSpc>
                          <a:spcPct val="115000"/>
                        </a:lnSpc>
                        <a:spcAft>
                          <a:spcPts val="0"/>
                        </a:spcAft>
                        <a:tabLst>
                          <a:tab pos="201295" algn="l"/>
                        </a:tabLst>
                      </a:pPr>
                      <a:r>
                        <a:rPr lang="ru-RU" sz="800" b="1">
                          <a:latin typeface="Times New Roman"/>
                          <a:ea typeface="Calibri"/>
                          <a:cs typeface="Times New Roman"/>
                        </a:rPr>
                        <a:t>2</a:t>
                      </a:r>
                      <a:r>
                        <a:rPr lang="kk-KZ" sz="800" b="1">
                          <a:latin typeface="Times New Roman"/>
                          <a:ea typeface="Calibri"/>
                          <a:cs typeface="Times New Roman"/>
                        </a:rPr>
                        <a:t>9</a:t>
                      </a:r>
                      <a:r>
                        <a:rPr lang="ru-RU" sz="800" b="1">
                          <a:latin typeface="Times New Roman"/>
                          <a:ea typeface="Calibri"/>
                          <a:cs typeface="Times New Roman"/>
                        </a:rPr>
                        <a:t>. Наличие материалов, подтверждающих организацию внеурочной деятельности и элективных курсов на казахском, русском и английском языках</a:t>
                      </a:r>
                      <a:endParaRPr lang="ru-RU" sz="80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842615">
                <a:tc>
                  <a:txBody>
                    <a:bodyPr/>
                    <a:lstStyle/>
                    <a:p>
                      <a:pPr algn="just">
                        <a:lnSpc>
                          <a:spcPct val="115000"/>
                        </a:lnSpc>
                        <a:spcAft>
                          <a:spcPts val="0"/>
                        </a:spcAft>
                        <a:tabLst>
                          <a:tab pos="201295" algn="l"/>
                        </a:tabLst>
                      </a:pPr>
                      <a:r>
                        <a:rPr lang="kk-KZ" sz="800" b="1" dirty="0">
                          <a:latin typeface="Times New Roman"/>
                          <a:ea typeface="Calibri"/>
                          <a:cs typeface="Times New Roman"/>
                        </a:rPr>
                        <a:t>30</a:t>
                      </a:r>
                      <a:r>
                        <a:rPr lang="ru-RU" sz="800" b="1" dirty="0">
                          <a:latin typeface="Times New Roman"/>
                          <a:ea typeface="Calibri"/>
                          <a:cs typeface="Times New Roman"/>
                        </a:rPr>
                        <a:t>. </a:t>
                      </a:r>
                      <a:r>
                        <a:rPr lang="ru-RU" sz="800" b="1" dirty="0">
                          <a:solidFill>
                            <a:srgbClr val="000000"/>
                          </a:solidFill>
                          <a:latin typeface="Times New Roman"/>
                          <a:ea typeface="Calibri"/>
                          <a:cs typeface="Times New Roman"/>
                        </a:rPr>
                        <a:t>Недопущение:</a:t>
                      </a:r>
                      <a:endParaRPr lang="ru-RU" sz="800" dirty="0">
                        <a:latin typeface="Calibri"/>
                        <a:ea typeface="Calibri"/>
                        <a:cs typeface="Times New Roman"/>
                      </a:endParaRPr>
                    </a:p>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 привлечения педагога к видам работ, не связанным с профессиональными обязанностями</a:t>
                      </a:r>
                      <a:endParaRPr lang="ru-RU" sz="800" dirty="0">
                        <a:latin typeface="Calibri"/>
                        <a:ea typeface="Calibri"/>
                        <a:cs typeface="Times New Roman"/>
                      </a:endParaRPr>
                    </a:p>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 истребования у педагога отчетности либо информации, не связанных с должностными обязанностями педагога</a:t>
                      </a:r>
                      <a:endParaRPr lang="ru-RU" sz="800" dirty="0">
                        <a:latin typeface="Calibri"/>
                        <a:ea typeface="Calibri"/>
                        <a:cs typeface="Times New Roman"/>
                      </a:endParaRPr>
                    </a:p>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 возложения на педагога обязанности по приобретению товаров и услуг</a:t>
                      </a:r>
                      <a:endParaRPr lang="ru-RU" sz="800" dirty="0">
                        <a:latin typeface="Calibri"/>
                        <a:ea typeface="Calibri"/>
                        <a:cs typeface="Times New Roman"/>
                      </a:endParaRPr>
                    </a:p>
                    <a:p>
                      <a:pPr algn="just">
                        <a:lnSpc>
                          <a:spcPct val="115000"/>
                        </a:lnSpc>
                        <a:spcAft>
                          <a:spcPts val="0"/>
                        </a:spcAft>
                        <a:tabLst>
                          <a:tab pos="201295" algn="l"/>
                        </a:tabLst>
                      </a:pPr>
                      <a:r>
                        <a:rPr lang="ru-RU" sz="800" b="1" dirty="0">
                          <a:solidFill>
                            <a:srgbClr val="000000"/>
                          </a:solidFill>
                          <a:latin typeface="Times New Roman"/>
                          <a:ea typeface="Calibri"/>
                          <a:cs typeface="Times New Roman"/>
                        </a:rPr>
                        <a:t>- привлечения педагогов государственных организаций среднего образования при осуществлении ими профессиональной деятельности к проведению мероприятий негосударственных организаций (проверяется при наличии обращения).</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40436">
                <a:tc>
                  <a:txBody>
                    <a:bodyPr/>
                    <a:lstStyle/>
                    <a:p>
                      <a:pPr algn="just">
                        <a:lnSpc>
                          <a:spcPct val="115000"/>
                        </a:lnSpc>
                        <a:spcAft>
                          <a:spcPts val="0"/>
                        </a:spcAft>
                      </a:pPr>
                      <a:r>
                        <a:rPr lang="ru-RU" sz="800" b="1" u="sng">
                          <a:latin typeface="Times New Roman"/>
                          <a:ea typeface="Calibri"/>
                          <a:cs typeface="Times New Roman"/>
                        </a:rPr>
                        <a:t>Результаты анализа:</a:t>
                      </a:r>
                      <a:r>
                        <a:rPr lang="ru-RU" sz="800" b="1">
                          <a:latin typeface="Times New Roman"/>
                          <a:ea typeface="Calibri"/>
                          <a:cs typeface="Times New Roman"/>
                        </a:rPr>
                        <a:t> </a:t>
                      </a:r>
                      <a:r>
                        <a:rPr lang="ru-RU" sz="800">
                          <a:latin typeface="Times New Roman"/>
                          <a:ea typeface="Calibri"/>
                          <a:cs typeface="Times New Roman"/>
                        </a:rPr>
                        <a:t>Данный пункт проверяется при наличии обращений</a:t>
                      </a:r>
                      <a:endParaRPr lang="ru-RU" sz="80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40436">
                <a:tc>
                  <a:txBody>
                    <a:bodyPr/>
                    <a:lstStyle/>
                    <a:p>
                      <a:pPr algn="just">
                        <a:lnSpc>
                          <a:spcPct val="115000"/>
                        </a:lnSpc>
                        <a:spcAft>
                          <a:spcPts val="0"/>
                        </a:spcAft>
                      </a:pPr>
                      <a:r>
                        <a:rPr lang="ru-RU" sz="800" b="1" dirty="0">
                          <a:latin typeface="Times New Roman"/>
                          <a:ea typeface="Calibri"/>
                          <a:cs typeface="Times New Roman"/>
                        </a:rPr>
                        <a:t>ВЫВОД</a:t>
                      </a:r>
                      <a:r>
                        <a:rPr lang="ru-RU" sz="800" dirty="0">
                          <a:latin typeface="Times New Roman"/>
                          <a:ea typeface="Calibri"/>
                          <a:cs typeface="Times New Roman"/>
                        </a:rPr>
                        <a:t>: </a:t>
                      </a:r>
                      <a:r>
                        <a:rPr lang="ru-RU" sz="800" dirty="0">
                          <a:solidFill>
                            <a:srgbClr val="000000"/>
                          </a:solidFill>
                          <a:latin typeface="Times New Roman"/>
                          <a:ea typeface="Calibri"/>
                          <a:cs typeface="Times New Roman"/>
                        </a:rPr>
                        <a:t>Не является предметом данного профилактического контроля с посещением</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22360">
                <a:tc>
                  <a:txBody>
                    <a:bodyPr/>
                    <a:lstStyle/>
                    <a:p>
                      <a:pPr marL="457200">
                        <a:lnSpc>
                          <a:spcPct val="115000"/>
                        </a:lnSpc>
                        <a:spcAft>
                          <a:spcPts val="0"/>
                        </a:spcAft>
                        <a:tabLst>
                          <a:tab pos="201295" algn="l"/>
                          <a:tab pos="389890" algn="l"/>
                          <a:tab pos="553720" algn="l"/>
                        </a:tabLst>
                      </a:pPr>
                      <a:r>
                        <a:rPr lang="ru-RU" sz="800" b="1" dirty="0">
                          <a:solidFill>
                            <a:srgbClr val="000000"/>
                          </a:solidFill>
                          <a:latin typeface="Times New Roman"/>
                          <a:ea typeface="Calibri"/>
                          <a:cs typeface="Times New Roman"/>
                        </a:rPr>
                        <a:t>3</a:t>
                      </a:r>
                      <a:r>
                        <a:rPr lang="kk-KZ" sz="800" b="1" dirty="0">
                          <a:solidFill>
                            <a:srgbClr val="000000"/>
                          </a:solidFill>
                          <a:latin typeface="Times New Roman"/>
                          <a:ea typeface="Calibri"/>
                          <a:cs typeface="Times New Roman"/>
                        </a:rPr>
                        <a:t>1</a:t>
                      </a:r>
                      <a:r>
                        <a:rPr lang="ru-RU" sz="800" b="1" dirty="0">
                          <a:solidFill>
                            <a:srgbClr val="000000"/>
                          </a:solidFill>
                          <a:latin typeface="Times New Roman"/>
                          <a:ea typeface="Calibri"/>
                          <a:cs typeface="Times New Roman"/>
                        </a:rPr>
                        <a:t>. Наличие приказа руководителя организации и документов, подтверждающих деятельность по организации наставничества.</a:t>
                      </a:r>
                      <a:endParaRPr lang="ru-RU" sz="800" dirty="0">
                        <a:latin typeface="Calibri"/>
                        <a:ea typeface="Calibri"/>
                        <a:cs typeface="Times New Roman"/>
                      </a:endParaRPr>
                    </a:p>
                  </a:txBody>
                  <a:tcPr marL="18665" marR="186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
        <p:nvSpPr>
          <p:cNvPr id="15872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682"/>
            <a:ext cx="9144000" cy="768085"/>
          </a:xfrm>
          <a:solidFill>
            <a:srgbClr val="2C5D9B"/>
          </a:solidFill>
        </p:spPr>
        <p:txBody>
          <a:bodyPr/>
          <a:lstStyle/>
          <a:p>
            <a:pPr algn="ctr"/>
            <a:r>
              <a:rPr lang="ru-RU" sz="1600" b="1" dirty="0">
                <a:solidFill>
                  <a:schemeClr val="bg1"/>
                </a:solidFill>
                <a:latin typeface="Arial Black" panose="020B0A04020102020204" pitchFamily="34" charset="0"/>
                <a:cs typeface="Arial" panose="020B0604020202020204" pitchFamily="34" charset="0"/>
              </a:rPr>
              <a:t>ГОСУДАРСТВЕННАЯ АТТЕСТАЦИЯ ОРГАНИЗАЦИЙ ОБРАЗОВАНИЯ</a:t>
            </a:r>
          </a:p>
        </p:txBody>
      </p:sp>
      <p:sp>
        <p:nvSpPr>
          <p:cNvPr id="19" name="Rectangle 5">
            <a:extLst>
              <a:ext uri="{FF2B5EF4-FFF2-40B4-BE49-F238E27FC236}">
                <a16:creationId xmlns:a16="http://schemas.microsoft.com/office/drawing/2014/main" id="{6A538AF2-38DB-47D2-ABBA-815536E0B75C}"/>
              </a:ext>
            </a:extLst>
          </p:cNvPr>
          <p:cNvSpPr/>
          <p:nvPr/>
        </p:nvSpPr>
        <p:spPr>
          <a:xfrm>
            <a:off x="172308" y="4137442"/>
            <a:ext cx="1771756" cy="1691825"/>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lvl="0" algn="ctr"/>
            <a:r>
              <a:rPr lang="ru-RU" sz="1200" b="1" dirty="0">
                <a:solidFill>
                  <a:srgbClr val="2C5D9B"/>
                </a:solidFill>
                <a:latin typeface="Arial" panose="020B0604020202020204" pitchFamily="34" charset="0"/>
                <a:cs typeface="Arial" panose="020B0604020202020204" pitchFamily="34" charset="0"/>
              </a:rPr>
              <a:t>утверждает перечень организаций образования, подлежащих государственной аттестации</a:t>
            </a:r>
          </a:p>
        </p:txBody>
      </p:sp>
      <p:sp>
        <p:nvSpPr>
          <p:cNvPr id="20" name="Rectangle 5">
            <a:extLst>
              <a:ext uri="{FF2B5EF4-FFF2-40B4-BE49-F238E27FC236}">
                <a16:creationId xmlns:a16="http://schemas.microsoft.com/office/drawing/2014/main" id="{6A538AF2-38DB-47D2-ABBA-815536E0B75C}"/>
              </a:ext>
            </a:extLst>
          </p:cNvPr>
          <p:cNvSpPr/>
          <p:nvPr/>
        </p:nvSpPr>
        <p:spPr>
          <a:xfrm>
            <a:off x="2297574" y="4133682"/>
            <a:ext cx="2471677" cy="1695585"/>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200" b="1" dirty="0">
                <a:solidFill>
                  <a:srgbClr val="2C5D9B"/>
                </a:solidFill>
                <a:latin typeface="Arial" panose="020B0604020202020204" pitchFamily="34" charset="0"/>
                <a:cs typeface="Arial" panose="020B0604020202020204" pitchFamily="34" charset="0"/>
              </a:rPr>
              <a:t>формирует список привлекаемых специалистов, консультантов и экспертов государственных органов и их подведомственных организаций</a:t>
            </a:r>
            <a:endParaRPr lang="ru-RU" sz="1200" b="1" i="1" dirty="0">
              <a:solidFill>
                <a:srgbClr val="2C5D9B"/>
              </a:solidFill>
              <a:latin typeface="Arial" panose="020B0604020202020204" pitchFamily="34" charset="0"/>
              <a:cs typeface="Arial" panose="020B0604020202020204" pitchFamily="34" charset="0"/>
            </a:endParaRPr>
          </a:p>
        </p:txBody>
      </p:sp>
      <p:sp>
        <p:nvSpPr>
          <p:cNvPr id="24" name="Oval 43">
            <a:extLst>
              <a:ext uri="{FF2B5EF4-FFF2-40B4-BE49-F238E27FC236}">
                <a16:creationId xmlns:a16="http://schemas.microsoft.com/office/drawing/2014/main" id="{1B8FA5E7-51AC-4C36-BC5C-789912806665}"/>
              </a:ext>
            </a:extLst>
          </p:cNvPr>
          <p:cNvSpPr/>
          <p:nvPr/>
        </p:nvSpPr>
        <p:spPr>
          <a:xfrm>
            <a:off x="107504" y="29631"/>
            <a:ext cx="504056" cy="654851"/>
          </a:xfrm>
          <a:prstGeom prst="ellipse">
            <a:avLst/>
          </a:prstGeom>
          <a:solidFill>
            <a:schemeClr val="bg1"/>
          </a:solidFill>
          <a:ln w="603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5957"/>
            <a:r>
              <a:rPr lang="ru-RU" sz="2000" b="1" dirty="0">
                <a:solidFill>
                  <a:srgbClr val="2C5D9B"/>
                </a:solidFill>
                <a:latin typeface="Arial" panose="020B0604020202020204" pitchFamily="34" charset="0"/>
                <a:cs typeface="Arial" panose="020B0604020202020204" pitchFamily="34" charset="0"/>
              </a:rPr>
              <a:t>2</a:t>
            </a:r>
          </a:p>
        </p:txBody>
      </p:sp>
      <p:sp>
        <p:nvSpPr>
          <p:cNvPr id="6" name="Прямоугольник 5"/>
          <p:cNvSpPr/>
          <p:nvPr/>
        </p:nvSpPr>
        <p:spPr>
          <a:xfrm>
            <a:off x="2746238" y="1680480"/>
            <a:ext cx="3589040" cy="1154162"/>
          </a:xfrm>
          <a:prstGeom prst="rect">
            <a:avLst/>
          </a:prstGeom>
          <a:solidFill>
            <a:srgbClr val="2C5D9B"/>
          </a:solidFill>
        </p:spPr>
        <p:txBody>
          <a:bodyPr wrap="square">
            <a:spAutoFit/>
          </a:bodyPr>
          <a:lstStyle/>
          <a:p>
            <a:pPr lvl="0" algn="ctr" fontAlgn="base">
              <a:lnSpc>
                <a:spcPct val="115000"/>
              </a:lnSpc>
              <a:spcAft>
                <a:spcPts val="0"/>
              </a:spcAft>
              <a:tabLst>
                <a:tab pos="630555" algn="l"/>
              </a:tabLst>
            </a:pPr>
            <a:r>
              <a:rPr lang="ru-RU" sz="1200" b="1" spc="10" dirty="0">
                <a:solidFill>
                  <a:schemeClr val="bg1"/>
                </a:solidFill>
                <a:latin typeface="Arial" panose="020B0604020202020204" pitchFamily="34" charset="0"/>
                <a:ea typeface="Times New Roman" panose="02020603050405020304" pitchFamily="18" charset="0"/>
                <a:cs typeface="Arial" panose="020B0604020202020204" pitchFamily="34" charset="0"/>
              </a:rPr>
              <a:t>не требуется регистрация в уполномоченном органе в области правовой статистики и специальных учетов и предварительное уведомление организации образования </a:t>
            </a:r>
            <a:endParaRPr lang="ru-RU" sz="12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Прямоугольник 6"/>
          <p:cNvSpPr/>
          <p:nvPr/>
        </p:nvSpPr>
        <p:spPr>
          <a:xfrm>
            <a:off x="438169" y="1676165"/>
            <a:ext cx="1797842" cy="830997"/>
          </a:xfrm>
          <a:prstGeom prst="rect">
            <a:avLst/>
          </a:prstGeom>
          <a:solidFill>
            <a:srgbClr val="2C5D9B"/>
          </a:solidFill>
        </p:spPr>
        <p:txBody>
          <a:bodyPr wrap="square">
            <a:spAutoFit/>
          </a:bodyPr>
          <a:lstStyle/>
          <a:p>
            <a:pPr lvl="0" algn="ctr" fontAlgn="base">
              <a:spcAft>
                <a:spcPts val="0"/>
              </a:spcAft>
              <a:tabLst>
                <a:tab pos="630555" algn="l"/>
              </a:tabLst>
            </a:pPr>
            <a:r>
              <a:rPr lang="ru-RU" sz="1200" b="1" spc="10" dirty="0">
                <a:solidFill>
                  <a:schemeClr val="bg1"/>
                </a:solidFill>
                <a:latin typeface="Arial" panose="020B0604020202020204" pitchFamily="34" charset="0"/>
                <a:ea typeface="Times New Roman" panose="02020603050405020304" pitchFamily="18" charset="0"/>
                <a:cs typeface="Arial" panose="020B0604020202020204" pitchFamily="34" charset="0"/>
              </a:rPr>
              <a:t>запрещается посещать организацию образования</a:t>
            </a:r>
            <a:endPar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8" name="Прямоугольник 7"/>
          <p:cNvSpPr/>
          <p:nvPr/>
        </p:nvSpPr>
        <p:spPr>
          <a:xfrm>
            <a:off x="6776370" y="1670474"/>
            <a:ext cx="2188119" cy="830997"/>
          </a:xfrm>
          <a:prstGeom prst="rect">
            <a:avLst/>
          </a:prstGeom>
          <a:solidFill>
            <a:srgbClr val="2C5D9B"/>
          </a:solidFill>
        </p:spPr>
        <p:txBody>
          <a:bodyPr wrap="square">
            <a:spAutoFit/>
          </a:bodyPr>
          <a:lstStyle/>
          <a:p>
            <a:pPr lvl="0" algn="ctr" fontAlgn="base">
              <a:spcAft>
                <a:spcPts val="0"/>
              </a:spcAft>
              <a:tabLst>
                <a:tab pos="630555" algn="l"/>
              </a:tabLst>
            </a:pPr>
            <a:r>
              <a:rPr lang="ru-RU" sz="1200" b="1" spc="10" dirty="0">
                <a:solidFill>
                  <a:schemeClr val="bg1"/>
                </a:solidFill>
                <a:latin typeface="Arial" panose="020B0604020202020204" pitchFamily="34" charset="0"/>
                <a:ea typeface="Times New Roman" panose="02020603050405020304" pitchFamily="18" charset="0"/>
                <a:cs typeface="Arial" panose="020B0604020202020204" pitchFamily="34" charset="0"/>
              </a:rPr>
              <a:t>запрещается вызывать представителей организации образования</a:t>
            </a:r>
            <a:endPar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25" name="Прямоугольник 24"/>
          <p:cNvSpPr/>
          <p:nvPr/>
        </p:nvSpPr>
        <p:spPr>
          <a:xfrm>
            <a:off x="2123728" y="881077"/>
            <a:ext cx="5196070" cy="307777"/>
          </a:xfrm>
          <a:prstGeom prst="rect">
            <a:avLst/>
          </a:prstGeom>
          <a:noFill/>
        </p:spPr>
        <p:txBody>
          <a:bodyPr wrap="square">
            <a:spAutoFit/>
          </a:bodyPr>
          <a:lstStyle/>
          <a:p>
            <a:pPr lvl="0" algn="ctr" fontAlgn="base">
              <a:spcAft>
                <a:spcPts val="0"/>
              </a:spcAft>
              <a:tabLst>
                <a:tab pos="630555" algn="l"/>
              </a:tabLst>
            </a:pPr>
            <a:r>
              <a:rPr lang="ru-RU" sz="1400" b="1" spc="10" dirty="0">
                <a:solidFill>
                  <a:srgbClr val="2C5D9B"/>
                </a:solidFill>
                <a:latin typeface="Arial" panose="020B0604020202020204" pitchFamily="34" charset="0"/>
                <a:ea typeface="Times New Roman" panose="02020603050405020304" pitchFamily="18" charset="0"/>
                <a:cs typeface="Arial" panose="020B0604020202020204" pitchFamily="34" charset="0"/>
              </a:rPr>
              <a:t>Во время проведения государственной аттестации</a:t>
            </a:r>
            <a:endParaRPr lang="ru-RU" sz="1400" b="1" dirty="0">
              <a:solidFill>
                <a:srgbClr val="2C5D9B"/>
              </a:solidFill>
              <a:latin typeface="Arial" panose="020B0604020202020204" pitchFamily="34" charset="0"/>
              <a:ea typeface="Calibri" panose="020F0502020204030204" pitchFamily="34" charset="0"/>
              <a:cs typeface="Arial" panose="020B0604020202020204" pitchFamily="34" charset="0"/>
            </a:endParaRPr>
          </a:p>
        </p:txBody>
      </p:sp>
      <p:sp>
        <p:nvSpPr>
          <p:cNvPr id="27" name="Прямоугольник 26"/>
          <p:cNvSpPr/>
          <p:nvPr/>
        </p:nvSpPr>
        <p:spPr>
          <a:xfrm>
            <a:off x="5052288" y="4130086"/>
            <a:ext cx="3912200" cy="1015659"/>
          </a:xfrm>
          <a:prstGeom prst="rect">
            <a:avLst/>
          </a:prstGeom>
          <a:solidFill>
            <a:srgbClr val="E7E6E6"/>
          </a:solidFill>
          <a:ln>
            <a:solidFill>
              <a:srgbClr val="E7E6E6"/>
            </a:solidFill>
          </a:ln>
        </p:spPr>
        <p:txBody>
          <a:bodyPr wrap="square" lIns="91436" tIns="45718" rIns="91436" bIns="45718">
            <a:spAutoFit/>
          </a:bodyPr>
          <a:lstStyle/>
          <a:p>
            <a:pPr algn="ctr"/>
            <a:r>
              <a:rPr lang="ru-RU" sz="1200" b="1" dirty="0">
                <a:solidFill>
                  <a:srgbClr val="2C5D9B"/>
                </a:solidFill>
                <a:latin typeface="Arial" panose="020B0604020202020204" pitchFamily="34" charset="0"/>
                <a:cs typeface="Arial" panose="020B0604020202020204" pitchFamily="34" charset="0"/>
              </a:rPr>
              <a:t>    проводит государственную аттестацию путем анализа, изучения и сопоставления данных: </a:t>
            </a:r>
          </a:p>
          <a:p>
            <a:pPr algn="ctr"/>
            <a:r>
              <a:rPr lang="ru-RU" sz="1200" b="1" dirty="0">
                <a:solidFill>
                  <a:srgbClr val="2C5D9B"/>
                </a:solidFill>
                <a:latin typeface="Arial" panose="020B0604020202020204" pitchFamily="34" charset="0"/>
                <a:cs typeface="Arial" panose="020B0604020202020204" pitchFamily="34" charset="0"/>
              </a:rPr>
              <a:t>материалов самооценки образовательной деятельности; объекта информатизации; </a:t>
            </a:r>
          </a:p>
          <a:p>
            <a:pPr algn="ctr"/>
            <a:r>
              <a:rPr lang="ru-RU" sz="1200" b="1" dirty="0">
                <a:solidFill>
                  <a:srgbClr val="2C5D9B"/>
                </a:solidFill>
                <a:latin typeface="Arial" panose="020B0604020202020204" pitchFamily="34" charset="0"/>
                <a:cs typeface="Arial" panose="020B0604020202020204" pitchFamily="34" charset="0"/>
              </a:rPr>
              <a:t>сведений от организаций и уполномоченных ГО.</a:t>
            </a:r>
          </a:p>
        </p:txBody>
      </p:sp>
      <p:sp>
        <p:nvSpPr>
          <p:cNvPr id="30" name="Прямоугольник 29"/>
          <p:cNvSpPr/>
          <p:nvPr/>
        </p:nvSpPr>
        <p:spPr>
          <a:xfrm>
            <a:off x="1812318" y="3519153"/>
            <a:ext cx="5196070" cy="307777"/>
          </a:xfrm>
          <a:prstGeom prst="rect">
            <a:avLst/>
          </a:prstGeom>
          <a:noFill/>
        </p:spPr>
        <p:txBody>
          <a:bodyPr wrap="square">
            <a:spAutoFit/>
          </a:bodyPr>
          <a:lstStyle/>
          <a:p>
            <a:pPr lvl="0" algn="ctr" fontAlgn="base">
              <a:spcAft>
                <a:spcPts val="0"/>
              </a:spcAft>
              <a:tabLst>
                <a:tab pos="630555" algn="l"/>
              </a:tabLst>
            </a:pPr>
            <a:r>
              <a:rPr lang="ru-RU" sz="1400" b="1" spc="10" dirty="0">
                <a:solidFill>
                  <a:srgbClr val="2C5D9B"/>
                </a:solidFill>
                <a:latin typeface="Arial" panose="020B0604020202020204" pitchFamily="34" charset="0"/>
                <a:ea typeface="Times New Roman" panose="02020603050405020304" pitchFamily="18" charset="0"/>
                <a:cs typeface="Arial" panose="020B0604020202020204" pitchFamily="34" charset="0"/>
              </a:rPr>
              <a:t>Орган контроля </a:t>
            </a:r>
            <a:endParaRPr lang="ru-RU" sz="1400" b="1" dirty="0">
              <a:solidFill>
                <a:srgbClr val="2C5D9B"/>
              </a:solidFill>
              <a:latin typeface="Arial" panose="020B0604020202020204" pitchFamily="34" charset="0"/>
              <a:ea typeface="Calibri" panose="020F0502020204030204" pitchFamily="34" charset="0"/>
              <a:cs typeface="Arial" panose="020B0604020202020204" pitchFamily="34" charset="0"/>
            </a:endParaRPr>
          </a:p>
        </p:txBody>
      </p:sp>
      <p:sp>
        <p:nvSpPr>
          <p:cNvPr id="31" name="Стрелка вверх 30"/>
          <p:cNvSpPr/>
          <p:nvPr/>
        </p:nvSpPr>
        <p:spPr>
          <a:xfrm rot="5400000">
            <a:off x="1825090" y="4835416"/>
            <a:ext cx="576063" cy="292114"/>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37" name="Стрелка вверх 36"/>
          <p:cNvSpPr/>
          <p:nvPr/>
        </p:nvSpPr>
        <p:spPr>
          <a:xfrm rot="5400000">
            <a:off x="4618200" y="4784244"/>
            <a:ext cx="576063" cy="292114"/>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9" name="Прямоугольник 8"/>
          <p:cNvSpPr/>
          <p:nvPr/>
        </p:nvSpPr>
        <p:spPr>
          <a:xfrm>
            <a:off x="996785" y="6071073"/>
            <a:ext cx="7087947" cy="307777"/>
          </a:xfrm>
          <a:prstGeom prst="rect">
            <a:avLst/>
          </a:prstGeom>
        </p:spPr>
        <p:txBody>
          <a:bodyPr wrap="square">
            <a:spAutoFit/>
          </a:bodyPr>
          <a:lstStyle/>
          <a:p>
            <a:r>
              <a:rPr lang="ru-RU" sz="1400" b="1" dirty="0">
                <a:solidFill>
                  <a:srgbClr val="2C5D9B"/>
                </a:solidFill>
                <a:latin typeface="Arial" panose="020B0604020202020204" pitchFamily="34" charset="0"/>
                <a:cs typeface="Arial" panose="020B0604020202020204" pitchFamily="34" charset="0"/>
              </a:rPr>
              <a:t>Государственная аттестация проводится в срок не более семи рабочих дней. </a:t>
            </a:r>
          </a:p>
        </p:txBody>
      </p:sp>
    </p:spTree>
    <p:extLst>
      <p:ext uri="{BB962C8B-B14F-4D97-AF65-F5344CB8AC3E}">
        <p14:creationId xmlns:p14="http://schemas.microsoft.com/office/powerpoint/2010/main" val="3575868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136904" cy="648072"/>
          </a:xfrm>
        </p:spPr>
        <p:txBody>
          <a:bodyPr>
            <a:noAutofit/>
          </a:bodyPr>
          <a:lstStyle/>
          <a:p>
            <a:pPr algn="just"/>
            <a:r>
              <a:rPr lang="ru-RU" sz="1600" dirty="0">
                <a:solidFill>
                  <a:srgbClr val="002060"/>
                </a:solidFill>
                <a:latin typeface="Arial" pitchFamily="34" charset="0"/>
                <a:cs typeface="Arial" pitchFamily="34" charset="0"/>
              </a:rPr>
              <a:t>ИНСТРУКТИВНО-МЕТОДИЧЕСКОЕ ПИСЬМО «ОБ ОСОБЕННОСТЯХ УЧЕБНО-ВОСПИТАТЕЛЬНОГО ПРОЦЕССА В ОРГАНИЗАЦИЯХ СРЕДНЕГО ОБРАЗОВАНИЯ РЕСПУБЛИКИ КАЗАХСТАН В 2021-2022 УЧЕБНОМ ГОДУ»</a:t>
            </a:r>
          </a:p>
        </p:txBody>
      </p:sp>
      <p:sp>
        <p:nvSpPr>
          <p:cNvPr id="3" name="Содержимое 2"/>
          <p:cNvSpPr>
            <a:spLocks noGrp="1"/>
          </p:cNvSpPr>
          <p:nvPr>
            <p:ph sz="quarter" idx="1"/>
          </p:nvPr>
        </p:nvSpPr>
        <p:spPr>
          <a:xfrm>
            <a:off x="323528" y="1052736"/>
            <a:ext cx="8136904" cy="5421216"/>
          </a:xfrm>
        </p:spPr>
        <p:txBody>
          <a:bodyPr>
            <a:noAutofit/>
          </a:bodyPr>
          <a:lstStyle/>
          <a:p>
            <a:pPr algn="just"/>
            <a:r>
              <a:rPr lang="ru-RU" sz="1400" dirty="0">
                <a:solidFill>
                  <a:srgbClr val="002060"/>
                </a:solidFill>
                <a:latin typeface="Arial" pitchFamily="34" charset="0"/>
                <a:cs typeface="Arial" pitchFamily="34" charset="0"/>
              </a:rPr>
              <a:t>ГОСУДАРСТВЕННАЯ АТТЕСТАЦИЯ проводится посредством профилактического контроля в организациях дошкольного, среднего образования, независимо от их форм собственности и ведомственной подчиненности, 1 раз в 5 лет ведомством уполномоченного органа в области образования и его территориальными подразделениями в соответствии с Предпринимательским кодексом РК и Законом РК «Об образовании». </a:t>
            </a:r>
          </a:p>
          <a:p>
            <a:pPr algn="just"/>
            <a:r>
              <a:rPr lang="ru-RU" sz="1400" dirty="0">
                <a:solidFill>
                  <a:srgbClr val="002060"/>
                </a:solidFill>
                <a:latin typeface="Arial" pitchFamily="34" charset="0"/>
                <a:cs typeface="Arial" pitchFamily="34" charset="0"/>
              </a:rPr>
              <a:t>Первая государственная аттестация проводится во вновь созданных организациях образования, реализующих: </a:t>
            </a:r>
          </a:p>
          <a:p>
            <a:pPr algn="just">
              <a:buNone/>
            </a:pPr>
            <a:r>
              <a:rPr lang="ru-RU" sz="1400" dirty="0">
                <a:solidFill>
                  <a:srgbClr val="002060"/>
                </a:solidFill>
                <a:latin typeface="Arial" pitchFamily="34" charset="0"/>
                <a:cs typeface="Arial" pitchFamily="34" charset="0"/>
              </a:rPr>
              <a:t>      - Типовые учебные программы дошкольного воспитания и обучения – через 3 года;</a:t>
            </a:r>
          </a:p>
          <a:p>
            <a:pPr algn="just">
              <a:buNone/>
            </a:pPr>
            <a:r>
              <a:rPr lang="ru-RU" sz="1400" dirty="0">
                <a:solidFill>
                  <a:srgbClr val="002060"/>
                </a:solidFill>
                <a:latin typeface="Arial" pitchFamily="34" charset="0"/>
                <a:cs typeface="Arial" pitchFamily="34" charset="0"/>
              </a:rPr>
              <a:t>      - Типовые учебные программы начального, основного среднего, общего среднего образования – через 4 года. </a:t>
            </a:r>
          </a:p>
          <a:p>
            <a:pPr algn="just">
              <a:buNone/>
            </a:pPr>
            <a:r>
              <a:rPr lang="ru-RU" sz="1400" dirty="0">
                <a:solidFill>
                  <a:srgbClr val="002060"/>
                </a:solidFill>
                <a:latin typeface="Arial" pitchFamily="34" charset="0"/>
                <a:cs typeface="Arial" pitchFamily="34" charset="0"/>
              </a:rPr>
              <a:t>     Организация образования </a:t>
            </a:r>
            <a:r>
              <a:rPr lang="ru-RU" sz="1400" b="1" dirty="0">
                <a:solidFill>
                  <a:srgbClr val="FF0000"/>
                </a:solidFill>
                <a:latin typeface="Arial" pitchFamily="34" charset="0"/>
                <a:cs typeface="Arial" pitchFamily="34" charset="0"/>
              </a:rPr>
              <a:t>ежегодно</a:t>
            </a:r>
            <a:r>
              <a:rPr lang="ru-RU" sz="1400" b="1" dirty="0">
                <a:solidFill>
                  <a:srgbClr val="002060"/>
                </a:solidFill>
                <a:latin typeface="Arial" pitchFamily="34" charset="0"/>
                <a:cs typeface="Arial" pitchFamily="34" charset="0"/>
              </a:rPr>
              <a:t> проводит самооценку образовательной деятельности на предмет соответствия предоставляемых образовательных услуг требованиям ГОСО и представляет материалы самооценки в ведомство уполномоченного органа в области образования, его территориальные подразделения. </a:t>
            </a:r>
          </a:p>
          <a:p>
            <a:pPr algn="just">
              <a:buNone/>
            </a:pPr>
            <a:r>
              <a:rPr lang="ru-RU" sz="1400" b="1" dirty="0">
                <a:solidFill>
                  <a:srgbClr val="002060"/>
                </a:solidFill>
                <a:latin typeface="Arial" pitchFamily="34" charset="0"/>
                <a:cs typeface="Arial" pitchFamily="34" charset="0"/>
              </a:rPr>
              <a:t>       </a:t>
            </a:r>
            <a:r>
              <a:rPr lang="ru-RU" sz="1400" dirty="0">
                <a:solidFill>
                  <a:srgbClr val="002060"/>
                </a:solidFill>
                <a:latin typeface="Arial" pitchFamily="34" charset="0"/>
                <a:cs typeface="Arial" pitchFamily="34" charset="0"/>
              </a:rPr>
              <a:t>Самооценка включает: анализ, внутренний контроль, диагностику, инструменты планирования, корректирующие механизмы для улучшения образовательной деятельности. </a:t>
            </a:r>
          </a:p>
          <a:p>
            <a:pPr algn="just">
              <a:buNone/>
            </a:pPr>
            <a:r>
              <a:rPr lang="ru-RU" sz="1400" dirty="0">
                <a:solidFill>
                  <a:srgbClr val="002060"/>
                </a:solidFill>
                <a:latin typeface="Arial" pitchFamily="34" charset="0"/>
                <a:cs typeface="Arial" pitchFamily="34" charset="0"/>
              </a:rPr>
              <a:t>      Организации образования проводят самооценку образовательной деятельности с использованием критериев оценки организаций образования</a:t>
            </a:r>
            <a:r>
              <a:rPr lang="ru-RU" sz="1400" dirty="0">
                <a:solidFill>
                  <a:srgbClr val="002060"/>
                </a:solidFill>
              </a:rPr>
              <a:t>(Приказ Министра образования и науки Республики Казахстан </a:t>
            </a:r>
            <a:r>
              <a:rPr lang="ru-RU" sz="1400" b="1" dirty="0">
                <a:solidFill>
                  <a:srgbClr val="FF0000"/>
                </a:solidFill>
              </a:rPr>
              <a:t>от 26 июля 2021 года № 366 </a:t>
            </a:r>
            <a:r>
              <a:rPr lang="ru-RU" sz="1400" dirty="0">
                <a:solidFill>
                  <a:srgbClr val="002060"/>
                </a:solidFill>
                <a:latin typeface="Arial" pitchFamily="34" charset="0"/>
                <a:cs typeface="Arial" pitchFamily="34" charset="0"/>
              </a:rPr>
              <a:t> «О внесении изменений в приказ Министра образования и науки Республики Казахстан от 2 февраля 2016 года № 124 "Об утверждении критериев оценки организаций образования»</a:t>
            </a:r>
          </a:p>
          <a:p>
            <a:pPr algn="just">
              <a:buNone/>
            </a:pPr>
            <a:r>
              <a:rPr lang="ru-RU" sz="1400" dirty="0">
                <a:solidFill>
                  <a:srgbClr val="002060"/>
                </a:solidFill>
                <a:latin typeface="Arial" pitchFamily="34" charset="0"/>
                <a:cs typeface="Arial" pitchFamily="34" charset="0"/>
              </a:rPr>
              <a:t>       Самооценка включает срезы знаний, умений и навыков (комплексное тестирование обучающихся выпускных классов), анкетирование родителей/законных представителей.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Шестиугольник 81"/>
          <p:cNvSpPr/>
          <p:nvPr/>
        </p:nvSpPr>
        <p:spPr>
          <a:xfrm>
            <a:off x="179512" y="5690637"/>
            <a:ext cx="720080" cy="851755"/>
          </a:xfrm>
          <a:prstGeom prst="hexagon">
            <a:avLst/>
          </a:prstGeom>
          <a:solidFill>
            <a:srgbClr val="FF0000"/>
          </a:solidFill>
          <a:ln w="38100">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ru-RU" sz="1400">
              <a:latin typeface="+mj-lt"/>
            </a:endParaRPr>
          </a:p>
        </p:txBody>
      </p:sp>
      <p:sp>
        <p:nvSpPr>
          <p:cNvPr id="46" name="Прямоугольник 45"/>
          <p:cNvSpPr/>
          <p:nvPr/>
        </p:nvSpPr>
        <p:spPr>
          <a:xfrm>
            <a:off x="4764604" y="868117"/>
            <a:ext cx="693397" cy="553986"/>
          </a:xfrm>
          <a:prstGeom prst="rect">
            <a:avLst/>
          </a:prstGeom>
          <a:solidFill>
            <a:srgbClr val="2C5D98"/>
          </a:solidFill>
        </p:spPr>
        <p:txBody>
          <a:bodyPr wrap="square" lIns="91428" tIns="45714" rIns="91428" bIns="45714">
            <a:spAutoFit/>
          </a:bodyPr>
          <a:lstStyle/>
          <a:p>
            <a:endParaRPr lang="ru-RU" sz="1000" dirty="0"/>
          </a:p>
          <a:p>
            <a:endParaRPr lang="ru-RU" sz="1000" dirty="0"/>
          </a:p>
          <a:p>
            <a:endParaRPr lang="ru-RU" sz="1000" dirty="0"/>
          </a:p>
        </p:txBody>
      </p:sp>
      <p:grpSp>
        <p:nvGrpSpPr>
          <p:cNvPr id="3" name="原创设计师QQ598969553      _5">
            <a:extLst>
              <a:ext uri="{FF2B5EF4-FFF2-40B4-BE49-F238E27FC236}">
                <a16:creationId xmlns:a16="http://schemas.microsoft.com/office/drawing/2014/main" id="{A0CC0705-A71D-4AC6-B68F-A7EF45FD2DB1}"/>
              </a:ext>
            </a:extLst>
          </p:cNvPr>
          <p:cNvGrpSpPr/>
          <p:nvPr/>
        </p:nvGrpSpPr>
        <p:grpSpPr>
          <a:xfrm>
            <a:off x="4922074" y="947707"/>
            <a:ext cx="378458" cy="505856"/>
            <a:chOff x="4362458" y="5308583"/>
            <a:chExt cx="1023939" cy="1027110"/>
          </a:xfrm>
          <a:solidFill>
            <a:schemeClr val="bg1"/>
          </a:solidFill>
        </p:grpSpPr>
        <p:sp>
          <p:nvSpPr>
            <p:cNvPr id="59" name="Freeform 29">
              <a:extLst>
                <a:ext uri="{FF2B5EF4-FFF2-40B4-BE49-F238E27FC236}">
                  <a16:creationId xmlns:a16="http://schemas.microsoft.com/office/drawing/2014/main" id="{77DDD600-190B-4E4A-8DB4-5E4178EE2730}"/>
                </a:ext>
              </a:extLst>
            </p:cNvPr>
            <p:cNvSpPr>
              <a:spLocks noEditPoints="1"/>
            </p:cNvSpPr>
            <p:nvPr/>
          </p:nvSpPr>
          <p:spPr bwMode="auto">
            <a:xfrm>
              <a:off x="4362458" y="5308583"/>
              <a:ext cx="1023939" cy="1027110"/>
            </a:xfrm>
            <a:custGeom>
              <a:avLst/>
              <a:gdLst>
                <a:gd name="T0" fmla="*/ 178 w 356"/>
                <a:gd name="T1" fmla="*/ 0 h 357"/>
                <a:gd name="T2" fmla="*/ 0 w 356"/>
                <a:gd name="T3" fmla="*/ 179 h 357"/>
                <a:gd name="T4" fmla="*/ 178 w 356"/>
                <a:gd name="T5" fmla="*/ 357 h 357"/>
                <a:gd name="T6" fmla="*/ 356 w 356"/>
                <a:gd name="T7" fmla="*/ 179 h 357"/>
                <a:gd name="T8" fmla="*/ 178 w 356"/>
                <a:gd name="T9" fmla="*/ 0 h 357"/>
                <a:gd name="T10" fmla="*/ 276 w 356"/>
                <a:gd name="T11" fmla="*/ 268 h 357"/>
                <a:gd name="T12" fmla="*/ 80 w 356"/>
                <a:gd name="T13" fmla="*/ 268 h 357"/>
                <a:gd name="T14" fmla="*/ 80 w 356"/>
                <a:gd name="T15" fmla="*/ 190 h 357"/>
                <a:gd name="T16" fmla="*/ 148 w 356"/>
                <a:gd name="T17" fmla="*/ 190 h 357"/>
                <a:gd name="T18" fmla="*/ 148 w 356"/>
                <a:gd name="T19" fmla="*/ 210 h 357"/>
                <a:gd name="T20" fmla="*/ 148 w 356"/>
                <a:gd name="T21" fmla="*/ 224 h 357"/>
                <a:gd name="T22" fmla="*/ 208 w 356"/>
                <a:gd name="T23" fmla="*/ 224 h 357"/>
                <a:gd name="T24" fmla="*/ 208 w 356"/>
                <a:gd name="T25" fmla="*/ 224 h 357"/>
                <a:gd name="T26" fmla="*/ 208 w 356"/>
                <a:gd name="T27" fmla="*/ 210 h 357"/>
                <a:gd name="T28" fmla="*/ 208 w 356"/>
                <a:gd name="T29" fmla="*/ 190 h 357"/>
                <a:gd name="T30" fmla="*/ 276 w 356"/>
                <a:gd name="T31" fmla="*/ 190 h 357"/>
                <a:gd name="T32" fmla="*/ 276 w 356"/>
                <a:gd name="T33" fmla="*/ 268 h 357"/>
                <a:gd name="T34" fmla="*/ 276 w 356"/>
                <a:gd name="T35" fmla="*/ 176 h 357"/>
                <a:gd name="T36" fmla="*/ 194 w 356"/>
                <a:gd name="T37" fmla="*/ 176 h 357"/>
                <a:gd name="T38" fmla="*/ 194 w 356"/>
                <a:gd name="T39" fmla="*/ 176 h 357"/>
                <a:gd name="T40" fmla="*/ 194 w 356"/>
                <a:gd name="T41" fmla="*/ 176 h 357"/>
                <a:gd name="T42" fmla="*/ 194 w 356"/>
                <a:gd name="T43" fmla="*/ 210 h 357"/>
                <a:gd name="T44" fmla="*/ 162 w 356"/>
                <a:gd name="T45" fmla="*/ 210 h 357"/>
                <a:gd name="T46" fmla="*/ 162 w 356"/>
                <a:gd name="T47" fmla="*/ 176 h 357"/>
                <a:gd name="T48" fmla="*/ 162 w 356"/>
                <a:gd name="T49" fmla="*/ 176 h 357"/>
                <a:gd name="T50" fmla="*/ 80 w 356"/>
                <a:gd name="T51" fmla="*/ 176 h 357"/>
                <a:gd name="T52" fmla="*/ 80 w 356"/>
                <a:gd name="T53" fmla="*/ 121 h 357"/>
                <a:gd name="T54" fmla="*/ 139 w 356"/>
                <a:gd name="T55" fmla="*/ 121 h 357"/>
                <a:gd name="T56" fmla="*/ 139 w 356"/>
                <a:gd name="T57" fmla="*/ 121 h 357"/>
                <a:gd name="T58" fmla="*/ 139 w 356"/>
                <a:gd name="T59" fmla="*/ 83 h 357"/>
                <a:gd name="T60" fmla="*/ 217 w 356"/>
                <a:gd name="T61" fmla="*/ 83 h 357"/>
                <a:gd name="T62" fmla="*/ 217 w 356"/>
                <a:gd name="T63" fmla="*/ 121 h 357"/>
                <a:gd name="T64" fmla="*/ 217 w 356"/>
                <a:gd name="T65" fmla="*/ 121 h 357"/>
                <a:gd name="T66" fmla="*/ 276 w 356"/>
                <a:gd name="T67" fmla="*/ 121 h 357"/>
                <a:gd name="T68" fmla="*/ 276 w 356"/>
                <a:gd name="T69" fmla="*/ 176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6" h="357">
                  <a:moveTo>
                    <a:pt x="178" y="0"/>
                  </a:moveTo>
                  <a:cubicBezTo>
                    <a:pt x="79" y="0"/>
                    <a:pt x="0" y="80"/>
                    <a:pt x="0" y="179"/>
                  </a:cubicBezTo>
                  <a:cubicBezTo>
                    <a:pt x="0" y="277"/>
                    <a:pt x="79" y="357"/>
                    <a:pt x="178" y="357"/>
                  </a:cubicBezTo>
                  <a:cubicBezTo>
                    <a:pt x="277" y="357"/>
                    <a:pt x="356" y="277"/>
                    <a:pt x="356" y="179"/>
                  </a:cubicBezTo>
                  <a:cubicBezTo>
                    <a:pt x="356" y="80"/>
                    <a:pt x="277" y="0"/>
                    <a:pt x="178" y="0"/>
                  </a:cubicBezTo>
                  <a:close/>
                  <a:moveTo>
                    <a:pt x="276" y="268"/>
                  </a:moveTo>
                  <a:cubicBezTo>
                    <a:pt x="80" y="268"/>
                    <a:pt x="80" y="268"/>
                    <a:pt x="80" y="268"/>
                  </a:cubicBezTo>
                  <a:cubicBezTo>
                    <a:pt x="80" y="190"/>
                    <a:pt x="80" y="190"/>
                    <a:pt x="80" y="190"/>
                  </a:cubicBezTo>
                  <a:cubicBezTo>
                    <a:pt x="148" y="190"/>
                    <a:pt x="148" y="190"/>
                    <a:pt x="148" y="190"/>
                  </a:cubicBezTo>
                  <a:cubicBezTo>
                    <a:pt x="148" y="210"/>
                    <a:pt x="148" y="210"/>
                    <a:pt x="148" y="210"/>
                  </a:cubicBezTo>
                  <a:cubicBezTo>
                    <a:pt x="148" y="224"/>
                    <a:pt x="148" y="224"/>
                    <a:pt x="148" y="224"/>
                  </a:cubicBezTo>
                  <a:cubicBezTo>
                    <a:pt x="208" y="224"/>
                    <a:pt x="208" y="224"/>
                    <a:pt x="208" y="224"/>
                  </a:cubicBezTo>
                  <a:cubicBezTo>
                    <a:pt x="208" y="224"/>
                    <a:pt x="208" y="224"/>
                    <a:pt x="208" y="224"/>
                  </a:cubicBezTo>
                  <a:cubicBezTo>
                    <a:pt x="208" y="210"/>
                    <a:pt x="208" y="210"/>
                    <a:pt x="208" y="210"/>
                  </a:cubicBezTo>
                  <a:cubicBezTo>
                    <a:pt x="208" y="190"/>
                    <a:pt x="208" y="190"/>
                    <a:pt x="208" y="190"/>
                  </a:cubicBezTo>
                  <a:cubicBezTo>
                    <a:pt x="276" y="190"/>
                    <a:pt x="276" y="190"/>
                    <a:pt x="276" y="190"/>
                  </a:cubicBezTo>
                  <a:lnTo>
                    <a:pt x="276" y="268"/>
                  </a:lnTo>
                  <a:close/>
                  <a:moveTo>
                    <a:pt x="276" y="176"/>
                  </a:moveTo>
                  <a:cubicBezTo>
                    <a:pt x="194" y="176"/>
                    <a:pt x="194" y="176"/>
                    <a:pt x="194" y="176"/>
                  </a:cubicBezTo>
                  <a:cubicBezTo>
                    <a:pt x="194" y="176"/>
                    <a:pt x="194" y="176"/>
                    <a:pt x="194" y="176"/>
                  </a:cubicBezTo>
                  <a:cubicBezTo>
                    <a:pt x="194" y="176"/>
                    <a:pt x="194" y="176"/>
                    <a:pt x="194" y="176"/>
                  </a:cubicBezTo>
                  <a:cubicBezTo>
                    <a:pt x="194" y="210"/>
                    <a:pt x="194" y="210"/>
                    <a:pt x="194" y="210"/>
                  </a:cubicBezTo>
                  <a:cubicBezTo>
                    <a:pt x="162" y="210"/>
                    <a:pt x="162" y="210"/>
                    <a:pt x="162" y="210"/>
                  </a:cubicBezTo>
                  <a:cubicBezTo>
                    <a:pt x="162" y="176"/>
                    <a:pt x="162" y="176"/>
                    <a:pt x="162" y="176"/>
                  </a:cubicBezTo>
                  <a:cubicBezTo>
                    <a:pt x="162" y="176"/>
                    <a:pt x="162" y="176"/>
                    <a:pt x="162" y="176"/>
                  </a:cubicBezTo>
                  <a:cubicBezTo>
                    <a:pt x="80" y="176"/>
                    <a:pt x="80" y="176"/>
                    <a:pt x="80" y="176"/>
                  </a:cubicBezTo>
                  <a:cubicBezTo>
                    <a:pt x="80" y="121"/>
                    <a:pt x="80" y="121"/>
                    <a:pt x="80" y="121"/>
                  </a:cubicBezTo>
                  <a:cubicBezTo>
                    <a:pt x="139" y="121"/>
                    <a:pt x="139" y="121"/>
                    <a:pt x="139" y="121"/>
                  </a:cubicBezTo>
                  <a:cubicBezTo>
                    <a:pt x="139" y="121"/>
                    <a:pt x="139" y="121"/>
                    <a:pt x="139" y="121"/>
                  </a:cubicBezTo>
                  <a:cubicBezTo>
                    <a:pt x="139" y="83"/>
                    <a:pt x="139" y="83"/>
                    <a:pt x="139" y="83"/>
                  </a:cubicBezTo>
                  <a:cubicBezTo>
                    <a:pt x="217" y="83"/>
                    <a:pt x="217" y="83"/>
                    <a:pt x="217" y="83"/>
                  </a:cubicBezTo>
                  <a:cubicBezTo>
                    <a:pt x="217" y="121"/>
                    <a:pt x="217" y="121"/>
                    <a:pt x="217" y="121"/>
                  </a:cubicBezTo>
                  <a:cubicBezTo>
                    <a:pt x="217" y="121"/>
                    <a:pt x="217" y="121"/>
                    <a:pt x="217" y="121"/>
                  </a:cubicBezTo>
                  <a:cubicBezTo>
                    <a:pt x="276" y="121"/>
                    <a:pt x="276" y="121"/>
                    <a:pt x="276" y="121"/>
                  </a:cubicBezTo>
                  <a:lnTo>
                    <a:pt x="276" y="1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51435" tIns="25718" rIns="51435" bIns="25718"/>
            <a:lstStyle/>
            <a:p>
              <a:pPr defTabSz="385646">
                <a:defRPr/>
              </a:pPr>
              <a:endParaRPr lang="id-ID" sz="1200"/>
            </a:p>
          </p:txBody>
        </p:sp>
        <p:sp>
          <p:nvSpPr>
            <p:cNvPr id="60" name="Freeform 30">
              <a:extLst>
                <a:ext uri="{FF2B5EF4-FFF2-40B4-BE49-F238E27FC236}">
                  <a16:creationId xmlns:a16="http://schemas.microsoft.com/office/drawing/2014/main" id="{908CBB01-604E-4D97-883E-D4B28FB0B84F}"/>
                </a:ext>
              </a:extLst>
            </p:cNvPr>
            <p:cNvSpPr>
              <a:spLocks/>
            </p:cNvSpPr>
            <p:nvPr/>
          </p:nvSpPr>
          <p:spPr bwMode="auto">
            <a:xfrm>
              <a:off x="4822826" y="5618163"/>
              <a:ext cx="103188" cy="38100"/>
            </a:xfrm>
            <a:custGeom>
              <a:avLst/>
              <a:gdLst>
                <a:gd name="T0" fmla="*/ 0 w 65"/>
                <a:gd name="T1" fmla="*/ 0 h 24"/>
                <a:gd name="T2" fmla="*/ 0 w 65"/>
                <a:gd name="T3" fmla="*/ 24 h 24"/>
                <a:gd name="T4" fmla="*/ 0 w 65"/>
                <a:gd name="T5" fmla="*/ 24 h 24"/>
                <a:gd name="T6" fmla="*/ 65 w 65"/>
                <a:gd name="T7" fmla="*/ 24 h 24"/>
                <a:gd name="T8" fmla="*/ 65 w 65"/>
                <a:gd name="T9" fmla="*/ 24 h 24"/>
                <a:gd name="T10" fmla="*/ 65 w 65"/>
                <a:gd name="T11" fmla="*/ 0 h 24"/>
                <a:gd name="T12" fmla="*/ 0 w 65"/>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65" h="24">
                  <a:moveTo>
                    <a:pt x="0" y="0"/>
                  </a:moveTo>
                  <a:lnTo>
                    <a:pt x="0" y="24"/>
                  </a:lnTo>
                  <a:lnTo>
                    <a:pt x="0" y="24"/>
                  </a:lnTo>
                  <a:lnTo>
                    <a:pt x="65" y="24"/>
                  </a:lnTo>
                  <a:lnTo>
                    <a:pt x="65" y="24"/>
                  </a:lnTo>
                  <a:lnTo>
                    <a:pt x="65"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51435" tIns="25718" rIns="51435" bIns="25718"/>
            <a:lstStyle/>
            <a:p>
              <a:pPr defTabSz="385646">
                <a:defRPr/>
              </a:pPr>
              <a:endParaRPr lang="id-ID" sz="1200"/>
            </a:p>
          </p:txBody>
        </p:sp>
      </p:grpSp>
      <p:cxnSp>
        <p:nvCxnSpPr>
          <p:cNvPr id="24" name="Straight Connector 23">
            <a:extLst>
              <a:ext uri="{FF2B5EF4-FFF2-40B4-BE49-F238E27FC236}">
                <a16:creationId xmlns:a16="http://schemas.microsoft.com/office/drawing/2014/main" id="{7A50D69F-9DA5-4029-BFEB-FB54D8540852}"/>
              </a:ext>
            </a:extLst>
          </p:cNvPr>
          <p:cNvCxnSpPr>
            <a:cxnSpLocks/>
          </p:cNvCxnSpPr>
          <p:nvPr/>
        </p:nvCxnSpPr>
        <p:spPr>
          <a:xfrm>
            <a:off x="808926" y="6423821"/>
            <a:ext cx="0" cy="230187"/>
          </a:xfrm>
          <a:prstGeom prst="line">
            <a:avLst/>
          </a:prstGeom>
          <a:ln w="1270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29" name="原创设计师QQ598969553      _3">
            <a:extLst>
              <a:ext uri="{FF2B5EF4-FFF2-40B4-BE49-F238E27FC236}">
                <a16:creationId xmlns:a16="http://schemas.microsoft.com/office/drawing/2014/main" id="{E428CA13-5FD8-466E-80FF-25017B7748D4}"/>
              </a:ext>
            </a:extLst>
          </p:cNvPr>
          <p:cNvSpPr/>
          <p:nvPr/>
        </p:nvSpPr>
        <p:spPr bwMode="auto">
          <a:xfrm>
            <a:off x="6372201" y="1734705"/>
            <a:ext cx="1456545" cy="1823735"/>
          </a:xfrm>
          <a:custGeom>
            <a:avLst/>
            <a:gdLst>
              <a:gd name="T0" fmla="*/ 243 w 1370"/>
              <a:gd name="T1" fmla="*/ 0 h 1207"/>
              <a:gd name="T2" fmla="*/ 0 w 1370"/>
              <a:gd name="T3" fmla="*/ 523 h 1207"/>
              <a:gd name="T4" fmla="*/ 685 w 1370"/>
              <a:gd name="T5" fmla="*/ 1207 h 1207"/>
              <a:gd name="T6" fmla="*/ 1370 w 1370"/>
              <a:gd name="T7" fmla="*/ 523 h 1207"/>
              <a:gd name="T8" fmla="*/ 1127 w 1370"/>
              <a:gd name="T9" fmla="*/ 0 h 1207"/>
            </a:gdLst>
            <a:ahLst/>
            <a:cxnLst>
              <a:cxn ang="0">
                <a:pos x="T0" y="T1"/>
              </a:cxn>
              <a:cxn ang="0">
                <a:pos x="T2" y="T3"/>
              </a:cxn>
              <a:cxn ang="0">
                <a:pos x="T4" y="T5"/>
              </a:cxn>
              <a:cxn ang="0">
                <a:pos x="T6" y="T7"/>
              </a:cxn>
              <a:cxn ang="0">
                <a:pos x="T8" y="T9"/>
              </a:cxn>
            </a:cxnLst>
            <a:rect l="0" t="0" r="r" b="b"/>
            <a:pathLst>
              <a:path w="1370" h="1207">
                <a:moveTo>
                  <a:pt x="243" y="0"/>
                </a:moveTo>
                <a:cubicBezTo>
                  <a:pt x="94" y="125"/>
                  <a:pt x="0" y="313"/>
                  <a:pt x="0" y="523"/>
                </a:cubicBezTo>
                <a:cubicBezTo>
                  <a:pt x="0" y="901"/>
                  <a:pt x="307" y="1207"/>
                  <a:pt x="685" y="1207"/>
                </a:cubicBezTo>
                <a:cubicBezTo>
                  <a:pt x="1063" y="1207"/>
                  <a:pt x="1370" y="901"/>
                  <a:pt x="1370" y="523"/>
                </a:cubicBezTo>
                <a:cubicBezTo>
                  <a:pt x="1370" y="313"/>
                  <a:pt x="1276" y="125"/>
                  <a:pt x="1127" y="0"/>
                </a:cubicBezTo>
              </a:path>
            </a:pathLst>
          </a:cu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lIns="68567" tIns="34289" rIns="68567" bIns="34289"/>
          <a:lstStyle/>
          <a:p>
            <a:pPr>
              <a:defRPr/>
            </a:pPr>
            <a:endParaRPr lang="zh-CN" altLang="en-US" sz="1200"/>
          </a:p>
        </p:txBody>
      </p:sp>
      <p:grpSp>
        <p:nvGrpSpPr>
          <p:cNvPr id="4" name="Группа 2">
            <a:extLst>
              <a:ext uri="{FF2B5EF4-FFF2-40B4-BE49-F238E27FC236}">
                <a16:creationId xmlns:a16="http://schemas.microsoft.com/office/drawing/2014/main" id="{6C87D89C-4D23-4CDA-B81D-6AEF185EF4DF}"/>
              </a:ext>
            </a:extLst>
          </p:cNvPr>
          <p:cNvGrpSpPr/>
          <p:nvPr/>
        </p:nvGrpSpPr>
        <p:grpSpPr>
          <a:xfrm>
            <a:off x="5505808" y="4748331"/>
            <a:ext cx="302461" cy="387196"/>
            <a:chOff x="5141843" y="3534787"/>
            <a:chExt cx="1748950" cy="1880038"/>
          </a:xfrm>
          <a:solidFill>
            <a:schemeClr val="bg1"/>
          </a:solidFill>
        </p:grpSpPr>
        <p:grpSp>
          <p:nvGrpSpPr>
            <p:cNvPr id="5" name="原创设计师QQ598969553      _1">
              <a:extLst>
                <a:ext uri="{FF2B5EF4-FFF2-40B4-BE49-F238E27FC236}">
                  <a16:creationId xmlns:a16="http://schemas.microsoft.com/office/drawing/2014/main" id="{D8D70AFB-BE6A-4823-9845-017CAB71A12E}"/>
                </a:ext>
              </a:extLst>
            </p:cNvPr>
            <p:cNvGrpSpPr/>
            <p:nvPr/>
          </p:nvGrpSpPr>
          <p:grpSpPr>
            <a:xfrm>
              <a:off x="6539528" y="4269305"/>
              <a:ext cx="351265" cy="924184"/>
              <a:chOff x="2457450" y="777875"/>
              <a:chExt cx="1811338" cy="4765675"/>
            </a:xfrm>
            <a:grpFill/>
          </p:grpSpPr>
          <p:sp>
            <p:nvSpPr>
              <p:cNvPr id="23" name="Oval 6">
                <a:extLst>
                  <a:ext uri="{FF2B5EF4-FFF2-40B4-BE49-F238E27FC236}">
                    <a16:creationId xmlns:a16="http://schemas.microsoft.com/office/drawing/2014/main" id="{68F9F791-4143-4693-978A-B25E6FBD3F6F}"/>
                  </a:ext>
                </a:extLst>
              </p:cNvPr>
              <p:cNvSpPr>
                <a:spLocks noChangeArrowheads="1"/>
              </p:cNvSpPr>
              <p:nvPr/>
            </p:nvSpPr>
            <p:spPr bwMode="auto">
              <a:xfrm>
                <a:off x="2997200" y="777875"/>
                <a:ext cx="731838" cy="73025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25" name="Freeform 7">
                <a:extLst>
                  <a:ext uri="{FF2B5EF4-FFF2-40B4-BE49-F238E27FC236}">
                    <a16:creationId xmlns:a16="http://schemas.microsoft.com/office/drawing/2014/main" id="{F20548E4-3CDE-43E8-9FCD-4D2CAE9AF4AE}"/>
                  </a:ext>
                </a:extLst>
              </p:cNvPr>
              <p:cNvSpPr/>
              <p:nvPr/>
            </p:nvSpPr>
            <p:spPr bwMode="auto">
              <a:xfrm>
                <a:off x="2457450" y="1590675"/>
                <a:ext cx="1811338" cy="3952875"/>
              </a:xfrm>
              <a:custGeom>
                <a:avLst/>
                <a:gdLst>
                  <a:gd name="T0" fmla="*/ 483 w 483"/>
                  <a:gd name="T1" fmla="*/ 47 h 1054"/>
                  <a:gd name="T2" fmla="*/ 432 w 483"/>
                  <a:gd name="T3" fmla="*/ 0 h 1054"/>
                  <a:gd name="T4" fmla="*/ 364 w 483"/>
                  <a:gd name="T5" fmla="*/ 0 h 1054"/>
                  <a:gd name="T6" fmla="*/ 312 w 483"/>
                  <a:gd name="T7" fmla="*/ 0 h 1054"/>
                  <a:gd name="T8" fmla="*/ 279 w 483"/>
                  <a:gd name="T9" fmla="*/ 156 h 1054"/>
                  <a:gd name="T10" fmla="*/ 252 w 483"/>
                  <a:gd name="T11" fmla="*/ 69 h 1054"/>
                  <a:gd name="T12" fmla="*/ 267 w 483"/>
                  <a:gd name="T13" fmla="*/ 49 h 1054"/>
                  <a:gd name="T14" fmla="*/ 242 w 483"/>
                  <a:gd name="T15" fmla="*/ 21 h 1054"/>
                  <a:gd name="T16" fmla="*/ 214 w 483"/>
                  <a:gd name="T17" fmla="*/ 47 h 1054"/>
                  <a:gd name="T18" fmla="*/ 230 w 483"/>
                  <a:gd name="T19" fmla="*/ 69 h 1054"/>
                  <a:gd name="T20" fmla="*/ 207 w 483"/>
                  <a:gd name="T21" fmla="*/ 156 h 1054"/>
                  <a:gd name="T22" fmla="*/ 170 w 483"/>
                  <a:gd name="T23" fmla="*/ 0 h 1054"/>
                  <a:gd name="T24" fmla="*/ 119 w 483"/>
                  <a:gd name="T25" fmla="*/ 0 h 1054"/>
                  <a:gd name="T26" fmla="*/ 52 w 483"/>
                  <a:gd name="T27" fmla="*/ 0 h 1054"/>
                  <a:gd name="T28" fmla="*/ 0 w 483"/>
                  <a:gd name="T29" fmla="*/ 47 h 1054"/>
                  <a:gd name="T30" fmla="*/ 0 w 483"/>
                  <a:gd name="T31" fmla="*/ 47 h 1054"/>
                  <a:gd name="T32" fmla="*/ 0 w 483"/>
                  <a:gd name="T33" fmla="*/ 495 h 1054"/>
                  <a:gd name="T34" fmla="*/ 0 w 483"/>
                  <a:gd name="T35" fmla="*/ 495 h 1054"/>
                  <a:gd name="T36" fmla="*/ 0 w 483"/>
                  <a:gd name="T37" fmla="*/ 495 h 1054"/>
                  <a:gd name="T38" fmla="*/ 42 w 483"/>
                  <a:gd name="T39" fmla="*/ 536 h 1054"/>
                  <a:gd name="T40" fmla="*/ 84 w 483"/>
                  <a:gd name="T41" fmla="*/ 495 h 1054"/>
                  <a:gd name="T42" fmla="*/ 84 w 483"/>
                  <a:gd name="T43" fmla="*/ 495 h 1054"/>
                  <a:gd name="T44" fmla="*/ 84 w 483"/>
                  <a:gd name="T45" fmla="*/ 165 h 1054"/>
                  <a:gd name="T46" fmla="*/ 119 w 483"/>
                  <a:gd name="T47" fmla="*/ 165 h 1054"/>
                  <a:gd name="T48" fmla="*/ 119 w 483"/>
                  <a:gd name="T49" fmla="*/ 512 h 1054"/>
                  <a:gd name="T50" fmla="*/ 119 w 483"/>
                  <a:gd name="T51" fmla="*/ 1003 h 1054"/>
                  <a:gd name="T52" fmla="*/ 170 w 483"/>
                  <a:gd name="T53" fmla="*/ 1054 h 1054"/>
                  <a:gd name="T54" fmla="*/ 222 w 483"/>
                  <a:gd name="T55" fmla="*/ 1003 h 1054"/>
                  <a:gd name="T56" fmla="*/ 222 w 483"/>
                  <a:gd name="T57" fmla="*/ 512 h 1054"/>
                  <a:gd name="T58" fmla="*/ 261 w 483"/>
                  <a:gd name="T59" fmla="*/ 512 h 1054"/>
                  <a:gd name="T60" fmla="*/ 261 w 483"/>
                  <a:gd name="T61" fmla="*/ 1003 h 1054"/>
                  <a:gd name="T62" fmla="*/ 313 w 483"/>
                  <a:gd name="T63" fmla="*/ 1054 h 1054"/>
                  <a:gd name="T64" fmla="*/ 364 w 483"/>
                  <a:gd name="T65" fmla="*/ 1003 h 1054"/>
                  <a:gd name="T66" fmla="*/ 364 w 483"/>
                  <a:gd name="T67" fmla="*/ 512 h 1054"/>
                  <a:gd name="T68" fmla="*/ 364 w 483"/>
                  <a:gd name="T69" fmla="*/ 165 h 1054"/>
                  <a:gd name="T70" fmla="*/ 399 w 483"/>
                  <a:gd name="T71" fmla="*/ 165 h 1054"/>
                  <a:gd name="T72" fmla="*/ 399 w 483"/>
                  <a:gd name="T73" fmla="*/ 495 h 1054"/>
                  <a:gd name="T74" fmla="*/ 399 w 483"/>
                  <a:gd name="T75" fmla="*/ 495 h 1054"/>
                  <a:gd name="T76" fmla="*/ 399 w 483"/>
                  <a:gd name="T77" fmla="*/ 495 h 1054"/>
                  <a:gd name="T78" fmla="*/ 441 w 483"/>
                  <a:gd name="T79" fmla="*/ 536 h 1054"/>
                  <a:gd name="T80" fmla="*/ 483 w 483"/>
                  <a:gd name="T81" fmla="*/ 495 h 1054"/>
                  <a:gd name="T82" fmla="*/ 483 w 483"/>
                  <a:gd name="T83" fmla="*/ 495 h 1054"/>
                  <a:gd name="T84" fmla="*/ 483 w 483"/>
                  <a:gd name="T85" fmla="*/ 47 h 1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3" h="1054">
                    <a:moveTo>
                      <a:pt x="483" y="47"/>
                    </a:moveTo>
                    <a:cubicBezTo>
                      <a:pt x="480" y="20"/>
                      <a:pt x="458" y="0"/>
                      <a:pt x="432" y="0"/>
                    </a:cubicBezTo>
                    <a:cubicBezTo>
                      <a:pt x="364" y="0"/>
                      <a:pt x="364" y="0"/>
                      <a:pt x="364" y="0"/>
                    </a:cubicBezTo>
                    <a:cubicBezTo>
                      <a:pt x="312" y="0"/>
                      <a:pt x="312" y="0"/>
                      <a:pt x="312" y="0"/>
                    </a:cubicBezTo>
                    <a:cubicBezTo>
                      <a:pt x="301" y="123"/>
                      <a:pt x="279" y="156"/>
                      <a:pt x="279" y="156"/>
                    </a:cubicBezTo>
                    <a:cubicBezTo>
                      <a:pt x="252" y="69"/>
                      <a:pt x="252" y="69"/>
                      <a:pt x="252" y="69"/>
                    </a:cubicBezTo>
                    <a:cubicBezTo>
                      <a:pt x="267" y="49"/>
                      <a:pt x="267" y="49"/>
                      <a:pt x="267" y="49"/>
                    </a:cubicBezTo>
                    <a:cubicBezTo>
                      <a:pt x="242" y="21"/>
                      <a:pt x="242" y="21"/>
                      <a:pt x="242" y="21"/>
                    </a:cubicBezTo>
                    <a:cubicBezTo>
                      <a:pt x="214" y="47"/>
                      <a:pt x="214" y="47"/>
                      <a:pt x="214" y="47"/>
                    </a:cubicBezTo>
                    <a:cubicBezTo>
                      <a:pt x="230" y="69"/>
                      <a:pt x="230" y="69"/>
                      <a:pt x="230" y="69"/>
                    </a:cubicBezTo>
                    <a:cubicBezTo>
                      <a:pt x="207" y="156"/>
                      <a:pt x="207" y="156"/>
                      <a:pt x="207" y="156"/>
                    </a:cubicBezTo>
                    <a:cubicBezTo>
                      <a:pt x="185" y="132"/>
                      <a:pt x="174" y="39"/>
                      <a:pt x="170" y="0"/>
                    </a:cubicBezTo>
                    <a:cubicBezTo>
                      <a:pt x="119" y="0"/>
                      <a:pt x="119" y="0"/>
                      <a:pt x="119" y="0"/>
                    </a:cubicBezTo>
                    <a:cubicBezTo>
                      <a:pt x="52" y="0"/>
                      <a:pt x="52" y="0"/>
                      <a:pt x="52" y="0"/>
                    </a:cubicBezTo>
                    <a:cubicBezTo>
                      <a:pt x="25" y="0"/>
                      <a:pt x="3" y="20"/>
                      <a:pt x="0" y="47"/>
                    </a:cubicBezTo>
                    <a:cubicBezTo>
                      <a:pt x="0" y="47"/>
                      <a:pt x="0" y="47"/>
                      <a:pt x="0" y="47"/>
                    </a:cubicBezTo>
                    <a:cubicBezTo>
                      <a:pt x="0" y="495"/>
                      <a:pt x="0" y="495"/>
                      <a:pt x="0" y="495"/>
                    </a:cubicBezTo>
                    <a:cubicBezTo>
                      <a:pt x="0" y="495"/>
                      <a:pt x="0" y="495"/>
                      <a:pt x="0" y="495"/>
                    </a:cubicBezTo>
                    <a:cubicBezTo>
                      <a:pt x="0" y="495"/>
                      <a:pt x="0" y="495"/>
                      <a:pt x="0" y="495"/>
                    </a:cubicBezTo>
                    <a:cubicBezTo>
                      <a:pt x="0" y="518"/>
                      <a:pt x="19" y="536"/>
                      <a:pt x="42" y="536"/>
                    </a:cubicBezTo>
                    <a:cubicBezTo>
                      <a:pt x="65" y="536"/>
                      <a:pt x="84" y="518"/>
                      <a:pt x="84" y="495"/>
                    </a:cubicBezTo>
                    <a:cubicBezTo>
                      <a:pt x="84" y="495"/>
                      <a:pt x="84" y="495"/>
                      <a:pt x="84" y="495"/>
                    </a:cubicBezTo>
                    <a:cubicBezTo>
                      <a:pt x="84" y="165"/>
                      <a:pt x="84" y="165"/>
                      <a:pt x="84" y="165"/>
                    </a:cubicBezTo>
                    <a:cubicBezTo>
                      <a:pt x="119" y="165"/>
                      <a:pt x="119" y="165"/>
                      <a:pt x="119" y="165"/>
                    </a:cubicBezTo>
                    <a:cubicBezTo>
                      <a:pt x="119" y="512"/>
                      <a:pt x="119" y="512"/>
                      <a:pt x="119" y="512"/>
                    </a:cubicBezTo>
                    <a:cubicBezTo>
                      <a:pt x="119" y="1003"/>
                      <a:pt x="119" y="1003"/>
                      <a:pt x="119" y="1003"/>
                    </a:cubicBezTo>
                    <a:cubicBezTo>
                      <a:pt x="119" y="1031"/>
                      <a:pt x="142" y="1054"/>
                      <a:pt x="170" y="1054"/>
                    </a:cubicBezTo>
                    <a:cubicBezTo>
                      <a:pt x="199" y="1054"/>
                      <a:pt x="222" y="1031"/>
                      <a:pt x="222" y="1003"/>
                    </a:cubicBezTo>
                    <a:cubicBezTo>
                      <a:pt x="222" y="512"/>
                      <a:pt x="222" y="512"/>
                      <a:pt x="222" y="512"/>
                    </a:cubicBezTo>
                    <a:cubicBezTo>
                      <a:pt x="261" y="512"/>
                      <a:pt x="261" y="512"/>
                      <a:pt x="261" y="512"/>
                    </a:cubicBezTo>
                    <a:cubicBezTo>
                      <a:pt x="261" y="1003"/>
                      <a:pt x="261" y="1003"/>
                      <a:pt x="261" y="1003"/>
                    </a:cubicBezTo>
                    <a:cubicBezTo>
                      <a:pt x="261" y="1031"/>
                      <a:pt x="284" y="1054"/>
                      <a:pt x="313" y="1054"/>
                    </a:cubicBezTo>
                    <a:cubicBezTo>
                      <a:pt x="341" y="1054"/>
                      <a:pt x="364" y="1031"/>
                      <a:pt x="364" y="1003"/>
                    </a:cubicBezTo>
                    <a:cubicBezTo>
                      <a:pt x="364" y="512"/>
                      <a:pt x="364" y="512"/>
                      <a:pt x="364" y="512"/>
                    </a:cubicBezTo>
                    <a:cubicBezTo>
                      <a:pt x="364" y="165"/>
                      <a:pt x="364" y="165"/>
                      <a:pt x="364" y="165"/>
                    </a:cubicBezTo>
                    <a:cubicBezTo>
                      <a:pt x="399" y="165"/>
                      <a:pt x="399" y="165"/>
                      <a:pt x="399" y="165"/>
                    </a:cubicBezTo>
                    <a:cubicBezTo>
                      <a:pt x="399" y="495"/>
                      <a:pt x="399" y="495"/>
                      <a:pt x="399" y="495"/>
                    </a:cubicBezTo>
                    <a:cubicBezTo>
                      <a:pt x="399" y="495"/>
                      <a:pt x="399" y="495"/>
                      <a:pt x="399" y="495"/>
                    </a:cubicBezTo>
                    <a:cubicBezTo>
                      <a:pt x="399" y="495"/>
                      <a:pt x="399" y="495"/>
                      <a:pt x="399" y="495"/>
                    </a:cubicBezTo>
                    <a:cubicBezTo>
                      <a:pt x="399" y="518"/>
                      <a:pt x="418" y="536"/>
                      <a:pt x="441" y="536"/>
                    </a:cubicBezTo>
                    <a:cubicBezTo>
                      <a:pt x="465" y="536"/>
                      <a:pt x="483" y="518"/>
                      <a:pt x="483" y="495"/>
                    </a:cubicBezTo>
                    <a:cubicBezTo>
                      <a:pt x="483" y="495"/>
                      <a:pt x="483" y="495"/>
                      <a:pt x="483" y="495"/>
                    </a:cubicBezTo>
                    <a:cubicBezTo>
                      <a:pt x="483" y="47"/>
                      <a:pt x="483" y="47"/>
                      <a:pt x="483"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grpSp>
        <p:grpSp>
          <p:nvGrpSpPr>
            <p:cNvPr id="6" name="原创设计师QQ598969553      _2">
              <a:extLst>
                <a:ext uri="{FF2B5EF4-FFF2-40B4-BE49-F238E27FC236}">
                  <a16:creationId xmlns:a16="http://schemas.microsoft.com/office/drawing/2014/main" id="{417D8CF5-2A00-4A37-A314-5D95B7B19BF5}"/>
                </a:ext>
              </a:extLst>
            </p:cNvPr>
            <p:cNvGrpSpPr/>
            <p:nvPr/>
          </p:nvGrpSpPr>
          <p:grpSpPr>
            <a:xfrm>
              <a:off x="5141843" y="4062012"/>
              <a:ext cx="562685" cy="1352813"/>
              <a:chOff x="2457450" y="777875"/>
              <a:chExt cx="1811338" cy="4765675"/>
            </a:xfrm>
            <a:grpFill/>
          </p:grpSpPr>
          <p:sp>
            <p:nvSpPr>
              <p:cNvPr id="27" name="Oval 6">
                <a:extLst>
                  <a:ext uri="{FF2B5EF4-FFF2-40B4-BE49-F238E27FC236}">
                    <a16:creationId xmlns:a16="http://schemas.microsoft.com/office/drawing/2014/main" id="{72759D71-6292-478F-8031-6D8FB01E7B90}"/>
                  </a:ext>
                </a:extLst>
              </p:cNvPr>
              <p:cNvSpPr>
                <a:spLocks noChangeArrowheads="1"/>
              </p:cNvSpPr>
              <p:nvPr/>
            </p:nvSpPr>
            <p:spPr bwMode="auto">
              <a:xfrm>
                <a:off x="2997200" y="777875"/>
                <a:ext cx="731838" cy="73025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28" name="Freeform 7">
                <a:extLst>
                  <a:ext uri="{FF2B5EF4-FFF2-40B4-BE49-F238E27FC236}">
                    <a16:creationId xmlns:a16="http://schemas.microsoft.com/office/drawing/2014/main" id="{2183326E-A788-414A-8C66-20DCCDAB49E7}"/>
                  </a:ext>
                </a:extLst>
              </p:cNvPr>
              <p:cNvSpPr/>
              <p:nvPr/>
            </p:nvSpPr>
            <p:spPr bwMode="auto">
              <a:xfrm>
                <a:off x="2457450" y="1590675"/>
                <a:ext cx="1811338" cy="3952875"/>
              </a:xfrm>
              <a:custGeom>
                <a:avLst/>
                <a:gdLst>
                  <a:gd name="T0" fmla="*/ 483 w 483"/>
                  <a:gd name="T1" fmla="*/ 47 h 1054"/>
                  <a:gd name="T2" fmla="*/ 432 w 483"/>
                  <a:gd name="T3" fmla="*/ 0 h 1054"/>
                  <a:gd name="T4" fmla="*/ 364 w 483"/>
                  <a:gd name="T5" fmla="*/ 0 h 1054"/>
                  <a:gd name="T6" fmla="*/ 312 w 483"/>
                  <a:gd name="T7" fmla="*/ 0 h 1054"/>
                  <a:gd name="T8" fmla="*/ 279 w 483"/>
                  <a:gd name="T9" fmla="*/ 156 h 1054"/>
                  <a:gd name="T10" fmla="*/ 252 w 483"/>
                  <a:gd name="T11" fmla="*/ 69 h 1054"/>
                  <a:gd name="T12" fmla="*/ 267 w 483"/>
                  <a:gd name="T13" fmla="*/ 49 h 1054"/>
                  <a:gd name="T14" fmla="*/ 242 w 483"/>
                  <a:gd name="T15" fmla="*/ 21 h 1054"/>
                  <a:gd name="T16" fmla="*/ 214 w 483"/>
                  <a:gd name="T17" fmla="*/ 47 h 1054"/>
                  <a:gd name="T18" fmla="*/ 230 w 483"/>
                  <a:gd name="T19" fmla="*/ 69 h 1054"/>
                  <a:gd name="T20" fmla="*/ 207 w 483"/>
                  <a:gd name="T21" fmla="*/ 156 h 1054"/>
                  <a:gd name="T22" fmla="*/ 170 w 483"/>
                  <a:gd name="T23" fmla="*/ 0 h 1054"/>
                  <a:gd name="T24" fmla="*/ 119 w 483"/>
                  <a:gd name="T25" fmla="*/ 0 h 1054"/>
                  <a:gd name="T26" fmla="*/ 52 w 483"/>
                  <a:gd name="T27" fmla="*/ 0 h 1054"/>
                  <a:gd name="T28" fmla="*/ 0 w 483"/>
                  <a:gd name="T29" fmla="*/ 47 h 1054"/>
                  <a:gd name="T30" fmla="*/ 0 w 483"/>
                  <a:gd name="T31" fmla="*/ 47 h 1054"/>
                  <a:gd name="T32" fmla="*/ 0 w 483"/>
                  <a:gd name="T33" fmla="*/ 495 h 1054"/>
                  <a:gd name="T34" fmla="*/ 0 w 483"/>
                  <a:gd name="T35" fmla="*/ 495 h 1054"/>
                  <a:gd name="T36" fmla="*/ 0 w 483"/>
                  <a:gd name="T37" fmla="*/ 495 h 1054"/>
                  <a:gd name="T38" fmla="*/ 42 w 483"/>
                  <a:gd name="T39" fmla="*/ 536 h 1054"/>
                  <a:gd name="T40" fmla="*/ 84 w 483"/>
                  <a:gd name="T41" fmla="*/ 495 h 1054"/>
                  <a:gd name="T42" fmla="*/ 84 w 483"/>
                  <a:gd name="T43" fmla="*/ 495 h 1054"/>
                  <a:gd name="T44" fmla="*/ 84 w 483"/>
                  <a:gd name="T45" fmla="*/ 165 h 1054"/>
                  <a:gd name="T46" fmla="*/ 119 w 483"/>
                  <a:gd name="T47" fmla="*/ 165 h 1054"/>
                  <a:gd name="T48" fmla="*/ 119 w 483"/>
                  <a:gd name="T49" fmla="*/ 512 h 1054"/>
                  <a:gd name="T50" fmla="*/ 119 w 483"/>
                  <a:gd name="T51" fmla="*/ 1003 h 1054"/>
                  <a:gd name="T52" fmla="*/ 170 w 483"/>
                  <a:gd name="T53" fmla="*/ 1054 h 1054"/>
                  <a:gd name="T54" fmla="*/ 222 w 483"/>
                  <a:gd name="T55" fmla="*/ 1003 h 1054"/>
                  <a:gd name="T56" fmla="*/ 222 w 483"/>
                  <a:gd name="T57" fmla="*/ 512 h 1054"/>
                  <a:gd name="T58" fmla="*/ 261 w 483"/>
                  <a:gd name="T59" fmla="*/ 512 h 1054"/>
                  <a:gd name="T60" fmla="*/ 261 w 483"/>
                  <a:gd name="T61" fmla="*/ 1003 h 1054"/>
                  <a:gd name="T62" fmla="*/ 313 w 483"/>
                  <a:gd name="T63" fmla="*/ 1054 h 1054"/>
                  <a:gd name="T64" fmla="*/ 364 w 483"/>
                  <a:gd name="T65" fmla="*/ 1003 h 1054"/>
                  <a:gd name="T66" fmla="*/ 364 w 483"/>
                  <a:gd name="T67" fmla="*/ 512 h 1054"/>
                  <a:gd name="T68" fmla="*/ 364 w 483"/>
                  <a:gd name="T69" fmla="*/ 165 h 1054"/>
                  <a:gd name="T70" fmla="*/ 399 w 483"/>
                  <a:gd name="T71" fmla="*/ 165 h 1054"/>
                  <a:gd name="T72" fmla="*/ 399 w 483"/>
                  <a:gd name="T73" fmla="*/ 495 h 1054"/>
                  <a:gd name="T74" fmla="*/ 399 w 483"/>
                  <a:gd name="T75" fmla="*/ 495 h 1054"/>
                  <a:gd name="T76" fmla="*/ 399 w 483"/>
                  <a:gd name="T77" fmla="*/ 495 h 1054"/>
                  <a:gd name="T78" fmla="*/ 441 w 483"/>
                  <a:gd name="T79" fmla="*/ 536 h 1054"/>
                  <a:gd name="T80" fmla="*/ 483 w 483"/>
                  <a:gd name="T81" fmla="*/ 495 h 1054"/>
                  <a:gd name="T82" fmla="*/ 483 w 483"/>
                  <a:gd name="T83" fmla="*/ 495 h 1054"/>
                  <a:gd name="T84" fmla="*/ 483 w 483"/>
                  <a:gd name="T85" fmla="*/ 47 h 1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3" h="1054">
                    <a:moveTo>
                      <a:pt x="483" y="47"/>
                    </a:moveTo>
                    <a:cubicBezTo>
                      <a:pt x="480" y="20"/>
                      <a:pt x="458" y="0"/>
                      <a:pt x="432" y="0"/>
                    </a:cubicBezTo>
                    <a:cubicBezTo>
                      <a:pt x="364" y="0"/>
                      <a:pt x="364" y="0"/>
                      <a:pt x="364" y="0"/>
                    </a:cubicBezTo>
                    <a:cubicBezTo>
                      <a:pt x="312" y="0"/>
                      <a:pt x="312" y="0"/>
                      <a:pt x="312" y="0"/>
                    </a:cubicBezTo>
                    <a:cubicBezTo>
                      <a:pt x="301" y="123"/>
                      <a:pt x="279" y="156"/>
                      <a:pt x="279" y="156"/>
                    </a:cubicBezTo>
                    <a:cubicBezTo>
                      <a:pt x="252" y="69"/>
                      <a:pt x="252" y="69"/>
                      <a:pt x="252" y="69"/>
                    </a:cubicBezTo>
                    <a:cubicBezTo>
                      <a:pt x="267" y="49"/>
                      <a:pt x="267" y="49"/>
                      <a:pt x="267" y="49"/>
                    </a:cubicBezTo>
                    <a:cubicBezTo>
                      <a:pt x="242" y="21"/>
                      <a:pt x="242" y="21"/>
                      <a:pt x="242" y="21"/>
                    </a:cubicBezTo>
                    <a:cubicBezTo>
                      <a:pt x="214" y="47"/>
                      <a:pt x="214" y="47"/>
                      <a:pt x="214" y="47"/>
                    </a:cubicBezTo>
                    <a:cubicBezTo>
                      <a:pt x="230" y="69"/>
                      <a:pt x="230" y="69"/>
                      <a:pt x="230" y="69"/>
                    </a:cubicBezTo>
                    <a:cubicBezTo>
                      <a:pt x="207" y="156"/>
                      <a:pt x="207" y="156"/>
                      <a:pt x="207" y="156"/>
                    </a:cubicBezTo>
                    <a:cubicBezTo>
                      <a:pt x="185" y="132"/>
                      <a:pt x="174" y="39"/>
                      <a:pt x="170" y="0"/>
                    </a:cubicBezTo>
                    <a:cubicBezTo>
                      <a:pt x="119" y="0"/>
                      <a:pt x="119" y="0"/>
                      <a:pt x="119" y="0"/>
                    </a:cubicBezTo>
                    <a:cubicBezTo>
                      <a:pt x="52" y="0"/>
                      <a:pt x="52" y="0"/>
                      <a:pt x="52" y="0"/>
                    </a:cubicBezTo>
                    <a:cubicBezTo>
                      <a:pt x="25" y="0"/>
                      <a:pt x="3" y="20"/>
                      <a:pt x="0" y="47"/>
                    </a:cubicBezTo>
                    <a:cubicBezTo>
                      <a:pt x="0" y="47"/>
                      <a:pt x="0" y="47"/>
                      <a:pt x="0" y="47"/>
                    </a:cubicBezTo>
                    <a:cubicBezTo>
                      <a:pt x="0" y="495"/>
                      <a:pt x="0" y="495"/>
                      <a:pt x="0" y="495"/>
                    </a:cubicBezTo>
                    <a:cubicBezTo>
                      <a:pt x="0" y="495"/>
                      <a:pt x="0" y="495"/>
                      <a:pt x="0" y="495"/>
                    </a:cubicBezTo>
                    <a:cubicBezTo>
                      <a:pt x="0" y="495"/>
                      <a:pt x="0" y="495"/>
                      <a:pt x="0" y="495"/>
                    </a:cubicBezTo>
                    <a:cubicBezTo>
                      <a:pt x="0" y="518"/>
                      <a:pt x="19" y="536"/>
                      <a:pt x="42" y="536"/>
                    </a:cubicBezTo>
                    <a:cubicBezTo>
                      <a:pt x="65" y="536"/>
                      <a:pt x="84" y="518"/>
                      <a:pt x="84" y="495"/>
                    </a:cubicBezTo>
                    <a:cubicBezTo>
                      <a:pt x="84" y="495"/>
                      <a:pt x="84" y="495"/>
                      <a:pt x="84" y="495"/>
                    </a:cubicBezTo>
                    <a:cubicBezTo>
                      <a:pt x="84" y="165"/>
                      <a:pt x="84" y="165"/>
                      <a:pt x="84" y="165"/>
                    </a:cubicBezTo>
                    <a:cubicBezTo>
                      <a:pt x="119" y="165"/>
                      <a:pt x="119" y="165"/>
                      <a:pt x="119" y="165"/>
                    </a:cubicBezTo>
                    <a:cubicBezTo>
                      <a:pt x="119" y="512"/>
                      <a:pt x="119" y="512"/>
                      <a:pt x="119" y="512"/>
                    </a:cubicBezTo>
                    <a:cubicBezTo>
                      <a:pt x="119" y="1003"/>
                      <a:pt x="119" y="1003"/>
                      <a:pt x="119" y="1003"/>
                    </a:cubicBezTo>
                    <a:cubicBezTo>
                      <a:pt x="119" y="1031"/>
                      <a:pt x="142" y="1054"/>
                      <a:pt x="170" y="1054"/>
                    </a:cubicBezTo>
                    <a:cubicBezTo>
                      <a:pt x="199" y="1054"/>
                      <a:pt x="222" y="1031"/>
                      <a:pt x="222" y="1003"/>
                    </a:cubicBezTo>
                    <a:cubicBezTo>
                      <a:pt x="222" y="512"/>
                      <a:pt x="222" y="512"/>
                      <a:pt x="222" y="512"/>
                    </a:cubicBezTo>
                    <a:cubicBezTo>
                      <a:pt x="261" y="512"/>
                      <a:pt x="261" y="512"/>
                      <a:pt x="261" y="512"/>
                    </a:cubicBezTo>
                    <a:cubicBezTo>
                      <a:pt x="261" y="1003"/>
                      <a:pt x="261" y="1003"/>
                      <a:pt x="261" y="1003"/>
                    </a:cubicBezTo>
                    <a:cubicBezTo>
                      <a:pt x="261" y="1031"/>
                      <a:pt x="284" y="1054"/>
                      <a:pt x="313" y="1054"/>
                    </a:cubicBezTo>
                    <a:cubicBezTo>
                      <a:pt x="341" y="1054"/>
                      <a:pt x="364" y="1031"/>
                      <a:pt x="364" y="1003"/>
                    </a:cubicBezTo>
                    <a:cubicBezTo>
                      <a:pt x="364" y="512"/>
                      <a:pt x="364" y="512"/>
                      <a:pt x="364" y="512"/>
                    </a:cubicBezTo>
                    <a:cubicBezTo>
                      <a:pt x="364" y="165"/>
                      <a:pt x="364" y="165"/>
                      <a:pt x="364" y="165"/>
                    </a:cubicBezTo>
                    <a:cubicBezTo>
                      <a:pt x="399" y="165"/>
                      <a:pt x="399" y="165"/>
                      <a:pt x="399" y="165"/>
                    </a:cubicBezTo>
                    <a:cubicBezTo>
                      <a:pt x="399" y="495"/>
                      <a:pt x="399" y="495"/>
                      <a:pt x="399" y="495"/>
                    </a:cubicBezTo>
                    <a:cubicBezTo>
                      <a:pt x="399" y="495"/>
                      <a:pt x="399" y="495"/>
                      <a:pt x="399" y="495"/>
                    </a:cubicBezTo>
                    <a:cubicBezTo>
                      <a:pt x="399" y="495"/>
                      <a:pt x="399" y="495"/>
                      <a:pt x="399" y="495"/>
                    </a:cubicBezTo>
                    <a:cubicBezTo>
                      <a:pt x="399" y="518"/>
                      <a:pt x="418" y="536"/>
                      <a:pt x="441" y="536"/>
                    </a:cubicBezTo>
                    <a:cubicBezTo>
                      <a:pt x="465" y="536"/>
                      <a:pt x="483" y="518"/>
                      <a:pt x="483" y="495"/>
                    </a:cubicBezTo>
                    <a:cubicBezTo>
                      <a:pt x="483" y="495"/>
                      <a:pt x="483" y="495"/>
                      <a:pt x="483" y="495"/>
                    </a:cubicBezTo>
                    <a:cubicBezTo>
                      <a:pt x="483" y="47"/>
                      <a:pt x="483" y="47"/>
                      <a:pt x="483"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grpSp>
        <p:grpSp>
          <p:nvGrpSpPr>
            <p:cNvPr id="7" name="原创设计师QQ598969553      _19">
              <a:extLst>
                <a:ext uri="{FF2B5EF4-FFF2-40B4-BE49-F238E27FC236}">
                  <a16:creationId xmlns:a16="http://schemas.microsoft.com/office/drawing/2014/main" id="{3401AB88-3F19-4AAC-A009-ABC08644608E}"/>
                </a:ext>
              </a:extLst>
            </p:cNvPr>
            <p:cNvGrpSpPr/>
            <p:nvPr/>
          </p:nvGrpSpPr>
          <p:grpSpPr>
            <a:xfrm>
              <a:off x="5535394" y="3534787"/>
              <a:ext cx="1157277" cy="1680871"/>
              <a:chOff x="4225925" y="1973263"/>
              <a:chExt cx="687388" cy="903287"/>
            </a:xfrm>
            <a:grpFill/>
          </p:grpSpPr>
          <p:sp>
            <p:nvSpPr>
              <p:cNvPr id="33" name="Oval 12">
                <a:extLst>
                  <a:ext uri="{FF2B5EF4-FFF2-40B4-BE49-F238E27FC236}">
                    <a16:creationId xmlns:a16="http://schemas.microsoft.com/office/drawing/2014/main" id="{C4106AE3-D7E9-42B4-BCD2-C5E472AA044A}"/>
                  </a:ext>
                </a:extLst>
              </p:cNvPr>
              <p:cNvSpPr>
                <a:spLocks noChangeArrowheads="1"/>
              </p:cNvSpPr>
              <p:nvPr/>
            </p:nvSpPr>
            <p:spPr bwMode="auto">
              <a:xfrm>
                <a:off x="4500563" y="1989138"/>
                <a:ext cx="138113" cy="13493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34" name="Freeform 13">
                <a:extLst>
                  <a:ext uri="{FF2B5EF4-FFF2-40B4-BE49-F238E27FC236}">
                    <a16:creationId xmlns:a16="http://schemas.microsoft.com/office/drawing/2014/main" id="{2466D01B-4342-4E06-9731-4970B359733A}"/>
                  </a:ext>
                </a:extLst>
              </p:cNvPr>
              <p:cNvSpPr/>
              <p:nvPr/>
            </p:nvSpPr>
            <p:spPr bwMode="auto">
              <a:xfrm>
                <a:off x="4225925" y="1973263"/>
                <a:ext cx="687388" cy="903287"/>
              </a:xfrm>
              <a:custGeom>
                <a:avLst/>
                <a:gdLst>
                  <a:gd name="T0" fmla="*/ 963 w 975"/>
                  <a:gd name="T1" fmla="*/ 14 h 1279"/>
                  <a:gd name="T2" fmla="*/ 918 w 975"/>
                  <a:gd name="T3" fmla="*/ 13 h 1279"/>
                  <a:gd name="T4" fmla="*/ 678 w 975"/>
                  <a:gd name="T5" fmla="*/ 235 h 1279"/>
                  <a:gd name="T6" fmla="*/ 678 w 975"/>
                  <a:gd name="T7" fmla="*/ 235 h 1279"/>
                  <a:gd name="T8" fmla="*/ 609 w 975"/>
                  <a:gd name="T9" fmla="*/ 235 h 1279"/>
                  <a:gd name="T10" fmla="*/ 558 w 975"/>
                  <a:gd name="T11" fmla="*/ 235 h 1279"/>
                  <a:gd name="T12" fmla="*/ 524 w 975"/>
                  <a:gd name="T13" fmla="*/ 389 h 1279"/>
                  <a:gd name="T14" fmla="*/ 498 w 975"/>
                  <a:gd name="T15" fmla="*/ 303 h 1279"/>
                  <a:gd name="T16" fmla="*/ 513 w 975"/>
                  <a:gd name="T17" fmla="*/ 283 h 1279"/>
                  <a:gd name="T18" fmla="*/ 488 w 975"/>
                  <a:gd name="T19" fmla="*/ 255 h 1279"/>
                  <a:gd name="T20" fmla="*/ 460 w 975"/>
                  <a:gd name="T21" fmla="*/ 281 h 1279"/>
                  <a:gd name="T22" fmla="*/ 477 w 975"/>
                  <a:gd name="T23" fmla="*/ 303 h 1279"/>
                  <a:gd name="T24" fmla="*/ 453 w 975"/>
                  <a:gd name="T25" fmla="*/ 389 h 1279"/>
                  <a:gd name="T26" fmla="*/ 417 w 975"/>
                  <a:gd name="T27" fmla="*/ 235 h 1279"/>
                  <a:gd name="T28" fmla="*/ 366 w 975"/>
                  <a:gd name="T29" fmla="*/ 235 h 1279"/>
                  <a:gd name="T30" fmla="*/ 298 w 975"/>
                  <a:gd name="T31" fmla="*/ 235 h 1279"/>
                  <a:gd name="T32" fmla="*/ 298 w 975"/>
                  <a:gd name="T33" fmla="*/ 235 h 1279"/>
                  <a:gd name="T34" fmla="*/ 56 w 975"/>
                  <a:gd name="T35" fmla="*/ 13 h 1279"/>
                  <a:gd name="T36" fmla="*/ 12 w 975"/>
                  <a:gd name="T37" fmla="*/ 14 h 1279"/>
                  <a:gd name="T38" fmla="*/ 13 w 975"/>
                  <a:gd name="T39" fmla="*/ 59 h 1279"/>
                  <a:gd name="T40" fmla="*/ 366 w 975"/>
                  <a:gd name="T41" fmla="*/ 398 h 1279"/>
                  <a:gd name="T42" fmla="*/ 366 w 975"/>
                  <a:gd name="T43" fmla="*/ 742 h 1279"/>
                  <a:gd name="T44" fmla="*/ 366 w 975"/>
                  <a:gd name="T45" fmla="*/ 1228 h 1279"/>
                  <a:gd name="T46" fmla="*/ 417 w 975"/>
                  <a:gd name="T47" fmla="*/ 1279 h 1279"/>
                  <a:gd name="T48" fmla="*/ 468 w 975"/>
                  <a:gd name="T49" fmla="*/ 1228 h 1279"/>
                  <a:gd name="T50" fmla="*/ 468 w 975"/>
                  <a:gd name="T51" fmla="*/ 742 h 1279"/>
                  <a:gd name="T52" fmla="*/ 507 w 975"/>
                  <a:gd name="T53" fmla="*/ 742 h 1279"/>
                  <a:gd name="T54" fmla="*/ 507 w 975"/>
                  <a:gd name="T55" fmla="*/ 1228 h 1279"/>
                  <a:gd name="T56" fmla="*/ 558 w 975"/>
                  <a:gd name="T57" fmla="*/ 1279 h 1279"/>
                  <a:gd name="T58" fmla="*/ 609 w 975"/>
                  <a:gd name="T59" fmla="*/ 1228 h 1279"/>
                  <a:gd name="T60" fmla="*/ 609 w 975"/>
                  <a:gd name="T61" fmla="*/ 742 h 1279"/>
                  <a:gd name="T62" fmla="*/ 609 w 975"/>
                  <a:gd name="T63" fmla="*/ 398 h 1279"/>
                  <a:gd name="T64" fmla="*/ 961 w 975"/>
                  <a:gd name="T65" fmla="*/ 59 h 1279"/>
                  <a:gd name="T66" fmla="*/ 963 w 975"/>
                  <a:gd name="T67" fmla="*/ 14 h 1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75" h="1279">
                    <a:moveTo>
                      <a:pt x="963" y="14"/>
                    </a:moveTo>
                    <a:cubicBezTo>
                      <a:pt x="951" y="2"/>
                      <a:pt x="930" y="0"/>
                      <a:pt x="918" y="13"/>
                    </a:cubicBezTo>
                    <a:cubicBezTo>
                      <a:pt x="678" y="235"/>
                      <a:pt x="678" y="235"/>
                      <a:pt x="678" y="235"/>
                    </a:cubicBezTo>
                    <a:cubicBezTo>
                      <a:pt x="678" y="235"/>
                      <a:pt x="678" y="235"/>
                      <a:pt x="678" y="235"/>
                    </a:cubicBezTo>
                    <a:cubicBezTo>
                      <a:pt x="609" y="235"/>
                      <a:pt x="609" y="235"/>
                      <a:pt x="609" y="235"/>
                    </a:cubicBezTo>
                    <a:cubicBezTo>
                      <a:pt x="558" y="235"/>
                      <a:pt x="558" y="235"/>
                      <a:pt x="558" y="235"/>
                    </a:cubicBezTo>
                    <a:cubicBezTo>
                      <a:pt x="546" y="357"/>
                      <a:pt x="524" y="389"/>
                      <a:pt x="524" y="389"/>
                    </a:cubicBezTo>
                    <a:cubicBezTo>
                      <a:pt x="498" y="303"/>
                      <a:pt x="498" y="303"/>
                      <a:pt x="498" y="303"/>
                    </a:cubicBezTo>
                    <a:cubicBezTo>
                      <a:pt x="513" y="283"/>
                      <a:pt x="513" y="283"/>
                      <a:pt x="513" y="283"/>
                    </a:cubicBezTo>
                    <a:cubicBezTo>
                      <a:pt x="488" y="255"/>
                      <a:pt x="488" y="255"/>
                      <a:pt x="488" y="255"/>
                    </a:cubicBezTo>
                    <a:cubicBezTo>
                      <a:pt x="460" y="281"/>
                      <a:pt x="460" y="281"/>
                      <a:pt x="460" y="281"/>
                    </a:cubicBezTo>
                    <a:cubicBezTo>
                      <a:pt x="477" y="303"/>
                      <a:pt x="477" y="303"/>
                      <a:pt x="477" y="303"/>
                    </a:cubicBezTo>
                    <a:cubicBezTo>
                      <a:pt x="453" y="389"/>
                      <a:pt x="453" y="389"/>
                      <a:pt x="453" y="389"/>
                    </a:cubicBezTo>
                    <a:cubicBezTo>
                      <a:pt x="432" y="365"/>
                      <a:pt x="421" y="274"/>
                      <a:pt x="417" y="235"/>
                    </a:cubicBezTo>
                    <a:cubicBezTo>
                      <a:pt x="366" y="235"/>
                      <a:pt x="366" y="235"/>
                      <a:pt x="366" y="235"/>
                    </a:cubicBezTo>
                    <a:cubicBezTo>
                      <a:pt x="298" y="235"/>
                      <a:pt x="298" y="235"/>
                      <a:pt x="298" y="235"/>
                    </a:cubicBezTo>
                    <a:cubicBezTo>
                      <a:pt x="298" y="235"/>
                      <a:pt x="298" y="235"/>
                      <a:pt x="298" y="235"/>
                    </a:cubicBezTo>
                    <a:cubicBezTo>
                      <a:pt x="56" y="13"/>
                      <a:pt x="56" y="13"/>
                      <a:pt x="56" y="13"/>
                    </a:cubicBezTo>
                    <a:cubicBezTo>
                      <a:pt x="44" y="0"/>
                      <a:pt x="24" y="2"/>
                      <a:pt x="12" y="14"/>
                    </a:cubicBezTo>
                    <a:cubicBezTo>
                      <a:pt x="0" y="27"/>
                      <a:pt x="0" y="48"/>
                      <a:pt x="13" y="59"/>
                    </a:cubicBezTo>
                    <a:cubicBezTo>
                      <a:pt x="366" y="398"/>
                      <a:pt x="366" y="398"/>
                      <a:pt x="366" y="398"/>
                    </a:cubicBezTo>
                    <a:cubicBezTo>
                      <a:pt x="366" y="742"/>
                      <a:pt x="366" y="742"/>
                      <a:pt x="366" y="742"/>
                    </a:cubicBezTo>
                    <a:cubicBezTo>
                      <a:pt x="366" y="1228"/>
                      <a:pt x="366" y="1228"/>
                      <a:pt x="366" y="1228"/>
                    </a:cubicBezTo>
                    <a:cubicBezTo>
                      <a:pt x="366" y="1256"/>
                      <a:pt x="389" y="1279"/>
                      <a:pt x="417" y="1279"/>
                    </a:cubicBezTo>
                    <a:cubicBezTo>
                      <a:pt x="444" y="1279"/>
                      <a:pt x="468" y="1256"/>
                      <a:pt x="468" y="1228"/>
                    </a:cubicBezTo>
                    <a:cubicBezTo>
                      <a:pt x="468" y="742"/>
                      <a:pt x="468" y="742"/>
                      <a:pt x="468" y="742"/>
                    </a:cubicBezTo>
                    <a:cubicBezTo>
                      <a:pt x="507" y="742"/>
                      <a:pt x="507" y="742"/>
                      <a:pt x="507" y="742"/>
                    </a:cubicBezTo>
                    <a:cubicBezTo>
                      <a:pt x="507" y="1228"/>
                      <a:pt x="507" y="1228"/>
                      <a:pt x="507" y="1228"/>
                    </a:cubicBezTo>
                    <a:cubicBezTo>
                      <a:pt x="507" y="1256"/>
                      <a:pt x="530" y="1279"/>
                      <a:pt x="558" y="1279"/>
                    </a:cubicBezTo>
                    <a:cubicBezTo>
                      <a:pt x="585" y="1279"/>
                      <a:pt x="609" y="1256"/>
                      <a:pt x="609" y="1228"/>
                    </a:cubicBezTo>
                    <a:cubicBezTo>
                      <a:pt x="609" y="742"/>
                      <a:pt x="609" y="742"/>
                      <a:pt x="609" y="742"/>
                    </a:cubicBezTo>
                    <a:cubicBezTo>
                      <a:pt x="609" y="398"/>
                      <a:pt x="609" y="398"/>
                      <a:pt x="609" y="398"/>
                    </a:cubicBezTo>
                    <a:cubicBezTo>
                      <a:pt x="961" y="59"/>
                      <a:pt x="961" y="59"/>
                      <a:pt x="961" y="59"/>
                    </a:cubicBezTo>
                    <a:cubicBezTo>
                      <a:pt x="974" y="48"/>
                      <a:pt x="975" y="27"/>
                      <a:pt x="963" y="14"/>
                    </a:cubicBezTo>
                    <a:close/>
                  </a:path>
                </a:pathLst>
              </a:custGeom>
              <a:grpFill/>
              <a:ln>
                <a:noFill/>
              </a:ln>
            </p:spPr>
            <p:txBody>
              <a:bodyPr/>
              <a:lstStyle/>
              <a:p>
                <a:pPr>
                  <a:defRPr/>
                </a:pPr>
                <a:endParaRPr lang="zh-CN" altLang="en-US" sz="1200"/>
              </a:p>
            </p:txBody>
          </p:sp>
        </p:grpSp>
      </p:grpSp>
      <p:sp>
        <p:nvSpPr>
          <p:cNvPr id="30" name="Rectangle 11">
            <a:extLst>
              <a:ext uri="{FF2B5EF4-FFF2-40B4-BE49-F238E27FC236}">
                <a16:creationId xmlns:a16="http://schemas.microsoft.com/office/drawing/2014/main" id="{1EF664CA-920E-42BB-A70F-82F0B240E8D1}"/>
              </a:ext>
            </a:extLst>
          </p:cNvPr>
          <p:cNvSpPr/>
          <p:nvPr/>
        </p:nvSpPr>
        <p:spPr>
          <a:xfrm>
            <a:off x="0" y="3"/>
            <a:ext cx="9144000" cy="6008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9" rIns="68568" bIns="34289" rtlCol="0" anchor="ctr"/>
          <a:lstStyle/>
          <a:p>
            <a:pPr algn="ctr"/>
            <a:endParaRPr lang="en-US" sz="1200"/>
          </a:p>
        </p:txBody>
      </p:sp>
      <p:sp>
        <p:nvSpPr>
          <p:cNvPr id="39" name="TextBox 38">
            <a:extLst>
              <a:ext uri="{FF2B5EF4-FFF2-40B4-BE49-F238E27FC236}">
                <a16:creationId xmlns:a16="http://schemas.microsoft.com/office/drawing/2014/main" id="{DB2A7705-133C-4C2F-96E9-FFE8A6083210}"/>
              </a:ext>
            </a:extLst>
          </p:cNvPr>
          <p:cNvSpPr txBox="1"/>
          <p:nvPr/>
        </p:nvSpPr>
        <p:spPr>
          <a:xfrm>
            <a:off x="440203" y="78852"/>
            <a:ext cx="8349018" cy="332399"/>
          </a:xfrm>
          <a:prstGeom prst="rect">
            <a:avLst/>
          </a:prstGeom>
          <a:noFill/>
        </p:spPr>
        <p:txBody>
          <a:bodyPr wrap="square" lIns="0" tIns="0" rIns="0" bIns="0" rtlCol="0">
            <a:spAutoFit/>
          </a:bodyPr>
          <a:lstStyle/>
          <a:p>
            <a:pPr algn="ctr">
              <a:lnSpc>
                <a:spcPct val="120000"/>
              </a:lnSpc>
            </a:pPr>
            <a:r>
              <a:rPr lang="ru-RU" sz="1800" b="1" dirty="0">
                <a:solidFill>
                  <a:schemeClr val="bg1"/>
                </a:solidFill>
              </a:rPr>
              <a:t> </a:t>
            </a:r>
            <a:r>
              <a:rPr lang="ru-RU" b="1" dirty="0">
                <a:solidFill>
                  <a:schemeClr val="bg1"/>
                </a:solidFill>
                <a:latin typeface="Arial" panose="020B0604020202020204" pitchFamily="34" charset="0"/>
                <a:cs typeface="Arial" panose="020B0604020202020204" pitchFamily="34" charset="0"/>
              </a:rPr>
              <a:t>СОСТАВ АТТЕСТАЦИОННОЙ КОМИССИИ</a:t>
            </a:r>
            <a:endParaRPr lang="en-US" dirty="0">
              <a:solidFill>
                <a:schemeClr val="bg1"/>
              </a:solidFill>
              <a:latin typeface="Arial" panose="020B0604020202020204" pitchFamily="34" charset="0"/>
              <a:cs typeface="Arial" panose="020B0604020202020204" pitchFamily="34" charset="0"/>
            </a:endParaRPr>
          </a:p>
        </p:txBody>
      </p:sp>
      <p:sp>
        <p:nvSpPr>
          <p:cNvPr id="43" name="原创设计师QQ598969553      _10">
            <a:extLst>
              <a:ext uri="{FF2B5EF4-FFF2-40B4-BE49-F238E27FC236}">
                <a16:creationId xmlns:a16="http://schemas.microsoft.com/office/drawing/2014/main" id="{79E7D67A-55A7-4B8E-8535-02D80C083974}"/>
              </a:ext>
            </a:extLst>
          </p:cNvPr>
          <p:cNvSpPr>
            <a:spLocks noChangeArrowheads="1"/>
          </p:cNvSpPr>
          <p:nvPr/>
        </p:nvSpPr>
        <p:spPr bwMode="auto">
          <a:xfrm>
            <a:off x="3164699" y="3383566"/>
            <a:ext cx="388415"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nSpc>
                <a:spcPct val="120000"/>
              </a:lnSpc>
              <a:spcBef>
                <a:spcPts val="169"/>
              </a:spcBef>
              <a:defRPr/>
            </a:pPr>
            <a:r>
              <a:rPr lang="ru-RU" altLang="zh-CN" sz="1200" b="1" dirty="0">
                <a:solidFill>
                  <a:schemeClr val="bg1"/>
                </a:solidFill>
              </a:rPr>
              <a:t>50%</a:t>
            </a:r>
            <a:endParaRPr lang="en-US" altLang="zh-CN" sz="1200" dirty="0">
              <a:solidFill>
                <a:schemeClr val="bg1"/>
              </a:solidFill>
            </a:endParaRPr>
          </a:p>
        </p:txBody>
      </p:sp>
      <p:pic>
        <p:nvPicPr>
          <p:cNvPr id="2048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300199" y="1854500"/>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506337" y="1819196"/>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248899" y="2515928"/>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0"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461406" y="3140704"/>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7" name="Шестиугольник 46"/>
          <p:cNvSpPr/>
          <p:nvPr/>
        </p:nvSpPr>
        <p:spPr>
          <a:xfrm>
            <a:off x="202389" y="3909823"/>
            <a:ext cx="697204" cy="767319"/>
          </a:xfrm>
          <a:prstGeom prst="hexagon">
            <a:avLst/>
          </a:prstGeom>
          <a:solidFill>
            <a:srgbClr val="9EEAFF"/>
          </a:solidFill>
          <a:ln w="38100">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ru-RU" sz="1400">
              <a:latin typeface="+mj-lt"/>
            </a:endParaRPr>
          </a:p>
        </p:txBody>
      </p:sp>
      <p:pic>
        <p:nvPicPr>
          <p:cNvPr id="49" name="Picture 13" descr="Партнёрская программа Альбины Розенблат"/>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0368" y="5835999"/>
            <a:ext cx="285223" cy="507716"/>
          </a:xfrm>
          <a:prstGeom prst="rect">
            <a:avLst/>
          </a:prstGeom>
          <a:noFill/>
          <a:extLst>
            <a:ext uri="{909E8E84-426E-40DD-AFC4-6F175D3DCCD1}">
              <a14:hiddenFill xmlns:a14="http://schemas.microsoft.com/office/drawing/2010/main">
                <a:solidFill>
                  <a:srgbClr val="FFFFFF"/>
                </a:solidFill>
              </a14:hiddenFill>
            </a:ext>
          </a:extLst>
        </p:spPr>
      </p:pic>
      <p:sp>
        <p:nvSpPr>
          <p:cNvPr id="51" name="Прямоугольник 50"/>
          <p:cNvSpPr/>
          <p:nvPr/>
        </p:nvSpPr>
        <p:spPr>
          <a:xfrm>
            <a:off x="102448" y="4965615"/>
            <a:ext cx="8916746" cy="359709"/>
          </a:xfrm>
          <a:prstGeom prst="rect">
            <a:avLst/>
          </a:prstGeom>
          <a:noFill/>
          <a:ln w="12700">
            <a:solidFill>
              <a:srgbClr val="2C5D98"/>
            </a:solidFill>
          </a:ln>
        </p:spPr>
        <p:txBody>
          <a:bodyPr wrap="square" lIns="51426" tIns="25715" rIns="51426" bIns="25715">
            <a:spAutoFit/>
          </a:bodyPr>
          <a:lstStyle/>
          <a:p>
            <a:pPr algn="ctr" defTabSz="514241"/>
            <a:r>
              <a:rPr lang="ru-RU" sz="1000" b="1" dirty="0">
                <a:solidFill>
                  <a:srgbClr val="1F497D"/>
                </a:solidFill>
                <a:latin typeface="Arial" panose="020B0604020202020204" pitchFamily="34" charset="0"/>
                <a:cs typeface="Arial" panose="020B0604020202020204" pitchFamily="34" charset="0"/>
              </a:rPr>
              <a:t>Специалисты, эксперты и консультанты  для организаций образования, подведомственных органам КНБ РК, ГП РК, МО РК, МВД РК - преподаватели с учеными степенями и  учеными званиями</a:t>
            </a:r>
          </a:p>
        </p:txBody>
      </p:sp>
      <p:sp>
        <p:nvSpPr>
          <p:cNvPr id="54" name="Шестиугольник 53"/>
          <p:cNvSpPr/>
          <p:nvPr/>
        </p:nvSpPr>
        <p:spPr>
          <a:xfrm>
            <a:off x="168131" y="947710"/>
            <a:ext cx="731461" cy="806625"/>
          </a:xfrm>
          <a:prstGeom prst="hexagon">
            <a:avLst/>
          </a:prstGeom>
          <a:solidFill>
            <a:srgbClr val="016F84"/>
          </a:solidFill>
          <a:ln w="38100">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ru-RU" sz="1400">
              <a:latin typeface="+mj-lt"/>
            </a:endParaRPr>
          </a:p>
        </p:txBody>
      </p:sp>
      <p:sp>
        <p:nvSpPr>
          <p:cNvPr id="56" name="Шестиугольник 55"/>
          <p:cNvSpPr/>
          <p:nvPr/>
        </p:nvSpPr>
        <p:spPr>
          <a:xfrm>
            <a:off x="184850" y="2522576"/>
            <a:ext cx="698023" cy="752485"/>
          </a:xfrm>
          <a:prstGeom prst="hexagon">
            <a:avLst/>
          </a:prstGeom>
          <a:solidFill>
            <a:srgbClr val="0195BC"/>
          </a:solidFill>
          <a:ln w="38100">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lIns="91424" tIns="45712" rIns="91424" bIns="45712" anchor="ctr"/>
          <a:lstStyle/>
          <a:p>
            <a:pPr algn="ctr">
              <a:defRPr/>
            </a:pPr>
            <a:endParaRPr lang="ru-RU" sz="1400">
              <a:latin typeface="+mj-lt"/>
            </a:endParaRPr>
          </a:p>
        </p:txBody>
      </p:sp>
      <p:pic>
        <p:nvPicPr>
          <p:cNvPr id="57" name="Picture 9" descr="Файл:Опыт работы.png — Vladimi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6655" y="2689927"/>
            <a:ext cx="274410" cy="448788"/>
          </a:xfrm>
          <a:prstGeom prst="rect">
            <a:avLst/>
          </a:prstGeom>
          <a:noFill/>
          <a:extLst>
            <a:ext uri="{909E8E84-426E-40DD-AFC4-6F175D3DCCD1}">
              <a14:hiddenFill xmlns:a14="http://schemas.microsoft.com/office/drawing/2010/main">
                <a:solidFill>
                  <a:srgbClr val="FFFFFF"/>
                </a:solidFill>
              </a14:hiddenFill>
            </a:ext>
          </a:extLst>
        </p:spPr>
      </p:pic>
      <p:pic>
        <p:nvPicPr>
          <p:cNvPr id="61" name="Picture 7" descr="Картинки с человечками для презентации (35 фото) | 3d character, Stock  images free, 3d huma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10368" y="1092763"/>
            <a:ext cx="285223" cy="507716"/>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11" descr="Маленький странный человечек с зеленым крюком и красным крестом — Стоковое  фото © lilu_foto #5402426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5538" y="4047018"/>
            <a:ext cx="300052" cy="534113"/>
          </a:xfrm>
          <a:prstGeom prst="rect">
            <a:avLst/>
          </a:prstGeom>
          <a:noFill/>
          <a:extLst>
            <a:ext uri="{909E8E84-426E-40DD-AFC4-6F175D3DCCD1}">
              <a14:hiddenFill xmlns:a14="http://schemas.microsoft.com/office/drawing/2010/main">
                <a:solidFill>
                  <a:srgbClr val="FFFFFF"/>
                </a:solidFill>
              </a14:hiddenFill>
            </a:ext>
          </a:extLst>
        </p:spPr>
      </p:pic>
      <p:cxnSp>
        <p:nvCxnSpPr>
          <p:cNvPr id="14" name="Прямая соединительная линия 13"/>
          <p:cNvCxnSpPr/>
          <p:nvPr/>
        </p:nvCxnSpPr>
        <p:spPr>
          <a:xfrm>
            <a:off x="4614712" y="836716"/>
            <a:ext cx="0" cy="3390377"/>
          </a:xfrm>
          <a:prstGeom prst="line">
            <a:avLst/>
          </a:prstGeom>
        </p:spPr>
        <p:style>
          <a:lnRef idx="1">
            <a:schemeClr val="accent1"/>
          </a:lnRef>
          <a:fillRef idx="0">
            <a:schemeClr val="accent1"/>
          </a:fillRef>
          <a:effectRef idx="0">
            <a:schemeClr val="accent1"/>
          </a:effectRef>
          <a:fontRef idx="minor">
            <a:schemeClr val="tx1"/>
          </a:fontRef>
        </p:style>
      </p:cxnSp>
      <p:sp>
        <p:nvSpPr>
          <p:cNvPr id="20" name="Прямоугольник 19"/>
          <p:cNvSpPr/>
          <p:nvPr/>
        </p:nvSpPr>
        <p:spPr>
          <a:xfrm>
            <a:off x="4630458" y="4272663"/>
            <a:ext cx="4375859" cy="400097"/>
          </a:xfrm>
          <a:prstGeom prst="rect">
            <a:avLst/>
          </a:prstGeom>
          <a:ln>
            <a:solidFill>
              <a:schemeClr val="accent1"/>
            </a:solidFill>
          </a:ln>
        </p:spPr>
        <p:txBody>
          <a:bodyPr wrap="square" lIns="91428" tIns="45714" rIns="91428" bIns="45714">
            <a:spAutoFit/>
          </a:bodyPr>
          <a:lstStyle/>
          <a:p>
            <a:pPr algn="ctr"/>
            <a:r>
              <a:rPr lang="ru-RU" sz="1000" b="1" dirty="0">
                <a:solidFill>
                  <a:srgbClr val="2C5D9B"/>
                </a:solidFill>
                <a:latin typeface="Arial" panose="020B0604020202020204" pitchFamily="34" charset="0"/>
                <a:cs typeface="Arial" panose="020B0604020202020204" pitchFamily="34" charset="0"/>
              </a:rPr>
              <a:t>Численность экспертов должна составлять не менее две трети от общей численности состава комиссии.</a:t>
            </a:r>
          </a:p>
        </p:txBody>
      </p:sp>
      <p:sp>
        <p:nvSpPr>
          <p:cNvPr id="13" name="Прямоугольник 12"/>
          <p:cNvSpPr/>
          <p:nvPr/>
        </p:nvSpPr>
        <p:spPr>
          <a:xfrm>
            <a:off x="925964" y="866637"/>
            <a:ext cx="3688749" cy="1107984"/>
          </a:xfrm>
          <a:prstGeom prst="rect">
            <a:avLst/>
          </a:prstGeom>
        </p:spPr>
        <p:txBody>
          <a:bodyPr wrap="square" lIns="91428" tIns="45714" rIns="91428" bIns="45714">
            <a:spAutoFit/>
          </a:bodyPr>
          <a:lstStyle/>
          <a:p>
            <a:pPr algn="just"/>
            <a:r>
              <a:rPr lang="ru-RU" sz="1100" b="1" dirty="0">
                <a:solidFill>
                  <a:srgbClr val="1F497D"/>
                </a:solidFill>
                <a:latin typeface="Arial" panose="020B0604020202020204" pitchFamily="34" charset="0"/>
                <a:cs typeface="Arial" panose="020B0604020202020204" pitchFamily="34" charset="0"/>
              </a:rPr>
              <a:t>специалист – лицо, имеющее высшее и (или) послевузовское  педагогическое или иное профессиональное образование по соответствующему профилю и обладающее специальными знаниями, умениями и практическим опытом в области образования</a:t>
            </a:r>
          </a:p>
        </p:txBody>
      </p:sp>
      <p:sp>
        <p:nvSpPr>
          <p:cNvPr id="15" name="Прямоугольник 14"/>
          <p:cNvSpPr/>
          <p:nvPr/>
        </p:nvSpPr>
        <p:spPr>
          <a:xfrm>
            <a:off x="925966" y="2457997"/>
            <a:ext cx="3646040" cy="938706"/>
          </a:xfrm>
          <a:prstGeom prst="rect">
            <a:avLst/>
          </a:prstGeom>
        </p:spPr>
        <p:txBody>
          <a:bodyPr wrap="square" lIns="91428" tIns="45714" rIns="91428" bIns="45714">
            <a:spAutoFit/>
          </a:bodyPr>
          <a:lstStyle/>
          <a:p>
            <a:pPr lvl="0" algn="just" fontAlgn="base"/>
            <a:r>
              <a:rPr lang="ru-RU" sz="1100" b="1" dirty="0">
                <a:solidFill>
                  <a:srgbClr val="1F497D"/>
                </a:solidFill>
                <a:latin typeface="Arial" panose="020B0604020202020204" pitchFamily="34" charset="0"/>
                <a:cs typeface="Arial" panose="020B0604020202020204" pitchFamily="34" charset="0"/>
              </a:rPr>
              <a:t>эксперт – лицо, соответствующее типовым квалификационным характеристикам должностей педагогов, которому поручают рассмотреть материалы оценки организаций образования; </a:t>
            </a:r>
          </a:p>
        </p:txBody>
      </p:sp>
      <p:sp>
        <p:nvSpPr>
          <p:cNvPr id="17" name="Прямоугольник 16"/>
          <p:cNvSpPr/>
          <p:nvPr/>
        </p:nvSpPr>
        <p:spPr>
          <a:xfrm>
            <a:off x="925964" y="3872557"/>
            <a:ext cx="3688748" cy="600152"/>
          </a:xfrm>
          <a:prstGeom prst="rect">
            <a:avLst/>
          </a:prstGeom>
        </p:spPr>
        <p:txBody>
          <a:bodyPr wrap="square" lIns="91428" tIns="45714" rIns="91428" bIns="45714">
            <a:spAutoFit/>
          </a:bodyPr>
          <a:lstStyle/>
          <a:p>
            <a:pPr algn="just"/>
            <a:r>
              <a:rPr lang="ru-RU" sz="1100" b="1" dirty="0">
                <a:solidFill>
                  <a:srgbClr val="1F497D"/>
                </a:solidFill>
                <a:latin typeface="Arial" panose="020B0604020202020204" pitchFamily="34" charset="0"/>
                <a:cs typeface="Arial" panose="020B0604020202020204" pitchFamily="34" charset="0"/>
              </a:rPr>
              <a:t>консультант – профессиональный специалист-эксперт, нанимаемый для предоставления консультаций по вопросам образования</a:t>
            </a:r>
          </a:p>
        </p:txBody>
      </p:sp>
      <p:sp>
        <p:nvSpPr>
          <p:cNvPr id="18" name="Прямоугольник 17"/>
          <p:cNvSpPr/>
          <p:nvPr/>
        </p:nvSpPr>
        <p:spPr>
          <a:xfrm>
            <a:off x="5458006" y="864491"/>
            <a:ext cx="3548311" cy="553986"/>
          </a:xfrm>
          <a:prstGeom prst="rect">
            <a:avLst/>
          </a:prstGeom>
          <a:ln>
            <a:solidFill>
              <a:srgbClr val="2C5D98"/>
            </a:solidFill>
          </a:ln>
        </p:spPr>
        <p:txBody>
          <a:bodyPr wrap="square" lIns="91428" tIns="45714" rIns="91428" bIns="45714">
            <a:spAutoFit/>
          </a:bodyPr>
          <a:lstStyle/>
          <a:p>
            <a:pPr algn="just"/>
            <a:r>
              <a:rPr lang="ru-RU" sz="1000" b="1" dirty="0">
                <a:solidFill>
                  <a:srgbClr val="1F497D"/>
                </a:solidFill>
                <a:latin typeface="Arial" panose="020B0604020202020204" pitchFamily="34" charset="0"/>
                <a:cs typeface="Arial" panose="020B0604020202020204" pitchFamily="34" charset="0"/>
              </a:rPr>
              <a:t>База данных – сведения о квалифицированных специалистах, консультантах и экспертах по профилю деятельности организации образования</a:t>
            </a:r>
          </a:p>
        </p:txBody>
      </p:sp>
      <p:sp>
        <p:nvSpPr>
          <p:cNvPr id="41" name="Прямоугольник 40"/>
          <p:cNvSpPr/>
          <p:nvPr/>
        </p:nvSpPr>
        <p:spPr>
          <a:xfrm>
            <a:off x="5040814" y="1697281"/>
            <a:ext cx="1369261" cy="400097"/>
          </a:xfrm>
          <a:prstGeom prst="rect">
            <a:avLst/>
          </a:prstGeom>
        </p:spPr>
        <p:txBody>
          <a:bodyPr wrap="none" lIns="91428" tIns="45714" rIns="91428" bIns="45714">
            <a:spAutoFit/>
          </a:bodyPr>
          <a:lstStyle/>
          <a:p>
            <a:r>
              <a:rPr lang="ru-RU" sz="1000" b="1" dirty="0">
                <a:solidFill>
                  <a:srgbClr val="2C5D9B"/>
                </a:solidFill>
                <a:latin typeface="Arial" panose="020B0604020202020204" pitchFamily="34" charset="0"/>
                <a:cs typeface="Arial" panose="020B0604020202020204" pitchFamily="34" charset="0"/>
              </a:rPr>
              <a:t>педагоги первой и</a:t>
            </a:r>
          </a:p>
          <a:p>
            <a:r>
              <a:rPr lang="ru-RU" sz="1000" b="1" dirty="0">
                <a:solidFill>
                  <a:srgbClr val="2C5D9B"/>
                </a:solidFill>
                <a:latin typeface="Arial" panose="020B0604020202020204" pitchFamily="34" charset="0"/>
                <a:cs typeface="Arial" panose="020B0604020202020204" pitchFamily="34" charset="0"/>
              </a:rPr>
              <a:t>высшей категории</a:t>
            </a:r>
            <a:endParaRPr lang="ru-RU" sz="1000" dirty="0">
              <a:solidFill>
                <a:srgbClr val="2C5D9B"/>
              </a:solidFill>
              <a:latin typeface="Arial" panose="020B0604020202020204" pitchFamily="34" charset="0"/>
              <a:cs typeface="Arial" panose="020B0604020202020204" pitchFamily="34" charset="0"/>
            </a:endParaRPr>
          </a:p>
        </p:txBody>
      </p:sp>
      <p:sp>
        <p:nvSpPr>
          <p:cNvPr id="44" name="Прямоугольник 43"/>
          <p:cNvSpPr/>
          <p:nvPr/>
        </p:nvSpPr>
        <p:spPr>
          <a:xfrm>
            <a:off x="4924304" y="2370899"/>
            <a:ext cx="1492692" cy="400097"/>
          </a:xfrm>
          <a:prstGeom prst="rect">
            <a:avLst/>
          </a:prstGeom>
        </p:spPr>
        <p:txBody>
          <a:bodyPr wrap="none" lIns="91428" tIns="45714" rIns="91428" bIns="45714">
            <a:spAutoFit/>
          </a:bodyPr>
          <a:lstStyle/>
          <a:p>
            <a:r>
              <a:rPr lang="ru-RU" sz="1000" b="1" dirty="0">
                <a:solidFill>
                  <a:srgbClr val="2C5D9B"/>
                </a:solidFill>
                <a:latin typeface="Arial" panose="020B0604020202020204" pitchFamily="34" charset="0"/>
                <a:cs typeface="Arial" panose="020B0604020202020204" pitchFamily="34" charset="0"/>
              </a:rPr>
              <a:t>педагоги-мастера  и </a:t>
            </a:r>
          </a:p>
          <a:p>
            <a:r>
              <a:rPr lang="ru-RU" sz="1000" b="1" dirty="0">
                <a:solidFill>
                  <a:srgbClr val="2C5D9B"/>
                </a:solidFill>
                <a:latin typeface="Arial" panose="020B0604020202020204" pitchFamily="34" charset="0"/>
                <a:cs typeface="Arial" panose="020B0604020202020204" pitchFamily="34" charset="0"/>
              </a:rPr>
              <a:t>(или) магистры</a:t>
            </a:r>
            <a:endParaRPr lang="ru-RU" sz="1000" dirty="0">
              <a:solidFill>
                <a:srgbClr val="2C5D9B"/>
              </a:solidFill>
              <a:latin typeface="Arial" panose="020B0604020202020204" pitchFamily="34" charset="0"/>
              <a:cs typeface="Arial" panose="020B0604020202020204" pitchFamily="34" charset="0"/>
            </a:endParaRPr>
          </a:p>
        </p:txBody>
      </p:sp>
      <p:pic>
        <p:nvPicPr>
          <p:cNvPr id="6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492744" y="3102984"/>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667544" y="2526920"/>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965586" y="3420436"/>
            <a:ext cx="322415" cy="3260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5" name="Прямоугольник 44"/>
          <p:cNvSpPr/>
          <p:nvPr/>
        </p:nvSpPr>
        <p:spPr>
          <a:xfrm>
            <a:off x="7875768" y="1700811"/>
            <a:ext cx="1268233" cy="400097"/>
          </a:xfrm>
          <a:prstGeom prst="rect">
            <a:avLst/>
          </a:prstGeom>
        </p:spPr>
        <p:txBody>
          <a:bodyPr wrap="square" lIns="91428" tIns="45714" rIns="91428" bIns="45714">
            <a:spAutoFit/>
          </a:bodyPr>
          <a:lstStyle/>
          <a:p>
            <a:r>
              <a:rPr lang="ru-RU" sz="1000" b="1" dirty="0">
                <a:solidFill>
                  <a:srgbClr val="2C5D9B"/>
                </a:solidFill>
                <a:latin typeface="Arial" panose="020B0604020202020204" pitchFamily="34" charset="0"/>
                <a:cs typeface="Arial" panose="020B0604020202020204" pitchFamily="34" charset="0"/>
              </a:rPr>
              <a:t>представитель ДОКСО</a:t>
            </a:r>
          </a:p>
        </p:txBody>
      </p:sp>
      <p:grpSp>
        <p:nvGrpSpPr>
          <p:cNvPr id="8" name="Группа 67">
            <a:extLst>
              <a:ext uri="{FF2B5EF4-FFF2-40B4-BE49-F238E27FC236}">
                <a16:creationId xmlns:a16="http://schemas.microsoft.com/office/drawing/2014/main" id="{6C87D89C-4D23-4CDA-B81D-6AEF185EF4DF}"/>
              </a:ext>
            </a:extLst>
          </p:cNvPr>
          <p:cNvGrpSpPr/>
          <p:nvPr/>
        </p:nvGrpSpPr>
        <p:grpSpPr>
          <a:xfrm>
            <a:off x="6848871" y="2111624"/>
            <a:ext cx="618030" cy="808608"/>
            <a:chOff x="5141843" y="3534787"/>
            <a:chExt cx="1748950" cy="1880038"/>
          </a:xfrm>
          <a:solidFill>
            <a:srgbClr val="016F89"/>
          </a:solidFill>
        </p:grpSpPr>
        <p:grpSp>
          <p:nvGrpSpPr>
            <p:cNvPr id="9" name="原创设计师QQ598969553      _1">
              <a:extLst>
                <a:ext uri="{FF2B5EF4-FFF2-40B4-BE49-F238E27FC236}">
                  <a16:creationId xmlns:a16="http://schemas.microsoft.com/office/drawing/2014/main" id="{D8D70AFB-BE6A-4823-9845-017CAB71A12E}"/>
                </a:ext>
              </a:extLst>
            </p:cNvPr>
            <p:cNvGrpSpPr/>
            <p:nvPr/>
          </p:nvGrpSpPr>
          <p:grpSpPr>
            <a:xfrm>
              <a:off x="6539528" y="4269305"/>
              <a:ext cx="351265" cy="924184"/>
              <a:chOff x="2457450" y="777875"/>
              <a:chExt cx="1811338" cy="4765675"/>
            </a:xfrm>
            <a:grpFill/>
          </p:grpSpPr>
          <p:sp>
            <p:nvSpPr>
              <p:cNvPr id="78" name="Oval 6">
                <a:extLst>
                  <a:ext uri="{FF2B5EF4-FFF2-40B4-BE49-F238E27FC236}">
                    <a16:creationId xmlns:a16="http://schemas.microsoft.com/office/drawing/2014/main" id="{68F9F791-4143-4693-978A-B25E6FBD3F6F}"/>
                  </a:ext>
                </a:extLst>
              </p:cNvPr>
              <p:cNvSpPr>
                <a:spLocks noChangeArrowheads="1"/>
              </p:cNvSpPr>
              <p:nvPr/>
            </p:nvSpPr>
            <p:spPr bwMode="auto">
              <a:xfrm>
                <a:off x="2997200" y="777875"/>
                <a:ext cx="731838" cy="73025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79" name="Freeform 7">
                <a:extLst>
                  <a:ext uri="{FF2B5EF4-FFF2-40B4-BE49-F238E27FC236}">
                    <a16:creationId xmlns:a16="http://schemas.microsoft.com/office/drawing/2014/main" id="{F20548E4-3CDE-43E8-9FCD-4D2CAE9AF4AE}"/>
                  </a:ext>
                </a:extLst>
              </p:cNvPr>
              <p:cNvSpPr/>
              <p:nvPr/>
            </p:nvSpPr>
            <p:spPr bwMode="auto">
              <a:xfrm>
                <a:off x="2457450" y="1590675"/>
                <a:ext cx="1811338" cy="3952875"/>
              </a:xfrm>
              <a:custGeom>
                <a:avLst/>
                <a:gdLst>
                  <a:gd name="T0" fmla="*/ 483 w 483"/>
                  <a:gd name="T1" fmla="*/ 47 h 1054"/>
                  <a:gd name="T2" fmla="*/ 432 w 483"/>
                  <a:gd name="T3" fmla="*/ 0 h 1054"/>
                  <a:gd name="T4" fmla="*/ 364 w 483"/>
                  <a:gd name="T5" fmla="*/ 0 h 1054"/>
                  <a:gd name="T6" fmla="*/ 312 w 483"/>
                  <a:gd name="T7" fmla="*/ 0 h 1054"/>
                  <a:gd name="T8" fmla="*/ 279 w 483"/>
                  <a:gd name="T9" fmla="*/ 156 h 1054"/>
                  <a:gd name="T10" fmla="*/ 252 w 483"/>
                  <a:gd name="T11" fmla="*/ 69 h 1054"/>
                  <a:gd name="T12" fmla="*/ 267 w 483"/>
                  <a:gd name="T13" fmla="*/ 49 h 1054"/>
                  <a:gd name="T14" fmla="*/ 242 w 483"/>
                  <a:gd name="T15" fmla="*/ 21 h 1054"/>
                  <a:gd name="T16" fmla="*/ 214 w 483"/>
                  <a:gd name="T17" fmla="*/ 47 h 1054"/>
                  <a:gd name="T18" fmla="*/ 230 w 483"/>
                  <a:gd name="T19" fmla="*/ 69 h 1054"/>
                  <a:gd name="T20" fmla="*/ 207 w 483"/>
                  <a:gd name="T21" fmla="*/ 156 h 1054"/>
                  <a:gd name="T22" fmla="*/ 170 w 483"/>
                  <a:gd name="T23" fmla="*/ 0 h 1054"/>
                  <a:gd name="T24" fmla="*/ 119 w 483"/>
                  <a:gd name="T25" fmla="*/ 0 h 1054"/>
                  <a:gd name="T26" fmla="*/ 52 w 483"/>
                  <a:gd name="T27" fmla="*/ 0 h 1054"/>
                  <a:gd name="T28" fmla="*/ 0 w 483"/>
                  <a:gd name="T29" fmla="*/ 47 h 1054"/>
                  <a:gd name="T30" fmla="*/ 0 w 483"/>
                  <a:gd name="T31" fmla="*/ 47 h 1054"/>
                  <a:gd name="T32" fmla="*/ 0 w 483"/>
                  <a:gd name="T33" fmla="*/ 495 h 1054"/>
                  <a:gd name="T34" fmla="*/ 0 w 483"/>
                  <a:gd name="T35" fmla="*/ 495 h 1054"/>
                  <a:gd name="T36" fmla="*/ 0 w 483"/>
                  <a:gd name="T37" fmla="*/ 495 h 1054"/>
                  <a:gd name="T38" fmla="*/ 42 w 483"/>
                  <a:gd name="T39" fmla="*/ 536 h 1054"/>
                  <a:gd name="T40" fmla="*/ 84 w 483"/>
                  <a:gd name="T41" fmla="*/ 495 h 1054"/>
                  <a:gd name="T42" fmla="*/ 84 w 483"/>
                  <a:gd name="T43" fmla="*/ 495 h 1054"/>
                  <a:gd name="T44" fmla="*/ 84 w 483"/>
                  <a:gd name="T45" fmla="*/ 165 h 1054"/>
                  <a:gd name="T46" fmla="*/ 119 w 483"/>
                  <a:gd name="T47" fmla="*/ 165 h 1054"/>
                  <a:gd name="T48" fmla="*/ 119 w 483"/>
                  <a:gd name="T49" fmla="*/ 512 h 1054"/>
                  <a:gd name="T50" fmla="*/ 119 w 483"/>
                  <a:gd name="T51" fmla="*/ 1003 h 1054"/>
                  <a:gd name="T52" fmla="*/ 170 w 483"/>
                  <a:gd name="T53" fmla="*/ 1054 h 1054"/>
                  <a:gd name="T54" fmla="*/ 222 w 483"/>
                  <a:gd name="T55" fmla="*/ 1003 h 1054"/>
                  <a:gd name="T56" fmla="*/ 222 w 483"/>
                  <a:gd name="T57" fmla="*/ 512 h 1054"/>
                  <a:gd name="T58" fmla="*/ 261 w 483"/>
                  <a:gd name="T59" fmla="*/ 512 h 1054"/>
                  <a:gd name="T60" fmla="*/ 261 w 483"/>
                  <a:gd name="T61" fmla="*/ 1003 h 1054"/>
                  <a:gd name="T62" fmla="*/ 313 w 483"/>
                  <a:gd name="T63" fmla="*/ 1054 h 1054"/>
                  <a:gd name="T64" fmla="*/ 364 w 483"/>
                  <a:gd name="T65" fmla="*/ 1003 h 1054"/>
                  <a:gd name="T66" fmla="*/ 364 w 483"/>
                  <a:gd name="T67" fmla="*/ 512 h 1054"/>
                  <a:gd name="T68" fmla="*/ 364 w 483"/>
                  <a:gd name="T69" fmla="*/ 165 h 1054"/>
                  <a:gd name="T70" fmla="*/ 399 w 483"/>
                  <a:gd name="T71" fmla="*/ 165 h 1054"/>
                  <a:gd name="T72" fmla="*/ 399 w 483"/>
                  <a:gd name="T73" fmla="*/ 495 h 1054"/>
                  <a:gd name="T74" fmla="*/ 399 w 483"/>
                  <a:gd name="T75" fmla="*/ 495 h 1054"/>
                  <a:gd name="T76" fmla="*/ 399 w 483"/>
                  <a:gd name="T77" fmla="*/ 495 h 1054"/>
                  <a:gd name="T78" fmla="*/ 441 w 483"/>
                  <a:gd name="T79" fmla="*/ 536 h 1054"/>
                  <a:gd name="T80" fmla="*/ 483 w 483"/>
                  <a:gd name="T81" fmla="*/ 495 h 1054"/>
                  <a:gd name="T82" fmla="*/ 483 w 483"/>
                  <a:gd name="T83" fmla="*/ 495 h 1054"/>
                  <a:gd name="T84" fmla="*/ 483 w 483"/>
                  <a:gd name="T85" fmla="*/ 47 h 1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3" h="1054">
                    <a:moveTo>
                      <a:pt x="483" y="47"/>
                    </a:moveTo>
                    <a:cubicBezTo>
                      <a:pt x="480" y="20"/>
                      <a:pt x="458" y="0"/>
                      <a:pt x="432" y="0"/>
                    </a:cubicBezTo>
                    <a:cubicBezTo>
                      <a:pt x="364" y="0"/>
                      <a:pt x="364" y="0"/>
                      <a:pt x="364" y="0"/>
                    </a:cubicBezTo>
                    <a:cubicBezTo>
                      <a:pt x="312" y="0"/>
                      <a:pt x="312" y="0"/>
                      <a:pt x="312" y="0"/>
                    </a:cubicBezTo>
                    <a:cubicBezTo>
                      <a:pt x="301" y="123"/>
                      <a:pt x="279" y="156"/>
                      <a:pt x="279" y="156"/>
                    </a:cubicBezTo>
                    <a:cubicBezTo>
                      <a:pt x="252" y="69"/>
                      <a:pt x="252" y="69"/>
                      <a:pt x="252" y="69"/>
                    </a:cubicBezTo>
                    <a:cubicBezTo>
                      <a:pt x="267" y="49"/>
                      <a:pt x="267" y="49"/>
                      <a:pt x="267" y="49"/>
                    </a:cubicBezTo>
                    <a:cubicBezTo>
                      <a:pt x="242" y="21"/>
                      <a:pt x="242" y="21"/>
                      <a:pt x="242" y="21"/>
                    </a:cubicBezTo>
                    <a:cubicBezTo>
                      <a:pt x="214" y="47"/>
                      <a:pt x="214" y="47"/>
                      <a:pt x="214" y="47"/>
                    </a:cubicBezTo>
                    <a:cubicBezTo>
                      <a:pt x="230" y="69"/>
                      <a:pt x="230" y="69"/>
                      <a:pt x="230" y="69"/>
                    </a:cubicBezTo>
                    <a:cubicBezTo>
                      <a:pt x="207" y="156"/>
                      <a:pt x="207" y="156"/>
                      <a:pt x="207" y="156"/>
                    </a:cubicBezTo>
                    <a:cubicBezTo>
                      <a:pt x="185" y="132"/>
                      <a:pt x="174" y="39"/>
                      <a:pt x="170" y="0"/>
                    </a:cubicBezTo>
                    <a:cubicBezTo>
                      <a:pt x="119" y="0"/>
                      <a:pt x="119" y="0"/>
                      <a:pt x="119" y="0"/>
                    </a:cubicBezTo>
                    <a:cubicBezTo>
                      <a:pt x="52" y="0"/>
                      <a:pt x="52" y="0"/>
                      <a:pt x="52" y="0"/>
                    </a:cubicBezTo>
                    <a:cubicBezTo>
                      <a:pt x="25" y="0"/>
                      <a:pt x="3" y="20"/>
                      <a:pt x="0" y="47"/>
                    </a:cubicBezTo>
                    <a:cubicBezTo>
                      <a:pt x="0" y="47"/>
                      <a:pt x="0" y="47"/>
                      <a:pt x="0" y="47"/>
                    </a:cubicBezTo>
                    <a:cubicBezTo>
                      <a:pt x="0" y="495"/>
                      <a:pt x="0" y="495"/>
                      <a:pt x="0" y="495"/>
                    </a:cubicBezTo>
                    <a:cubicBezTo>
                      <a:pt x="0" y="495"/>
                      <a:pt x="0" y="495"/>
                      <a:pt x="0" y="495"/>
                    </a:cubicBezTo>
                    <a:cubicBezTo>
                      <a:pt x="0" y="495"/>
                      <a:pt x="0" y="495"/>
                      <a:pt x="0" y="495"/>
                    </a:cubicBezTo>
                    <a:cubicBezTo>
                      <a:pt x="0" y="518"/>
                      <a:pt x="19" y="536"/>
                      <a:pt x="42" y="536"/>
                    </a:cubicBezTo>
                    <a:cubicBezTo>
                      <a:pt x="65" y="536"/>
                      <a:pt x="84" y="518"/>
                      <a:pt x="84" y="495"/>
                    </a:cubicBezTo>
                    <a:cubicBezTo>
                      <a:pt x="84" y="495"/>
                      <a:pt x="84" y="495"/>
                      <a:pt x="84" y="495"/>
                    </a:cubicBezTo>
                    <a:cubicBezTo>
                      <a:pt x="84" y="165"/>
                      <a:pt x="84" y="165"/>
                      <a:pt x="84" y="165"/>
                    </a:cubicBezTo>
                    <a:cubicBezTo>
                      <a:pt x="119" y="165"/>
                      <a:pt x="119" y="165"/>
                      <a:pt x="119" y="165"/>
                    </a:cubicBezTo>
                    <a:cubicBezTo>
                      <a:pt x="119" y="512"/>
                      <a:pt x="119" y="512"/>
                      <a:pt x="119" y="512"/>
                    </a:cubicBezTo>
                    <a:cubicBezTo>
                      <a:pt x="119" y="1003"/>
                      <a:pt x="119" y="1003"/>
                      <a:pt x="119" y="1003"/>
                    </a:cubicBezTo>
                    <a:cubicBezTo>
                      <a:pt x="119" y="1031"/>
                      <a:pt x="142" y="1054"/>
                      <a:pt x="170" y="1054"/>
                    </a:cubicBezTo>
                    <a:cubicBezTo>
                      <a:pt x="199" y="1054"/>
                      <a:pt x="222" y="1031"/>
                      <a:pt x="222" y="1003"/>
                    </a:cubicBezTo>
                    <a:cubicBezTo>
                      <a:pt x="222" y="512"/>
                      <a:pt x="222" y="512"/>
                      <a:pt x="222" y="512"/>
                    </a:cubicBezTo>
                    <a:cubicBezTo>
                      <a:pt x="261" y="512"/>
                      <a:pt x="261" y="512"/>
                      <a:pt x="261" y="512"/>
                    </a:cubicBezTo>
                    <a:cubicBezTo>
                      <a:pt x="261" y="1003"/>
                      <a:pt x="261" y="1003"/>
                      <a:pt x="261" y="1003"/>
                    </a:cubicBezTo>
                    <a:cubicBezTo>
                      <a:pt x="261" y="1031"/>
                      <a:pt x="284" y="1054"/>
                      <a:pt x="313" y="1054"/>
                    </a:cubicBezTo>
                    <a:cubicBezTo>
                      <a:pt x="341" y="1054"/>
                      <a:pt x="364" y="1031"/>
                      <a:pt x="364" y="1003"/>
                    </a:cubicBezTo>
                    <a:cubicBezTo>
                      <a:pt x="364" y="512"/>
                      <a:pt x="364" y="512"/>
                      <a:pt x="364" y="512"/>
                    </a:cubicBezTo>
                    <a:cubicBezTo>
                      <a:pt x="364" y="165"/>
                      <a:pt x="364" y="165"/>
                      <a:pt x="364" y="165"/>
                    </a:cubicBezTo>
                    <a:cubicBezTo>
                      <a:pt x="399" y="165"/>
                      <a:pt x="399" y="165"/>
                      <a:pt x="399" y="165"/>
                    </a:cubicBezTo>
                    <a:cubicBezTo>
                      <a:pt x="399" y="495"/>
                      <a:pt x="399" y="495"/>
                      <a:pt x="399" y="495"/>
                    </a:cubicBezTo>
                    <a:cubicBezTo>
                      <a:pt x="399" y="495"/>
                      <a:pt x="399" y="495"/>
                      <a:pt x="399" y="495"/>
                    </a:cubicBezTo>
                    <a:cubicBezTo>
                      <a:pt x="399" y="495"/>
                      <a:pt x="399" y="495"/>
                      <a:pt x="399" y="495"/>
                    </a:cubicBezTo>
                    <a:cubicBezTo>
                      <a:pt x="399" y="518"/>
                      <a:pt x="418" y="536"/>
                      <a:pt x="441" y="536"/>
                    </a:cubicBezTo>
                    <a:cubicBezTo>
                      <a:pt x="465" y="536"/>
                      <a:pt x="483" y="518"/>
                      <a:pt x="483" y="495"/>
                    </a:cubicBezTo>
                    <a:cubicBezTo>
                      <a:pt x="483" y="495"/>
                      <a:pt x="483" y="495"/>
                      <a:pt x="483" y="495"/>
                    </a:cubicBezTo>
                    <a:cubicBezTo>
                      <a:pt x="483" y="47"/>
                      <a:pt x="483" y="47"/>
                      <a:pt x="483"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grpSp>
        <p:grpSp>
          <p:nvGrpSpPr>
            <p:cNvPr id="10" name="原创设计师QQ598969553      _2">
              <a:extLst>
                <a:ext uri="{FF2B5EF4-FFF2-40B4-BE49-F238E27FC236}">
                  <a16:creationId xmlns:a16="http://schemas.microsoft.com/office/drawing/2014/main" id="{417D8CF5-2A00-4A37-A314-5D95B7B19BF5}"/>
                </a:ext>
              </a:extLst>
            </p:cNvPr>
            <p:cNvGrpSpPr/>
            <p:nvPr/>
          </p:nvGrpSpPr>
          <p:grpSpPr>
            <a:xfrm>
              <a:off x="5141843" y="4062012"/>
              <a:ext cx="562685" cy="1352813"/>
              <a:chOff x="2457450" y="777875"/>
              <a:chExt cx="1811338" cy="4765675"/>
            </a:xfrm>
            <a:grpFill/>
          </p:grpSpPr>
          <p:sp>
            <p:nvSpPr>
              <p:cNvPr id="76" name="Oval 6">
                <a:extLst>
                  <a:ext uri="{FF2B5EF4-FFF2-40B4-BE49-F238E27FC236}">
                    <a16:creationId xmlns:a16="http://schemas.microsoft.com/office/drawing/2014/main" id="{72759D71-6292-478F-8031-6D8FB01E7B90}"/>
                  </a:ext>
                </a:extLst>
              </p:cNvPr>
              <p:cNvSpPr>
                <a:spLocks noChangeArrowheads="1"/>
              </p:cNvSpPr>
              <p:nvPr/>
            </p:nvSpPr>
            <p:spPr bwMode="auto">
              <a:xfrm>
                <a:off x="2997200" y="777875"/>
                <a:ext cx="731838" cy="73025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77" name="Freeform 7">
                <a:extLst>
                  <a:ext uri="{FF2B5EF4-FFF2-40B4-BE49-F238E27FC236}">
                    <a16:creationId xmlns:a16="http://schemas.microsoft.com/office/drawing/2014/main" id="{2183326E-A788-414A-8C66-20DCCDAB49E7}"/>
                  </a:ext>
                </a:extLst>
              </p:cNvPr>
              <p:cNvSpPr/>
              <p:nvPr/>
            </p:nvSpPr>
            <p:spPr bwMode="auto">
              <a:xfrm>
                <a:off x="2457450" y="1590675"/>
                <a:ext cx="1811338" cy="3952875"/>
              </a:xfrm>
              <a:custGeom>
                <a:avLst/>
                <a:gdLst>
                  <a:gd name="T0" fmla="*/ 483 w 483"/>
                  <a:gd name="T1" fmla="*/ 47 h 1054"/>
                  <a:gd name="T2" fmla="*/ 432 w 483"/>
                  <a:gd name="T3" fmla="*/ 0 h 1054"/>
                  <a:gd name="T4" fmla="*/ 364 w 483"/>
                  <a:gd name="T5" fmla="*/ 0 h 1054"/>
                  <a:gd name="T6" fmla="*/ 312 w 483"/>
                  <a:gd name="T7" fmla="*/ 0 h 1054"/>
                  <a:gd name="T8" fmla="*/ 279 w 483"/>
                  <a:gd name="T9" fmla="*/ 156 h 1054"/>
                  <a:gd name="T10" fmla="*/ 252 w 483"/>
                  <a:gd name="T11" fmla="*/ 69 h 1054"/>
                  <a:gd name="T12" fmla="*/ 267 w 483"/>
                  <a:gd name="T13" fmla="*/ 49 h 1054"/>
                  <a:gd name="T14" fmla="*/ 242 w 483"/>
                  <a:gd name="T15" fmla="*/ 21 h 1054"/>
                  <a:gd name="T16" fmla="*/ 214 w 483"/>
                  <a:gd name="T17" fmla="*/ 47 h 1054"/>
                  <a:gd name="T18" fmla="*/ 230 w 483"/>
                  <a:gd name="T19" fmla="*/ 69 h 1054"/>
                  <a:gd name="T20" fmla="*/ 207 w 483"/>
                  <a:gd name="T21" fmla="*/ 156 h 1054"/>
                  <a:gd name="T22" fmla="*/ 170 w 483"/>
                  <a:gd name="T23" fmla="*/ 0 h 1054"/>
                  <a:gd name="T24" fmla="*/ 119 w 483"/>
                  <a:gd name="T25" fmla="*/ 0 h 1054"/>
                  <a:gd name="T26" fmla="*/ 52 w 483"/>
                  <a:gd name="T27" fmla="*/ 0 h 1054"/>
                  <a:gd name="T28" fmla="*/ 0 w 483"/>
                  <a:gd name="T29" fmla="*/ 47 h 1054"/>
                  <a:gd name="T30" fmla="*/ 0 w 483"/>
                  <a:gd name="T31" fmla="*/ 47 h 1054"/>
                  <a:gd name="T32" fmla="*/ 0 w 483"/>
                  <a:gd name="T33" fmla="*/ 495 h 1054"/>
                  <a:gd name="T34" fmla="*/ 0 w 483"/>
                  <a:gd name="T35" fmla="*/ 495 h 1054"/>
                  <a:gd name="T36" fmla="*/ 0 w 483"/>
                  <a:gd name="T37" fmla="*/ 495 h 1054"/>
                  <a:gd name="T38" fmla="*/ 42 w 483"/>
                  <a:gd name="T39" fmla="*/ 536 h 1054"/>
                  <a:gd name="T40" fmla="*/ 84 w 483"/>
                  <a:gd name="T41" fmla="*/ 495 h 1054"/>
                  <a:gd name="T42" fmla="*/ 84 w 483"/>
                  <a:gd name="T43" fmla="*/ 495 h 1054"/>
                  <a:gd name="T44" fmla="*/ 84 w 483"/>
                  <a:gd name="T45" fmla="*/ 165 h 1054"/>
                  <a:gd name="T46" fmla="*/ 119 w 483"/>
                  <a:gd name="T47" fmla="*/ 165 h 1054"/>
                  <a:gd name="T48" fmla="*/ 119 w 483"/>
                  <a:gd name="T49" fmla="*/ 512 h 1054"/>
                  <a:gd name="T50" fmla="*/ 119 w 483"/>
                  <a:gd name="T51" fmla="*/ 1003 h 1054"/>
                  <a:gd name="T52" fmla="*/ 170 w 483"/>
                  <a:gd name="T53" fmla="*/ 1054 h 1054"/>
                  <a:gd name="T54" fmla="*/ 222 w 483"/>
                  <a:gd name="T55" fmla="*/ 1003 h 1054"/>
                  <a:gd name="T56" fmla="*/ 222 w 483"/>
                  <a:gd name="T57" fmla="*/ 512 h 1054"/>
                  <a:gd name="T58" fmla="*/ 261 w 483"/>
                  <a:gd name="T59" fmla="*/ 512 h 1054"/>
                  <a:gd name="T60" fmla="*/ 261 w 483"/>
                  <a:gd name="T61" fmla="*/ 1003 h 1054"/>
                  <a:gd name="T62" fmla="*/ 313 w 483"/>
                  <a:gd name="T63" fmla="*/ 1054 h 1054"/>
                  <a:gd name="T64" fmla="*/ 364 w 483"/>
                  <a:gd name="T65" fmla="*/ 1003 h 1054"/>
                  <a:gd name="T66" fmla="*/ 364 w 483"/>
                  <a:gd name="T67" fmla="*/ 512 h 1054"/>
                  <a:gd name="T68" fmla="*/ 364 w 483"/>
                  <a:gd name="T69" fmla="*/ 165 h 1054"/>
                  <a:gd name="T70" fmla="*/ 399 w 483"/>
                  <a:gd name="T71" fmla="*/ 165 h 1054"/>
                  <a:gd name="T72" fmla="*/ 399 w 483"/>
                  <a:gd name="T73" fmla="*/ 495 h 1054"/>
                  <a:gd name="T74" fmla="*/ 399 w 483"/>
                  <a:gd name="T75" fmla="*/ 495 h 1054"/>
                  <a:gd name="T76" fmla="*/ 399 w 483"/>
                  <a:gd name="T77" fmla="*/ 495 h 1054"/>
                  <a:gd name="T78" fmla="*/ 441 w 483"/>
                  <a:gd name="T79" fmla="*/ 536 h 1054"/>
                  <a:gd name="T80" fmla="*/ 483 w 483"/>
                  <a:gd name="T81" fmla="*/ 495 h 1054"/>
                  <a:gd name="T82" fmla="*/ 483 w 483"/>
                  <a:gd name="T83" fmla="*/ 495 h 1054"/>
                  <a:gd name="T84" fmla="*/ 483 w 483"/>
                  <a:gd name="T85" fmla="*/ 47 h 1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3" h="1054">
                    <a:moveTo>
                      <a:pt x="483" y="47"/>
                    </a:moveTo>
                    <a:cubicBezTo>
                      <a:pt x="480" y="20"/>
                      <a:pt x="458" y="0"/>
                      <a:pt x="432" y="0"/>
                    </a:cubicBezTo>
                    <a:cubicBezTo>
                      <a:pt x="364" y="0"/>
                      <a:pt x="364" y="0"/>
                      <a:pt x="364" y="0"/>
                    </a:cubicBezTo>
                    <a:cubicBezTo>
                      <a:pt x="312" y="0"/>
                      <a:pt x="312" y="0"/>
                      <a:pt x="312" y="0"/>
                    </a:cubicBezTo>
                    <a:cubicBezTo>
                      <a:pt x="301" y="123"/>
                      <a:pt x="279" y="156"/>
                      <a:pt x="279" y="156"/>
                    </a:cubicBezTo>
                    <a:cubicBezTo>
                      <a:pt x="252" y="69"/>
                      <a:pt x="252" y="69"/>
                      <a:pt x="252" y="69"/>
                    </a:cubicBezTo>
                    <a:cubicBezTo>
                      <a:pt x="267" y="49"/>
                      <a:pt x="267" y="49"/>
                      <a:pt x="267" y="49"/>
                    </a:cubicBezTo>
                    <a:cubicBezTo>
                      <a:pt x="242" y="21"/>
                      <a:pt x="242" y="21"/>
                      <a:pt x="242" y="21"/>
                    </a:cubicBezTo>
                    <a:cubicBezTo>
                      <a:pt x="214" y="47"/>
                      <a:pt x="214" y="47"/>
                      <a:pt x="214" y="47"/>
                    </a:cubicBezTo>
                    <a:cubicBezTo>
                      <a:pt x="230" y="69"/>
                      <a:pt x="230" y="69"/>
                      <a:pt x="230" y="69"/>
                    </a:cubicBezTo>
                    <a:cubicBezTo>
                      <a:pt x="207" y="156"/>
                      <a:pt x="207" y="156"/>
                      <a:pt x="207" y="156"/>
                    </a:cubicBezTo>
                    <a:cubicBezTo>
                      <a:pt x="185" y="132"/>
                      <a:pt x="174" y="39"/>
                      <a:pt x="170" y="0"/>
                    </a:cubicBezTo>
                    <a:cubicBezTo>
                      <a:pt x="119" y="0"/>
                      <a:pt x="119" y="0"/>
                      <a:pt x="119" y="0"/>
                    </a:cubicBezTo>
                    <a:cubicBezTo>
                      <a:pt x="52" y="0"/>
                      <a:pt x="52" y="0"/>
                      <a:pt x="52" y="0"/>
                    </a:cubicBezTo>
                    <a:cubicBezTo>
                      <a:pt x="25" y="0"/>
                      <a:pt x="3" y="20"/>
                      <a:pt x="0" y="47"/>
                    </a:cubicBezTo>
                    <a:cubicBezTo>
                      <a:pt x="0" y="47"/>
                      <a:pt x="0" y="47"/>
                      <a:pt x="0" y="47"/>
                    </a:cubicBezTo>
                    <a:cubicBezTo>
                      <a:pt x="0" y="495"/>
                      <a:pt x="0" y="495"/>
                      <a:pt x="0" y="495"/>
                    </a:cubicBezTo>
                    <a:cubicBezTo>
                      <a:pt x="0" y="495"/>
                      <a:pt x="0" y="495"/>
                      <a:pt x="0" y="495"/>
                    </a:cubicBezTo>
                    <a:cubicBezTo>
                      <a:pt x="0" y="495"/>
                      <a:pt x="0" y="495"/>
                      <a:pt x="0" y="495"/>
                    </a:cubicBezTo>
                    <a:cubicBezTo>
                      <a:pt x="0" y="518"/>
                      <a:pt x="19" y="536"/>
                      <a:pt x="42" y="536"/>
                    </a:cubicBezTo>
                    <a:cubicBezTo>
                      <a:pt x="65" y="536"/>
                      <a:pt x="84" y="518"/>
                      <a:pt x="84" y="495"/>
                    </a:cubicBezTo>
                    <a:cubicBezTo>
                      <a:pt x="84" y="495"/>
                      <a:pt x="84" y="495"/>
                      <a:pt x="84" y="495"/>
                    </a:cubicBezTo>
                    <a:cubicBezTo>
                      <a:pt x="84" y="165"/>
                      <a:pt x="84" y="165"/>
                      <a:pt x="84" y="165"/>
                    </a:cubicBezTo>
                    <a:cubicBezTo>
                      <a:pt x="119" y="165"/>
                      <a:pt x="119" y="165"/>
                      <a:pt x="119" y="165"/>
                    </a:cubicBezTo>
                    <a:cubicBezTo>
                      <a:pt x="119" y="512"/>
                      <a:pt x="119" y="512"/>
                      <a:pt x="119" y="512"/>
                    </a:cubicBezTo>
                    <a:cubicBezTo>
                      <a:pt x="119" y="1003"/>
                      <a:pt x="119" y="1003"/>
                      <a:pt x="119" y="1003"/>
                    </a:cubicBezTo>
                    <a:cubicBezTo>
                      <a:pt x="119" y="1031"/>
                      <a:pt x="142" y="1054"/>
                      <a:pt x="170" y="1054"/>
                    </a:cubicBezTo>
                    <a:cubicBezTo>
                      <a:pt x="199" y="1054"/>
                      <a:pt x="222" y="1031"/>
                      <a:pt x="222" y="1003"/>
                    </a:cubicBezTo>
                    <a:cubicBezTo>
                      <a:pt x="222" y="512"/>
                      <a:pt x="222" y="512"/>
                      <a:pt x="222" y="512"/>
                    </a:cubicBezTo>
                    <a:cubicBezTo>
                      <a:pt x="261" y="512"/>
                      <a:pt x="261" y="512"/>
                      <a:pt x="261" y="512"/>
                    </a:cubicBezTo>
                    <a:cubicBezTo>
                      <a:pt x="261" y="1003"/>
                      <a:pt x="261" y="1003"/>
                      <a:pt x="261" y="1003"/>
                    </a:cubicBezTo>
                    <a:cubicBezTo>
                      <a:pt x="261" y="1031"/>
                      <a:pt x="284" y="1054"/>
                      <a:pt x="313" y="1054"/>
                    </a:cubicBezTo>
                    <a:cubicBezTo>
                      <a:pt x="341" y="1054"/>
                      <a:pt x="364" y="1031"/>
                      <a:pt x="364" y="1003"/>
                    </a:cubicBezTo>
                    <a:cubicBezTo>
                      <a:pt x="364" y="512"/>
                      <a:pt x="364" y="512"/>
                      <a:pt x="364" y="512"/>
                    </a:cubicBezTo>
                    <a:cubicBezTo>
                      <a:pt x="364" y="165"/>
                      <a:pt x="364" y="165"/>
                      <a:pt x="364" y="165"/>
                    </a:cubicBezTo>
                    <a:cubicBezTo>
                      <a:pt x="399" y="165"/>
                      <a:pt x="399" y="165"/>
                      <a:pt x="399" y="165"/>
                    </a:cubicBezTo>
                    <a:cubicBezTo>
                      <a:pt x="399" y="495"/>
                      <a:pt x="399" y="495"/>
                      <a:pt x="399" y="495"/>
                    </a:cubicBezTo>
                    <a:cubicBezTo>
                      <a:pt x="399" y="495"/>
                      <a:pt x="399" y="495"/>
                      <a:pt x="399" y="495"/>
                    </a:cubicBezTo>
                    <a:cubicBezTo>
                      <a:pt x="399" y="495"/>
                      <a:pt x="399" y="495"/>
                      <a:pt x="399" y="495"/>
                    </a:cubicBezTo>
                    <a:cubicBezTo>
                      <a:pt x="399" y="518"/>
                      <a:pt x="418" y="536"/>
                      <a:pt x="441" y="536"/>
                    </a:cubicBezTo>
                    <a:cubicBezTo>
                      <a:pt x="465" y="536"/>
                      <a:pt x="483" y="518"/>
                      <a:pt x="483" y="495"/>
                    </a:cubicBezTo>
                    <a:cubicBezTo>
                      <a:pt x="483" y="495"/>
                      <a:pt x="483" y="495"/>
                      <a:pt x="483" y="495"/>
                    </a:cubicBezTo>
                    <a:cubicBezTo>
                      <a:pt x="483" y="47"/>
                      <a:pt x="483" y="47"/>
                      <a:pt x="483" y="4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grpSp>
        <p:grpSp>
          <p:nvGrpSpPr>
            <p:cNvPr id="11" name="原创设计师QQ598969553      _19">
              <a:extLst>
                <a:ext uri="{FF2B5EF4-FFF2-40B4-BE49-F238E27FC236}">
                  <a16:creationId xmlns:a16="http://schemas.microsoft.com/office/drawing/2014/main" id="{3401AB88-3F19-4AAC-A009-ABC08644608E}"/>
                </a:ext>
              </a:extLst>
            </p:cNvPr>
            <p:cNvGrpSpPr/>
            <p:nvPr/>
          </p:nvGrpSpPr>
          <p:grpSpPr>
            <a:xfrm>
              <a:off x="5535394" y="3534787"/>
              <a:ext cx="1157277" cy="1680871"/>
              <a:chOff x="4225925" y="1973263"/>
              <a:chExt cx="687388" cy="903287"/>
            </a:xfrm>
            <a:grpFill/>
          </p:grpSpPr>
          <p:sp>
            <p:nvSpPr>
              <p:cNvPr id="74" name="Oval 12">
                <a:extLst>
                  <a:ext uri="{FF2B5EF4-FFF2-40B4-BE49-F238E27FC236}">
                    <a16:creationId xmlns:a16="http://schemas.microsoft.com/office/drawing/2014/main" id="{C4106AE3-D7E9-42B4-BCD2-C5E472AA044A}"/>
                  </a:ext>
                </a:extLst>
              </p:cNvPr>
              <p:cNvSpPr>
                <a:spLocks noChangeArrowheads="1"/>
              </p:cNvSpPr>
              <p:nvPr/>
            </p:nvSpPr>
            <p:spPr bwMode="auto">
              <a:xfrm>
                <a:off x="4500563" y="1989138"/>
                <a:ext cx="138113" cy="13493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lstStyle/>
              <a:p>
                <a:pPr>
                  <a:defRPr/>
                </a:pPr>
                <a:endParaRPr lang="zh-CN" altLang="en-US" sz="1200"/>
              </a:p>
            </p:txBody>
          </p:sp>
          <p:sp>
            <p:nvSpPr>
              <p:cNvPr id="75" name="Freeform 13">
                <a:extLst>
                  <a:ext uri="{FF2B5EF4-FFF2-40B4-BE49-F238E27FC236}">
                    <a16:creationId xmlns:a16="http://schemas.microsoft.com/office/drawing/2014/main" id="{2466D01B-4342-4E06-9731-4970B359733A}"/>
                  </a:ext>
                </a:extLst>
              </p:cNvPr>
              <p:cNvSpPr/>
              <p:nvPr/>
            </p:nvSpPr>
            <p:spPr bwMode="auto">
              <a:xfrm>
                <a:off x="4225925" y="1973263"/>
                <a:ext cx="687388" cy="903287"/>
              </a:xfrm>
              <a:custGeom>
                <a:avLst/>
                <a:gdLst>
                  <a:gd name="T0" fmla="*/ 963 w 975"/>
                  <a:gd name="T1" fmla="*/ 14 h 1279"/>
                  <a:gd name="T2" fmla="*/ 918 w 975"/>
                  <a:gd name="T3" fmla="*/ 13 h 1279"/>
                  <a:gd name="T4" fmla="*/ 678 w 975"/>
                  <a:gd name="T5" fmla="*/ 235 h 1279"/>
                  <a:gd name="T6" fmla="*/ 678 w 975"/>
                  <a:gd name="T7" fmla="*/ 235 h 1279"/>
                  <a:gd name="T8" fmla="*/ 609 w 975"/>
                  <a:gd name="T9" fmla="*/ 235 h 1279"/>
                  <a:gd name="T10" fmla="*/ 558 w 975"/>
                  <a:gd name="T11" fmla="*/ 235 h 1279"/>
                  <a:gd name="T12" fmla="*/ 524 w 975"/>
                  <a:gd name="T13" fmla="*/ 389 h 1279"/>
                  <a:gd name="T14" fmla="*/ 498 w 975"/>
                  <a:gd name="T15" fmla="*/ 303 h 1279"/>
                  <a:gd name="T16" fmla="*/ 513 w 975"/>
                  <a:gd name="T17" fmla="*/ 283 h 1279"/>
                  <a:gd name="T18" fmla="*/ 488 w 975"/>
                  <a:gd name="T19" fmla="*/ 255 h 1279"/>
                  <a:gd name="T20" fmla="*/ 460 w 975"/>
                  <a:gd name="T21" fmla="*/ 281 h 1279"/>
                  <a:gd name="T22" fmla="*/ 477 w 975"/>
                  <a:gd name="T23" fmla="*/ 303 h 1279"/>
                  <a:gd name="T24" fmla="*/ 453 w 975"/>
                  <a:gd name="T25" fmla="*/ 389 h 1279"/>
                  <a:gd name="T26" fmla="*/ 417 w 975"/>
                  <a:gd name="T27" fmla="*/ 235 h 1279"/>
                  <a:gd name="T28" fmla="*/ 366 w 975"/>
                  <a:gd name="T29" fmla="*/ 235 h 1279"/>
                  <a:gd name="T30" fmla="*/ 298 w 975"/>
                  <a:gd name="T31" fmla="*/ 235 h 1279"/>
                  <a:gd name="T32" fmla="*/ 298 w 975"/>
                  <a:gd name="T33" fmla="*/ 235 h 1279"/>
                  <a:gd name="T34" fmla="*/ 56 w 975"/>
                  <a:gd name="T35" fmla="*/ 13 h 1279"/>
                  <a:gd name="T36" fmla="*/ 12 w 975"/>
                  <a:gd name="T37" fmla="*/ 14 h 1279"/>
                  <a:gd name="T38" fmla="*/ 13 w 975"/>
                  <a:gd name="T39" fmla="*/ 59 h 1279"/>
                  <a:gd name="T40" fmla="*/ 366 w 975"/>
                  <a:gd name="T41" fmla="*/ 398 h 1279"/>
                  <a:gd name="T42" fmla="*/ 366 w 975"/>
                  <a:gd name="T43" fmla="*/ 742 h 1279"/>
                  <a:gd name="T44" fmla="*/ 366 w 975"/>
                  <a:gd name="T45" fmla="*/ 1228 h 1279"/>
                  <a:gd name="T46" fmla="*/ 417 w 975"/>
                  <a:gd name="T47" fmla="*/ 1279 h 1279"/>
                  <a:gd name="T48" fmla="*/ 468 w 975"/>
                  <a:gd name="T49" fmla="*/ 1228 h 1279"/>
                  <a:gd name="T50" fmla="*/ 468 w 975"/>
                  <a:gd name="T51" fmla="*/ 742 h 1279"/>
                  <a:gd name="T52" fmla="*/ 507 w 975"/>
                  <a:gd name="T53" fmla="*/ 742 h 1279"/>
                  <a:gd name="T54" fmla="*/ 507 w 975"/>
                  <a:gd name="T55" fmla="*/ 1228 h 1279"/>
                  <a:gd name="T56" fmla="*/ 558 w 975"/>
                  <a:gd name="T57" fmla="*/ 1279 h 1279"/>
                  <a:gd name="T58" fmla="*/ 609 w 975"/>
                  <a:gd name="T59" fmla="*/ 1228 h 1279"/>
                  <a:gd name="T60" fmla="*/ 609 w 975"/>
                  <a:gd name="T61" fmla="*/ 742 h 1279"/>
                  <a:gd name="T62" fmla="*/ 609 w 975"/>
                  <a:gd name="T63" fmla="*/ 398 h 1279"/>
                  <a:gd name="T64" fmla="*/ 961 w 975"/>
                  <a:gd name="T65" fmla="*/ 59 h 1279"/>
                  <a:gd name="T66" fmla="*/ 963 w 975"/>
                  <a:gd name="T67" fmla="*/ 14 h 1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75" h="1279">
                    <a:moveTo>
                      <a:pt x="963" y="14"/>
                    </a:moveTo>
                    <a:cubicBezTo>
                      <a:pt x="951" y="2"/>
                      <a:pt x="930" y="0"/>
                      <a:pt x="918" y="13"/>
                    </a:cubicBezTo>
                    <a:cubicBezTo>
                      <a:pt x="678" y="235"/>
                      <a:pt x="678" y="235"/>
                      <a:pt x="678" y="235"/>
                    </a:cubicBezTo>
                    <a:cubicBezTo>
                      <a:pt x="678" y="235"/>
                      <a:pt x="678" y="235"/>
                      <a:pt x="678" y="235"/>
                    </a:cubicBezTo>
                    <a:cubicBezTo>
                      <a:pt x="609" y="235"/>
                      <a:pt x="609" y="235"/>
                      <a:pt x="609" y="235"/>
                    </a:cubicBezTo>
                    <a:cubicBezTo>
                      <a:pt x="558" y="235"/>
                      <a:pt x="558" y="235"/>
                      <a:pt x="558" y="235"/>
                    </a:cubicBezTo>
                    <a:cubicBezTo>
                      <a:pt x="546" y="357"/>
                      <a:pt x="524" y="389"/>
                      <a:pt x="524" y="389"/>
                    </a:cubicBezTo>
                    <a:cubicBezTo>
                      <a:pt x="498" y="303"/>
                      <a:pt x="498" y="303"/>
                      <a:pt x="498" y="303"/>
                    </a:cubicBezTo>
                    <a:cubicBezTo>
                      <a:pt x="513" y="283"/>
                      <a:pt x="513" y="283"/>
                      <a:pt x="513" y="283"/>
                    </a:cubicBezTo>
                    <a:cubicBezTo>
                      <a:pt x="488" y="255"/>
                      <a:pt x="488" y="255"/>
                      <a:pt x="488" y="255"/>
                    </a:cubicBezTo>
                    <a:cubicBezTo>
                      <a:pt x="460" y="281"/>
                      <a:pt x="460" y="281"/>
                      <a:pt x="460" y="281"/>
                    </a:cubicBezTo>
                    <a:cubicBezTo>
                      <a:pt x="477" y="303"/>
                      <a:pt x="477" y="303"/>
                      <a:pt x="477" y="303"/>
                    </a:cubicBezTo>
                    <a:cubicBezTo>
                      <a:pt x="453" y="389"/>
                      <a:pt x="453" y="389"/>
                      <a:pt x="453" y="389"/>
                    </a:cubicBezTo>
                    <a:cubicBezTo>
                      <a:pt x="432" y="365"/>
                      <a:pt x="421" y="274"/>
                      <a:pt x="417" y="235"/>
                    </a:cubicBezTo>
                    <a:cubicBezTo>
                      <a:pt x="366" y="235"/>
                      <a:pt x="366" y="235"/>
                      <a:pt x="366" y="235"/>
                    </a:cubicBezTo>
                    <a:cubicBezTo>
                      <a:pt x="298" y="235"/>
                      <a:pt x="298" y="235"/>
                      <a:pt x="298" y="235"/>
                    </a:cubicBezTo>
                    <a:cubicBezTo>
                      <a:pt x="298" y="235"/>
                      <a:pt x="298" y="235"/>
                      <a:pt x="298" y="235"/>
                    </a:cubicBezTo>
                    <a:cubicBezTo>
                      <a:pt x="56" y="13"/>
                      <a:pt x="56" y="13"/>
                      <a:pt x="56" y="13"/>
                    </a:cubicBezTo>
                    <a:cubicBezTo>
                      <a:pt x="44" y="0"/>
                      <a:pt x="24" y="2"/>
                      <a:pt x="12" y="14"/>
                    </a:cubicBezTo>
                    <a:cubicBezTo>
                      <a:pt x="0" y="27"/>
                      <a:pt x="0" y="48"/>
                      <a:pt x="13" y="59"/>
                    </a:cubicBezTo>
                    <a:cubicBezTo>
                      <a:pt x="366" y="398"/>
                      <a:pt x="366" y="398"/>
                      <a:pt x="366" y="398"/>
                    </a:cubicBezTo>
                    <a:cubicBezTo>
                      <a:pt x="366" y="742"/>
                      <a:pt x="366" y="742"/>
                      <a:pt x="366" y="742"/>
                    </a:cubicBezTo>
                    <a:cubicBezTo>
                      <a:pt x="366" y="1228"/>
                      <a:pt x="366" y="1228"/>
                      <a:pt x="366" y="1228"/>
                    </a:cubicBezTo>
                    <a:cubicBezTo>
                      <a:pt x="366" y="1256"/>
                      <a:pt x="389" y="1279"/>
                      <a:pt x="417" y="1279"/>
                    </a:cubicBezTo>
                    <a:cubicBezTo>
                      <a:pt x="444" y="1279"/>
                      <a:pt x="468" y="1256"/>
                      <a:pt x="468" y="1228"/>
                    </a:cubicBezTo>
                    <a:cubicBezTo>
                      <a:pt x="468" y="742"/>
                      <a:pt x="468" y="742"/>
                      <a:pt x="468" y="742"/>
                    </a:cubicBezTo>
                    <a:cubicBezTo>
                      <a:pt x="507" y="742"/>
                      <a:pt x="507" y="742"/>
                      <a:pt x="507" y="742"/>
                    </a:cubicBezTo>
                    <a:cubicBezTo>
                      <a:pt x="507" y="1228"/>
                      <a:pt x="507" y="1228"/>
                      <a:pt x="507" y="1228"/>
                    </a:cubicBezTo>
                    <a:cubicBezTo>
                      <a:pt x="507" y="1256"/>
                      <a:pt x="530" y="1279"/>
                      <a:pt x="558" y="1279"/>
                    </a:cubicBezTo>
                    <a:cubicBezTo>
                      <a:pt x="585" y="1279"/>
                      <a:pt x="609" y="1256"/>
                      <a:pt x="609" y="1228"/>
                    </a:cubicBezTo>
                    <a:cubicBezTo>
                      <a:pt x="609" y="742"/>
                      <a:pt x="609" y="742"/>
                      <a:pt x="609" y="742"/>
                    </a:cubicBezTo>
                    <a:cubicBezTo>
                      <a:pt x="609" y="398"/>
                      <a:pt x="609" y="398"/>
                      <a:pt x="609" y="398"/>
                    </a:cubicBezTo>
                    <a:cubicBezTo>
                      <a:pt x="961" y="59"/>
                      <a:pt x="961" y="59"/>
                      <a:pt x="961" y="59"/>
                    </a:cubicBezTo>
                    <a:cubicBezTo>
                      <a:pt x="974" y="48"/>
                      <a:pt x="975" y="27"/>
                      <a:pt x="963" y="14"/>
                    </a:cubicBezTo>
                    <a:close/>
                  </a:path>
                </a:pathLst>
              </a:custGeom>
              <a:grpFill/>
              <a:ln>
                <a:noFill/>
              </a:ln>
            </p:spPr>
            <p:txBody>
              <a:bodyPr/>
              <a:lstStyle/>
              <a:p>
                <a:pPr>
                  <a:defRPr/>
                </a:pPr>
                <a:endParaRPr lang="zh-CN" altLang="en-US" sz="1200"/>
              </a:p>
            </p:txBody>
          </p:sp>
        </p:grpSp>
      </p:grpSp>
      <p:sp>
        <p:nvSpPr>
          <p:cNvPr id="52" name="Прямоугольник 51"/>
          <p:cNvSpPr/>
          <p:nvPr/>
        </p:nvSpPr>
        <p:spPr>
          <a:xfrm>
            <a:off x="5019732" y="2963290"/>
            <a:ext cx="1591392" cy="553986"/>
          </a:xfrm>
          <a:prstGeom prst="rect">
            <a:avLst/>
          </a:prstGeom>
        </p:spPr>
        <p:txBody>
          <a:bodyPr wrap="square" lIns="91428" tIns="45714" rIns="91428" bIns="45714">
            <a:spAutoFit/>
          </a:bodyPr>
          <a:lstStyle/>
          <a:p>
            <a:pPr algn="ctr"/>
            <a:r>
              <a:rPr lang="ru-RU" sz="1000" b="1" dirty="0">
                <a:solidFill>
                  <a:srgbClr val="2C5D9B"/>
                </a:solidFill>
                <a:latin typeface="Arial" panose="020B0604020202020204" pitchFamily="34" charset="0"/>
                <a:cs typeface="Arial" panose="020B0604020202020204" pitchFamily="34" charset="0"/>
              </a:rPr>
              <a:t>руководители и </a:t>
            </a:r>
          </a:p>
          <a:p>
            <a:pPr algn="ctr"/>
            <a:r>
              <a:rPr lang="ru-RU" sz="1000" b="1" dirty="0">
                <a:solidFill>
                  <a:srgbClr val="2C5D9B"/>
                </a:solidFill>
                <a:latin typeface="Arial" panose="020B0604020202020204" pitchFamily="34" charset="0"/>
                <a:cs typeface="Arial" panose="020B0604020202020204" pitchFamily="34" charset="0"/>
              </a:rPr>
              <a:t>заместители</a:t>
            </a:r>
          </a:p>
          <a:p>
            <a:pPr algn="ctr"/>
            <a:r>
              <a:rPr lang="ru-RU" sz="1000" b="1" dirty="0">
                <a:solidFill>
                  <a:srgbClr val="2C5D9B"/>
                </a:solidFill>
                <a:latin typeface="Arial" panose="020B0604020202020204" pitchFamily="34" charset="0"/>
                <a:cs typeface="Arial" panose="020B0604020202020204" pitchFamily="34" charset="0"/>
              </a:rPr>
              <a:t> руководителей ОО</a:t>
            </a:r>
            <a:endParaRPr lang="ru-RU" sz="1000" dirty="0">
              <a:solidFill>
                <a:srgbClr val="2C5D9B"/>
              </a:solidFill>
              <a:latin typeface="Arial" panose="020B0604020202020204" pitchFamily="34" charset="0"/>
              <a:cs typeface="Arial" panose="020B0604020202020204" pitchFamily="34" charset="0"/>
            </a:endParaRPr>
          </a:p>
        </p:txBody>
      </p:sp>
      <p:sp>
        <p:nvSpPr>
          <p:cNvPr id="53" name="Прямоугольник 52"/>
          <p:cNvSpPr/>
          <p:nvPr/>
        </p:nvSpPr>
        <p:spPr>
          <a:xfrm>
            <a:off x="7909337" y="2192027"/>
            <a:ext cx="1285906" cy="861762"/>
          </a:xfrm>
          <a:prstGeom prst="rect">
            <a:avLst/>
          </a:prstGeom>
        </p:spPr>
        <p:txBody>
          <a:bodyPr wrap="square" lIns="91428" tIns="45714" rIns="91428" bIns="45714">
            <a:spAutoFit/>
          </a:bodyPr>
          <a:lstStyle/>
          <a:p>
            <a:r>
              <a:rPr lang="ru-RU" sz="1000" b="1" dirty="0">
                <a:solidFill>
                  <a:srgbClr val="2C5D9B"/>
                </a:solidFill>
                <a:latin typeface="Arial" panose="020B0604020202020204" pitchFamily="34" charset="0"/>
                <a:cs typeface="Arial" panose="020B0604020202020204" pitchFamily="34" charset="0"/>
              </a:rPr>
              <a:t>педагоги-эксперты, педагоги-исследователи</a:t>
            </a:r>
            <a:endParaRPr lang="ru-RU" sz="1000" dirty="0">
              <a:solidFill>
                <a:srgbClr val="2C5D9B"/>
              </a:solidFill>
              <a:latin typeface="Arial" panose="020B0604020202020204" pitchFamily="34" charset="0"/>
              <a:cs typeface="Arial" panose="020B0604020202020204" pitchFamily="34" charset="0"/>
            </a:endParaRPr>
          </a:p>
          <a:p>
            <a:endParaRPr lang="ru-RU" sz="1000" b="1" dirty="0">
              <a:solidFill>
                <a:srgbClr val="1F49FF"/>
              </a:solidFill>
              <a:latin typeface="Arial" panose="020B0604020202020204" pitchFamily="34" charset="0"/>
              <a:cs typeface="Arial" panose="020B0604020202020204" pitchFamily="34" charset="0"/>
            </a:endParaRPr>
          </a:p>
        </p:txBody>
      </p:sp>
      <p:sp>
        <p:nvSpPr>
          <p:cNvPr id="62" name="Прямоугольник 61"/>
          <p:cNvSpPr/>
          <p:nvPr/>
        </p:nvSpPr>
        <p:spPr>
          <a:xfrm>
            <a:off x="7863310" y="3097381"/>
            <a:ext cx="1280690" cy="707874"/>
          </a:xfrm>
          <a:prstGeom prst="rect">
            <a:avLst/>
          </a:prstGeom>
        </p:spPr>
        <p:txBody>
          <a:bodyPr wrap="square" lIns="91428" tIns="45714" rIns="91428" bIns="45714">
            <a:spAutoFit/>
          </a:bodyPr>
          <a:lstStyle/>
          <a:p>
            <a:r>
              <a:rPr lang="ru-RU" sz="1000" b="1" dirty="0">
                <a:solidFill>
                  <a:srgbClr val="2C5D9B"/>
                </a:solidFill>
                <a:latin typeface="Arial" panose="020B0604020202020204" pitchFamily="34" charset="0"/>
                <a:cs typeface="Arial" panose="020B0604020202020204" pitchFamily="34" charset="0"/>
              </a:rPr>
              <a:t>заслуженные </a:t>
            </a:r>
          </a:p>
          <a:p>
            <a:r>
              <a:rPr lang="ru-RU" sz="1000" b="1" dirty="0">
                <a:solidFill>
                  <a:srgbClr val="2C5D9B"/>
                </a:solidFill>
                <a:latin typeface="Arial" panose="020B0604020202020204" pitchFamily="34" charset="0"/>
                <a:cs typeface="Arial" panose="020B0604020202020204" pitchFamily="34" charset="0"/>
              </a:rPr>
              <a:t>ветераны </a:t>
            </a:r>
          </a:p>
          <a:p>
            <a:r>
              <a:rPr lang="ru-RU" sz="1000" b="1" dirty="0">
                <a:solidFill>
                  <a:srgbClr val="2C5D9B"/>
                </a:solidFill>
                <a:latin typeface="Arial" panose="020B0604020202020204" pitchFamily="34" charset="0"/>
                <a:cs typeface="Arial" panose="020B0604020202020204" pitchFamily="34" charset="0"/>
              </a:rPr>
              <a:t>педагогического</a:t>
            </a:r>
          </a:p>
          <a:p>
            <a:r>
              <a:rPr lang="ru-RU" sz="1000" b="1" dirty="0">
                <a:solidFill>
                  <a:srgbClr val="2C5D9B"/>
                </a:solidFill>
                <a:latin typeface="Arial" panose="020B0604020202020204" pitchFamily="34" charset="0"/>
                <a:cs typeface="Arial" panose="020B0604020202020204" pitchFamily="34" charset="0"/>
              </a:rPr>
              <a:t>труда</a:t>
            </a:r>
            <a:endParaRPr lang="ru-RU" sz="1000" dirty="0">
              <a:solidFill>
                <a:srgbClr val="2C5D9B"/>
              </a:solidFill>
              <a:latin typeface="Arial" panose="020B0604020202020204" pitchFamily="34" charset="0"/>
              <a:cs typeface="Arial" panose="020B0604020202020204" pitchFamily="34" charset="0"/>
            </a:endParaRPr>
          </a:p>
        </p:txBody>
      </p:sp>
      <p:sp>
        <p:nvSpPr>
          <p:cNvPr id="81" name="Стрелка вправо 80"/>
          <p:cNvSpPr/>
          <p:nvPr/>
        </p:nvSpPr>
        <p:spPr>
          <a:xfrm>
            <a:off x="971600" y="5972763"/>
            <a:ext cx="216024" cy="323088"/>
          </a:xfrm>
          <a:prstGeom prst="rightArrow">
            <a:avLst/>
          </a:prstGeom>
          <a:solidFill>
            <a:srgbClr val="1F497D"/>
          </a:solidFill>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rtlCol="0" anchor="ctr"/>
          <a:lstStyle/>
          <a:p>
            <a:pPr algn="ctr"/>
            <a:endParaRPr lang="ru-RU">
              <a:solidFill>
                <a:srgbClr val="1F497D"/>
              </a:solidFill>
            </a:endParaRPr>
          </a:p>
        </p:txBody>
      </p:sp>
      <p:sp>
        <p:nvSpPr>
          <p:cNvPr id="2" name="Прямоугольник 1"/>
          <p:cNvSpPr/>
          <p:nvPr/>
        </p:nvSpPr>
        <p:spPr>
          <a:xfrm>
            <a:off x="1236266" y="5585367"/>
            <a:ext cx="7782928" cy="830993"/>
          </a:xfrm>
          <a:prstGeom prst="rect">
            <a:avLst/>
          </a:prstGeom>
        </p:spPr>
        <p:txBody>
          <a:bodyPr wrap="square" lIns="91436" tIns="45718" rIns="91436" bIns="45718">
            <a:spAutoFit/>
          </a:bodyPr>
          <a:lstStyle/>
          <a:p>
            <a:pPr algn="just"/>
            <a:r>
              <a:rPr lang="ru-RU" sz="1200" b="1" dirty="0">
                <a:solidFill>
                  <a:srgbClr val="1F497D"/>
                </a:solidFill>
                <a:latin typeface="Arial" panose="020B0604020202020204" pitchFamily="34" charset="0"/>
                <a:cs typeface="Arial" panose="020B0604020202020204" pitchFamily="34" charset="0"/>
              </a:rPr>
              <a:t>принцип анонимности – процесс, используемый по методу двойного «слепого» рецензирования при рассмотрении материалов оценки организаций образования, при котором  неизвестными друг для друга остаются привлекаемые органами контроля специалисты, консультанты, эксперты и оцениваемая организация образования</a:t>
            </a:r>
          </a:p>
        </p:txBody>
      </p:sp>
      <p:sp>
        <p:nvSpPr>
          <p:cNvPr id="67" name="Прямоугольник 66"/>
          <p:cNvSpPr/>
          <p:nvPr/>
        </p:nvSpPr>
        <p:spPr>
          <a:xfrm>
            <a:off x="5904310" y="3776940"/>
            <a:ext cx="2007623" cy="400097"/>
          </a:xfrm>
          <a:prstGeom prst="rect">
            <a:avLst/>
          </a:prstGeom>
        </p:spPr>
        <p:txBody>
          <a:bodyPr wrap="square" lIns="91428" tIns="45714" rIns="91428" bIns="45714">
            <a:spAutoFit/>
          </a:bodyPr>
          <a:lstStyle/>
          <a:p>
            <a:pPr algn="ctr"/>
            <a:r>
              <a:rPr lang="ru-RU" sz="1000" b="1" dirty="0">
                <a:solidFill>
                  <a:srgbClr val="2C5D9B"/>
                </a:solidFill>
                <a:latin typeface="Arial" panose="020B0604020202020204" pitchFamily="34" charset="0"/>
                <a:cs typeface="Arial" panose="020B0604020202020204" pitchFamily="34" charset="0"/>
              </a:rPr>
              <a:t>методисты ОО и методисты органа управления</a:t>
            </a:r>
            <a:endParaRPr lang="ru-RU" sz="1000" b="1" dirty="0">
              <a:solidFill>
                <a:srgbClr val="1F49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49798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682"/>
            <a:ext cx="9144000" cy="768085"/>
          </a:xfrm>
          <a:solidFill>
            <a:srgbClr val="2C5D9B"/>
          </a:solidFill>
        </p:spPr>
        <p:txBody>
          <a:bodyPr/>
          <a:lstStyle/>
          <a:p>
            <a:pPr algn="ctr"/>
            <a:r>
              <a:rPr lang="ru-RU" sz="1600" b="1" dirty="0">
                <a:solidFill>
                  <a:schemeClr val="bg1"/>
                </a:solidFill>
                <a:latin typeface="Arial Black" panose="020B0A04020102020204" pitchFamily="34" charset="0"/>
                <a:cs typeface="Arial" panose="020B0604020202020204" pitchFamily="34" charset="0"/>
              </a:rPr>
              <a:t>АНАЛИЗ МАТЕРИАЛОВ САМООЦЕНКИ</a:t>
            </a:r>
          </a:p>
        </p:txBody>
      </p:sp>
      <p:sp>
        <p:nvSpPr>
          <p:cNvPr id="24" name="Oval 43">
            <a:extLst>
              <a:ext uri="{FF2B5EF4-FFF2-40B4-BE49-F238E27FC236}">
                <a16:creationId xmlns:a16="http://schemas.microsoft.com/office/drawing/2014/main" id="{1B8FA5E7-51AC-4C36-BC5C-789912806665}"/>
              </a:ext>
            </a:extLst>
          </p:cNvPr>
          <p:cNvSpPr/>
          <p:nvPr/>
        </p:nvSpPr>
        <p:spPr>
          <a:xfrm>
            <a:off x="107504" y="29631"/>
            <a:ext cx="504056" cy="654851"/>
          </a:xfrm>
          <a:prstGeom prst="ellipse">
            <a:avLst/>
          </a:prstGeom>
          <a:solidFill>
            <a:schemeClr val="bg1"/>
          </a:solidFill>
          <a:ln w="6032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15957"/>
            <a:r>
              <a:rPr lang="ru-RU" sz="2000" b="1" dirty="0">
                <a:solidFill>
                  <a:srgbClr val="2C5D9B"/>
                </a:solidFill>
                <a:latin typeface="Arial" panose="020B0604020202020204" pitchFamily="34" charset="0"/>
                <a:cs typeface="Arial" panose="020B0604020202020204" pitchFamily="34" charset="0"/>
              </a:rPr>
              <a:t>3</a:t>
            </a:r>
          </a:p>
        </p:txBody>
      </p:sp>
      <p:sp>
        <p:nvSpPr>
          <p:cNvPr id="6" name="Прямоугольник 5"/>
          <p:cNvSpPr/>
          <p:nvPr/>
        </p:nvSpPr>
        <p:spPr>
          <a:xfrm>
            <a:off x="185882" y="3033778"/>
            <a:ext cx="4746158" cy="517065"/>
          </a:xfrm>
          <a:prstGeom prst="rect">
            <a:avLst/>
          </a:prstGeom>
          <a:solidFill>
            <a:srgbClr val="2C5D9B"/>
          </a:solidFill>
        </p:spPr>
        <p:txBody>
          <a:bodyPr wrap="square">
            <a:spAutoFit/>
          </a:bodyPr>
          <a:lstStyle/>
          <a:p>
            <a:pPr lvl="0" algn="ctr" fontAlgn="base">
              <a:lnSpc>
                <a:spcPct val="115000"/>
              </a:lnSpc>
              <a:spcAft>
                <a:spcPts val="0"/>
              </a:spcAft>
              <a:tabLst>
                <a:tab pos="630555" algn="l"/>
              </a:tabLst>
            </a:pPr>
            <a:r>
              <a:rPr lang="ru-RU" sz="1200" b="1" dirty="0">
                <a:solidFill>
                  <a:schemeClr val="bg1"/>
                </a:solidFill>
                <a:latin typeface="Arial" panose="020B0604020202020204" pitchFamily="34" charset="0"/>
                <a:cs typeface="Arial" panose="020B0604020202020204" pitchFamily="34" charset="0"/>
              </a:rPr>
              <a:t>информационной системы государственной базы данных  </a:t>
            </a:r>
          </a:p>
          <a:p>
            <a:pPr lvl="0" algn="ctr" fontAlgn="base">
              <a:lnSpc>
                <a:spcPct val="115000"/>
              </a:lnSpc>
              <a:spcAft>
                <a:spcPts val="0"/>
              </a:spcAft>
              <a:tabLst>
                <a:tab pos="630555" algn="l"/>
              </a:tabLst>
            </a:pPr>
            <a:r>
              <a:rPr lang="ru-RU" sz="1200" b="1" dirty="0">
                <a:solidFill>
                  <a:schemeClr val="bg1"/>
                </a:solidFill>
                <a:latin typeface="Arial" panose="020B0604020202020204" pitchFamily="34" charset="0"/>
                <a:cs typeface="Arial" panose="020B0604020202020204" pitchFamily="34" charset="0"/>
              </a:rPr>
              <a:t>Е-лицензирование</a:t>
            </a:r>
            <a:endParaRPr lang="ru-RU" sz="12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7" name="Прямоугольник 6"/>
          <p:cNvSpPr/>
          <p:nvPr/>
        </p:nvSpPr>
        <p:spPr>
          <a:xfrm>
            <a:off x="185882" y="1661611"/>
            <a:ext cx="4746158" cy="276999"/>
          </a:xfrm>
          <a:prstGeom prst="rect">
            <a:avLst/>
          </a:prstGeom>
          <a:solidFill>
            <a:srgbClr val="2C5D9B"/>
          </a:solidFill>
        </p:spPr>
        <p:txBody>
          <a:bodyPr wrap="square">
            <a:spAutoFit/>
          </a:bodyPr>
          <a:lstStyle/>
          <a:p>
            <a:pPr lvl="0" algn="ctr" fontAlgn="base">
              <a:spcAft>
                <a:spcPts val="0"/>
              </a:spcAft>
              <a:tabLst>
                <a:tab pos="630555" algn="l"/>
              </a:tabLst>
            </a:pPr>
            <a:r>
              <a:rPr lang="ru-RU" sz="1200" b="1" dirty="0">
                <a:solidFill>
                  <a:schemeClr val="bg1"/>
                </a:solidFill>
                <a:latin typeface="Arial" panose="020B0604020202020204" pitchFamily="34" charset="0"/>
                <a:cs typeface="Arial" panose="020B0604020202020204" pitchFamily="34" charset="0"/>
              </a:rPr>
              <a:t>национальной образовательной базы данных</a:t>
            </a:r>
            <a:endPar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8" name="Прямоугольник 7"/>
          <p:cNvSpPr/>
          <p:nvPr/>
        </p:nvSpPr>
        <p:spPr>
          <a:xfrm>
            <a:off x="185882" y="2237384"/>
            <a:ext cx="4746158" cy="461665"/>
          </a:xfrm>
          <a:prstGeom prst="rect">
            <a:avLst/>
          </a:prstGeom>
          <a:solidFill>
            <a:srgbClr val="2C5D9B"/>
          </a:solidFill>
        </p:spPr>
        <p:txBody>
          <a:bodyPr wrap="square">
            <a:spAutoFit/>
          </a:bodyPr>
          <a:lstStyle/>
          <a:p>
            <a:pPr lvl="0" algn="ctr" fontAlgn="base">
              <a:spcAft>
                <a:spcPts val="0"/>
              </a:spcAft>
              <a:tabLst>
                <a:tab pos="630555" algn="l"/>
              </a:tabLst>
            </a:pPr>
            <a:r>
              <a:rPr lang="ru-RU" sz="1200" b="1" dirty="0">
                <a:solidFill>
                  <a:schemeClr val="bg1"/>
                </a:solidFill>
                <a:latin typeface="Arial" panose="020B0604020202020204" pitchFamily="34" charset="0"/>
                <a:cs typeface="Arial" panose="020B0604020202020204" pitchFamily="34" charset="0"/>
              </a:rPr>
              <a:t>цифровой образовательной платформы Күнделік и Б</a:t>
            </a:r>
            <a:r>
              <a:rPr lang="kk-KZ" sz="1200" b="1" dirty="0">
                <a:solidFill>
                  <a:schemeClr val="bg1"/>
                </a:solidFill>
                <a:latin typeface="Arial" panose="020B0604020202020204" pitchFamily="34" charset="0"/>
                <a:cs typeface="Arial" panose="020B0604020202020204" pitchFamily="34" charset="0"/>
              </a:rPr>
              <a:t>і</a:t>
            </a:r>
            <a:r>
              <a:rPr lang="ru-RU" sz="1200" b="1" dirty="0">
                <a:solidFill>
                  <a:schemeClr val="bg1"/>
                </a:solidFill>
                <a:latin typeface="Arial" panose="020B0604020202020204" pitchFamily="34" charset="0"/>
                <a:cs typeface="Arial" panose="020B0604020202020204" pitchFamily="34" charset="0"/>
              </a:rPr>
              <a:t>лімал</a:t>
            </a:r>
            <a:endPar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25" name="Прямоугольник 24"/>
          <p:cNvSpPr/>
          <p:nvPr/>
        </p:nvSpPr>
        <p:spPr>
          <a:xfrm>
            <a:off x="172308" y="881076"/>
            <a:ext cx="8792180" cy="523220"/>
          </a:xfrm>
          <a:prstGeom prst="rect">
            <a:avLst/>
          </a:prstGeom>
          <a:noFill/>
        </p:spPr>
        <p:txBody>
          <a:bodyPr wrap="square">
            <a:spAutoFit/>
          </a:bodyPr>
          <a:lstStyle/>
          <a:p>
            <a:pPr lvl="0" algn="ctr" fontAlgn="base">
              <a:spcAft>
                <a:spcPts val="0"/>
              </a:spcAft>
              <a:tabLst>
                <a:tab pos="630555" algn="l"/>
              </a:tabLst>
            </a:pPr>
            <a:r>
              <a:rPr lang="ru-RU" sz="1400" b="1" dirty="0">
                <a:solidFill>
                  <a:srgbClr val="2C5D9B"/>
                </a:solidFill>
                <a:latin typeface="Arial" panose="020B0604020202020204" pitchFamily="34" charset="0"/>
                <a:cs typeface="Arial" panose="020B0604020202020204" pitchFamily="34" charset="0"/>
              </a:rPr>
              <a:t>Члены комиссии при анализе и изучении материалов самооценки сопоставляют</a:t>
            </a:r>
            <a:r>
              <a:rPr lang="kk-KZ" sz="1400" b="1" dirty="0">
                <a:solidFill>
                  <a:srgbClr val="2C5D9B"/>
                </a:solidFill>
                <a:latin typeface="Arial" panose="020B0604020202020204" pitchFamily="34" charset="0"/>
                <a:cs typeface="Arial" panose="020B0604020202020204" pitchFamily="34" charset="0"/>
              </a:rPr>
              <a:t> сведения, </a:t>
            </a:r>
          </a:p>
          <a:p>
            <a:pPr lvl="0" algn="ctr" fontAlgn="base">
              <a:spcAft>
                <a:spcPts val="0"/>
              </a:spcAft>
              <a:tabLst>
                <a:tab pos="630555" algn="l"/>
              </a:tabLst>
            </a:pPr>
            <a:r>
              <a:rPr lang="kk-KZ" sz="1400" b="1" dirty="0">
                <a:solidFill>
                  <a:srgbClr val="2C5D9B"/>
                </a:solidFill>
                <a:latin typeface="Arial" panose="020B0604020202020204" pitchFamily="34" charset="0"/>
                <a:cs typeface="Arial" panose="020B0604020202020204" pitchFamily="34" charset="0"/>
              </a:rPr>
              <a:t>указанные в самооценке с данными</a:t>
            </a:r>
            <a:endParaRPr lang="ru-RU" sz="1400" b="1" dirty="0">
              <a:solidFill>
                <a:srgbClr val="2C5D9B"/>
              </a:solidFill>
              <a:latin typeface="Arial" panose="020B0604020202020204" pitchFamily="34" charset="0"/>
              <a:ea typeface="Calibri" panose="020F0502020204030204" pitchFamily="34" charset="0"/>
              <a:cs typeface="Arial" panose="020B0604020202020204" pitchFamily="34" charset="0"/>
            </a:endParaRPr>
          </a:p>
        </p:txBody>
      </p:sp>
      <p:sp>
        <p:nvSpPr>
          <p:cNvPr id="3" name="Прямоугольник 2"/>
          <p:cNvSpPr/>
          <p:nvPr/>
        </p:nvSpPr>
        <p:spPr>
          <a:xfrm>
            <a:off x="5148064" y="1643857"/>
            <a:ext cx="3744416" cy="461665"/>
          </a:xfrm>
          <a:prstGeom prst="rect">
            <a:avLst/>
          </a:prstGeom>
          <a:solidFill>
            <a:srgbClr val="E7E6E6"/>
          </a:solidFill>
        </p:spPr>
        <p:txBody>
          <a:bodyPr wrap="square">
            <a:spAutoFit/>
          </a:bodyPr>
          <a:lstStyle/>
          <a:p>
            <a:pPr algn="ctr"/>
            <a:r>
              <a:rPr lang="ru-RU" sz="1200" b="1" dirty="0">
                <a:solidFill>
                  <a:srgbClr val="2C5D9B"/>
                </a:solidFill>
                <a:latin typeface="Arial" panose="020B0604020202020204" pitchFamily="34" charset="0"/>
                <a:ea typeface="Calibri" panose="020F0502020204030204" pitchFamily="34" charset="0"/>
                <a:cs typeface="Arial" panose="020B0604020202020204" pitchFamily="34" charset="0"/>
              </a:rPr>
              <a:t>комплекса мероприятий по системе оценки рисков, проведенных ранее органом контроля</a:t>
            </a:r>
            <a:endParaRPr lang="ru-RU" sz="1200" b="1" dirty="0">
              <a:solidFill>
                <a:srgbClr val="2C5D9B"/>
              </a:solidFill>
              <a:latin typeface="Arial" panose="020B0604020202020204" pitchFamily="34" charset="0"/>
              <a:cs typeface="Arial" panose="020B0604020202020204" pitchFamily="34" charset="0"/>
            </a:endParaRPr>
          </a:p>
        </p:txBody>
      </p:sp>
      <p:sp>
        <p:nvSpPr>
          <p:cNvPr id="4" name="Прямоугольник 3"/>
          <p:cNvSpPr/>
          <p:nvPr/>
        </p:nvSpPr>
        <p:spPr>
          <a:xfrm>
            <a:off x="5159518" y="2483605"/>
            <a:ext cx="3732962" cy="276999"/>
          </a:xfrm>
          <a:prstGeom prst="rect">
            <a:avLst/>
          </a:prstGeom>
          <a:solidFill>
            <a:srgbClr val="E7E6E6"/>
          </a:solidFill>
        </p:spPr>
        <p:txBody>
          <a:bodyPr wrap="square">
            <a:spAutoFit/>
          </a:bodyPr>
          <a:lstStyle/>
          <a:p>
            <a:pPr algn="ctr"/>
            <a:r>
              <a:rPr lang="ru-RU" sz="1200" b="1" dirty="0">
                <a:solidFill>
                  <a:srgbClr val="2C5D9B"/>
                </a:solidFill>
                <a:latin typeface="Arial" panose="020B0604020202020204" pitchFamily="34" charset="0"/>
                <a:ea typeface="Calibri" panose="020F0502020204030204" pitchFamily="34" charset="0"/>
                <a:cs typeface="Arial" panose="020B0604020202020204" pitchFamily="34" charset="0"/>
              </a:rPr>
              <a:t>результатов предыдущих проверок </a:t>
            </a:r>
            <a:endParaRPr lang="ru-RU" sz="1200" b="1" dirty="0">
              <a:solidFill>
                <a:srgbClr val="2C5D9B"/>
              </a:solidFill>
              <a:latin typeface="Arial" panose="020B0604020202020204" pitchFamily="34" charset="0"/>
              <a:cs typeface="Arial" panose="020B0604020202020204" pitchFamily="34" charset="0"/>
            </a:endParaRPr>
          </a:p>
        </p:txBody>
      </p:sp>
      <p:sp>
        <p:nvSpPr>
          <p:cNvPr id="10" name="Прямоугольник 9"/>
          <p:cNvSpPr/>
          <p:nvPr/>
        </p:nvSpPr>
        <p:spPr>
          <a:xfrm>
            <a:off x="184067" y="3932918"/>
            <a:ext cx="4747973" cy="276999"/>
          </a:xfrm>
          <a:prstGeom prst="rect">
            <a:avLst/>
          </a:prstGeom>
          <a:solidFill>
            <a:srgbClr val="2C5D9B"/>
          </a:solidFill>
        </p:spPr>
        <p:txBody>
          <a:bodyPr wrap="square">
            <a:spAutoFit/>
          </a:bodyPr>
          <a:lstStyle/>
          <a:p>
            <a:pPr algn="ctr"/>
            <a:r>
              <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rPr>
              <a:t>сообщений в средствах массовой информации</a:t>
            </a:r>
            <a:endParaRPr lang="ru-RU" sz="1200" b="1" dirty="0">
              <a:solidFill>
                <a:schemeClr val="bg1"/>
              </a:solidFill>
              <a:latin typeface="Arial" panose="020B0604020202020204" pitchFamily="34" charset="0"/>
              <a:cs typeface="Arial" panose="020B0604020202020204" pitchFamily="34" charset="0"/>
            </a:endParaRPr>
          </a:p>
        </p:txBody>
      </p:sp>
      <p:sp>
        <p:nvSpPr>
          <p:cNvPr id="11" name="Прямоугольник 10"/>
          <p:cNvSpPr/>
          <p:nvPr/>
        </p:nvSpPr>
        <p:spPr>
          <a:xfrm>
            <a:off x="185881" y="5829268"/>
            <a:ext cx="4746157" cy="461665"/>
          </a:xfrm>
          <a:prstGeom prst="rect">
            <a:avLst/>
          </a:prstGeom>
          <a:solidFill>
            <a:srgbClr val="2C5D9B"/>
          </a:solidFill>
        </p:spPr>
        <p:txBody>
          <a:bodyPr wrap="square">
            <a:spAutoFit/>
          </a:bodyPr>
          <a:lstStyle/>
          <a:p>
            <a:pPr algn="ctr"/>
            <a:r>
              <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rPr>
              <a:t>подтвержденных жалоб и обращений физических и юридических лиц в отношении организаций образования</a:t>
            </a:r>
            <a:endParaRPr lang="ru-RU" sz="1200" b="1" dirty="0">
              <a:solidFill>
                <a:schemeClr val="bg1"/>
              </a:solidFill>
              <a:latin typeface="Arial" panose="020B0604020202020204" pitchFamily="34" charset="0"/>
              <a:cs typeface="Arial" panose="020B0604020202020204" pitchFamily="34" charset="0"/>
            </a:endParaRPr>
          </a:p>
        </p:txBody>
      </p:sp>
      <p:sp>
        <p:nvSpPr>
          <p:cNvPr id="12" name="Прямоугольник 11"/>
          <p:cNvSpPr/>
          <p:nvPr/>
        </p:nvSpPr>
        <p:spPr>
          <a:xfrm>
            <a:off x="5159518" y="3046089"/>
            <a:ext cx="3744416" cy="1015663"/>
          </a:xfrm>
          <a:prstGeom prst="rect">
            <a:avLst/>
          </a:prstGeom>
          <a:solidFill>
            <a:srgbClr val="E7E6E6"/>
          </a:solidFill>
        </p:spPr>
        <p:txBody>
          <a:bodyPr wrap="square">
            <a:spAutoFit/>
          </a:bodyPr>
          <a:lstStyle/>
          <a:p>
            <a:pPr algn="ctr"/>
            <a:r>
              <a:rPr lang="ru-RU" sz="1200" b="1" dirty="0">
                <a:solidFill>
                  <a:srgbClr val="2C5D9B"/>
                </a:solidFill>
                <a:latin typeface="Arial" panose="020B0604020202020204" pitchFamily="34" charset="0"/>
                <a:ea typeface="Calibri" panose="020F0502020204030204" pitchFamily="34" charset="0"/>
                <a:cs typeface="Arial" panose="020B0604020202020204" pitchFamily="34" charset="0"/>
              </a:rPr>
              <a:t>материалов, поступивших из правоохранительных органов, а также результатов анализа сведений, представленных уполномоченными органами и организациями</a:t>
            </a:r>
            <a:endParaRPr lang="ru-RU" sz="1200" b="1" dirty="0">
              <a:solidFill>
                <a:srgbClr val="2C5D9B"/>
              </a:solidFill>
              <a:latin typeface="Arial" panose="020B0604020202020204" pitchFamily="34" charset="0"/>
              <a:cs typeface="Arial" panose="020B0604020202020204" pitchFamily="34" charset="0"/>
            </a:endParaRPr>
          </a:p>
        </p:txBody>
      </p:sp>
      <p:sp>
        <p:nvSpPr>
          <p:cNvPr id="13" name="Прямоугольник 12"/>
          <p:cNvSpPr/>
          <p:nvPr/>
        </p:nvSpPr>
        <p:spPr>
          <a:xfrm>
            <a:off x="194727" y="4511761"/>
            <a:ext cx="4744597" cy="830997"/>
          </a:xfrm>
          <a:prstGeom prst="rect">
            <a:avLst/>
          </a:prstGeom>
          <a:solidFill>
            <a:srgbClr val="2C5D9B"/>
          </a:solidFill>
        </p:spPr>
        <p:txBody>
          <a:bodyPr wrap="square">
            <a:spAutoFit/>
          </a:bodyPr>
          <a:lstStyle/>
          <a:p>
            <a:pPr algn="ctr"/>
            <a:r>
              <a:rPr lang="ru-RU" sz="1200" b="1" dirty="0">
                <a:solidFill>
                  <a:schemeClr val="bg1"/>
                </a:solidFill>
                <a:latin typeface="Arial" panose="020B0604020202020204" pitchFamily="34" charset="0"/>
                <a:ea typeface="Calibri" panose="020F0502020204030204" pitchFamily="34" charset="0"/>
                <a:cs typeface="Arial" panose="020B0604020202020204" pitchFamily="34" charset="0"/>
              </a:rPr>
              <a:t>сведений, сообщений и информаций, полученных из других официальных источников информации, не запрещенных действующим законодательством Республики Казахстан</a:t>
            </a:r>
            <a:endParaRPr lang="ru-RU" sz="1200" b="1" dirty="0">
              <a:solidFill>
                <a:schemeClr val="bg1"/>
              </a:solidFill>
              <a:latin typeface="Arial" panose="020B0604020202020204" pitchFamily="34" charset="0"/>
              <a:cs typeface="Arial" panose="020B0604020202020204" pitchFamily="34" charset="0"/>
            </a:endParaRPr>
          </a:p>
        </p:txBody>
      </p:sp>
      <p:sp>
        <p:nvSpPr>
          <p:cNvPr id="14" name="Прямоугольник 13"/>
          <p:cNvSpPr/>
          <p:nvPr/>
        </p:nvSpPr>
        <p:spPr>
          <a:xfrm>
            <a:off x="5148064" y="4593458"/>
            <a:ext cx="3755870" cy="830997"/>
          </a:xfrm>
          <a:prstGeom prst="rect">
            <a:avLst/>
          </a:prstGeom>
          <a:solidFill>
            <a:srgbClr val="E7E6E6"/>
          </a:solidFill>
        </p:spPr>
        <p:txBody>
          <a:bodyPr wrap="square">
            <a:spAutoFit/>
          </a:bodyPr>
          <a:lstStyle/>
          <a:p>
            <a:pPr lvl="0" algn="ctr" fontAlgn="base">
              <a:spcAft>
                <a:spcPts val="0"/>
              </a:spcAft>
            </a:pPr>
            <a:r>
              <a:rPr lang="ru-RU" sz="1200" b="1" spc="10" dirty="0">
                <a:solidFill>
                  <a:srgbClr val="2C5D9B"/>
                </a:solidFill>
                <a:latin typeface="Arial" panose="020B0604020202020204" pitchFamily="34" charset="0"/>
                <a:ea typeface="Times New Roman" panose="02020603050405020304" pitchFamily="18" charset="0"/>
                <a:cs typeface="Arial" panose="020B0604020202020204" pitchFamily="34" charset="0"/>
              </a:rPr>
              <a:t>результатов образовательных мониторингов, проведенных структурными подразделениями уполномоченного органа в области образования</a:t>
            </a:r>
            <a:endParaRPr lang="ru-RU" sz="1200" dirty="0">
              <a:solidFill>
                <a:srgbClr val="2C5D9B"/>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4"/>
          <p:cNvSpPr/>
          <p:nvPr/>
        </p:nvSpPr>
        <p:spPr>
          <a:xfrm>
            <a:off x="5148064" y="5840113"/>
            <a:ext cx="3744416" cy="461665"/>
          </a:xfrm>
          <a:prstGeom prst="rect">
            <a:avLst/>
          </a:prstGeom>
          <a:solidFill>
            <a:srgbClr val="E7E6E6"/>
          </a:solidFill>
        </p:spPr>
        <p:txBody>
          <a:bodyPr wrap="square">
            <a:spAutoFit/>
          </a:bodyPr>
          <a:lstStyle/>
          <a:p>
            <a:pPr algn="ctr"/>
            <a:r>
              <a:rPr lang="ru-RU" sz="1200" b="1" dirty="0">
                <a:solidFill>
                  <a:srgbClr val="2C5D9B"/>
                </a:solidFill>
                <a:latin typeface="Arial" panose="020B0604020202020204" pitchFamily="34" charset="0"/>
                <a:ea typeface="Calibri" panose="020F0502020204030204" pitchFamily="34" charset="0"/>
                <a:cs typeface="Arial" panose="020B0604020202020204" pitchFamily="34" charset="0"/>
              </a:rPr>
              <a:t>ведомостей итогов комплексного тестирования</a:t>
            </a:r>
            <a:endParaRPr lang="ru-RU" sz="1200" b="1" dirty="0">
              <a:solidFill>
                <a:srgbClr val="2C5D9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67001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512" y="-1579"/>
            <a:ext cx="9180512" cy="768085"/>
          </a:xfrm>
          <a:solidFill>
            <a:srgbClr val="2C5D9B"/>
          </a:solidFill>
        </p:spPr>
        <p:txBody>
          <a:bodyPr>
            <a:normAutofit/>
          </a:bodyPr>
          <a:lstStyle/>
          <a:p>
            <a:pPr>
              <a:lnSpc>
                <a:spcPct val="120000"/>
              </a:lnSpc>
            </a:pPr>
            <a:r>
              <a:rPr lang="ru-RU" sz="1800" b="1" dirty="0">
                <a:solidFill>
                  <a:schemeClr val="bg1"/>
                </a:solidFill>
              </a:rPr>
              <a:t> </a:t>
            </a:r>
            <a:r>
              <a:rPr lang="ru-RU" sz="1400" b="1" dirty="0">
                <a:solidFill>
                  <a:schemeClr val="bg1"/>
                </a:solidFill>
                <a:latin typeface="Arial" panose="020B0604020202020204" pitchFamily="34" charset="0"/>
                <a:cs typeface="Arial" panose="020B0604020202020204" pitchFamily="34" charset="0"/>
              </a:rPr>
              <a:t>МЕТОДИЧЕСКАЯ ПОДДЕРЖКА</a:t>
            </a:r>
            <a:endParaRPr lang="en-US" sz="1400" dirty="0">
              <a:solidFill>
                <a:schemeClr val="bg1"/>
              </a:solidFill>
              <a:latin typeface="Arial" panose="020B0604020202020204" pitchFamily="34" charset="0"/>
              <a:cs typeface="Arial" panose="020B0604020202020204" pitchFamily="34" charset="0"/>
            </a:endParaRPr>
          </a:p>
        </p:txBody>
      </p:sp>
      <p:grpSp>
        <p:nvGrpSpPr>
          <p:cNvPr id="3" name="原创设计师QQ598969553      _5">
            <a:extLst>
              <a:ext uri="{FF2B5EF4-FFF2-40B4-BE49-F238E27FC236}">
                <a16:creationId xmlns:a16="http://schemas.microsoft.com/office/drawing/2014/main" id="{A0CC0705-A71D-4AC6-B68F-A7EF45FD2DB1}"/>
              </a:ext>
            </a:extLst>
          </p:cNvPr>
          <p:cNvGrpSpPr/>
          <p:nvPr/>
        </p:nvGrpSpPr>
        <p:grpSpPr>
          <a:xfrm>
            <a:off x="251520" y="1028733"/>
            <a:ext cx="378458" cy="505856"/>
            <a:chOff x="4362458" y="5308583"/>
            <a:chExt cx="1023939" cy="1027110"/>
          </a:xfrm>
          <a:solidFill>
            <a:schemeClr val="bg1"/>
          </a:solidFill>
        </p:grpSpPr>
        <p:sp>
          <p:nvSpPr>
            <p:cNvPr id="49" name="Freeform 29">
              <a:extLst>
                <a:ext uri="{FF2B5EF4-FFF2-40B4-BE49-F238E27FC236}">
                  <a16:creationId xmlns:a16="http://schemas.microsoft.com/office/drawing/2014/main" id="{77DDD600-190B-4E4A-8DB4-5E4178EE2730}"/>
                </a:ext>
              </a:extLst>
            </p:cNvPr>
            <p:cNvSpPr>
              <a:spLocks noEditPoints="1"/>
            </p:cNvSpPr>
            <p:nvPr/>
          </p:nvSpPr>
          <p:spPr bwMode="auto">
            <a:xfrm>
              <a:off x="4362458" y="5308583"/>
              <a:ext cx="1023939" cy="1027110"/>
            </a:xfrm>
            <a:custGeom>
              <a:avLst/>
              <a:gdLst>
                <a:gd name="T0" fmla="*/ 178 w 356"/>
                <a:gd name="T1" fmla="*/ 0 h 357"/>
                <a:gd name="T2" fmla="*/ 0 w 356"/>
                <a:gd name="T3" fmla="*/ 179 h 357"/>
                <a:gd name="T4" fmla="*/ 178 w 356"/>
                <a:gd name="T5" fmla="*/ 357 h 357"/>
                <a:gd name="T6" fmla="*/ 356 w 356"/>
                <a:gd name="T7" fmla="*/ 179 h 357"/>
                <a:gd name="T8" fmla="*/ 178 w 356"/>
                <a:gd name="T9" fmla="*/ 0 h 357"/>
                <a:gd name="T10" fmla="*/ 276 w 356"/>
                <a:gd name="T11" fmla="*/ 268 h 357"/>
                <a:gd name="T12" fmla="*/ 80 w 356"/>
                <a:gd name="T13" fmla="*/ 268 h 357"/>
                <a:gd name="T14" fmla="*/ 80 w 356"/>
                <a:gd name="T15" fmla="*/ 190 h 357"/>
                <a:gd name="T16" fmla="*/ 148 w 356"/>
                <a:gd name="T17" fmla="*/ 190 h 357"/>
                <a:gd name="T18" fmla="*/ 148 w 356"/>
                <a:gd name="T19" fmla="*/ 210 h 357"/>
                <a:gd name="T20" fmla="*/ 148 w 356"/>
                <a:gd name="T21" fmla="*/ 224 h 357"/>
                <a:gd name="T22" fmla="*/ 208 w 356"/>
                <a:gd name="T23" fmla="*/ 224 h 357"/>
                <a:gd name="T24" fmla="*/ 208 w 356"/>
                <a:gd name="T25" fmla="*/ 224 h 357"/>
                <a:gd name="T26" fmla="*/ 208 w 356"/>
                <a:gd name="T27" fmla="*/ 210 h 357"/>
                <a:gd name="T28" fmla="*/ 208 w 356"/>
                <a:gd name="T29" fmla="*/ 190 h 357"/>
                <a:gd name="T30" fmla="*/ 276 w 356"/>
                <a:gd name="T31" fmla="*/ 190 h 357"/>
                <a:gd name="T32" fmla="*/ 276 w 356"/>
                <a:gd name="T33" fmla="*/ 268 h 357"/>
                <a:gd name="T34" fmla="*/ 276 w 356"/>
                <a:gd name="T35" fmla="*/ 176 h 357"/>
                <a:gd name="T36" fmla="*/ 194 w 356"/>
                <a:gd name="T37" fmla="*/ 176 h 357"/>
                <a:gd name="T38" fmla="*/ 194 w 356"/>
                <a:gd name="T39" fmla="*/ 176 h 357"/>
                <a:gd name="T40" fmla="*/ 194 w 356"/>
                <a:gd name="T41" fmla="*/ 176 h 357"/>
                <a:gd name="T42" fmla="*/ 194 w 356"/>
                <a:gd name="T43" fmla="*/ 210 h 357"/>
                <a:gd name="T44" fmla="*/ 162 w 356"/>
                <a:gd name="T45" fmla="*/ 210 h 357"/>
                <a:gd name="T46" fmla="*/ 162 w 356"/>
                <a:gd name="T47" fmla="*/ 176 h 357"/>
                <a:gd name="T48" fmla="*/ 162 w 356"/>
                <a:gd name="T49" fmla="*/ 176 h 357"/>
                <a:gd name="T50" fmla="*/ 80 w 356"/>
                <a:gd name="T51" fmla="*/ 176 h 357"/>
                <a:gd name="T52" fmla="*/ 80 w 356"/>
                <a:gd name="T53" fmla="*/ 121 h 357"/>
                <a:gd name="T54" fmla="*/ 139 w 356"/>
                <a:gd name="T55" fmla="*/ 121 h 357"/>
                <a:gd name="T56" fmla="*/ 139 w 356"/>
                <a:gd name="T57" fmla="*/ 121 h 357"/>
                <a:gd name="T58" fmla="*/ 139 w 356"/>
                <a:gd name="T59" fmla="*/ 83 h 357"/>
                <a:gd name="T60" fmla="*/ 217 w 356"/>
                <a:gd name="T61" fmla="*/ 83 h 357"/>
                <a:gd name="T62" fmla="*/ 217 w 356"/>
                <a:gd name="T63" fmla="*/ 121 h 357"/>
                <a:gd name="T64" fmla="*/ 217 w 356"/>
                <a:gd name="T65" fmla="*/ 121 h 357"/>
                <a:gd name="T66" fmla="*/ 276 w 356"/>
                <a:gd name="T67" fmla="*/ 121 h 357"/>
                <a:gd name="T68" fmla="*/ 276 w 356"/>
                <a:gd name="T69" fmla="*/ 176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56" h="357">
                  <a:moveTo>
                    <a:pt x="178" y="0"/>
                  </a:moveTo>
                  <a:cubicBezTo>
                    <a:pt x="79" y="0"/>
                    <a:pt x="0" y="80"/>
                    <a:pt x="0" y="179"/>
                  </a:cubicBezTo>
                  <a:cubicBezTo>
                    <a:pt x="0" y="277"/>
                    <a:pt x="79" y="357"/>
                    <a:pt x="178" y="357"/>
                  </a:cubicBezTo>
                  <a:cubicBezTo>
                    <a:pt x="277" y="357"/>
                    <a:pt x="356" y="277"/>
                    <a:pt x="356" y="179"/>
                  </a:cubicBezTo>
                  <a:cubicBezTo>
                    <a:pt x="356" y="80"/>
                    <a:pt x="277" y="0"/>
                    <a:pt x="178" y="0"/>
                  </a:cubicBezTo>
                  <a:close/>
                  <a:moveTo>
                    <a:pt x="276" y="268"/>
                  </a:moveTo>
                  <a:cubicBezTo>
                    <a:pt x="80" y="268"/>
                    <a:pt x="80" y="268"/>
                    <a:pt x="80" y="268"/>
                  </a:cubicBezTo>
                  <a:cubicBezTo>
                    <a:pt x="80" y="190"/>
                    <a:pt x="80" y="190"/>
                    <a:pt x="80" y="190"/>
                  </a:cubicBezTo>
                  <a:cubicBezTo>
                    <a:pt x="148" y="190"/>
                    <a:pt x="148" y="190"/>
                    <a:pt x="148" y="190"/>
                  </a:cubicBezTo>
                  <a:cubicBezTo>
                    <a:pt x="148" y="210"/>
                    <a:pt x="148" y="210"/>
                    <a:pt x="148" y="210"/>
                  </a:cubicBezTo>
                  <a:cubicBezTo>
                    <a:pt x="148" y="224"/>
                    <a:pt x="148" y="224"/>
                    <a:pt x="148" y="224"/>
                  </a:cubicBezTo>
                  <a:cubicBezTo>
                    <a:pt x="208" y="224"/>
                    <a:pt x="208" y="224"/>
                    <a:pt x="208" y="224"/>
                  </a:cubicBezTo>
                  <a:cubicBezTo>
                    <a:pt x="208" y="224"/>
                    <a:pt x="208" y="224"/>
                    <a:pt x="208" y="224"/>
                  </a:cubicBezTo>
                  <a:cubicBezTo>
                    <a:pt x="208" y="210"/>
                    <a:pt x="208" y="210"/>
                    <a:pt x="208" y="210"/>
                  </a:cubicBezTo>
                  <a:cubicBezTo>
                    <a:pt x="208" y="190"/>
                    <a:pt x="208" y="190"/>
                    <a:pt x="208" y="190"/>
                  </a:cubicBezTo>
                  <a:cubicBezTo>
                    <a:pt x="276" y="190"/>
                    <a:pt x="276" y="190"/>
                    <a:pt x="276" y="190"/>
                  </a:cubicBezTo>
                  <a:lnTo>
                    <a:pt x="276" y="268"/>
                  </a:lnTo>
                  <a:close/>
                  <a:moveTo>
                    <a:pt x="276" y="176"/>
                  </a:moveTo>
                  <a:cubicBezTo>
                    <a:pt x="194" y="176"/>
                    <a:pt x="194" y="176"/>
                    <a:pt x="194" y="176"/>
                  </a:cubicBezTo>
                  <a:cubicBezTo>
                    <a:pt x="194" y="176"/>
                    <a:pt x="194" y="176"/>
                    <a:pt x="194" y="176"/>
                  </a:cubicBezTo>
                  <a:cubicBezTo>
                    <a:pt x="194" y="176"/>
                    <a:pt x="194" y="176"/>
                    <a:pt x="194" y="176"/>
                  </a:cubicBezTo>
                  <a:cubicBezTo>
                    <a:pt x="194" y="210"/>
                    <a:pt x="194" y="210"/>
                    <a:pt x="194" y="210"/>
                  </a:cubicBezTo>
                  <a:cubicBezTo>
                    <a:pt x="162" y="210"/>
                    <a:pt x="162" y="210"/>
                    <a:pt x="162" y="210"/>
                  </a:cubicBezTo>
                  <a:cubicBezTo>
                    <a:pt x="162" y="176"/>
                    <a:pt x="162" y="176"/>
                    <a:pt x="162" y="176"/>
                  </a:cubicBezTo>
                  <a:cubicBezTo>
                    <a:pt x="162" y="176"/>
                    <a:pt x="162" y="176"/>
                    <a:pt x="162" y="176"/>
                  </a:cubicBezTo>
                  <a:cubicBezTo>
                    <a:pt x="80" y="176"/>
                    <a:pt x="80" y="176"/>
                    <a:pt x="80" y="176"/>
                  </a:cubicBezTo>
                  <a:cubicBezTo>
                    <a:pt x="80" y="121"/>
                    <a:pt x="80" y="121"/>
                    <a:pt x="80" y="121"/>
                  </a:cubicBezTo>
                  <a:cubicBezTo>
                    <a:pt x="139" y="121"/>
                    <a:pt x="139" y="121"/>
                    <a:pt x="139" y="121"/>
                  </a:cubicBezTo>
                  <a:cubicBezTo>
                    <a:pt x="139" y="121"/>
                    <a:pt x="139" y="121"/>
                    <a:pt x="139" y="121"/>
                  </a:cubicBezTo>
                  <a:cubicBezTo>
                    <a:pt x="139" y="83"/>
                    <a:pt x="139" y="83"/>
                    <a:pt x="139" y="83"/>
                  </a:cubicBezTo>
                  <a:cubicBezTo>
                    <a:pt x="217" y="83"/>
                    <a:pt x="217" y="83"/>
                    <a:pt x="217" y="83"/>
                  </a:cubicBezTo>
                  <a:cubicBezTo>
                    <a:pt x="217" y="121"/>
                    <a:pt x="217" y="121"/>
                    <a:pt x="217" y="121"/>
                  </a:cubicBezTo>
                  <a:cubicBezTo>
                    <a:pt x="217" y="121"/>
                    <a:pt x="217" y="121"/>
                    <a:pt x="217" y="121"/>
                  </a:cubicBezTo>
                  <a:cubicBezTo>
                    <a:pt x="276" y="121"/>
                    <a:pt x="276" y="121"/>
                    <a:pt x="276" y="121"/>
                  </a:cubicBezTo>
                  <a:lnTo>
                    <a:pt x="276" y="1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51435" tIns="25718" rIns="51435" bIns="25718"/>
            <a:lstStyle/>
            <a:p>
              <a:pPr defTabSz="385646">
                <a:defRPr/>
              </a:pPr>
              <a:endParaRPr lang="id-ID" sz="1200"/>
            </a:p>
          </p:txBody>
        </p:sp>
        <p:sp>
          <p:nvSpPr>
            <p:cNvPr id="50" name="Freeform 30">
              <a:extLst>
                <a:ext uri="{FF2B5EF4-FFF2-40B4-BE49-F238E27FC236}">
                  <a16:creationId xmlns:a16="http://schemas.microsoft.com/office/drawing/2014/main" id="{908CBB01-604E-4D97-883E-D4B28FB0B84F}"/>
                </a:ext>
              </a:extLst>
            </p:cNvPr>
            <p:cNvSpPr>
              <a:spLocks/>
            </p:cNvSpPr>
            <p:nvPr/>
          </p:nvSpPr>
          <p:spPr bwMode="auto">
            <a:xfrm>
              <a:off x="4822826" y="5618163"/>
              <a:ext cx="103188" cy="38100"/>
            </a:xfrm>
            <a:custGeom>
              <a:avLst/>
              <a:gdLst>
                <a:gd name="T0" fmla="*/ 0 w 65"/>
                <a:gd name="T1" fmla="*/ 0 h 24"/>
                <a:gd name="T2" fmla="*/ 0 w 65"/>
                <a:gd name="T3" fmla="*/ 24 h 24"/>
                <a:gd name="T4" fmla="*/ 0 w 65"/>
                <a:gd name="T5" fmla="*/ 24 h 24"/>
                <a:gd name="T6" fmla="*/ 65 w 65"/>
                <a:gd name="T7" fmla="*/ 24 h 24"/>
                <a:gd name="T8" fmla="*/ 65 w 65"/>
                <a:gd name="T9" fmla="*/ 24 h 24"/>
                <a:gd name="T10" fmla="*/ 65 w 65"/>
                <a:gd name="T11" fmla="*/ 0 h 24"/>
                <a:gd name="T12" fmla="*/ 0 w 65"/>
                <a:gd name="T13" fmla="*/ 0 h 24"/>
              </a:gdLst>
              <a:ahLst/>
              <a:cxnLst>
                <a:cxn ang="0">
                  <a:pos x="T0" y="T1"/>
                </a:cxn>
                <a:cxn ang="0">
                  <a:pos x="T2" y="T3"/>
                </a:cxn>
                <a:cxn ang="0">
                  <a:pos x="T4" y="T5"/>
                </a:cxn>
                <a:cxn ang="0">
                  <a:pos x="T6" y="T7"/>
                </a:cxn>
                <a:cxn ang="0">
                  <a:pos x="T8" y="T9"/>
                </a:cxn>
                <a:cxn ang="0">
                  <a:pos x="T10" y="T11"/>
                </a:cxn>
                <a:cxn ang="0">
                  <a:pos x="T12" y="T13"/>
                </a:cxn>
              </a:cxnLst>
              <a:rect l="0" t="0" r="r" b="b"/>
              <a:pathLst>
                <a:path w="65" h="24">
                  <a:moveTo>
                    <a:pt x="0" y="0"/>
                  </a:moveTo>
                  <a:lnTo>
                    <a:pt x="0" y="24"/>
                  </a:lnTo>
                  <a:lnTo>
                    <a:pt x="0" y="24"/>
                  </a:lnTo>
                  <a:lnTo>
                    <a:pt x="65" y="24"/>
                  </a:lnTo>
                  <a:lnTo>
                    <a:pt x="65" y="24"/>
                  </a:lnTo>
                  <a:lnTo>
                    <a:pt x="65"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lIns="51435" tIns="25718" rIns="51435" bIns="25718"/>
            <a:lstStyle/>
            <a:p>
              <a:pPr defTabSz="385646">
                <a:defRPr/>
              </a:pPr>
              <a:endParaRPr lang="id-ID" sz="1200"/>
            </a:p>
          </p:txBody>
        </p:sp>
      </p:grpSp>
      <p:sp>
        <p:nvSpPr>
          <p:cNvPr id="51" name="Прямоугольник 50"/>
          <p:cNvSpPr/>
          <p:nvPr/>
        </p:nvSpPr>
        <p:spPr>
          <a:xfrm>
            <a:off x="572963" y="1046567"/>
            <a:ext cx="7961563" cy="523208"/>
          </a:xfrm>
          <a:prstGeom prst="rect">
            <a:avLst/>
          </a:prstGeom>
          <a:solidFill>
            <a:srgbClr val="2C5D9B"/>
          </a:solidFill>
          <a:ln>
            <a:solidFill>
              <a:srgbClr val="2C5D9B"/>
            </a:solidFill>
          </a:ln>
        </p:spPr>
        <p:txBody>
          <a:bodyPr wrap="square" lIns="91428" tIns="45714" rIns="91428" bIns="45714">
            <a:spAutoFit/>
          </a:bodyPr>
          <a:lstStyle/>
          <a:p>
            <a:pPr algn="ctr"/>
            <a:r>
              <a:rPr lang="ru-RU" sz="1400" b="1" dirty="0">
                <a:solidFill>
                  <a:schemeClr val="bg1"/>
                </a:solidFill>
                <a:latin typeface="Arial" panose="020B0604020202020204" pitchFamily="34" charset="0"/>
                <a:cs typeface="Arial" panose="020B0604020202020204" pitchFamily="34" charset="0"/>
              </a:rPr>
              <a:t>По результатам анализа материалов самооценки выдаются методические рекомендации комиссией</a:t>
            </a:r>
          </a:p>
        </p:txBody>
      </p:sp>
      <p:sp>
        <p:nvSpPr>
          <p:cNvPr id="32" name="Прямоугольник 31"/>
          <p:cNvSpPr/>
          <p:nvPr/>
        </p:nvSpPr>
        <p:spPr>
          <a:xfrm>
            <a:off x="6516216" y="2481764"/>
            <a:ext cx="2088232" cy="1477315"/>
          </a:xfrm>
          <a:prstGeom prst="rect">
            <a:avLst/>
          </a:prstGeom>
          <a:solidFill>
            <a:schemeClr val="bg2"/>
          </a:solidFill>
          <a:ln>
            <a:noFill/>
          </a:ln>
        </p:spPr>
        <p:txBody>
          <a:bodyPr wrap="square" lIns="91428" tIns="45714" rIns="91428" bIns="45714">
            <a:spAutoFit/>
          </a:bodyPr>
          <a:lstStyle/>
          <a:p>
            <a:pPr algn="ctr"/>
            <a:r>
              <a:rPr lang="ru-RU" b="1" dirty="0">
                <a:solidFill>
                  <a:srgbClr val="2C5D9B"/>
                </a:solidFill>
                <a:latin typeface="Arial" panose="020B0604020202020204" pitchFamily="34" charset="0"/>
                <a:cs typeface="Arial" panose="020B0604020202020204" pitchFamily="34" charset="0"/>
              </a:rPr>
              <a:t>В итоговом заключении указываются методические рекомендации</a:t>
            </a:r>
          </a:p>
        </p:txBody>
      </p:sp>
      <p:sp>
        <p:nvSpPr>
          <p:cNvPr id="33" name="Прямоугольник 32"/>
          <p:cNvSpPr/>
          <p:nvPr/>
        </p:nvSpPr>
        <p:spPr>
          <a:xfrm>
            <a:off x="827584" y="2090755"/>
            <a:ext cx="2520280" cy="2585311"/>
          </a:xfrm>
          <a:prstGeom prst="rect">
            <a:avLst/>
          </a:prstGeom>
          <a:solidFill>
            <a:schemeClr val="bg2"/>
          </a:solidFill>
          <a:ln>
            <a:noFill/>
          </a:ln>
        </p:spPr>
        <p:txBody>
          <a:bodyPr wrap="square" lIns="91428" tIns="45714" rIns="91428" bIns="45714">
            <a:spAutoFit/>
          </a:bodyPr>
          <a:lstStyle/>
          <a:p>
            <a:pPr algn="ctr"/>
            <a:r>
              <a:rPr lang="ru-RU" b="1" dirty="0">
                <a:solidFill>
                  <a:srgbClr val="2C5D9B"/>
                </a:solidFill>
                <a:latin typeface="Arial" panose="020B0604020202020204" pitchFamily="34" charset="0"/>
                <a:cs typeface="Arial" panose="020B0604020202020204" pitchFamily="34" charset="0"/>
              </a:rPr>
              <a:t>В составе комиссии имеются методисты органа управления, которые по заключению экспертов формируют методические рекомендации</a:t>
            </a:r>
          </a:p>
        </p:txBody>
      </p:sp>
      <p:sp>
        <p:nvSpPr>
          <p:cNvPr id="38" name="Прямоугольник 37"/>
          <p:cNvSpPr/>
          <p:nvPr/>
        </p:nvSpPr>
        <p:spPr>
          <a:xfrm>
            <a:off x="572963" y="5250641"/>
            <a:ext cx="8028385" cy="830985"/>
          </a:xfrm>
          <a:prstGeom prst="rect">
            <a:avLst/>
          </a:prstGeom>
          <a:solidFill>
            <a:srgbClr val="2C5D9B"/>
          </a:solidFill>
          <a:ln>
            <a:solidFill>
              <a:srgbClr val="2C5D9B"/>
            </a:solidFill>
          </a:ln>
        </p:spPr>
        <p:txBody>
          <a:bodyPr wrap="square" lIns="91428" tIns="45714" rIns="91428" bIns="45714">
            <a:spAutoFit/>
          </a:bodyPr>
          <a:lstStyle/>
          <a:p>
            <a:pPr algn="ctr"/>
            <a:r>
              <a:rPr lang="ru-RU" sz="1200" b="1" dirty="0">
                <a:solidFill>
                  <a:schemeClr val="bg1"/>
                </a:solidFill>
                <a:latin typeface="Arial" panose="020B0604020202020204" pitchFamily="34" charset="0"/>
                <a:cs typeface="Arial" panose="020B0604020202020204" pitchFamily="34" charset="0"/>
              </a:rPr>
              <a:t>в случаях не аттестации более трех организаций образований на одной административно-территориальной единице, методический кабинет совместно с НАО им. Алтынсарына разрабатывают  перспективный план мероприятий по дальнейшему улучшению качества предоставляемых услуг на территории района/города либо области/города республиканского значения</a:t>
            </a:r>
          </a:p>
        </p:txBody>
      </p:sp>
      <p:sp>
        <p:nvSpPr>
          <p:cNvPr id="39" name="Прямоугольник 38"/>
          <p:cNvSpPr/>
          <p:nvPr/>
        </p:nvSpPr>
        <p:spPr>
          <a:xfrm>
            <a:off x="3707904" y="2417784"/>
            <a:ext cx="2520280" cy="1803304"/>
          </a:xfrm>
          <a:prstGeom prst="rect">
            <a:avLst/>
          </a:prstGeom>
          <a:solidFill>
            <a:schemeClr val="bg2"/>
          </a:solidFill>
          <a:ln>
            <a:noFill/>
          </a:ln>
        </p:spPr>
        <p:txBody>
          <a:bodyPr wrap="square" lIns="91428" tIns="45714" rIns="91428" bIns="45714">
            <a:spAutoFit/>
          </a:bodyPr>
          <a:lstStyle/>
          <a:p>
            <a:pPr algn="ctr"/>
            <a:r>
              <a:rPr lang="ru-RU" b="1" dirty="0">
                <a:solidFill>
                  <a:srgbClr val="2C5D9B"/>
                </a:solidFill>
                <a:latin typeface="Arial" panose="020B0604020202020204" pitchFamily="34" charset="0"/>
                <a:cs typeface="Arial" panose="020B0604020202020204" pitchFamily="34" charset="0"/>
              </a:rPr>
              <a:t>Методические рекомендации согласуются с кураторами </a:t>
            </a:r>
            <a:br>
              <a:rPr lang="ru-RU" b="1" dirty="0">
                <a:solidFill>
                  <a:srgbClr val="2C5D9B"/>
                </a:solidFill>
                <a:latin typeface="Arial" panose="020B0604020202020204" pitchFamily="34" charset="0"/>
                <a:cs typeface="Arial" panose="020B0604020202020204" pitchFamily="34" charset="0"/>
              </a:rPr>
            </a:br>
            <a:r>
              <a:rPr lang="ru-RU" b="1" dirty="0">
                <a:solidFill>
                  <a:srgbClr val="2C5D9B"/>
                </a:solidFill>
                <a:latin typeface="Arial" panose="020B0604020202020204" pitchFamily="34" charset="0"/>
                <a:cs typeface="Arial" panose="020B0604020202020204" pitchFamily="34" charset="0"/>
              </a:rPr>
              <a:t>НАО им.                  Ы. Алтынсарина</a:t>
            </a:r>
          </a:p>
        </p:txBody>
      </p:sp>
    </p:spTree>
    <p:extLst>
      <p:ext uri="{BB962C8B-B14F-4D97-AF65-F5344CB8AC3E}">
        <p14:creationId xmlns:p14="http://schemas.microsoft.com/office/powerpoint/2010/main" val="30306769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384"/>
            <a:ext cx="9144000" cy="768085"/>
          </a:xfrm>
          <a:solidFill>
            <a:srgbClr val="2C5D9B"/>
          </a:solidFill>
        </p:spPr>
        <p:txBody>
          <a:bodyPr>
            <a:noAutofit/>
          </a:bodyPr>
          <a:lstStyle/>
          <a:p>
            <a:br>
              <a:rPr lang="ru-RU" sz="1600" b="1" kern="0" spc="8" dirty="0">
                <a:solidFill>
                  <a:schemeClr val="bg1"/>
                </a:solidFill>
                <a:latin typeface="Arial" panose="020B0604020202020204" pitchFamily="34" charset="0"/>
                <a:ea typeface="Times New Roman" panose="02020603050405020304" pitchFamily="18" charset="0"/>
                <a:cs typeface="Arial" panose="020B0604020202020204" pitchFamily="34" charset="0"/>
                <a:sym typeface="Arial"/>
              </a:rPr>
            </a:br>
            <a:r>
              <a:rPr lang="ru-RU" sz="1600" b="1" kern="0" spc="8" dirty="0">
                <a:solidFill>
                  <a:schemeClr val="bg1"/>
                </a:solidFill>
                <a:latin typeface="Arial" panose="020B0604020202020204" pitchFamily="34" charset="0"/>
                <a:ea typeface="Times New Roman" panose="02020603050405020304" pitchFamily="18" charset="0"/>
                <a:cs typeface="Arial" panose="020B0604020202020204" pitchFamily="34" charset="0"/>
                <a:sym typeface="Arial"/>
              </a:rPr>
              <a:t>ДОСТИЖЕНИЯ ЦЕЛЕВЫХ ИНДИКАТОРОВ И ПОКАЗАТЕЛЕЙ </a:t>
            </a:r>
            <a:r>
              <a:rPr lang="ru-RU" sz="1600" b="1" dirty="0">
                <a:solidFill>
                  <a:schemeClr val="bg1"/>
                </a:solidFill>
              </a:rPr>
              <a:t>НАЦИОНАЛЬНОГО ПРОЕКТА "КАЧЕСТВЕННОЕ ОБРАЗОВАНИЕ "ОБРАЗОВАННАЯ НАЦИЯ"</a:t>
            </a:r>
            <a:br>
              <a:rPr lang="ru-RU" sz="1600" dirty="0">
                <a:solidFill>
                  <a:schemeClr val="bg1"/>
                </a:solidFill>
              </a:rPr>
            </a:br>
            <a:endParaRPr lang="ru-RU" sz="1600" b="1" dirty="0">
              <a:solidFill>
                <a:schemeClr val="bg1"/>
              </a:solidFill>
              <a:latin typeface="Arial" panose="020B0604020202020204" pitchFamily="34" charset="0"/>
              <a:cs typeface="Arial" panose="020B0604020202020204" pitchFamily="34" charset="0"/>
            </a:endParaRPr>
          </a:p>
        </p:txBody>
      </p:sp>
      <p:sp>
        <p:nvSpPr>
          <p:cNvPr id="16" name="Стрелка вверх 15"/>
          <p:cNvSpPr/>
          <p:nvPr/>
        </p:nvSpPr>
        <p:spPr>
          <a:xfrm rot="10800000">
            <a:off x="1475656" y="764704"/>
            <a:ext cx="432047" cy="1486776"/>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19" name="Rectangle 5">
            <a:extLst>
              <a:ext uri="{FF2B5EF4-FFF2-40B4-BE49-F238E27FC236}">
                <a16:creationId xmlns:a16="http://schemas.microsoft.com/office/drawing/2014/main" id="{6A538AF2-38DB-47D2-ABBA-815536E0B75C}"/>
              </a:ext>
            </a:extLst>
          </p:cNvPr>
          <p:cNvSpPr/>
          <p:nvPr/>
        </p:nvSpPr>
        <p:spPr>
          <a:xfrm>
            <a:off x="5076056" y="2492896"/>
            <a:ext cx="3456383" cy="2112233"/>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300" b="1" dirty="0">
                <a:latin typeface="Arial" panose="020B0604020202020204" pitchFamily="34" charset="0"/>
                <a:cs typeface="Arial" panose="020B0604020202020204" pitchFamily="34" charset="0"/>
              </a:rPr>
              <a:t>Сокращение разрыва в качестве образования между городскими и сельскими школами, регионами, учебными заведениями,</a:t>
            </a:r>
          </a:p>
          <a:p>
            <a:pPr algn="ctr" defTabSz="815957"/>
            <a:r>
              <a:rPr lang="ru-RU" sz="1300" b="1" dirty="0">
                <a:latin typeface="Arial" panose="020B0604020202020204" pitchFamily="34" charset="0"/>
                <a:cs typeface="Arial" panose="020B0604020202020204" pitchFamily="34" charset="0"/>
              </a:rPr>
              <a:t>обучающимися</a:t>
            </a:r>
            <a:endParaRPr lang="ru-RU" sz="1300" b="1" i="1" dirty="0">
              <a:solidFill>
                <a:srgbClr val="FFFFFF"/>
              </a:solidFill>
              <a:latin typeface="Arial" panose="020B0604020202020204" pitchFamily="34" charset="0"/>
              <a:cs typeface="Arial" panose="020B0604020202020204" pitchFamily="34" charset="0"/>
            </a:endParaRPr>
          </a:p>
        </p:txBody>
      </p:sp>
      <p:sp>
        <p:nvSpPr>
          <p:cNvPr id="31" name="Стрелка вверх 30"/>
          <p:cNvSpPr/>
          <p:nvPr/>
        </p:nvSpPr>
        <p:spPr>
          <a:xfrm rot="10800000">
            <a:off x="7092279" y="764704"/>
            <a:ext cx="432048" cy="1486776"/>
          </a:xfrm>
          <a:prstGeom prst="upArrow">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6" tIns="34289" rIns="68576" bIns="34289" rtlCol="0" anchor="ctr"/>
          <a:lstStyle/>
          <a:p>
            <a:pPr algn="ctr" defTabSz="685766">
              <a:buClr>
                <a:srgbClr val="000000"/>
              </a:buClr>
            </a:pPr>
            <a:endParaRPr lang="ru-RU" sz="1100" kern="0" dirty="0">
              <a:solidFill>
                <a:srgbClr val="FFFFFF"/>
              </a:solidFill>
              <a:sym typeface="Arial"/>
            </a:endParaRPr>
          </a:p>
        </p:txBody>
      </p:sp>
      <p:sp>
        <p:nvSpPr>
          <p:cNvPr id="21" name="Rectangle 5">
            <a:extLst>
              <a:ext uri="{FF2B5EF4-FFF2-40B4-BE49-F238E27FC236}">
                <a16:creationId xmlns:a16="http://schemas.microsoft.com/office/drawing/2014/main" id="{6A538AF2-38DB-47D2-ABBA-815536E0B75C}"/>
              </a:ext>
            </a:extLst>
          </p:cNvPr>
          <p:cNvSpPr/>
          <p:nvPr/>
        </p:nvSpPr>
        <p:spPr>
          <a:xfrm>
            <a:off x="323528" y="2492896"/>
            <a:ext cx="3744416" cy="2112232"/>
          </a:xfrm>
          <a:prstGeom prst="rect">
            <a:avLst/>
          </a:prstGeom>
          <a:solidFill>
            <a:srgbClr val="2C5D9B"/>
          </a:solidFill>
          <a:ln>
            <a:noFill/>
          </a:ln>
        </p:spPr>
        <p:style>
          <a:lnRef idx="2">
            <a:schemeClr val="accent1">
              <a:shade val="50000"/>
            </a:schemeClr>
          </a:lnRef>
          <a:fillRef idx="1">
            <a:schemeClr val="accent1"/>
          </a:fillRef>
          <a:effectRef idx="0">
            <a:schemeClr val="accent1"/>
          </a:effectRef>
          <a:fontRef idx="minor">
            <a:schemeClr val="lt1"/>
          </a:fontRef>
        </p:style>
        <p:txBody>
          <a:bodyPr lIns="68570" tIns="34289" rIns="68570" bIns="34289" rtlCol="0" anchor="ctr"/>
          <a:lstStyle/>
          <a:p>
            <a:pPr algn="ctr" defTabSz="815957"/>
            <a:r>
              <a:rPr lang="ru-RU" sz="1400" b="1" dirty="0">
                <a:latin typeface="Arial" panose="020B0604020202020204" pitchFamily="34" charset="0"/>
                <a:cs typeface="Arial" panose="020B0604020202020204" pitchFamily="34" charset="0"/>
              </a:rPr>
              <a:t>Оснащение организаций образования цифровой инфраструктурой и современной материально-технической базой</a:t>
            </a:r>
            <a:endParaRPr lang="ru-RU" sz="1400" b="1" i="1" dirty="0">
              <a:solidFill>
                <a:srgbClr val="FFFFFF"/>
              </a:solidFill>
              <a:latin typeface="Arial" panose="020B0604020202020204" pitchFamily="34" charset="0"/>
              <a:cs typeface="Arial" panose="020B0604020202020204" pitchFamily="34" charset="0"/>
            </a:endParaRPr>
          </a:p>
        </p:txBody>
      </p:sp>
      <p:sp>
        <p:nvSpPr>
          <p:cNvPr id="6" name="Прямоугольник 5"/>
          <p:cNvSpPr/>
          <p:nvPr/>
        </p:nvSpPr>
        <p:spPr>
          <a:xfrm>
            <a:off x="5076056" y="4725144"/>
            <a:ext cx="3456383" cy="646331"/>
          </a:xfrm>
          <a:prstGeom prst="rect">
            <a:avLst/>
          </a:prstGeom>
          <a:ln>
            <a:solidFill>
              <a:srgbClr val="1F497D"/>
            </a:solidFill>
          </a:ln>
        </p:spPr>
        <p:txBody>
          <a:bodyPr wrap="square">
            <a:spAutoFit/>
          </a:bodyPr>
          <a:lstStyle/>
          <a:p>
            <a:pPr algn="ctr" defTabSz="685749">
              <a:buClr>
                <a:srgbClr val="000000"/>
              </a:buClr>
              <a:defRPr/>
            </a:pPr>
            <a:r>
              <a:rPr lang="ru-RU" sz="1200" b="1" kern="0" dirty="0">
                <a:solidFill>
                  <a:srgbClr val="1E4E79"/>
                </a:solidFill>
                <a:latin typeface="Arial" panose="020B0604020202020204" pitchFamily="34" charset="0"/>
                <a:cs typeface="Arial" panose="020B0604020202020204" pitchFamily="34" charset="0"/>
                <a:sym typeface="Arial"/>
              </a:rPr>
              <a:t>Повышение балла по направлениям </a:t>
            </a:r>
            <a:r>
              <a:rPr lang="en-US" sz="1200" b="1" kern="0" dirty="0">
                <a:solidFill>
                  <a:srgbClr val="1E4E79"/>
                </a:solidFill>
                <a:latin typeface="Arial" panose="020B0604020202020204" pitchFamily="34" charset="0"/>
                <a:cs typeface="Arial" panose="020B0604020202020204" pitchFamily="34" charset="0"/>
                <a:sym typeface="Arial"/>
              </a:rPr>
              <a:t>PISA</a:t>
            </a:r>
            <a:r>
              <a:rPr lang="ru-RU" sz="1200" b="1" kern="0" dirty="0">
                <a:solidFill>
                  <a:srgbClr val="1E4E79"/>
                </a:solidFill>
                <a:latin typeface="Arial" panose="020B0604020202020204" pitchFamily="34" charset="0"/>
                <a:cs typeface="Arial" panose="020B0604020202020204" pitchFamily="34" charset="0"/>
                <a:sym typeface="Arial"/>
              </a:rPr>
              <a:t>: </a:t>
            </a:r>
          </a:p>
          <a:p>
            <a:pPr algn="ctr" defTabSz="685749">
              <a:buClr>
                <a:srgbClr val="000000"/>
              </a:buClr>
              <a:defRPr/>
            </a:pPr>
            <a:r>
              <a:rPr lang="ru-RU" sz="1200" b="1" kern="0" dirty="0">
                <a:solidFill>
                  <a:srgbClr val="1E4E79"/>
                </a:solidFill>
                <a:latin typeface="Arial" panose="020B0604020202020204" pitchFamily="34" charset="0"/>
                <a:cs typeface="Arial" panose="020B0604020202020204" pitchFamily="34" charset="0"/>
                <a:sym typeface="Arial"/>
              </a:rPr>
              <a:t>математика – 480 , чтение – 450, наука и естествознание – 490.</a:t>
            </a:r>
          </a:p>
        </p:txBody>
      </p:sp>
      <p:sp>
        <p:nvSpPr>
          <p:cNvPr id="7" name="Прямоугольник 6"/>
          <p:cNvSpPr/>
          <p:nvPr/>
        </p:nvSpPr>
        <p:spPr>
          <a:xfrm>
            <a:off x="336043" y="4701140"/>
            <a:ext cx="3587885" cy="646331"/>
          </a:xfrm>
          <a:prstGeom prst="rect">
            <a:avLst/>
          </a:prstGeom>
          <a:ln>
            <a:solidFill>
              <a:srgbClr val="1F497D"/>
            </a:solidFill>
          </a:ln>
        </p:spPr>
        <p:txBody>
          <a:bodyPr wrap="square">
            <a:spAutoFit/>
          </a:bodyPr>
          <a:lstStyle/>
          <a:p>
            <a:pPr algn="ctr" defTabSz="685749">
              <a:buClr>
                <a:srgbClr val="000000"/>
              </a:buClr>
              <a:defRPr/>
            </a:pPr>
            <a:r>
              <a:rPr lang="ru-RU" sz="1200" b="1" kern="0" dirty="0">
                <a:solidFill>
                  <a:srgbClr val="1E4E79"/>
                </a:solidFill>
                <a:latin typeface="Arial" panose="020B0604020202020204" pitchFamily="34" charset="0"/>
                <a:cs typeface="Arial" panose="020B0604020202020204" pitchFamily="34" charset="0"/>
                <a:sym typeface="Arial"/>
              </a:rPr>
              <a:t>Повышение качества знаний по всем предметам инвариантного компонента ГОСО РК, повышения результатов МОДО.</a:t>
            </a:r>
          </a:p>
        </p:txBody>
      </p:sp>
    </p:spTree>
    <p:extLst>
      <p:ext uri="{BB962C8B-B14F-4D97-AF65-F5344CB8AC3E}">
        <p14:creationId xmlns:p14="http://schemas.microsoft.com/office/powerpoint/2010/main" val="250440084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7992888" cy="994122"/>
          </a:xfrm>
        </p:spPr>
        <p:txBody>
          <a:bodyPr>
            <a:normAutofit fontScale="90000"/>
          </a:bodyPr>
          <a:lstStyle/>
          <a:p>
            <a:pPr algn="ctr"/>
            <a:r>
              <a:rPr lang="ru-RU" b="1" dirty="0"/>
              <a:t> </a:t>
            </a:r>
            <a:br>
              <a:rPr lang="ru-RU" b="1" dirty="0"/>
            </a:br>
            <a:br>
              <a:rPr lang="ru-RU" b="1" dirty="0"/>
            </a:br>
            <a:br>
              <a:rPr lang="ru-RU" b="1" dirty="0"/>
            </a:br>
            <a:br>
              <a:rPr lang="ru-RU" b="1" dirty="0"/>
            </a:br>
            <a:r>
              <a:rPr lang="ru-RU" sz="2200" b="1" dirty="0">
                <a:solidFill>
                  <a:srgbClr val="002060"/>
                </a:solidFill>
              </a:rPr>
              <a:t>Национальный проект</a:t>
            </a:r>
            <a:br>
              <a:rPr lang="ru-RU" sz="2200" dirty="0">
                <a:solidFill>
                  <a:srgbClr val="002060"/>
                </a:solidFill>
              </a:rPr>
            </a:br>
            <a:r>
              <a:rPr lang="ru-RU" sz="2200" b="1" dirty="0">
                <a:solidFill>
                  <a:srgbClr val="002060"/>
                </a:solidFill>
              </a:rPr>
              <a:t>"Качественное образование "Образованная нация"</a:t>
            </a:r>
            <a:br>
              <a:rPr lang="ru-RU" sz="2200" dirty="0">
                <a:solidFill>
                  <a:srgbClr val="002060"/>
                </a:solidFill>
              </a:rPr>
            </a:br>
            <a:endParaRPr lang="ru-RU" sz="2200" dirty="0">
              <a:solidFill>
                <a:srgbClr val="002060"/>
              </a:solidFill>
            </a:endParaRPr>
          </a:p>
        </p:txBody>
      </p:sp>
      <p:graphicFrame>
        <p:nvGraphicFramePr>
          <p:cNvPr id="4" name="Таблица 3"/>
          <p:cNvGraphicFramePr>
            <a:graphicFrameLocks noGrp="1"/>
          </p:cNvGraphicFramePr>
          <p:nvPr/>
        </p:nvGraphicFramePr>
        <p:xfrm>
          <a:off x="467544" y="836712"/>
          <a:ext cx="7992888" cy="3734616"/>
        </p:xfrm>
        <a:graphic>
          <a:graphicData uri="http://schemas.openxmlformats.org/drawingml/2006/table">
            <a:tbl>
              <a:tblPr/>
              <a:tblGrid>
                <a:gridCol w="2016224">
                  <a:extLst>
                    <a:ext uri="{9D8B030D-6E8A-4147-A177-3AD203B41FA5}">
                      <a16:colId xmlns:a16="http://schemas.microsoft.com/office/drawing/2014/main" val="20000"/>
                    </a:ext>
                  </a:extLst>
                </a:gridCol>
                <a:gridCol w="5976664">
                  <a:extLst>
                    <a:ext uri="{9D8B030D-6E8A-4147-A177-3AD203B41FA5}">
                      <a16:colId xmlns:a16="http://schemas.microsoft.com/office/drawing/2014/main" val="20001"/>
                    </a:ext>
                  </a:extLst>
                </a:gridCol>
              </a:tblGrid>
              <a:tr h="236073">
                <a:tc>
                  <a:txBody>
                    <a:bodyPr/>
                    <a:lstStyle/>
                    <a:p>
                      <a:pPr marL="12700" algn="just">
                        <a:lnSpc>
                          <a:spcPct val="115000"/>
                        </a:lnSpc>
                        <a:spcAft>
                          <a:spcPts val="100"/>
                        </a:spcAft>
                      </a:pPr>
                      <a:r>
                        <a:rPr lang="en-US" sz="1400" dirty="0">
                          <a:solidFill>
                            <a:srgbClr val="002060"/>
                          </a:solidFill>
                          <a:latin typeface="Arial" pitchFamily="34" charset="0"/>
                          <a:ea typeface="Times New Roman"/>
                          <a:cs typeface="Arial" pitchFamily="34" charset="0"/>
                        </a:rPr>
                        <a:t> 1. </a:t>
                      </a:r>
                      <a:r>
                        <a:rPr lang="en-US" sz="1400" dirty="0" err="1">
                          <a:solidFill>
                            <a:srgbClr val="002060"/>
                          </a:solidFill>
                          <a:latin typeface="Arial" pitchFamily="34" charset="0"/>
                          <a:ea typeface="Times New Roman"/>
                          <a:cs typeface="Arial" pitchFamily="34" charset="0"/>
                        </a:rPr>
                        <a:t>Наименование</a:t>
                      </a:r>
                      <a:r>
                        <a:rPr lang="en-US" sz="1400" dirty="0">
                          <a:solidFill>
                            <a:srgbClr val="002060"/>
                          </a:solidFill>
                          <a:latin typeface="Arial" pitchFamily="34" charset="0"/>
                          <a:ea typeface="Times New Roman"/>
                          <a:cs typeface="Arial" pitchFamily="34" charset="0"/>
                        </a:rPr>
                        <a:t> </a:t>
                      </a:r>
                      <a:endParaRPr lang="ru-RU" sz="1400"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400" b="1" dirty="0">
                          <a:solidFill>
                            <a:srgbClr val="002060"/>
                          </a:solidFill>
                          <a:latin typeface="Arial" pitchFamily="34" charset="0"/>
                          <a:ea typeface="Times New Roman"/>
                          <a:cs typeface="Arial" pitchFamily="34" charset="0"/>
                        </a:rPr>
                        <a:t>Национальный проект "Качественное образование "Образованная </a:t>
                      </a:r>
                      <a:r>
                        <a:rPr lang="ru-RU" sz="1200" b="1" dirty="0">
                          <a:solidFill>
                            <a:srgbClr val="002060"/>
                          </a:solidFill>
                          <a:latin typeface="Arial" pitchFamily="34" charset="0"/>
                          <a:ea typeface="Times New Roman"/>
                          <a:cs typeface="Arial" pitchFamily="34" charset="0"/>
                        </a:rPr>
                        <a:t>нация« (</a:t>
                      </a:r>
                      <a:r>
                        <a:rPr kumimoji="0" lang="ru-RU" sz="1200" kern="1200" dirty="0">
                          <a:solidFill>
                            <a:srgbClr val="002060"/>
                          </a:solidFill>
                          <a:latin typeface="+mn-lt"/>
                          <a:ea typeface="+mn-ea"/>
                          <a:cs typeface="+mn-cs"/>
                        </a:rPr>
                        <a:t>Утвержден ППРК</a:t>
                      </a:r>
                      <a:r>
                        <a:rPr kumimoji="0" lang="ru-RU" sz="1200" kern="1200" baseline="0" dirty="0">
                          <a:solidFill>
                            <a:srgbClr val="002060"/>
                          </a:solidFill>
                          <a:latin typeface="+mn-lt"/>
                          <a:ea typeface="+mn-ea"/>
                          <a:cs typeface="+mn-cs"/>
                        </a:rPr>
                        <a:t> </a:t>
                      </a:r>
                      <a:r>
                        <a:rPr kumimoji="0" lang="ru-RU" sz="1200" kern="1200" dirty="0">
                          <a:solidFill>
                            <a:srgbClr val="002060"/>
                          </a:solidFill>
                          <a:latin typeface="+mn-lt"/>
                          <a:ea typeface="+mn-ea"/>
                          <a:cs typeface="+mn-cs"/>
                        </a:rPr>
                        <a:t>от 12 октября 2021 года № 726)</a:t>
                      </a:r>
                      <a:endParaRPr lang="ru-RU" sz="1200" b="1"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0"/>
                  </a:ext>
                </a:extLst>
              </a:tr>
              <a:tr h="475533">
                <a:tc>
                  <a:txBody>
                    <a:bodyPr/>
                    <a:lstStyle/>
                    <a:p>
                      <a:pPr marL="12700" algn="l">
                        <a:lnSpc>
                          <a:spcPct val="115000"/>
                        </a:lnSpc>
                        <a:spcAft>
                          <a:spcPts val="100"/>
                        </a:spcAft>
                      </a:pPr>
                      <a:r>
                        <a:rPr lang="en-US" sz="1400" dirty="0">
                          <a:solidFill>
                            <a:srgbClr val="002060"/>
                          </a:solidFill>
                          <a:latin typeface="Arial" pitchFamily="34" charset="0"/>
                          <a:ea typeface="Times New Roman"/>
                          <a:cs typeface="Arial" pitchFamily="34" charset="0"/>
                        </a:rPr>
                        <a:t>2. </a:t>
                      </a:r>
                      <a:r>
                        <a:rPr lang="en-US" sz="1400" dirty="0" err="1">
                          <a:solidFill>
                            <a:srgbClr val="002060"/>
                          </a:solidFill>
                          <a:latin typeface="Arial" pitchFamily="34" charset="0"/>
                          <a:ea typeface="Times New Roman"/>
                          <a:cs typeface="Arial" pitchFamily="34" charset="0"/>
                        </a:rPr>
                        <a:t>Цель</a:t>
                      </a:r>
                      <a:r>
                        <a:rPr lang="en-US" sz="1400" dirty="0">
                          <a:solidFill>
                            <a:srgbClr val="002060"/>
                          </a:solidFill>
                          <a:latin typeface="Arial" pitchFamily="34" charset="0"/>
                          <a:ea typeface="Times New Roman"/>
                          <a:cs typeface="Arial" pitchFamily="34" charset="0"/>
                        </a:rPr>
                        <a:t> </a:t>
                      </a:r>
                      <a:r>
                        <a:rPr lang="en-US" sz="1400" dirty="0" err="1">
                          <a:solidFill>
                            <a:srgbClr val="002060"/>
                          </a:solidFill>
                          <a:latin typeface="Arial" pitchFamily="34" charset="0"/>
                          <a:ea typeface="Times New Roman"/>
                          <a:cs typeface="Arial" pitchFamily="34" charset="0"/>
                        </a:rPr>
                        <a:t>разработки</a:t>
                      </a:r>
                      <a:r>
                        <a:rPr lang="en-US" sz="1400" dirty="0">
                          <a:solidFill>
                            <a:srgbClr val="002060"/>
                          </a:solidFill>
                          <a:latin typeface="Arial" pitchFamily="34" charset="0"/>
                          <a:ea typeface="Times New Roman"/>
                          <a:cs typeface="Arial" pitchFamily="34" charset="0"/>
                        </a:rPr>
                        <a:t> </a:t>
                      </a:r>
                      <a:r>
                        <a:rPr lang="en-US" sz="1400" dirty="0" err="1">
                          <a:solidFill>
                            <a:srgbClr val="002060"/>
                          </a:solidFill>
                          <a:latin typeface="Arial" pitchFamily="34" charset="0"/>
                          <a:ea typeface="Times New Roman"/>
                          <a:cs typeface="Arial" pitchFamily="34" charset="0"/>
                        </a:rPr>
                        <a:t>национального</a:t>
                      </a:r>
                      <a:r>
                        <a:rPr lang="en-US" sz="1400" dirty="0">
                          <a:solidFill>
                            <a:srgbClr val="002060"/>
                          </a:solidFill>
                          <a:latin typeface="Arial" pitchFamily="34" charset="0"/>
                          <a:ea typeface="Times New Roman"/>
                          <a:cs typeface="Arial" pitchFamily="34" charset="0"/>
                        </a:rPr>
                        <a:t> </a:t>
                      </a:r>
                      <a:r>
                        <a:rPr lang="en-US" sz="1400" dirty="0" err="1">
                          <a:solidFill>
                            <a:srgbClr val="002060"/>
                          </a:solidFill>
                          <a:latin typeface="Arial" pitchFamily="34" charset="0"/>
                          <a:ea typeface="Times New Roman"/>
                          <a:cs typeface="Arial" pitchFamily="34" charset="0"/>
                        </a:rPr>
                        <a:t>проекта</a:t>
                      </a:r>
                      <a:endParaRPr lang="ru-RU" sz="1400"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2060"/>
                          </a:solidFill>
                          <a:latin typeface="Arial" pitchFamily="34" charset="0"/>
                          <a:ea typeface="Times New Roman"/>
                          <a:cs typeface="Arial" pitchFamily="34" charset="0"/>
                        </a:rPr>
                        <a:t>Повышение качества образования обучающихся всех уровней образования</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236073">
                <a:tc>
                  <a:txBody>
                    <a:bodyPr/>
                    <a:lstStyle/>
                    <a:p>
                      <a:pPr marL="12700" algn="l">
                        <a:lnSpc>
                          <a:spcPct val="115000"/>
                        </a:lnSpc>
                        <a:spcAft>
                          <a:spcPts val="100"/>
                        </a:spcAft>
                      </a:pPr>
                      <a:r>
                        <a:rPr lang="ru-RU" sz="1400" dirty="0">
                          <a:solidFill>
                            <a:srgbClr val="002060"/>
                          </a:solidFill>
                          <a:latin typeface="Arial" pitchFamily="34" charset="0"/>
                          <a:ea typeface="Times New Roman"/>
                          <a:cs typeface="Arial" pitchFamily="34" charset="0"/>
                        </a:rPr>
                        <a:t> </a:t>
                      </a:r>
                      <a:r>
                        <a:rPr lang="en-US" sz="1400" dirty="0">
                          <a:solidFill>
                            <a:srgbClr val="002060"/>
                          </a:solidFill>
                          <a:latin typeface="Arial" pitchFamily="34" charset="0"/>
                          <a:ea typeface="Times New Roman"/>
                          <a:cs typeface="Arial" pitchFamily="34" charset="0"/>
                        </a:rPr>
                        <a:t>3. </a:t>
                      </a:r>
                      <a:r>
                        <a:rPr lang="en-US" sz="1400" dirty="0" err="1">
                          <a:solidFill>
                            <a:srgbClr val="002060"/>
                          </a:solidFill>
                          <a:latin typeface="Arial" pitchFamily="34" charset="0"/>
                          <a:ea typeface="Times New Roman"/>
                          <a:cs typeface="Arial" pitchFamily="34" charset="0"/>
                        </a:rPr>
                        <a:t>Срок</a:t>
                      </a:r>
                      <a:r>
                        <a:rPr lang="en-US" sz="1400" dirty="0">
                          <a:solidFill>
                            <a:srgbClr val="002060"/>
                          </a:solidFill>
                          <a:latin typeface="Arial" pitchFamily="34" charset="0"/>
                          <a:ea typeface="Times New Roman"/>
                          <a:cs typeface="Arial" pitchFamily="34" charset="0"/>
                        </a:rPr>
                        <a:t> </a:t>
                      </a:r>
                      <a:r>
                        <a:rPr lang="en-US" sz="1400" dirty="0" err="1">
                          <a:solidFill>
                            <a:srgbClr val="002060"/>
                          </a:solidFill>
                          <a:latin typeface="Arial" pitchFamily="34" charset="0"/>
                          <a:ea typeface="Times New Roman"/>
                          <a:cs typeface="Arial" pitchFamily="34" charset="0"/>
                        </a:rPr>
                        <a:t>реализации</a:t>
                      </a:r>
                      <a:r>
                        <a:rPr lang="en-US" sz="1400" dirty="0">
                          <a:solidFill>
                            <a:srgbClr val="002060"/>
                          </a:solidFill>
                          <a:latin typeface="Arial" pitchFamily="34" charset="0"/>
                          <a:ea typeface="Times New Roman"/>
                          <a:cs typeface="Arial" pitchFamily="34" charset="0"/>
                        </a:rPr>
                        <a:t> </a:t>
                      </a:r>
                      <a:endParaRPr lang="ru-RU" sz="1400"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en-US" sz="1400" dirty="0">
                          <a:solidFill>
                            <a:srgbClr val="002060"/>
                          </a:solidFill>
                          <a:latin typeface="Arial" pitchFamily="34" charset="0"/>
                          <a:ea typeface="Times New Roman"/>
                          <a:cs typeface="Arial" pitchFamily="34" charset="0"/>
                        </a:rPr>
                        <a:t>2021 – 2025 </a:t>
                      </a:r>
                      <a:r>
                        <a:rPr lang="en-US" sz="1400" dirty="0" err="1">
                          <a:solidFill>
                            <a:srgbClr val="002060"/>
                          </a:solidFill>
                          <a:latin typeface="Arial" pitchFamily="34" charset="0"/>
                          <a:ea typeface="Times New Roman"/>
                          <a:cs typeface="Arial" pitchFamily="34" charset="0"/>
                        </a:rPr>
                        <a:t>годы</a:t>
                      </a:r>
                      <a:endParaRPr lang="ru-RU" sz="1400"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236073">
                <a:tc gridSpan="2">
                  <a:txBody>
                    <a:bodyPr/>
                    <a:lstStyle/>
                    <a:p>
                      <a:pPr marL="12700" algn="ctr">
                        <a:lnSpc>
                          <a:spcPct val="115000"/>
                        </a:lnSpc>
                        <a:spcAft>
                          <a:spcPts val="100"/>
                        </a:spcAft>
                      </a:pPr>
                      <a:r>
                        <a:rPr lang="ru-RU" sz="1400" dirty="0">
                          <a:solidFill>
                            <a:srgbClr val="002060"/>
                          </a:solidFill>
                          <a:latin typeface="Arial" pitchFamily="34" charset="0"/>
                          <a:ea typeface="Times New Roman"/>
                          <a:cs typeface="Arial" pitchFamily="34" charset="0"/>
                        </a:rPr>
                        <a:t>4. Ожидаемый социально-экономический эффект, польза для </a:t>
                      </a:r>
                      <a:r>
                        <a:rPr lang="ru-RU" sz="1400" dirty="0" err="1">
                          <a:solidFill>
                            <a:srgbClr val="002060"/>
                          </a:solidFill>
                          <a:latin typeface="Arial" pitchFamily="34" charset="0"/>
                          <a:ea typeface="Times New Roman"/>
                          <a:cs typeface="Arial" pitchFamily="34" charset="0"/>
                        </a:rPr>
                        <a:t>благополучателей</a:t>
                      </a:r>
                      <a:endParaRPr lang="ru-RU" sz="1400" dirty="0">
                        <a:solidFill>
                          <a:srgbClr val="002060"/>
                        </a:solidFill>
                        <a:latin typeface="Arial" pitchFamily="34" charset="0"/>
                        <a:ea typeface="Times New Roman"/>
                        <a:cs typeface="Arial" pitchFamily="34" charset="0"/>
                      </a:endParaRP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10003"/>
                  </a:ext>
                </a:extLst>
              </a:tr>
              <a:tr h="958142">
                <a:tc>
                  <a:txBody>
                    <a:bodyPr/>
                    <a:lstStyle/>
                    <a:p>
                      <a:pPr marL="12700" algn="l">
                        <a:lnSpc>
                          <a:spcPct val="115000"/>
                        </a:lnSpc>
                        <a:spcAft>
                          <a:spcPts val="100"/>
                        </a:spcAft>
                      </a:pPr>
                      <a:r>
                        <a:rPr lang="ru-RU" sz="1400" dirty="0">
                          <a:solidFill>
                            <a:srgbClr val="002060"/>
                          </a:solidFill>
                          <a:latin typeface="Arial" pitchFamily="34" charset="0"/>
                          <a:ea typeface="Times New Roman"/>
                          <a:cs typeface="Arial" pitchFamily="34" charset="0"/>
                        </a:rPr>
                        <a:t> Ожидаемый экономический эффект (в количественном выражении) </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2060"/>
                          </a:solidFill>
                          <a:latin typeface="Arial" pitchFamily="34" charset="0"/>
                          <a:ea typeface="Times New Roman"/>
                          <a:cs typeface="Arial" pitchFamily="34" charset="0"/>
                        </a:rPr>
                        <a:t>Количество созданных рабочих мест за счет строительства (пристройки)/открытия объектов образования к 2025 году – 103 905</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4"/>
                  </a:ext>
                </a:extLst>
              </a:tr>
              <a:tr h="954453">
                <a:tc>
                  <a:txBody>
                    <a:bodyPr/>
                    <a:lstStyle/>
                    <a:p>
                      <a:pPr marL="12700" algn="l">
                        <a:lnSpc>
                          <a:spcPct val="115000"/>
                        </a:lnSpc>
                        <a:spcAft>
                          <a:spcPts val="100"/>
                        </a:spcAft>
                      </a:pPr>
                      <a:r>
                        <a:rPr lang="ru-RU" sz="1400" dirty="0">
                          <a:solidFill>
                            <a:srgbClr val="002060"/>
                          </a:solidFill>
                          <a:latin typeface="Arial" pitchFamily="34" charset="0"/>
                          <a:ea typeface="Times New Roman"/>
                          <a:cs typeface="Arial" pitchFamily="34" charset="0"/>
                        </a:rPr>
                        <a:t>Ожидаемый социальный эффект (в качественном и/или количественном выражении)</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ctr">
                        <a:lnSpc>
                          <a:spcPct val="115000"/>
                        </a:lnSpc>
                        <a:spcAft>
                          <a:spcPts val="100"/>
                        </a:spcAft>
                      </a:pPr>
                      <a:r>
                        <a:rPr lang="ru-RU" sz="1400" dirty="0">
                          <a:solidFill>
                            <a:srgbClr val="002060"/>
                          </a:solidFill>
                          <a:latin typeface="Arial" pitchFamily="34" charset="0"/>
                          <a:ea typeface="Times New Roman"/>
                          <a:cs typeface="Arial" pitchFamily="34" charset="0"/>
                        </a:rPr>
                        <a:t>Охват детей 3-6 лет дошкольным воспитанием и обучением – 100 %</a:t>
                      </a:r>
                      <a:br>
                        <a:rPr lang="ru-RU" sz="1400" dirty="0">
                          <a:solidFill>
                            <a:srgbClr val="002060"/>
                          </a:solidFill>
                          <a:latin typeface="Arial" pitchFamily="34" charset="0"/>
                          <a:ea typeface="Times New Roman"/>
                          <a:cs typeface="Arial" pitchFamily="34" charset="0"/>
                        </a:rPr>
                      </a:br>
                      <a:r>
                        <a:rPr lang="ru-RU" sz="1400" dirty="0">
                          <a:solidFill>
                            <a:srgbClr val="002060"/>
                          </a:solidFill>
                          <a:latin typeface="Arial" pitchFamily="34" charset="0"/>
                          <a:ea typeface="Times New Roman"/>
                          <a:cs typeface="Arial" pitchFamily="34" charset="0"/>
                        </a:rPr>
                        <a:t>Соотношение заработной платы педагога к среднемесячной заработной плате по экономике составит 102,9 %</a:t>
                      </a:r>
                    </a:p>
                  </a:txBody>
                  <a:tcPr marL="7434" marR="7434" marT="7434" marB="7434"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5" name="Прямоугольник 4"/>
          <p:cNvSpPr/>
          <p:nvPr/>
        </p:nvSpPr>
        <p:spPr>
          <a:xfrm>
            <a:off x="179512" y="4653136"/>
            <a:ext cx="8424936" cy="2308324"/>
          </a:xfrm>
          <a:prstGeom prst="rect">
            <a:avLst/>
          </a:prstGeom>
        </p:spPr>
        <p:txBody>
          <a:bodyPr wrap="square">
            <a:spAutoFit/>
          </a:bodyPr>
          <a:lstStyle/>
          <a:p>
            <a:r>
              <a:rPr lang="ru-RU" b="1" i="1" dirty="0">
                <a:solidFill>
                  <a:srgbClr val="002060"/>
                </a:solidFill>
                <a:latin typeface="Arial" pitchFamily="34" charset="0"/>
                <a:cs typeface="Arial" pitchFamily="34" charset="0"/>
              </a:rPr>
              <a:t>РЕАЛИЗАЦИЯ 2 ЗАДАЧ В СФЕРЕ ОБЩЕГО СРЕДНЕГО ОБРАЗОВАНИЯ</a:t>
            </a:r>
          </a:p>
          <a:p>
            <a:endParaRPr lang="ru-RU" dirty="0">
              <a:solidFill>
                <a:srgbClr val="002060"/>
              </a:solidFill>
              <a:latin typeface="Arial" pitchFamily="34" charset="0"/>
              <a:cs typeface="Arial" pitchFamily="34" charset="0"/>
            </a:endParaRPr>
          </a:p>
          <a:p>
            <a:r>
              <a:rPr lang="ru-RU" b="1" u="sng" dirty="0">
                <a:solidFill>
                  <a:srgbClr val="002060"/>
                </a:solidFill>
                <a:latin typeface="Arial" pitchFamily="34" charset="0"/>
                <a:cs typeface="Arial" pitchFamily="34" charset="0"/>
              </a:rPr>
              <a:t>Задача 2</a:t>
            </a:r>
            <a:r>
              <a:rPr lang="ru-RU" dirty="0">
                <a:solidFill>
                  <a:srgbClr val="002060"/>
                </a:solidFill>
                <a:latin typeface="Arial" pitchFamily="34" charset="0"/>
                <a:cs typeface="Arial" pitchFamily="34" charset="0"/>
              </a:rPr>
              <a:t>. Повышение качества среднего образования: сокращение разрыва в качестве обучения между регионами, городскими и сельскими школами Казахстана (</a:t>
            </a:r>
            <a:r>
              <a:rPr lang="en-US" dirty="0">
                <a:solidFill>
                  <a:srgbClr val="002060"/>
                </a:solidFill>
                <a:latin typeface="Arial" pitchFamily="34" charset="0"/>
                <a:cs typeface="Arial" pitchFamily="34" charset="0"/>
              </a:rPr>
              <a:t>PISA</a:t>
            </a:r>
            <a:r>
              <a:rPr lang="ru-RU" dirty="0">
                <a:solidFill>
                  <a:srgbClr val="002060"/>
                </a:solidFill>
                <a:latin typeface="Arial" pitchFamily="34" charset="0"/>
                <a:cs typeface="Arial" pitchFamily="34" charset="0"/>
              </a:rPr>
              <a:t>)</a:t>
            </a:r>
            <a:br>
              <a:rPr lang="ru-RU" dirty="0">
                <a:solidFill>
                  <a:srgbClr val="002060"/>
                </a:solidFill>
                <a:latin typeface="Arial" pitchFamily="34" charset="0"/>
                <a:cs typeface="Arial" pitchFamily="34" charset="0"/>
              </a:rPr>
            </a:br>
            <a:r>
              <a:rPr lang="ru-RU" b="1" u="sng" dirty="0">
                <a:solidFill>
                  <a:srgbClr val="002060"/>
                </a:solidFill>
                <a:latin typeface="Arial" pitchFamily="34" charset="0"/>
                <a:cs typeface="Arial" pitchFamily="34" charset="0"/>
              </a:rPr>
              <a:t>Задача 3.</a:t>
            </a:r>
            <a:r>
              <a:rPr lang="ru-RU" dirty="0">
                <a:solidFill>
                  <a:srgbClr val="002060"/>
                </a:solidFill>
                <a:latin typeface="Arial" pitchFamily="34" charset="0"/>
                <a:cs typeface="Arial" pitchFamily="34" charset="0"/>
              </a:rPr>
              <a:t> Обеспечение школ комфортной, безопасной и современной образовательной средой</a:t>
            </a:r>
            <a:br>
              <a:rPr lang="ru-RU" dirty="0">
                <a:solidFill>
                  <a:srgbClr val="002060"/>
                </a:solidFill>
              </a:rPr>
            </a:br>
            <a:endParaRPr lang="ru-RU" dirty="0">
              <a:solidFill>
                <a:srgbClr val="00206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064896" cy="1359024"/>
          </a:xfrm>
        </p:spPr>
        <p:txBody>
          <a:bodyPr>
            <a:noAutofit/>
          </a:bodyPr>
          <a:lstStyle/>
          <a:p>
            <a:r>
              <a:rPr lang="ru-RU" sz="2000" dirty="0">
                <a:solidFill>
                  <a:srgbClr val="002060"/>
                </a:solidFill>
                <a:latin typeface="Arial" pitchFamily="34" charset="0"/>
                <a:cs typeface="Arial" pitchFamily="34" charset="0"/>
              </a:rPr>
              <a:t>Задача 2. Повышение качества среднего образования: сокращение разрыва в качестве обучения между регионами, городскими и сельскими школами Казахстана (</a:t>
            </a:r>
            <a:r>
              <a:rPr lang="en-US" sz="2000" dirty="0">
                <a:solidFill>
                  <a:srgbClr val="002060"/>
                </a:solidFill>
                <a:latin typeface="Arial" pitchFamily="34" charset="0"/>
                <a:cs typeface="Arial" pitchFamily="34" charset="0"/>
              </a:rPr>
              <a:t>PISA</a:t>
            </a:r>
            <a:r>
              <a:rPr lang="ru-RU" sz="2000" dirty="0">
                <a:solidFill>
                  <a:srgbClr val="002060"/>
                </a:solidFill>
                <a:latin typeface="Arial" pitchFamily="34" charset="0"/>
                <a:cs typeface="Arial" pitchFamily="34" charset="0"/>
              </a:rPr>
              <a:t>)</a:t>
            </a:r>
            <a:br>
              <a:rPr lang="ru-RU" sz="2000" dirty="0">
                <a:solidFill>
                  <a:srgbClr val="002060"/>
                </a:solidFill>
                <a:latin typeface="Arial" pitchFamily="34" charset="0"/>
                <a:cs typeface="Arial" pitchFamily="34" charset="0"/>
              </a:rPr>
            </a:br>
            <a:endParaRPr lang="ru-RU" sz="2000" dirty="0">
              <a:latin typeface="Arial" pitchFamily="34" charset="0"/>
              <a:cs typeface="Arial" pitchFamily="34" charset="0"/>
            </a:endParaRPr>
          </a:p>
        </p:txBody>
      </p:sp>
      <p:graphicFrame>
        <p:nvGraphicFramePr>
          <p:cNvPr id="5" name="Таблица 4"/>
          <p:cNvGraphicFramePr>
            <a:graphicFrameLocks noGrp="1"/>
          </p:cNvGraphicFramePr>
          <p:nvPr/>
        </p:nvGraphicFramePr>
        <p:xfrm>
          <a:off x="251520" y="1417727"/>
          <a:ext cx="8424936" cy="5255216"/>
        </p:xfrm>
        <a:graphic>
          <a:graphicData uri="http://schemas.openxmlformats.org/drawingml/2006/table">
            <a:tbl>
              <a:tblPr firstRow="1" bandRow="1">
                <a:tableStyleId>{21E4AEA4-8DFA-4A89-87EB-49C32662AFE0}</a:tableStyleId>
              </a:tblPr>
              <a:tblGrid>
                <a:gridCol w="2835314">
                  <a:extLst>
                    <a:ext uri="{9D8B030D-6E8A-4147-A177-3AD203B41FA5}">
                      <a16:colId xmlns:a16="http://schemas.microsoft.com/office/drawing/2014/main" val="20000"/>
                    </a:ext>
                  </a:extLst>
                </a:gridCol>
                <a:gridCol w="5589622">
                  <a:extLst>
                    <a:ext uri="{9D8B030D-6E8A-4147-A177-3AD203B41FA5}">
                      <a16:colId xmlns:a16="http://schemas.microsoft.com/office/drawing/2014/main" val="20001"/>
                    </a:ext>
                  </a:extLst>
                </a:gridCol>
              </a:tblGrid>
              <a:tr h="1532458">
                <a:tc>
                  <a:txBody>
                    <a:bodyPr/>
                    <a:lstStyle/>
                    <a:p>
                      <a:r>
                        <a:rPr lang="en-US" sz="1600" dirty="0" err="1"/>
                        <a:t>Уровень</a:t>
                      </a:r>
                      <a:r>
                        <a:rPr lang="en-US" sz="1600" dirty="0"/>
                        <a:t> </a:t>
                      </a:r>
                      <a:r>
                        <a:rPr lang="en-US" sz="1600" dirty="0" err="1"/>
                        <a:t>удовлетворенности</a:t>
                      </a:r>
                      <a:r>
                        <a:rPr lang="en-US" sz="1600" dirty="0"/>
                        <a:t> </a:t>
                      </a:r>
                      <a:r>
                        <a:rPr lang="en-US" sz="1600" dirty="0" err="1"/>
                        <a:t>населения</a:t>
                      </a:r>
                      <a:r>
                        <a:rPr lang="en-US" sz="1600" dirty="0"/>
                        <a:t> </a:t>
                      </a:r>
                      <a:r>
                        <a:rPr lang="en-US" sz="1600" dirty="0" err="1"/>
                        <a:t>качеством</a:t>
                      </a:r>
                      <a:r>
                        <a:rPr lang="en-US" sz="1600" dirty="0"/>
                        <a:t> </a:t>
                      </a:r>
                      <a:r>
                        <a:rPr lang="en-US" sz="1600" dirty="0" err="1"/>
                        <a:t>дошкольного</a:t>
                      </a:r>
                      <a:r>
                        <a:rPr lang="en-US" sz="1600" dirty="0"/>
                        <a:t>/</a:t>
                      </a:r>
                      <a:r>
                        <a:rPr lang="en-US" sz="1600" dirty="0" err="1"/>
                        <a:t>среднего</a:t>
                      </a:r>
                      <a:r>
                        <a:rPr lang="en-US" sz="1600" dirty="0"/>
                        <a:t> </a:t>
                      </a:r>
                      <a:r>
                        <a:rPr lang="en-US" sz="1600" dirty="0" err="1"/>
                        <a:t>образования</a:t>
                      </a:r>
                      <a:r>
                        <a:rPr lang="en-US" sz="1600" dirty="0"/>
                        <a:t>, % </a:t>
                      </a:r>
                      <a:endParaRPr lang="ru-RU" sz="1600" dirty="0"/>
                    </a:p>
                  </a:txBody>
                  <a:tcPr/>
                </a:tc>
                <a:tc>
                  <a:txBody>
                    <a:bodyPr/>
                    <a:lstStyle/>
                    <a:p>
                      <a:r>
                        <a:rPr lang="en-US" sz="1600" dirty="0"/>
                        <a:t>2021 г. – 68,4, </a:t>
                      </a:r>
                      <a:endParaRPr lang="ru-RU" sz="1600" dirty="0"/>
                    </a:p>
                    <a:p>
                      <a:r>
                        <a:rPr lang="en-US" sz="1600" dirty="0"/>
                        <a:t>2022 г. – 71,3</a:t>
                      </a:r>
                      <a:endParaRPr lang="ru-RU" sz="1600" dirty="0"/>
                    </a:p>
                    <a:p>
                      <a:r>
                        <a:rPr lang="en-US" sz="1600" dirty="0"/>
                        <a:t>2023 г. – 74,2,</a:t>
                      </a:r>
                      <a:endParaRPr lang="ru-RU" sz="1600" dirty="0"/>
                    </a:p>
                    <a:p>
                      <a:r>
                        <a:rPr lang="en-US" sz="1600" dirty="0"/>
                        <a:t> 2024 г. – 77,1</a:t>
                      </a:r>
                      <a:endParaRPr lang="ru-RU" sz="1600" dirty="0"/>
                    </a:p>
                    <a:p>
                      <a:r>
                        <a:rPr lang="en-US" sz="1600" dirty="0"/>
                        <a:t> 2025 г. – 80)</a:t>
                      </a:r>
                      <a:endParaRPr lang="ru-RU" sz="1600" b="0" dirty="0"/>
                    </a:p>
                  </a:txBody>
                  <a:tcPr/>
                </a:tc>
                <a:extLst>
                  <a:ext uri="{0D108BD9-81ED-4DB2-BD59-A6C34878D82A}">
                    <a16:rowId xmlns:a16="http://schemas.microsoft.com/office/drawing/2014/main" val="10000"/>
                  </a:ext>
                </a:extLst>
              </a:tr>
              <a:tr h="67045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a:solidFill>
                            <a:srgbClr val="002060"/>
                          </a:solidFill>
                        </a:rPr>
                        <a:t>Оценка качества школьного образования по результатам теста </a:t>
                      </a:r>
                      <a:r>
                        <a:rPr lang="en-US" sz="1600" b="1" dirty="0">
                          <a:solidFill>
                            <a:srgbClr val="002060"/>
                          </a:solidFill>
                        </a:rPr>
                        <a:t>PISA </a:t>
                      </a:r>
                      <a:r>
                        <a:rPr lang="ru-RU" sz="1600" b="1" dirty="0">
                          <a:solidFill>
                            <a:srgbClr val="002060"/>
                          </a:solidFill>
                        </a:rPr>
                        <a:t>(отчет ОЭСР) </a:t>
                      </a:r>
                    </a:p>
                  </a:txBody>
                  <a:tcPr/>
                </a:tc>
                <a:tc hMerge="1">
                  <a:txBody>
                    <a:bodyPr/>
                    <a:lstStyle/>
                    <a:p>
                      <a:endParaRPr lang="ru-RU" dirty="0"/>
                    </a:p>
                  </a:txBody>
                  <a:tcPr/>
                </a:tc>
                <a:extLst>
                  <a:ext uri="{0D108BD9-81ED-4DB2-BD59-A6C34878D82A}">
                    <a16:rowId xmlns:a16="http://schemas.microsoft.com/office/drawing/2014/main" val="10001"/>
                  </a:ext>
                </a:extLst>
              </a:tr>
              <a:tr h="672460">
                <a:tc>
                  <a:txBody>
                    <a:bodyPr/>
                    <a:lstStyle/>
                    <a:p>
                      <a:r>
                        <a:rPr lang="ru-RU" sz="1600" dirty="0">
                          <a:solidFill>
                            <a:srgbClr val="002060"/>
                          </a:solidFill>
                        </a:rPr>
                        <a:t>по математике средний балл: </a:t>
                      </a:r>
                    </a:p>
                  </a:txBody>
                  <a:tcPr/>
                </a:tc>
                <a:tc>
                  <a:txBody>
                    <a:bodyPr/>
                    <a:lstStyle/>
                    <a:p>
                      <a:r>
                        <a:rPr lang="ru-RU" sz="1600" dirty="0">
                          <a:solidFill>
                            <a:srgbClr val="002060"/>
                          </a:solidFill>
                        </a:rPr>
                        <a:t>2021 г. – 423, 2022 г. – 430, 2023 г. – 430, 2024 г. – 430, 2025 г. – 480 б.</a:t>
                      </a:r>
                    </a:p>
                  </a:txBody>
                  <a:tcPr/>
                </a:tc>
                <a:extLst>
                  <a:ext uri="{0D108BD9-81ED-4DB2-BD59-A6C34878D82A}">
                    <a16:rowId xmlns:a16="http://schemas.microsoft.com/office/drawing/2014/main" val="10002"/>
                  </a:ext>
                </a:extLst>
              </a:tr>
              <a:tr h="599100">
                <a:tc>
                  <a:txBody>
                    <a:bodyPr/>
                    <a:lstStyle/>
                    <a:p>
                      <a:r>
                        <a:rPr lang="ru-RU" sz="1600" dirty="0">
                          <a:solidFill>
                            <a:srgbClr val="002060"/>
                          </a:solidFill>
                        </a:rPr>
                        <a:t>по чтению</a:t>
                      </a:r>
                      <a:r>
                        <a:rPr lang="ru-RU" sz="1600" baseline="0" dirty="0">
                          <a:solidFill>
                            <a:srgbClr val="002060"/>
                          </a:solidFill>
                        </a:rPr>
                        <a:t> </a:t>
                      </a:r>
                      <a:r>
                        <a:rPr lang="ru-RU" sz="1600" dirty="0">
                          <a:solidFill>
                            <a:srgbClr val="002060"/>
                          </a:solidFill>
                        </a:rPr>
                        <a:t>средний балл:</a:t>
                      </a:r>
                    </a:p>
                  </a:txBody>
                  <a:tcPr/>
                </a:tc>
                <a:tc>
                  <a:txBody>
                    <a:bodyPr/>
                    <a:lstStyle/>
                    <a:p>
                      <a:r>
                        <a:rPr lang="ru-RU" sz="1600" dirty="0">
                          <a:solidFill>
                            <a:srgbClr val="002060"/>
                          </a:solidFill>
                        </a:rPr>
                        <a:t>2021 г. – 387, 2022 г. – 392, 2023 г. – 392, 2024 г. – 392, 2025 г. – 450 б.</a:t>
                      </a:r>
                    </a:p>
                  </a:txBody>
                  <a:tcPr/>
                </a:tc>
                <a:extLst>
                  <a:ext uri="{0D108BD9-81ED-4DB2-BD59-A6C34878D82A}">
                    <a16:rowId xmlns:a16="http://schemas.microsoft.com/office/drawing/2014/main" val="10003"/>
                  </a:ext>
                </a:extLst>
              </a:tr>
              <a:tr h="669756">
                <a:tc>
                  <a:txBody>
                    <a:bodyPr/>
                    <a:lstStyle/>
                    <a:p>
                      <a:r>
                        <a:rPr lang="ru-RU" sz="1600" dirty="0">
                          <a:solidFill>
                            <a:srgbClr val="002060"/>
                          </a:solidFill>
                        </a:rPr>
                        <a:t>по естествознанию</a:t>
                      </a:r>
                      <a:r>
                        <a:rPr lang="ru-RU" sz="1600" baseline="0" dirty="0">
                          <a:solidFill>
                            <a:srgbClr val="002060"/>
                          </a:solidFill>
                        </a:rPr>
                        <a:t> </a:t>
                      </a:r>
                      <a:r>
                        <a:rPr lang="ru-RU" sz="1600" dirty="0">
                          <a:solidFill>
                            <a:srgbClr val="002060"/>
                          </a:solidFill>
                        </a:rPr>
                        <a:t>средний балл: </a:t>
                      </a:r>
                    </a:p>
                  </a:txBody>
                  <a:tcPr/>
                </a:tc>
                <a:tc>
                  <a:txBody>
                    <a:bodyPr/>
                    <a:lstStyle/>
                    <a:p>
                      <a:r>
                        <a:rPr lang="ru-RU" sz="1600" dirty="0">
                          <a:solidFill>
                            <a:srgbClr val="002060"/>
                          </a:solidFill>
                        </a:rPr>
                        <a:t>2021 г. – 397, 2022 г. – 402, 2023 г. – 402, 2024 г. – 402, 2025 г. – 490 б.</a:t>
                      </a:r>
                      <a:br>
                        <a:rPr lang="ru-RU" sz="1600" dirty="0">
                          <a:solidFill>
                            <a:srgbClr val="002060"/>
                          </a:solidFill>
                        </a:rPr>
                      </a:br>
                      <a:endParaRPr lang="ru-RU" sz="1600" dirty="0">
                        <a:solidFill>
                          <a:srgbClr val="002060"/>
                        </a:solidFill>
                      </a:endParaRPr>
                    </a:p>
                  </a:txBody>
                  <a:tcPr/>
                </a:tc>
                <a:extLst>
                  <a:ext uri="{0D108BD9-81ED-4DB2-BD59-A6C34878D82A}">
                    <a16:rowId xmlns:a16="http://schemas.microsoft.com/office/drawing/2014/main" val="10004"/>
                  </a:ext>
                </a:extLst>
              </a:tr>
              <a:tr h="957787">
                <a:tc>
                  <a:txBody>
                    <a:bodyPr/>
                    <a:lstStyle/>
                    <a:p>
                      <a:r>
                        <a:rPr kumimoji="0" lang="en-US" sz="1600" b="1" kern="1200" dirty="0" err="1">
                          <a:solidFill>
                            <a:srgbClr val="002060"/>
                          </a:solidFill>
                        </a:rPr>
                        <a:t>Охват</a:t>
                      </a:r>
                      <a:r>
                        <a:rPr kumimoji="0" lang="en-US" sz="1600" b="1" kern="1200" dirty="0">
                          <a:solidFill>
                            <a:srgbClr val="002060"/>
                          </a:solidFill>
                        </a:rPr>
                        <a:t> </a:t>
                      </a:r>
                      <a:r>
                        <a:rPr kumimoji="0" lang="en-US" sz="1600" b="1" kern="1200" dirty="0" err="1">
                          <a:solidFill>
                            <a:srgbClr val="002060"/>
                          </a:solidFill>
                        </a:rPr>
                        <a:t>детей</a:t>
                      </a:r>
                      <a:r>
                        <a:rPr kumimoji="0" lang="en-US" sz="1600" b="1" kern="1200" dirty="0">
                          <a:solidFill>
                            <a:srgbClr val="002060"/>
                          </a:solidFill>
                        </a:rPr>
                        <a:t> </a:t>
                      </a:r>
                      <a:r>
                        <a:rPr kumimoji="0" lang="en-US" sz="1600" b="1" kern="1200" dirty="0" err="1">
                          <a:solidFill>
                            <a:srgbClr val="002060"/>
                          </a:solidFill>
                        </a:rPr>
                        <a:t>дополнительным</a:t>
                      </a:r>
                      <a:r>
                        <a:rPr kumimoji="0" lang="en-US" sz="1600" b="1" kern="1200" dirty="0">
                          <a:solidFill>
                            <a:srgbClr val="002060"/>
                          </a:solidFill>
                        </a:rPr>
                        <a:t> </a:t>
                      </a:r>
                      <a:r>
                        <a:rPr kumimoji="0" lang="en-US" sz="1600" b="1" kern="1200" dirty="0" err="1">
                          <a:solidFill>
                            <a:srgbClr val="002060"/>
                          </a:solidFill>
                        </a:rPr>
                        <a:t>образованием</a:t>
                      </a:r>
                      <a:endParaRPr lang="ru-RU" sz="1600" b="1" dirty="0">
                        <a:solidFill>
                          <a:srgbClr val="002060"/>
                        </a:solidFill>
                      </a:endParaRPr>
                    </a:p>
                  </a:txBody>
                  <a:tcPr/>
                </a:tc>
                <a:tc>
                  <a:txBody>
                    <a:bodyPr/>
                    <a:lstStyle/>
                    <a:p>
                      <a:r>
                        <a:rPr lang="ru-RU" sz="1600" dirty="0">
                          <a:solidFill>
                            <a:srgbClr val="002060"/>
                          </a:solidFill>
                        </a:rPr>
                        <a:t>от 62,9</a:t>
                      </a:r>
                      <a:r>
                        <a:rPr lang="ru-RU" sz="1600" baseline="0" dirty="0">
                          <a:solidFill>
                            <a:srgbClr val="002060"/>
                          </a:solidFill>
                        </a:rPr>
                        <a:t> до 90%</a:t>
                      </a:r>
                      <a:endParaRPr lang="ru-RU" sz="1600" dirty="0">
                        <a:solidFill>
                          <a:srgbClr val="002060"/>
                        </a:solidFill>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323532" y="332658"/>
          <a:ext cx="8352923" cy="6140754"/>
        </p:xfrm>
        <a:graphic>
          <a:graphicData uri="http://schemas.openxmlformats.org/drawingml/2006/table">
            <a:tbl>
              <a:tblPr/>
              <a:tblGrid>
                <a:gridCol w="1224132">
                  <a:extLst>
                    <a:ext uri="{9D8B030D-6E8A-4147-A177-3AD203B41FA5}">
                      <a16:colId xmlns:a16="http://schemas.microsoft.com/office/drawing/2014/main" val="20000"/>
                    </a:ext>
                  </a:extLst>
                </a:gridCol>
                <a:gridCol w="2512650">
                  <a:extLst>
                    <a:ext uri="{9D8B030D-6E8A-4147-A177-3AD203B41FA5}">
                      <a16:colId xmlns:a16="http://schemas.microsoft.com/office/drawing/2014/main" val="20001"/>
                    </a:ext>
                  </a:extLst>
                </a:gridCol>
                <a:gridCol w="594473">
                  <a:extLst>
                    <a:ext uri="{9D8B030D-6E8A-4147-A177-3AD203B41FA5}">
                      <a16:colId xmlns:a16="http://schemas.microsoft.com/office/drawing/2014/main" val="20002"/>
                    </a:ext>
                  </a:extLst>
                </a:gridCol>
                <a:gridCol w="497471">
                  <a:extLst>
                    <a:ext uri="{9D8B030D-6E8A-4147-A177-3AD203B41FA5}">
                      <a16:colId xmlns:a16="http://schemas.microsoft.com/office/drawing/2014/main" val="20003"/>
                    </a:ext>
                  </a:extLst>
                </a:gridCol>
                <a:gridCol w="497471">
                  <a:extLst>
                    <a:ext uri="{9D8B030D-6E8A-4147-A177-3AD203B41FA5}">
                      <a16:colId xmlns:a16="http://schemas.microsoft.com/office/drawing/2014/main" val="20004"/>
                    </a:ext>
                  </a:extLst>
                </a:gridCol>
                <a:gridCol w="1015892">
                  <a:extLst>
                    <a:ext uri="{9D8B030D-6E8A-4147-A177-3AD203B41FA5}">
                      <a16:colId xmlns:a16="http://schemas.microsoft.com/office/drawing/2014/main" val="20005"/>
                    </a:ext>
                  </a:extLst>
                </a:gridCol>
                <a:gridCol w="1015892">
                  <a:extLst>
                    <a:ext uri="{9D8B030D-6E8A-4147-A177-3AD203B41FA5}">
                      <a16:colId xmlns:a16="http://schemas.microsoft.com/office/drawing/2014/main" val="20006"/>
                    </a:ext>
                  </a:extLst>
                </a:gridCol>
                <a:gridCol w="497471">
                  <a:extLst>
                    <a:ext uri="{9D8B030D-6E8A-4147-A177-3AD203B41FA5}">
                      <a16:colId xmlns:a16="http://schemas.microsoft.com/office/drawing/2014/main" val="20007"/>
                    </a:ext>
                  </a:extLst>
                </a:gridCol>
                <a:gridCol w="497471">
                  <a:extLst>
                    <a:ext uri="{9D8B030D-6E8A-4147-A177-3AD203B41FA5}">
                      <a16:colId xmlns:a16="http://schemas.microsoft.com/office/drawing/2014/main" val="20008"/>
                    </a:ext>
                  </a:extLst>
                </a:gridCol>
              </a:tblGrid>
              <a:tr h="237652">
                <a:tc rowSpan="9">
                  <a:txBody>
                    <a:bodyPr/>
                    <a:lstStyle/>
                    <a:p>
                      <a:pPr algn="just">
                        <a:lnSpc>
                          <a:spcPct val="115000"/>
                        </a:lnSpc>
                        <a:spcAft>
                          <a:spcPts val="0"/>
                        </a:spcAft>
                      </a:pPr>
                      <a:r>
                        <a:rPr lang="ru-RU" sz="1000" b="1" dirty="0">
                          <a:solidFill>
                            <a:srgbClr val="002060"/>
                          </a:solidFill>
                          <a:latin typeface="Arial" pitchFamily="34" charset="0"/>
                          <a:ea typeface="Times New Roman"/>
                          <a:cs typeface="Arial" pitchFamily="34" charset="0"/>
                        </a:rPr>
                        <a:t>Задача 3. </a:t>
                      </a:r>
                    </a:p>
                    <a:p>
                      <a:pPr algn="just">
                        <a:lnSpc>
                          <a:spcPct val="115000"/>
                        </a:lnSpc>
                        <a:spcAft>
                          <a:spcPts val="0"/>
                        </a:spcAft>
                      </a:pPr>
                      <a:r>
                        <a:rPr lang="ru-RU" sz="1000" b="1" dirty="0">
                          <a:solidFill>
                            <a:srgbClr val="002060"/>
                          </a:solidFill>
                          <a:latin typeface="Arial" pitchFamily="34" charset="0"/>
                          <a:ea typeface="Times New Roman"/>
                          <a:cs typeface="Arial" pitchFamily="34" charset="0"/>
                        </a:rPr>
                        <a:t>Обеспечение </a:t>
                      </a:r>
                    </a:p>
                    <a:p>
                      <a:pPr algn="just">
                        <a:lnSpc>
                          <a:spcPct val="115000"/>
                        </a:lnSpc>
                        <a:spcAft>
                          <a:spcPts val="0"/>
                        </a:spcAft>
                      </a:pPr>
                      <a:r>
                        <a:rPr lang="ru-RU" sz="1000" b="1" dirty="0">
                          <a:solidFill>
                            <a:srgbClr val="002060"/>
                          </a:solidFill>
                          <a:latin typeface="Arial" pitchFamily="34" charset="0"/>
                          <a:ea typeface="Times New Roman"/>
                          <a:cs typeface="Arial" pitchFamily="34" charset="0"/>
                        </a:rPr>
                        <a:t>школ </a:t>
                      </a:r>
                    </a:p>
                    <a:p>
                      <a:pPr algn="just">
                        <a:lnSpc>
                          <a:spcPct val="115000"/>
                        </a:lnSpc>
                        <a:spcAft>
                          <a:spcPts val="0"/>
                        </a:spcAft>
                      </a:pPr>
                      <a:r>
                        <a:rPr lang="ru-RU" sz="1000" b="1" dirty="0">
                          <a:solidFill>
                            <a:srgbClr val="002060"/>
                          </a:solidFill>
                          <a:latin typeface="Arial" pitchFamily="34" charset="0"/>
                          <a:ea typeface="Times New Roman"/>
                          <a:cs typeface="Arial" pitchFamily="34" charset="0"/>
                        </a:rPr>
                        <a:t>комфортной, безопасной </a:t>
                      </a:r>
                    </a:p>
                    <a:p>
                      <a:pPr algn="just">
                        <a:lnSpc>
                          <a:spcPct val="115000"/>
                        </a:lnSpc>
                        <a:spcAft>
                          <a:spcPts val="0"/>
                        </a:spcAft>
                      </a:pPr>
                      <a:r>
                        <a:rPr lang="ru-RU" sz="1000" b="1" dirty="0">
                          <a:solidFill>
                            <a:srgbClr val="002060"/>
                          </a:solidFill>
                          <a:latin typeface="Arial" pitchFamily="34" charset="0"/>
                          <a:ea typeface="Times New Roman"/>
                          <a:cs typeface="Arial" pitchFamily="34" charset="0"/>
                        </a:rPr>
                        <a:t>и современной</a:t>
                      </a:r>
                    </a:p>
                    <a:p>
                      <a:pPr algn="just">
                        <a:lnSpc>
                          <a:spcPct val="115000"/>
                        </a:lnSpc>
                        <a:spcAft>
                          <a:spcPts val="0"/>
                        </a:spcAft>
                      </a:pPr>
                      <a:r>
                        <a:rPr lang="ru-RU" sz="1000" b="1" dirty="0">
                          <a:solidFill>
                            <a:srgbClr val="002060"/>
                          </a:solidFill>
                          <a:latin typeface="Arial" pitchFamily="34" charset="0"/>
                          <a:ea typeface="Times New Roman"/>
                          <a:cs typeface="Arial" pitchFamily="34" charset="0"/>
                        </a:rPr>
                        <a:t> образовательной средой</a:t>
                      </a: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b="1" dirty="0">
                        <a:solidFill>
                          <a:srgbClr val="002060"/>
                        </a:solidFill>
                        <a:latin typeface="Arial" pitchFamily="34" charset="0"/>
                        <a:ea typeface="Times New Roman"/>
                        <a:cs typeface="Arial" pitchFamily="34" charset="0"/>
                      </a:endParaRPr>
                    </a:p>
                    <a:p>
                      <a:pPr algn="just">
                        <a:lnSpc>
                          <a:spcPct val="115000"/>
                        </a:lnSpc>
                        <a:spcAft>
                          <a:spcPts val="0"/>
                        </a:spcAft>
                      </a:pP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gridSpan="8">
                  <a:txBody>
                    <a:bodyPr/>
                    <a:lstStyle/>
                    <a:p>
                      <a:pPr>
                        <a:lnSpc>
                          <a:spcPct val="115000"/>
                        </a:lnSpc>
                        <a:spcAft>
                          <a:spcPts val="1000"/>
                        </a:spcAft>
                      </a:pPr>
                      <a:r>
                        <a:rPr lang="ru-RU" sz="1000" dirty="0">
                          <a:latin typeface="Times New Roman"/>
                          <a:ea typeface="Times New Roman"/>
                          <a:cs typeface="Times New Roman"/>
                        </a:rPr>
                        <a:t> </a:t>
                      </a:r>
                    </a:p>
                  </a:txBody>
                  <a:tcPr marL="0" marR="0" marT="0" marB="0" anchor="ctr">
                    <a:lnL w="12700" cap="flat" cmpd="sng" algn="ctr">
                      <a:solidFill>
                        <a:srgbClr val="CFCFCF"/>
                      </a:solidFill>
                      <a:prstDash val="solid"/>
                      <a:round/>
                      <a:headEnd type="none" w="med" len="med"/>
                      <a:tailEnd type="none" w="med" len="med"/>
                    </a:lnL>
                    <a:lnR>
                      <a:noFill/>
                    </a:lnR>
                    <a:lnT>
                      <a:noFill/>
                    </a:lnT>
                    <a:lnB w="12700" cap="flat" cmpd="sng" algn="ctr">
                      <a:solidFill>
                        <a:srgbClr val="CFCFCF"/>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619891">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dirty="0">
                          <a:solidFill>
                            <a:srgbClr val="002060"/>
                          </a:solidFill>
                          <a:latin typeface="Arial" pitchFamily="34" charset="0"/>
                          <a:ea typeface="Times New Roman"/>
                          <a:cs typeface="Arial" pitchFamily="34" charset="0"/>
                        </a:rPr>
                        <a:t>Доля аварийных и трехсменных школ от общего количества дневных государственных школ</a:t>
                      </a: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2,5</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1,9</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1,3</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0,7</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0,4</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0,1</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1"/>
                  </a:ext>
                </a:extLst>
              </a:tr>
              <a:tr h="709932">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dirty="0">
                          <a:solidFill>
                            <a:srgbClr val="002060"/>
                          </a:solidFill>
                          <a:latin typeface="Arial" pitchFamily="34" charset="0"/>
                          <a:ea typeface="Times New Roman"/>
                          <a:cs typeface="Arial" pitchFamily="34" charset="0"/>
                        </a:rPr>
                        <a:t>Доля основных и средних школ, обеспеченных предметными кабинетами физики, химии, биологии, </a:t>
                      </a:r>
                      <a:r>
                        <a:rPr lang="en-US" sz="1000" dirty="0">
                          <a:solidFill>
                            <a:srgbClr val="002060"/>
                          </a:solidFill>
                          <a:latin typeface="Arial" pitchFamily="34" charset="0"/>
                          <a:ea typeface="Times New Roman"/>
                          <a:cs typeface="Arial" pitchFamily="34" charset="0"/>
                        </a:rPr>
                        <a:t>STEM</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57,4</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65</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70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75</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80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90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2"/>
                  </a:ext>
                </a:extLst>
              </a:tr>
              <a:tr h="701404">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a:solidFill>
                            <a:srgbClr val="002060"/>
                          </a:solidFill>
                          <a:latin typeface="Arial" pitchFamily="34" charset="0"/>
                          <a:ea typeface="Times New Roman"/>
                          <a:cs typeface="Arial" pitchFamily="34" charset="0"/>
                        </a:rPr>
                        <a:t>Количество модернизированных школ в малых городах, районных центрах и селах</a:t>
                      </a: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1015</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2018</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3012</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4006</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5000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3"/>
                  </a:ext>
                </a:extLst>
              </a:tr>
              <a:tr h="1061560">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dirty="0">
                          <a:solidFill>
                            <a:srgbClr val="002060"/>
                          </a:solidFill>
                          <a:latin typeface="Arial" pitchFamily="34" charset="0"/>
                          <a:ea typeface="Times New Roman"/>
                          <a:cs typeface="Arial" pitchFamily="34" charset="0"/>
                        </a:rPr>
                        <a:t>Доля дневных государственных общеобразовательных организаций среднего образования, подведомственных МИО, обеспеченных видеонаблюдением</a:t>
                      </a: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dirty="0">
                          <a:solidFill>
                            <a:srgbClr val="002060"/>
                          </a:solidFill>
                          <a:latin typeface="Arial" pitchFamily="34" charset="0"/>
                          <a:ea typeface="Times New Roman"/>
                          <a:cs typeface="Arial" pitchFamily="34" charset="0"/>
                        </a:rPr>
                      </a:b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dirty="0">
                          <a:solidFill>
                            <a:srgbClr val="002060"/>
                          </a:solidFill>
                          <a:latin typeface="Arial" pitchFamily="34" charset="0"/>
                          <a:ea typeface="Times New Roman"/>
                          <a:cs typeface="Arial" pitchFamily="34" charset="0"/>
                        </a:rPr>
                      </a:b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dirty="0">
                          <a:solidFill>
                            <a:srgbClr val="002060"/>
                          </a:solidFill>
                          <a:latin typeface="Arial" pitchFamily="34" charset="0"/>
                          <a:ea typeface="Times New Roman"/>
                          <a:cs typeface="Arial" pitchFamily="34" charset="0"/>
                        </a:rPr>
                      </a:b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4"/>
                  </a:ext>
                </a:extLst>
              </a:tr>
              <a:tr h="358303">
                <a:tc vMerge="1">
                  <a:txBody>
                    <a:bodyPr/>
                    <a:lstStyle/>
                    <a:p>
                      <a:endParaRPr lang="ru-RU"/>
                    </a:p>
                  </a:txBody>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 </a:t>
                      </a:r>
                      <a:r>
                        <a:rPr lang="en-US" sz="1000" dirty="0" err="1">
                          <a:solidFill>
                            <a:srgbClr val="002060"/>
                          </a:solidFill>
                          <a:latin typeface="Arial" pitchFamily="34" charset="0"/>
                          <a:ea typeface="Times New Roman"/>
                          <a:cs typeface="Arial" pitchFamily="34" charset="0"/>
                        </a:rPr>
                        <a:t>наружное</a:t>
                      </a:r>
                      <a:r>
                        <a:rPr lang="en-US" sz="1000" dirty="0">
                          <a:solidFill>
                            <a:srgbClr val="002060"/>
                          </a:solidFill>
                          <a:latin typeface="Arial" pitchFamily="34" charset="0"/>
                          <a:ea typeface="Times New Roman"/>
                          <a:cs typeface="Arial" pitchFamily="34" charset="0"/>
                        </a:rPr>
                        <a:t> </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30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40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60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80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100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5"/>
                  </a:ext>
                </a:extLst>
              </a:tr>
              <a:tr h="358303">
                <a:tc vMerge="1">
                  <a:txBody>
                    <a:bodyPr/>
                    <a:lstStyle/>
                    <a:p>
                      <a:endParaRPr lang="ru-RU"/>
                    </a:p>
                  </a:txBody>
                  <a:tcPr/>
                </a:tc>
                <a:tc>
                  <a:txBody>
                    <a:bodyPr/>
                    <a:lstStyle/>
                    <a:p>
                      <a:pPr marL="12700" algn="just">
                        <a:lnSpc>
                          <a:spcPct val="115000"/>
                        </a:lnSpc>
                        <a:spcAft>
                          <a:spcPts val="100"/>
                        </a:spcAft>
                      </a:pPr>
                      <a:r>
                        <a:rPr lang="en-US" sz="1000" dirty="0" err="1">
                          <a:solidFill>
                            <a:srgbClr val="002060"/>
                          </a:solidFill>
                          <a:latin typeface="Arial" pitchFamily="34" charset="0"/>
                          <a:ea typeface="Times New Roman"/>
                          <a:cs typeface="Arial" pitchFamily="34" charset="0"/>
                        </a:rPr>
                        <a:t>внутреннее</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60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80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100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algn="just">
                        <a:lnSpc>
                          <a:spcPct val="115000"/>
                        </a:lnSpc>
                        <a:spcAft>
                          <a:spcPts val="0"/>
                        </a:spcAft>
                      </a:pPr>
                      <a:br>
                        <a:rPr lang="en-US" sz="1000">
                          <a:solidFill>
                            <a:srgbClr val="002060"/>
                          </a:solidFill>
                          <a:latin typeface="Arial" pitchFamily="34" charset="0"/>
                          <a:ea typeface="Times New Roman"/>
                          <a:cs typeface="Arial" pitchFamily="34" charset="0"/>
                        </a:rPr>
                      </a:b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6"/>
                  </a:ext>
                </a:extLst>
              </a:tr>
              <a:tr h="1061560">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a:solidFill>
                            <a:srgbClr val="002060"/>
                          </a:solidFill>
                          <a:latin typeface="Arial" pitchFamily="34" charset="0"/>
                          <a:ea typeface="Times New Roman"/>
                          <a:cs typeface="Arial" pitchFamily="34" charset="0"/>
                        </a:rPr>
                        <a:t>Доля школ, обеспеченных базовыми источниками питьевой воды, раздельными минимально оборудованными туалетами и базовыми средствами для мытья рук</a:t>
                      </a: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82</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85,5</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89</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92,5</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96</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100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7"/>
                  </a:ext>
                </a:extLst>
              </a:tr>
              <a:tr h="885746">
                <a:tc vMerge="1">
                  <a:txBody>
                    <a:bodyPr/>
                    <a:lstStyle/>
                    <a:p>
                      <a:pPr marL="12700" algn="just">
                        <a:lnSpc>
                          <a:spcPct val="115000"/>
                        </a:lnSpc>
                        <a:spcAft>
                          <a:spcPts val="100"/>
                        </a:spcAft>
                      </a:pPr>
                      <a:endParaRPr lang="ru-RU" sz="1000" dirty="0">
                        <a:latin typeface="Times New Roman"/>
                        <a:ea typeface="Times New Roman"/>
                        <a:cs typeface="Times New Roman"/>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ru-RU" sz="1000">
                          <a:solidFill>
                            <a:srgbClr val="002060"/>
                          </a:solidFill>
                          <a:latin typeface="Arial" pitchFamily="34" charset="0"/>
                          <a:ea typeface="Times New Roman"/>
                          <a:cs typeface="Arial" pitchFamily="34" charset="0"/>
                        </a:rPr>
                        <a:t>Охват детей с ограниченными возможностями развития специальной психолого-педагогической поддержкой и ранней коррекцией</a:t>
                      </a: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50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50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a:solidFill>
                            <a:srgbClr val="002060"/>
                          </a:solidFill>
                          <a:latin typeface="Arial" pitchFamily="34" charset="0"/>
                          <a:ea typeface="Times New Roman"/>
                          <a:cs typeface="Arial" pitchFamily="34" charset="0"/>
                        </a:rPr>
                        <a:t>50</a:t>
                      </a:r>
                      <a:endParaRPr lang="ru-RU" sz="100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65</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80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tc>
                  <a:txBody>
                    <a:bodyPr/>
                    <a:lstStyle/>
                    <a:p>
                      <a:pPr marL="12700" algn="just">
                        <a:lnSpc>
                          <a:spcPct val="115000"/>
                        </a:lnSpc>
                        <a:spcAft>
                          <a:spcPts val="100"/>
                        </a:spcAft>
                      </a:pPr>
                      <a:r>
                        <a:rPr lang="en-US" sz="1000" dirty="0">
                          <a:solidFill>
                            <a:srgbClr val="002060"/>
                          </a:solidFill>
                          <a:latin typeface="Arial" pitchFamily="34" charset="0"/>
                          <a:ea typeface="Times New Roman"/>
                          <a:cs typeface="Arial" pitchFamily="34" charset="0"/>
                        </a:rPr>
                        <a:t>100</a:t>
                      </a:r>
                      <a:endParaRPr lang="ru-RU" sz="1000" dirty="0">
                        <a:solidFill>
                          <a:srgbClr val="002060"/>
                        </a:solidFill>
                        <a:latin typeface="Arial" pitchFamily="34" charset="0"/>
                        <a:ea typeface="Times New Roman"/>
                        <a:cs typeface="Arial" pitchFamily="34" charset="0"/>
                      </a:endParaRPr>
                    </a:p>
                  </a:txBody>
                  <a:tcPr marL="3327" marR="3327" marT="3327" marB="3327" anchor="ctr">
                    <a:lnL w="12700" cap="flat" cmpd="sng" algn="ctr">
                      <a:solidFill>
                        <a:srgbClr val="CFCFCF"/>
                      </a:solidFill>
                      <a:prstDash val="solid"/>
                      <a:round/>
                      <a:headEnd type="none" w="med" len="med"/>
                      <a:tailEnd type="none" w="med" len="med"/>
                    </a:lnL>
                    <a:lnR w="12700" cap="flat" cmpd="sng" algn="ctr">
                      <a:solidFill>
                        <a:srgbClr val="CFCFCF"/>
                      </a:solidFill>
                      <a:prstDash val="solid"/>
                      <a:round/>
                      <a:headEnd type="none" w="med" len="med"/>
                      <a:tailEnd type="none" w="med" len="med"/>
                    </a:lnR>
                    <a:lnT w="12700" cap="flat" cmpd="sng" algn="ctr">
                      <a:solidFill>
                        <a:srgbClr val="CFCFCF"/>
                      </a:solidFill>
                      <a:prstDash val="solid"/>
                      <a:round/>
                      <a:headEnd type="none" w="med" len="med"/>
                      <a:tailEnd type="none" w="med" len="med"/>
                    </a:lnT>
                    <a:lnB w="12700" cap="flat" cmpd="sng" algn="ctr">
                      <a:solidFill>
                        <a:srgbClr val="CFCFCF"/>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p:txBody>
          <a:bodyPr/>
          <a:lstStyle/>
          <a:p>
            <a:pPr algn="ctr"/>
            <a:r>
              <a:rPr lang="ru-RU" sz="3200" dirty="0">
                <a:solidFill>
                  <a:srgbClr val="002060"/>
                </a:solidFill>
                <a:cs typeface="Segoe UI" panose="020B0502040204020203" pitchFamily="34" charset="0"/>
              </a:rPr>
              <a:t>БЛАГОДАРИМ ЗА ВНИМАНИЕ! </a:t>
            </a:r>
            <a:endParaRPr lang="ru-RU" dirty="0">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496944" cy="836712"/>
          </a:xfrm>
        </p:spPr>
        <p:txBody>
          <a:bodyPr>
            <a:noAutofit/>
          </a:bodyPr>
          <a:lstStyle/>
          <a:p>
            <a:r>
              <a:rPr lang="ru-RU" sz="1600" dirty="0">
                <a:solidFill>
                  <a:srgbClr val="002060"/>
                </a:solidFill>
              </a:rPr>
              <a:t>ИНСТРУКТИВНО-МЕТОДИЧЕСКОЕ ПИСЬМО «ОБ ОСОБЕННОСТЯХ УЧЕБНО-ВОСПИТАТЕЛЬНОГО ПРОЦЕССА В ОРГАНИЗАЦИЯХ СРЕДНЕГО ОБРАЗОВАНИЯ РЕСПУБЛИКИ КАЗАХСТАН В 2021-2022 УЧЕБНОМ ГОДУ»</a:t>
            </a:r>
          </a:p>
        </p:txBody>
      </p:sp>
      <p:sp>
        <p:nvSpPr>
          <p:cNvPr id="3" name="Содержимое 2"/>
          <p:cNvSpPr>
            <a:spLocks noGrp="1"/>
          </p:cNvSpPr>
          <p:nvPr>
            <p:ph sz="quarter" idx="1"/>
          </p:nvPr>
        </p:nvSpPr>
        <p:spPr>
          <a:xfrm>
            <a:off x="179512" y="764704"/>
            <a:ext cx="8640960" cy="5805264"/>
          </a:xfrm>
        </p:spPr>
        <p:txBody>
          <a:bodyPr>
            <a:normAutofit fontScale="25000" lnSpcReduction="20000"/>
          </a:bodyPr>
          <a:lstStyle/>
          <a:p>
            <a:endParaRPr lang="ru-RU" dirty="0"/>
          </a:p>
          <a:p>
            <a:pPr algn="just"/>
            <a:r>
              <a:rPr lang="ru-RU" sz="5600" b="1" dirty="0">
                <a:solidFill>
                  <a:srgbClr val="002060"/>
                </a:solidFill>
              </a:rPr>
              <a:t>Соблюдение условий осуществления Государственной аттестации посредством профилактического контроля без посещения организаций образования</a:t>
            </a:r>
            <a:r>
              <a:rPr lang="ru-RU" sz="5600" dirty="0">
                <a:solidFill>
                  <a:srgbClr val="002060"/>
                </a:solidFill>
              </a:rPr>
              <a:t>: </a:t>
            </a:r>
          </a:p>
          <a:p>
            <a:pPr algn="just">
              <a:buNone/>
            </a:pPr>
            <a:r>
              <a:rPr lang="ru-RU" sz="5600" dirty="0">
                <a:solidFill>
                  <a:srgbClr val="002060"/>
                </a:solidFill>
              </a:rPr>
              <a:t>     - органам контроля запрещается посещать организацию образования; </a:t>
            </a:r>
          </a:p>
          <a:p>
            <a:pPr algn="just">
              <a:buNone/>
            </a:pPr>
            <a:r>
              <a:rPr lang="ru-RU" sz="5600" dirty="0">
                <a:solidFill>
                  <a:srgbClr val="002060"/>
                </a:solidFill>
              </a:rPr>
              <a:t>    - не требуются регистрация в уполномоченном органе в области правовой статистики и специальных учетов и предварительное уведомление организации образования; </a:t>
            </a:r>
          </a:p>
          <a:p>
            <a:pPr algn="just">
              <a:buNone/>
            </a:pPr>
            <a:r>
              <a:rPr lang="ru-RU" sz="5600" dirty="0">
                <a:solidFill>
                  <a:srgbClr val="002060"/>
                </a:solidFill>
              </a:rPr>
              <a:t>    - по итогам аттестации выдается заключение, </a:t>
            </a:r>
            <a:r>
              <a:rPr lang="ru-RU" sz="5600" b="1" dirty="0">
                <a:solidFill>
                  <a:srgbClr val="002060"/>
                </a:solidFill>
              </a:rPr>
              <a:t>без возбуждения дела об административном правонарушении в случае наличия нарушения, но с обязательным разъяснением организации образования порядка его устранения.</a:t>
            </a:r>
          </a:p>
          <a:p>
            <a:pPr algn="just"/>
            <a:r>
              <a:rPr lang="ru-RU" sz="5600" dirty="0">
                <a:solidFill>
                  <a:srgbClr val="002060"/>
                </a:solidFill>
              </a:rPr>
              <a:t>  Государственная аттестация посредством профилактического контроля </a:t>
            </a:r>
            <a:r>
              <a:rPr lang="ru-RU" sz="5600" b="1" u="sng" dirty="0">
                <a:solidFill>
                  <a:srgbClr val="002060"/>
                </a:solidFill>
              </a:rPr>
              <a:t>без посещения организаций образования проводится путем анализа, изучения и сопоставления данных материалов самооценки образовательной деятельности, размещенных на официальных сайтах организаций образования, объекта информатизации в области образования, сведений от организаций и уполномоченных государственных органов. </a:t>
            </a:r>
          </a:p>
          <a:p>
            <a:pPr algn="just"/>
            <a:r>
              <a:rPr lang="ru-RU" sz="5600" dirty="0">
                <a:solidFill>
                  <a:srgbClr val="002060"/>
                </a:solidFill>
              </a:rPr>
              <a:t>Государственная аттестация проводится в срок не более 7 рабочих дней. По результатам государственной аттестации выдается заключение: - «аттестован», если образовательная деятельность организации образования полностью соответствует требованиям ГОСО, - «не аттестован», если образовательная деятельность организации образования не соответствует требованиям ГОСО. </a:t>
            </a:r>
          </a:p>
          <a:p>
            <a:pPr algn="just"/>
            <a:r>
              <a:rPr lang="ru-RU" sz="5600" dirty="0">
                <a:solidFill>
                  <a:srgbClr val="002060"/>
                </a:solidFill>
              </a:rPr>
              <a:t>Организации образования </a:t>
            </a:r>
            <a:r>
              <a:rPr lang="ru-RU" sz="5600" b="1" dirty="0">
                <a:solidFill>
                  <a:srgbClr val="002060"/>
                </a:solidFill>
              </a:rPr>
              <a:t>по нарушениям, указанным в заключении, в срок не позднее 5 рабочих дней со дня, следующего за днем его вручения, предоставляет информацию о мерах по устранению нарушений с указанием сроков не более одного года</a:t>
            </a:r>
            <a:r>
              <a:rPr lang="ru-RU" sz="5600" dirty="0">
                <a:solidFill>
                  <a:srgbClr val="002060"/>
                </a:solidFill>
              </a:rPr>
              <a:t>, которые согласуются с ведомством уполномоченного органа в области образования, его территориальными подразделениями. </a:t>
            </a:r>
          </a:p>
          <a:p>
            <a:pPr algn="just"/>
            <a:r>
              <a:rPr lang="ru-RU" sz="5600" b="1" dirty="0">
                <a:solidFill>
                  <a:srgbClr val="002060"/>
                </a:solidFill>
              </a:rPr>
              <a:t>По истечении срока устранения нарушений организация образования представляет отчет </a:t>
            </a:r>
            <a:r>
              <a:rPr lang="ru-RU" sz="5600" dirty="0">
                <a:solidFill>
                  <a:srgbClr val="002060"/>
                </a:solidFill>
              </a:rPr>
              <a:t>об устранении нарушений в ведомство уполномоченного органа в области образования, его территориальные подразделения.</a:t>
            </a:r>
          </a:p>
          <a:p>
            <a:pPr algn="just"/>
            <a:r>
              <a:rPr lang="ru-RU" sz="5600" dirty="0">
                <a:solidFill>
                  <a:srgbClr val="002060"/>
                </a:solidFill>
              </a:rPr>
              <a:t> На основании отчета организации образования в течение 5 рабочих дней выносят повторное заключение. </a:t>
            </a:r>
            <a:r>
              <a:rPr lang="ru-RU" sz="5600" b="1" dirty="0">
                <a:solidFill>
                  <a:srgbClr val="002060"/>
                </a:solidFill>
              </a:rPr>
              <a:t>В случае </a:t>
            </a:r>
            <a:r>
              <a:rPr lang="ru-RU" sz="5600" b="1" dirty="0" err="1">
                <a:solidFill>
                  <a:srgbClr val="002060"/>
                </a:solidFill>
              </a:rPr>
              <a:t>неустранения</a:t>
            </a:r>
            <a:r>
              <a:rPr lang="ru-RU" sz="5600" b="1" dirty="0">
                <a:solidFill>
                  <a:srgbClr val="002060"/>
                </a:solidFill>
              </a:rPr>
              <a:t> нарушений или непредставления в установленный срок отчета организация образования считается </a:t>
            </a:r>
            <a:r>
              <a:rPr lang="ru-RU" sz="5600" b="1" dirty="0" err="1">
                <a:solidFill>
                  <a:srgbClr val="002060"/>
                </a:solidFill>
              </a:rPr>
              <a:t>неаттестованной</a:t>
            </a:r>
            <a:r>
              <a:rPr lang="ru-RU" sz="5600" b="1" dirty="0">
                <a:solidFill>
                  <a:srgbClr val="002060"/>
                </a:solidFill>
              </a:rPr>
              <a:t>, что является основанием для проведения профилактического контроля с посещением.</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67544" y="1268760"/>
            <a:ext cx="8219256" cy="4845152"/>
          </a:xfrm>
        </p:spPr>
        <p:txBody>
          <a:bodyPr>
            <a:noAutofit/>
          </a:bodyPr>
          <a:lstStyle/>
          <a:p>
            <a:pPr marL="342900" indent="-342900" algn="just">
              <a:buAutoNum type="arabicPeriod"/>
            </a:pPr>
            <a:r>
              <a:rPr lang="ru-RU" dirty="0">
                <a:solidFill>
                  <a:srgbClr val="002060"/>
                </a:solidFill>
              </a:rPr>
              <a:t>Приказ Министра образования и науки Республики Казахстан </a:t>
            </a:r>
            <a:r>
              <a:rPr lang="ru-RU" b="1" dirty="0">
                <a:solidFill>
                  <a:srgbClr val="FF0000"/>
                </a:solidFill>
              </a:rPr>
              <a:t>от 26 июля 2021 года № 366 </a:t>
            </a:r>
            <a:r>
              <a:rPr lang="ru-RU" dirty="0">
                <a:solidFill>
                  <a:srgbClr val="002060"/>
                </a:solidFill>
                <a:latin typeface="Arial" pitchFamily="34" charset="0"/>
                <a:cs typeface="Arial" pitchFamily="34" charset="0"/>
              </a:rPr>
              <a:t> «О внесении изменений в приказ Министра образования и науки Республики Казахстан от 2 февраля 2016 года № 124 "Об утверждении критериев оценки организаций образования»</a:t>
            </a:r>
          </a:p>
          <a:p>
            <a:pPr marL="342900" indent="-342900" algn="just">
              <a:buFont typeface="Wingdings"/>
              <a:buAutoNum type="arabicPeriod"/>
            </a:pPr>
            <a:r>
              <a:rPr lang="ru-RU" dirty="0">
                <a:solidFill>
                  <a:srgbClr val="002060"/>
                </a:solidFill>
                <a:latin typeface="Arial" pitchFamily="34" charset="0"/>
                <a:cs typeface="Arial" pitchFamily="34" charset="0"/>
              </a:rPr>
              <a:t>Приказ председателя Комитета по обеспечению качества в сфере образования и науки Министерства образования и науки Республики Казахстан </a:t>
            </a:r>
            <a:r>
              <a:rPr lang="ru-RU" b="1" dirty="0">
                <a:solidFill>
                  <a:srgbClr val="FF0000"/>
                </a:solidFill>
                <a:latin typeface="Arial" pitchFamily="34" charset="0"/>
                <a:cs typeface="Arial" pitchFamily="34" charset="0"/>
              </a:rPr>
              <a:t>от 10 сентября 2021 года № 700 </a:t>
            </a:r>
            <a:r>
              <a:rPr lang="ru-RU" dirty="0">
                <a:solidFill>
                  <a:srgbClr val="002060"/>
                </a:solidFill>
                <a:latin typeface="Arial" pitchFamily="34" charset="0"/>
                <a:cs typeface="Arial" pitchFamily="34" charset="0"/>
              </a:rPr>
              <a:t>«</a:t>
            </a:r>
            <a:r>
              <a:rPr lang="ru-RU" dirty="0">
                <a:solidFill>
                  <a:srgbClr val="002060"/>
                </a:solidFill>
              </a:rPr>
              <a:t>Методические рекомендации по организации и проведению самооценки организаций образования»</a:t>
            </a:r>
            <a:endParaRPr lang="ru-RU" dirty="0">
              <a:solidFill>
                <a:srgbClr val="002060"/>
              </a:solidFill>
              <a:latin typeface="Arial" pitchFamily="34" charset="0"/>
              <a:cs typeface="Arial" pitchFamily="34" charset="0"/>
            </a:endParaRPr>
          </a:p>
          <a:p>
            <a:pPr marL="342900" indent="-342900" algn="just">
              <a:buAutoNum type="arabicPeriod"/>
            </a:pPr>
            <a:br>
              <a:rPr lang="ru-RU" dirty="0">
                <a:solidFill>
                  <a:srgbClr val="002060"/>
                </a:solidFill>
              </a:rPr>
            </a:br>
            <a:endParaRPr lang="ru-RU" dirty="0">
              <a:solidFill>
                <a:srgbClr val="002060"/>
              </a:solidFill>
            </a:endParaRPr>
          </a:p>
        </p:txBody>
      </p:sp>
      <p:sp>
        <p:nvSpPr>
          <p:cNvPr id="4" name="Заголовок 1"/>
          <p:cNvSpPr txBox="1">
            <a:spLocks/>
          </p:cNvSpPr>
          <p:nvPr/>
        </p:nvSpPr>
        <p:spPr>
          <a:xfrm>
            <a:off x="0" y="-27384"/>
            <a:ext cx="9144000" cy="768085"/>
          </a:xfrm>
          <a:prstGeom prst="rect">
            <a:avLst/>
          </a:prstGeom>
          <a:solidFill>
            <a:srgbClr val="2C5D9B"/>
          </a:solidFill>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1600" b="1" i="0" u="none" strike="noStrike" kern="1200" cap="small" spc="0" normalizeH="0" baseline="0" noProof="0">
                <a:ln>
                  <a:noFill/>
                </a:ln>
                <a:solidFill>
                  <a:schemeClr val="bg1"/>
                </a:solidFill>
                <a:effectLst/>
                <a:uLnTx/>
                <a:uFillTx/>
                <a:latin typeface="Arial Black" panose="020B0A04020102020204" pitchFamily="34" charset="0"/>
                <a:ea typeface="+mj-ea"/>
                <a:cs typeface="Arial" panose="020B0604020202020204" pitchFamily="34" charset="0"/>
              </a:rPr>
              <a:t>ГОСУДАРСТВЕННАЯ АТТЕСТАЦИЯ </a:t>
            </a:r>
            <a:r>
              <a:rPr kumimoji="0" lang="kk-KZ" sz="1600" b="1" i="0" u="none" strike="noStrike" kern="1200" cap="small" spc="0" normalizeH="0" baseline="0" noProof="0">
                <a:ln>
                  <a:noFill/>
                </a:ln>
                <a:solidFill>
                  <a:schemeClr val="bg1"/>
                </a:solidFill>
                <a:effectLst/>
                <a:uLnTx/>
                <a:uFillTx/>
                <a:latin typeface="Arial Black" panose="020B0A04020102020204" pitchFamily="34" charset="0"/>
                <a:ea typeface="+mj-ea"/>
                <a:cs typeface="Arial" panose="020B0604020202020204" pitchFamily="34" charset="0"/>
              </a:rPr>
              <a:t>В НОРМАТИВНОМ ПРАВОВОМ ПОЛЕ</a:t>
            </a:r>
            <a:endParaRPr kumimoji="0" lang="ru-RU" sz="1600" b="1" i="0" u="none" strike="noStrike" kern="1200" cap="small" spc="0" normalizeH="0" baseline="0" noProof="0" dirty="0">
              <a:ln>
                <a:noFill/>
              </a:ln>
              <a:solidFill>
                <a:schemeClr val="bg1"/>
              </a:solidFill>
              <a:effectLst/>
              <a:uLnTx/>
              <a:uFillTx/>
              <a:latin typeface="Arial Black" panose="020B0A04020102020204" pitchFamily="34" charset="0"/>
              <a:ea typeface="+mj-ea"/>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46">
            <a:extLst>
              <a:ext uri="{FF2B5EF4-FFF2-40B4-BE49-F238E27FC236}">
                <a16:creationId xmlns:a16="http://schemas.microsoft.com/office/drawing/2014/main" id="{50C7DCDB-985C-4169-A906-347ACED84D44}"/>
              </a:ext>
            </a:extLst>
          </p:cNvPr>
          <p:cNvSpPr txBox="1"/>
          <p:nvPr/>
        </p:nvSpPr>
        <p:spPr>
          <a:xfrm>
            <a:off x="335585" y="2464538"/>
            <a:ext cx="5748583" cy="215444"/>
          </a:xfrm>
          <a:prstGeom prst="rect">
            <a:avLst/>
          </a:prstGeom>
          <a:solidFill>
            <a:srgbClr val="2C5D9B"/>
          </a:solidFill>
        </p:spPr>
        <p:txBody>
          <a:bodyPr wrap="square" lIns="0" tIns="0" rIns="0" bIns="0" rtlCol="0" anchor="t">
            <a:spAutoFit/>
          </a:bodyPr>
          <a:lstStyle/>
          <a:p>
            <a:pPr marL="214293" indent="-214293" algn="just" defTabSz="685732">
              <a:buFont typeface="Wingdings" panose="05000000000000000000" pitchFamily="2" charset="2"/>
              <a:buChar char="q"/>
            </a:pPr>
            <a:r>
              <a:rPr lang="ru-RU" sz="1400" b="1" dirty="0">
                <a:solidFill>
                  <a:srgbClr val="FFFFFF"/>
                </a:solidFill>
                <a:latin typeface="Arial" panose="020B0604020202020204" pitchFamily="34" charset="0"/>
                <a:cs typeface="Arial" panose="020B0604020202020204" pitchFamily="34" charset="0"/>
              </a:rPr>
              <a:t>ХАРАКТЕРИСТИКИ КОНТРОЛЯ</a:t>
            </a:r>
            <a:endParaRPr lang="ru-RU" sz="1400" b="1" dirty="0">
              <a:solidFill>
                <a:srgbClr val="FFFFFF"/>
              </a:solidFill>
              <a:latin typeface="Arial" panose="020B0604020202020204" pitchFamily="34" charset="0"/>
              <a:ea typeface="SimSun" panose="02010600030101010101" pitchFamily="2" charset="-122"/>
              <a:cs typeface="Arial" panose="020B0604020202020204" pitchFamily="34" charset="0"/>
            </a:endParaRPr>
          </a:p>
        </p:txBody>
      </p:sp>
      <p:sp>
        <p:nvSpPr>
          <p:cNvPr id="38" name="Title 3">
            <a:extLst>
              <a:ext uri="{FF2B5EF4-FFF2-40B4-BE49-F238E27FC236}">
                <a16:creationId xmlns:a16="http://schemas.microsoft.com/office/drawing/2014/main" id="{5DAE98CB-DE8F-4301-B7CC-DC694D0E1326}"/>
              </a:ext>
            </a:extLst>
          </p:cNvPr>
          <p:cNvSpPr txBox="1">
            <a:spLocks/>
          </p:cNvSpPr>
          <p:nvPr/>
        </p:nvSpPr>
        <p:spPr bwMode="auto">
          <a:xfrm>
            <a:off x="-257072" y="228605"/>
            <a:ext cx="9437584" cy="22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ru-RU"/>
            </a:defPPr>
            <a:lvl1pPr marR="0" lvl="0" indent="0" algn="ctr" fontAlgn="auto">
              <a:lnSpc>
                <a:spcPct val="90000"/>
              </a:lnSpc>
              <a:spcBef>
                <a:spcPct val="0"/>
              </a:spcBef>
              <a:spcAft>
                <a:spcPts val="0"/>
              </a:spcAft>
              <a:buClrTx/>
              <a:buSzTx/>
              <a:buFont typeface="Arial" panose="020B0604020202020204" pitchFamily="34" charset="0"/>
              <a:buNone/>
              <a:tabLst/>
              <a:defRPr sz="2400" b="1">
                <a:solidFill>
                  <a:srgbClr val="004992"/>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latin typeface="Calibri" panose="020F0502020204030204" pitchFamily="34" charset="0"/>
              </a:defRPr>
            </a:lvl9pPr>
          </a:lstStyle>
          <a:p>
            <a:pPr defTabSz="685732"/>
            <a:r>
              <a:rPr lang="ru-RU" sz="1600" dirty="0">
                <a:solidFill>
                  <a:srgbClr val="002060"/>
                </a:solidFill>
                <a:latin typeface="Arial Black" panose="020B0A04020102020204" pitchFamily="34" charset="0"/>
              </a:rPr>
              <a:t>ОСНОВНЫЕ ХАРАКТЕРИСТИКИ ГОСУДАРСТВЕННОЙ АТТЕСТАЦИИ </a:t>
            </a:r>
          </a:p>
        </p:txBody>
      </p:sp>
      <p:sp>
        <p:nvSpPr>
          <p:cNvPr id="2" name="Прямоугольник 1"/>
          <p:cNvSpPr/>
          <p:nvPr/>
        </p:nvSpPr>
        <p:spPr>
          <a:xfrm>
            <a:off x="317163" y="2756926"/>
            <a:ext cx="5767007" cy="1341391"/>
          </a:xfrm>
          <a:prstGeom prst="rect">
            <a:avLst/>
          </a:prstGeom>
        </p:spPr>
        <p:txBody>
          <a:bodyPr wrap="square" lIns="68574" tIns="34289" rIns="68574" bIns="34289">
            <a:spAutoFit/>
          </a:bodyPr>
          <a:lstStyle/>
          <a:p>
            <a:pPr marL="171442" lvl="2" indent="-269975" algn="just" defTabSz="685732">
              <a:spcBef>
                <a:spcPts val="450"/>
              </a:spcBef>
              <a:buFont typeface="Wingdings" panose="05000000000000000000" pitchFamily="2" charset="2"/>
              <a:buChar char="Ø"/>
              <a:defRPr/>
            </a:pPr>
            <a:r>
              <a:rPr lang="ru-RU" sz="1100" b="1" dirty="0">
                <a:solidFill>
                  <a:prstClr val="black"/>
                </a:solidFill>
                <a:latin typeface="Arial" panose="020B0604020202020204" pitchFamily="34" charset="0"/>
                <a:cs typeface="Arial" panose="020B0604020202020204" pitchFamily="34" charset="0"/>
              </a:rPr>
              <a:t>ЦЕЛЬ</a:t>
            </a:r>
            <a:r>
              <a:rPr lang="ru-RU" sz="1100" dirty="0">
                <a:solidFill>
                  <a:prstClr val="black"/>
                </a:solidFill>
                <a:latin typeface="Arial" panose="020B0604020202020204" pitchFamily="34" charset="0"/>
                <a:cs typeface="Arial" panose="020B0604020202020204" pitchFamily="34" charset="0"/>
              </a:rPr>
              <a:t>: </a:t>
            </a:r>
            <a:r>
              <a:rPr lang="ru-RU" sz="1100" b="1" dirty="0">
                <a:solidFill>
                  <a:srgbClr val="1F497D"/>
                </a:solidFill>
                <a:latin typeface="Arial" panose="020B0604020202020204" pitchFamily="34" charset="0"/>
                <a:cs typeface="Arial" panose="020B0604020202020204" pitchFamily="34" charset="0"/>
              </a:rPr>
              <a:t>соответствие образовательных услуг ОО требованиям ГОСО РК.</a:t>
            </a:r>
          </a:p>
          <a:p>
            <a:pPr marL="274625" lvl="2" indent="-274625" algn="just" defTabSz="685732">
              <a:spcBef>
                <a:spcPts val="450"/>
              </a:spcBef>
              <a:buFont typeface="Wingdings" panose="05000000000000000000" pitchFamily="2" charset="2"/>
              <a:buChar char="Ø"/>
              <a:defRPr/>
            </a:pPr>
            <a:r>
              <a:rPr lang="kk-KZ" sz="1100" b="1" dirty="0">
                <a:solidFill>
                  <a:prstClr val="black"/>
                </a:solidFill>
                <a:latin typeface="Arial" panose="020B0604020202020204" pitchFamily="34" charset="0"/>
                <a:cs typeface="Arial" panose="020B0604020202020204" pitchFamily="34" charset="0"/>
              </a:rPr>
              <a:t>ФОРМА КОНТРОЛЯ</a:t>
            </a:r>
            <a:r>
              <a:rPr lang="kk-KZ" sz="1100" dirty="0">
                <a:solidFill>
                  <a:prstClr val="black"/>
                </a:solidFill>
                <a:latin typeface="Arial" panose="020B0604020202020204" pitchFamily="34" charset="0"/>
                <a:cs typeface="Arial" panose="020B0604020202020204" pitchFamily="34" charset="0"/>
              </a:rPr>
              <a:t>: </a:t>
            </a:r>
            <a:r>
              <a:rPr lang="kk-KZ" sz="1100" b="1" dirty="0">
                <a:solidFill>
                  <a:srgbClr val="1F497D"/>
                </a:solidFill>
                <a:latin typeface="Arial" panose="020B0604020202020204" pitchFamily="34" charset="0"/>
                <a:cs typeface="Arial" panose="020B0604020202020204" pitchFamily="34" charset="0"/>
              </a:rPr>
              <a:t>профилактический контроль без посещения или с посещением.</a:t>
            </a:r>
          </a:p>
          <a:p>
            <a:pPr marL="171442" lvl="2" indent="-269975" algn="just" defTabSz="685732">
              <a:spcBef>
                <a:spcPts val="450"/>
              </a:spcBef>
              <a:buFont typeface="Wingdings" panose="05000000000000000000" pitchFamily="2" charset="2"/>
              <a:buChar char="Ø"/>
              <a:defRPr/>
            </a:pPr>
            <a:r>
              <a:rPr lang="kk-KZ" sz="1100" b="1" dirty="0">
                <a:solidFill>
                  <a:prstClr val="black"/>
                </a:solidFill>
                <a:latin typeface="Arial" panose="020B0604020202020204" pitchFamily="34" charset="0"/>
                <a:cs typeface="Arial" panose="020B0604020202020204" pitchFamily="34" charset="0"/>
              </a:rPr>
              <a:t>КРАТНОСТЬ</a:t>
            </a:r>
            <a:r>
              <a:rPr lang="kk-KZ" sz="1100" dirty="0">
                <a:solidFill>
                  <a:prstClr val="black"/>
                </a:solidFill>
                <a:latin typeface="Arial" panose="020B0604020202020204" pitchFamily="34" charset="0"/>
                <a:cs typeface="Arial" panose="020B0604020202020204" pitchFamily="34" charset="0"/>
              </a:rPr>
              <a:t>: </a:t>
            </a:r>
            <a:r>
              <a:rPr lang="kk-KZ" sz="1100" b="1" dirty="0">
                <a:solidFill>
                  <a:srgbClr val="1F497D"/>
                </a:solidFill>
                <a:latin typeface="Arial" panose="020B0604020202020204" pitchFamily="34" charset="0"/>
                <a:cs typeface="Arial" panose="020B0604020202020204" pitchFamily="34" charset="0"/>
              </a:rPr>
              <a:t>проводится один раз в 5 лет, в срок, не превышающий 7 дней.</a:t>
            </a:r>
          </a:p>
          <a:p>
            <a:pPr marL="171442" lvl="2" indent="-269975" algn="just" defTabSz="685732">
              <a:spcBef>
                <a:spcPts val="450"/>
              </a:spcBef>
              <a:buFont typeface="Wingdings" panose="05000000000000000000" pitchFamily="2" charset="2"/>
              <a:buChar char="Ø"/>
              <a:defRPr/>
            </a:pPr>
            <a:r>
              <a:rPr lang="kk-KZ" sz="1100" b="1" dirty="0">
                <a:solidFill>
                  <a:prstClr val="black"/>
                </a:solidFill>
                <a:latin typeface="Arial" panose="020B0604020202020204" pitchFamily="34" charset="0"/>
                <a:cs typeface="Arial" panose="020B0604020202020204" pitchFamily="34" charset="0"/>
              </a:rPr>
              <a:t>ФОРМА ПРОВЕРКИ ЗНАНИЙ</a:t>
            </a:r>
            <a:r>
              <a:rPr lang="kk-KZ" sz="1100" dirty="0">
                <a:solidFill>
                  <a:prstClr val="black"/>
                </a:solidFill>
                <a:latin typeface="Arial" panose="020B0604020202020204" pitchFamily="34" charset="0"/>
                <a:cs typeface="Arial" panose="020B0604020202020204" pitchFamily="34" charset="0"/>
              </a:rPr>
              <a:t>: </a:t>
            </a:r>
            <a:r>
              <a:rPr lang="kk-KZ" sz="1100" b="1" dirty="0">
                <a:solidFill>
                  <a:srgbClr val="1F497D"/>
                </a:solidFill>
                <a:latin typeface="Arial" panose="020B0604020202020204" pitchFamily="34" charset="0"/>
                <a:cs typeface="Arial" panose="020B0604020202020204" pitchFamily="34" charset="0"/>
              </a:rPr>
              <a:t>комплексное тестирование</a:t>
            </a:r>
          </a:p>
          <a:p>
            <a:pPr marL="171442" lvl="2" indent="-269975" algn="just" defTabSz="685732">
              <a:spcBef>
                <a:spcPts val="450"/>
              </a:spcBef>
              <a:buFont typeface="Wingdings" panose="05000000000000000000" pitchFamily="2" charset="2"/>
              <a:buChar char="Ø"/>
              <a:defRPr/>
            </a:pPr>
            <a:r>
              <a:rPr lang="ru-RU" sz="1100" b="1" dirty="0">
                <a:solidFill>
                  <a:prstClr val="black"/>
                </a:solidFill>
                <a:latin typeface="Arial" panose="020B0604020202020204" pitchFamily="34" charset="0"/>
                <a:cs typeface="Arial" panose="020B0604020202020204" pitchFamily="34" charset="0"/>
              </a:rPr>
              <a:t>ФОРМЫ ЗАКЛЮЧЕНИЯ</a:t>
            </a:r>
            <a:r>
              <a:rPr lang="ru-RU" sz="1100" dirty="0">
                <a:solidFill>
                  <a:prstClr val="black"/>
                </a:solidFill>
                <a:latin typeface="Arial" panose="020B0604020202020204" pitchFamily="34" charset="0"/>
                <a:cs typeface="Arial" panose="020B0604020202020204" pitchFamily="34" charset="0"/>
              </a:rPr>
              <a:t>: </a:t>
            </a:r>
            <a:r>
              <a:rPr lang="ru-RU" sz="1100" b="1" dirty="0">
                <a:solidFill>
                  <a:srgbClr val="1F497D"/>
                </a:solidFill>
                <a:latin typeface="Arial" panose="020B0604020202020204" pitchFamily="34" charset="0"/>
                <a:cs typeface="Arial" panose="020B0604020202020204" pitchFamily="34" charset="0"/>
              </a:rPr>
              <a:t>аттестован / не аттестован.</a:t>
            </a:r>
          </a:p>
        </p:txBody>
      </p:sp>
      <p:sp>
        <p:nvSpPr>
          <p:cNvPr id="489" name="TextBox 46">
            <a:extLst>
              <a:ext uri="{FF2B5EF4-FFF2-40B4-BE49-F238E27FC236}">
                <a16:creationId xmlns:a16="http://schemas.microsoft.com/office/drawing/2014/main" id="{50C7DCDB-985C-4169-A906-347ACED84D44}"/>
              </a:ext>
            </a:extLst>
          </p:cNvPr>
          <p:cNvSpPr txBox="1"/>
          <p:nvPr/>
        </p:nvSpPr>
        <p:spPr>
          <a:xfrm>
            <a:off x="317161" y="4572418"/>
            <a:ext cx="5767008" cy="430887"/>
          </a:xfrm>
          <a:prstGeom prst="rect">
            <a:avLst/>
          </a:prstGeom>
          <a:solidFill>
            <a:srgbClr val="2C5D9B"/>
          </a:solidFill>
        </p:spPr>
        <p:txBody>
          <a:bodyPr wrap="square" lIns="0" tIns="0" rIns="0" bIns="0" rtlCol="0" anchor="t">
            <a:spAutoFit/>
          </a:bodyPr>
          <a:lstStyle/>
          <a:p>
            <a:pPr marL="214293" indent="-214293" algn="just" defTabSz="685732">
              <a:buFont typeface="Wingdings" panose="05000000000000000000" pitchFamily="2" charset="2"/>
              <a:buChar char="q"/>
            </a:pPr>
            <a:r>
              <a:rPr lang="kk-KZ" sz="1400" b="1" dirty="0">
                <a:solidFill>
                  <a:srgbClr val="FFFFFF"/>
                </a:solidFill>
                <a:latin typeface="Arial" panose="020B0604020202020204" pitchFamily="34" charset="0"/>
                <a:cs typeface="Arial" panose="020B0604020202020204" pitchFamily="34" charset="0"/>
              </a:rPr>
              <a:t>РАЗРАБОТАН ПРИКАЗ МОН РК «Об утверждении критериев оценки организаций образования»</a:t>
            </a:r>
            <a:endParaRPr lang="ru-RU" sz="1400" b="1" dirty="0">
              <a:solidFill>
                <a:srgbClr val="FFFFFF"/>
              </a:solidFill>
              <a:latin typeface="Arial" panose="020B0604020202020204" pitchFamily="34" charset="0"/>
              <a:ea typeface="SimSun" panose="02010600030101010101" pitchFamily="2" charset="-122"/>
              <a:cs typeface="Arial" panose="020B0604020202020204" pitchFamily="34" charset="0"/>
            </a:endParaRPr>
          </a:p>
        </p:txBody>
      </p:sp>
      <p:sp>
        <p:nvSpPr>
          <p:cNvPr id="15" name="Прямоугольник 14"/>
          <p:cNvSpPr/>
          <p:nvPr/>
        </p:nvSpPr>
        <p:spPr>
          <a:xfrm>
            <a:off x="323528" y="5171839"/>
            <a:ext cx="8596696" cy="1213151"/>
          </a:xfrm>
          <a:prstGeom prst="rect">
            <a:avLst/>
          </a:prstGeom>
        </p:spPr>
        <p:txBody>
          <a:bodyPr wrap="square" lIns="68574" tIns="34289" rIns="68574" bIns="34289">
            <a:spAutoFit/>
          </a:bodyPr>
          <a:lstStyle/>
          <a:p>
            <a:pPr marL="274625" lvl="2" indent="-274625" algn="just" defTabSz="685732">
              <a:spcBef>
                <a:spcPts val="450"/>
              </a:spcBef>
              <a:buFont typeface="Wingdings" panose="05000000000000000000" pitchFamily="2" charset="2"/>
              <a:buChar char="Ø"/>
              <a:defRPr/>
            </a:pPr>
            <a:r>
              <a:rPr lang="ru-RU" sz="1100" b="1" dirty="0">
                <a:solidFill>
                  <a:prstClr val="black"/>
                </a:solidFill>
                <a:latin typeface="Arial" panose="020B0604020202020204" pitchFamily="34" charset="0"/>
                <a:cs typeface="Arial" panose="020B0604020202020204" pitchFamily="34" charset="0"/>
              </a:rPr>
              <a:t>ЦЕЛЬ</a:t>
            </a:r>
            <a:r>
              <a:rPr lang="ru-RU" sz="1100" dirty="0">
                <a:solidFill>
                  <a:prstClr val="black"/>
                </a:solidFill>
                <a:latin typeface="Arial" panose="020B0604020202020204" pitchFamily="34" charset="0"/>
                <a:cs typeface="Arial" panose="020B0604020202020204" pitchFamily="34" charset="0"/>
              </a:rPr>
              <a:t>:  </a:t>
            </a:r>
            <a:r>
              <a:rPr lang="ru-RU" sz="1100" b="1" dirty="0">
                <a:solidFill>
                  <a:srgbClr val="1F497D"/>
                </a:solidFill>
                <a:latin typeface="Arial" panose="020B0604020202020204" pitchFamily="34" charset="0"/>
                <a:cs typeface="Arial" panose="020B0604020202020204" pitchFamily="34" charset="0"/>
              </a:rPr>
              <a:t>использование  при  осуществлении  оценивания образовательной деятельности организации образования.</a:t>
            </a:r>
          </a:p>
          <a:p>
            <a:pPr marL="274625" lvl="2" indent="-274625" algn="just" defTabSz="685732">
              <a:spcBef>
                <a:spcPts val="450"/>
              </a:spcBef>
              <a:buFont typeface="Wingdings" panose="05000000000000000000" pitchFamily="2" charset="2"/>
              <a:buChar char="Ø"/>
              <a:defRPr/>
            </a:pPr>
            <a:r>
              <a:rPr lang="ru-RU" sz="1100" b="1" dirty="0">
                <a:latin typeface="Arial" panose="020B0604020202020204" pitchFamily="34" charset="0"/>
                <a:cs typeface="Arial" panose="020B0604020202020204" pitchFamily="34" charset="0"/>
              </a:rPr>
              <a:t>ЗАДАЧИ:</a:t>
            </a:r>
            <a:r>
              <a:rPr lang="ru-RU" sz="1100" b="1" dirty="0">
                <a:solidFill>
                  <a:srgbClr val="1F497D"/>
                </a:solidFill>
                <a:latin typeface="Arial" panose="020B0604020202020204" pitchFamily="34" charset="0"/>
                <a:cs typeface="Arial" panose="020B0604020202020204" pitchFamily="34" charset="0"/>
              </a:rPr>
              <a:t> обеспечение единого подхода и прозрачности при проведении самооценки и государственной аттестации; определение соответствия образовательных услуг, предоставляемых организациями образования, требованиям ГОСО РК.</a:t>
            </a:r>
          </a:p>
          <a:p>
            <a:pPr marL="274625" lvl="2" indent="-274625" algn="just" defTabSz="685732">
              <a:spcBef>
                <a:spcPts val="450"/>
              </a:spcBef>
              <a:buFont typeface="Wingdings" panose="05000000000000000000" pitchFamily="2" charset="2"/>
              <a:buChar char="Ø"/>
              <a:defRPr/>
            </a:pPr>
            <a:r>
              <a:rPr lang="ru-RU" sz="1100" b="1" dirty="0">
                <a:latin typeface="Arial" panose="020B0604020202020204" pitchFamily="34" charset="0"/>
                <a:cs typeface="Arial" panose="020B0604020202020204" pitchFamily="34" charset="0"/>
              </a:rPr>
              <a:t>ПРИМЕНЕНИЕ: </a:t>
            </a:r>
            <a:r>
              <a:rPr lang="ru-RU" sz="1100" b="1" dirty="0">
                <a:solidFill>
                  <a:srgbClr val="1F497D"/>
                </a:solidFill>
                <a:latin typeface="Arial" panose="020B0604020202020204" pitchFamily="34" charset="0"/>
                <a:cs typeface="Arial" panose="020B0604020202020204" pitchFamily="34" charset="0"/>
              </a:rPr>
              <a:t>критерии используются организациями образования при проведении самооценки и органом контроля при проведении государственной аттестации организаций образования.</a:t>
            </a:r>
            <a:endParaRPr lang="ru-RU" sz="1100" b="1" dirty="0">
              <a:latin typeface="Arial" panose="020B0604020202020204" pitchFamily="34" charset="0"/>
              <a:cs typeface="Arial" panose="020B0604020202020204" pitchFamily="34" charset="0"/>
            </a:endParaRPr>
          </a:p>
        </p:txBody>
      </p:sp>
      <p:sp>
        <p:nvSpPr>
          <p:cNvPr id="17" name="TextBox 46">
            <a:extLst>
              <a:ext uri="{FF2B5EF4-FFF2-40B4-BE49-F238E27FC236}">
                <a16:creationId xmlns:a16="http://schemas.microsoft.com/office/drawing/2014/main" id="{50C7DCDB-985C-4169-A906-347ACED84D44}"/>
              </a:ext>
            </a:extLst>
          </p:cNvPr>
          <p:cNvSpPr txBox="1"/>
          <p:nvPr/>
        </p:nvSpPr>
        <p:spPr>
          <a:xfrm>
            <a:off x="306007" y="932723"/>
            <a:ext cx="5778162" cy="215444"/>
          </a:xfrm>
          <a:prstGeom prst="rect">
            <a:avLst/>
          </a:prstGeom>
          <a:solidFill>
            <a:srgbClr val="2C5D9B"/>
          </a:solidFill>
        </p:spPr>
        <p:txBody>
          <a:bodyPr wrap="square" lIns="0" tIns="0" rIns="0" bIns="0" rtlCol="0" anchor="t">
            <a:spAutoFit/>
          </a:bodyPr>
          <a:lstStyle/>
          <a:p>
            <a:pPr marL="214293" indent="-214293" algn="just" defTabSz="685732">
              <a:buFont typeface="Wingdings" panose="05000000000000000000" pitchFamily="2" charset="2"/>
              <a:buChar char="q"/>
            </a:pPr>
            <a:r>
              <a:rPr lang="ru-RU" sz="1400" b="1" dirty="0">
                <a:solidFill>
                  <a:srgbClr val="FFFFFF"/>
                </a:solidFill>
                <a:latin typeface="Arial" panose="020B0604020202020204" pitchFamily="34" charset="0"/>
                <a:cs typeface="Arial" panose="020B0604020202020204" pitchFamily="34" charset="0"/>
              </a:rPr>
              <a:t>УРОВНИ ОБРАЗОВАНИЯ</a:t>
            </a:r>
            <a:endParaRPr lang="ru-RU" sz="1400" b="1" dirty="0">
              <a:solidFill>
                <a:srgbClr val="FFFFFF"/>
              </a:solidFill>
              <a:latin typeface="Arial" panose="020B0604020202020204" pitchFamily="34" charset="0"/>
              <a:ea typeface="SimSun" panose="02010600030101010101" pitchFamily="2" charset="-122"/>
              <a:cs typeface="Arial" panose="020B0604020202020204" pitchFamily="34" charset="0"/>
            </a:endParaRPr>
          </a:p>
        </p:txBody>
      </p:sp>
      <p:sp>
        <p:nvSpPr>
          <p:cNvPr id="19" name="Прямоугольник 18"/>
          <p:cNvSpPr/>
          <p:nvPr/>
        </p:nvSpPr>
        <p:spPr>
          <a:xfrm>
            <a:off x="317162" y="1220758"/>
            <a:ext cx="5767007" cy="915633"/>
          </a:xfrm>
          <a:prstGeom prst="rect">
            <a:avLst/>
          </a:prstGeom>
        </p:spPr>
        <p:txBody>
          <a:bodyPr wrap="square" lIns="68574" tIns="34289" rIns="68574" bIns="34289">
            <a:spAutoFit/>
          </a:bodyPr>
          <a:lstStyle/>
          <a:p>
            <a:pPr marL="265100" indent="-265100" defTabSz="685732">
              <a:buFont typeface="Wingdings" panose="05000000000000000000" pitchFamily="2" charset="2"/>
              <a:buChar char="Ø"/>
            </a:pPr>
            <a:r>
              <a:rPr lang="ru-RU" sz="1100" b="1" dirty="0">
                <a:solidFill>
                  <a:srgbClr val="1F497D"/>
                </a:solidFill>
                <a:latin typeface="Arial" pitchFamily="34" charset="0"/>
                <a:cs typeface="Arial" pitchFamily="34" charset="0"/>
              </a:rPr>
              <a:t>Дошкольное воспитание и обучение; </a:t>
            </a:r>
          </a:p>
          <a:p>
            <a:pPr marL="265100" indent="-265100" defTabSz="685732">
              <a:buFont typeface="Wingdings" panose="05000000000000000000" pitchFamily="2" charset="2"/>
              <a:buChar char="Ø"/>
            </a:pPr>
            <a:r>
              <a:rPr lang="ru-RU" sz="1100" b="1" dirty="0">
                <a:solidFill>
                  <a:srgbClr val="1F497D"/>
                </a:solidFill>
                <a:latin typeface="Arial" pitchFamily="34" charset="0"/>
                <a:cs typeface="Arial" pitchFamily="34" charset="0"/>
              </a:rPr>
              <a:t>Начальное, основное среднее и общее среднее образование;</a:t>
            </a:r>
          </a:p>
          <a:p>
            <a:pPr marL="265100" indent="-265100" defTabSz="685732">
              <a:buFont typeface="Wingdings" panose="05000000000000000000" pitchFamily="2" charset="2"/>
              <a:buChar char="Ø"/>
            </a:pPr>
            <a:r>
              <a:rPr lang="ru-RU" sz="1100" b="1" dirty="0">
                <a:solidFill>
                  <a:srgbClr val="1F497D"/>
                </a:solidFill>
                <a:latin typeface="Arial" pitchFamily="34" charset="0"/>
                <a:cs typeface="Arial" pitchFamily="34" charset="0"/>
              </a:rPr>
              <a:t>Техническое и профессиональное обучение;</a:t>
            </a:r>
          </a:p>
          <a:p>
            <a:pPr marL="265100" indent="-265100" defTabSz="685732">
              <a:buFont typeface="Wingdings" panose="05000000000000000000" pitchFamily="2" charset="2"/>
              <a:buChar char="Ø"/>
            </a:pPr>
            <a:r>
              <a:rPr lang="ru-RU" sz="1100" b="1" dirty="0">
                <a:solidFill>
                  <a:srgbClr val="1F497D"/>
                </a:solidFill>
                <a:latin typeface="Arial" panose="020B0604020202020204" pitchFamily="34" charset="0"/>
                <a:cs typeface="Arial" panose="020B0604020202020204" pitchFamily="34" charset="0"/>
              </a:rPr>
              <a:t>Высшее и (или) послевузовское образование в военных, специальных учебных заведениях.                                  </a:t>
            </a:r>
          </a:p>
        </p:txBody>
      </p:sp>
      <p:sp>
        <p:nvSpPr>
          <p:cNvPr id="7" name="Прямоугольник 6"/>
          <p:cNvSpPr/>
          <p:nvPr/>
        </p:nvSpPr>
        <p:spPr>
          <a:xfrm>
            <a:off x="6245850" y="830904"/>
            <a:ext cx="2674374" cy="338550"/>
          </a:xfrm>
          <a:prstGeom prst="rect">
            <a:avLst/>
          </a:prstGeom>
        </p:spPr>
        <p:txBody>
          <a:bodyPr wrap="square" lIns="91436" tIns="45718" rIns="91436" bIns="45718">
            <a:spAutoFit/>
          </a:bodyPr>
          <a:lstStyle/>
          <a:p>
            <a:pPr algn="ctr"/>
            <a:r>
              <a:rPr lang="ru-RU" sz="800" b="1" kern="0" dirty="0">
                <a:solidFill>
                  <a:srgbClr val="1F497D"/>
                </a:solidFill>
                <a:latin typeface="Arial" panose="020B0604020202020204" pitchFamily="34" charset="0"/>
                <a:cs typeface="Arial" panose="020B0604020202020204" pitchFamily="34" charset="0"/>
                <a:sym typeface="Arial"/>
              </a:rPr>
              <a:t>ТИПО - ПО СПЕЦИАЛЬНОСТЯМ</a:t>
            </a:r>
            <a:r>
              <a:rPr lang="kk-KZ" sz="800" b="1" kern="0" dirty="0">
                <a:solidFill>
                  <a:srgbClr val="1F497D"/>
                </a:solidFill>
                <a:latin typeface="Arial" panose="020B0604020202020204" pitchFamily="34" charset="0"/>
                <a:cs typeface="Arial" panose="020B0604020202020204" pitchFamily="34" charset="0"/>
                <a:sym typeface="Arial"/>
              </a:rPr>
              <a:t>, </a:t>
            </a:r>
          </a:p>
          <a:p>
            <a:pPr algn="ctr"/>
            <a:r>
              <a:rPr lang="ru-RU" sz="800" b="1" kern="0" dirty="0">
                <a:solidFill>
                  <a:srgbClr val="1F497D"/>
                </a:solidFill>
                <a:latin typeface="Arial" panose="020B0604020202020204" pitchFamily="34" charset="0"/>
                <a:cs typeface="Arial" panose="020B0604020202020204" pitchFamily="34" charset="0"/>
                <a:sym typeface="Arial"/>
              </a:rPr>
              <a:t>ВУЗЫ  -   ПО НАПРАВЛЕНИЯМ</a:t>
            </a:r>
            <a:endParaRPr lang="ru-RU" sz="800" dirty="0">
              <a:solidFill>
                <a:srgbClr val="1F497D"/>
              </a:solidFill>
            </a:endParaRPr>
          </a:p>
        </p:txBody>
      </p:sp>
      <p:grpSp>
        <p:nvGrpSpPr>
          <p:cNvPr id="3" name="Group 4">
            <a:extLst>
              <a:ext uri="{FF2B5EF4-FFF2-40B4-BE49-F238E27FC236}">
                <a16:creationId xmlns:a16="http://schemas.microsoft.com/office/drawing/2014/main" id="{5BE229A9-068B-4D1A-8DF2-CFD9BEB16C94}"/>
              </a:ext>
            </a:extLst>
          </p:cNvPr>
          <p:cNvGrpSpPr>
            <a:grpSpLocks noChangeAspect="1"/>
          </p:cNvGrpSpPr>
          <p:nvPr/>
        </p:nvGrpSpPr>
        <p:grpSpPr bwMode="auto">
          <a:xfrm rot="16200000">
            <a:off x="6074193" y="1674572"/>
            <a:ext cx="3107833" cy="2584239"/>
            <a:chOff x="0" y="-1"/>
            <a:chExt cx="3917" cy="3792"/>
          </a:xfrm>
        </p:grpSpPr>
        <p:grpSp>
          <p:nvGrpSpPr>
            <p:cNvPr id="4" name="Group 205">
              <a:extLst>
                <a:ext uri="{FF2B5EF4-FFF2-40B4-BE49-F238E27FC236}">
                  <a16:creationId xmlns:a16="http://schemas.microsoft.com/office/drawing/2014/main" id="{EB9FFC52-E9AE-4331-B4C1-C49C41EF0DD4}"/>
                </a:ext>
              </a:extLst>
            </p:cNvPr>
            <p:cNvGrpSpPr>
              <a:grpSpLocks/>
            </p:cNvGrpSpPr>
            <p:nvPr/>
          </p:nvGrpSpPr>
          <p:grpSpPr bwMode="auto">
            <a:xfrm>
              <a:off x="0" y="-1"/>
              <a:ext cx="3917" cy="3792"/>
              <a:chOff x="0" y="-1"/>
              <a:chExt cx="3917" cy="3792"/>
            </a:xfrm>
          </p:grpSpPr>
          <p:sp>
            <p:nvSpPr>
              <p:cNvPr id="258" name="Freeform 5">
                <a:extLst>
                  <a:ext uri="{FF2B5EF4-FFF2-40B4-BE49-F238E27FC236}">
                    <a16:creationId xmlns:a16="http://schemas.microsoft.com/office/drawing/2014/main" id="{3C4D5616-F0D7-4F05-AB25-1E13F08C710F}"/>
                  </a:ext>
                </a:extLst>
              </p:cNvPr>
              <p:cNvSpPr>
                <a:spLocks/>
              </p:cNvSpPr>
              <p:nvPr/>
            </p:nvSpPr>
            <p:spPr bwMode="auto">
              <a:xfrm>
                <a:off x="0" y="-1"/>
                <a:ext cx="3375" cy="3281"/>
              </a:xfrm>
              <a:custGeom>
                <a:avLst/>
                <a:gdLst>
                  <a:gd name="T0" fmla="*/ 0 w 2670"/>
                  <a:gd name="T1" fmla="*/ 2233 h 2596"/>
                  <a:gd name="T2" fmla="*/ 1030 w 2670"/>
                  <a:gd name="T3" fmla="*/ 2596 h 2596"/>
                  <a:gd name="T4" fmla="*/ 2670 w 2670"/>
                  <a:gd name="T5" fmla="*/ 956 h 2596"/>
                  <a:gd name="T6" fmla="*/ 2362 w 2670"/>
                  <a:gd name="T7" fmla="*/ 0 h 2596"/>
                  <a:gd name="T8" fmla="*/ 0 w 2670"/>
                  <a:gd name="T9" fmla="*/ 0 h 2596"/>
                  <a:gd name="T10" fmla="*/ 0 w 2670"/>
                  <a:gd name="T11" fmla="*/ 2233 h 2596"/>
                </a:gdLst>
                <a:ahLst/>
                <a:cxnLst>
                  <a:cxn ang="0">
                    <a:pos x="T0" y="T1"/>
                  </a:cxn>
                  <a:cxn ang="0">
                    <a:pos x="T2" y="T3"/>
                  </a:cxn>
                  <a:cxn ang="0">
                    <a:pos x="T4" y="T5"/>
                  </a:cxn>
                  <a:cxn ang="0">
                    <a:pos x="T6" y="T7"/>
                  </a:cxn>
                  <a:cxn ang="0">
                    <a:pos x="T8" y="T9"/>
                  </a:cxn>
                  <a:cxn ang="0">
                    <a:pos x="T10" y="T11"/>
                  </a:cxn>
                </a:cxnLst>
                <a:rect l="0" t="0" r="r" b="b"/>
                <a:pathLst>
                  <a:path w="2670" h="2596">
                    <a:moveTo>
                      <a:pt x="0" y="2233"/>
                    </a:moveTo>
                    <a:cubicBezTo>
                      <a:pt x="282" y="2460"/>
                      <a:pt x="640" y="2596"/>
                      <a:pt x="1030" y="2596"/>
                    </a:cubicBezTo>
                    <a:cubicBezTo>
                      <a:pt x="1936" y="2596"/>
                      <a:pt x="2670" y="1862"/>
                      <a:pt x="2670" y="956"/>
                    </a:cubicBezTo>
                    <a:cubicBezTo>
                      <a:pt x="2670" y="599"/>
                      <a:pt x="2556" y="269"/>
                      <a:pt x="2362" y="0"/>
                    </a:cubicBezTo>
                    <a:cubicBezTo>
                      <a:pt x="0" y="0"/>
                      <a:pt x="0" y="0"/>
                      <a:pt x="0" y="0"/>
                    </a:cubicBezTo>
                    <a:cubicBezTo>
                      <a:pt x="0" y="2233"/>
                      <a:pt x="0" y="2233"/>
                      <a:pt x="0" y="2233"/>
                    </a:cubicBezTo>
                  </a:path>
                </a:pathLst>
              </a:custGeom>
              <a:solidFill>
                <a:srgbClr val="A8CA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9" name="Freeform 6">
                <a:extLst>
                  <a:ext uri="{FF2B5EF4-FFF2-40B4-BE49-F238E27FC236}">
                    <a16:creationId xmlns:a16="http://schemas.microsoft.com/office/drawing/2014/main" id="{E2045BC9-D310-46C1-A535-B392957BB109}"/>
                  </a:ext>
                </a:extLst>
              </p:cNvPr>
              <p:cNvSpPr>
                <a:spLocks/>
              </p:cNvSpPr>
              <p:nvPr/>
            </p:nvSpPr>
            <p:spPr bwMode="auto">
              <a:xfrm>
                <a:off x="2047" y="2079"/>
                <a:ext cx="925" cy="907"/>
              </a:xfrm>
              <a:custGeom>
                <a:avLst/>
                <a:gdLst>
                  <a:gd name="T0" fmla="*/ 280 w 732"/>
                  <a:gd name="T1" fmla="*/ 692 h 717"/>
                  <a:gd name="T2" fmla="*/ 400 w 732"/>
                  <a:gd name="T3" fmla="*/ 685 h 717"/>
                  <a:gd name="T4" fmla="*/ 693 w 732"/>
                  <a:gd name="T5" fmla="*/ 417 h 717"/>
                  <a:gd name="T6" fmla="*/ 709 w 732"/>
                  <a:gd name="T7" fmla="*/ 299 h 717"/>
                  <a:gd name="T8" fmla="*/ 548 w 732"/>
                  <a:gd name="T9" fmla="*/ 42 h 717"/>
                  <a:gd name="T10" fmla="*/ 450 w 732"/>
                  <a:gd name="T11" fmla="*/ 29 h 717"/>
                  <a:gd name="T12" fmla="*/ 31 w 732"/>
                  <a:gd name="T13" fmla="*/ 412 h 717"/>
                  <a:gd name="T14" fmla="*/ 36 w 732"/>
                  <a:gd name="T15" fmla="*/ 511 h 717"/>
                  <a:gd name="T16" fmla="*/ 280 w 732"/>
                  <a:gd name="T17" fmla="*/ 692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2" h="717">
                    <a:moveTo>
                      <a:pt x="280" y="692"/>
                    </a:moveTo>
                    <a:cubicBezTo>
                      <a:pt x="314" y="717"/>
                      <a:pt x="368" y="714"/>
                      <a:pt x="400" y="685"/>
                    </a:cubicBezTo>
                    <a:cubicBezTo>
                      <a:pt x="693" y="417"/>
                      <a:pt x="693" y="417"/>
                      <a:pt x="693" y="417"/>
                    </a:cubicBezTo>
                    <a:cubicBezTo>
                      <a:pt x="725" y="388"/>
                      <a:pt x="732" y="335"/>
                      <a:pt x="709" y="299"/>
                    </a:cubicBezTo>
                    <a:cubicBezTo>
                      <a:pt x="548" y="42"/>
                      <a:pt x="548" y="42"/>
                      <a:pt x="548" y="42"/>
                    </a:cubicBezTo>
                    <a:cubicBezTo>
                      <a:pt x="526" y="6"/>
                      <a:pt x="481" y="0"/>
                      <a:pt x="450" y="29"/>
                    </a:cubicBezTo>
                    <a:cubicBezTo>
                      <a:pt x="31" y="412"/>
                      <a:pt x="31" y="412"/>
                      <a:pt x="31" y="412"/>
                    </a:cubicBezTo>
                    <a:cubicBezTo>
                      <a:pt x="0" y="441"/>
                      <a:pt x="2" y="485"/>
                      <a:pt x="36" y="511"/>
                    </a:cubicBezTo>
                    <a:lnTo>
                      <a:pt x="280" y="692"/>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0" name="Freeform 7">
                <a:extLst>
                  <a:ext uri="{FF2B5EF4-FFF2-40B4-BE49-F238E27FC236}">
                    <a16:creationId xmlns:a16="http://schemas.microsoft.com/office/drawing/2014/main" id="{09CB72A4-8627-4CD2-AB5D-DD7AC00D3594}"/>
                  </a:ext>
                </a:extLst>
              </p:cNvPr>
              <p:cNvSpPr>
                <a:spLocks/>
              </p:cNvSpPr>
              <p:nvPr/>
            </p:nvSpPr>
            <p:spPr bwMode="auto">
              <a:xfrm>
                <a:off x="2076" y="2119"/>
                <a:ext cx="752" cy="750"/>
              </a:xfrm>
              <a:custGeom>
                <a:avLst/>
                <a:gdLst>
                  <a:gd name="T0" fmla="*/ 240 w 752"/>
                  <a:gd name="T1" fmla="*/ 144 h 750"/>
                  <a:gd name="T2" fmla="*/ 427 w 752"/>
                  <a:gd name="T3" fmla="*/ 429 h 750"/>
                  <a:gd name="T4" fmla="*/ 162 w 752"/>
                  <a:gd name="T5" fmla="*/ 216 h 750"/>
                  <a:gd name="T6" fmla="*/ 0 w 752"/>
                  <a:gd name="T7" fmla="*/ 362 h 750"/>
                  <a:gd name="T8" fmla="*/ 355 w 752"/>
                  <a:gd name="T9" fmla="*/ 750 h 750"/>
                  <a:gd name="T10" fmla="*/ 752 w 752"/>
                  <a:gd name="T11" fmla="*/ 386 h 750"/>
                  <a:gd name="T12" fmla="*/ 398 w 752"/>
                  <a:gd name="T13" fmla="*/ 0 h 750"/>
                  <a:gd name="T14" fmla="*/ 240 w 752"/>
                  <a:gd name="T15" fmla="*/ 144 h 7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52" h="750">
                    <a:moveTo>
                      <a:pt x="240" y="144"/>
                    </a:moveTo>
                    <a:lnTo>
                      <a:pt x="427" y="429"/>
                    </a:lnTo>
                    <a:lnTo>
                      <a:pt x="162" y="216"/>
                    </a:lnTo>
                    <a:lnTo>
                      <a:pt x="0" y="362"/>
                    </a:lnTo>
                    <a:lnTo>
                      <a:pt x="355" y="750"/>
                    </a:lnTo>
                    <a:lnTo>
                      <a:pt x="752" y="386"/>
                    </a:lnTo>
                    <a:lnTo>
                      <a:pt x="398" y="0"/>
                    </a:lnTo>
                    <a:lnTo>
                      <a:pt x="240" y="144"/>
                    </a:lnTo>
                    <a:close/>
                  </a:path>
                </a:pathLst>
              </a:custGeom>
              <a:solidFill>
                <a:srgbClr val="3449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1" name="Freeform 8">
                <a:extLst>
                  <a:ext uri="{FF2B5EF4-FFF2-40B4-BE49-F238E27FC236}">
                    <a16:creationId xmlns:a16="http://schemas.microsoft.com/office/drawing/2014/main" id="{9452FC1B-3AE1-4722-9598-7ED724DB2142}"/>
                  </a:ext>
                </a:extLst>
              </p:cNvPr>
              <p:cNvSpPr>
                <a:spLocks/>
              </p:cNvSpPr>
              <p:nvPr/>
            </p:nvSpPr>
            <p:spPr bwMode="auto">
              <a:xfrm>
                <a:off x="2798" y="587"/>
                <a:ext cx="569" cy="897"/>
              </a:xfrm>
              <a:custGeom>
                <a:avLst/>
                <a:gdLst>
                  <a:gd name="T0" fmla="*/ 374 w 450"/>
                  <a:gd name="T1" fmla="*/ 644 h 710"/>
                  <a:gd name="T2" fmla="*/ 450 w 450"/>
                  <a:gd name="T3" fmla="*/ 552 h 710"/>
                  <a:gd name="T4" fmla="*/ 450 w 450"/>
                  <a:gd name="T5" fmla="*/ 154 h 710"/>
                  <a:gd name="T6" fmla="*/ 374 w 450"/>
                  <a:gd name="T7" fmla="*/ 62 h 710"/>
                  <a:gd name="T8" fmla="*/ 76 w 450"/>
                  <a:gd name="T9" fmla="*/ 8 h 710"/>
                  <a:gd name="T10" fmla="*/ 0 w 450"/>
                  <a:gd name="T11" fmla="*/ 72 h 710"/>
                  <a:gd name="T12" fmla="*/ 0 w 450"/>
                  <a:gd name="T13" fmla="*/ 639 h 710"/>
                  <a:gd name="T14" fmla="*/ 76 w 450"/>
                  <a:gd name="T15" fmla="*/ 702 h 710"/>
                  <a:gd name="T16" fmla="*/ 374 w 450"/>
                  <a:gd name="T17" fmla="*/ 644 h 7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0" h="710">
                    <a:moveTo>
                      <a:pt x="374" y="644"/>
                    </a:moveTo>
                    <a:cubicBezTo>
                      <a:pt x="416" y="636"/>
                      <a:pt x="450" y="594"/>
                      <a:pt x="450" y="552"/>
                    </a:cubicBezTo>
                    <a:cubicBezTo>
                      <a:pt x="450" y="154"/>
                      <a:pt x="450" y="154"/>
                      <a:pt x="450" y="154"/>
                    </a:cubicBezTo>
                    <a:cubicBezTo>
                      <a:pt x="450" y="111"/>
                      <a:pt x="416" y="70"/>
                      <a:pt x="374" y="62"/>
                    </a:cubicBezTo>
                    <a:cubicBezTo>
                      <a:pt x="76" y="8"/>
                      <a:pt x="76" y="8"/>
                      <a:pt x="76" y="8"/>
                    </a:cubicBezTo>
                    <a:cubicBezTo>
                      <a:pt x="34" y="0"/>
                      <a:pt x="0" y="29"/>
                      <a:pt x="0" y="72"/>
                    </a:cubicBezTo>
                    <a:cubicBezTo>
                      <a:pt x="0" y="639"/>
                      <a:pt x="0" y="639"/>
                      <a:pt x="0" y="639"/>
                    </a:cubicBezTo>
                    <a:cubicBezTo>
                      <a:pt x="0" y="681"/>
                      <a:pt x="34" y="710"/>
                      <a:pt x="76" y="702"/>
                    </a:cubicBezTo>
                    <a:lnTo>
                      <a:pt x="374" y="644"/>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2" name="Freeform 9">
                <a:extLst>
                  <a:ext uri="{FF2B5EF4-FFF2-40B4-BE49-F238E27FC236}">
                    <a16:creationId xmlns:a16="http://schemas.microsoft.com/office/drawing/2014/main" id="{D0C0DF5A-C0FD-40B1-BFAC-A9C9D61DF3A3}"/>
                  </a:ext>
                </a:extLst>
              </p:cNvPr>
              <p:cNvSpPr>
                <a:spLocks/>
              </p:cNvSpPr>
              <p:nvPr/>
            </p:nvSpPr>
            <p:spPr bwMode="auto">
              <a:xfrm>
                <a:off x="2703" y="782"/>
                <a:ext cx="525" cy="540"/>
              </a:xfrm>
              <a:custGeom>
                <a:avLst/>
                <a:gdLst>
                  <a:gd name="T0" fmla="*/ 0 w 525"/>
                  <a:gd name="T1" fmla="*/ 215 h 540"/>
                  <a:gd name="T2" fmla="*/ 337 w 525"/>
                  <a:gd name="T3" fmla="*/ 270 h 540"/>
                  <a:gd name="T4" fmla="*/ 0 w 525"/>
                  <a:gd name="T5" fmla="*/ 322 h 540"/>
                  <a:gd name="T6" fmla="*/ 0 w 525"/>
                  <a:gd name="T7" fmla="*/ 540 h 540"/>
                  <a:gd name="T8" fmla="*/ 525 w 525"/>
                  <a:gd name="T9" fmla="*/ 540 h 540"/>
                  <a:gd name="T10" fmla="*/ 525 w 525"/>
                  <a:gd name="T11" fmla="*/ 0 h 540"/>
                  <a:gd name="T12" fmla="*/ 0 w 525"/>
                  <a:gd name="T13" fmla="*/ 0 h 540"/>
                  <a:gd name="T14" fmla="*/ 0 w 525"/>
                  <a:gd name="T15" fmla="*/ 215 h 5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5" h="540">
                    <a:moveTo>
                      <a:pt x="0" y="215"/>
                    </a:moveTo>
                    <a:lnTo>
                      <a:pt x="337" y="270"/>
                    </a:lnTo>
                    <a:lnTo>
                      <a:pt x="0" y="322"/>
                    </a:lnTo>
                    <a:lnTo>
                      <a:pt x="0" y="540"/>
                    </a:lnTo>
                    <a:lnTo>
                      <a:pt x="525" y="540"/>
                    </a:lnTo>
                    <a:lnTo>
                      <a:pt x="525" y="0"/>
                    </a:lnTo>
                    <a:lnTo>
                      <a:pt x="0" y="0"/>
                    </a:lnTo>
                    <a:lnTo>
                      <a:pt x="0" y="215"/>
                    </a:lnTo>
                    <a:close/>
                  </a:path>
                </a:pathLst>
              </a:custGeom>
              <a:solidFill>
                <a:srgbClr val="3549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3" name="Freeform 10">
                <a:extLst>
                  <a:ext uri="{FF2B5EF4-FFF2-40B4-BE49-F238E27FC236}">
                    <a16:creationId xmlns:a16="http://schemas.microsoft.com/office/drawing/2014/main" id="{10DBF612-AC56-499B-82E6-C2B2617391DF}"/>
                  </a:ext>
                </a:extLst>
              </p:cNvPr>
              <p:cNvSpPr>
                <a:spLocks/>
              </p:cNvSpPr>
              <p:nvPr/>
            </p:nvSpPr>
            <p:spPr bwMode="auto">
              <a:xfrm>
                <a:off x="344" y="2615"/>
                <a:ext cx="887" cy="671"/>
              </a:xfrm>
              <a:custGeom>
                <a:avLst/>
                <a:gdLst>
                  <a:gd name="T0" fmla="*/ 14 w 702"/>
                  <a:gd name="T1" fmla="*/ 376 h 531"/>
                  <a:gd name="T2" fmla="*/ 94 w 702"/>
                  <a:gd name="T3" fmla="*/ 465 h 531"/>
                  <a:gd name="T4" fmla="*/ 487 w 702"/>
                  <a:gd name="T5" fmla="*/ 525 h 531"/>
                  <a:gd name="T6" fmla="*/ 589 w 702"/>
                  <a:gd name="T7" fmla="*/ 463 h 531"/>
                  <a:gd name="T8" fmla="*/ 688 w 702"/>
                  <a:gd name="T9" fmla="*/ 177 h 531"/>
                  <a:gd name="T10" fmla="*/ 636 w 702"/>
                  <a:gd name="T11" fmla="*/ 92 h 531"/>
                  <a:gd name="T12" fmla="*/ 76 w 702"/>
                  <a:gd name="T13" fmla="*/ 6 h 531"/>
                  <a:gd name="T14" fmla="*/ 2 w 702"/>
                  <a:gd name="T15" fmla="*/ 73 h 531"/>
                  <a:gd name="T16" fmla="*/ 14 w 702"/>
                  <a:gd name="T17" fmla="*/ 376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2" h="531">
                    <a:moveTo>
                      <a:pt x="14" y="376"/>
                    </a:moveTo>
                    <a:cubicBezTo>
                      <a:pt x="15" y="418"/>
                      <a:pt x="51" y="459"/>
                      <a:pt x="94" y="465"/>
                    </a:cubicBezTo>
                    <a:cubicBezTo>
                      <a:pt x="487" y="525"/>
                      <a:pt x="487" y="525"/>
                      <a:pt x="487" y="525"/>
                    </a:cubicBezTo>
                    <a:cubicBezTo>
                      <a:pt x="529" y="531"/>
                      <a:pt x="575" y="503"/>
                      <a:pt x="589" y="463"/>
                    </a:cubicBezTo>
                    <a:cubicBezTo>
                      <a:pt x="688" y="177"/>
                      <a:pt x="688" y="177"/>
                      <a:pt x="688" y="177"/>
                    </a:cubicBezTo>
                    <a:cubicBezTo>
                      <a:pt x="702" y="137"/>
                      <a:pt x="678" y="98"/>
                      <a:pt x="636" y="92"/>
                    </a:cubicBezTo>
                    <a:cubicBezTo>
                      <a:pt x="76" y="6"/>
                      <a:pt x="76" y="6"/>
                      <a:pt x="76" y="6"/>
                    </a:cubicBezTo>
                    <a:cubicBezTo>
                      <a:pt x="33" y="0"/>
                      <a:pt x="0" y="30"/>
                      <a:pt x="2" y="73"/>
                    </a:cubicBezTo>
                    <a:lnTo>
                      <a:pt x="14" y="376"/>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4" name="Freeform 11">
                <a:extLst>
                  <a:ext uri="{FF2B5EF4-FFF2-40B4-BE49-F238E27FC236}">
                    <a16:creationId xmlns:a16="http://schemas.microsoft.com/office/drawing/2014/main" id="{C034378B-4822-40FB-B96A-67CBCD015C2D}"/>
                  </a:ext>
                </a:extLst>
              </p:cNvPr>
              <p:cNvSpPr>
                <a:spLocks/>
              </p:cNvSpPr>
              <p:nvPr/>
            </p:nvSpPr>
            <p:spPr bwMode="auto">
              <a:xfrm>
                <a:off x="446" y="2609"/>
                <a:ext cx="602" cy="532"/>
              </a:xfrm>
              <a:custGeom>
                <a:avLst/>
                <a:gdLst>
                  <a:gd name="T0" fmla="*/ 388 w 602"/>
                  <a:gd name="T1" fmla="*/ 49 h 532"/>
                  <a:gd name="T2" fmla="*/ 291 w 602"/>
                  <a:gd name="T3" fmla="*/ 330 h 532"/>
                  <a:gd name="T4" fmla="*/ 285 w 602"/>
                  <a:gd name="T5" fmla="*/ 33 h 532"/>
                  <a:gd name="T6" fmla="*/ 69 w 602"/>
                  <a:gd name="T7" fmla="*/ 0 h 532"/>
                  <a:gd name="T8" fmla="*/ 0 w 602"/>
                  <a:gd name="T9" fmla="*/ 451 h 532"/>
                  <a:gd name="T10" fmla="*/ 533 w 602"/>
                  <a:gd name="T11" fmla="*/ 532 h 532"/>
                  <a:gd name="T12" fmla="*/ 602 w 602"/>
                  <a:gd name="T13" fmla="*/ 81 h 532"/>
                  <a:gd name="T14" fmla="*/ 388 w 602"/>
                  <a:gd name="T15" fmla="*/ 49 h 5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02" h="532">
                    <a:moveTo>
                      <a:pt x="388" y="49"/>
                    </a:moveTo>
                    <a:lnTo>
                      <a:pt x="291" y="330"/>
                    </a:lnTo>
                    <a:lnTo>
                      <a:pt x="285" y="33"/>
                    </a:lnTo>
                    <a:lnTo>
                      <a:pt x="69" y="0"/>
                    </a:lnTo>
                    <a:lnTo>
                      <a:pt x="0" y="451"/>
                    </a:lnTo>
                    <a:lnTo>
                      <a:pt x="533" y="532"/>
                    </a:lnTo>
                    <a:lnTo>
                      <a:pt x="602" y="81"/>
                    </a:lnTo>
                    <a:lnTo>
                      <a:pt x="388" y="49"/>
                    </a:lnTo>
                    <a:close/>
                  </a:path>
                </a:pathLst>
              </a:custGeom>
              <a:solidFill>
                <a:srgbClr val="344A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5" name="Freeform 12">
                <a:extLst>
                  <a:ext uri="{FF2B5EF4-FFF2-40B4-BE49-F238E27FC236}">
                    <a16:creationId xmlns:a16="http://schemas.microsoft.com/office/drawing/2014/main" id="{2C9956C0-D7B3-4D3A-938F-D7007F9FC346}"/>
                  </a:ext>
                </a:extLst>
              </p:cNvPr>
              <p:cNvSpPr>
                <a:spLocks/>
              </p:cNvSpPr>
              <p:nvPr/>
            </p:nvSpPr>
            <p:spPr bwMode="auto">
              <a:xfrm>
                <a:off x="200" y="3193"/>
                <a:ext cx="933" cy="598"/>
              </a:xfrm>
              <a:custGeom>
                <a:avLst/>
                <a:gdLst>
                  <a:gd name="T0" fmla="*/ 686 w 738"/>
                  <a:gd name="T1" fmla="*/ 149 h 473"/>
                  <a:gd name="T2" fmla="*/ 603 w 738"/>
                  <a:gd name="T3" fmla="*/ 68 h 473"/>
                  <a:gd name="T4" fmla="*/ 197 w 738"/>
                  <a:gd name="T5" fmla="*/ 6 h 473"/>
                  <a:gd name="T6" fmla="*/ 101 w 738"/>
                  <a:gd name="T7" fmla="*/ 62 h 473"/>
                  <a:gd name="T8" fmla="*/ 14 w 738"/>
                  <a:gd name="T9" fmla="*/ 289 h 473"/>
                  <a:gd name="T10" fmla="*/ 56 w 738"/>
                  <a:gd name="T11" fmla="*/ 378 h 473"/>
                  <a:gd name="T12" fmla="*/ 268 w 738"/>
                  <a:gd name="T13" fmla="*/ 449 h 473"/>
                  <a:gd name="T14" fmla="*/ 407 w 738"/>
                  <a:gd name="T15" fmla="*/ 472 h 473"/>
                  <a:gd name="T16" fmla="*/ 673 w 738"/>
                  <a:gd name="T17" fmla="*/ 473 h 473"/>
                  <a:gd name="T18" fmla="*/ 731 w 738"/>
                  <a:gd name="T19" fmla="*/ 403 h 473"/>
                  <a:gd name="T20" fmla="*/ 686 w 738"/>
                  <a:gd name="T21" fmla="*/ 14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8" h="473">
                    <a:moveTo>
                      <a:pt x="686" y="149"/>
                    </a:moveTo>
                    <a:cubicBezTo>
                      <a:pt x="679" y="110"/>
                      <a:pt x="641" y="74"/>
                      <a:pt x="603" y="68"/>
                    </a:cubicBezTo>
                    <a:cubicBezTo>
                      <a:pt x="197" y="6"/>
                      <a:pt x="197" y="6"/>
                      <a:pt x="197" y="6"/>
                    </a:cubicBezTo>
                    <a:cubicBezTo>
                      <a:pt x="158" y="0"/>
                      <a:pt x="115" y="26"/>
                      <a:pt x="101" y="62"/>
                    </a:cubicBezTo>
                    <a:cubicBezTo>
                      <a:pt x="14" y="289"/>
                      <a:pt x="14" y="289"/>
                      <a:pt x="14" y="289"/>
                    </a:cubicBezTo>
                    <a:cubicBezTo>
                      <a:pt x="0" y="326"/>
                      <a:pt x="19" y="366"/>
                      <a:pt x="56" y="378"/>
                    </a:cubicBezTo>
                    <a:cubicBezTo>
                      <a:pt x="268" y="449"/>
                      <a:pt x="268" y="449"/>
                      <a:pt x="268" y="449"/>
                    </a:cubicBezTo>
                    <a:cubicBezTo>
                      <a:pt x="305" y="462"/>
                      <a:pt x="368" y="472"/>
                      <a:pt x="407" y="472"/>
                    </a:cubicBezTo>
                    <a:cubicBezTo>
                      <a:pt x="673" y="473"/>
                      <a:pt x="673" y="473"/>
                      <a:pt x="673" y="473"/>
                    </a:cubicBezTo>
                    <a:cubicBezTo>
                      <a:pt x="712" y="473"/>
                      <a:pt x="738" y="442"/>
                      <a:pt x="731" y="403"/>
                    </a:cubicBezTo>
                    <a:lnTo>
                      <a:pt x="686" y="149"/>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6" name="Freeform 13">
                <a:extLst>
                  <a:ext uri="{FF2B5EF4-FFF2-40B4-BE49-F238E27FC236}">
                    <a16:creationId xmlns:a16="http://schemas.microsoft.com/office/drawing/2014/main" id="{4950568A-AF8A-4C8E-AA60-E32284BEF336}"/>
                  </a:ext>
                </a:extLst>
              </p:cNvPr>
              <p:cNvSpPr>
                <a:spLocks/>
              </p:cNvSpPr>
              <p:nvPr/>
            </p:nvSpPr>
            <p:spPr bwMode="auto">
              <a:xfrm>
                <a:off x="200" y="3495"/>
                <a:ext cx="933" cy="296"/>
              </a:xfrm>
              <a:custGeom>
                <a:avLst/>
                <a:gdLst>
                  <a:gd name="T0" fmla="*/ 723 w 738"/>
                  <a:gd name="T1" fmla="*/ 118 h 234"/>
                  <a:gd name="T2" fmla="*/ 689 w 738"/>
                  <a:gd name="T3" fmla="*/ 128 h 234"/>
                  <a:gd name="T4" fmla="*/ 423 w 738"/>
                  <a:gd name="T5" fmla="*/ 127 h 234"/>
                  <a:gd name="T6" fmla="*/ 284 w 738"/>
                  <a:gd name="T7" fmla="*/ 104 h 234"/>
                  <a:gd name="T8" fmla="*/ 72 w 738"/>
                  <a:gd name="T9" fmla="*/ 34 h 234"/>
                  <a:gd name="T10" fmla="*/ 33 w 738"/>
                  <a:gd name="T11" fmla="*/ 0 h 234"/>
                  <a:gd name="T12" fmla="*/ 14 w 738"/>
                  <a:gd name="T13" fmla="*/ 50 h 234"/>
                  <a:gd name="T14" fmla="*/ 56 w 738"/>
                  <a:gd name="T15" fmla="*/ 139 h 234"/>
                  <a:gd name="T16" fmla="*/ 268 w 738"/>
                  <a:gd name="T17" fmla="*/ 210 h 234"/>
                  <a:gd name="T18" fmla="*/ 407 w 738"/>
                  <a:gd name="T19" fmla="*/ 233 h 234"/>
                  <a:gd name="T20" fmla="*/ 673 w 738"/>
                  <a:gd name="T21" fmla="*/ 234 h 234"/>
                  <a:gd name="T22" fmla="*/ 731 w 738"/>
                  <a:gd name="T23" fmla="*/ 164 h 234"/>
                  <a:gd name="T24" fmla="*/ 723 w 738"/>
                  <a:gd name="T25" fmla="*/ 118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8" h="234">
                    <a:moveTo>
                      <a:pt x="723" y="118"/>
                    </a:moveTo>
                    <a:cubicBezTo>
                      <a:pt x="714" y="124"/>
                      <a:pt x="702" y="128"/>
                      <a:pt x="689" y="128"/>
                    </a:cubicBezTo>
                    <a:cubicBezTo>
                      <a:pt x="423" y="127"/>
                      <a:pt x="423" y="127"/>
                      <a:pt x="423" y="127"/>
                    </a:cubicBezTo>
                    <a:cubicBezTo>
                      <a:pt x="384" y="127"/>
                      <a:pt x="322" y="117"/>
                      <a:pt x="284" y="104"/>
                    </a:cubicBezTo>
                    <a:cubicBezTo>
                      <a:pt x="72" y="34"/>
                      <a:pt x="72" y="34"/>
                      <a:pt x="72" y="34"/>
                    </a:cubicBezTo>
                    <a:cubicBezTo>
                      <a:pt x="54" y="28"/>
                      <a:pt x="41" y="15"/>
                      <a:pt x="33" y="0"/>
                    </a:cubicBezTo>
                    <a:cubicBezTo>
                      <a:pt x="14" y="50"/>
                      <a:pt x="14" y="50"/>
                      <a:pt x="14" y="50"/>
                    </a:cubicBezTo>
                    <a:cubicBezTo>
                      <a:pt x="0" y="87"/>
                      <a:pt x="19" y="127"/>
                      <a:pt x="56" y="139"/>
                    </a:cubicBezTo>
                    <a:cubicBezTo>
                      <a:pt x="268" y="210"/>
                      <a:pt x="268" y="210"/>
                      <a:pt x="268" y="210"/>
                    </a:cubicBezTo>
                    <a:cubicBezTo>
                      <a:pt x="305" y="223"/>
                      <a:pt x="368" y="233"/>
                      <a:pt x="407" y="233"/>
                    </a:cubicBezTo>
                    <a:cubicBezTo>
                      <a:pt x="673" y="234"/>
                      <a:pt x="673" y="234"/>
                      <a:pt x="673" y="234"/>
                    </a:cubicBezTo>
                    <a:cubicBezTo>
                      <a:pt x="712" y="234"/>
                      <a:pt x="738" y="203"/>
                      <a:pt x="731" y="164"/>
                    </a:cubicBezTo>
                    <a:lnTo>
                      <a:pt x="723" y="118"/>
                    </a:lnTo>
                    <a:close/>
                  </a:path>
                </a:pathLst>
              </a:custGeom>
              <a:solidFill>
                <a:srgbClr val="774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7" name="Freeform 14">
                <a:extLst>
                  <a:ext uri="{FF2B5EF4-FFF2-40B4-BE49-F238E27FC236}">
                    <a16:creationId xmlns:a16="http://schemas.microsoft.com/office/drawing/2014/main" id="{F3145C59-4C8B-4FB4-BFB4-618B8558DAE1}"/>
                  </a:ext>
                </a:extLst>
              </p:cNvPr>
              <p:cNvSpPr>
                <a:spLocks/>
              </p:cNvSpPr>
              <p:nvPr/>
            </p:nvSpPr>
            <p:spPr bwMode="auto">
              <a:xfrm>
                <a:off x="0" y="-1"/>
                <a:ext cx="3020" cy="2973"/>
              </a:xfrm>
              <a:custGeom>
                <a:avLst/>
                <a:gdLst>
                  <a:gd name="T0" fmla="*/ 0 w 2389"/>
                  <a:gd name="T1" fmla="*/ 0 h 2352"/>
                  <a:gd name="T2" fmla="*/ 0 w 2389"/>
                  <a:gd name="T3" fmla="*/ 1954 h 2352"/>
                  <a:gd name="T4" fmla="*/ 981 w 2389"/>
                  <a:gd name="T5" fmla="*/ 2352 h 2352"/>
                  <a:gd name="T6" fmla="*/ 2389 w 2389"/>
                  <a:gd name="T7" fmla="*/ 945 h 2352"/>
                  <a:gd name="T8" fmla="*/ 2024 w 2389"/>
                  <a:gd name="T9" fmla="*/ 0 h 2352"/>
                  <a:gd name="T10" fmla="*/ 0 w 2389"/>
                  <a:gd name="T11" fmla="*/ 0 h 2352"/>
                </a:gdLst>
                <a:ahLst/>
                <a:cxnLst>
                  <a:cxn ang="0">
                    <a:pos x="T0" y="T1"/>
                  </a:cxn>
                  <a:cxn ang="0">
                    <a:pos x="T2" y="T3"/>
                  </a:cxn>
                  <a:cxn ang="0">
                    <a:pos x="T4" y="T5"/>
                  </a:cxn>
                  <a:cxn ang="0">
                    <a:pos x="T6" y="T7"/>
                  </a:cxn>
                  <a:cxn ang="0">
                    <a:pos x="T8" y="T9"/>
                  </a:cxn>
                  <a:cxn ang="0">
                    <a:pos x="T10" y="T11"/>
                  </a:cxn>
                </a:cxnLst>
                <a:rect l="0" t="0" r="r" b="b"/>
                <a:pathLst>
                  <a:path w="2389" h="2352">
                    <a:moveTo>
                      <a:pt x="0" y="0"/>
                    </a:moveTo>
                    <a:cubicBezTo>
                      <a:pt x="0" y="1954"/>
                      <a:pt x="0" y="1954"/>
                      <a:pt x="0" y="1954"/>
                    </a:cubicBezTo>
                    <a:cubicBezTo>
                      <a:pt x="254" y="2201"/>
                      <a:pt x="600" y="2352"/>
                      <a:pt x="981" y="2352"/>
                    </a:cubicBezTo>
                    <a:cubicBezTo>
                      <a:pt x="1759" y="2352"/>
                      <a:pt x="2389" y="1722"/>
                      <a:pt x="2389" y="945"/>
                    </a:cubicBezTo>
                    <a:cubicBezTo>
                      <a:pt x="2389" y="581"/>
                      <a:pt x="2251" y="249"/>
                      <a:pt x="2024" y="0"/>
                    </a:cubicBezTo>
                    <a:cubicBezTo>
                      <a:pt x="0" y="0"/>
                      <a:pt x="0" y="0"/>
                      <a:pt x="0" y="0"/>
                    </a:cubicBezTo>
                  </a:path>
                </a:pathLst>
              </a:custGeom>
              <a:solidFill>
                <a:srgbClr val="99DD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8" name="Freeform 15">
                <a:extLst>
                  <a:ext uri="{FF2B5EF4-FFF2-40B4-BE49-F238E27FC236}">
                    <a16:creationId xmlns:a16="http://schemas.microsoft.com/office/drawing/2014/main" id="{697343C1-4766-4DFB-A457-34241B69C1B9}"/>
                  </a:ext>
                </a:extLst>
              </p:cNvPr>
              <p:cNvSpPr>
                <a:spLocks/>
              </p:cNvSpPr>
              <p:nvPr/>
            </p:nvSpPr>
            <p:spPr bwMode="auto">
              <a:xfrm>
                <a:off x="0" y="-1"/>
                <a:ext cx="2970" cy="2922"/>
              </a:xfrm>
              <a:custGeom>
                <a:avLst/>
                <a:gdLst>
                  <a:gd name="T0" fmla="*/ 2349 w 2349"/>
                  <a:gd name="T1" fmla="*/ 945 h 2312"/>
                  <a:gd name="T2" fmla="*/ 1970 w 2349"/>
                  <a:gd name="T3" fmla="*/ 0 h 2312"/>
                  <a:gd name="T4" fmla="*/ 0 w 2349"/>
                  <a:gd name="T5" fmla="*/ 0 h 2312"/>
                  <a:gd name="T6" fmla="*/ 0 w 2349"/>
                  <a:gd name="T7" fmla="*/ 1897 h 2312"/>
                  <a:gd name="T8" fmla="*/ 981 w 2349"/>
                  <a:gd name="T9" fmla="*/ 2312 h 2312"/>
                  <a:gd name="T10" fmla="*/ 2349 w 2349"/>
                  <a:gd name="T11" fmla="*/ 945 h 2312"/>
                </a:gdLst>
                <a:ahLst/>
                <a:cxnLst>
                  <a:cxn ang="0">
                    <a:pos x="T0" y="T1"/>
                  </a:cxn>
                  <a:cxn ang="0">
                    <a:pos x="T2" y="T3"/>
                  </a:cxn>
                  <a:cxn ang="0">
                    <a:pos x="T4" y="T5"/>
                  </a:cxn>
                  <a:cxn ang="0">
                    <a:pos x="T6" y="T7"/>
                  </a:cxn>
                  <a:cxn ang="0">
                    <a:pos x="T8" y="T9"/>
                  </a:cxn>
                  <a:cxn ang="0">
                    <a:pos x="T10" y="T11"/>
                  </a:cxn>
                </a:cxnLst>
                <a:rect l="0" t="0" r="r" b="b"/>
                <a:pathLst>
                  <a:path w="2349" h="2312">
                    <a:moveTo>
                      <a:pt x="2349" y="945"/>
                    </a:moveTo>
                    <a:cubicBezTo>
                      <a:pt x="2349" y="578"/>
                      <a:pt x="2204" y="245"/>
                      <a:pt x="1970" y="0"/>
                    </a:cubicBezTo>
                    <a:cubicBezTo>
                      <a:pt x="0" y="0"/>
                      <a:pt x="0" y="0"/>
                      <a:pt x="0" y="0"/>
                    </a:cubicBezTo>
                    <a:cubicBezTo>
                      <a:pt x="0" y="1897"/>
                      <a:pt x="0" y="1897"/>
                      <a:pt x="0" y="1897"/>
                    </a:cubicBezTo>
                    <a:cubicBezTo>
                      <a:pt x="249" y="2153"/>
                      <a:pt x="596" y="2312"/>
                      <a:pt x="981" y="2312"/>
                    </a:cubicBezTo>
                    <a:cubicBezTo>
                      <a:pt x="1736" y="2312"/>
                      <a:pt x="2349" y="1700"/>
                      <a:pt x="2349" y="945"/>
                    </a:cubicBezTo>
                  </a:path>
                </a:pathLst>
              </a:custGeom>
              <a:solidFill>
                <a:srgbClr val="45A09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9" name="Freeform 16">
                <a:extLst>
                  <a:ext uri="{FF2B5EF4-FFF2-40B4-BE49-F238E27FC236}">
                    <a16:creationId xmlns:a16="http://schemas.microsoft.com/office/drawing/2014/main" id="{CE497E89-34D7-4751-B853-E396DDC7BB99}"/>
                  </a:ext>
                </a:extLst>
              </p:cNvPr>
              <p:cNvSpPr>
                <a:spLocks/>
              </p:cNvSpPr>
              <p:nvPr/>
            </p:nvSpPr>
            <p:spPr bwMode="auto">
              <a:xfrm>
                <a:off x="3367" y="539"/>
                <a:ext cx="550" cy="944"/>
              </a:xfrm>
              <a:custGeom>
                <a:avLst/>
                <a:gdLst>
                  <a:gd name="T0" fmla="*/ 68 w 435"/>
                  <a:gd name="T1" fmla="*/ 96 h 747"/>
                  <a:gd name="T2" fmla="*/ 0 w 435"/>
                  <a:gd name="T3" fmla="*/ 190 h 747"/>
                  <a:gd name="T4" fmla="*/ 0 w 435"/>
                  <a:gd name="T5" fmla="*/ 600 h 747"/>
                  <a:gd name="T6" fmla="*/ 70 w 435"/>
                  <a:gd name="T7" fmla="*/ 687 h 747"/>
                  <a:gd name="T8" fmla="*/ 307 w 435"/>
                  <a:gd name="T9" fmla="*/ 739 h 747"/>
                  <a:gd name="T10" fmla="*/ 389 w 435"/>
                  <a:gd name="T11" fmla="*/ 684 h 747"/>
                  <a:gd name="T12" fmla="*/ 427 w 435"/>
                  <a:gd name="T13" fmla="*/ 463 h 747"/>
                  <a:gd name="T14" fmla="*/ 429 w 435"/>
                  <a:gd name="T15" fmla="*/ 322 h 747"/>
                  <a:gd name="T16" fmla="*/ 390 w 435"/>
                  <a:gd name="T17" fmla="*/ 60 h 747"/>
                  <a:gd name="T18" fmla="*/ 312 w 435"/>
                  <a:gd name="T19" fmla="*/ 12 h 747"/>
                  <a:gd name="T20" fmla="*/ 68 w 435"/>
                  <a:gd name="T21" fmla="*/ 96 h 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747">
                    <a:moveTo>
                      <a:pt x="68" y="96"/>
                    </a:moveTo>
                    <a:cubicBezTo>
                      <a:pt x="31" y="108"/>
                      <a:pt x="0" y="151"/>
                      <a:pt x="0" y="190"/>
                    </a:cubicBezTo>
                    <a:cubicBezTo>
                      <a:pt x="0" y="600"/>
                      <a:pt x="0" y="600"/>
                      <a:pt x="0" y="600"/>
                    </a:cubicBezTo>
                    <a:cubicBezTo>
                      <a:pt x="0" y="640"/>
                      <a:pt x="32" y="679"/>
                      <a:pt x="70" y="687"/>
                    </a:cubicBezTo>
                    <a:cubicBezTo>
                      <a:pt x="307" y="739"/>
                      <a:pt x="307" y="739"/>
                      <a:pt x="307" y="739"/>
                    </a:cubicBezTo>
                    <a:cubicBezTo>
                      <a:pt x="346" y="747"/>
                      <a:pt x="383" y="723"/>
                      <a:pt x="389" y="684"/>
                    </a:cubicBezTo>
                    <a:cubicBezTo>
                      <a:pt x="427" y="463"/>
                      <a:pt x="427" y="463"/>
                      <a:pt x="427" y="463"/>
                    </a:cubicBezTo>
                    <a:cubicBezTo>
                      <a:pt x="434" y="425"/>
                      <a:pt x="435" y="361"/>
                      <a:pt x="429" y="322"/>
                    </a:cubicBezTo>
                    <a:cubicBezTo>
                      <a:pt x="390" y="60"/>
                      <a:pt x="390" y="60"/>
                      <a:pt x="390" y="60"/>
                    </a:cubicBezTo>
                    <a:cubicBezTo>
                      <a:pt x="384" y="21"/>
                      <a:pt x="349" y="0"/>
                      <a:pt x="312" y="12"/>
                    </a:cubicBezTo>
                    <a:lnTo>
                      <a:pt x="68" y="96"/>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0" name="Freeform 17">
                <a:extLst>
                  <a:ext uri="{FF2B5EF4-FFF2-40B4-BE49-F238E27FC236}">
                    <a16:creationId xmlns:a16="http://schemas.microsoft.com/office/drawing/2014/main" id="{F3420841-809D-4E7A-879F-F7BF96DFFF06}"/>
                  </a:ext>
                </a:extLst>
              </p:cNvPr>
              <p:cNvSpPr>
                <a:spLocks/>
              </p:cNvSpPr>
              <p:nvPr/>
            </p:nvSpPr>
            <p:spPr bwMode="auto">
              <a:xfrm>
                <a:off x="3688" y="537"/>
                <a:ext cx="227" cy="946"/>
              </a:xfrm>
              <a:custGeom>
                <a:avLst/>
                <a:gdLst>
                  <a:gd name="T0" fmla="*/ 13 w 180"/>
                  <a:gd name="T1" fmla="*/ 27 h 748"/>
                  <a:gd name="T2" fmla="*/ 28 w 180"/>
                  <a:gd name="T3" fmla="*/ 60 h 748"/>
                  <a:gd name="T4" fmla="*/ 67 w 180"/>
                  <a:gd name="T5" fmla="*/ 323 h 748"/>
                  <a:gd name="T6" fmla="*/ 65 w 180"/>
                  <a:gd name="T7" fmla="*/ 464 h 748"/>
                  <a:gd name="T8" fmla="*/ 27 w 180"/>
                  <a:gd name="T9" fmla="*/ 685 h 748"/>
                  <a:gd name="T10" fmla="*/ 0 w 180"/>
                  <a:gd name="T11" fmla="*/ 728 h 748"/>
                  <a:gd name="T12" fmla="*/ 52 w 180"/>
                  <a:gd name="T13" fmla="*/ 740 h 748"/>
                  <a:gd name="T14" fmla="*/ 134 w 180"/>
                  <a:gd name="T15" fmla="*/ 685 h 748"/>
                  <a:gd name="T16" fmla="*/ 172 w 180"/>
                  <a:gd name="T17" fmla="*/ 464 h 748"/>
                  <a:gd name="T18" fmla="*/ 174 w 180"/>
                  <a:gd name="T19" fmla="*/ 323 h 748"/>
                  <a:gd name="T20" fmla="*/ 135 w 180"/>
                  <a:gd name="T21" fmla="*/ 60 h 748"/>
                  <a:gd name="T22" fmla="*/ 57 w 180"/>
                  <a:gd name="T23" fmla="*/ 12 h 748"/>
                  <a:gd name="T24" fmla="*/ 13 w 180"/>
                  <a:gd name="T25" fmla="*/ 27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0" h="748">
                    <a:moveTo>
                      <a:pt x="13" y="27"/>
                    </a:moveTo>
                    <a:cubicBezTo>
                      <a:pt x="20" y="36"/>
                      <a:pt x="26" y="47"/>
                      <a:pt x="28" y="60"/>
                    </a:cubicBezTo>
                    <a:cubicBezTo>
                      <a:pt x="67" y="323"/>
                      <a:pt x="67" y="323"/>
                      <a:pt x="67" y="323"/>
                    </a:cubicBezTo>
                    <a:cubicBezTo>
                      <a:pt x="73" y="362"/>
                      <a:pt x="72" y="425"/>
                      <a:pt x="65" y="464"/>
                    </a:cubicBezTo>
                    <a:cubicBezTo>
                      <a:pt x="27" y="685"/>
                      <a:pt x="27" y="685"/>
                      <a:pt x="27" y="685"/>
                    </a:cubicBezTo>
                    <a:cubicBezTo>
                      <a:pt x="24" y="703"/>
                      <a:pt x="14" y="718"/>
                      <a:pt x="0" y="728"/>
                    </a:cubicBezTo>
                    <a:cubicBezTo>
                      <a:pt x="52" y="740"/>
                      <a:pt x="52" y="740"/>
                      <a:pt x="52" y="740"/>
                    </a:cubicBezTo>
                    <a:cubicBezTo>
                      <a:pt x="91" y="748"/>
                      <a:pt x="127" y="723"/>
                      <a:pt x="134" y="685"/>
                    </a:cubicBezTo>
                    <a:cubicBezTo>
                      <a:pt x="172" y="464"/>
                      <a:pt x="172" y="464"/>
                      <a:pt x="172" y="464"/>
                    </a:cubicBezTo>
                    <a:cubicBezTo>
                      <a:pt x="179" y="425"/>
                      <a:pt x="180" y="362"/>
                      <a:pt x="174" y="323"/>
                    </a:cubicBezTo>
                    <a:cubicBezTo>
                      <a:pt x="135" y="60"/>
                      <a:pt x="135" y="60"/>
                      <a:pt x="135" y="60"/>
                    </a:cubicBezTo>
                    <a:cubicBezTo>
                      <a:pt x="129" y="21"/>
                      <a:pt x="94" y="0"/>
                      <a:pt x="57" y="12"/>
                    </a:cubicBezTo>
                    <a:lnTo>
                      <a:pt x="13" y="27"/>
                    </a:lnTo>
                    <a:close/>
                  </a:path>
                </a:pathLst>
              </a:custGeom>
              <a:solidFill>
                <a:srgbClr val="774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1" name="Freeform 18">
                <a:extLst>
                  <a:ext uri="{FF2B5EF4-FFF2-40B4-BE49-F238E27FC236}">
                    <a16:creationId xmlns:a16="http://schemas.microsoft.com/office/drawing/2014/main" id="{68EBAA5D-712D-4343-93D4-790D2A5F1122}"/>
                  </a:ext>
                </a:extLst>
              </p:cNvPr>
              <p:cNvSpPr>
                <a:spLocks/>
              </p:cNvSpPr>
              <p:nvPr/>
            </p:nvSpPr>
            <p:spPr bwMode="auto">
              <a:xfrm>
                <a:off x="2496" y="2563"/>
                <a:ext cx="914" cy="852"/>
              </a:xfrm>
              <a:custGeom>
                <a:avLst/>
                <a:gdLst>
                  <a:gd name="T0" fmla="*/ 455 w 723"/>
                  <a:gd name="T1" fmla="*/ 19 h 674"/>
                  <a:gd name="T2" fmla="*/ 339 w 723"/>
                  <a:gd name="T3" fmla="*/ 33 h 674"/>
                  <a:gd name="T4" fmla="*/ 37 w 723"/>
                  <a:gd name="T5" fmla="*/ 310 h 674"/>
                  <a:gd name="T6" fmla="*/ 20 w 723"/>
                  <a:gd name="T7" fmla="*/ 420 h 674"/>
                  <a:gd name="T8" fmla="*/ 142 w 723"/>
                  <a:gd name="T9" fmla="*/ 630 h 674"/>
                  <a:gd name="T10" fmla="*/ 237 w 723"/>
                  <a:gd name="T11" fmla="*/ 653 h 674"/>
                  <a:gd name="T12" fmla="*/ 426 w 723"/>
                  <a:gd name="T13" fmla="*/ 533 h 674"/>
                  <a:gd name="T14" fmla="*/ 531 w 723"/>
                  <a:gd name="T15" fmla="*/ 439 h 674"/>
                  <a:gd name="T16" fmla="*/ 698 w 723"/>
                  <a:gd name="T17" fmla="*/ 233 h 674"/>
                  <a:gd name="T18" fmla="*/ 681 w 723"/>
                  <a:gd name="T19" fmla="*/ 143 h 674"/>
                  <a:gd name="T20" fmla="*/ 455 w 723"/>
                  <a:gd name="T21" fmla="*/ 19 h 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23" h="674">
                    <a:moveTo>
                      <a:pt x="455" y="19"/>
                    </a:moveTo>
                    <a:cubicBezTo>
                      <a:pt x="420" y="0"/>
                      <a:pt x="368" y="6"/>
                      <a:pt x="339" y="33"/>
                    </a:cubicBezTo>
                    <a:cubicBezTo>
                      <a:pt x="37" y="310"/>
                      <a:pt x="37" y="310"/>
                      <a:pt x="37" y="310"/>
                    </a:cubicBezTo>
                    <a:cubicBezTo>
                      <a:pt x="8" y="336"/>
                      <a:pt x="0" y="386"/>
                      <a:pt x="20" y="420"/>
                    </a:cubicBezTo>
                    <a:cubicBezTo>
                      <a:pt x="142" y="630"/>
                      <a:pt x="142" y="630"/>
                      <a:pt x="142" y="630"/>
                    </a:cubicBezTo>
                    <a:cubicBezTo>
                      <a:pt x="161" y="664"/>
                      <a:pt x="204" y="674"/>
                      <a:pt x="237" y="653"/>
                    </a:cubicBezTo>
                    <a:cubicBezTo>
                      <a:pt x="426" y="533"/>
                      <a:pt x="426" y="533"/>
                      <a:pt x="426" y="533"/>
                    </a:cubicBezTo>
                    <a:cubicBezTo>
                      <a:pt x="459" y="511"/>
                      <a:pt x="506" y="469"/>
                      <a:pt x="531" y="439"/>
                    </a:cubicBezTo>
                    <a:cubicBezTo>
                      <a:pt x="698" y="233"/>
                      <a:pt x="698" y="233"/>
                      <a:pt x="698" y="233"/>
                    </a:cubicBezTo>
                    <a:cubicBezTo>
                      <a:pt x="723" y="202"/>
                      <a:pt x="715" y="162"/>
                      <a:pt x="681" y="143"/>
                    </a:cubicBezTo>
                    <a:lnTo>
                      <a:pt x="455" y="19"/>
                    </a:lnTo>
                    <a:close/>
                  </a:path>
                </a:pathLst>
              </a:custGeom>
              <a:solidFill>
                <a:srgbClr val="5F39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2" name="Freeform 19">
                <a:extLst>
                  <a:ext uri="{FF2B5EF4-FFF2-40B4-BE49-F238E27FC236}">
                    <a16:creationId xmlns:a16="http://schemas.microsoft.com/office/drawing/2014/main" id="{A9C34030-24DA-4522-8E4F-36CAFBBC3A3E}"/>
                  </a:ext>
                </a:extLst>
              </p:cNvPr>
              <p:cNvSpPr>
                <a:spLocks/>
              </p:cNvSpPr>
              <p:nvPr/>
            </p:nvSpPr>
            <p:spPr bwMode="auto">
              <a:xfrm>
                <a:off x="2641" y="2716"/>
                <a:ext cx="769" cy="699"/>
              </a:xfrm>
              <a:custGeom>
                <a:avLst/>
                <a:gdLst>
                  <a:gd name="T0" fmla="*/ 525 w 608"/>
                  <a:gd name="T1" fmla="*/ 0 h 553"/>
                  <a:gd name="T2" fmla="*/ 511 w 608"/>
                  <a:gd name="T3" fmla="*/ 33 h 553"/>
                  <a:gd name="T4" fmla="*/ 344 w 608"/>
                  <a:gd name="T5" fmla="*/ 239 h 553"/>
                  <a:gd name="T6" fmla="*/ 239 w 608"/>
                  <a:gd name="T7" fmla="*/ 333 h 553"/>
                  <a:gd name="T8" fmla="*/ 50 w 608"/>
                  <a:gd name="T9" fmla="*/ 453 h 553"/>
                  <a:gd name="T10" fmla="*/ 0 w 608"/>
                  <a:gd name="T11" fmla="*/ 463 h 553"/>
                  <a:gd name="T12" fmla="*/ 27 w 608"/>
                  <a:gd name="T13" fmla="*/ 509 h 553"/>
                  <a:gd name="T14" fmla="*/ 122 w 608"/>
                  <a:gd name="T15" fmla="*/ 532 h 553"/>
                  <a:gd name="T16" fmla="*/ 311 w 608"/>
                  <a:gd name="T17" fmla="*/ 412 h 553"/>
                  <a:gd name="T18" fmla="*/ 416 w 608"/>
                  <a:gd name="T19" fmla="*/ 318 h 553"/>
                  <a:gd name="T20" fmla="*/ 583 w 608"/>
                  <a:gd name="T21" fmla="*/ 112 h 553"/>
                  <a:gd name="T22" fmla="*/ 566 w 608"/>
                  <a:gd name="T23" fmla="*/ 22 h 553"/>
                  <a:gd name="T24" fmla="*/ 525 w 608"/>
                  <a:gd name="T25" fmla="*/ 0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08" h="553">
                    <a:moveTo>
                      <a:pt x="525" y="0"/>
                    </a:moveTo>
                    <a:cubicBezTo>
                      <a:pt x="524" y="11"/>
                      <a:pt x="519" y="22"/>
                      <a:pt x="511" y="33"/>
                    </a:cubicBezTo>
                    <a:cubicBezTo>
                      <a:pt x="344" y="239"/>
                      <a:pt x="344" y="239"/>
                      <a:pt x="344" y="239"/>
                    </a:cubicBezTo>
                    <a:cubicBezTo>
                      <a:pt x="319" y="269"/>
                      <a:pt x="272" y="311"/>
                      <a:pt x="239" y="333"/>
                    </a:cubicBezTo>
                    <a:cubicBezTo>
                      <a:pt x="50" y="453"/>
                      <a:pt x="50" y="453"/>
                      <a:pt x="50" y="453"/>
                    </a:cubicBezTo>
                    <a:cubicBezTo>
                      <a:pt x="35" y="463"/>
                      <a:pt x="17" y="466"/>
                      <a:pt x="0" y="463"/>
                    </a:cubicBezTo>
                    <a:cubicBezTo>
                      <a:pt x="27" y="509"/>
                      <a:pt x="27" y="509"/>
                      <a:pt x="27" y="509"/>
                    </a:cubicBezTo>
                    <a:cubicBezTo>
                      <a:pt x="46" y="543"/>
                      <a:pt x="89" y="553"/>
                      <a:pt x="122" y="532"/>
                    </a:cubicBezTo>
                    <a:cubicBezTo>
                      <a:pt x="311" y="412"/>
                      <a:pt x="311" y="412"/>
                      <a:pt x="311" y="412"/>
                    </a:cubicBezTo>
                    <a:cubicBezTo>
                      <a:pt x="344" y="390"/>
                      <a:pt x="391" y="348"/>
                      <a:pt x="416" y="318"/>
                    </a:cubicBezTo>
                    <a:cubicBezTo>
                      <a:pt x="583" y="112"/>
                      <a:pt x="583" y="112"/>
                      <a:pt x="583" y="112"/>
                    </a:cubicBezTo>
                    <a:cubicBezTo>
                      <a:pt x="608" y="81"/>
                      <a:pt x="600" y="41"/>
                      <a:pt x="566" y="22"/>
                    </a:cubicBezTo>
                    <a:lnTo>
                      <a:pt x="525" y="0"/>
                    </a:lnTo>
                    <a:close/>
                  </a:path>
                </a:pathLst>
              </a:custGeom>
              <a:solidFill>
                <a:srgbClr val="7748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3" name="Freeform 20">
                <a:extLst>
                  <a:ext uri="{FF2B5EF4-FFF2-40B4-BE49-F238E27FC236}">
                    <a16:creationId xmlns:a16="http://schemas.microsoft.com/office/drawing/2014/main" id="{E5EA9FC6-0C0E-4D56-9D41-61ACAD8E6788}"/>
                  </a:ext>
                </a:extLst>
              </p:cNvPr>
              <p:cNvSpPr>
                <a:spLocks/>
              </p:cNvSpPr>
              <p:nvPr/>
            </p:nvSpPr>
            <p:spPr bwMode="auto">
              <a:xfrm>
                <a:off x="71" y="1748"/>
                <a:ext cx="1207" cy="915"/>
              </a:xfrm>
              <a:custGeom>
                <a:avLst/>
                <a:gdLst>
                  <a:gd name="T0" fmla="*/ 126 w 955"/>
                  <a:gd name="T1" fmla="*/ 2 h 724"/>
                  <a:gd name="T2" fmla="*/ 938 w 955"/>
                  <a:gd name="T3" fmla="*/ 158 h 724"/>
                  <a:gd name="T4" fmla="*/ 953 w 955"/>
                  <a:gd name="T5" fmla="*/ 180 h 724"/>
                  <a:gd name="T6" fmla="*/ 852 w 955"/>
                  <a:gd name="T7" fmla="*/ 707 h 724"/>
                  <a:gd name="T8" fmla="*/ 830 w 955"/>
                  <a:gd name="T9" fmla="*/ 722 h 724"/>
                  <a:gd name="T10" fmla="*/ 18 w 955"/>
                  <a:gd name="T11" fmla="*/ 566 h 724"/>
                  <a:gd name="T12" fmla="*/ 2 w 955"/>
                  <a:gd name="T13" fmla="*/ 544 h 724"/>
                  <a:gd name="T14" fmla="*/ 104 w 955"/>
                  <a:gd name="T15" fmla="*/ 17 h 724"/>
                  <a:gd name="T16" fmla="*/ 126 w 955"/>
                  <a:gd name="T17" fmla="*/ 2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55" h="724">
                    <a:moveTo>
                      <a:pt x="126" y="2"/>
                    </a:moveTo>
                    <a:cubicBezTo>
                      <a:pt x="938" y="158"/>
                      <a:pt x="938" y="158"/>
                      <a:pt x="938" y="158"/>
                    </a:cubicBezTo>
                    <a:cubicBezTo>
                      <a:pt x="949" y="160"/>
                      <a:pt x="955" y="170"/>
                      <a:pt x="953" y="180"/>
                    </a:cubicBezTo>
                    <a:cubicBezTo>
                      <a:pt x="852" y="707"/>
                      <a:pt x="852" y="707"/>
                      <a:pt x="852" y="707"/>
                    </a:cubicBezTo>
                    <a:cubicBezTo>
                      <a:pt x="850" y="717"/>
                      <a:pt x="840" y="724"/>
                      <a:pt x="830" y="722"/>
                    </a:cubicBezTo>
                    <a:cubicBezTo>
                      <a:pt x="18" y="566"/>
                      <a:pt x="18" y="566"/>
                      <a:pt x="18" y="566"/>
                    </a:cubicBezTo>
                    <a:cubicBezTo>
                      <a:pt x="7" y="564"/>
                      <a:pt x="0" y="554"/>
                      <a:pt x="2" y="544"/>
                    </a:cubicBezTo>
                    <a:cubicBezTo>
                      <a:pt x="104" y="17"/>
                      <a:pt x="104" y="17"/>
                      <a:pt x="104" y="17"/>
                    </a:cubicBezTo>
                    <a:cubicBezTo>
                      <a:pt x="106" y="7"/>
                      <a:pt x="116" y="0"/>
                      <a:pt x="126"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4" name="Freeform 21">
                <a:extLst>
                  <a:ext uri="{FF2B5EF4-FFF2-40B4-BE49-F238E27FC236}">
                    <a16:creationId xmlns:a16="http://schemas.microsoft.com/office/drawing/2014/main" id="{C31CF24E-86E7-45C3-9B79-AA922DCD44A5}"/>
                  </a:ext>
                </a:extLst>
              </p:cNvPr>
              <p:cNvSpPr>
                <a:spLocks/>
              </p:cNvSpPr>
              <p:nvPr/>
            </p:nvSpPr>
            <p:spPr bwMode="auto">
              <a:xfrm>
                <a:off x="1144" y="2026"/>
                <a:ext cx="53" cy="47"/>
              </a:xfrm>
              <a:custGeom>
                <a:avLst/>
                <a:gdLst>
                  <a:gd name="T0" fmla="*/ 11 w 42"/>
                  <a:gd name="T1" fmla="*/ 1 h 37"/>
                  <a:gd name="T2" fmla="*/ 37 w 42"/>
                  <a:gd name="T3" fmla="*/ 6 h 37"/>
                  <a:gd name="T4" fmla="*/ 42 w 42"/>
                  <a:gd name="T5" fmla="*/ 12 h 37"/>
                  <a:gd name="T6" fmla="*/ 38 w 42"/>
                  <a:gd name="T7" fmla="*/ 32 h 37"/>
                  <a:gd name="T8" fmla="*/ 31 w 42"/>
                  <a:gd name="T9" fmla="*/ 36 h 37"/>
                  <a:gd name="T10" fmla="*/ 5 w 42"/>
                  <a:gd name="T11" fmla="*/ 31 h 37"/>
                  <a:gd name="T12" fmla="*/ 1 w 42"/>
                  <a:gd name="T13" fmla="*/ 25 h 37"/>
                  <a:gd name="T14" fmla="*/ 4 w 42"/>
                  <a:gd name="T15" fmla="*/ 5 h 37"/>
                  <a:gd name="T16" fmla="*/ 11 w 42"/>
                  <a:gd name="T17"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37">
                    <a:moveTo>
                      <a:pt x="11" y="1"/>
                    </a:moveTo>
                    <a:cubicBezTo>
                      <a:pt x="37" y="6"/>
                      <a:pt x="37" y="6"/>
                      <a:pt x="37" y="6"/>
                    </a:cubicBezTo>
                    <a:cubicBezTo>
                      <a:pt x="40" y="6"/>
                      <a:pt x="42" y="9"/>
                      <a:pt x="42" y="12"/>
                    </a:cubicBezTo>
                    <a:cubicBezTo>
                      <a:pt x="38" y="32"/>
                      <a:pt x="38" y="32"/>
                      <a:pt x="38" y="32"/>
                    </a:cubicBezTo>
                    <a:cubicBezTo>
                      <a:pt x="37" y="35"/>
                      <a:pt x="34" y="37"/>
                      <a:pt x="31" y="36"/>
                    </a:cubicBezTo>
                    <a:cubicBezTo>
                      <a:pt x="5" y="31"/>
                      <a:pt x="5" y="31"/>
                      <a:pt x="5" y="31"/>
                    </a:cubicBezTo>
                    <a:cubicBezTo>
                      <a:pt x="2" y="31"/>
                      <a:pt x="0" y="28"/>
                      <a:pt x="1"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5" name="Freeform 22">
                <a:extLst>
                  <a:ext uri="{FF2B5EF4-FFF2-40B4-BE49-F238E27FC236}">
                    <a16:creationId xmlns:a16="http://schemas.microsoft.com/office/drawing/2014/main" id="{DB459BD2-E7D8-4CA7-BFFF-829ACDF7B5D0}"/>
                  </a:ext>
                </a:extLst>
              </p:cNvPr>
              <p:cNvSpPr>
                <a:spLocks/>
              </p:cNvSpPr>
              <p:nvPr/>
            </p:nvSpPr>
            <p:spPr bwMode="auto">
              <a:xfrm>
                <a:off x="1133" y="2074"/>
                <a:ext cx="55" cy="57"/>
              </a:xfrm>
              <a:custGeom>
                <a:avLst/>
                <a:gdLst>
                  <a:gd name="T0" fmla="*/ 14 w 44"/>
                  <a:gd name="T1" fmla="*/ 0 h 45"/>
                  <a:gd name="T2" fmla="*/ 38 w 44"/>
                  <a:gd name="T3" fmla="*/ 5 h 45"/>
                  <a:gd name="T4" fmla="*/ 43 w 44"/>
                  <a:gd name="T5" fmla="*/ 13 h 45"/>
                  <a:gd name="T6" fmla="*/ 38 w 44"/>
                  <a:gd name="T7" fmla="*/ 39 h 45"/>
                  <a:gd name="T8" fmla="*/ 30 w 44"/>
                  <a:gd name="T9" fmla="*/ 44 h 45"/>
                  <a:gd name="T10" fmla="*/ 6 w 44"/>
                  <a:gd name="T11" fmla="*/ 40 h 45"/>
                  <a:gd name="T12" fmla="*/ 1 w 44"/>
                  <a:gd name="T13" fmla="*/ 32 h 45"/>
                  <a:gd name="T14" fmla="*/ 6 w 44"/>
                  <a:gd name="T15" fmla="*/ 6 h 45"/>
                  <a:gd name="T16" fmla="*/ 14 w 44"/>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5">
                    <a:moveTo>
                      <a:pt x="14" y="0"/>
                    </a:moveTo>
                    <a:cubicBezTo>
                      <a:pt x="38" y="5"/>
                      <a:pt x="38" y="5"/>
                      <a:pt x="38" y="5"/>
                    </a:cubicBezTo>
                    <a:cubicBezTo>
                      <a:pt x="41" y="5"/>
                      <a:pt x="44" y="9"/>
                      <a:pt x="43" y="13"/>
                    </a:cubicBezTo>
                    <a:cubicBezTo>
                      <a:pt x="38" y="39"/>
                      <a:pt x="38" y="39"/>
                      <a:pt x="38" y="39"/>
                    </a:cubicBezTo>
                    <a:cubicBezTo>
                      <a:pt x="37" y="43"/>
                      <a:pt x="34" y="45"/>
                      <a:pt x="30" y="44"/>
                    </a:cubicBezTo>
                    <a:cubicBezTo>
                      <a:pt x="6" y="40"/>
                      <a:pt x="6" y="40"/>
                      <a:pt x="6" y="40"/>
                    </a:cubicBezTo>
                    <a:cubicBezTo>
                      <a:pt x="3" y="39"/>
                      <a:pt x="0" y="36"/>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6" name="Freeform 23">
                <a:extLst>
                  <a:ext uri="{FF2B5EF4-FFF2-40B4-BE49-F238E27FC236}">
                    <a16:creationId xmlns:a16="http://schemas.microsoft.com/office/drawing/2014/main" id="{A5BA6F01-0766-4BF4-9F0E-7F3EB95A3546}"/>
                  </a:ext>
                </a:extLst>
              </p:cNvPr>
              <p:cNvSpPr>
                <a:spLocks/>
              </p:cNvSpPr>
              <p:nvPr/>
            </p:nvSpPr>
            <p:spPr bwMode="auto">
              <a:xfrm>
                <a:off x="1121" y="2132"/>
                <a:ext cx="56" cy="59"/>
              </a:xfrm>
              <a:custGeom>
                <a:avLst/>
                <a:gdLst>
                  <a:gd name="T0" fmla="*/ 14 w 44"/>
                  <a:gd name="T1" fmla="*/ 1 h 46"/>
                  <a:gd name="T2" fmla="*/ 38 w 44"/>
                  <a:gd name="T3" fmla="*/ 5 h 46"/>
                  <a:gd name="T4" fmla="*/ 43 w 44"/>
                  <a:gd name="T5" fmla="*/ 13 h 46"/>
                  <a:gd name="T6" fmla="*/ 38 w 44"/>
                  <a:gd name="T7" fmla="*/ 40 h 46"/>
                  <a:gd name="T8" fmla="*/ 30 w 44"/>
                  <a:gd name="T9" fmla="*/ 45 h 46"/>
                  <a:gd name="T10" fmla="*/ 6 w 44"/>
                  <a:gd name="T11" fmla="*/ 40 h 46"/>
                  <a:gd name="T12" fmla="*/ 1 w 44"/>
                  <a:gd name="T13" fmla="*/ 32 h 46"/>
                  <a:gd name="T14" fmla="*/ 6 w 44"/>
                  <a:gd name="T15" fmla="*/ 6 h 46"/>
                  <a:gd name="T16" fmla="*/ 14 w 44"/>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6">
                    <a:moveTo>
                      <a:pt x="14" y="1"/>
                    </a:moveTo>
                    <a:cubicBezTo>
                      <a:pt x="38" y="5"/>
                      <a:pt x="38" y="5"/>
                      <a:pt x="38" y="5"/>
                    </a:cubicBezTo>
                    <a:cubicBezTo>
                      <a:pt x="42" y="6"/>
                      <a:pt x="44" y="10"/>
                      <a:pt x="43" y="13"/>
                    </a:cubicBezTo>
                    <a:cubicBezTo>
                      <a:pt x="38" y="40"/>
                      <a:pt x="38" y="40"/>
                      <a:pt x="38" y="40"/>
                    </a:cubicBezTo>
                    <a:cubicBezTo>
                      <a:pt x="38" y="43"/>
                      <a:pt x="34" y="46"/>
                      <a:pt x="30" y="45"/>
                    </a:cubicBezTo>
                    <a:cubicBezTo>
                      <a:pt x="6" y="40"/>
                      <a:pt x="6" y="40"/>
                      <a:pt x="6" y="40"/>
                    </a:cubicBezTo>
                    <a:cubicBezTo>
                      <a:pt x="3" y="40"/>
                      <a:pt x="0" y="36"/>
                      <a:pt x="1" y="32"/>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7" name="Freeform 24">
                <a:extLst>
                  <a:ext uri="{FF2B5EF4-FFF2-40B4-BE49-F238E27FC236}">
                    <a16:creationId xmlns:a16="http://schemas.microsoft.com/office/drawing/2014/main" id="{1A9EAEDA-1808-43A9-9DA2-EFDA3A5FA8BF}"/>
                  </a:ext>
                </a:extLst>
              </p:cNvPr>
              <p:cNvSpPr>
                <a:spLocks/>
              </p:cNvSpPr>
              <p:nvPr/>
            </p:nvSpPr>
            <p:spPr bwMode="auto">
              <a:xfrm>
                <a:off x="1111" y="2192"/>
                <a:ext cx="55" cy="57"/>
              </a:xfrm>
              <a:custGeom>
                <a:avLst/>
                <a:gdLst>
                  <a:gd name="T0" fmla="*/ 13 w 43"/>
                  <a:gd name="T1" fmla="*/ 0 h 45"/>
                  <a:gd name="T2" fmla="*/ 37 w 43"/>
                  <a:gd name="T3" fmla="*/ 5 h 45"/>
                  <a:gd name="T4" fmla="*/ 42 w 43"/>
                  <a:gd name="T5" fmla="*/ 13 h 45"/>
                  <a:gd name="T6" fmla="*/ 37 w 43"/>
                  <a:gd name="T7" fmla="*/ 39 h 45"/>
                  <a:gd name="T8" fmla="*/ 29 w 43"/>
                  <a:gd name="T9" fmla="*/ 44 h 45"/>
                  <a:gd name="T10" fmla="*/ 6 w 43"/>
                  <a:gd name="T11" fmla="*/ 40 h 45"/>
                  <a:gd name="T12" fmla="*/ 0 w 43"/>
                  <a:gd name="T13" fmla="*/ 32 h 45"/>
                  <a:gd name="T14" fmla="*/ 5 w 43"/>
                  <a:gd name="T15" fmla="*/ 6 h 45"/>
                  <a:gd name="T16" fmla="*/ 13 w 43"/>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3" y="0"/>
                    </a:moveTo>
                    <a:cubicBezTo>
                      <a:pt x="37" y="5"/>
                      <a:pt x="37" y="5"/>
                      <a:pt x="37" y="5"/>
                    </a:cubicBezTo>
                    <a:cubicBezTo>
                      <a:pt x="41" y="5"/>
                      <a:pt x="43" y="9"/>
                      <a:pt x="42" y="13"/>
                    </a:cubicBezTo>
                    <a:cubicBezTo>
                      <a:pt x="37" y="39"/>
                      <a:pt x="37" y="39"/>
                      <a:pt x="37" y="39"/>
                    </a:cubicBezTo>
                    <a:cubicBezTo>
                      <a:pt x="37" y="43"/>
                      <a:pt x="33" y="45"/>
                      <a:pt x="29" y="44"/>
                    </a:cubicBezTo>
                    <a:cubicBezTo>
                      <a:pt x="6" y="40"/>
                      <a:pt x="6" y="40"/>
                      <a:pt x="6" y="40"/>
                    </a:cubicBezTo>
                    <a:cubicBezTo>
                      <a:pt x="2" y="39"/>
                      <a:pt x="0" y="36"/>
                      <a:pt x="0" y="32"/>
                    </a:cubicBezTo>
                    <a:cubicBezTo>
                      <a:pt x="5" y="6"/>
                      <a:pt x="5" y="6"/>
                      <a:pt x="5" y="6"/>
                    </a:cubicBezTo>
                    <a:cubicBezTo>
                      <a:pt x="6" y="2"/>
                      <a:pt x="10" y="0"/>
                      <a:pt x="13"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8" name="Freeform 25">
                <a:extLst>
                  <a:ext uri="{FF2B5EF4-FFF2-40B4-BE49-F238E27FC236}">
                    <a16:creationId xmlns:a16="http://schemas.microsoft.com/office/drawing/2014/main" id="{5CDEC284-D53C-47AD-A439-DFD870B4A926}"/>
                  </a:ext>
                </a:extLst>
              </p:cNvPr>
              <p:cNvSpPr>
                <a:spLocks/>
              </p:cNvSpPr>
              <p:nvPr/>
            </p:nvSpPr>
            <p:spPr bwMode="auto">
              <a:xfrm>
                <a:off x="1100" y="2250"/>
                <a:ext cx="54" cy="58"/>
              </a:xfrm>
              <a:custGeom>
                <a:avLst/>
                <a:gdLst>
                  <a:gd name="T0" fmla="*/ 13 w 43"/>
                  <a:gd name="T1" fmla="*/ 1 h 46"/>
                  <a:gd name="T2" fmla="*/ 37 w 43"/>
                  <a:gd name="T3" fmla="*/ 5 h 46"/>
                  <a:gd name="T4" fmla="*/ 42 w 43"/>
                  <a:gd name="T5" fmla="*/ 13 h 46"/>
                  <a:gd name="T6" fmla="*/ 37 w 43"/>
                  <a:gd name="T7" fmla="*/ 40 h 46"/>
                  <a:gd name="T8" fmla="*/ 29 w 43"/>
                  <a:gd name="T9" fmla="*/ 45 h 46"/>
                  <a:gd name="T10" fmla="*/ 6 w 43"/>
                  <a:gd name="T11" fmla="*/ 40 h 46"/>
                  <a:gd name="T12" fmla="*/ 0 w 43"/>
                  <a:gd name="T13" fmla="*/ 32 h 46"/>
                  <a:gd name="T14" fmla="*/ 5 w 43"/>
                  <a:gd name="T15" fmla="*/ 6 h 46"/>
                  <a:gd name="T16" fmla="*/ 13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3" y="1"/>
                    </a:moveTo>
                    <a:cubicBezTo>
                      <a:pt x="37" y="5"/>
                      <a:pt x="37" y="5"/>
                      <a:pt x="37" y="5"/>
                    </a:cubicBezTo>
                    <a:cubicBezTo>
                      <a:pt x="41" y="6"/>
                      <a:pt x="43" y="10"/>
                      <a:pt x="42" y="13"/>
                    </a:cubicBezTo>
                    <a:cubicBezTo>
                      <a:pt x="37" y="40"/>
                      <a:pt x="37" y="40"/>
                      <a:pt x="37" y="40"/>
                    </a:cubicBezTo>
                    <a:cubicBezTo>
                      <a:pt x="37" y="43"/>
                      <a:pt x="33" y="46"/>
                      <a:pt x="29" y="45"/>
                    </a:cubicBezTo>
                    <a:cubicBezTo>
                      <a:pt x="6" y="40"/>
                      <a:pt x="6" y="40"/>
                      <a:pt x="6" y="40"/>
                    </a:cubicBezTo>
                    <a:cubicBezTo>
                      <a:pt x="2" y="40"/>
                      <a:pt x="0" y="36"/>
                      <a:pt x="0" y="32"/>
                    </a:cubicBezTo>
                    <a:cubicBezTo>
                      <a:pt x="5" y="6"/>
                      <a:pt x="5" y="6"/>
                      <a:pt x="5" y="6"/>
                    </a:cubicBezTo>
                    <a:cubicBezTo>
                      <a:pt x="6" y="2"/>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9" name="Freeform 26">
                <a:extLst>
                  <a:ext uri="{FF2B5EF4-FFF2-40B4-BE49-F238E27FC236}">
                    <a16:creationId xmlns:a16="http://schemas.microsoft.com/office/drawing/2014/main" id="{C4A124BA-A2E0-41DB-AC96-AB6B8C32A20F}"/>
                  </a:ext>
                </a:extLst>
              </p:cNvPr>
              <p:cNvSpPr>
                <a:spLocks/>
              </p:cNvSpPr>
              <p:nvPr/>
            </p:nvSpPr>
            <p:spPr bwMode="auto">
              <a:xfrm>
                <a:off x="1089" y="2309"/>
                <a:ext cx="54" cy="57"/>
              </a:xfrm>
              <a:custGeom>
                <a:avLst/>
                <a:gdLst>
                  <a:gd name="T0" fmla="*/ 13 w 43"/>
                  <a:gd name="T1" fmla="*/ 0 h 45"/>
                  <a:gd name="T2" fmla="*/ 37 w 43"/>
                  <a:gd name="T3" fmla="*/ 5 h 45"/>
                  <a:gd name="T4" fmla="*/ 42 w 43"/>
                  <a:gd name="T5" fmla="*/ 13 h 45"/>
                  <a:gd name="T6" fmla="*/ 37 w 43"/>
                  <a:gd name="T7" fmla="*/ 39 h 45"/>
                  <a:gd name="T8" fmla="*/ 30 w 43"/>
                  <a:gd name="T9" fmla="*/ 44 h 45"/>
                  <a:gd name="T10" fmla="*/ 6 w 43"/>
                  <a:gd name="T11" fmla="*/ 40 h 45"/>
                  <a:gd name="T12" fmla="*/ 0 w 43"/>
                  <a:gd name="T13" fmla="*/ 32 h 45"/>
                  <a:gd name="T14" fmla="*/ 5 w 43"/>
                  <a:gd name="T15" fmla="*/ 6 h 45"/>
                  <a:gd name="T16" fmla="*/ 13 w 43"/>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3" y="0"/>
                    </a:moveTo>
                    <a:cubicBezTo>
                      <a:pt x="37" y="5"/>
                      <a:pt x="37" y="5"/>
                      <a:pt x="37" y="5"/>
                    </a:cubicBezTo>
                    <a:cubicBezTo>
                      <a:pt x="41" y="5"/>
                      <a:pt x="43" y="9"/>
                      <a:pt x="42" y="13"/>
                    </a:cubicBezTo>
                    <a:cubicBezTo>
                      <a:pt x="37" y="39"/>
                      <a:pt x="37" y="39"/>
                      <a:pt x="37" y="39"/>
                    </a:cubicBezTo>
                    <a:cubicBezTo>
                      <a:pt x="37" y="43"/>
                      <a:pt x="33" y="45"/>
                      <a:pt x="30" y="44"/>
                    </a:cubicBezTo>
                    <a:cubicBezTo>
                      <a:pt x="6" y="40"/>
                      <a:pt x="6" y="40"/>
                      <a:pt x="6" y="40"/>
                    </a:cubicBezTo>
                    <a:cubicBezTo>
                      <a:pt x="2" y="39"/>
                      <a:pt x="0" y="36"/>
                      <a:pt x="0" y="32"/>
                    </a:cubicBezTo>
                    <a:cubicBezTo>
                      <a:pt x="5" y="6"/>
                      <a:pt x="5" y="6"/>
                      <a:pt x="5" y="6"/>
                    </a:cubicBezTo>
                    <a:cubicBezTo>
                      <a:pt x="6" y="2"/>
                      <a:pt x="10" y="0"/>
                      <a:pt x="13"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0" name="Freeform 27">
                <a:extLst>
                  <a:ext uri="{FF2B5EF4-FFF2-40B4-BE49-F238E27FC236}">
                    <a16:creationId xmlns:a16="http://schemas.microsoft.com/office/drawing/2014/main" id="{C52CD679-4F33-4A60-9BCD-91E57113054C}"/>
                  </a:ext>
                </a:extLst>
              </p:cNvPr>
              <p:cNvSpPr>
                <a:spLocks/>
              </p:cNvSpPr>
              <p:nvPr/>
            </p:nvSpPr>
            <p:spPr bwMode="auto">
              <a:xfrm>
                <a:off x="1086" y="2015"/>
                <a:ext cx="53" cy="47"/>
              </a:xfrm>
              <a:custGeom>
                <a:avLst/>
                <a:gdLst>
                  <a:gd name="T0" fmla="*/ 11 w 42"/>
                  <a:gd name="T1" fmla="*/ 1 h 37"/>
                  <a:gd name="T2" fmla="*/ 37 w 42"/>
                  <a:gd name="T3" fmla="*/ 6 h 37"/>
                  <a:gd name="T4" fmla="*/ 41 w 42"/>
                  <a:gd name="T5" fmla="*/ 12 h 37"/>
                  <a:gd name="T6" fmla="*/ 37 w 42"/>
                  <a:gd name="T7" fmla="*/ 32 h 37"/>
                  <a:gd name="T8" fmla="*/ 31 w 42"/>
                  <a:gd name="T9" fmla="*/ 36 h 37"/>
                  <a:gd name="T10" fmla="*/ 5 w 42"/>
                  <a:gd name="T11" fmla="*/ 31 h 37"/>
                  <a:gd name="T12" fmla="*/ 0 w 42"/>
                  <a:gd name="T13" fmla="*/ 25 h 37"/>
                  <a:gd name="T14" fmla="*/ 4 w 42"/>
                  <a:gd name="T15" fmla="*/ 5 h 37"/>
                  <a:gd name="T16" fmla="*/ 11 w 42"/>
                  <a:gd name="T17"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37">
                    <a:moveTo>
                      <a:pt x="11" y="1"/>
                    </a:moveTo>
                    <a:cubicBezTo>
                      <a:pt x="37" y="6"/>
                      <a:pt x="37" y="6"/>
                      <a:pt x="37" y="6"/>
                    </a:cubicBezTo>
                    <a:cubicBezTo>
                      <a:pt x="40" y="7"/>
                      <a:pt x="42" y="9"/>
                      <a:pt x="41" y="12"/>
                    </a:cubicBezTo>
                    <a:cubicBezTo>
                      <a:pt x="37" y="32"/>
                      <a:pt x="37" y="32"/>
                      <a:pt x="37" y="32"/>
                    </a:cubicBezTo>
                    <a:cubicBezTo>
                      <a:pt x="37" y="35"/>
                      <a:pt x="34" y="37"/>
                      <a:pt x="31" y="36"/>
                    </a:cubicBezTo>
                    <a:cubicBezTo>
                      <a:pt x="5" y="31"/>
                      <a:pt x="5" y="31"/>
                      <a:pt x="5" y="31"/>
                    </a:cubicBezTo>
                    <a:cubicBezTo>
                      <a:pt x="2" y="31"/>
                      <a:pt x="0" y="28"/>
                      <a:pt x="0"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1" name="Freeform 28">
                <a:extLst>
                  <a:ext uri="{FF2B5EF4-FFF2-40B4-BE49-F238E27FC236}">
                    <a16:creationId xmlns:a16="http://schemas.microsoft.com/office/drawing/2014/main" id="{CAFAD19C-CB27-474C-BA72-C1F9C9BA551C}"/>
                  </a:ext>
                </a:extLst>
              </p:cNvPr>
              <p:cNvSpPr>
                <a:spLocks/>
              </p:cNvSpPr>
              <p:nvPr/>
            </p:nvSpPr>
            <p:spPr bwMode="auto">
              <a:xfrm>
                <a:off x="1020" y="2052"/>
                <a:ext cx="110" cy="68"/>
              </a:xfrm>
              <a:custGeom>
                <a:avLst/>
                <a:gdLst>
                  <a:gd name="T0" fmla="*/ 14 w 87"/>
                  <a:gd name="T1" fmla="*/ 1 h 54"/>
                  <a:gd name="T2" fmla="*/ 80 w 87"/>
                  <a:gd name="T3" fmla="*/ 14 h 54"/>
                  <a:gd name="T4" fmla="*/ 86 w 87"/>
                  <a:gd name="T5" fmla="*/ 22 h 54"/>
                  <a:gd name="T6" fmla="*/ 81 w 87"/>
                  <a:gd name="T7" fmla="*/ 48 h 54"/>
                  <a:gd name="T8" fmla="*/ 72 w 87"/>
                  <a:gd name="T9" fmla="*/ 53 h 54"/>
                  <a:gd name="T10" fmla="*/ 7 w 87"/>
                  <a:gd name="T11" fmla="*/ 41 h 54"/>
                  <a:gd name="T12" fmla="*/ 1 w 87"/>
                  <a:gd name="T13" fmla="*/ 32 h 54"/>
                  <a:gd name="T14" fmla="*/ 6 w 87"/>
                  <a:gd name="T15" fmla="*/ 7 h 54"/>
                  <a:gd name="T16" fmla="*/ 14 w 87"/>
                  <a:gd name="T17" fmla="*/ 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54">
                    <a:moveTo>
                      <a:pt x="14" y="1"/>
                    </a:moveTo>
                    <a:cubicBezTo>
                      <a:pt x="80" y="14"/>
                      <a:pt x="80" y="14"/>
                      <a:pt x="80" y="14"/>
                    </a:cubicBezTo>
                    <a:cubicBezTo>
                      <a:pt x="84" y="15"/>
                      <a:pt x="87" y="18"/>
                      <a:pt x="86" y="22"/>
                    </a:cubicBezTo>
                    <a:cubicBezTo>
                      <a:pt x="81" y="48"/>
                      <a:pt x="81" y="48"/>
                      <a:pt x="81" y="48"/>
                    </a:cubicBezTo>
                    <a:cubicBezTo>
                      <a:pt x="80" y="52"/>
                      <a:pt x="76" y="54"/>
                      <a:pt x="72" y="53"/>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2" name="Freeform 29">
                <a:extLst>
                  <a:ext uri="{FF2B5EF4-FFF2-40B4-BE49-F238E27FC236}">
                    <a16:creationId xmlns:a16="http://schemas.microsoft.com/office/drawing/2014/main" id="{C53CD74F-D2FC-41EF-B3E2-7F09121170D5}"/>
                  </a:ext>
                </a:extLst>
              </p:cNvPr>
              <p:cNvSpPr>
                <a:spLocks/>
              </p:cNvSpPr>
              <p:nvPr/>
            </p:nvSpPr>
            <p:spPr bwMode="auto">
              <a:xfrm>
                <a:off x="1047" y="2119"/>
                <a:ext cx="72" cy="60"/>
              </a:xfrm>
              <a:custGeom>
                <a:avLst/>
                <a:gdLst>
                  <a:gd name="T0" fmla="*/ 15 w 57"/>
                  <a:gd name="T1" fmla="*/ 0 h 48"/>
                  <a:gd name="T2" fmla="*/ 50 w 57"/>
                  <a:gd name="T3" fmla="*/ 7 h 48"/>
                  <a:gd name="T4" fmla="*/ 56 w 57"/>
                  <a:gd name="T5" fmla="*/ 16 h 48"/>
                  <a:gd name="T6" fmla="*/ 51 w 57"/>
                  <a:gd name="T7" fmla="*/ 41 h 48"/>
                  <a:gd name="T8" fmla="*/ 43 w 57"/>
                  <a:gd name="T9" fmla="*/ 47 h 48"/>
                  <a:gd name="T10" fmla="*/ 7 w 57"/>
                  <a:gd name="T11" fmla="*/ 40 h 48"/>
                  <a:gd name="T12" fmla="*/ 1 w 57"/>
                  <a:gd name="T13" fmla="*/ 32 h 48"/>
                  <a:gd name="T14" fmla="*/ 6 w 57"/>
                  <a:gd name="T15" fmla="*/ 6 h 48"/>
                  <a:gd name="T16" fmla="*/ 15 w 57"/>
                  <a:gd name="T1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 h="48">
                    <a:moveTo>
                      <a:pt x="15" y="0"/>
                    </a:moveTo>
                    <a:cubicBezTo>
                      <a:pt x="50" y="7"/>
                      <a:pt x="50" y="7"/>
                      <a:pt x="50" y="7"/>
                    </a:cubicBezTo>
                    <a:cubicBezTo>
                      <a:pt x="54" y="8"/>
                      <a:pt x="57" y="12"/>
                      <a:pt x="56" y="16"/>
                    </a:cubicBezTo>
                    <a:cubicBezTo>
                      <a:pt x="51" y="41"/>
                      <a:pt x="51" y="41"/>
                      <a:pt x="51" y="41"/>
                    </a:cubicBezTo>
                    <a:cubicBezTo>
                      <a:pt x="50" y="45"/>
                      <a:pt x="46" y="48"/>
                      <a:pt x="43" y="47"/>
                    </a:cubicBezTo>
                    <a:cubicBezTo>
                      <a:pt x="7" y="40"/>
                      <a:pt x="7" y="40"/>
                      <a:pt x="7" y="40"/>
                    </a:cubicBezTo>
                    <a:cubicBezTo>
                      <a:pt x="3" y="39"/>
                      <a:pt x="0" y="36"/>
                      <a:pt x="1" y="32"/>
                    </a:cubicBezTo>
                    <a:cubicBezTo>
                      <a:pt x="6" y="6"/>
                      <a:pt x="6" y="6"/>
                      <a:pt x="6" y="6"/>
                    </a:cubicBezTo>
                    <a:cubicBezTo>
                      <a:pt x="7" y="2"/>
                      <a:pt x="11" y="0"/>
                      <a:pt x="15"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3" name="Freeform 30">
                <a:extLst>
                  <a:ext uri="{FF2B5EF4-FFF2-40B4-BE49-F238E27FC236}">
                    <a16:creationId xmlns:a16="http://schemas.microsoft.com/office/drawing/2014/main" id="{A6427B96-A63E-41F0-B5F9-600CC9B1E7E7}"/>
                  </a:ext>
                </a:extLst>
              </p:cNvPr>
              <p:cNvSpPr>
                <a:spLocks/>
              </p:cNvSpPr>
              <p:nvPr/>
            </p:nvSpPr>
            <p:spPr bwMode="auto">
              <a:xfrm>
                <a:off x="991" y="2168"/>
                <a:ext cx="116" cy="69"/>
              </a:xfrm>
              <a:custGeom>
                <a:avLst/>
                <a:gdLst>
                  <a:gd name="T0" fmla="*/ 14 w 92"/>
                  <a:gd name="T1" fmla="*/ 1 h 55"/>
                  <a:gd name="T2" fmla="*/ 85 w 92"/>
                  <a:gd name="T3" fmla="*/ 15 h 55"/>
                  <a:gd name="T4" fmla="*/ 91 w 92"/>
                  <a:gd name="T5" fmla="*/ 23 h 55"/>
                  <a:gd name="T6" fmla="*/ 86 w 92"/>
                  <a:gd name="T7" fmla="*/ 49 h 55"/>
                  <a:gd name="T8" fmla="*/ 78 w 92"/>
                  <a:gd name="T9" fmla="*/ 54 h 55"/>
                  <a:gd name="T10" fmla="*/ 7 w 92"/>
                  <a:gd name="T11" fmla="*/ 41 h 55"/>
                  <a:gd name="T12" fmla="*/ 1 w 92"/>
                  <a:gd name="T13" fmla="*/ 32 h 55"/>
                  <a:gd name="T14" fmla="*/ 6 w 92"/>
                  <a:gd name="T15" fmla="*/ 7 h 55"/>
                  <a:gd name="T16" fmla="*/ 14 w 92"/>
                  <a:gd name="T17" fmla="*/ 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55">
                    <a:moveTo>
                      <a:pt x="14" y="1"/>
                    </a:moveTo>
                    <a:cubicBezTo>
                      <a:pt x="85" y="15"/>
                      <a:pt x="85" y="15"/>
                      <a:pt x="85" y="15"/>
                    </a:cubicBezTo>
                    <a:cubicBezTo>
                      <a:pt x="89" y="16"/>
                      <a:pt x="92" y="19"/>
                      <a:pt x="91" y="23"/>
                    </a:cubicBezTo>
                    <a:cubicBezTo>
                      <a:pt x="86" y="49"/>
                      <a:pt x="86" y="49"/>
                      <a:pt x="86" y="49"/>
                    </a:cubicBezTo>
                    <a:cubicBezTo>
                      <a:pt x="85" y="53"/>
                      <a:pt x="81" y="55"/>
                      <a:pt x="78" y="54"/>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4" name="Freeform 31">
                <a:extLst>
                  <a:ext uri="{FF2B5EF4-FFF2-40B4-BE49-F238E27FC236}">
                    <a16:creationId xmlns:a16="http://schemas.microsoft.com/office/drawing/2014/main" id="{24790CFF-9D87-4B0C-847B-2191FB0F0477}"/>
                  </a:ext>
                </a:extLst>
              </p:cNvPr>
              <p:cNvSpPr>
                <a:spLocks/>
              </p:cNvSpPr>
              <p:nvPr/>
            </p:nvSpPr>
            <p:spPr bwMode="auto">
              <a:xfrm>
                <a:off x="1040" y="2239"/>
                <a:ext cx="56" cy="58"/>
              </a:xfrm>
              <a:custGeom>
                <a:avLst/>
                <a:gdLst>
                  <a:gd name="T0" fmla="*/ 14 w 44"/>
                  <a:gd name="T1" fmla="*/ 1 h 46"/>
                  <a:gd name="T2" fmla="*/ 38 w 44"/>
                  <a:gd name="T3" fmla="*/ 5 h 46"/>
                  <a:gd name="T4" fmla="*/ 43 w 44"/>
                  <a:gd name="T5" fmla="*/ 13 h 46"/>
                  <a:gd name="T6" fmla="*/ 38 w 44"/>
                  <a:gd name="T7" fmla="*/ 40 h 46"/>
                  <a:gd name="T8" fmla="*/ 30 w 44"/>
                  <a:gd name="T9" fmla="*/ 45 h 46"/>
                  <a:gd name="T10" fmla="*/ 6 w 44"/>
                  <a:gd name="T11" fmla="*/ 40 h 46"/>
                  <a:gd name="T12" fmla="*/ 1 w 44"/>
                  <a:gd name="T13" fmla="*/ 33 h 46"/>
                  <a:gd name="T14" fmla="*/ 6 w 44"/>
                  <a:gd name="T15" fmla="*/ 6 h 46"/>
                  <a:gd name="T16" fmla="*/ 14 w 44"/>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6">
                    <a:moveTo>
                      <a:pt x="14" y="1"/>
                    </a:moveTo>
                    <a:cubicBezTo>
                      <a:pt x="38" y="5"/>
                      <a:pt x="38" y="5"/>
                      <a:pt x="38" y="5"/>
                    </a:cubicBezTo>
                    <a:cubicBezTo>
                      <a:pt x="41" y="6"/>
                      <a:pt x="44" y="10"/>
                      <a:pt x="43" y="13"/>
                    </a:cubicBezTo>
                    <a:cubicBezTo>
                      <a:pt x="38" y="40"/>
                      <a:pt x="38" y="40"/>
                      <a:pt x="38" y="40"/>
                    </a:cubicBezTo>
                    <a:cubicBezTo>
                      <a:pt x="37" y="43"/>
                      <a:pt x="34" y="46"/>
                      <a:pt x="30" y="45"/>
                    </a:cubicBezTo>
                    <a:cubicBezTo>
                      <a:pt x="6" y="40"/>
                      <a:pt x="6" y="40"/>
                      <a:pt x="6" y="40"/>
                    </a:cubicBezTo>
                    <a:cubicBezTo>
                      <a:pt x="3" y="40"/>
                      <a:pt x="0" y="36"/>
                      <a:pt x="1" y="33"/>
                    </a:cubicBezTo>
                    <a:cubicBezTo>
                      <a:pt x="6" y="6"/>
                      <a:pt x="6" y="6"/>
                      <a:pt x="6" y="6"/>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5" name="Freeform 32">
                <a:extLst>
                  <a:ext uri="{FF2B5EF4-FFF2-40B4-BE49-F238E27FC236}">
                    <a16:creationId xmlns:a16="http://schemas.microsoft.com/office/drawing/2014/main" id="{1BC17851-64DB-458C-A537-D73EE38A4124}"/>
                  </a:ext>
                </a:extLst>
              </p:cNvPr>
              <p:cNvSpPr>
                <a:spLocks/>
              </p:cNvSpPr>
              <p:nvPr/>
            </p:nvSpPr>
            <p:spPr bwMode="auto">
              <a:xfrm>
                <a:off x="1029" y="2298"/>
                <a:ext cx="56" cy="57"/>
              </a:xfrm>
              <a:custGeom>
                <a:avLst/>
                <a:gdLst>
                  <a:gd name="T0" fmla="*/ 14 w 44"/>
                  <a:gd name="T1" fmla="*/ 0 h 45"/>
                  <a:gd name="T2" fmla="*/ 38 w 44"/>
                  <a:gd name="T3" fmla="*/ 5 h 45"/>
                  <a:gd name="T4" fmla="*/ 43 w 44"/>
                  <a:gd name="T5" fmla="*/ 13 h 45"/>
                  <a:gd name="T6" fmla="*/ 38 w 44"/>
                  <a:gd name="T7" fmla="*/ 39 h 45"/>
                  <a:gd name="T8" fmla="*/ 30 w 44"/>
                  <a:gd name="T9" fmla="*/ 45 h 45"/>
                  <a:gd name="T10" fmla="*/ 6 w 44"/>
                  <a:gd name="T11" fmla="*/ 40 h 45"/>
                  <a:gd name="T12" fmla="*/ 1 w 44"/>
                  <a:gd name="T13" fmla="*/ 32 h 45"/>
                  <a:gd name="T14" fmla="*/ 6 w 44"/>
                  <a:gd name="T15" fmla="*/ 6 h 45"/>
                  <a:gd name="T16" fmla="*/ 14 w 44"/>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5">
                    <a:moveTo>
                      <a:pt x="14" y="0"/>
                    </a:moveTo>
                    <a:cubicBezTo>
                      <a:pt x="38" y="5"/>
                      <a:pt x="38" y="5"/>
                      <a:pt x="38" y="5"/>
                    </a:cubicBezTo>
                    <a:cubicBezTo>
                      <a:pt x="41" y="6"/>
                      <a:pt x="44" y="9"/>
                      <a:pt x="43" y="13"/>
                    </a:cubicBezTo>
                    <a:cubicBezTo>
                      <a:pt x="38" y="39"/>
                      <a:pt x="38" y="39"/>
                      <a:pt x="38" y="39"/>
                    </a:cubicBezTo>
                    <a:cubicBezTo>
                      <a:pt x="37" y="43"/>
                      <a:pt x="34" y="45"/>
                      <a:pt x="30" y="45"/>
                    </a:cubicBezTo>
                    <a:cubicBezTo>
                      <a:pt x="6" y="40"/>
                      <a:pt x="6" y="40"/>
                      <a:pt x="6" y="40"/>
                    </a:cubicBezTo>
                    <a:cubicBezTo>
                      <a:pt x="3" y="39"/>
                      <a:pt x="0" y="36"/>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6" name="Freeform 33">
                <a:extLst>
                  <a:ext uri="{FF2B5EF4-FFF2-40B4-BE49-F238E27FC236}">
                    <a16:creationId xmlns:a16="http://schemas.microsoft.com/office/drawing/2014/main" id="{644B4BE3-A6C9-465A-804D-C5145F2372C1}"/>
                  </a:ext>
                </a:extLst>
              </p:cNvPr>
              <p:cNvSpPr>
                <a:spLocks/>
              </p:cNvSpPr>
              <p:nvPr/>
            </p:nvSpPr>
            <p:spPr bwMode="auto">
              <a:xfrm>
                <a:off x="1032" y="2005"/>
                <a:ext cx="48" cy="45"/>
              </a:xfrm>
              <a:custGeom>
                <a:avLst/>
                <a:gdLst>
                  <a:gd name="T0" fmla="*/ 11 w 38"/>
                  <a:gd name="T1" fmla="*/ 1 h 36"/>
                  <a:gd name="T2" fmla="*/ 34 w 38"/>
                  <a:gd name="T3" fmla="*/ 5 h 36"/>
                  <a:gd name="T4" fmla="*/ 38 w 38"/>
                  <a:gd name="T5" fmla="*/ 11 h 36"/>
                  <a:gd name="T6" fmla="*/ 34 w 38"/>
                  <a:gd name="T7" fmla="*/ 31 h 36"/>
                  <a:gd name="T8" fmla="*/ 28 w 38"/>
                  <a:gd name="T9" fmla="*/ 35 h 36"/>
                  <a:gd name="T10" fmla="*/ 5 w 38"/>
                  <a:gd name="T11" fmla="*/ 31 h 36"/>
                  <a:gd name="T12" fmla="*/ 1 w 38"/>
                  <a:gd name="T13" fmla="*/ 25 h 36"/>
                  <a:gd name="T14" fmla="*/ 4 w 38"/>
                  <a:gd name="T15" fmla="*/ 5 h 36"/>
                  <a:gd name="T16" fmla="*/ 11 w 38"/>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1" y="1"/>
                    </a:moveTo>
                    <a:cubicBezTo>
                      <a:pt x="34" y="5"/>
                      <a:pt x="34" y="5"/>
                      <a:pt x="34" y="5"/>
                    </a:cubicBezTo>
                    <a:cubicBezTo>
                      <a:pt x="37" y="6"/>
                      <a:pt x="38" y="9"/>
                      <a:pt x="38" y="11"/>
                    </a:cubicBezTo>
                    <a:cubicBezTo>
                      <a:pt x="34" y="31"/>
                      <a:pt x="34" y="31"/>
                      <a:pt x="34" y="31"/>
                    </a:cubicBezTo>
                    <a:cubicBezTo>
                      <a:pt x="34" y="34"/>
                      <a:pt x="31" y="36"/>
                      <a:pt x="28" y="35"/>
                    </a:cubicBezTo>
                    <a:cubicBezTo>
                      <a:pt x="5" y="31"/>
                      <a:pt x="5" y="31"/>
                      <a:pt x="5" y="31"/>
                    </a:cubicBezTo>
                    <a:cubicBezTo>
                      <a:pt x="2" y="30"/>
                      <a:pt x="0" y="28"/>
                      <a:pt x="1"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7" name="Freeform 34">
                <a:extLst>
                  <a:ext uri="{FF2B5EF4-FFF2-40B4-BE49-F238E27FC236}">
                    <a16:creationId xmlns:a16="http://schemas.microsoft.com/office/drawing/2014/main" id="{A9D1EF45-E968-46AE-A847-E52024AD2ABD}"/>
                  </a:ext>
                </a:extLst>
              </p:cNvPr>
              <p:cNvSpPr>
                <a:spLocks/>
              </p:cNvSpPr>
              <p:nvPr/>
            </p:nvSpPr>
            <p:spPr bwMode="auto">
              <a:xfrm>
                <a:off x="977" y="1995"/>
                <a:ext cx="48" cy="45"/>
              </a:xfrm>
              <a:custGeom>
                <a:avLst/>
                <a:gdLst>
                  <a:gd name="T0" fmla="*/ 10 w 38"/>
                  <a:gd name="T1" fmla="*/ 0 h 36"/>
                  <a:gd name="T2" fmla="*/ 33 w 38"/>
                  <a:gd name="T3" fmla="*/ 5 h 36"/>
                  <a:gd name="T4" fmla="*/ 37 w 38"/>
                  <a:gd name="T5" fmla="*/ 11 h 36"/>
                  <a:gd name="T6" fmla="*/ 34 w 38"/>
                  <a:gd name="T7" fmla="*/ 31 h 36"/>
                  <a:gd name="T8" fmla="*/ 27 w 38"/>
                  <a:gd name="T9" fmla="*/ 35 h 36"/>
                  <a:gd name="T10" fmla="*/ 5 w 38"/>
                  <a:gd name="T11" fmla="*/ 31 h 36"/>
                  <a:gd name="T12" fmla="*/ 0 w 38"/>
                  <a:gd name="T13" fmla="*/ 24 h 36"/>
                  <a:gd name="T14" fmla="*/ 4 w 38"/>
                  <a:gd name="T15" fmla="*/ 5 h 36"/>
                  <a:gd name="T16" fmla="*/ 10 w 38"/>
                  <a:gd name="T1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0" y="0"/>
                    </a:moveTo>
                    <a:cubicBezTo>
                      <a:pt x="33" y="5"/>
                      <a:pt x="33" y="5"/>
                      <a:pt x="33" y="5"/>
                    </a:cubicBezTo>
                    <a:cubicBezTo>
                      <a:pt x="36" y="5"/>
                      <a:pt x="38" y="8"/>
                      <a:pt x="37" y="11"/>
                    </a:cubicBezTo>
                    <a:cubicBezTo>
                      <a:pt x="34" y="31"/>
                      <a:pt x="34" y="31"/>
                      <a:pt x="34" y="31"/>
                    </a:cubicBezTo>
                    <a:cubicBezTo>
                      <a:pt x="33" y="34"/>
                      <a:pt x="30" y="36"/>
                      <a:pt x="27" y="35"/>
                    </a:cubicBezTo>
                    <a:cubicBezTo>
                      <a:pt x="5" y="31"/>
                      <a:pt x="5" y="31"/>
                      <a:pt x="5" y="31"/>
                    </a:cubicBezTo>
                    <a:cubicBezTo>
                      <a:pt x="2" y="30"/>
                      <a:pt x="0" y="27"/>
                      <a:pt x="0" y="24"/>
                    </a:cubicBezTo>
                    <a:cubicBezTo>
                      <a:pt x="4" y="5"/>
                      <a:pt x="4" y="5"/>
                      <a:pt x="4" y="5"/>
                    </a:cubicBezTo>
                    <a:cubicBezTo>
                      <a:pt x="4" y="2"/>
                      <a:pt x="7" y="0"/>
                      <a:pt x="10"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8" name="Freeform 35">
                <a:extLst>
                  <a:ext uri="{FF2B5EF4-FFF2-40B4-BE49-F238E27FC236}">
                    <a16:creationId xmlns:a16="http://schemas.microsoft.com/office/drawing/2014/main" id="{3B7705F3-ADE7-4043-9018-37E76613847C}"/>
                  </a:ext>
                </a:extLst>
              </p:cNvPr>
              <p:cNvSpPr>
                <a:spLocks/>
              </p:cNvSpPr>
              <p:nvPr/>
            </p:nvSpPr>
            <p:spPr bwMode="auto">
              <a:xfrm>
                <a:off x="922" y="1983"/>
                <a:ext cx="48" cy="46"/>
              </a:xfrm>
              <a:custGeom>
                <a:avLst/>
                <a:gdLst>
                  <a:gd name="T0" fmla="*/ 11 w 38"/>
                  <a:gd name="T1" fmla="*/ 1 h 36"/>
                  <a:gd name="T2" fmla="*/ 34 w 38"/>
                  <a:gd name="T3" fmla="*/ 5 h 36"/>
                  <a:gd name="T4" fmla="*/ 38 w 38"/>
                  <a:gd name="T5" fmla="*/ 12 h 36"/>
                  <a:gd name="T6" fmla="*/ 34 w 38"/>
                  <a:gd name="T7" fmla="*/ 31 h 36"/>
                  <a:gd name="T8" fmla="*/ 28 w 38"/>
                  <a:gd name="T9" fmla="*/ 36 h 36"/>
                  <a:gd name="T10" fmla="*/ 5 w 38"/>
                  <a:gd name="T11" fmla="*/ 31 h 36"/>
                  <a:gd name="T12" fmla="*/ 1 w 38"/>
                  <a:gd name="T13" fmla="*/ 25 h 36"/>
                  <a:gd name="T14" fmla="*/ 4 w 38"/>
                  <a:gd name="T15" fmla="*/ 5 h 36"/>
                  <a:gd name="T16" fmla="*/ 11 w 38"/>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1" y="1"/>
                    </a:moveTo>
                    <a:cubicBezTo>
                      <a:pt x="34" y="5"/>
                      <a:pt x="34" y="5"/>
                      <a:pt x="34" y="5"/>
                    </a:cubicBezTo>
                    <a:cubicBezTo>
                      <a:pt x="37" y="6"/>
                      <a:pt x="38" y="9"/>
                      <a:pt x="38" y="12"/>
                    </a:cubicBezTo>
                    <a:cubicBezTo>
                      <a:pt x="34" y="31"/>
                      <a:pt x="34" y="31"/>
                      <a:pt x="34" y="31"/>
                    </a:cubicBezTo>
                    <a:cubicBezTo>
                      <a:pt x="34" y="34"/>
                      <a:pt x="31" y="36"/>
                      <a:pt x="28" y="36"/>
                    </a:cubicBezTo>
                    <a:cubicBezTo>
                      <a:pt x="5" y="31"/>
                      <a:pt x="5" y="31"/>
                      <a:pt x="5" y="31"/>
                    </a:cubicBezTo>
                    <a:cubicBezTo>
                      <a:pt x="2" y="31"/>
                      <a:pt x="0" y="28"/>
                      <a:pt x="1"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9" name="Freeform 36">
                <a:extLst>
                  <a:ext uri="{FF2B5EF4-FFF2-40B4-BE49-F238E27FC236}">
                    <a16:creationId xmlns:a16="http://schemas.microsoft.com/office/drawing/2014/main" id="{76EE2924-723C-408B-A74D-847EBDE96600}"/>
                  </a:ext>
                </a:extLst>
              </p:cNvPr>
              <p:cNvSpPr>
                <a:spLocks/>
              </p:cNvSpPr>
              <p:nvPr/>
            </p:nvSpPr>
            <p:spPr bwMode="auto">
              <a:xfrm>
                <a:off x="867" y="1973"/>
                <a:ext cx="48" cy="46"/>
              </a:xfrm>
              <a:custGeom>
                <a:avLst/>
                <a:gdLst>
                  <a:gd name="T0" fmla="*/ 10 w 38"/>
                  <a:gd name="T1" fmla="*/ 1 h 36"/>
                  <a:gd name="T2" fmla="*/ 33 w 38"/>
                  <a:gd name="T3" fmla="*/ 5 h 36"/>
                  <a:gd name="T4" fmla="*/ 37 w 38"/>
                  <a:gd name="T5" fmla="*/ 11 h 36"/>
                  <a:gd name="T6" fmla="*/ 34 w 38"/>
                  <a:gd name="T7" fmla="*/ 31 h 36"/>
                  <a:gd name="T8" fmla="*/ 27 w 38"/>
                  <a:gd name="T9" fmla="*/ 35 h 36"/>
                  <a:gd name="T10" fmla="*/ 5 w 38"/>
                  <a:gd name="T11" fmla="*/ 31 h 36"/>
                  <a:gd name="T12" fmla="*/ 0 w 38"/>
                  <a:gd name="T13" fmla="*/ 24 h 36"/>
                  <a:gd name="T14" fmla="*/ 4 w 38"/>
                  <a:gd name="T15" fmla="*/ 5 h 36"/>
                  <a:gd name="T16" fmla="*/ 10 w 38"/>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0" y="1"/>
                    </a:moveTo>
                    <a:cubicBezTo>
                      <a:pt x="33" y="5"/>
                      <a:pt x="33" y="5"/>
                      <a:pt x="33" y="5"/>
                    </a:cubicBezTo>
                    <a:cubicBezTo>
                      <a:pt x="36" y="6"/>
                      <a:pt x="38" y="8"/>
                      <a:pt x="37" y="11"/>
                    </a:cubicBezTo>
                    <a:cubicBezTo>
                      <a:pt x="34" y="31"/>
                      <a:pt x="34" y="31"/>
                      <a:pt x="34" y="31"/>
                    </a:cubicBezTo>
                    <a:cubicBezTo>
                      <a:pt x="33" y="34"/>
                      <a:pt x="30" y="36"/>
                      <a:pt x="27" y="35"/>
                    </a:cubicBezTo>
                    <a:cubicBezTo>
                      <a:pt x="5" y="31"/>
                      <a:pt x="5" y="31"/>
                      <a:pt x="5" y="31"/>
                    </a:cubicBezTo>
                    <a:cubicBezTo>
                      <a:pt x="2" y="30"/>
                      <a:pt x="0" y="27"/>
                      <a:pt x="0" y="24"/>
                    </a:cubicBezTo>
                    <a:cubicBezTo>
                      <a:pt x="4" y="5"/>
                      <a:pt x="4" y="5"/>
                      <a:pt x="4" y="5"/>
                    </a:cubicBezTo>
                    <a:cubicBezTo>
                      <a:pt x="4" y="2"/>
                      <a:pt x="7" y="0"/>
                      <a:pt x="10"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0" name="Freeform 37">
                <a:extLst>
                  <a:ext uri="{FF2B5EF4-FFF2-40B4-BE49-F238E27FC236}">
                    <a16:creationId xmlns:a16="http://schemas.microsoft.com/office/drawing/2014/main" id="{BA30B771-2528-4A43-98A2-678AF1C95E4F}"/>
                  </a:ext>
                </a:extLst>
              </p:cNvPr>
              <p:cNvSpPr>
                <a:spLocks/>
              </p:cNvSpPr>
              <p:nvPr/>
            </p:nvSpPr>
            <p:spPr bwMode="auto">
              <a:xfrm>
                <a:off x="812" y="1963"/>
                <a:ext cx="49" cy="46"/>
              </a:xfrm>
              <a:custGeom>
                <a:avLst/>
                <a:gdLst>
                  <a:gd name="T0" fmla="*/ 11 w 39"/>
                  <a:gd name="T1" fmla="*/ 0 h 36"/>
                  <a:gd name="T2" fmla="*/ 34 w 39"/>
                  <a:gd name="T3" fmla="*/ 5 h 36"/>
                  <a:gd name="T4" fmla="*/ 38 w 39"/>
                  <a:gd name="T5" fmla="*/ 11 h 36"/>
                  <a:gd name="T6" fmla="*/ 34 w 39"/>
                  <a:gd name="T7" fmla="*/ 31 h 36"/>
                  <a:gd name="T8" fmla="*/ 28 w 39"/>
                  <a:gd name="T9" fmla="*/ 35 h 36"/>
                  <a:gd name="T10" fmla="*/ 5 w 39"/>
                  <a:gd name="T11" fmla="*/ 31 h 36"/>
                  <a:gd name="T12" fmla="*/ 1 w 39"/>
                  <a:gd name="T13" fmla="*/ 24 h 36"/>
                  <a:gd name="T14" fmla="*/ 4 w 39"/>
                  <a:gd name="T15" fmla="*/ 5 h 36"/>
                  <a:gd name="T16" fmla="*/ 11 w 39"/>
                  <a:gd name="T1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6">
                    <a:moveTo>
                      <a:pt x="11" y="0"/>
                    </a:moveTo>
                    <a:cubicBezTo>
                      <a:pt x="34" y="5"/>
                      <a:pt x="34" y="5"/>
                      <a:pt x="34" y="5"/>
                    </a:cubicBezTo>
                    <a:cubicBezTo>
                      <a:pt x="37" y="5"/>
                      <a:pt x="39" y="8"/>
                      <a:pt x="38" y="11"/>
                    </a:cubicBezTo>
                    <a:cubicBezTo>
                      <a:pt x="34" y="31"/>
                      <a:pt x="34" y="31"/>
                      <a:pt x="34" y="31"/>
                    </a:cubicBezTo>
                    <a:cubicBezTo>
                      <a:pt x="34" y="34"/>
                      <a:pt x="31" y="36"/>
                      <a:pt x="28" y="35"/>
                    </a:cubicBezTo>
                    <a:cubicBezTo>
                      <a:pt x="5" y="31"/>
                      <a:pt x="5" y="31"/>
                      <a:pt x="5" y="31"/>
                    </a:cubicBezTo>
                    <a:cubicBezTo>
                      <a:pt x="2" y="30"/>
                      <a:pt x="0" y="27"/>
                      <a:pt x="1" y="24"/>
                    </a:cubicBezTo>
                    <a:cubicBezTo>
                      <a:pt x="4" y="5"/>
                      <a:pt x="4" y="5"/>
                      <a:pt x="4" y="5"/>
                    </a:cubicBezTo>
                    <a:cubicBezTo>
                      <a:pt x="5" y="2"/>
                      <a:pt x="8" y="0"/>
                      <a:pt x="11"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1" name="Freeform 38">
                <a:extLst>
                  <a:ext uri="{FF2B5EF4-FFF2-40B4-BE49-F238E27FC236}">
                    <a16:creationId xmlns:a16="http://schemas.microsoft.com/office/drawing/2014/main" id="{80BBD333-8A0F-4E91-8B1E-9054AE6CA244}"/>
                  </a:ext>
                </a:extLst>
              </p:cNvPr>
              <p:cNvSpPr>
                <a:spLocks/>
              </p:cNvSpPr>
              <p:nvPr/>
            </p:nvSpPr>
            <p:spPr bwMode="auto">
              <a:xfrm>
                <a:off x="757" y="1952"/>
                <a:ext cx="48" cy="45"/>
              </a:xfrm>
              <a:custGeom>
                <a:avLst/>
                <a:gdLst>
                  <a:gd name="T0" fmla="*/ 10 w 38"/>
                  <a:gd name="T1" fmla="*/ 1 h 36"/>
                  <a:gd name="T2" fmla="*/ 33 w 38"/>
                  <a:gd name="T3" fmla="*/ 5 h 36"/>
                  <a:gd name="T4" fmla="*/ 37 w 38"/>
                  <a:gd name="T5" fmla="*/ 12 h 36"/>
                  <a:gd name="T6" fmla="*/ 34 w 38"/>
                  <a:gd name="T7" fmla="*/ 31 h 36"/>
                  <a:gd name="T8" fmla="*/ 27 w 38"/>
                  <a:gd name="T9" fmla="*/ 36 h 36"/>
                  <a:gd name="T10" fmla="*/ 5 w 38"/>
                  <a:gd name="T11" fmla="*/ 31 h 36"/>
                  <a:gd name="T12" fmla="*/ 0 w 38"/>
                  <a:gd name="T13" fmla="*/ 25 h 36"/>
                  <a:gd name="T14" fmla="*/ 4 w 38"/>
                  <a:gd name="T15" fmla="*/ 5 h 36"/>
                  <a:gd name="T16" fmla="*/ 10 w 38"/>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0" y="1"/>
                    </a:moveTo>
                    <a:cubicBezTo>
                      <a:pt x="33" y="5"/>
                      <a:pt x="33" y="5"/>
                      <a:pt x="33" y="5"/>
                    </a:cubicBezTo>
                    <a:cubicBezTo>
                      <a:pt x="36" y="6"/>
                      <a:pt x="38" y="9"/>
                      <a:pt x="37" y="12"/>
                    </a:cubicBezTo>
                    <a:cubicBezTo>
                      <a:pt x="34" y="31"/>
                      <a:pt x="34" y="31"/>
                      <a:pt x="34" y="31"/>
                    </a:cubicBezTo>
                    <a:cubicBezTo>
                      <a:pt x="33" y="34"/>
                      <a:pt x="30" y="36"/>
                      <a:pt x="27" y="36"/>
                    </a:cubicBezTo>
                    <a:cubicBezTo>
                      <a:pt x="5" y="31"/>
                      <a:pt x="5" y="31"/>
                      <a:pt x="5" y="31"/>
                    </a:cubicBezTo>
                    <a:cubicBezTo>
                      <a:pt x="2" y="31"/>
                      <a:pt x="0" y="28"/>
                      <a:pt x="0" y="25"/>
                    </a:cubicBezTo>
                    <a:cubicBezTo>
                      <a:pt x="4" y="5"/>
                      <a:pt x="4" y="5"/>
                      <a:pt x="4" y="5"/>
                    </a:cubicBezTo>
                    <a:cubicBezTo>
                      <a:pt x="4" y="2"/>
                      <a:pt x="7" y="0"/>
                      <a:pt x="10"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2" name="Freeform 39">
                <a:extLst>
                  <a:ext uri="{FF2B5EF4-FFF2-40B4-BE49-F238E27FC236}">
                    <a16:creationId xmlns:a16="http://schemas.microsoft.com/office/drawing/2014/main" id="{CE05FD40-AB8C-49A2-97B0-5288CE7271E7}"/>
                  </a:ext>
                </a:extLst>
              </p:cNvPr>
              <p:cNvSpPr>
                <a:spLocks/>
              </p:cNvSpPr>
              <p:nvPr/>
            </p:nvSpPr>
            <p:spPr bwMode="auto">
              <a:xfrm>
                <a:off x="702" y="1942"/>
                <a:ext cx="49" cy="45"/>
              </a:xfrm>
              <a:custGeom>
                <a:avLst/>
                <a:gdLst>
                  <a:gd name="T0" fmla="*/ 11 w 39"/>
                  <a:gd name="T1" fmla="*/ 1 h 36"/>
                  <a:gd name="T2" fmla="*/ 34 w 39"/>
                  <a:gd name="T3" fmla="*/ 5 h 36"/>
                  <a:gd name="T4" fmla="*/ 38 w 39"/>
                  <a:gd name="T5" fmla="*/ 11 h 36"/>
                  <a:gd name="T6" fmla="*/ 34 w 39"/>
                  <a:gd name="T7" fmla="*/ 31 h 36"/>
                  <a:gd name="T8" fmla="*/ 28 w 39"/>
                  <a:gd name="T9" fmla="*/ 35 h 36"/>
                  <a:gd name="T10" fmla="*/ 5 w 39"/>
                  <a:gd name="T11" fmla="*/ 31 h 36"/>
                  <a:gd name="T12" fmla="*/ 1 w 39"/>
                  <a:gd name="T13" fmla="*/ 24 h 36"/>
                  <a:gd name="T14" fmla="*/ 4 w 39"/>
                  <a:gd name="T15" fmla="*/ 5 h 36"/>
                  <a:gd name="T16" fmla="*/ 11 w 39"/>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6">
                    <a:moveTo>
                      <a:pt x="11" y="1"/>
                    </a:moveTo>
                    <a:cubicBezTo>
                      <a:pt x="34" y="5"/>
                      <a:pt x="34" y="5"/>
                      <a:pt x="34" y="5"/>
                    </a:cubicBezTo>
                    <a:cubicBezTo>
                      <a:pt x="37" y="5"/>
                      <a:pt x="39" y="8"/>
                      <a:pt x="38" y="11"/>
                    </a:cubicBezTo>
                    <a:cubicBezTo>
                      <a:pt x="34" y="31"/>
                      <a:pt x="34" y="31"/>
                      <a:pt x="34" y="31"/>
                    </a:cubicBezTo>
                    <a:cubicBezTo>
                      <a:pt x="34" y="34"/>
                      <a:pt x="31" y="36"/>
                      <a:pt x="28" y="35"/>
                    </a:cubicBezTo>
                    <a:cubicBezTo>
                      <a:pt x="5" y="31"/>
                      <a:pt x="5" y="31"/>
                      <a:pt x="5" y="31"/>
                    </a:cubicBezTo>
                    <a:cubicBezTo>
                      <a:pt x="2" y="30"/>
                      <a:pt x="0" y="27"/>
                      <a:pt x="1" y="24"/>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3" name="Freeform 40">
                <a:extLst>
                  <a:ext uri="{FF2B5EF4-FFF2-40B4-BE49-F238E27FC236}">
                    <a16:creationId xmlns:a16="http://schemas.microsoft.com/office/drawing/2014/main" id="{DD3ED83E-4EFF-4347-8857-71F6BEC60346}"/>
                  </a:ext>
                </a:extLst>
              </p:cNvPr>
              <p:cNvSpPr>
                <a:spLocks/>
              </p:cNvSpPr>
              <p:nvPr/>
            </p:nvSpPr>
            <p:spPr bwMode="auto">
              <a:xfrm>
                <a:off x="647" y="1931"/>
                <a:ext cx="48" cy="45"/>
              </a:xfrm>
              <a:custGeom>
                <a:avLst/>
                <a:gdLst>
                  <a:gd name="T0" fmla="*/ 10 w 38"/>
                  <a:gd name="T1" fmla="*/ 0 h 35"/>
                  <a:gd name="T2" fmla="*/ 33 w 38"/>
                  <a:gd name="T3" fmla="*/ 5 h 35"/>
                  <a:gd name="T4" fmla="*/ 37 w 38"/>
                  <a:gd name="T5" fmla="*/ 11 h 35"/>
                  <a:gd name="T6" fmla="*/ 34 w 38"/>
                  <a:gd name="T7" fmla="*/ 31 h 35"/>
                  <a:gd name="T8" fmla="*/ 27 w 38"/>
                  <a:gd name="T9" fmla="*/ 35 h 35"/>
                  <a:gd name="T10" fmla="*/ 5 w 38"/>
                  <a:gd name="T11" fmla="*/ 31 h 35"/>
                  <a:gd name="T12" fmla="*/ 0 w 38"/>
                  <a:gd name="T13" fmla="*/ 24 h 35"/>
                  <a:gd name="T14" fmla="*/ 4 w 38"/>
                  <a:gd name="T15" fmla="*/ 5 h 35"/>
                  <a:gd name="T16" fmla="*/ 10 w 38"/>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5">
                    <a:moveTo>
                      <a:pt x="10" y="0"/>
                    </a:moveTo>
                    <a:cubicBezTo>
                      <a:pt x="33" y="5"/>
                      <a:pt x="33" y="5"/>
                      <a:pt x="33" y="5"/>
                    </a:cubicBezTo>
                    <a:cubicBezTo>
                      <a:pt x="36" y="5"/>
                      <a:pt x="38" y="8"/>
                      <a:pt x="37" y="11"/>
                    </a:cubicBezTo>
                    <a:cubicBezTo>
                      <a:pt x="34" y="31"/>
                      <a:pt x="34" y="31"/>
                      <a:pt x="34" y="31"/>
                    </a:cubicBezTo>
                    <a:cubicBezTo>
                      <a:pt x="33" y="33"/>
                      <a:pt x="30" y="35"/>
                      <a:pt x="27" y="35"/>
                    </a:cubicBezTo>
                    <a:cubicBezTo>
                      <a:pt x="5" y="31"/>
                      <a:pt x="5" y="31"/>
                      <a:pt x="5" y="31"/>
                    </a:cubicBezTo>
                    <a:cubicBezTo>
                      <a:pt x="2" y="30"/>
                      <a:pt x="0" y="27"/>
                      <a:pt x="0" y="24"/>
                    </a:cubicBezTo>
                    <a:cubicBezTo>
                      <a:pt x="4" y="5"/>
                      <a:pt x="4" y="5"/>
                      <a:pt x="4" y="5"/>
                    </a:cubicBezTo>
                    <a:cubicBezTo>
                      <a:pt x="5" y="2"/>
                      <a:pt x="7" y="0"/>
                      <a:pt x="10"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4" name="Freeform 41">
                <a:extLst>
                  <a:ext uri="{FF2B5EF4-FFF2-40B4-BE49-F238E27FC236}">
                    <a16:creationId xmlns:a16="http://schemas.microsoft.com/office/drawing/2014/main" id="{1C591264-CC84-4C11-A183-1828F015C328}"/>
                  </a:ext>
                </a:extLst>
              </p:cNvPr>
              <p:cNvSpPr>
                <a:spLocks/>
              </p:cNvSpPr>
              <p:nvPr/>
            </p:nvSpPr>
            <p:spPr bwMode="auto">
              <a:xfrm>
                <a:off x="592" y="1920"/>
                <a:ext cx="49" cy="46"/>
              </a:xfrm>
              <a:custGeom>
                <a:avLst/>
                <a:gdLst>
                  <a:gd name="T0" fmla="*/ 11 w 39"/>
                  <a:gd name="T1" fmla="*/ 1 h 36"/>
                  <a:gd name="T2" fmla="*/ 34 w 39"/>
                  <a:gd name="T3" fmla="*/ 5 h 36"/>
                  <a:gd name="T4" fmla="*/ 38 w 39"/>
                  <a:gd name="T5" fmla="*/ 12 h 36"/>
                  <a:gd name="T6" fmla="*/ 34 w 39"/>
                  <a:gd name="T7" fmla="*/ 31 h 36"/>
                  <a:gd name="T8" fmla="*/ 28 w 39"/>
                  <a:gd name="T9" fmla="*/ 36 h 36"/>
                  <a:gd name="T10" fmla="*/ 5 w 39"/>
                  <a:gd name="T11" fmla="*/ 31 h 36"/>
                  <a:gd name="T12" fmla="*/ 1 w 39"/>
                  <a:gd name="T13" fmla="*/ 25 h 36"/>
                  <a:gd name="T14" fmla="*/ 4 w 39"/>
                  <a:gd name="T15" fmla="*/ 5 h 36"/>
                  <a:gd name="T16" fmla="*/ 11 w 39"/>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6">
                    <a:moveTo>
                      <a:pt x="11" y="1"/>
                    </a:moveTo>
                    <a:cubicBezTo>
                      <a:pt x="34" y="5"/>
                      <a:pt x="34" y="5"/>
                      <a:pt x="34" y="5"/>
                    </a:cubicBezTo>
                    <a:cubicBezTo>
                      <a:pt x="37" y="6"/>
                      <a:pt x="39" y="9"/>
                      <a:pt x="38" y="12"/>
                    </a:cubicBezTo>
                    <a:cubicBezTo>
                      <a:pt x="34" y="31"/>
                      <a:pt x="34" y="31"/>
                      <a:pt x="34" y="31"/>
                    </a:cubicBezTo>
                    <a:cubicBezTo>
                      <a:pt x="34" y="34"/>
                      <a:pt x="31" y="36"/>
                      <a:pt x="28" y="36"/>
                    </a:cubicBezTo>
                    <a:cubicBezTo>
                      <a:pt x="5" y="31"/>
                      <a:pt x="5" y="31"/>
                      <a:pt x="5" y="31"/>
                    </a:cubicBezTo>
                    <a:cubicBezTo>
                      <a:pt x="2" y="31"/>
                      <a:pt x="0" y="28"/>
                      <a:pt x="1"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5" name="Freeform 42">
                <a:extLst>
                  <a:ext uri="{FF2B5EF4-FFF2-40B4-BE49-F238E27FC236}">
                    <a16:creationId xmlns:a16="http://schemas.microsoft.com/office/drawing/2014/main" id="{3456E982-9A17-4CA2-B50C-4D90C77A4629}"/>
                  </a:ext>
                </a:extLst>
              </p:cNvPr>
              <p:cNvSpPr>
                <a:spLocks/>
              </p:cNvSpPr>
              <p:nvPr/>
            </p:nvSpPr>
            <p:spPr bwMode="auto">
              <a:xfrm>
                <a:off x="537" y="1910"/>
                <a:ext cx="48" cy="45"/>
              </a:xfrm>
              <a:custGeom>
                <a:avLst/>
                <a:gdLst>
                  <a:gd name="T0" fmla="*/ 10 w 38"/>
                  <a:gd name="T1" fmla="*/ 0 h 36"/>
                  <a:gd name="T2" fmla="*/ 33 w 38"/>
                  <a:gd name="T3" fmla="*/ 5 h 36"/>
                  <a:gd name="T4" fmla="*/ 37 w 38"/>
                  <a:gd name="T5" fmla="*/ 11 h 36"/>
                  <a:gd name="T6" fmla="*/ 34 w 38"/>
                  <a:gd name="T7" fmla="*/ 31 h 36"/>
                  <a:gd name="T8" fmla="*/ 27 w 38"/>
                  <a:gd name="T9" fmla="*/ 35 h 36"/>
                  <a:gd name="T10" fmla="*/ 5 w 38"/>
                  <a:gd name="T11" fmla="*/ 31 h 36"/>
                  <a:gd name="T12" fmla="*/ 0 w 38"/>
                  <a:gd name="T13" fmla="*/ 24 h 36"/>
                  <a:gd name="T14" fmla="*/ 4 w 38"/>
                  <a:gd name="T15" fmla="*/ 5 h 36"/>
                  <a:gd name="T16" fmla="*/ 10 w 38"/>
                  <a:gd name="T1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0" y="0"/>
                    </a:moveTo>
                    <a:cubicBezTo>
                      <a:pt x="33" y="5"/>
                      <a:pt x="33" y="5"/>
                      <a:pt x="33" y="5"/>
                    </a:cubicBezTo>
                    <a:cubicBezTo>
                      <a:pt x="36" y="5"/>
                      <a:pt x="38" y="8"/>
                      <a:pt x="37" y="11"/>
                    </a:cubicBezTo>
                    <a:cubicBezTo>
                      <a:pt x="34" y="31"/>
                      <a:pt x="34" y="31"/>
                      <a:pt x="34" y="31"/>
                    </a:cubicBezTo>
                    <a:cubicBezTo>
                      <a:pt x="33" y="34"/>
                      <a:pt x="30" y="36"/>
                      <a:pt x="27" y="35"/>
                    </a:cubicBezTo>
                    <a:cubicBezTo>
                      <a:pt x="5" y="31"/>
                      <a:pt x="5" y="31"/>
                      <a:pt x="5" y="31"/>
                    </a:cubicBezTo>
                    <a:cubicBezTo>
                      <a:pt x="2" y="30"/>
                      <a:pt x="0" y="27"/>
                      <a:pt x="0" y="24"/>
                    </a:cubicBezTo>
                    <a:cubicBezTo>
                      <a:pt x="4" y="5"/>
                      <a:pt x="4" y="5"/>
                      <a:pt x="4" y="5"/>
                    </a:cubicBezTo>
                    <a:cubicBezTo>
                      <a:pt x="5" y="2"/>
                      <a:pt x="7" y="0"/>
                      <a:pt x="10"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6" name="Freeform 43">
                <a:extLst>
                  <a:ext uri="{FF2B5EF4-FFF2-40B4-BE49-F238E27FC236}">
                    <a16:creationId xmlns:a16="http://schemas.microsoft.com/office/drawing/2014/main" id="{6FB995B0-426A-4CB3-9CCB-B180FE34CEA3}"/>
                  </a:ext>
                </a:extLst>
              </p:cNvPr>
              <p:cNvSpPr>
                <a:spLocks/>
              </p:cNvSpPr>
              <p:nvPr/>
            </p:nvSpPr>
            <p:spPr bwMode="auto">
              <a:xfrm>
                <a:off x="482" y="1900"/>
                <a:ext cx="49" cy="44"/>
              </a:xfrm>
              <a:custGeom>
                <a:avLst/>
                <a:gdLst>
                  <a:gd name="T0" fmla="*/ 11 w 39"/>
                  <a:gd name="T1" fmla="*/ 0 h 35"/>
                  <a:gd name="T2" fmla="*/ 34 w 39"/>
                  <a:gd name="T3" fmla="*/ 5 h 35"/>
                  <a:gd name="T4" fmla="*/ 38 w 39"/>
                  <a:gd name="T5" fmla="*/ 11 h 35"/>
                  <a:gd name="T6" fmla="*/ 34 w 39"/>
                  <a:gd name="T7" fmla="*/ 30 h 35"/>
                  <a:gd name="T8" fmla="*/ 28 w 39"/>
                  <a:gd name="T9" fmla="*/ 35 h 35"/>
                  <a:gd name="T10" fmla="*/ 5 w 39"/>
                  <a:gd name="T11" fmla="*/ 30 h 35"/>
                  <a:gd name="T12" fmla="*/ 1 w 39"/>
                  <a:gd name="T13" fmla="*/ 24 h 35"/>
                  <a:gd name="T14" fmla="*/ 4 w 39"/>
                  <a:gd name="T15" fmla="*/ 5 h 35"/>
                  <a:gd name="T16" fmla="*/ 11 w 39"/>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5">
                    <a:moveTo>
                      <a:pt x="11" y="0"/>
                    </a:moveTo>
                    <a:cubicBezTo>
                      <a:pt x="34" y="5"/>
                      <a:pt x="34" y="5"/>
                      <a:pt x="34" y="5"/>
                    </a:cubicBezTo>
                    <a:cubicBezTo>
                      <a:pt x="37" y="5"/>
                      <a:pt x="39" y="8"/>
                      <a:pt x="38" y="11"/>
                    </a:cubicBezTo>
                    <a:cubicBezTo>
                      <a:pt x="34" y="30"/>
                      <a:pt x="34" y="30"/>
                      <a:pt x="34" y="30"/>
                    </a:cubicBezTo>
                    <a:cubicBezTo>
                      <a:pt x="34" y="33"/>
                      <a:pt x="31" y="35"/>
                      <a:pt x="28" y="35"/>
                    </a:cubicBezTo>
                    <a:cubicBezTo>
                      <a:pt x="5" y="30"/>
                      <a:pt x="5" y="30"/>
                      <a:pt x="5" y="30"/>
                    </a:cubicBezTo>
                    <a:cubicBezTo>
                      <a:pt x="2" y="30"/>
                      <a:pt x="0" y="27"/>
                      <a:pt x="1" y="24"/>
                    </a:cubicBezTo>
                    <a:cubicBezTo>
                      <a:pt x="4" y="5"/>
                      <a:pt x="4" y="5"/>
                      <a:pt x="4" y="5"/>
                    </a:cubicBezTo>
                    <a:cubicBezTo>
                      <a:pt x="5" y="2"/>
                      <a:pt x="8" y="0"/>
                      <a:pt x="11"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7" name="Freeform 44">
                <a:extLst>
                  <a:ext uri="{FF2B5EF4-FFF2-40B4-BE49-F238E27FC236}">
                    <a16:creationId xmlns:a16="http://schemas.microsoft.com/office/drawing/2014/main" id="{185E8E1C-2E8D-4687-AAB5-A6E43F813BC2}"/>
                  </a:ext>
                </a:extLst>
              </p:cNvPr>
              <p:cNvSpPr>
                <a:spLocks/>
              </p:cNvSpPr>
              <p:nvPr/>
            </p:nvSpPr>
            <p:spPr bwMode="auto">
              <a:xfrm>
                <a:off x="427" y="1888"/>
                <a:ext cx="48" cy="46"/>
              </a:xfrm>
              <a:custGeom>
                <a:avLst/>
                <a:gdLst>
                  <a:gd name="T0" fmla="*/ 10 w 38"/>
                  <a:gd name="T1" fmla="*/ 1 h 36"/>
                  <a:gd name="T2" fmla="*/ 33 w 38"/>
                  <a:gd name="T3" fmla="*/ 5 h 36"/>
                  <a:gd name="T4" fmla="*/ 37 w 38"/>
                  <a:gd name="T5" fmla="*/ 12 h 36"/>
                  <a:gd name="T6" fmla="*/ 34 w 38"/>
                  <a:gd name="T7" fmla="*/ 31 h 36"/>
                  <a:gd name="T8" fmla="*/ 27 w 38"/>
                  <a:gd name="T9" fmla="*/ 35 h 36"/>
                  <a:gd name="T10" fmla="*/ 5 w 38"/>
                  <a:gd name="T11" fmla="*/ 31 h 36"/>
                  <a:gd name="T12" fmla="*/ 0 w 38"/>
                  <a:gd name="T13" fmla="*/ 25 h 36"/>
                  <a:gd name="T14" fmla="*/ 4 w 38"/>
                  <a:gd name="T15" fmla="*/ 5 h 36"/>
                  <a:gd name="T16" fmla="*/ 10 w 38"/>
                  <a:gd name="T17" fmla="*/ 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6">
                    <a:moveTo>
                      <a:pt x="10" y="1"/>
                    </a:moveTo>
                    <a:cubicBezTo>
                      <a:pt x="33" y="5"/>
                      <a:pt x="33" y="5"/>
                      <a:pt x="33" y="5"/>
                    </a:cubicBezTo>
                    <a:cubicBezTo>
                      <a:pt x="36" y="6"/>
                      <a:pt x="38" y="9"/>
                      <a:pt x="37" y="12"/>
                    </a:cubicBezTo>
                    <a:cubicBezTo>
                      <a:pt x="34" y="31"/>
                      <a:pt x="34" y="31"/>
                      <a:pt x="34" y="31"/>
                    </a:cubicBezTo>
                    <a:cubicBezTo>
                      <a:pt x="33" y="34"/>
                      <a:pt x="30" y="36"/>
                      <a:pt x="27" y="35"/>
                    </a:cubicBezTo>
                    <a:cubicBezTo>
                      <a:pt x="5" y="31"/>
                      <a:pt x="5" y="31"/>
                      <a:pt x="5" y="31"/>
                    </a:cubicBezTo>
                    <a:cubicBezTo>
                      <a:pt x="2" y="31"/>
                      <a:pt x="0" y="28"/>
                      <a:pt x="0" y="25"/>
                    </a:cubicBezTo>
                    <a:cubicBezTo>
                      <a:pt x="4" y="5"/>
                      <a:pt x="4" y="5"/>
                      <a:pt x="4" y="5"/>
                    </a:cubicBezTo>
                    <a:cubicBezTo>
                      <a:pt x="5" y="2"/>
                      <a:pt x="7" y="0"/>
                      <a:pt x="10"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8" name="Freeform 45">
                <a:extLst>
                  <a:ext uri="{FF2B5EF4-FFF2-40B4-BE49-F238E27FC236}">
                    <a16:creationId xmlns:a16="http://schemas.microsoft.com/office/drawing/2014/main" id="{B6BB196E-FA34-4592-A7AC-B3805173FE90}"/>
                  </a:ext>
                </a:extLst>
              </p:cNvPr>
              <p:cNvSpPr>
                <a:spLocks/>
              </p:cNvSpPr>
              <p:nvPr/>
            </p:nvSpPr>
            <p:spPr bwMode="auto">
              <a:xfrm>
                <a:off x="372" y="1878"/>
                <a:ext cx="49" cy="46"/>
              </a:xfrm>
              <a:custGeom>
                <a:avLst/>
                <a:gdLst>
                  <a:gd name="T0" fmla="*/ 11 w 39"/>
                  <a:gd name="T1" fmla="*/ 0 h 36"/>
                  <a:gd name="T2" fmla="*/ 34 w 39"/>
                  <a:gd name="T3" fmla="*/ 5 h 36"/>
                  <a:gd name="T4" fmla="*/ 38 w 39"/>
                  <a:gd name="T5" fmla="*/ 11 h 36"/>
                  <a:gd name="T6" fmla="*/ 34 w 39"/>
                  <a:gd name="T7" fmla="*/ 31 h 36"/>
                  <a:gd name="T8" fmla="*/ 28 w 39"/>
                  <a:gd name="T9" fmla="*/ 35 h 36"/>
                  <a:gd name="T10" fmla="*/ 5 w 39"/>
                  <a:gd name="T11" fmla="*/ 31 h 36"/>
                  <a:gd name="T12" fmla="*/ 1 w 39"/>
                  <a:gd name="T13" fmla="*/ 24 h 36"/>
                  <a:gd name="T14" fmla="*/ 4 w 39"/>
                  <a:gd name="T15" fmla="*/ 5 h 36"/>
                  <a:gd name="T16" fmla="*/ 11 w 39"/>
                  <a:gd name="T17"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36">
                    <a:moveTo>
                      <a:pt x="11" y="0"/>
                    </a:moveTo>
                    <a:cubicBezTo>
                      <a:pt x="34" y="5"/>
                      <a:pt x="34" y="5"/>
                      <a:pt x="34" y="5"/>
                    </a:cubicBezTo>
                    <a:cubicBezTo>
                      <a:pt x="37" y="5"/>
                      <a:pt x="39" y="8"/>
                      <a:pt x="38" y="11"/>
                    </a:cubicBezTo>
                    <a:cubicBezTo>
                      <a:pt x="34" y="31"/>
                      <a:pt x="34" y="31"/>
                      <a:pt x="34" y="31"/>
                    </a:cubicBezTo>
                    <a:cubicBezTo>
                      <a:pt x="34" y="34"/>
                      <a:pt x="31" y="36"/>
                      <a:pt x="28" y="35"/>
                    </a:cubicBezTo>
                    <a:cubicBezTo>
                      <a:pt x="5" y="31"/>
                      <a:pt x="5" y="31"/>
                      <a:pt x="5" y="31"/>
                    </a:cubicBezTo>
                    <a:cubicBezTo>
                      <a:pt x="2" y="30"/>
                      <a:pt x="0" y="27"/>
                      <a:pt x="1" y="24"/>
                    </a:cubicBezTo>
                    <a:cubicBezTo>
                      <a:pt x="4" y="5"/>
                      <a:pt x="4" y="5"/>
                      <a:pt x="4" y="5"/>
                    </a:cubicBezTo>
                    <a:cubicBezTo>
                      <a:pt x="5" y="2"/>
                      <a:pt x="8" y="0"/>
                      <a:pt x="11"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9" name="Freeform 46">
                <a:extLst>
                  <a:ext uri="{FF2B5EF4-FFF2-40B4-BE49-F238E27FC236}">
                    <a16:creationId xmlns:a16="http://schemas.microsoft.com/office/drawing/2014/main" id="{98C0E8C7-DF03-43BF-B700-30D05CED445A}"/>
                  </a:ext>
                </a:extLst>
              </p:cNvPr>
              <p:cNvSpPr>
                <a:spLocks/>
              </p:cNvSpPr>
              <p:nvPr/>
            </p:nvSpPr>
            <p:spPr bwMode="auto">
              <a:xfrm>
                <a:off x="317" y="1868"/>
                <a:ext cx="48" cy="45"/>
              </a:xfrm>
              <a:custGeom>
                <a:avLst/>
                <a:gdLst>
                  <a:gd name="T0" fmla="*/ 10 w 38"/>
                  <a:gd name="T1" fmla="*/ 0 h 35"/>
                  <a:gd name="T2" fmla="*/ 33 w 38"/>
                  <a:gd name="T3" fmla="*/ 4 h 35"/>
                  <a:gd name="T4" fmla="*/ 37 w 38"/>
                  <a:gd name="T5" fmla="*/ 11 h 35"/>
                  <a:gd name="T6" fmla="*/ 34 w 38"/>
                  <a:gd name="T7" fmla="*/ 30 h 35"/>
                  <a:gd name="T8" fmla="*/ 27 w 38"/>
                  <a:gd name="T9" fmla="*/ 35 h 35"/>
                  <a:gd name="T10" fmla="*/ 5 w 38"/>
                  <a:gd name="T11" fmla="*/ 30 h 35"/>
                  <a:gd name="T12" fmla="*/ 0 w 38"/>
                  <a:gd name="T13" fmla="*/ 24 h 35"/>
                  <a:gd name="T14" fmla="*/ 4 w 38"/>
                  <a:gd name="T15" fmla="*/ 4 h 35"/>
                  <a:gd name="T16" fmla="*/ 10 w 38"/>
                  <a:gd name="T1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35">
                    <a:moveTo>
                      <a:pt x="10" y="0"/>
                    </a:moveTo>
                    <a:cubicBezTo>
                      <a:pt x="33" y="4"/>
                      <a:pt x="33" y="4"/>
                      <a:pt x="33" y="4"/>
                    </a:cubicBezTo>
                    <a:cubicBezTo>
                      <a:pt x="36" y="5"/>
                      <a:pt x="38" y="8"/>
                      <a:pt x="37" y="11"/>
                    </a:cubicBezTo>
                    <a:cubicBezTo>
                      <a:pt x="34" y="30"/>
                      <a:pt x="34" y="30"/>
                      <a:pt x="34" y="30"/>
                    </a:cubicBezTo>
                    <a:cubicBezTo>
                      <a:pt x="33" y="33"/>
                      <a:pt x="30" y="35"/>
                      <a:pt x="27" y="35"/>
                    </a:cubicBezTo>
                    <a:cubicBezTo>
                      <a:pt x="5" y="30"/>
                      <a:pt x="5" y="30"/>
                      <a:pt x="5" y="30"/>
                    </a:cubicBezTo>
                    <a:cubicBezTo>
                      <a:pt x="2" y="30"/>
                      <a:pt x="0" y="27"/>
                      <a:pt x="0" y="24"/>
                    </a:cubicBezTo>
                    <a:cubicBezTo>
                      <a:pt x="4" y="4"/>
                      <a:pt x="4" y="4"/>
                      <a:pt x="4" y="4"/>
                    </a:cubicBezTo>
                    <a:cubicBezTo>
                      <a:pt x="5" y="1"/>
                      <a:pt x="7" y="0"/>
                      <a:pt x="10"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0" name="Freeform 47">
                <a:extLst>
                  <a:ext uri="{FF2B5EF4-FFF2-40B4-BE49-F238E27FC236}">
                    <a16:creationId xmlns:a16="http://schemas.microsoft.com/office/drawing/2014/main" id="{57E9F8FB-E186-40E2-AADB-4D82EE9A2025}"/>
                  </a:ext>
                </a:extLst>
              </p:cNvPr>
              <p:cNvSpPr>
                <a:spLocks/>
              </p:cNvSpPr>
              <p:nvPr/>
            </p:nvSpPr>
            <p:spPr bwMode="auto">
              <a:xfrm>
                <a:off x="255" y="1856"/>
                <a:ext cx="53" cy="46"/>
              </a:xfrm>
              <a:custGeom>
                <a:avLst/>
                <a:gdLst>
                  <a:gd name="T0" fmla="*/ 11 w 42"/>
                  <a:gd name="T1" fmla="*/ 1 h 37"/>
                  <a:gd name="T2" fmla="*/ 37 w 42"/>
                  <a:gd name="T3" fmla="*/ 6 h 37"/>
                  <a:gd name="T4" fmla="*/ 41 w 42"/>
                  <a:gd name="T5" fmla="*/ 12 h 37"/>
                  <a:gd name="T6" fmla="*/ 37 w 42"/>
                  <a:gd name="T7" fmla="*/ 32 h 37"/>
                  <a:gd name="T8" fmla="*/ 31 w 42"/>
                  <a:gd name="T9" fmla="*/ 36 h 37"/>
                  <a:gd name="T10" fmla="*/ 5 w 42"/>
                  <a:gd name="T11" fmla="*/ 31 h 37"/>
                  <a:gd name="T12" fmla="*/ 0 w 42"/>
                  <a:gd name="T13" fmla="*/ 25 h 37"/>
                  <a:gd name="T14" fmla="*/ 4 w 42"/>
                  <a:gd name="T15" fmla="*/ 5 h 37"/>
                  <a:gd name="T16" fmla="*/ 11 w 42"/>
                  <a:gd name="T17" fmla="*/ 1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37">
                    <a:moveTo>
                      <a:pt x="11" y="1"/>
                    </a:moveTo>
                    <a:cubicBezTo>
                      <a:pt x="37" y="6"/>
                      <a:pt x="37" y="6"/>
                      <a:pt x="37" y="6"/>
                    </a:cubicBezTo>
                    <a:cubicBezTo>
                      <a:pt x="40" y="6"/>
                      <a:pt x="42" y="9"/>
                      <a:pt x="41" y="12"/>
                    </a:cubicBezTo>
                    <a:cubicBezTo>
                      <a:pt x="37" y="32"/>
                      <a:pt x="37" y="32"/>
                      <a:pt x="37" y="32"/>
                    </a:cubicBezTo>
                    <a:cubicBezTo>
                      <a:pt x="37" y="35"/>
                      <a:pt x="34" y="37"/>
                      <a:pt x="31" y="36"/>
                    </a:cubicBezTo>
                    <a:cubicBezTo>
                      <a:pt x="5" y="31"/>
                      <a:pt x="5" y="31"/>
                      <a:pt x="5" y="31"/>
                    </a:cubicBezTo>
                    <a:cubicBezTo>
                      <a:pt x="2" y="30"/>
                      <a:pt x="0" y="28"/>
                      <a:pt x="0" y="25"/>
                    </a:cubicBezTo>
                    <a:cubicBezTo>
                      <a:pt x="4" y="5"/>
                      <a:pt x="4" y="5"/>
                      <a:pt x="4" y="5"/>
                    </a:cubicBezTo>
                    <a:cubicBezTo>
                      <a:pt x="5" y="2"/>
                      <a:pt x="8" y="0"/>
                      <a:pt x="11"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1" name="Freeform 48">
                <a:extLst>
                  <a:ext uri="{FF2B5EF4-FFF2-40B4-BE49-F238E27FC236}">
                    <a16:creationId xmlns:a16="http://schemas.microsoft.com/office/drawing/2014/main" id="{45ECE824-E81C-4AA8-B42B-968F86C34ED0}"/>
                  </a:ext>
                </a:extLst>
              </p:cNvPr>
              <p:cNvSpPr>
                <a:spLocks/>
              </p:cNvSpPr>
              <p:nvPr/>
            </p:nvSpPr>
            <p:spPr bwMode="auto">
              <a:xfrm>
                <a:off x="962" y="2040"/>
                <a:ext cx="54" cy="58"/>
              </a:xfrm>
              <a:custGeom>
                <a:avLst/>
                <a:gdLst>
                  <a:gd name="T0" fmla="*/ 13 w 43"/>
                  <a:gd name="T1" fmla="*/ 1 h 46"/>
                  <a:gd name="T2" fmla="*/ 37 w 43"/>
                  <a:gd name="T3" fmla="*/ 6 h 46"/>
                  <a:gd name="T4" fmla="*/ 42 w 43"/>
                  <a:gd name="T5" fmla="*/ 13 h 46"/>
                  <a:gd name="T6" fmla="*/ 37 w 43"/>
                  <a:gd name="T7" fmla="*/ 40 h 46"/>
                  <a:gd name="T8" fmla="*/ 29 w 43"/>
                  <a:gd name="T9" fmla="*/ 45 h 46"/>
                  <a:gd name="T10" fmla="*/ 6 w 43"/>
                  <a:gd name="T11" fmla="*/ 41 h 46"/>
                  <a:gd name="T12" fmla="*/ 1 w 43"/>
                  <a:gd name="T13" fmla="*/ 33 h 46"/>
                  <a:gd name="T14" fmla="*/ 6 w 43"/>
                  <a:gd name="T15" fmla="*/ 6 h 46"/>
                  <a:gd name="T16" fmla="*/ 13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3" y="1"/>
                    </a:moveTo>
                    <a:cubicBezTo>
                      <a:pt x="37" y="6"/>
                      <a:pt x="37" y="6"/>
                      <a:pt x="37" y="6"/>
                    </a:cubicBezTo>
                    <a:cubicBezTo>
                      <a:pt x="40" y="6"/>
                      <a:pt x="43" y="10"/>
                      <a:pt x="42" y="13"/>
                    </a:cubicBezTo>
                    <a:cubicBezTo>
                      <a:pt x="37" y="40"/>
                      <a:pt x="37" y="40"/>
                      <a:pt x="37" y="40"/>
                    </a:cubicBezTo>
                    <a:cubicBezTo>
                      <a:pt x="36" y="44"/>
                      <a:pt x="33" y="46"/>
                      <a:pt x="29" y="45"/>
                    </a:cubicBezTo>
                    <a:cubicBezTo>
                      <a:pt x="6" y="41"/>
                      <a:pt x="6" y="41"/>
                      <a:pt x="6" y="41"/>
                    </a:cubicBezTo>
                    <a:cubicBezTo>
                      <a:pt x="2" y="40"/>
                      <a:pt x="0" y="37"/>
                      <a:pt x="1" y="33"/>
                    </a:cubicBezTo>
                    <a:cubicBezTo>
                      <a:pt x="6" y="6"/>
                      <a:pt x="6" y="6"/>
                      <a:pt x="6" y="6"/>
                    </a:cubicBezTo>
                    <a:cubicBezTo>
                      <a:pt x="6" y="3"/>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2" name="Freeform 49">
                <a:extLst>
                  <a:ext uri="{FF2B5EF4-FFF2-40B4-BE49-F238E27FC236}">
                    <a16:creationId xmlns:a16="http://schemas.microsoft.com/office/drawing/2014/main" id="{C33E8E65-17A8-4B6B-B675-9258C2BB337B}"/>
                  </a:ext>
                </a:extLst>
              </p:cNvPr>
              <p:cNvSpPr>
                <a:spLocks/>
              </p:cNvSpPr>
              <p:nvPr/>
            </p:nvSpPr>
            <p:spPr bwMode="auto">
              <a:xfrm>
                <a:off x="903" y="2029"/>
                <a:ext cx="54" cy="58"/>
              </a:xfrm>
              <a:custGeom>
                <a:avLst/>
                <a:gdLst>
                  <a:gd name="T0" fmla="*/ 13 w 43"/>
                  <a:gd name="T1" fmla="*/ 1 h 46"/>
                  <a:gd name="T2" fmla="*/ 37 w 43"/>
                  <a:gd name="T3" fmla="*/ 6 h 46"/>
                  <a:gd name="T4" fmla="*/ 42 w 43"/>
                  <a:gd name="T5" fmla="*/ 13 h 46"/>
                  <a:gd name="T6" fmla="*/ 37 w 43"/>
                  <a:gd name="T7" fmla="*/ 40 h 46"/>
                  <a:gd name="T8" fmla="*/ 29 w 43"/>
                  <a:gd name="T9" fmla="*/ 45 h 46"/>
                  <a:gd name="T10" fmla="*/ 6 w 43"/>
                  <a:gd name="T11" fmla="*/ 41 h 46"/>
                  <a:gd name="T12" fmla="*/ 0 w 43"/>
                  <a:gd name="T13" fmla="*/ 33 h 46"/>
                  <a:gd name="T14" fmla="*/ 6 w 43"/>
                  <a:gd name="T15" fmla="*/ 6 h 46"/>
                  <a:gd name="T16" fmla="*/ 13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3" y="1"/>
                    </a:moveTo>
                    <a:cubicBezTo>
                      <a:pt x="37" y="6"/>
                      <a:pt x="37" y="6"/>
                      <a:pt x="37" y="6"/>
                    </a:cubicBezTo>
                    <a:cubicBezTo>
                      <a:pt x="40" y="6"/>
                      <a:pt x="43" y="10"/>
                      <a:pt x="42" y="13"/>
                    </a:cubicBezTo>
                    <a:cubicBezTo>
                      <a:pt x="37" y="40"/>
                      <a:pt x="37" y="40"/>
                      <a:pt x="37" y="40"/>
                    </a:cubicBezTo>
                    <a:cubicBezTo>
                      <a:pt x="36" y="44"/>
                      <a:pt x="33" y="46"/>
                      <a:pt x="29" y="45"/>
                    </a:cubicBezTo>
                    <a:cubicBezTo>
                      <a:pt x="6" y="41"/>
                      <a:pt x="6" y="41"/>
                      <a:pt x="6" y="41"/>
                    </a:cubicBezTo>
                    <a:cubicBezTo>
                      <a:pt x="2" y="40"/>
                      <a:pt x="0" y="37"/>
                      <a:pt x="0" y="33"/>
                    </a:cubicBezTo>
                    <a:cubicBezTo>
                      <a:pt x="6" y="6"/>
                      <a:pt x="6" y="6"/>
                      <a:pt x="6" y="6"/>
                    </a:cubicBezTo>
                    <a:cubicBezTo>
                      <a:pt x="6" y="3"/>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3" name="Freeform 50">
                <a:extLst>
                  <a:ext uri="{FF2B5EF4-FFF2-40B4-BE49-F238E27FC236}">
                    <a16:creationId xmlns:a16="http://schemas.microsoft.com/office/drawing/2014/main" id="{BA44AB0A-9631-4A30-9CCF-276A4C43F899}"/>
                  </a:ext>
                </a:extLst>
              </p:cNvPr>
              <p:cNvSpPr>
                <a:spLocks/>
              </p:cNvSpPr>
              <p:nvPr/>
            </p:nvSpPr>
            <p:spPr bwMode="auto">
              <a:xfrm>
                <a:off x="843" y="2017"/>
                <a:ext cx="53" cy="59"/>
              </a:xfrm>
              <a:custGeom>
                <a:avLst/>
                <a:gdLst>
                  <a:gd name="T0" fmla="*/ 13 w 42"/>
                  <a:gd name="T1" fmla="*/ 1 h 46"/>
                  <a:gd name="T2" fmla="*/ 36 w 42"/>
                  <a:gd name="T3" fmla="*/ 6 h 46"/>
                  <a:gd name="T4" fmla="*/ 42 w 42"/>
                  <a:gd name="T5" fmla="*/ 13 h 46"/>
                  <a:gd name="T6" fmla="*/ 37 w 42"/>
                  <a:gd name="T7" fmla="*/ 40 h 46"/>
                  <a:gd name="T8" fmla="*/ 29 w 42"/>
                  <a:gd name="T9" fmla="*/ 45 h 46"/>
                  <a:gd name="T10" fmla="*/ 5 w 42"/>
                  <a:gd name="T11" fmla="*/ 41 h 46"/>
                  <a:gd name="T12" fmla="*/ 0 w 42"/>
                  <a:gd name="T13" fmla="*/ 33 h 46"/>
                  <a:gd name="T14" fmla="*/ 5 w 42"/>
                  <a:gd name="T15" fmla="*/ 6 h 46"/>
                  <a:gd name="T16" fmla="*/ 13 w 42"/>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6">
                    <a:moveTo>
                      <a:pt x="13" y="1"/>
                    </a:moveTo>
                    <a:cubicBezTo>
                      <a:pt x="36" y="6"/>
                      <a:pt x="36" y="6"/>
                      <a:pt x="36" y="6"/>
                    </a:cubicBezTo>
                    <a:cubicBezTo>
                      <a:pt x="40" y="6"/>
                      <a:pt x="42" y="10"/>
                      <a:pt x="42" y="13"/>
                    </a:cubicBezTo>
                    <a:cubicBezTo>
                      <a:pt x="37" y="40"/>
                      <a:pt x="37" y="40"/>
                      <a:pt x="37" y="40"/>
                    </a:cubicBezTo>
                    <a:cubicBezTo>
                      <a:pt x="36" y="43"/>
                      <a:pt x="32" y="46"/>
                      <a:pt x="29" y="45"/>
                    </a:cubicBezTo>
                    <a:cubicBezTo>
                      <a:pt x="5" y="41"/>
                      <a:pt x="5" y="41"/>
                      <a:pt x="5" y="41"/>
                    </a:cubicBezTo>
                    <a:cubicBezTo>
                      <a:pt x="2" y="40"/>
                      <a:pt x="0" y="37"/>
                      <a:pt x="0" y="33"/>
                    </a:cubicBezTo>
                    <a:cubicBezTo>
                      <a:pt x="5" y="6"/>
                      <a:pt x="5" y="6"/>
                      <a:pt x="5" y="6"/>
                    </a:cubicBezTo>
                    <a:cubicBezTo>
                      <a:pt x="6" y="3"/>
                      <a:pt x="9"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4" name="Freeform 51">
                <a:extLst>
                  <a:ext uri="{FF2B5EF4-FFF2-40B4-BE49-F238E27FC236}">
                    <a16:creationId xmlns:a16="http://schemas.microsoft.com/office/drawing/2014/main" id="{CDE5FB24-FEE5-4794-9A6E-25605F846C44}"/>
                  </a:ext>
                </a:extLst>
              </p:cNvPr>
              <p:cNvSpPr>
                <a:spLocks/>
              </p:cNvSpPr>
              <p:nvPr/>
            </p:nvSpPr>
            <p:spPr bwMode="auto">
              <a:xfrm>
                <a:off x="783" y="2006"/>
                <a:ext cx="54" cy="58"/>
              </a:xfrm>
              <a:custGeom>
                <a:avLst/>
                <a:gdLst>
                  <a:gd name="T0" fmla="*/ 14 w 43"/>
                  <a:gd name="T1" fmla="*/ 1 h 46"/>
                  <a:gd name="T2" fmla="*/ 37 w 43"/>
                  <a:gd name="T3" fmla="*/ 5 h 46"/>
                  <a:gd name="T4" fmla="*/ 42 w 43"/>
                  <a:gd name="T5" fmla="*/ 13 h 46"/>
                  <a:gd name="T6" fmla="*/ 37 w 43"/>
                  <a:gd name="T7" fmla="*/ 40 h 46"/>
                  <a:gd name="T8" fmla="*/ 30 w 43"/>
                  <a:gd name="T9" fmla="*/ 45 h 46"/>
                  <a:gd name="T10" fmla="*/ 6 w 43"/>
                  <a:gd name="T11" fmla="*/ 41 h 46"/>
                  <a:gd name="T12" fmla="*/ 1 w 43"/>
                  <a:gd name="T13" fmla="*/ 33 h 46"/>
                  <a:gd name="T14" fmla="*/ 6 w 43"/>
                  <a:gd name="T15" fmla="*/ 6 h 46"/>
                  <a:gd name="T16" fmla="*/ 14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4" y="1"/>
                    </a:moveTo>
                    <a:cubicBezTo>
                      <a:pt x="37" y="5"/>
                      <a:pt x="37" y="5"/>
                      <a:pt x="37" y="5"/>
                    </a:cubicBezTo>
                    <a:cubicBezTo>
                      <a:pt x="41" y="6"/>
                      <a:pt x="43" y="10"/>
                      <a:pt x="42" y="13"/>
                    </a:cubicBezTo>
                    <a:cubicBezTo>
                      <a:pt x="37" y="40"/>
                      <a:pt x="37" y="40"/>
                      <a:pt x="37" y="40"/>
                    </a:cubicBezTo>
                    <a:cubicBezTo>
                      <a:pt x="37" y="43"/>
                      <a:pt x="33" y="46"/>
                      <a:pt x="30" y="45"/>
                    </a:cubicBezTo>
                    <a:cubicBezTo>
                      <a:pt x="6" y="41"/>
                      <a:pt x="6" y="41"/>
                      <a:pt x="6" y="41"/>
                    </a:cubicBezTo>
                    <a:cubicBezTo>
                      <a:pt x="3" y="40"/>
                      <a:pt x="0" y="36"/>
                      <a:pt x="1" y="33"/>
                    </a:cubicBezTo>
                    <a:cubicBezTo>
                      <a:pt x="6" y="6"/>
                      <a:pt x="6" y="6"/>
                      <a:pt x="6" y="6"/>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5" name="Freeform 52">
                <a:extLst>
                  <a:ext uri="{FF2B5EF4-FFF2-40B4-BE49-F238E27FC236}">
                    <a16:creationId xmlns:a16="http://schemas.microsoft.com/office/drawing/2014/main" id="{43794AEC-3761-4730-A8B5-115160121432}"/>
                  </a:ext>
                </a:extLst>
              </p:cNvPr>
              <p:cNvSpPr>
                <a:spLocks/>
              </p:cNvSpPr>
              <p:nvPr/>
            </p:nvSpPr>
            <p:spPr bwMode="auto">
              <a:xfrm>
                <a:off x="723" y="1995"/>
                <a:ext cx="55" cy="58"/>
              </a:xfrm>
              <a:custGeom>
                <a:avLst/>
                <a:gdLst>
                  <a:gd name="T0" fmla="*/ 14 w 43"/>
                  <a:gd name="T1" fmla="*/ 1 h 46"/>
                  <a:gd name="T2" fmla="*/ 37 w 43"/>
                  <a:gd name="T3" fmla="*/ 5 h 46"/>
                  <a:gd name="T4" fmla="*/ 42 w 43"/>
                  <a:gd name="T5" fmla="*/ 13 h 46"/>
                  <a:gd name="T6" fmla="*/ 37 w 43"/>
                  <a:gd name="T7" fmla="*/ 40 h 46"/>
                  <a:gd name="T8" fmla="*/ 29 w 43"/>
                  <a:gd name="T9" fmla="*/ 45 h 46"/>
                  <a:gd name="T10" fmla="*/ 6 w 43"/>
                  <a:gd name="T11" fmla="*/ 41 h 46"/>
                  <a:gd name="T12" fmla="*/ 1 w 43"/>
                  <a:gd name="T13" fmla="*/ 33 h 46"/>
                  <a:gd name="T14" fmla="*/ 6 w 43"/>
                  <a:gd name="T15" fmla="*/ 6 h 46"/>
                  <a:gd name="T16" fmla="*/ 14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4" y="1"/>
                    </a:moveTo>
                    <a:cubicBezTo>
                      <a:pt x="37" y="5"/>
                      <a:pt x="37" y="5"/>
                      <a:pt x="37" y="5"/>
                    </a:cubicBezTo>
                    <a:cubicBezTo>
                      <a:pt x="41" y="6"/>
                      <a:pt x="43" y="10"/>
                      <a:pt x="42" y="13"/>
                    </a:cubicBezTo>
                    <a:cubicBezTo>
                      <a:pt x="37" y="40"/>
                      <a:pt x="37" y="40"/>
                      <a:pt x="37" y="40"/>
                    </a:cubicBezTo>
                    <a:cubicBezTo>
                      <a:pt x="37" y="43"/>
                      <a:pt x="33" y="46"/>
                      <a:pt x="29" y="45"/>
                    </a:cubicBezTo>
                    <a:cubicBezTo>
                      <a:pt x="6" y="41"/>
                      <a:pt x="6" y="41"/>
                      <a:pt x="6" y="41"/>
                    </a:cubicBezTo>
                    <a:cubicBezTo>
                      <a:pt x="3" y="40"/>
                      <a:pt x="0" y="36"/>
                      <a:pt x="1" y="33"/>
                    </a:cubicBezTo>
                    <a:cubicBezTo>
                      <a:pt x="6" y="6"/>
                      <a:pt x="6" y="6"/>
                      <a:pt x="6" y="6"/>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6" name="Freeform 53">
                <a:extLst>
                  <a:ext uri="{FF2B5EF4-FFF2-40B4-BE49-F238E27FC236}">
                    <a16:creationId xmlns:a16="http://schemas.microsoft.com/office/drawing/2014/main" id="{40DCCD7B-FD4D-4144-8ECF-C4A7FEE20AFB}"/>
                  </a:ext>
                </a:extLst>
              </p:cNvPr>
              <p:cNvSpPr>
                <a:spLocks/>
              </p:cNvSpPr>
              <p:nvPr/>
            </p:nvSpPr>
            <p:spPr bwMode="auto">
              <a:xfrm>
                <a:off x="664" y="1983"/>
                <a:ext cx="54" cy="58"/>
              </a:xfrm>
              <a:custGeom>
                <a:avLst/>
                <a:gdLst>
                  <a:gd name="T0" fmla="*/ 13 w 43"/>
                  <a:gd name="T1" fmla="*/ 1 h 46"/>
                  <a:gd name="T2" fmla="*/ 37 w 43"/>
                  <a:gd name="T3" fmla="*/ 5 h 46"/>
                  <a:gd name="T4" fmla="*/ 42 w 43"/>
                  <a:gd name="T5" fmla="*/ 13 h 46"/>
                  <a:gd name="T6" fmla="*/ 37 w 43"/>
                  <a:gd name="T7" fmla="*/ 40 h 46"/>
                  <a:gd name="T8" fmla="*/ 29 w 43"/>
                  <a:gd name="T9" fmla="*/ 45 h 46"/>
                  <a:gd name="T10" fmla="*/ 6 w 43"/>
                  <a:gd name="T11" fmla="*/ 40 h 46"/>
                  <a:gd name="T12" fmla="*/ 1 w 43"/>
                  <a:gd name="T13" fmla="*/ 33 h 46"/>
                  <a:gd name="T14" fmla="*/ 6 w 43"/>
                  <a:gd name="T15" fmla="*/ 6 h 46"/>
                  <a:gd name="T16" fmla="*/ 13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3" y="1"/>
                    </a:moveTo>
                    <a:cubicBezTo>
                      <a:pt x="37" y="5"/>
                      <a:pt x="37" y="5"/>
                      <a:pt x="37" y="5"/>
                    </a:cubicBezTo>
                    <a:cubicBezTo>
                      <a:pt x="40" y="6"/>
                      <a:pt x="43" y="10"/>
                      <a:pt x="42" y="13"/>
                    </a:cubicBezTo>
                    <a:cubicBezTo>
                      <a:pt x="37" y="40"/>
                      <a:pt x="37" y="40"/>
                      <a:pt x="37" y="40"/>
                    </a:cubicBezTo>
                    <a:cubicBezTo>
                      <a:pt x="36" y="43"/>
                      <a:pt x="33" y="46"/>
                      <a:pt x="29" y="45"/>
                    </a:cubicBezTo>
                    <a:cubicBezTo>
                      <a:pt x="6" y="40"/>
                      <a:pt x="6" y="40"/>
                      <a:pt x="6" y="40"/>
                    </a:cubicBezTo>
                    <a:cubicBezTo>
                      <a:pt x="2" y="40"/>
                      <a:pt x="0" y="36"/>
                      <a:pt x="1" y="33"/>
                    </a:cubicBezTo>
                    <a:cubicBezTo>
                      <a:pt x="6" y="6"/>
                      <a:pt x="6" y="6"/>
                      <a:pt x="6" y="6"/>
                    </a:cubicBezTo>
                    <a:cubicBezTo>
                      <a:pt x="6" y="3"/>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7" name="Freeform 54">
                <a:extLst>
                  <a:ext uri="{FF2B5EF4-FFF2-40B4-BE49-F238E27FC236}">
                    <a16:creationId xmlns:a16="http://schemas.microsoft.com/office/drawing/2014/main" id="{9E81E66B-098F-456E-9283-16D594B195AD}"/>
                  </a:ext>
                </a:extLst>
              </p:cNvPr>
              <p:cNvSpPr>
                <a:spLocks/>
              </p:cNvSpPr>
              <p:nvPr/>
            </p:nvSpPr>
            <p:spPr bwMode="auto">
              <a:xfrm>
                <a:off x="604" y="1972"/>
                <a:ext cx="55" cy="58"/>
              </a:xfrm>
              <a:custGeom>
                <a:avLst/>
                <a:gdLst>
                  <a:gd name="T0" fmla="*/ 13 w 43"/>
                  <a:gd name="T1" fmla="*/ 1 h 46"/>
                  <a:gd name="T2" fmla="*/ 37 w 43"/>
                  <a:gd name="T3" fmla="*/ 5 h 46"/>
                  <a:gd name="T4" fmla="*/ 42 w 43"/>
                  <a:gd name="T5" fmla="*/ 13 h 46"/>
                  <a:gd name="T6" fmla="*/ 37 w 43"/>
                  <a:gd name="T7" fmla="*/ 40 h 46"/>
                  <a:gd name="T8" fmla="*/ 29 w 43"/>
                  <a:gd name="T9" fmla="*/ 45 h 46"/>
                  <a:gd name="T10" fmla="*/ 6 w 43"/>
                  <a:gd name="T11" fmla="*/ 40 h 46"/>
                  <a:gd name="T12" fmla="*/ 0 w 43"/>
                  <a:gd name="T13" fmla="*/ 33 h 46"/>
                  <a:gd name="T14" fmla="*/ 6 w 43"/>
                  <a:gd name="T15" fmla="*/ 6 h 46"/>
                  <a:gd name="T16" fmla="*/ 13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3" y="1"/>
                    </a:moveTo>
                    <a:cubicBezTo>
                      <a:pt x="37" y="5"/>
                      <a:pt x="37" y="5"/>
                      <a:pt x="37" y="5"/>
                    </a:cubicBezTo>
                    <a:cubicBezTo>
                      <a:pt x="40" y="6"/>
                      <a:pt x="43" y="9"/>
                      <a:pt x="42" y="13"/>
                    </a:cubicBezTo>
                    <a:cubicBezTo>
                      <a:pt x="37" y="40"/>
                      <a:pt x="37" y="40"/>
                      <a:pt x="37" y="40"/>
                    </a:cubicBezTo>
                    <a:cubicBezTo>
                      <a:pt x="36" y="43"/>
                      <a:pt x="33" y="46"/>
                      <a:pt x="29" y="45"/>
                    </a:cubicBezTo>
                    <a:cubicBezTo>
                      <a:pt x="6" y="40"/>
                      <a:pt x="6" y="40"/>
                      <a:pt x="6" y="40"/>
                    </a:cubicBezTo>
                    <a:cubicBezTo>
                      <a:pt x="2" y="40"/>
                      <a:pt x="0" y="36"/>
                      <a:pt x="0" y="33"/>
                    </a:cubicBezTo>
                    <a:cubicBezTo>
                      <a:pt x="6" y="6"/>
                      <a:pt x="6" y="6"/>
                      <a:pt x="6" y="6"/>
                    </a:cubicBezTo>
                    <a:cubicBezTo>
                      <a:pt x="6" y="2"/>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8" name="Freeform 55">
                <a:extLst>
                  <a:ext uri="{FF2B5EF4-FFF2-40B4-BE49-F238E27FC236}">
                    <a16:creationId xmlns:a16="http://schemas.microsoft.com/office/drawing/2014/main" id="{E411534D-7C3F-46C3-B85D-7C77DAF5A961}"/>
                  </a:ext>
                </a:extLst>
              </p:cNvPr>
              <p:cNvSpPr>
                <a:spLocks/>
              </p:cNvSpPr>
              <p:nvPr/>
            </p:nvSpPr>
            <p:spPr bwMode="auto">
              <a:xfrm>
                <a:off x="545" y="1961"/>
                <a:ext cx="53" cy="58"/>
              </a:xfrm>
              <a:custGeom>
                <a:avLst/>
                <a:gdLst>
                  <a:gd name="T0" fmla="*/ 13 w 42"/>
                  <a:gd name="T1" fmla="*/ 1 h 46"/>
                  <a:gd name="T2" fmla="*/ 36 w 42"/>
                  <a:gd name="T3" fmla="*/ 5 h 46"/>
                  <a:gd name="T4" fmla="*/ 42 w 42"/>
                  <a:gd name="T5" fmla="*/ 13 h 46"/>
                  <a:gd name="T6" fmla="*/ 37 w 42"/>
                  <a:gd name="T7" fmla="*/ 40 h 46"/>
                  <a:gd name="T8" fmla="*/ 29 w 42"/>
                  <a:gd name="T9" fmla="*/ 45 h 46"/>
                  <a:gd name="T10" fmla="*/ 5 w 42"/>
                  <a:gd name="T11" fmla="*/ 40 h 46"/>
                  <a:gd name="T12" fmla="*/ 0 w 42"/>
                  <a:gd name="T13" fmla="*/ 33 h 46"/>
                  <a:gd name="T14" fmla="*/ 5 w 42"/>
                  <a:gd name="T15" fmla="*/ 6 h 46"/>
                  <a:gd name="T16" fmla="*/ 13 w 42"/>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6">
                    <a:moveTo>
                      <a:pt x="13" y="1"/>
                    </a:moveTo>
                    <a:cubicBezTo>
                      <a:pt x="36" y="5"/>
                      <a:pt x="36" y="5"/>
                      <a:pt x="36" y="5"/>
                    </a:cubicBezTo>
                    <a:cubicBezTo>
                      <a:pt x="40" y="6"/>
                      <a:pt x="42" y="9"/>
                      <a:pt x="42" y="13"/>
                    </a:cubicBezTo>
                    <a:cubicBezTo>
                      <a:pt x="37" y="40"/>
                      <a:pt x="37" y="40"/>
                      <a:pt x="37" y="40"/>
                    </a:cubicBezTo>
                    <a:cubicBezTo>
                      <a:pt x="36" y="43"/>
                      <a:pt x="32" y="46"/>
                      <a:pt x="29" y="45"/>
                    </a:cubicBezTo>
                    <a:cubicBezTo>
                      <a:pt x="5" y="40"/>
                      <a:pt x="5" y="40"/>
                      <a:pt x="5" y="40"/>
                    </a:cubicBezTo>
                    <a:cubicBezTo>
                      <a:pt x="2" y="40"/>
                      <a:pt x="0" y="36"/>
                      <a:pt x="0" y="33"/>
                    </a:cubicBezTo>
                    <a:cubicBezTo>
                      <a:pt x="5" y="6"/>
                      <a:pt x="5" y="6"/>
                      <a:pt x="5" y="6"/>
                    </a:cubicBezTo>
                    <a:cubicBezTo>
                      <a:pt x="6" y="2"/>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9" name="Freeform 56">
                <a:extLst>
                  <a:ext uri="{FF2B5EF4-FFF2-40B4-BE49-F238E27FC236}">
                    <a16:creationId xmlns:a16="http://schemas.microsoft.com/office/drawing/2014/main" id="{F5D7C1CE-A6D9-4482-9821-2777115FF4F5}"/>
                  </a:ext>
                </a:extLst>
              </p:cNvPr>
              <p:cNvSpPr>
                <a:spLocks/>
              </p:cNvSpPr>
              <p:nvPr/>
            </p:nvSpPr>
            <p:spPr bwMode="auto">
              <a:xfrm>
                <a:off x="484" y="1949"/>
                <a:ext cx="55" cy="57"/>
              </a:xfrm>
              <a:custGeom>
                <a:avLst/>
                <a:gdLst>
                  <a:gd name="T0" fmla="*/ 14 w 43"/>
                  <a:gd name="T1" fmla="*/ 1 h 45"/>
                  <a:gd name="T2" fmla="*/ 37 w 43"/>
                  <a:gd name="T3" fmla="*/ 5 h 45"/>
                  <a:gd name="T4" fmla="*/ 43 w 43"/>
                  <a:gd name="T5" fmla="*/ 13 h 45"/>
                  <a:gd name="T6" fmla="*/ 37 w 43"/>
                  <a:gd name="T7" fmla="*/ 40 h 45"/>
                  <a:gd name="T8" fmla="*/ 30 w 43"/>
                  <a:gd name="T9" fmla="*/ 45 h 45"/>
                  <a:gd name="T10" fmla="*/ 6 w 43"/>
                  <a:gd name="T11" fmla="*/ 40 h 45"/>
                  <a:gd name="T12" fmla="*/ 1 w 43"/>
                  <a:gd name="T13" fmla="*/ 33 h 45"/>
                  <a:gd name="T14" fmla="*/ 6 w 43"/>
                  <a:gd name="T15" fmla="*/ 6 h 45"/>
                  <a:gd name="T16" fmla="*/ 14 w 43"/>
                  <a:gd name="T17" fmla="*/ 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4" y="1"/>
                    </a:moveTo>
                    <a:cubicBezTo>
                      <a:pt x="37" y="5"/>
                      <a:pt x="37" y="5"/>
                      <a:pt x="37" y="5"/>
                    </a:cubicBezTo>
                    <a:cubicBezTo>
                      <a:pt x="41" y="6"/>
                      <a:pt x="43" y="9"/>
                      <a:pt x="43" y="13"/>
                    </a:cubicBezTo>
                    <a:cubicBezTo>
                      <a:pt x="37" y="40"/>
                      <a:pt x="37" y="40"/>
                      <a:pt x="37" y="40"/>
                    </a:cubicBezTo>
                    <a:cubicBezTo>
                      <a:pt x="37" y="43"/>
                      <a:pt x="33" y="45"/>
                      <a:pt x="30" y="45"/>
                    </a:cubicBezTo>
                    <a:cubicBezTo>
                      <a:pt x="6" y="40"/>
                      <a:pt x="6" y="40"/>
                      <a:pt x="6" y="40"/>
                    </a:cubicBezTo>
                    <a:cubicBezTo>
                      <a:pt x="3" y="40"/>
                      <a:pt x="0" y="36"/>
                      <a:pt x="1" y="33"/>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0" name="Freeform 57">
                <a:extLst>
                  <a:ext uri="{FF2B5EF4-FFF2-40B4-BE49-F238E27FC236}">
                    <a16:creationId xmlns:a16="http://schemas.microsoft.com/office/drawing/2014/main" id="{46D13C2E-35F5-4A42-9241-D6ACE6EB6F43}"/>
                  </a:ext>
                </a:extLst>
              </p:cNvPr>
              <p:cNvSpPr>
                <a:spLocks/>
              </p:cNvSpPr>
              <p:nvPr/>
            </p:nvSpPr>
            <p:spPr bwMode="auto">
              <a:xfrm>
                <a:off x="425" y="1938"/>
                <a:ext cx="54" cy="57"/>
              </a:xfrm>
              <a:custGeom>
                <a:avLst/>
                <a:gdLst>
                  <a:gd name="T0" fmla="*/ 14 w 43"/>
                  <a:gd name="T1" fmla="*/ 1 h 45"/>
                  <a:gd name="T2" fmla="*/ 37 w 43"/>
                  <a:gd name="T3" fmla="*/ 5 h 45"/>
                  <a:gd name="T4" fmla="*/ 42 w 43"/>
                  <a:gd name="T5" fmla="*/ 13 h 45"/>
                  <a:gd name="T6" fmla="*/ 37 w 43"/>
                  <a:gd name="T7" fmla="*/ 39 h 45"/>
                  <a:gd name="T8" fmla="*/ 30 w 43"/>
                  <a:gd name="T9" fmla="*/ 45 h 45"/>
                  <a:gd name="T10" fmla="*/ 6 w 43"/>
                  <a:gd name="T11" fmla="*/ 40 h 45"/>
                  <a:gd name="T12" fmla="*/ 1 w 43"/>
                  <a:gd name="T13" fmla="*/ 33 h 45"/>
                  <a:gd name="T14" fmla="*/ 6 w 43"/>
                  <a:gd name="T15" fmla="*/ 6 h 45"/>
                  <a:gd name="T16" fmla="*/ 14 w 43"/>
                  <a:gd name="T17" fmla="*/ 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4" y="1"/>
                    </a:moveTo>
                    <a:cubicBezTo>
                      <a:pt x="37" y="5"/>
                      <a:pt x="37" y="5"/>
                      <a:pt x="37" y="5"/>
                    </a:cubicBezTo>
                    <a:cubicBezTo>
                      <a:pt x="41" y="6"/>
                      <a:pt x="43" y="9"/>
                      <a:pt x="42" y="13"/>
                    </a:cubicBezTo>
                    <a:cubicBezTo>
                      <a:pt x="37" y="39"/>
                      <a:pt x="37" y="39"/>
                      <a:pt x="37" y="39"/>
                    </a:cubicBezTo>
                    <a:cubicBezTo>
                      <a:pt x="37" y="43"/>
                      <a:pt x="33" y="45"/>
                      <a:pt x="30" y="45"/>
                    </a:cubicBezTo>
                    <a:cubicBezTo>
                      <a:pt x="6" y="40"/>
                      <a:pt x="6" y="40"/>
                      <a:pt x="6" y="40"/>
                    </a:cubicBezTo>
                    <a:cubicBezTo>
                      <a:pt x="3" y="40"/>
                      <a:pt x="0" y="36"/>
                      <a:pt x="1" y="33"/>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1" name="Freeform 58">
                <a:extLst>
                  <a:ext uri="{FF2B5EF4-FFF2-40B4-BE49-F238E27FC236}">
                    <a16:creationId xmlns:a16="http://schemas.microsoft.com/office/drawing/2014/main" id="{FE646492-F627-4B31-84E5-49C3CD4A633A}"/>
                  </a:ext>
                </a:extLst>
              </p:cNvPr>
              <p:cNvSpPr>
                <a:spLocks/>
              </p:cNvSpPr>
              <p:nvPr/>
            </p:nvSpPr>
            <p:spPr bwMode="auto">
              <a:xfrm>
                <a:off x="365" y="1926"/>
                <a:ext cx="55" cy="57"/>
              </a:xfrm>
              <a:custGeom>
                <a:avLst/>
                <a:gdLst>
                  <a:gd name="T0" fmla="*/ 14 w 43"/>
                  <a:gd name="T1" fmla="*/ 1 h 45"/>
                  <a:gd name="T2" fmla="*/ 37 w 43"/>
                  <a:gd name="T3" fmla="*/ 5 h 45"/>
                  <a:gd name="T4" fmla="*/ 42 w 43"/>
                  <a:gd name="T5" fmla="*/ 13 h 45"/>
                  <a:gd name="T6" fmla="*/ 37 w 43"/>
                  <a:gd name="T7" fmla="*/ 39 h 45"/>
                  <a:gd name="T8" fmla="*/ 29 w 43"/>
                  <a:gd name="T9" fmla="*/ 45 h 45"/>
                  <a:gd name="T10" fmla="*/ 6 w 43"/>
                  <a:gd name="T11" fmla="*/ 40 h 45"/>
                  <a:gd name="T12" fmla="*/ 1 w 43"/>
                  <a:gd name="T13" fmla="*/ 32 h 45"/>
                  <a:gd name="T14" fmla="*/ 6 w 43"/>
                  <a:gd name="T15" fmla="*/ 6 h 45"/>
                  <a:gd name="T16" fmla="*/ 14 w 43"/>
                  <a:gd name="T17" fmla="*/ 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4" y="1"/>
                    </a:moveTo>
                    <a:cubicBezTo>
                      <a:pt x="37" y="5"/>
                      <a:pt x="37" y="5"/>
                      <a:pt x="37" y="5"/>
                    </a:cubicBezTo>
                    <a:cubicBezTo>
                      <a:pt x="40" y="6"/>
                      <a:pt x="43" y="9"/>
                      <a:pt x="42" y="13"/>
                    </a:cubicBezTo>
                    <a:cubicBezTo>
                      <a:pt x="37" y="39"/>
                      <a:pt x="37" y="39"/>
                      <a:pt x="37" y="39"/>
                    </a:cubicBezTo>
                    <a:cubicBezTo>
                      <a:pt x="36" y="43"/>
                      <a:pt x="33" y="45"/>
                      <a:pt x="29" y="45"/>
                    </a:cubicBezTo>
                    <a:cubicBezTo>
                      <a:pt x="6" y="40"/>
                      <a:pt x="6" y="40"/>
                      <a:pt x="6" y="40"/>
                    </a:cubicBezTo>
                    <a:cubicBezTo>
                      <a:pt x="2" y="40"/>
                      <a:pt x="0" y="36"/>
                      <a:pt x="1" y="32"/>
                    </a:cubicBezTo>
                    <a:cubicBezTo>
                      <a:pt x="6" y="6"/>
                      <a:pt x="6" y="6"/>
                      <a:pt x="6" y="6"/>
                    </a:cubicBezTo>
                    <a:cubicBezTo>
                      <a:pt x="6"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2" name="Freeform 59">
                <a:extLst>
                  <a:ext uri="{FF2B5EF4-FFF2-40B4-BE49-F238E27FC236}">
                    <a16:creationId xmlns:a16="http://schemas.microsoft.com/office/drawing/2014/main" id="{48F81388-6839-4F14-8FBC-F10214171590}"/>
                  </a:ext>
                </a:extLst>
              </p:cNvPr>
              <p:cNvSpPr>
                <a:spLocks/>
              </p:cNvSpPr>
              <p:nvPr/>
            </p:nvSpPr>
            <p:spPr bwMode="auto">
              <a:xfrm>
                <a:off x="306" y="1915"/>
                <a:ext cx="54" cy="57"/>
              </a:xfrm>
              <a:custGeom>
                <a:avLst/>
                <a:gdLst>
                  <a:gd name="T0" fmla="*/ 13 w 43"/>
                  <a:gd name="T1" fmla="*/ 0 h 45"/>
                  <a:gd name="T2" fmla="*/ 37 w 43"/>
                  <a:gd name="T3" fmla="*/ 5 h 45"/>
                  <a:gd name="T4" fmla="*/ 42 w 43"/>
                  <a:gd name="T5" fmla="*/ 13 h 45"/>
                  <a:gd name="T6" fmla="*/ 37 w 43"/>
                  <a:gd name="T7" fmla="*/ 39 h 45"/>
                  <a:gd name="T8" fmla="*/ 29 w 43"/>
                  <a:gd name="T9" fmla="*/ 45 h 45"/>
                  <a:gd name="T10" fmla="*/ 6 w 43"/>
                  <a:gd name="T11" fmla="*/ 40 h 45"/>
                  <a:gd name="T12" fmla="*/ 0 w 43"/>
                  <a:gd name="T13" fmla="*/ 32 h 45"/>
                  <a:gd name="T14" fmla="*/ 6 w 43"/>
                  <a:gd name="T15" fmla="*/ 6 h 45"/>
                  <a:gd name="T16" fmla="*/ 13 w 43"/>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5">
                    <a:moveTo>
                      <a:pt x="13" y="0"/>
                    </a:moveTo>
                    <a:cubicBezTo>
                      <a:pt x="37" y="5"/>
                      <a:pt x="37" y="5"/>
                      <a:pt x="37" y="5"/>
                    </a:cubicBezTo>
                    <a:cubicBezTo>
                      <a:pt x="40" y="6"/>
                      <a:pt x="43" y="9"/>
                      <a:pt x="42" y="13"/>
                    </a:cubicBezTo>
                    <a:cubicBezTo>
                      <a:pt x="37" y="39"/>
                      <a:pt x="37" y="39"/>
                      <a:pt x="37" y="39"/>
                    </a:cubicBezTo>
                    <a:cubicBezTo>
                      <a:pt x="36" y="43"/>
                      <a:pt x="33" y="45"/>
                      <a:pt x="29" y="45"/>
                    </a:cubicBezTo>
                    <a:cubicBezTo>
                      <a:pt x="6" y="40"/>
                      <a:pt x="6" y="40"/>
                      <a:pt x="6" y="40"/>
                    </a:cubicBezTo>
                    <a:cubicBezTo>
                      <a:pt x="2" y="39"/>
                      <a:pt x="0" y="36"/>
                      <a:pt x="0" y="32"/>
                    </a:cubicBezTo>
                    <a:cubicBezTo>
                      <a:pt x="6" y="6"/>
                      <a:pt x="6" y="6"/>
                      <a:pt x="6" y="6"/>
                    </a:cubicBezTo>
                    <a:cubicBezTo>
                      <a:pt x="6" y="2"/>
                      <a:pt x="10" y="0"/>
                      <a:pt x="13"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3" name="Freeform 60">
                <a:extLst>
                  <a:ext uri="{FF2B5EF4-FFF2-40B4-BE49-F238E27FC236}">
                    <a16:creationId xmlns:a16="http://schemas.microsoft.com/office/drawing/2014/main" id="{24DB50DC-3FCD-4D54-ADE7-218459058B1A}"/>
                  </a:ext>
                </a:extLst>
              </p:cNvPr>
              <p:cNvSpPr>
                <a:spLocks/>
              </p:cNvSpPr>
              <p:nvPr/>
            </p:nvSpPr>
            <p:spPr bwMode="auto">
              <a:xfrm>
                <a:off x="244" y="1902"/>
                <a:ext cx="54" cy="59"/>
              </a:xfrm>
              <a:custGeom>
                <a:avLst/>
                <a:gdLst>
                  <a:gd name="T0" fmla="*/ 14 w 43"/>
                  <a:gd name="T1" fmla="*/ 1 h 46"/>
                  <a:gd name="T2" fmla="*/ 37 w 43"/>
                  <a:gd name="T3" fmla="*/ 6 h 46"/>
                  <a:gd name="T4" fmla="*/ 43 w 43"/>
                  <a:gd name="T5" fmla="*/ 14 h 46"/>
                  <a:gd name="T6" fmla="*/ 38 w 43"/>
                  <a:gd name="T7" fmla="*/ 40 h 46"/>
                  <a:gd name="T8" fmla="*/ 30 w 43"/>
                  <a:gd name="T9" fmla="*/ 45 h 46"/>
                  <a:gd name="T10" fmla="*/ 6 w 43"/>
                  <a:gd name="T11" fmla="*/ 41 h 46"/>
                  <a:gd name="T12" fmla="*/ 1 w 43"/>
                  <a:gd name="T13" fmla="*/ 33 h 46"/>
                  <a:gd name="T14" fmla="*/ 6 w 43"/>
                  <a:gd name="T15" fmla="*/ 6 h 46"/>
                  <a:gd name="T16" fmla="*/ 14 w 43"/>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6">
                    <a:moveTo>
                      <a:pt x="14" y="1"/>
                    </a:moveTo>
                    <a:cubicBezTo>
                      <a:pt x="37" y="6"/>
                      <a:pt x="37" y="6"/>
                      <a:pt x="37" y="6"/>
                    </a:cubicBezTo>
                    <a:cubicBezTo>
                      <a:pt x="41" y="6"/>
                      <a:pt x="43" y="10"/>
                      <a:pt x="43" y="14"/>
                    </a:cubicBezTo>
                    <a:cubicBezTo>
                      <a:pt x="38" y="40"/>
                      <a:pt x="38" y="40"/>
                      <a:pt x="38" y="40"/>
                    </a:cubicBezTo>
                    <a:cubicBezTo>
                      <a:pt x="37" y="44"/>
                      <a:pt x="33" y="46"/>
                      <a:pt x="30" y="45"/>
                    </a:cubicBezTo>
                    <a:cubicBezTo>
                      <a:pt x="6" y="41"/>
                      <a:pt x="6" y="41"/>
                      <a:pt x="6" y="41"/>
                    </a:cubicBezTo>
                    <a:cubicBezTo>
                      <a:pt x="2" y="40"/>
                      <a:pt x="0" y="37"/>
                      <a:pt x="1" y="33"/>
                    </a:cubicBezTo>
                    <a:cubicBezTo>
                      <a:pt x="6" y="6"/>
                      <a:pt x="6" y="6"/>
                      <a:pt x="6"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4" name="Freeform 61">
                <a:extLst>
                  <a:ext uri="{FF2B5EF4-FFF2-40B4-BE49-F238E27FC236}">
                    <a16:creationId xmlns:a16="http://schemas.microsoft.com/office/drawing/2014/main" id="{69DCDC8E-4267-4749-ACD3-7B83DEBED984}"/>
                  </a:ext>
                </a:extLst>
              </p:cNvPr>
              <p:cNvSpPr>
                <a:spLocks/>
              </p:cNvSpPr>
              <p:nvPr/>
            </p:nvSpPr>
            <p:spPr bwMode="auto">
              <a:xfrm>
                <a:off x="233" y="1962"/>
                <a:ext cx="88" cy="64"/>
              </a:xfrm>
              <a:custGeom>
                <a:avLst/>
                <a:gdLst>
                  <a:gd name="T0" fmla="*/ 14 w 70"/>
                  <a:gd name="T1" fmla="*/ 1 h 51"/>
                  <a:gd name="T2" fmla="*/ 63 w 70"/>
                  <a:gd name="T3" fmla="*/ 10 h 51"/>
                  <a:gd name="T4" fmla="*/ 69 w 70"/>
                  <a:gd name="T5" fmla="*/ 19 h 51"/>
                  <a:gd name="T6" fmla="*/ 64 w 70"/>
                  <a:gd name="T7" fmla="*/ 44 h 51"/>
                  <a:gd name="T8" fmla="*/ 56 w 70"/>
                  <a:gd name="T9" fmla="*/ 50 h 51"/>
                  <a:gd name="T10" fmla="*/ 7 w 70"/>
                  <a:gd name="T11" fmla="*/ 40 h 51"/>
                  <a:gd name="T12" fmla="*/ 1 w 70"/>
                  <a:gd name="T13" fmla="*/ 32 h 51"/>
                  <a:gd name="T14" fmla="*/ 6 w 70"/>
                  <a:gd name="T15" fmla="*/ 6 h 51"/>
                  <a:gd name="T16" fmla="*/ 14 w 70"/>
                  <a:gd name="T17" fmla="*/ 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0" h="51">
                    <a:moveTo>
                      <a:pt x="14" y="1"/>
                    </a:moveTo>
                    <a:cubicBezTo>
                      <a:pt x="63" y="10"/>
                      <a:pt x="63" y="10"/>
                      <a:pt x="63" y="10"/>
                    </a:cubicBezTo>
                    <a:cubicBezTo>
                      <a:pt x="67" y="11"/>
                      <a:pt x="70" y="15"/>
                      <a:pt x="69" y="19"/>
                    </a:cubicBezTo>
                    <a:cubicBezTo>
                      <a:pt x="64" y="44"/>
                      <a:pt x="64" y="44"/>
                      <a:pt x="64" y="44"/>
                    </a:cubicBezTo>
                    <a:cubicBezTo>
                      <a:pt x="63" y="48"/>
                      <a:pt x="59" y="51"/>
                      <a:pt x="56" y="50"/>
                    </a:cubicBezTo>
                    <a:cubicBezTo>
                      <a:pt x="7" y="40"/>
                      <a:pt x="7" y="40"/>
                      <a:pt x="7" y="40"/>
                    </a:cubicBezTo>
                    <a:cubicBezTo>
                      <a:pt x="3" y="40"/>
                      <a:pt x="0" y="36"/>
                      <a:pt x="1" y="32"/>
                    </a:cubicBezTo>
                    <a:cubicBezTo>
                      <a:pt x="6" y="6"/>
                      <a:pt x="6" y="6"/>
                      <a:pt x="6"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5" name="Freeform 62">
                <a:extLst>
                  <a:ext uri="{FF2B5EF4-FFF2-40B4-BE49-F238E27FC236}">
                    <a16:creationId xmlns:a16="http://schemas.microsoft.com/office/drawing/2014/main" id="{5786CCCA-9ACE-4A52-A25E-0DB91D826A35}"/>
                  </a:ext>
                </a:extLst>
              </p:cNvPr>
              <p:cNvSpPr>
                <a:spLocks/>
              </p:cNvSpPr>
              <p:nvPr/>
            </p:nvSpPr>
            <p:spPr bwMode="auto">
              <a:xfrm>
                <a:off x="221" y="2020"/>
                <a:ext cx="100" cy="67"/>
              </a:xfrm>
              <a:custGeom>
                <a:avLst/>
                <a:gdLst>
                  <a:gd name="T0" fmla="*/ 14 w 79"/>
                  <a:gd name="T1" fmla="*/ 1 h 53"/>
                  <a:gd name="T2" fmla="*/ 73 w 79"/>
                  <a:gd name="T3" fmla="*/ 12 h 53"/>
                  <a:gd name="T4" fmla="*/ 78 w 79"/>
                  <a:gd name="T5" fmla="*/ 21 h 53"/>
                  <a:gd name="T6" fmla="*/ 73 w 79"/>
                  <a:gd name="T7" fmla="*/ 46 h 53"/>
                  <a:gd name="T8" fmla="*/ 65 w 79"/>
                  <a:gd name="T9" fmla="*/ 52 h 53"/>
                  <a:gd name="T10" fmla="*/ 7 w 79"/>
                  <a:gd name="T11" fmla="*/ 41 h 53"/>
                  <a:gd name="T12" fmla="*/ 1 w 79"/>
                  <a:gd name="T13" fmla="*/ 32 h 53"/>
                  <a:gd name="T14" fmla="*/ 6 w 79"/>
                  <a:gd name="T15" fmla="*/ 7 h 53"/>
                  <a:gd name="T16" fmla="*/ 14 w 79"/>
                  <a:gd name="T17" fmla="*/ 1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53">
                    <a:moveTo>
                      <a:pt x="14" y="1"/>
                    </a:moveTo>
                    <a:cubicBezTo>
                      <a:pt x="73" y="12"/>
                      <a:pt x="73" y="12"/>
                      <a:pt x="73" y="12"/>
                    </a:cubicBezTo>
                    <a:cubicBezTo>
                      <a:pt x="76" y="13"/>
                      <a:pt x="79" y="17"/>
                      <a:pt x="78" y="21"/>
                    </a:cubicBezTo>
                    <a:cubicBezTo>
                      <a:pt x="73" y="46"/>
                      <a:pt x="73" y="46"/>
                      <a:pt x="73" y="46"/>
                    </a:cubicBezTo>
                    <a:cubicBezTo>
                      <a:pt x="73" y="50"/>
                      <a:pt x="69" y="53"/>
                      <a:pt x="65" y="52"/>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6" name="Freeform 63">
                <a:extLst>
                  <a:ext uri="{FF2B5EF4-FFF2-40B4-BE49-F238E27FC236}">
                    <a16:creationId xmlns:a16="http://schemas.microsoft.com/office/drawing/2014/main" id="{85622C08-6C93-4836-8EAF-53DF204AC553}"/>
                  </a:ext>
                </a:extLst>
              </p:cNvPr>
              <p:cNvSpPr>
                <a:spLocks/>
              </p:cNvSpPr>
              <p:nvPr/>
            </p:nvSpPr>
            <p:spPr bwMode="auto">
              <a:xfrm>
                <a:off x="210" y="2079"/>
                <a:ext cx="131" cy="72"/>
              </a:xfrm>
              <a:custGeom>
                <a:avLst/>
                <a:gdLst>
                  <a:gd name="T0" fmla="*/ 14 w 104"/>
                  <a:gd name="T1" fmla="*/ 1 h 57"/>
                  <a:gd name="T2" fmla="*/ 98 w 104"/>
                  <a:gd name="T3" fmla="*/ 17 h 57"/>
                  <a:gd name="T4" fmla="*/ 104 w 104"/>
                  <a:gd name="T5" fmla="*/ 25 h 57"/>
                  <a:gd name="T6" fmla="*/ 99 w 104"/>
                  <a:gd name="T7" fmla="*/ 51 h 57"/>
                  <a:gd name="T8" fmla="*/ 90 w 104"/>
                  <a:gd name="T9" fmla="*/ 56 h 57"/>
                  <a:gd name="T10" fmla="*/ 7 w 104"/>
                  <a:gd name="T11" fmla="*/ 40 h 57"/>
                  <a:gd name="T12" fmla="*/ 1 w 104"/>
                  <a:gd name="T13" fmla="*/ 32 h 57"/>
                  <a:gd name="T14" fmla="*/ 6 w 104"/>
                  <a:gd name="T15" fmla="*/ 6 h 57"/>
                  <a:gd name="T16" fmla="*/ 14 w 104"/>
                  <a:gd name="T17" fmla="*/ 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4" h="57">
                    <a:moveTo>
                      <a:pt x="14" y="1"/>
                    </a:moveTo>
                    <a:cubicBezTo>
                      <a:pt x="98" y="17"/>
                      <a:pt x="98" y="17"/>
                      <a:pt x="98" y="17"/>
                    </a:cubicBezTo>
                    <a:cubicBezTo>
                      <a:pt x="102" y="18"/>
                      <a:pt x="104" y="21"/>
                      <a:pt x="104" y="25"/>
                    </a:cubicBezTo>
                    <a:cubicBezTo>
                      <a:pt x="99" y="51"/>
                      <a:pt x="99" y="51"/>
                      <a:pt x="99" y="51"/>
                    </a:cubicBezTo>
                    <a:cubicBezTo>
                      <a:pt x="98" y="55"/>
                      <a:pt x="94" y="57"/>
                      <a:pt x="90" y="56"/>
                    </a:cubicBezTo>
                    <a:cubicBezTo>
                      <a:pt x="7" y="40"/>
                      <a:pt x="7" y="40"/>
                      <a:pt x="7" y="40"/>
                    </a:cubicBezTo>
                    <a:cubicBezTo>
                      <a:pt x="3" y="40"/>
                      <a:pt x="0" y="36"/>
                      <a:pt x="1" y="32"/>
                    </a:cubicBezTo>
                    <a:cubicBezTo>
                      <a:pt x="6" y="6"/>
                      <a:pt x="6" y="6"/>
                      <a:pt x="6" y="6"/>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7" name="Freeform 64">
                <a:extLst>
                  <a:ext uri="{FF2B5EF4-FFF2-40B4-BE49-F238E27FC236}">
                    <a16:creationId xmlns:a16="http://schemas.microsoft.com/office/drawing/2014/main" id="{4FADC160-947C-462B-8CDD-680B6F6BEF8D}"/>
                  </a:ext>
                </a:extLst>
              </p:cNvPr>
              <p:cNvSpPr>
                <a:spLocks/>
              </p:cNvSpPr>
              <p:nvPr/>
            </p:nvSpPr>
            <p:spPr bwMode="auto">
              <a:xfrm>
                <a:off x="199" y="2137"/>
                <a:ext cx="70" cy="61"/>
              </a:xfrm>
              <a:custGeom>
                <a:avLst/>
                <a:gdLst>
                  <a:gd name="T0" fmla="*/ 14 w 56"/>
                  <a:gd name="T1" fmla="*/ 1 h 48"/>
                  <a:gd name="T2" fmla="*/ 49 w 56"/>
                  <a:gd name="T3" fmla="*/ 8 h 48"/>
                  <a:gd name="T4" fmla="*/ 55 w 56"/>
                  <a:gd name="T5" fmla="*/ 16 h 48"/>
                  <a:gd name="T6" fmla="*/ 50 w 56"/>
                  <a:gd name="T7" fmla="*/ 42 h 48"/>
                  <a:gd name="T8" fmla="*/ 41 w 56"/>
                  <a:gd name="T9" fmla="*/ 48 h 48"/>
                  <a:gd name="T10" fmla="*/ 7 w 56"/>
                  <a:gd name="T11" fmla="*/ 41 h 48"/>
                  <a:gd name="T12" fmla="*/ 1 w 56"/>
                  <a:gd name="T13" fmla="*/ 32 h 48"/>
                  <a:gd name="T14" fmla="*/ 6 w 56"/>
                  <a:gd name="T15" fmla="*/ 7 h 48"/>
                  <a:gd name="T16" fmla="*/ 14 w 56"/>
                  <a:gd name="T17" fmla="*/ 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48">
                    <a:moveTo>
                      <a:pt x="14" y="1"/>
                    </a:moveTo>
                    <a:cubicBezTo>
                      <a:pt x="49" y="8"/>
                      <a:pt x="49" y="8"/>
                      <a:pt x="49" y="8"/>
                    </a:cubicBezTo>
                    <a:cubicBezTo>
                      <a:pt x="53" y="9"/>
                      <a:pt x="56" y="12"/>
                      <a:pt x="55" y="16"/>
                    </a:cubicBezTo>
                    <a:cubicBezTo>
                      <a:pt x="50" y="42"/>
                      <a:pt x="50" y="42"/>
                      <a:pt x="50" y="42"/>
                    </a:cubicBezTo>
                    <a:cubicBezTo>
                      <a:pt x="49" y="46"/>
                      <a:pt x="45" y="48"/>
                      <a:pt x="41" y="48"/>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8" name="Freeform 65">
                <a:extLst>
                  <a:ext uri="{FF2B5EF4-FFF2-40B4-BE49-F238E27FC236}">
                    <a16:creationId xmlns:a16="http://schemas.microsoft.com/office/drawing/2014/main" id="{9D6D0319-C4FE-4F2D-9576-50276C921BF8}"/>
                  </a:ext>
                </a:extLst>
              </p:cNvPr>
              <p:cNvSpPr>
                <a:spLocks/>
              </p:cNvSpPr>
              <p:nvPr/>
            </p:nvSpPr>
            <p:spPr bwMode="auto">
              <a:xfrm>
                <a:off x="320" y="1978"/>
                <a:ext cx="57" cy="58"/>
              </a:xfrm>
              <a:custGeom>
                <a:avLst/>
                <a:gdLst>
                  <a:gd name="T0" fmla="*/ 14 w 45"/>
                  <a:gd name="T1" fmla="*/ 1 h 46"/>
                  <a:gd name="T2" fmla="*/ 39 w 45"/>
                  <a:gd name="T3" fmla="*/ 6 h 46"/>
                  <a:gd name="T4" fmla="*/ 45 w 45"/>
                  <a:gd name="T5" fmla="*/ 14 h 46"/>
                  <a:gd name="T6" fmla="*/ 40 w 45"/>
                  <a:gd name="T7" fmla="*/ 40 h 46"/>
                  <a:gd name="T8" fmla="*/ 32 w 45"/>
                  <a:gd name="T9" fmla="*/ 45 h 46"/>
                  <a:gd name="T10" fmla="*/ 6 w 45"/>
                  <a:gd name="T11" fmla="*/ 41 h 46"/>
                  <a:gd name="T12" fmla="*/ 1 w 45"/>
                  <a:gd name="T13" fmla="*/ 32 h 46"/>
                  <a:gd name="T14" fmla="*/ 6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5" y="14"/>
                    </a:cubicBezTo>
                    <a:cubicBezTo>
                      <a:pt x="40" y="40"/>
                      <a:pt x="40" y="40"/>
                      <a:pt x="40" y="40"/>
                    </a:cubicBezTo>
                    <a:cubicBezTo>
                      <a:pt x="39" y="44"/>
                      <a:pt x="35" y="46"/>
                      <a:pt x="32" y="45"/>
                    </a:cubicBezTo>
                    <a:cubicBezTo>
                      <a:pt x="6" y="41"/>
                      <a:pt x="6" y="41"/>
                      <a:pt x="6"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9" name="Freeform 66">
                <a:extLst>
                  <a:ext uri="{FF2B5EF4-FFF2-40B4-BE49-F238E27FC236}">
                    <a16:creationId xmlns:a16="http://schemas.microsoft.com/office/drawing/2014/main" id="{E0F17A44-5302-48D9-B89E-C2B41E358E1F}"/>
                  </a:ext>
                </a:extLst>
              </p:cNvPr>
              <p:cNvSpPr>
                <a:spLocks/>
              </p:cNvSpPr>
              <p:nvPr/>
            </p:nvSpPr>
            <p:spPr bwMode="auto">
              <a:xfrm>
                <a:off x="381" y="1990"/>
                <a:ext cx="58" cy="58"/>
              </a:xfrm>
              <a:custGeom>
                <a:avLst/>
                <a:gdLst>
                  <a:gd name="T0" fmla="*/ 14 w 46"/>
                  <a:gd name="T1" fmla="*/ 1 h 46"/>
                  <a:gd name="T2" fmla="*/ 39 w 46"/>
                  <a:gd name="T3" fmla="*/ 6 h 46"/>
                  <a:gd name="T4" fmla="*/ 45 w 46"/>
                  <a:gd name="T5" fmla="*/ 14 h 46"/>
                  <a:gd name="T6" fmla="*/ 40 w 46"/>
                  <a:gd name="T7" fmla="*/ 40 h 46"/>
                  <a:gd name="T8" fmla="*/ 32 w 46"/>
                  <a:gd name="T9" fmla="*/ 46 h 46"/>
                  <a:gd name="T10" fmla="*/ 7 w 46"/>
                  <a:gd name="T11" fmla="*/ 41 h 46"/>
                  <a:gd name="T12" fmla="*/ 1 w 46"/>
                  <a:gd name="T13" fmla="*/ 33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7"/>
                      <a:pt x="46" y="10"/>
                      <a:pt x="45" y="14"/>
                    </a:cubicBezTo>
                    <a:cubicBezTo>
                      <a:pt x="40" y="40"/>
                      <a:pt x="40" y="40"/>
                      <a:pt x="40" y="40"/>
                    </a:cubicBezTo>
                    <a:cubicBezTo>
                      <a:pt x="39" y="44"/>
                      <a:pt x="35" y="46"/>
                      <a:pt x="32" y="46"/>
                    </a:cubicBezTo>
                    <a:cubicBezTo>
                      <a:pt x="7" y="41"/>
                      <a:pt x="7" y="41"/>
                      <a:pt x="7" y="41"/>
                    </a:cubicBezTo>
                    <a:cubicBezTo>
                      <a:pt x="3" y="40"/>
                      <a:pt x="0" y="36"/>
                      <a:pt x="1" y="33"/>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0" name="Freeform 67">
                <a:extLst>
                  <a:ext uri="{FF2B5EF4-FFF2-40B4-BE49-F238E27FC236}">
                    <a16:creationId xmlns:a16="http://schemas.microsoft.com/office/drawing/2014/main" id="{CD38892D-6118-43A4-BDC7-DFC83EBE9672}"/>
                  </a:ext>
                </a:extLst>
              </p:cNvPr>
              <p:cNvSpPr>
                <a:spLocks/>
              </p:cNvSpPr>
              <p:nvPr/>
            </p:nvSpPr>
            <p:spPr bwMode="auto">
              <a:xfrm>
                <a:off x="441" y="2002"/>
                <a:ext cx="58" cy="58"/>
              </a:xfrm>
              <a:custGeom>
                <a:avLst/>
                <a:gdLst>
                  <a:gd name="T0" fmla="*/ 14 w 46"/>
                  <a:gd name="T1" fmla="*/ 0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0"/>
                    </a:moveTo>
                    <a:cubicBezTo>
                      <a:pt x="39" y="5"/>
                      <a:pt x="39" y="5"/>
                      <a:pt x="39" y="5"/>
                    </a:cubicBezTo>
                    <a:cubicBezTo>
                      <a:pt x="43" y="6"/>
                      <a:pt x="46" y="10"/>
                      <a:pt x="45" y="14"/>
                    </a:cubicBezTo>
                    <a:cubicBezTo>
                      <a:pt x="40" y="39"/>
                      <a:pt x="40" y="39"/>
                      <a:pt x="40" y="39"/>
                    </a:cubicBezTo>
                    <a:cubicBezTo>
                      <a:pt x="39" y="43"/>
                      <a:pt x="36" y="46"/>
                      <a:pt x="32" y="45"/>
                    </a:cubicBezTo>
                    <a:cubicBezTo>
                      <a:pt x="7" y="40"/>
                      <a:pt x="7" y="40"/>
                      <a:pt x="7" y="40"/>
                    </a:cubicBezTo>
                    <a:cubicBezTo>
                      <a:pt x="3" y="39"/>
                      <a:pt x="0" y="36"/>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Freeform 68">
                <a:extLst>
                  <a:ext uri="{FF2B5EF4-FFF2-40B4-BE49-F238E27FC236}">
                    <a16:creationId xmlns:a16="http://schemas.microsoft.com/office/drawing/2014/main" id="{2A651153-2467-40FE-98B9-4E217F069AE3}"/>
                  </a:ext>
                </a:extLst>
              </p:cNvPr>
              <p:cNvSpPr>
                <a:spLocks/>
              </p:cNvSpPr>
              <p:nvPr/>
            </p:nvSpPr>
            <p:spPr bwMode="auto">
              <a:xfrm>
                <a:off x="502" y="2014"/>
                <a:ext cx="58" cy="58"/>
              </a:xfrm>
              <a:custGeom>
                <a:avLst/>
                <a:gdLst>
                  <a:gd name="T0" fmla="*/ 14 w 46"/>
                  <a:gd name="T1" fmla="*/ 1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5"/>
                      <a:pt x="39" y="5"/>
                      <a:pt x="39" y="5"/>
                    </a:cubicBezTo>
                    <a:cubicBezTo>
                      <a:pt x="43" y="6"/>
                      <a:pt x="46" y="10"/>
                      <a:pt x="45" y="14"/>
                    </a:cubicBezTo>
                    <a:cubicBezTo>
                      <a:pt x="40" y="39"/>
                      <a:pt x="40" y="39"/>
                      <a:pt x="40" y="39"/>
                    </a:cubicBezTo>
                    <a:cubicBezTo>
                      <a:pt x="39" y="43"/>
                      <a:pt x="36" y="46"/>
                      <a:pt x="32" y="45"/>
                    </a:cubicBezTo>
                    <a:cubicBezTo>
                      <a:pt x="7" y="40"/>
                      <a:pt x="7" y="40"/>
                      <a:pt x="7" y="40"/>
                    </a:cubicBezTo>
                    <a:cubicBezTo>
                      <a:pt x="3" y="40"/>
                      <a:pt x="0" y="36"/>
                      <a:pt x="1" y="32"/>
                    </a:cubicBezTo>
                    <a:cubicBezTo>
                      <a:pt x="6" y="6"/>
                      <a:pt x="6" y="6"/>
                      <a:pt x="6" y="6"/>
                    </a:cubicBezTo>
                    <a:cubicBezTo>
                      <a:pt x="7" y="2"/>
                      <a:pt x="11"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2" name="Freeform 69">
                <a:extLst>
                  <a:ext uri="{FF2B5EF4-FFF2-40B4-BE49-F238E27FC236}">
                    <a16:creationId xmlns:a16="http://schemas.microsoft.com/office/drawing/2014/main" id="{517BFE24-107D-4D96-9FBB-299DFCD4B366}"/>
                  </a:ext>
                </a:extLst>
              </p:cNvPr>
              <p:cNvSpPr>
                <a:spLocks/>
              </p:cNvSpPr>
              <p:nvPr/>
            </p:nvSpPr>
            <p:spPr bwMode="auto">
              <a:xfrm>
                <a:off x="563" y="2025"/>
                <a:ext cx="58" cy="58"/>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1 h 46"/>
                  <a:gd name="T12" fmla="*/ 1 w 46"/>
                  <a:gd name="T13" fmla="*/ 32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6"/>
                      <a:pt x="46" y="10"/>
                      <a:pt x="45" y="14"/>
                    </a:cubicBezTo>
                    <a:cubicBezTo>
                      <a:pt x="40" y="40"/>
                      <a:pt x="40" y="40"/>
                      <a:pt x="40" y="40"/>
                    </a:cubicBezTo>
                    <a:cubicBezTo>
                      <a:pt x="39" y="44"/>
                      <a:pt x="36" y="46"/>
                      <a:pt x="32" y="45"/>
                    </a:cubicBezTo>
                    <a:cubicBezTo>
                      <a:pt x="7" y="41"/>
                      <a:pt x="7" y="41"/>
                      <a:pt x="7" y="41"/>
                    </a:cubicBezTo>
                    <a:cubicBezTo>
                      <a:pt x="3" y="40"/>
                      <a:pt x="0" y="36"/>
                      <a:pt x="1" y="32"/>
                    </a:cubicBezTo>
                    <a:cubicBezTo>
                      <a:pt x="6" y="7"/>
                      <a:pt x="6" y="7"/>
                      <a:pt x="6" y="7"/>
                    </a:cubicBezTo>
                    <a:cubicBezTo>
                      <a:pt x="7" y="3"/>
                      <a:pt x="11"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3" name="Freeform 70">
                <a:extLst>
                  <a:ext uri="{FF2B5EF4-FFF2-40B4-BE49-F238E27FC236}">
                    <a16:creationId xmlns:a16="http://schemas.microsoft.com/office/drawing/2014/main" id="{4D5CB369-2261-4B95-BEF2-9FFAD9F09A8A}"/>
                  </a:ext>
                </a:extLst>
              </p:cNvPr>
              <p:cNvSpPr>
                <a:spLocks/>
              </p:cNvSpPr>
              <p:nvPr/>
            </p:nvSpPr>
            <p:spPr bwMode="auto">
              <a:xfrm>
                <a:off x="625" y="2036"/>
                <a:ext cx="56" cy="59"/>
              </a:xfrm>
              <a:custGeom>
                <a:avLst/>
                <a:gdLst>
                  <a:gd name="T0" fmla="*/ 13 w 45"/>
                  <a:gd name="T1" fmla="*/ 1 h 46"/>
                  <a:gd name="T2" fmla="*/ 39 w 45"/>
                  <a:gd name="T3" fmla="*/ 6 h 46"/>
                  <a:gd name="T4" fmla="*/ 44 w 45"/>
                  <a:gd name="T5" fmla="*/ 14 h 46"/>
                  <a:gd name="T6" fmla="*/ 39 w 45"/>
                  <a:gd name="T7" fmla="*/ 40 h 46"/>
                  <a:gd name="T8" fmla="*/ 31 w 45"/>
                  <a:gd name="T9" fmla="*/ 46 h 46"/>
                  <a:gd name="T10" fmla="*/ 6 w 45"/>
                  <a:gd name="T11" fmla="*/ 41 h 46"/>
                  <a:gd name="T12" fmla="*/ 0 w 45"/>
                  <a:gd name="T13" fmla="*/ 32 h 46"/>
                  <a:gd name="T14" fmla="*/ 5 w 45"/>
                  <a:gd name="T15" fmla="*/ 7 h 46"/>
                  <a:gd name="T16" fmla="*/ 13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3" y="1"/>
                    </a:moveTo>
                    <a:cubicBezTo>
                      <a:pt x="39" y="6"/>
                      <a:pt x="39" y="6"/>
                      <a:pt x="39" y="6"/>
                    </a:cubicBezTo>
                    <a:cubicBezTo>
                      <a:pt x="42" y="7"/>
                      <a:pt x="45" y="10"/>
                      <a:pt x="44" y="14"/>
                    </a:cubicBezTo>
                    <a:cubicBezTo>
                      <a:pt x="39" y="40"/>
                      <a:pt x="39" y="40"/>
                      <a:pt x="39" y="40"/>
                    </a:cubicBezTo>
                    <a:cubicBezTo>
                      <a:pt x="38" y="44"/>
                      <a:pt x="35" y="46"/>
                      <a:pt x="31" y="46"/>
                    </a:cubicBezTo>
                    <a:cubicBezTo>
                      <a:pt x="6" y="41"/>
                      <a:pt x="6" y="41"/>
                      <a:pt x="6" y="41"/>
                    </a:cubicBezTo>
                    <a:cubicBezTo>
                      <a:pt x="2" y="40"/>
                      <a:pt x="0" y="36"/>
                      <a:pt x="0" y="32"/>
                    </a:cubicBezTo>
                    <a:cubicBezTo>
                      <a:pt x="5" y="7"/>
                      <a:pt x="5" y="7"/>
                      <a:pt x="5" y="7"/>
                    </a:cubicBezTo>
                    <a:cubicBezTo>
                      <a:pt x="6" y="3"/>
                      <a:pt x="10" y="0"/>
                      <a:pt x="13"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4" name="Freeform 71">
                <a:extLst>
                  <a:ext uri="{FF2B5EF4-FFF2-40B4-BE49-F238E27FC236}">
                    <a16:creationId xmlns:a16="http://schemas.microsoft.com/office/drawing/2014/main" id="{67364988-90B3-4173-B298-8B61FE018C90}"/>
                  </a:ext>
                </a:extLst>
              </p:cNvPr>
              <p:cNvSpPr>
                <a:spLocks/>
              </p:cNvSpPr>
              <p:nvPr/>
            </p:nvSpPr>
            <p:spPr bwMode="auto">
              <a:xfrm>
                <a:off x="685" y="2049"/>
                <a:ext cx="57" cy="58"/>
              </a:xfrm>
              <a:custGeom>
                <a:avLst/>
                <a:gdLst>
                  <a:gd name="T0" fmla="*/ 14 w 45"/>
                  <a:gd name="T1" fmla="*/ 0 h 46"/>
                  <a:gd name="T2" fmla="*/ 39 w 45"/>
                  <a:gd name="T3" fmla="*/ 5 h 46"/>
                  <a:gd name="T4" fmla="*/ 44 w 45"/>
                  <a:gd name="T5" fmla="*/ 13 h 46"/>
                  <a:gd name="T6" fmla="*/ 39 w 45"/>
                  <a:gd name="T7" fmla="*/ 39 h 46"/>
                  <a:gd name="T8" fmla="*/ 31 w 45"/>
                  <a:gd name="T9" fmla="*/ 45 h 46"/>
                  <a:gd name="T10" fmla="*/ 6 w 45"/>
                  <a:gd name="T11" fmla="*/ 40 h 46"/>
                  <a:gd name="T12" fmla="*/ 0 w 45"/>
                  <a:gd name="T13" fmla="*/ 32 h 46"/>
                  <a:gd name="T14" fmla="*/ 5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2" y="6"/>
                      <a:pt x="45" y="10"/>
                      <a:pt x="44" y="13"/>
                    </a:cubicBezTo>
                    <a:cubicBezTo>
                      <a:pt x="39" y="39"/>
                      <a:pt x="39" y="39"/>
                      <a:pt x="39" y="39"/>
                    </a:cubicBezTo>
                    <a:cubicBezTo>
                      <a:pt x="39" y="43"/>
                      <a:pt x="35" y="46"/>
                      <a:pt x="31" y="45"/>
                    </a:cubicBezTo>
                    <a:cubicBezTo>
                      <a:pt x="6" y="40"/>
                      <a:pt x="6" y="40"/>
                      <a:pt x="6" y="40"/>
                    </a:cubicBezTo>
                    <a:cubicBezTo>
                      <a:pt x="2" y="39"/>
                      <a:pt x="0" y="36"/>
                      <a:pt x="0" y="32"/>
                    </a:cubicBezTo>
                    <a:cubicBezTo>
                      <a:pt x="5" y="6"/>
                      <a:pt x="5" y="6"/>
                      <a:pt x="5"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5" name="Freeform 72">
                <a:extLst>
                  <a:ext uri="{FF2B5EF4-FFF2-40B4-BE49-F238E27FC236}">
                    <a16:creationId xmlns:a16="http://schemas.microsoft.com/office/drawing/2014/main" id="{248C9F43-3D20-4325-8CEE-2E6EF9637C6D}"/>
                  </a:ext>
                </a:extLst>
              </p:cNvPr>
              <p:cNvSpPr>
                <a:spLocks/>
              </p:cNvSpPr>
              <p:nvPr/>
            </p:nvSpPr>
            <p:spPr bwMode="auto">
              <a:xfrm>
                <a:off x="746" y="2060"/>
                <a:ext cx="57" cy="59"/>
              </a:xfrm>
              <a:custGeom>
                <a:avLst/>
                <a:gdLst>
                  <a:gd name="T0" fmla="*/ 14 w 45"/>
                  <a:gd name="T1" fmla="*/ 1 h 46"/>
                  <a:gd name="T2" fmla="*/ 39 w 45"/>
                  <a:gd name="T3" fmla="*/ 5 h 46"/>
                  <a:gd name="T4" fmla="*/ 44 w 45"/>
                  <a:gd name="T5" fmla="*/ 14 h 46"/>
                  <a:gd name="T6" fmla="*/ 39 w 45"/>
                  <a:gd name="T7" fmla="*/ 39 h 46"/>
                  <a:gd name="T8" fmla="*/ 31 w 45"/>
                  <a:gd name="T9" fmla="*/ 45 h 46"/>
                  <a:gd name="T10" fmla="*/ 6 w 45"/>
                  <a:gd name="T11" fmla="*/ 40 h 46"/>
                  <a:gd name="T12" fmla="*/ 0 w 45"/>
                  <a:gd name="T13" fmla="*/ 32 h 46"/>
                  <a:gd name="T14" fmla="*/ 5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5"/>
                      <a:pt x="39" y="5"/>
                      <a:pt x="39" y="5"/>
                    </a:cubicBezTo>
                    <a:cubicBezTo>
                      <a:pt x="42" y="6"/>
                      <a:pt x="45" y="10"/>
                      <a:pt x="44" y="14"/>
                    </a:cubicBezTo>
                    <a:cubicBezTo>
                      <a:pt x="39" y="39"/>
                      <a:pt x="39" y="39"/>
                      <a:pt x="39" y="39"/>
                    </a:cubicBezTo>
                    <a:cubicBezTo>
                      <a:pt x="39" y="43"/>
                      <a:pt x="35" y="46"/>
                      <a:pt x="31" y="45"/>
                    </a:cubicBezTo>
                    <a:cubicBezTo>
                      <a:pt x="6" y="40"/>
                      <a:pt x="6" y="40"/>
                      <a:pt x="6" y="40"/>
                    </a:cubicBezTo>
                    <a:cubicBezTo>
                      <a:pt x="2" y="39"/>
                      <a:pt x="0" y="36"/>
                      <a:pt x="0" y="32"/>
                    </a:cubicBezTo>
                    <a:cubicBezTo>
                      <a:pt x="5" y="6"/>
                      <a:pt x="5" y="6"/>
                      <a:pt x="5" y="6"/>
                    </a:cubicBezTo>
                    <a:cubicBezTo>
                      <a:pt x="6"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6" name="Freeform 73">
                <a:extLst>
                  <a:ext uri="{FF2B5EF4-FFF2-40B4-BE49-F238E27FC236}">
                    <a16:creationId xmlns:a16="http://schemas.microsoft.com/office/drawing/2014/main" id="{06F88A4F-3B44-4B87-819C-EF32DD1CE709}"/>
                  </a:ext>
                </a:extLst>
              </p:cNvPr>
              <p:cNvSpPr>
                <a:spLocks/>
              </p:cNvSpPr>
              <p:nvPr/>
            </p:nvSpPr>
            <p:spPr bwMode="auto">
              <a:xfrm>
                <a:off x="807" y="2072"/>
                <a:ext cx="56" cy="58"/>
              </a:xfrm>
              <a:custGeom>
                <a:avLst/>
                <a:gdLst>
                  <a:gd name="T0" fmla="*/ 14 w 45"/>
                  <a:gd name="T1" fmla="*/ 1 h 46"/>
                  <a:gd name="T2" fmla="*/ 39 w 45"/>
                  <a:gd name="T3" fmla="*/ 6 h 46"/>
                  <a:gd name="T4" fmla="*/ 44 w 45"/>
                  <a:gd name="T5" fmla="*/ 14 h 46"/>
                  <a:gd name="T6" fmla="*/ 39 w 45"/>
                  <a:gd name="T7" fmla="*/ 40 h 46"/>
                  <a:gd name="T8" fmla="*/ 31 w 45"/>
                  <a:gd name="T9" fmla="*/ 45 h 46"/>
                  <a:gd name="T10" fmla="*/ 6 w 45"/>
                  <a:gd name="T11" fmla="*/ 40 h 46"/>
                  <a:gd name="T12" fmla="*/ 0 w 45"/>
                  <a:gd name="T13" fmla="*/ 32 h 46"/>
                  <a:gd name="T14" fmla="*/ 5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4" y="14"/>
                    </a:cubicBezTo>
                    <a:cubicBezTo>
                      <a:pt x="39" y="40"/>
                      <a:pt x="39" y="40"/>
                      <a:pt x="39" y="40"/>
                    </a:cubicBezTo>
                    <a:cubicBezTo>
                      <a:pt x="39" y="43"/>
                      <a:pt x="35" y="46"/>
                      <a:pt x="31" y="45"/>
                    </a:cubicBezTo>
                    <a:cubicBezTo>
                      <a:pt x="6" y="40"/>
                      <a:pt x="6" y="40"/>
                      <a:pt x="6" y="40"/>
                    </a:cubicBezTo>
                    <a:cubicBezTo>
                      <a:pt x="2" y="40"/>
                      <a:pt x="0" y="36"/>
                      <a:pt x="0" y="32"/>
                    </a:cubicBezTo>
                    <a:cubicBezTo>
                      <a:pt x="5" y="6"/>
                      <a:pt x="5" y="6"/>
                      <a:pt x="5"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7" name="Freeform 74">
                <a:extLst>
                  <a:ext uri="{FF2B5EF4-FFF2-40B4-BE49-F238E27FC236}">
                    <a16:creationId xmlns:a16="http://schemas.microsoft.com/office/drawing/2014/main" id="{6D7489AF-7854-462F-8D21-CF7F4759444C}"/>
                  </a:ext>
                </a:extLst>
              </p:cNvPr>
              <p:cNvSpPr>
                <a:spLocks/>
              </p:cNvSpPr>
              <p:nvPr/>
            </p:nvSpPr>
            <p:spPr bwMode="auto">
              <a:xfrm>
                <a:off x="867" y="2083"/>
                <a:ext cx="57" cy="58"/>
              </a:xfrm>
              <a:custGeom>
                <a:avLst/>
                <a:gdLst>
                  <a:gd name="T0" fmla="*/ 14 w 45"/>
                  <a:gd name="T1" fmla="*/ 1 h 46"/>
                  <a:gd name="T2" fmla="*/ 39 w 45"/>
                  <a:gd name="T3" fmla="*/ 6 h 46"/>
                  <a:gd name="T4" fmla="*/ 44 w 45"/>
                  <a:gd name="T5" fmla="*/ 14 h 46"/>
                  <a:gd name="T6" fmla="*/ 39 w 45"/>
                  <a:gd name="T7" fmla="*/ 40 h 46"/>
                  <a:gd name="T8" fmla="*/ 31 w 45"/>
                  <a:gd name="T9" fmla="*/ 46 h 46"/>
                  <a:gd name="T10" fmla="*/ 6 w 45"/>
                  <a:gd name="T11" fmla="*/ 41 h 46"/>
                  <a:gd name="T12" fmla="*/ 1 w 45"/>
                  <a:gd name="T13" fmla="*/ 32 h 46"/>
                  <a:gd name="T14" fmla="*/ 5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7"/>
                      <a:pt x="45" y="10"/>
                      <a:pt x="44" y="14"/>
                    </a:cubicBezTo>
                    <a:cubicBezTo>
                      <a:pt x="39" y="40"/>
                      <a:pt x="39" y="40"/>
                      <a:pt x="39" y="40"/>
                    </a:cubicBezTo>
                    <a:cubicBezTo>
                      <a:pt x="39" y="44"/>
                      <a:pt x="35" y="46"/>
                      <a:pt x="31" y="46"/>
                    </a:cubicBezTo>
                    <a:cubicBezTo>
                      <a:pt x="6" y="41"/>
                      <a:pt x="6" y="41"/>
                      <a:pt x="6" y="41"/>
                    </a:cubicBezTo>
                    <a:cubicBezTo>
                      <a:pt x="2" y="40"/>
                      <a:pt x="0" y="36"/>
                      <a:pt x="1" y="32"/>
                    </a:cubicBezTo>
                    <a:cubicBezTo>
                      <a:pt x="5" y="7"/>
                      <a:pt x="5" y="7"/>
                      <a:pt x="5"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8" name="Freeform 75">
                <a:extLst>
                  <a:ext uri="{FF2B5EF4-FFF2-40B4-BE49-F238E27FC236}">
                    <a16:creationId xmlns:a16="http://schemas.microsoft.com/office/drawing/2014/main" id="{ACC7A844-503B-4256-94BE-0DCF181CB6D9}"/>
                  </a:ext>
                </a:extLst>
              </p:cNvPr>
              <p:cNvSpPr>
                <a:spLocks/>
              </p:cNvSpPr>
              <p:nvPr/>
            </p:nvSpPr>
            <p:spPr bwMode="auto">
              <a:xfrm>
                <a:off x="928" y="2096"/>
                <a:ext cx="57" cy="57"/>
              </a:xfrm>
              <a:custGeom>
                <a:avLst/>
                <a:gdLst>
                  <a:gd name="T0" fmla="*/ 14 w 45"/>
                  <a:gd name="T1" fmla="*/ 0 h 45"/>
                  <a:gd name="T2" fmla="*/ 39 w 45"/>
                  <a:gd name="T3" fmla="*/ 5 h 45"/>
                  <a:gd name="T4" fmla="*/ 45 w 45"/>
                  <a:gd name="T5" fmla="*/ 13 h 45"/>
                  <a:gd name="T6" fmla="*/ 40 w 45"/>
                  <a:gd name="T7" fmla="*/ 39 h 45"/>
                  <a:gd name="T8" fmla="*/ 31 w 45"/>
                  <a:gd name="T9" fmla="*/ 45 h 45"/>
                  <a:gd name="T10" fmla="*/ 6 w 45"/>
                  <a:gd name="T11" fmla="*/ 40 h 45"/>
                  <a:gd name="T12" fmla="*/ 1 w 45"/>
                  <a:gd name="T13" fmla="*/ 32 h 45"/>
                  <a:gd name="T14" fmla="*/ 6 w 45"/>
                  <a:gd name="T15" fmla="*/ 6 h 45"/>
                  <a:gd name="T16" fmla="*/ 14 w 45"/>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5">
                    <a:moveTo>
                      <a:pt x="14" y="0"/>
                    </a:moveTo>
                    <a:cubicBezTo>
                      <a:pt x="39" y="5"/>
                      <a:pt x="39" y="5"/>
                      <a:pt x="39" y="5"/>
                    </a:cubicBezTo>
                    <a:cubicBezTo>
                      <a:pt x="43" y="6"/>
                      <a:pt x="45" y="10"/>
                      <a:pt x="45" y="13"/>
                    </a:cubicBezTo>
                    <a:cubicBezTo>
                      <a:pt x="40" y="39"/>
                      <a:pt x="40" y="39"/>
                      <a:pt x="40" y="39"/>
                    </a:cubicBezTo>
                    <a:cubicBezTo>
                      <a:pt x="39" y="43"/>
                      <a:pt x="35" y="45"/>
                      <a:pt x="31" y="45"/>
                    </a:cubicBezTo>
                    <a:cubicBezTo>
                      <a:pt x="6" y="40"/>
                      <a:pt x="6" y="40"/>
                      <a:pt x="6" y="40"/>
                    </a:cubicBezTo>
                    <a:cubicBezTo>
                      <a:pt x="2" y="39"/>
                      <a:pt x="0" y="35"/>
                      <a:pt x="1" y="32"/>
                    </a:cubicBezTo>
                    <a:cubicBezTo>
                      <a:pt x="6" y="6"/>
                      <a:pt x="6" y="6"/>
                      <a:pt x="6"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9" name="Freeform 76">
                <a:extLst>
                  <a:ext uri="{FF2B5EF4-FFF2-40B4-BE49-F238E27FC236}">
                    <a16:creationId xmlns:a16="http://schemas.microsoft.com/office/drawing/2014/main" id="{FA5BC107-D47A-4D49-9605-EBE2D8FCAF89}"/>
                  </a:ext>
                </a:extLst>
              </p:cNvPr>
              <p:cNvSpPr>
                <a:spLocks/>
              </p:cNvSpPr>
              <p:nvPr/>
            </p:nvSpPr>
            <p:spPr bwMode="auto">
              <a:xfrm>
                <a:off x="989" y="2107"/>
                <a:ext cx="57" cy="58"/>
              </a:xfrm>
              <a:custGeom>
                <a:avLst/>
                <a:gdLst>
                  <a:gd name="T0" fmla="*/ 14 w 45"/>
                  <a:gd name="T1" fmla="*/ 1 h 46"/>
                  <a:gd name="T2" fmla="*/ 39 w 45"/>
                  <a:gd name="T3" fmla="*/ 5 h 46"/>
                  <a:gd name="T4" fmla="*/ 45 w 45"/>
                  <a:gd name="T5" fmla="*/ 14 h 46"/>
                  <a:gd name="T6" fmla="*/ 40 w 45"/>
                  <a:gd name="T7" fmla="*/ 39 h 46"/>
                  <a:gd name="T8" fmla="*/ 31 w 45"/>
                  <a:gd name="T9" fmla="*/ 45 h 46"/>
                  <a:gd name="T10" fmla="*/ 6 w 45"/>
                  <a:gd name="T11" fmla="*/ 40 h 46"/>
                  <a:gd name="T12" fmla="*/ 1 w 45"/>
                  <a:gd name="T13" fmla="*/ 32 h 46"/>
                  <a:gd name="T14" fmla="*/ 6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5"/>
                      <a:pt x="39" y="5"/>
                      <a:pt x="39" y="5"/>
                    </a:cubicBezTo>
                    <a:cubicBezTo>
                      <a:pt x="43" y="6"/>
                      <a:pt x="45" y="10"/>
                      <a:pt x="45" y="14"/>
                    </a:cubicBezTo>
                    <a:cubicBezTo>
                      <a:pt x="40" y="39"/>
                      <a:pt x="40" y="39"/>
                      <a:pt x="40" y="39"/>
                    </a:cubicBezTo>
                    <a:cubicBezTo>
                      <a:pt x="39" y="43"/>
                      <a:pt x="35" y="46"/>
                      <a:pt x="31" y="45"/>
                    </a:cubicBezTo>
                    <a:cubicBezTo>
                      <a:pt x="6" y="40"/>
                      <a:pt x="6" y="40"/>
                      <a:pt x="6" y="40"/>
                    </a:cubicBezTo>
                    <a:cubicBezTo>
                      <a:pt x="2" y="39"/>
                      <a:pt x="0" y="36"/>
                      <a:pt x="1" y="32"/>
                    </a:cubicBezTo>
                    <a:cubicBezTo>
                      <a:pt x="6" y="6"/>
                      <a:pt x="6" y="6"/>
                      <a:pt x="6" y="6"/>
                    </a:cubicBezTo>
                    <a:cubicBezTo>
                      <a:pt x="6"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0" name="Freeform 77">
                <a:extLst>
                  <a:ext uri="{FF2B5EF4-FFF2-40B4-BE49-F238E27FC236}">
                    <a16:creationId xmlns:a16="http://schemas.microsoft.com/office/drawing/2014/main" id="{630D13AF-9DEF-4B72-8B1B-D1FCB11D6005}"/>
                  </a:ext>
                </a:extLst>
              </p:cNvPr>
              <p:cNvSpPr>
                <a:spLocks/>
              </p:cNvSpPr>
              <p:nvPr/>
            </p:nvSpPr>
            <p:spPr bwMode="auto">
              <a:xfrm>
                <a:off x="326" y="2040"/>
                <a:ext cx="57" cy="58"/>
              </a:xfrm>
              <a:custGeom>
                <a:avLst/>
                <a:gdLst>
                  <a:gd name="T0" fmla="*/ 14 w 45"/>
                  <a:gd name="T1" fmla="*/ 1 h 46"/>
                  <a:gd name="T2" fmla="*/ 39 w 45"/>
                  <a:gd name="T3" fmla="*/ 6 h 46"/>
                  <a:gd name="T4" fmla="*/ 44 w 45"/>
                  <a:gd name="T5" fmla="*/ 14 h 46"/>
                  <a:gd name="T6" fmla="*/ 39 w 45"/>
                  <a:gd name="T7" fmla="*/ 40 h 46"/>
                  <a:gd name="T8" fmla="*/ 31 w 45"/>
                  <a:gd name="T9" fmla="*/ 45 h 46"/>
                  <a:gd name="T10" fmla="*/ 6 w 45"/>
                  <a:gd name="T11" fmla="*/ 41 h 46"/>
                  <a:gd name="T12" fmla="*/ 0 w 45"/>
                  <a:gd name="T13" fmla="*/ 32 h 46"/>
                  <a:gd name="T14" fmla="*/ 5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2" y="7"/>
                      <a:pt x="45" y="10"/>
                      <a:pt x="44" y="14"/>
                    </a:cubicBezTo>
                    <a:cubicBezTo>
                      <a:pt x="39" y="40"/>
                      <a:pt x="39" y="40"/>
                      <a:pt x="39" y="40"/>
                    </a:cubicBezTo>
                    <a:cubicBezTo>
                      <a:pt x="39" y="44"/>
                      <a:pt x="35" y="46"/>
                      <a:pt x="31" y="45"/>
                    </a:cubicBezTo>
                    <a:cubicBezTo>
                      <a:pt x="6" y="41"/>
                      <a:pt x="6" y="41"/>
                      <a:pt x="6" y="41"/>
                    </a:cubicBezTo>
                    <a:cubicBezTo>
                      <a:pt x="2" y="40"/>
                      <a:pt x="0" y="36"/>
                      <a:pt x="0" y="32"/>
                    </a:cubicBezTo>
                    <a:cubicBezTo>
                      <a:pt x="5" y="7"/>
                      <a:pt x="5" y="7"/>
                      <a:pt x="5"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1" name="Freeform 78">
                <a:extLst>
                  <a:ext uri="{FF2B5EF4-FFF2-40B4-BE49-F238E27FC236}">
                    <a16:creationId xmlns:a16="http://schemas.microsoft.com/office/drawing/2014/main" id="{3FA9554D-AC37-4046-A3CD-7DD02BF733A2}"/>
                  </a:ext>
                </a:extLst>
              </p:cNvPr>
              <p:cNvSpPr>
                <a:spLocks/>
              </p:cNvSpPr>
              <p:nvPr/>
            </p:nvSpPr>
            <p:spPr bwMode="auto">
              <a:xfrm>
                <a:off x="387" y="2053"/>
                <a:ext cx="57" cy="57"/>
              </a:xfrm>
              <a:custGeom>
                <a:avLst/>
                <a:gdLst>
                  <a:gd name="T0" fmla="*/ 14 w 45"/>
                  <a:gd name="T1" fmla="*/ 0 h 45"/>
                  <a:gd name="T2" fmla="*/ 39 w 45"/>
                  <a:gd name="T3" fmla="*/ 5 h 45"/>
                  <a:gd name="T4" fmla="*/ 44 w 45"/>
                  <a:gd name="T5" fmla="*/ 13 h 45"/>
                  <a:gd name="T6" fmla="*/ 39 w 45"/>
                  <a:gd name="T7" fmla="*/ 39 h 45"/>
                  <a:gd name="T8" fmla="*/ 31 w 45"/>
                  <a:gd name="T9" fmla="*/ 45 h 45"/>
                  <a:gd name="T10" fmla="*/ 6 w 45"/>
                  <a:gd name="T11" fmla="*/ 40 h 45"/>
                  <a:gd name="T12" fmla="*/ 0 w 45"/>
                  <a:gd name="T13" fmla="*/ 32 h 45"/>
                  <a:gd name="T14" fmla="*/ 5 w 45"/>
                  <a:gd name="T15" fmla="*/ 6 h 45"/>
                  <a:gd name="T16" fmla="*/ 14 w 45"/>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5">
                    <a:moveTo>
                      <a:pt x="14" y="0"/>
                    </a:moveTo>
                    <a:cubicBezTo>
                      <a:pt x="39" y="5"/>
                      <a:pt x="39" y="5"/>
                      <a:pt x="39" y="5"/>
                    </a:cubicBezTo>
                    <a:cubicBezTo>
                      <a:pt x="42" y="6"/>
                      <a:pt x="45" y="10"/>
                      <a:pt x="44" y="13"/>
                    </a:cubicBezTo>
                    <a:cubicBezTo>
                      <a:pt x="39" y="39"/>
                      <a:pt x="39" y="39"/>
                      <a:pt x="39" y="39"/>
                    </a:cubicBezTo>
                    <a:cubicBezTo>
                      <a:pt x="39" y="43"/>
                      <a:pt x="35" y="45"/>
                      <a:pt x="31" y="45"/>
                    </a:cubicBezTo>
                    <a:cubicBezTo>
                      <a:pt x="6" y="40"/>
                      <a:pt x="6" y="40"/>
                      <a:pt x="6" y="40"/>
                    </a:cubicBezTo>
                    <a:cubicBezTo>
                      <a:pt x="2" y="39"/>
                      <a:pt x="0" y="35"/>
                      <a:pt x="0" y="32"/>
                    </a:cubicBezTo>
                    <a:cubicBezTo>
                      <a:pt x="5" y="6"/>
                      <a:pt x="5" y="6"/>
                      <a:pt x="5"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2" name="Freeform 79">
                <a:extLst>
                  <a:ext uri="{FF2B5EF4-FFF2-40B4-BE49-F238E27FC236}">
                    <a16:creationId xmlns:a16="http://schemas.microsoft.com/office/drawing/2014/main" id="{5E7D7B5F-F05B-42C3-805C-B90AF8D3F36E}"/>
                  </a:ext>
                </a:extLst>
              </p:cNvPr>
              <p:cNvSpPr>
                <a:spLocks/>
              </p:cNvSpPr>
              <p:nvPr/>
            </p:nvSpPr>
            <p:spPr bwMode="auto">
              <a:xfrm>
                <a:off x="448" y="2064"/>
                <a:ext cx="56" cy="58"/>
              </a:xfrm>
              <a:custGeom>
                <a:avLst/>
                <a:gdLst>
                  <a:gd name="T0" fmla="*/ 14 w 45"/>
                  <a:gd name="T1" fmla="*/ 0 h 46"/>
                  <a:gd name="T2" fmla="*/ 39 w 45"/>
                  <a:gd name="T3" fmla="*/ 5 h 46"/>
                  <a:gd name="T4" fmla="*/ 44 w 45"/>
                  <a:gd name="T5" fmla="*/ 14 h 46"/>
                  <a:gd name="T6" fmla="*/ 39 w 45"/>
                  <a:gd name="T7" fmla="*/ 39 h 46"/>
                  <a:gd name="T8" fmla="*/ 31 w 45"/>
                  <a:gd name="T9" fmla="*/ 45 h 46"/>
                  <a:gd name="T10" fmla="*/ 6 w 45"/>
                  <a:gd name="T11" fmla="*/ 40 h 46"/>
                  <a:gd name="T12" fmla="*/ 0 w 45"/>
                  <a:gd name="T13" fmla="*/ 32 h 46"/>
                  <a:gd name="T14" fmla="*/ 5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3" y="6"/>
                      <a:pt x="45" y="10"/>
                      <a:pt x="44" y="14"/>
                    </a:cubicBezTo>
                    <a:cubicBezTo>
                      <a:pt x="39" y="39"/>
                      <a:pt x="39" y="39"/>
                      <a:pt x="39" y="39"/>
                    </a:cubicBezTo>
                    <a:cubicBezTo>
                      <a:pt x="39" y="43"/>
                      <a:pt x="35" y="46"/>
                      <a:pt x="31" y="45"/>
                    </a:cubicBezTo>
                    <a:cubicBezTo>
                      <a:pt x="6" y="40"/>
                      <a:pt x="6" y="40"/>
                      <a:pt x="6" y="40"/>
                    </a:cubicBezTo>
                    <a:cubicBezTo>
                      <a:pt x="2" y="39"/>
                      <a:pt x="0" y="36"/>
                      <a:pt x="0" y="32"/>
                    </a:cubicBezTo>
                    <a:cubicBezTo>
                      <a:pt x="5" y="6"/>
                      <a:pt x="5" y="6"/>
                      <a:pt x="5"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3" name="Freeform 80">
                <a:extLst>
                  <a:ext uri="{FF2B5EF4-FFF2-40B4-BE49-F238E27FC236}">
                    <a16:creationId xmlns:a16="http://schemas.microsoft.com/office/drawing/2014/main" id="{973F6542-C147-4F88-8492-6659EFCC8A0C}"/>
                  </a:ext>
                </a:extLst>
              </p:cNvPr>
              <p:cNvSpPr>
                <a:spLocks/>
              </p:cNvSpPr>
              <p:nvPr/>
            </p:nvSpPr>
            <p:spPr bwMode="auto">
              <a:xfrm>
                <a:off x="508" y="2076"/>
                <a:ext cx="57" cy="58"/>
              </a:xfrm>
              <a:custGeom>
                <a:avLst/>
                <a:gdLst>
                  <a:gd name="T0" fmla="*/ 14 w 45"/>
                  <a:gd name="T1" fmla="*/ 1 h 46"/>
                  <a:gd name="T2" fmla="*/ 39 w 45"/>
                  <a:gd name="T3" fmla="*/ 6 h 46"/>
                  <a:gd name="T4" fmla="*/ 44 w 45"/>
                  <a:gd name="T5" fmla="*/ 14 h 46"/>
                  <a:gd name="T6" fmla="*/ 40 w 45"/>
                  <a:gd name="T7" fmla="*/ 40 h 46"/>
                  <a:gd name="T8" fmla="*/ 31 w 45"/>
                  <a:gd name="T9" fmla="*/ 45 h 46"/>
                  <a:gd name="T10" fmla="*/ 6 w 45"/>
                  <a:gd name="T11" fmla="*/ 40 h 46"/>
                  <a:gd name="T12" fmla="*/ 1 w 45"/>
                  <a:gd name="T13" fmla="*/ 32 h 46"/>
                  <a:gd name="T14" fmla="*/ 5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4" y="14"/>
                    </a:cubicBezTo>
                    <a:cubicBezTo>
                      <a:pt x="40" y="40"/>
                      <a:pt x="40" y="40"/>
                      <a:pt x="40" y="40"/>
                    </a:cubicBezTo>
                    <a:cubicBezTo>
                      <a:pt x="39" y="43"/>
                      <a:pt x="35" y="46"/>
                      <a:pt x="31" y="45"/>
                    </a:cubicBezTo>
                    <a:cubicBezTo>
                      <a:pt x="6" y="40"/>
                      <a:pt x="6" y="40"/>
                      <a:pt x="6" y="40"/>
                    </a:cubicBezTo>
                    <a:cubicBezTo>
                      <a:pt x="2" y="40"/>
                      <a:pt x="0" y="36"/>
                      <a:pt x="1" y="32"/>
                    </a:cubicBezTo>
                    <a:cubicBezTo>
                      <a:pt x="5" y="6"/>
                      <a:pt x="5" y="6"/>
                      <a:pt x="5"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4" name="Freeform 81">
                <a:extLst>
                  <a:ext uri="{FF2B5EF4-FFF2-40B4-BE49-F238E27FC236}">
                    <a16:creationId xmlns:a16="http://schemas.microsoft.com/office/drawing/2014/main" id="{59019674-07DC-4BD3-994F-78034A900E32}"/>
                  </a:ext>
                </a:extLst>
              </p:cNvPr>
              <p:cNvSpPr>
                <a:spLocks/>
              </p:cNvSpPr>
              <p:nvPr/>
            </p:nvSpPr>
            <p:spPr bwMode="auto">
              <a:xfrm>
                <a:off x="569" y="2087"/>
                <a:ext cx="57" cy="58"/>
              </a:xfrm>
              <a:custGeom>
                <a:avLst/>
                <a:gdLst>
                  <a:gd name="T0" fmla="*/ 14 w 45"/>
                  <a:gd name="T1" fmla="*/ 1 h 46"/>
                  <a:gd name="T2" fmla="*/ 39 w 45"/>
                  <a:gd name="T3" fmla="*/ 6 h 46"/>
                  <a:gd name="T4" fmla="*/ 45 w 45"/>
                  <a:gd name="T5" fmla="*/ 14 h 46"/>
                  <a:gd name="T6" fmla="*/ 40 w 45"/>
                  <a:gd name="T7" fmla="*/ 40 h 46"/>
                  <a:gd name="T8" fmla="*/ 31 w 45"/>
                  <a:gd name="T9" fmla="*/ 45 h 46"/>
                  <a:gd name="T10" fmla="*/ 6 w 45"/>
                  <a:gd name="T11" fmla="*/ 41 h 46"/>
                  <a:gd name="T12" fmla="*/ 1 w 45"/>
                  <a:gd name="T13" fmla="*/ 32 h 46"/>
                  <a:gd name="T14" fmla="*/ 6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5" y="14"/>
                    </a:cubicBezTo>
                    <a:cubicBezTo>
                      <a:pt x="40" y="40"/>
                      <a:pt x="40" y="40"/>
                      <a:pt x="40" y="40"/>
                    </a:cubicBezTo>
                    <a:cubicBezTo>
                      <a:pt x="39" y="44"/>
                      <a:pt x="35" y="46"/>
                      <a:pt x="31" y="45"/>
                    </a:cubicBezTo>
                    <a:cubicBezTo>
                      <a:pt x="6" y="41"/>
                      <a:pt x="6" y="41"/>
                      <a:pt x="6" y="41"/>
                    </a:cubicBezTo>
                    <a:cubicBezTo>
                      <a:pt x="2" y="40"/>
                      <a:pt x="0" y="36"/>
                      <a:pt x="1" y="32"/>
                    </a:cubicBezTo>
                    <a:cubicBezTo>
                      <a:pt x="6" y="7"/>
                      <a:pt x="6" y="7"/>
                      <a:pt x="6"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5" name="Freeform 82">
                <a:extLst>
                  <a:ext uri="{FF2B5EF4-FFF2-40B4-BE49-F238E27FC236}">
                    <a16:creationId xmlns:a16="http://schemas.microsoft.com/office/drawing/2014/main" id="{43578D8B-3991-46F5-B99D-B12433D9F8FA}"/>
                  </a:ext>
                </a:extLst>
              </p:cNvPr>
              <p:cNvSpPr>
                <a:spLocks/>
              </p:cNvSpPr>
              <p:nvPr/>
            </p:nvSpPr>
            <p:spPr bwMode="auto">
              <a:xfrm>
                <a:off x="630" y="2098"/>
                <a:ext cx="56" cy="58"/>
              </a:xfrm>
              <a:custGeom>
                <a:avLst/>
                <a:gdLst>
                  <a:gd name="T0" fmla="*/ 14 w 45"/>
                  <a:gd name="T1" fmla="*/ 1 h 46"/>
                  <a:gd name="T2" fmla="*/ 39 w 45"/>
                  <a:gd name="T3" fmla="*/ 6 h 46"/>
                  <a:gd name="T4" fmla="*/ 45 w 45"/>
                  <a:gd name="T5" fmla="*/ 14 h 46"/>
                  <a:gd name="T6" fmla="*/ 40 w 45"/>
                  <a:gd name="T7" fmla="*/ 40 h 46"/>
                  <a:gd name="T8" fmla="*/ 31 w 45"/>
                  <a:gd name="T9" fmla="*/ 46 h 46"/>
                  <a:gd name="T10" fmla="*/ 6 w 45"/>
                  <a:gd name="T11" fmla="*/ 41 h 46"/>
                  <a:gd name="T12" fmla="*/ 1 w 45"/>
                  <a:gd name="T13" fmla="*/ 33 h 46"/>
                  <a:gd name="T14" fmla="*/ 6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7"/>
                      <a:pt x="45" y="10"/>
                      <a:pt x="45" y="14"/>
                    </a:cubicBezTo>
                    <a:cubicBezTo>
                      <a:pt x="40" y="40"/>
                      <a:pt x="40" y="40"/>
                      <a:pt x="40" y="40"/>
                    </a:cubicBezTo>
                    <a:cubicBezTo>
                      <a:pt x="39" y="44"/>
                      <a:pt x="35" y="46"/>
                      <a:pt x="31" y="46"/>
                    </a:cubicBezTo>
                    <a:cubicBezTo>
                      <a:pt x="6" y="41"/>
                      <a:pt x="6" y="41"/>
                      <a:pt x="6" y="41"/>
                    </a:cubicBezTo>
                    <a:cubicBezTo>
                      <a:pt x="2" y="40"/>
                      <a:pt x="0" y="36"/>
                      <a:pt x="1" y="33"/>
                    </a:cubicBezTo>
                    <a:cubicBezTo>
                      <a:pt x="6" y="7"/>
                      <a:pt x="6" y="7"/>
                      <a:pt x="6"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6" name="Freeform 83">
                <a:extLst>
                  <a:ext uri="{FF2B5EF4-FFF2-40B4-BE49-F238E27FC236}">
                    <a16:creationId xmlns:a16="http://schemas.microsoft.com/office/drawing/2014/main" id="{7E69CF35-2192-4C3F-9282-D8B827EB5306}"/>
                  </a:ext>
                </a:extLst>
              </p:cNvPr>
              <p:cNvSpPr>
                <a:spLocks/>
              </p:cNvSpPr>
              <p:nvPr/>
            </p:nvSpPr>
            <p:spPr bwMode="auto">
              <a:xfrm>
                <a:off x="690" y="2111"/>
                <a:ext cx="57" cy="58"/>
              </a:xfrm>
              <a:custGeom>
                <a:avLst/>
                <a:gdLst>
                  <a:gd name="T0" fmla="*/ 14 w 45"/>
                  <a:gd name="T1" fmla="*/ 0 h 46"/>
                  <a:gd name="T2" fmla="*/ 39 w 45"/>
                  <a:gd name="T3" fmla="*/ 5 h 46"/>
                  <a:gd name="T4" fmla="*/ 45 w 45"/>
                  <a:gd name="T5" fmla="*/ 14 h 46"/>
                  <a:gd name="T6" fmla="*/ 40 w 45"/>
                  <a:gd name="T7" fmla="*/ 39 h 46"/>
                  <a:gd name="T8" fmla="*/ 31 w 45"/>
                  <a:gd name="T9" fmla="*/ 45 h 46"/>
                  <a:gd name="T10" fmla="*/ 6 w 45"/>
                  <a:gd name="T11" fmla="*/ 40 h 46"/>
                  <a:gd name="T12" fmla="*/ 1 w 45"/>
                  <a:gd name="T13" fmla="*/ 32 h 46"/>
                  <a:gd name="T14" fmla="*/ 6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3" y="6"/>
                      <a:pt x="45" y="10"/>
                      <a:pt x="45" y="14"/>
                    </a:cubicBezTo>
                    <a:cubicBezTo>
                      <a:pt x="40" y="39"/>
                      <a:pt x="40" y="39"/>
                      <a:pt x="40" y="39"/>
                    </a:cubicBezTo>
                    <a:cubicBezTo>
                      <a:pt x="39" y="43"/>
                      <a:pt x="35" y="46"/>
                      <a:pt x="31" y="45"/>
                    </a:cubicBezTo>
                    <a:cubicBezTo>
                      <a:pt x="6" y="40"/>
                      <a:pt x="6" y="40"/>
                      <a:pt x="6" y="40"/>
                    </a:cubicBezTo>
                    <a:cubicBezTo>
                      <a:pt x="3" y="39"/>
                      <a:pt x="0" y="36"/>
                      <a:pt x="1" y="32"/>
                    </a:cubicBezTo>
                    <a:cubicBezTo>
                      <a:pt x="6" y="6"/>
                      <a:pt x="6" y="6"/>
                      <a:pt x="6"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7" name="Freeform 84">
                <a:extLst>
                  <a:ext uri="{FF2B5EF4-FFF2-40B4-BE49-F238E27FC236}">
                    <a16:creationId xmlns:a16="http://schemas.microsoft.com/office/drawing/2014/main" id="{076DC7C2-FEF4-4644-94F6-5B99D7090046}"/>
                  </a:ext>
                </a:extLst>
              </p:cNvPr>
              <p:cNvSpPr>
                <a:spLocks/>
              </p:cNvSpPr>
              <p:nvPr/>
            </p:nvSpPr>
            <p:spPr bwMode="auto">
              <a:xfrm>
                <a:off x="751" y="2122"/>
                <a:ext cx="57" cy="58"/>
              </a:xfrm>
              <a:custGeom>
                <a:avLst/>
                <a:gdLst>
                  <a:gd name="T0" fmla="*/ 14 w 45"/>
                  <a:gd name="T1" fmla="*/ 1 h 46"/>
                  <a:gd name="T2" fmla="*/ 39 w 45"/>
                  <a:gd name="T3" fmla="*/ 5 h 46"/>
                  <a:gd name="T4" fmla="*/ 45 w 45"/>
                  <a:gd name="T5" fmla="*/ 14 h 46"/>
                  <a:gd name="T6" fmla="*/ 40 w 45"/>
                  <a:gd name="T7" fmla="*/ 39 h 46"/>
                  <a:gd name="T8" fmla="*/ 31 w 45"/>
                  <a:gd name="T9" fmla="*/ 45 h 46"/>
                  <a:gd name="T10" fmla="*/ 6 w 45"/>
                  <a:gd name="T11" fmla="*/ 40 h 46"/>
                  <a:gd name="T12" fmla="*/ 1 w 45"/>
                  <a:gd name="T13" fmla="*/ 32 h 46"/>
                  <a:gd name="T14" fmla="*/ 6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5"/>
                      <a:pt x="39" y="5"/>
                      <a:pt x="39" y="5"/>
                    </a:cubicBezTo>
                    <a:cubicBezTo>
                      <a:pt x="43" y="6"/>
                      <a:pt x="45" y="10"/>
                      <a:pt x="45" y="14"/>
                    </a:cubicBezTo>
                    <a:cubicBezTo>
                      <a:pt x="40" y="39"/>
                      <a:pt x="40" y="39"/>
                      <a:pt x="40" y="39"/>
                    </a:cubicBezTo>
                    <a:cubicBezTo>
                      <a:pt x="39" y="43"/>
                      <a:pt x="35" y="46"/>
                      <a:pt x="31" y="45"/>
                    </a:cubicBezTo>
                    <a:cubicBezTo>
                      <a:pt x="6" y="40"/>
                      <a:pt x="6" y="40"/>
                      <a:pt x="6" y="40"/>
                    </a:cubicBezTo>
                    <a:cubicBezTo>
                      <a:pt x="3" y="40"/>
                      <a:pt x="0" y="36"/>
                      <a:pt x="1" y="32"/>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8" name="Freeform 85">
                <a:extLst>
                  <a:ext uri="{FF2B5EF4-FFF2-40B4-BE49-F238E27FC236}">
                    <a16:creationId xmlns:a16="http://schemas.microsoft.com/office/drawing/2014/main" id="{174F8230-E63E-4D1A-BB6A-E6358BC617C1}"/>
                  </a:ext>
                </a:extLst>
              </p:cNvPr>
              <p:cNvSpPr>
                <a:spLocks/>
              </p:cNvSpPr>
              <p:nvPr/>
            </p:nvSpPr>
            <p:spPr bwMode="auto">
              <a:xfrm>
                <a:off x="812" y="2134"/>
                <a:ext cx="58" cy="58"/>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1 h 46"/>
                  <a:gd name="T12" fmla="*/ 1 w 46"/>
                  <a:gd name="T13" fmla="*/ 32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6"/>
                      <a:pt x="46" y="10"/>
                      <a:pt x="45" y="14"/>
                    </a:cubicBezTo>
                    <a:cubicBezTo>
                      <a:pt x="40" y="40"/>
                      <a:pt x="40" y="40"/>
                      <a:pt x="40" y="40"/>
                    </a:cubicBezTo>
                    <a:cubicBezTo>
                      <a:pt x="39" y="44"/>
                      <a:pt x="35" y="46"/>
                      <a:pt x="32" y="45"/>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9" name="Freeform 86">
                <a:extLst>
                  <a:ext uri="{FF2B5EF4-FFF2-40B4-BE49-F238E27FC236}">
                    <a16:creationId xmlns:a16="http://schemas.microsoft.com/office/drawing/2014/main" id="{A064C7D3-E396-4814-8E75-B2948206A9E3}"/>
                  </a:ext>
                </a:extLst>
              </p:cNvPr>
              <p:cNvSpPr>
                <a:spLocks/>
              </p:cNvSpPr>
              <p:nvPr/>
            </p:nvSpPr>
            <p:spPr bwMode="auto">
              <a:xfrm>
                <a:off x="872" y="2145"/>
                <a:ext cx="58" cy="58"/>
              </a:xfrm>
              <a:custGeom>
                <a:avLst/>
                <a:gdLst>
                  <a:gd name="T0" fmla="*/ 14 w 46"/>
                  <a:gd name="T1" fmla="*/ 1 h 46"/>
                  <a:gd name="T2" fmla="*/ 39 w 46"/>
                  <a:gd name="T3" fmla="*/ 6 h 46"/>
                  <a:gd name="T4" fmla="*/ 45 w 46"/>
                  <a:gd name="T5" fmla="*/ 14 h 46"/>
                  <a:gd name="T6" fmla="*/ 40 w 46"/>
                  <a:gd name="T7" fmla="*/ 40 h 46"/>
                  <a:gd name="T8" fmla="*/ 32 w 46"/>
                  <a:gd name="T9" fmla="*/ 46 h 46"/>
                  <a:gd name="T10" fmla="*/ 7 w 46"/>
                  <a:gd name="T11" fmla="*/ 41 h 46"/>
                  <a:gd name="T12" fmla="*/ 1 w 46"/>
                  <a:gd name="T13" fmla="*/ 32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7"/>
                      <a:pt x="46" y="10"/>
                      <a:pt x="45" y="14"/>
                    </a:cubicBezTo>
                    <a:cubicBezTo>
                      <a:pt x="40" y="40"/>
                      <a:pt x="40" y="40"/>
                      <a:pt x="40" y="40"/>
                    </a:cubicBezTo>
                    <a:cubicBezTo>
                      <a:pt x="39" y="44"/>
                      <a:pt x="35" y="46"/>
                      <a:pt x="32" y="46"/>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0" name="Freeform 87">
                <a:extLst>
                  <a:ext uri="{FF2B5EF4-FFF2-40B4-BE49-F238E27FC236}">
                    <a16:creationId xmlns:a16="http://schemas.microsoft.com/office/drawing/2014/main" id="{3252D466-0AEC-42FA-81CC-F3748F63AF9E}"/>
                  </a:ext>
                </a:extLst>
              </p:cNvPr>
              <p:cNvSpPr>
                <a:spLocks/>
              </p:cNvSpPr>
              <p:nvPr/>
            </p:nvSpPr>
            <p:spPr bwMode="auto">
              <a:xfrm>
                <a:off x="933" y="2158"/>
                <a:ext cx="58" cy="58"/>
              </a:xfrm>
              <a:custGeom>
                <a:avLst/>
                <a:gdLst>
                  <a:gd name="T0" fmla="*/ 14 w 46"/>
                  <a:gd name="T1" fmla="*/ 0 h 46"/>
                  <a:gd name="T2" fmla="*/ 39 w 46"/>
                  <a:gd name="T3" fmla="*/ 5 h 46"/>
                  <a:gd name="T4" fmla="*/ 45 w 46"/>
                  <a:gd name="T5" fmla="*/ 13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0"/>
                    </a:moveTo>
                    <a:cubicBezTo>
                      <a:pt x="39" y="5"/>
                      <a:pt x="39" y="5"/>
                      <a:pt x="39" y="5"/>
                    </a:cubicBezTo>
                    <a:cubicBezTo>
                      <a:pt x="43" y="6"/>
                      <a:pt x="46" y="10"/>
                      <a:pt x="45" y="13"/>
                    </a:cubicBezTo>
                    <a:cubicBezTo>
                      <a:pt x="40" y="39"/>
                      <a:pt x="40" y="39"/>
                      <a:pt x="40" y="39"/>
                    </a:cubicBezTo>
                    <a:cubicBezTo>
                      <a:pt x="39" y="43"/>
                      <a:pt x="36" y="46"/>
                      <a:pt x="32" y="45"/>
                    </a:cubicBezTo>
                    <a:cubicBezTo>
                      <a:pt x="7" y="40"/>
                      <a:pt x="7" y="40"/>
                      <a:pt x="7" y="40"/>
                    </a:cubicBezTo>
                    <a:cubicBezTo>
                      <a:pt x="3" y="39"/>
                      <a:pt x="0" y="36"/>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1" name="Freeform 88">
                <a:extLst>
                  <a:ext uri="{FF2B5EF4-FFF2-40B4-BE49-F238E27FC236}">
                    <a16:creationId xmlns:a16="http://schemas.microsoft.com/office/drawing/2014/main" id="{F5B65174-CD86-4E12-A83C-F733A7304D9E}"/>
                  </a:ext>
                </a:extLst>
              </p:cNvPr>
              <p:cNvSpPr>
                <a:spLocks/>
              </p:cNvSpPr>
              <p:nvPr/>
            </p:nvSpPr>
            <p:spPr bwMode="auto">
              <a:xfrm>
                <a:off x="346" y="2106"/>
                <a:ext cx="57" cy="58"/>
              </a:xfrm>
              <a:custGeom>
                <a:avLst/>
                <a:gdLst>
                  <a:gd name="T0" fmla="*/ 14 w 45"/>
                  <a:gd name="T1" fmla="*/ 0 h 46"/>
                  <a:gd name="T2" fmla="*/ 39 w 45"/>
                  <a:gd name="T3" fmla="*/ 5 h 46"/>
                  <a:gd name="T4" fmla="*/ 44 w 45"/>
                  <a:gd name="T5" fmla="*/ 13 h 46"/>
                  <a:gd name="T6" fmla="*/ 40 w 45"/>
                  <a:gd name="T7" fmla="*/ 39 h 46"/>
                  <a:gd name="T8" fmla="*/ 31 w 45"/>
                  <a:gd name="T9" fmla="*/ 45 h 46"/>
                  <a:gd name="T10" fmla="*/ 6 w 45"/>
                  <a:gd name="T11" fmla="*/ 40 h 46"/>
                  <a:gd name="T12" fmla="*/ 1 w 45"/>
                  <a:gd name="T13" fmla="*/ 32 h 46"/>
                  <a:gd name="T14" fmla="*/ 5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3" y="6"/>
                      <a:pt x="45" y="10"/>
                      <a:pt x="44" y="13"/>
                    </a:cubicBezTo>
                    <a:cubicBezTo>
                      <a:pt x="40" y="39"/>
                      <a:pt x="40" y="39"/>
                      <a:pt x="40" y="39"/>
                    </a:cubicBezTo>
                    <a:cubicBezTo>
                      <a:pt x="39" y="43"/>
                      <a:pt x="35" y="46"/>
                      <a:pt x="31" y="45"/>
                    </a:cubicBezTo>
                    <a:cubicBezTo>
                      <a:pt x="6" y="40"/>
                      <a:pt x="6" y="40"/>
                      <a:pt x="6" y="40"/>
                    </a:cubicBezTo>
                    <a:cubicBezTo>
                      <a:pt x="2" y="39"/>
                      <a:pt x="0" y="36"/>
                      <a:pt x="1" y="32"/>
                    </a:cubicBezTo>
                    <a:cubicBezTo>
                      <a:pt x="5" y="6"/>
                      <a:pt x="5" y="6"/>
                      <a:pt x="5"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2" name="Freeform 89">
                <a:extLst>
                  <a:ext uri="{FF2B5EF4-FFF2-40B4-BE49-F238E27FC236}">
                    <a16:creationId xmlns:a16="http://schemas.microsoft.com/office/drawing/2014/main" id="{606EB1FB-0CA9-442F-9414-933DDDD05C2F}"/>
                  </a:ext>
                </a:extLst>
              </p:cNvPr>
              <p:cNvSpPr>
                <a:spLocks/>
              </p:cNvSpPr>
              <p:nvPr/>
            </p:nvSpPr>
            <p:spPr bwMode="auto">
              <a:xfrm>
                <a:off x="407" y="2117"/>
                <a:ext cx="57" cy="58"/>
              </a:xfrm>
              <a:custGeom>
                <a:avLst/>
                <a:gdLst>
                  <a:gd name="T0" fmla="*/ 14 w 45"/>
                  <a:gd name="T1" fmla="*/ 1 h 46"/>
                  <a:gd name="T2" fmla="*/ 39 w 45"/>
                  <a:gd name="T3" fmla="*/ 5 h 46"/>
                  <a:gd name="T4" fmla="*/ 45 w 45"/>
                  <a:gd name="T5" fmla="*/ 14 h 46"/>
                  <a:gd name="T6" fmla="*/ 40 w 45"/>
                  <a:gd name="T7" fmla="*/ 39 h 46"/>
                  <a:gd name="T8" fmla="*/ 31 w 45"/>
                  <a:gd name="T9" fmla="*/ 45 h 46"/>
                  <a:gd name="T10" fmla="*/ 6 w 45"/>
                  <a:gd name="T11" fmla="*/ 40 h 46"/>
                  <a:gd name="T12" fmla="*/ 1 w 45"/>
                  <a:gd name="T13" fmla="*/ 32 h 46"/>
                  <a:gd name="T14" fmla="*/ 6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5"/>
                      <a:pt x="39" y="5"/>
                      <a:pt x="39" y="5"/>
                    </a:cubicBezTo>
                    <a:cubicBezTo>
                      <a:pt x="43" y="6"/>
                      <a:pt x="45" y="10"/>
                      <a:pt x="45" y="14"/>
                    </a:cubicBezTo>
                    <a:cubicBezTo>
                      <a:pt x="40" y="39"/>
                      <a:pt x="40" y="39"/>
                      <a:pt x="40" y="39"/>
                    </a:cubicBezTo>
                    <a:cubicBezTo>
                      <a:pt x="39" y="43"/>
                      <a:pt x="35" y="46"/>
                      <a:pt x="31" y="45"/>
                    </a:cubicBezTo>
                    <a:cubicBezTo>
                      <a:pt x="6" y="40"/>
                      <a:pt x="6" y="40"/>
                      <a:pt x="6" y="40"/>
                    </a:cubicBezTo>
                    <a:cubicBezTo>
                      <a:pt x="2" y="39"/>
                      <a:pt x="0" y="36"/>
                      <a:pt x="1" y="32"/>
                    </a:cubicBezTo>
                    <a:cubicBezTo>
                      <a:pt x="6" y="6"/>
                      <a:pt x="6" y="6"/>
                      <a:pt x="6" y="6"/>
                    </a:cubicBezTo>
                    <a:cubicBezTo>
                      <a:pt x="6"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3" name="Freeform 90">
                <a:extLst>
                  <a:ext uri="{FF2B5EF4-FFF2-40B4-BE49-F238E27FC236}">
                    <a16:creationId xmlns:a16="http://schemas.microsoft.com/office/drawing/2014/main" id="{A1EE69B4-CDC4-4D49-8328-A9B2012EAA65}"/>
                  </a:ext>
                </a:extLst>
              </p:cNvPr>
              <p:cNvSpPr>
                <a:spLocks/>
              </p:cNvSpPr>
              <p:nvPr/>
            </p:nvSpPr>
            <p:spPr bwMode="auto">
              <a:xfrm>
                <a:off x="468" y="2129"/>
                <a:ext cx="57" cy="58"/>
              </a:xfrm>
              <a:custGeom>
                <a:avLst/>
                <a:gdLst>
                  <a:gd name="T0" fmla="*/ 14 w 45"/>
                  <a:gd name="T1" fmla="*/ 1 h 46"/>
                  <a:gd name="T2" fmla="*/ 39 w 45"/>
                  <a:gd name="T3" fmla="*/ 6 h 46"/>
                  <a:gd name="T4" fmla="*/ 45 w 45"/>
                  <a:gd name="T5" fmla="*/ 14 h 46"/>
                  <a:gd name="T6" fmla="*/ 40 w 45"/>
                  <a:gd name="T7" fmla="*/ 40 h 46"/>
                  <a:gd name="T8" fmla="*/ 31 w 45"/>
                  <a:gd name="T9" fmla="*/ 45 h 46"/>
                  <a:gd name="T10" fmla="*/ 6 w 45"/>
                  <a:gd name="T11" fmla="*/ 40 h 46"/>
                  <a:gd name="T12" fmla="*/ 1 w 45"/>
                  <a:gd name="T13" fmla="*/ 32 h 46"/>
                  <a:gd name="T14" fmla="*/ 6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5" y="14"/>
                    </a:cubicBezTo>
                    <a:cubicBezTo>
                      <a:pt x="40" y="40"/>
                      <a:pt x="40" y="40"/>
                      <a:pt x="40" y="40"/>
                    </a:cubicBezTo>
                    <a:cubicBezTo>
                      <a:pt x="39" y="43"/>
                      <a:pt x="35" y="46"/>
                      <a:pt x="31" y="45"/>
                    </a:cubicBezTo>
                    <a:cubicBezTo>
                      <a:pt x="6" y="40"/>
                      <a:pt x="6" y="40"/>
                      <a:pt x="6" y="40"/>
                    </a:cubicBezTo>
                    <a:cubicBezTo>
                      <a:pt x="3" y="40"/>
                      <a:pt x="0" y="36"/>
                      <a:pt x="1" y="32"/>
                    </a:cubicBezTo>
                    <a:cubicBezTo>
                      <a:pt x="6" y="6"/>
                      <a:pt x="6" y="6"/>
                      <a:pt x="6"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4" name="Freeform 91">
                <a:extLst>
                  <a:ext uri="{FF2B5EF4-FFF2-40B4-BE49-F238E27FC236}">
                    <a16:creationId xmlns:a16="http://schemas.microsoft.com/office/drawing/2014/main" id="{B43001D8-31C2-44F5-B03E-C63F82193255}"/>
                  </a:ext>
                </a:extLst>
              </p:cNvPr>
              <p:cNvSpPr>
                <a:spLocks/>
              </p:cNvSpPr>
              <p:nvPr/>
            </p:nvSpPr>
            <p:spPr bwMode="auto">
              <a:xfrm>
                <a:off x="528" y="2140"/>
                <a:ext cx="57" cy="58"/>
              </a:xfrm>
              <a:custGeom>
                <a:avLst/>
                <a:gdLst>
                  <a:gd name="T0" fmla="*/ 14 w 45"/>
                  <a:gd name="T1" fmla="*/ 1 h 46"/>
                  <a:gd name="T2" fmla="*/ 39 w 45"/>
                  <a:gd name="T3" fmla="*/ 6 h 46"/>
                  <a:gd name="T4" fmla="*/ 45 w 45"/>
                  <a:gd name="T5" fmla="*/ 14 h 46"/>
                  <a:gd name="T6" fmla="*/ 40 w 45"/>
                  <a:gd name="T7" fmla="*/ 40 h 46"/>
                  <a:gd name="T8" fmla="*/ 31 w 45"/>
                  <a:gd name="T9" fmla="*/ 46 h 46"/>
                  <a:gd name="T10" fmla="*/ 6 w 45"/>
                  <a:gd name="T11" fmla="*/ 41 h 46"/>
                  <a:gd name="T12" fmla="*/ 1 w 45"/>
                  <a:gd name="T13" fmla="*/ 32 h 46"/>
                  <a:gd name="T14" fmla="*/ 6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7"/>
                      <a:pt x="45" y="10"/>
                      <a:pt x="45" y="14"/>
                    </a:cubicBezTo>
                    <a:cubicBezTo>
                      <a:pt x="40" y="40"/>
                      <a:pt x="40" y="40"/>
                      <a:pt x="40" y="40"/>
                    </a:cubicBezTo>
                    <a:cubicBezTo>
                      <a:pt x="39" y="44"/>
                      <a:pt x="35" y="46"/>
                      <a:pt x="31" y="46"/>
                    </a:cubicBezTo>
                    <a:cubicBezTo>
                      <a:pt x="6" y="41"/>
                      <a:pt x="6" y="41"/>
                      <a:pt x="6" y="41"/>
                    </a:cubicBezTo>
                    <a:cubicBezTo>
                      <a:pt x="3" y="40"/>
                      <a:pt x="0" y="36"/>
                      <a:pt x="1" y="32"/>
                    </a:cubicBezTo>
                    <a:cubicBezTo>
                      <a:pt x="6" y="7"/>
                      <a:pt x="6" y="7"/>
                      <a:pt x="6"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5" name="Freeform 92">
                <a:extLst>
                  <a:ext uri="{FF2B5EF4-FFF2-40B4-BE49-F238E27FC236}">
                    <a16:creationId xmlns:a16="http://schemas.microsoft.com/office/drawing/2014/main" id="{E80159A8-EDC8-4E0F-986B-9505F7B28D92}"/>
                  </a:ext>
                </a:extLst>
              </p:cNvPr>
              <p:cNvSpPr>
                <a:spLocks/>
              </p:cNvSpPr>
              <p:nvPr/>
            </p:nvSpPr>
            <p:spPr bwMode="auto">
              <a:xfrm>
                <a:off x="589" y="2153"/>
                <a:ext cx="57" cy="57"/>
              </a:xfrm>
              <a:custGeom>
                <a:avLst/>
                <a:gdLst>
                  <a:gd name="T0" fmla="*/ 14 w 45"/>
                  <a:gd name="T1" fmla="*/ 0 h 45"/>
                  <a:gd name="T2" fmla="*/ 39 w 45"/>
                  <a:gd name="T3" fmla="*/ 5 h 45"/>
                  <a:gd name="T4" fmla="*/ 45 w 45"/>
                  <a:gd name="T5" fmla="*/ 13 h 45"/>
                  <a:gd name="T6" fmla="*/ 40 w 45"/>
                  <a:gd name="T7" fmla="*/ 39 h 45"/>
                  <a:gd name="T8" fmla="*/ 32 w 45"/>
                  <a:gd name="T9" fmla="*/ 45 h 45"/>
                  <a:gd name="T10" fmla="*/ 6 w 45"/>
                  <a:gd name="T11" fmla="*/ 40 h 45"/>
                  <a:gd name="T12" fmla="*/ 1 w 45"/>
                  <a:gd name="T13" fmla="*/ 32 h 45"/>
                  <a:gd name="T14" fmla="*/ 6 w 45"/>
                  <a:gd name="T15" fmla="*/ 6 h 45"/>
                  <a:gd name="T16" fmla="*/ 14 w 45"/>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5">
                    <a:moveTo>
                      <a:pt x="14" y="0"/>
                    </a:moveTo>
                    <a:cubicBezTo>
                      <a:pt x="39" y="5"/>
                      <a:pt x="39" y="5"/>
                      <a:pt x="39" y="5"/>
                    </a:cubicBezTo>
                    <a:cubicBezTo>
                      <a:pt x="43" y="6"/>
                      <a:pt x="45" y="10"/>
                      <a:pt x="45" y="13"/>
                    </a:cubicBezTo>
                    <a:cubicBezTo>
                      <a:pt x="40" y="39"/>
                      <a:pt x="40" y="39"/>
                      <a:pt x="40" y="39"/>
                    </a:cubicBezTo>
                    <a:cubicBezTo>
                      <a:pt x="39" y="43"/>
                      <a:pt x="35" y="45"/>
                      <a:pt x="32" y="45"/>
                    </a:cubicBezTo>
                    <a:cubicBezTo>
                      <a:pt x="6" y="40"/>
                      <a:pt x="6" y="40"/>
                      <a:pt x="6" y="40"/>
                    </a:cubicBezTo>
                    <a:cubicBezTo>
                      <a:pt x="3" y="39"/>
                      <a:pt x="0" y="35"/>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6" name="Freeform 93">
                <a:extLst>
                  <a:ext uri="{FF2B5EF4-FFF2-40B4-BE49-F238E27FC236}">
                    <a16:creationId xmlns:a16="http://schemas.microsoft.com/office/drawing/2014/main" id="{5B6197F2-6D16-47A1-A0DD-48D82F866FB9}"/>
                  </a:ext>
                </a:extLst>
              </p:cNvPr>
              <p:cNvSpPr>
                <a:spLocks/>
              </p:cNvSpPr>
              <p:nvPr/>
            </p:nvSpPr>
            <p:spPr bwMode="auto">
              <a:xfrm>
                <a:off x="650" y="2164"/>
                <a:ext cx="58" cy="58"/>
              </a:xfrm>
              <a:custGeom>
                <a:avLst/>
                <a:gdLst>
                  <a:gd name="T0" fmla="*/ 14 w 46"/>
                  <a:gd name="T1" fmla="*/ 1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5"/>
                      <a:pt x="39" y="5"/>
                      <a:pt x="39" y="5"/>
                    </a:cubicBezTo>
                    <a:cubicBezTo>
                      <a:pt x="43" y="6"/>
                      <a:pt x="46" y="10"/>
                      <a:pt x="45" y="14"/>
                    </a:cubicBezTo>
                    <a:cubicBezTo>
                      <a:pt x="40" y="39"/>
                      <a:pt x="40" y="39"/>
                      <a:pt x="40" y="39"/>
                    </a:cubicBezTo>
                    <a:cubicBezTo>
                      <a:pt x="39" y="43"/>
                      <a:pt x="35" y="46"/>
                      <a:pt x="32" y="45"/>
                    </a:cubicBezTo>
                    <a:cubicBezTo>
                      <a:pt x="7" y="40"/>
                      <a:pt x="7" y="40"/>
                      <a:pt x="7" y="40"/>
                    </a:cubicBezTo>
                    <a:cubicBezTo>
                      <a:pt x="3" y="39"/>
                      <a:pt x="0" y="36"/>
                      <a:pt x="1" y="32"/>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7" name="Freeform 94">
                <a:extLst>
                  <a:ext uri="{FF2B5EF4-FFF2-40B4-BE49-F238E27FC236}">
                    <a16:creationId xmlns:a16="http://schemas.microsoft.com/office/drawing/2014/main" id="{F1A2F2AC-BC75-4BC8-A6F6-8F310518791D}"/>
                  </a:ext>
                </a:extLst>
              </p:cNvPr>
              <p:cNvSpPr>
                <a:spLocks/>
              </p:cNvSpPr>
              <p:nvPr/>
            </p:nvSpPr>
            <p:spPr bwMode="auto">
              <a:xfrm>
                <a:off x="711" y="2175"/>
                <a:ext cx="58" cy="59"/>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0 h 46"/>
                  <a:gd name="T12" fmla="*/ 1 w 46"/>
                  <a:gd name="T13" fmla="*/ 32 h 46"/>
                  <a:gd name="T14" fmla="*/ 6 w 46"/>
                  <a:gd name="T15" fmla="*/ 6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6"/>
                      <a:pt x="46" y="10"/>
                      <a:pt x="45" y="14"/>
                    </a:cubicBezTo>
                    <a:cubicBezTo>
                      <a:pt x="40" y="40"/>
                      <a:pt x="40" y="40"/>
                      <a:pt x="40" y="40"/>
                    </a:cubicBezTo>
                    <a:cubicBezTo>
                      <a:pt x="39" y="43"/>
                      <a:pt x="35" y="46"/>
                      <a:pt x="32" y="45"/>
                    </a:cubicBezTo>
                    <a:cubicBezTo>
                      <a:pt x="7" y="40"/>
                      <a:pt x="7" y="40"/>
                      <a:pt x="7" y="40"/>
                    </a:cubicBezTo>
                    <a:cubicBezTo>
                      <a:pt x="3" y="40"/>
                      <a:pt x="0" y="36"/>
                      <a:pt x="1" y="32"/>
                    </a:cubicBezTo>
                    <a:cubicBezTo>
                      <a:pt x="6" y="6"/>
                      <a:pt x="6" y="6"/>
                      <a:pt x="6" y="6"/>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8" name="Freeform 95">
                <a:extLst>
                  <a:ext uri="{FF2B5EF4-FFF2-40B4-BE49-F238E27FC236}">
                    <a16:creationId xmlns:a16="http://schemas.microsoft.com/office/drawing/2014/main" id="{BE36A1AF-B162-4C08-8380-E8F687B28EC9}"/>
                  </a:ext>
                </a:extLst>
              </p:cNvPr>
              <p:cNvSpPr>
                <a:spLocks/>
              </p:cNvSpPr>
              <p:nvPr/>
            </p:nvSpPr>
            <p:spPr bwMode="auto">
              <a:xfrm>
                <a:off x="771" y="2187"/>
                <a:ext cx="58" cy="58"/>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1 h 46"/>
                  <a:gd name="T12" fmla="*/ 1 w 46"/>
                  <a:gd name="T13" fmla="*/ 32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7"/>
                      <a:pt x="46" y="10"/>
                      <a:pt x="45" y="14"/>
                    </a:cubicBezTo>
                    <a:cubicBezTo>
                      <a:pt x="40" y="40"/>
                      <a:pt x="40" y="40"/>
                      <a:pt x="40" y="40"/>
                    </a:cubicBezTo>
                    <a:cubicBezTo>
                      <a:pt x="39" y="44"/>
                      <a:pt x="36" y="46"/>
                      <a:pt x="32" y="45"/>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9" name="Freeform 96">
                <a:extLst>
                  <a:ext uri="{FF2B5EF4-FFF2-40B4-BE49-F238E27FC236}">
                    <a16:creationId xmlns:a16="http://schemas.microsoft.com/office/drawing/2014/main" id="{556FF435-0471-45CB-9DB7-10A5CDBE4143}"/>
                  </a:ext>
                </a:extLst>
              </p:cNvPr>
              <p:cNvSpPr>
                <a:spLocks/>
              </p:cNvSpPr>
              <p:nvPr/>
            </p:nvSpPr>
            <p:spPr bwMode="auto">
              <a:xfrm>
                <a:off x="832" y="2198"/>
                <a:ext cx="58" cy="58"/>
              </a:xfrm>
              <a:custGeom>
                <a:avLst/>
                <a:gdLst>
                  <a:gd name="T0" fmla="*/ 14 w 46"/>
                  <a:gd name="T1" fmla="*/ 1 h 46"/>
                  <a:gd name="T2" fmla="*/ 39 w 46"/>
                  <a:gd name="T3" fmla="*/ 6 h 46"/>
                  <a:gd name="T4" fmla="*/ 45 w 46"/>
                  <a:gd name="T5" fmla="*/ 14 h 46"/>
                  <a:gd name="T6" fmla="*/ 40 w 46"/>
                  <a:gd name="T7" fmla="*/ 40 h 46"/>
                  <a:gd name="T8" fmla="*/ 32 w 46"/>
                  <a:gd name="T9" fmla="*/ 46 h 46"/>
                  <a:gd name="T10" fmla="*/ 7 w 46"/>
                  <a:gd name="T11" fmla="*/ 41 h 46"/>
                  <a:gd name="T12" fmla="*/ 1 w 46"/>
                  <a:gd name="T13" fmla="*/ 33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7"/>
                      <a:pt x="46" y="10"/>
                      <a:pt x="45" y="14"/>
                    </a:cubicBezTo>
                    <a:cubicBezTo>
                      <a:pt x="40" y="40"/>
                      <a:pt x="40" y="40"/>
                      <a:pt x="40" y="40"/>
                    </a:cubicBezTo>
                    <a:cubicBezTo>
                      <a:pt x="39" y="44"/>
                      <a:pt x="36" y="46"/>
                      <a:pt x="32" y="46"/>
                    </a:cubicBezTo>
                    <a:cubicBezTo>
                      <a:pt x="7" y="41"/>
                      <a:pt x="7" y="41"/>
                      <a:pt x="7" y="41"/>
                    </a:cubicBezTo>
                    <a:cubicBezTo>
                      <a:pt x="3" y="40"/>
                      <a:pt x="0" y="36"/>
                      <a:pt x="1" y="33"/>
                    </a:cubicBezTo>
                    <a:cubicBezTo>
                      <a:pt x="6" y="7"/>
                      <a:pt x="6" y="7"/>
                      <a:pt x="6" y="7"/>
                    </a:cubicBezTo>
                    <a:cubicBezTo>
                      <a:pt x="7" y="3"/>
                      <a:pt x="11"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0" name="Freeform 97">
                <a:extLst>
                  <a:ext uri="{FF2B5EF4-FFF2-40B4-BE49-F238E27FC236}">
                    <a16:creationId xmlns:a16="http://schemas.microsoft.com/office/drawing/2014/main" id="{91D2C207-A78B-4BFD-B412-1EDB8D6E51D8}"/>
                  </a:ext>
                </a:extLst>
              </p:cNvPr>
              <p:cNvSpPr>
                <a:spLocks/>
              </p:cNvSpPr>
              <p:nvPr/>
            </p:nvSpPr>
            <p:spPr bwMode="auto">
              <a:xfrm>
                <a:off x="893" y="2211"/>
                <a:ext cx="58" cy="58"/>
              </a:xfrm>
              <a:custGeom>
                <a:avLst/>
                <a:gdLst>
                  <a:gd name="T0" fmla="*/ 14 w 46"/>
                  <a:gd name="T1" fmla="*/ 0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0"/>
                    </a:moveTo>
                    <a:cubicBezTo>
                      <a:pt x="39" y="5"/>
                      <a:pt x="39" y="5"/>
                      <a:pt x="39" y="5"/>
                    </a:cubicBezTo>
                    <a:cubicBezTo>
                      <a:pt x="43" y="6"/>
                      <a:pt x="46" y="10"/>
                      <a:pt x="45" y="14"/>
                    </a:cubicBezTo>
                    <a:cubicBezTo>
                      <a:pt x="40" y="39"/>
                      <a:pt x="40" y="39"/>
                      <a:pt x="40" y="39"/>
                    </a:cubicBezTo>
                    <a:cubicBezTo>
                      <a:pt x="39" y="43"/>
                      <a:pt x="36" y="46"/>
                      <a:pt x="32" y="45"/>
                    </a:cubicBezTo>
                    <a:cubicBezTo>
                      <a:pt x="7" y="40"/>
                      <a:pt x="7" y="40"/>
                      <a:pt x="7" y="40"/>
                    </a:cubicBezTo>
                    <a:cubicBezTo>
                      <a:pt x="3" y="39"/>
                      <a:pt x="0" y="36"/>
                      <a:pt x="1" y="32"/>
                    </a:cubicBezTo>
                    <a:cubicBezTo>
                      <a:pt x="6" y="6"/>
                      <a:pt x="6" y="6"/>
                      <a:pt x="6" y="6"/>
                    </a:cubicBezTo>
                    <a:cubicBezTo>
                      <a:pt x="7" y="2"/>
                      <a:pt x="11"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1" name="Freeform 98">
                <a:extLst>
                  <a:ext uri="{FF2B5EF4-FFF2-40B4-BE49-F238E27FC236}">
                    <a16:creationId xmlns:a16="http://schemas.microsoft.com/office/drawing/2014/main" id="{639C3156-75C0-45B2-B0DC-48210EF2FC15}"/>
                  </a:ext>
                </a:extLst>
              </p:cNvPr>
              <p:cNvSpPr>
                <a:spLocks/>
              </p:cNvSpPr>
              <p:nvPr/>
            </p:nvSpPr>
            <p:spPr bwMode="auto">
              <a:xfrm>
                <a:off x="955" y="2222"/>
                <a:ext cx="82" cy="63"/>
              </a:xfrm>
              <a:custGeom>
                <a:avLst/>
                <a:gdLst>
                  <a:gd name="T0" fmla="*/ 14 w 65"/>
                  <a:gd name="T1" fmla="*/ 1 h 50"/>
                  <a:gd name="T2" fmla="*/ 59 w 65"/>
                  <a:gd name="T3" fmla="*/ 9 h 50"/>
                  <a:gd name="T4" fmla="*/ 65 w 65"/>
                  <a:gd name="T5" fmla="*/ 18 h 50"/>
                  <a:gd name="T6" fmla="*/ 60 w 65"/>
                  <a:gd name="T7" fmla="*/ 43 h 50"/>
                  <a:gd name="T8" fmla="*/ 51 w 65"/>
                  <a:gd name="T9" fmla="*/ 49 h 50"/>
                  <a:gd name="T10" fmla="*/ 6 w 65"/>
                  <a:gd name="T11" fmla="*/ 40 h 50"/>
                  <a:gd name="T12" fmla="*/ 0 w 65"/>
                  <a:gd name="T13" fmla="*/ 32 h 50"/>
                  <a:gd name="T14" fmla="*/ 5 w 65"/>
                  <a:gd name="T15" fmla="*/ 6 h 50"/>
                  <a:gd name="T16" fmla="*/ 14 w 65"/>
                  <a:gd name="T17" fmla="*/ 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50">
                    <a:moveTo>
                      <a:pt x="14" y="1"/>
                    </a:moveTo>
                    <a:cubicBezTo>
                      <a:pt x="59" y="9"/>
                      <a:pt x="59" y="9"/>
                      <a:pt x="59" y="9"/>
                    </a:cubicBezTo>
                    <a:cubicBezTo>
                      <a:pt x="63" y="10"/>
                      <a:pt x="65" y="14"/>
                      <a:pt x="65" y="18"/>
                    </a:cubicBezTo>
                    <a:cubicBezTo>
                      <a:pt x="60" y="43"/>
                      <a:pt x="60" y="43"/>
                      <a:pt x="60" y="43"/>
                    </a:cubicBezTo>
                    <a:cubicBezTo>
                      <a:pt x="59" y="47"/>
                      <a:pt x="55" y="50"/>
                      <a:pt x="51" y="49"/>
                    </a:cubicBezTo>
                    <a:cubicBezTo>
                      <a:pt x="6" y="40"/>
                      <a:pt x="6" y="40"/>
                      <a:pt x="6" y="40"/>
                    </a:cubicBezTo>
                    <a:cubicBezTo>
                      <a:pt x="2" y="40"/>
                      <a:pt x="0" y="36"/>
                      <a:pt x="0" y="32"/>
                    </a:cubicBezTo>
                    <a:cubicBezTo>
                      <a:pt x="5" y="6"/>
                      <a:pt x="5" y="6"/>
                      <a:pt x="5" y="6"/>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2" name="Freeform 99">
                <a:extLst>
                  <a:ext uri="{FF2B5EF4-FFF2-40B4-BE49-F238E27FC236}">
                    <a16:creationId xmlns:a16="http://schemas.microsoft.com/office/drawing/2014/main" id="{1B8FFFD2-C138-4812-81C6-50BCC4B2416D}"/>
                  </a:ext>
                </a:extLst>
              </p:cNvPr>
              <p:cNvSpPr>
                <a:spLocks/>
              </p:cNvSpPr>
              <p:nvPr/>
            </p:nvSpPr>
            <p:spPr bwMode="auto">
              <a:xfrm>
                <a:off x="273" y="2153"/>
                <a:ext cx="57" cy="58"/>
              </a:xfrm>
              <a:custGeom>
                <a:avLst/>
                <a:gdLst>
                  <a:gd name="T0" fmla="*/ 14 w 45"/>
                  <a:gd name="T1" fmla="*/ 0 h 46"/>
                  <a:gd name="T2" fmla="*/ 39 w 45"/>
                  <a:gd name="T3" fmla="*/ 5 h 46"/>
                  <a:gd name="T4" fmla="*/ 45 w 45"/>
                  <a:gd name="T5" fmla="*/ 14 h 46"/>
                  <a:gd name="T6" fmla="*/ 40 w 45"/>
                  <a:gd name="T7" fmla="*/ 39 h 46"/>
                  <a:gd name="T8" fmla="*/ 31 w 45"/>
                  <a:gd name="T9" fmla="*/ 45 h 46"/>
                  <a:gd name="T10" fmla="*/ 6 w 45"/>
                  <a:gd name="T11" fmla="*/ 40 h 46"/>
                  <a:gd name="T12" fmla="*/ 1 w 45"/>
                  <a:gd name="T13" fmla="*/ 32 h 46"/>
                  <a:gd name="T14" fmla="*/ 6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3" y="6"/>
                      <a:pt x="45" y="10"/>
                      <a:pt x="45" y="14"/>
                    </a:cubicBezTo>
                    <a:cubicBezTo>
                      <a:pt x="40" y="39"/>
                      <a:pt x="40" y="39"/>
                      <a:pt x="40" y="39"/>
                    </a:cubicBezTo>
                    <a:cubicBezTo>
                      <a:pt x="39" y="43"/>
                      <a:pt x="35" y="46"/>
                      <a:pt x="31" y="45"/>
                    </a:cubicBezTo>
                    <a:cubicBezTo>
                      <a:pt x="6" y="40"/>
                      <a:pt x="6" y="40"/>
                      <a:pt x="6" y="40"/>
                    </a:cubicBezTo>
                    <a:cubicBezTo>
                      <a:pt x="3" y="39"/>
                      <a:pt x="0" y="36"/>
                      <a:pt x="1" y="32"/>
                    </a:cubicBezTo>
                    <a:cubicBezTo>
                      <a:pt x="6" y="6"/>
                      <a:pt x="6" y="6"/>
                      <a:pt x="6"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3" name="Freeform 100">
                <a:extLst>
                  <a:ext uri="{FF2B5EF4-FFF2-40B4-BE49-F238E27FC236}">
                    <a16:creationId xmlns:a16="http://schemas.microsoft.com/office/drawing/2014/main" id="{E5977EB8-4C5E-453F-AB63-CCD80045ABFF}"/>
                  </a:ext>
                </a:extLst>
              </p:cNvPr>
              <p:cNvSpPr>
                <a:spLocks/>
              </p:cNvSpPr>
              <p:nvPr/>
            </p:nvSpPr>
            <p:spPr bwMode="auto">
              <a:xfrm>
                <a:off x="334" y="2164"/>
                <a:ext cx="57" cy="58"/>
              </a:xfrm>
              <a:custGeom>
                <a:avLst/>
                <a:gdLst>
                  <a:gd name="T0" fmla="*/ 14 w 45"/>
                  <a:gd name="T1" fmla="*/ 1 h 46"/>
                  <a:gd name="T2" fmla="*/ 39 w 45"/>
                  <a:gd name="T3" fmla="*/ 6 h 46"/>
                  <a:gd name="T4" fmla="*/ 45 w 45"/>
                  <a:gd name="T5" fmla="*/ 14 h 46"/>
                  <a:gd name="T6" fmla="*/ 40 w 45"/>
                  <a:gd name="T7" fmla="*/ 40 h 46"/>
                  <a:gd name="T8" fmla="*/ 32 w 45"/>
                  <a:gd name="T9" fmla="*/ 45 h 46"/>
                  <a:gd name="T10" fmla="*/ 6 w 45"/>
                  <a:gd name="T11" fmla="*/ 40 h 46"/>
                  <a:gd name="T12" fmla="*/ 1 w 45"/>
                  <a:gd name="T13" fmla="*/ 32 h 46"/>
                  <a:gd name="T14" fmla="*/ 6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3" y="6"/>
                      <a:pt x="45" y="10"/>
                      <a:pt x="45" y="14"/>
                    </a:cubicBezTo>
                    <a:cubicBezTo>
                      <a:pt x="40" y="40"/>
                      <a:pt x="40" y="40"/>
                      <a:pt x="40" y="40"/>
                    </a:cubicBezTo>
                    <a:cubicBezTo>
                      <a:pt x="39" y="43"/>
                      <a:pt x="35" y="46"/>
                      <a:pt x="32" y="45"/>
                    </a:cubicBezTo>
                    <a:cubicBezTo>
                      <a:pt x="6" y="40"/>
                      <a:pt x="6" y="40"/>
                      <a:pt x="6" y="40"/>
                    </a:cubicBezTo>
                    <a:cubicBezTo>
                      <a:pt x="3" y="40"/>
                      <a:pt x="0" y="36"/>
                      <a:pt x="1" y="32"/>
                    </a:cubicBezTo>
                    <a:cubicBezTo>
                      <a:pt x="6" y="6"/>
                      <a:pt x="6" y="6"/>
                      <a:pt x="6" y="6"/>
                    </a:cubicBezTo>
                    <a:cubicBezTo>
                      <a:pt x="7"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4" name="Freeform 101">
                <a:extLst>
                  <a:ext uri="{FF2B5EF4-FFF2-40B4-BE49-F238E27FC236}">
                    <a16:creationId xmlns:a16="http://schemas.microsoft.com/office/drawing/2014/main" id="{C9F24B59-B04E-435F-86C4-B34694885EA1}"/>
                  </a:ext>
                </a:extLst>
              </p:cNvPr>
              <p:cNvSpPr>
                <a:spLocks/>
              </p:cNvSpPr>
              <p:nvPr/>
            </p:nvSpPr>
            <p:spPr bwMode="auto">
              <a:xfrm>
                <a:off x="394" y="2175"/>
                <a:ext cx="59" cy="59"/>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1 h 46"/>
                  <a:gd name="T12" fmla="*/ 1 w 46"/>
                  <a:gd name="T13" fmla="*/ 32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6"/>
                      <a:pt x="46" y="10"/>
                      <a:pt x="45" y="14"/>
                    </a:cubicBezTo>
                    <a:cubicBezTo>
                      <a:pt x="40" y="40"/>
                      <a:pt x="40" y="40"/>
                      <a:pt x="40" y="40"/>
                    </a:cubicBezTo>
                    <a:cubicBezTo>
                      <a:pt x="39" y="44"/>
                      <a:pt x="35" y="46"/>
                      <a:pt x="32" y="45"/>
                    </a:cubicBezTo>
                    <a:cubicBezTo>
                      <a:pt x="7" y="41"/>
                      <a:pt x="7" y="41"/>
                      <a:pt x="7" y="41"/>
                    </a:cubicBezTo>
                    <a:cubicBezTo>
                      <a:pt x="3" y="40"/>
                      <a:pt x="0" y="36"/>
                      <a:pt x="1" y="32"/>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5" name="Freeform 102">
                <a:extLst>
                  <a:ext uri="{FF2B5EF4-FFF2-40B4-BE49-F238E27FC236}">
                    <a16:creationId xmlns:a16="http://schemas.microsoft.com/office/drawing/2014/main" id="{3C23859A-01D4-4996-BF6E-2D112D191FDA}"/>
                  </a:ext>
                </a:extLst>
              </p:cNvPr>
              <p:cNvSpPr>
                <a:spLocks/>
              </p:cNvSpPr>
              <p:nvPr/>
            </p:nvSpPr>
            <p:spPr bwMode="auto">
              <a:xfrm>
                <a:off x="455" y="2187"/>
                <a:ext cx="58" cy="58"/>
              </a:xfrm>
              <a:custGeom>
                <a:avLst/>
                <a:gdLst>
                  <a:gd name="T0" fmla="*/ 14 w 46"/>
                  <a:gd name="T1" fmla="*/ 1 h 46"/>
                  <a:gd name="T2" fmla="*/ 39 w 46"/>
                  <a:gd name="T3" fmla="*/ 6 h 46"/>
                  <a:gd name="T4" fmla="*/ 45 w 46"/>
                  <a:gd name="T5" fmla="*/ 14 h 46"/>
                  <a:gd name="T6" fmla="*/ 40 w 46"/>
                  <a:gd name="T7" fmla="*/ 40 h 46"/>
                  <a:gd name="T8" fmla="*/ 32 w 46"/>
                  <a:gd name="T9" fmla="*/ 46 h 46"/>
                  <a:gd name="T10" fmla="*/ 7 w 46"/>
                  <a:gd name="T11" fmla="*/ 41 h 46"/>
                  <a:gd name="T12" fmla="*/ 1 w 46"/>
                  <a:gd name="T13" fmla="*/ 33 h 46"/>
                  <a:gd name="T14" fmla="*/ 6 w 46"/>
                  <a:gd name="T15" fmla="*/ 7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7"/>
                      <a:pt x="46" y="10"/>
                      <a:pt x="45" y="14"/>
                    </a:cubicBezTo>
                    <a:cubicBezTo>
                      <a:pt x="40" y="40"/>
                      <a:pt x="40" y="40"/>
                      <a:pt x="40" y="40"/>
                    </a:cubicBezTo>
                    <a:cubicBezTo>
                      <a:pt x="39" y="44"/>
                      <a:pt x="35" y="46"/>
                      <a:pt x="32" y="46"/>
                    </a:cubicBezTo>
                    <a:cubicBezTo>
                      <a:pt x="7" y="41"/>
                      <a:pt x="7" y="41"/>
                      <a:pt x="7" y="41"/>
                    </a:cubicBezTo>
                    <a:cubicBezTo>
                      <a:pt x="3" y="40"/>
                      <a:pt x="0" y="36"/>
                      <a:pt x="1" y="33"/>
                    </a:cubicBezTo>
                    <a:cubicBezTo>
                      <a:pt x="6" y="7"/>
                      <a:pt x="6" y="7"/>
                      <a:pt x="6" y="7"/>
                    </a:cubicBezTo>
                    <a:cubicBezTo>
                      <a:pt x="7"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6" name="Freeform 103">
                <a:extLst>
                  <a:ext uri="{FF2B5EF4-FFF2-40B4-BE49-F238E27FC236}">
                    <a16:creationId xmlns:a16="http://schemas.microsoft.com/office/drawing/2014/main" id="{192FCB1B-01C1-4606-BCBB-FC0BB489E6E3}"/>
                  </a:ext>
                </a:extLst>
              </p:cNvPr>
              <p:cNvSpPr>
                <a:spLocks/>
              </p:cNvSpPr>
              <p:nvPr/>
            </p:nvSpPr>
            <p:spPr bwMode="auto">
              <a:xfrm>
                <a:off x="516" y="2199"/>
                <a:ext cx="58" cy="59"/>
              </a:xfrm>
              <a:custGeom>
                <a:avLst/>
                <a:gdLst>
                  <a:gd name="T0" fmla="*/ 14 w 46"/>
                  <a:gd name="T1" fmla="*/ 0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0"/>
                    </a:moveTo>
                    <a:cubicBezTo>
                      <a:pt x="39" y="5"/>
                      <a:pt x="39" y="5"/>
                      <a:pt x="39" y="5"/>
                    </a:cubicBezTo>
                    <a:cubicBezTo>
                      <a:pt x="43" y="6"/>
                      <a:pt x="46" y="10"/>
                      <a:pt x="45" y="14"/>
                    </a:cubicBezTo>
                    <a:cubicBezTo>
                      <a:pt x="40" y="39"/>
                      <a:pt x="40" y="39"/>
                      <a:pt x="40" y="39"/>
                    </a:cubicBezTo>
                    <a:cubicBezTo>
                      <a:pt x="39" y="43"/>
                      <a:pt x="36" y="46"/>
                      <a:pt x="32" y="45"/>
                    </a:cubicBezTo>
                    <a:cubicBezTo>
                      <a:pt x="7" y="40"/>
                      <a:pt x="7" y="40"/>
                      <a:pt x="7" y="40"/>
                    </a:cubicBezTo>
                    <a:cubicBezTo>
                      <a:pt x="3" y="39"/>
                      <a:pt x="0" y="36"/>
                      <a:pt x="1" y="32"/>
                    </a:cubicBezTo>
                    <a:cubicBezTo>
                      <a:pt x="6" y="6"/>
                      <a:pt x="6" y="6"/>
                      <a:pt x="6" y="6"/>
                    </a:cubicBezTo>
                    <a:cubicBezTo>
                      <a:pt x="7"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7" name="Freeform 104">
                <a:extLst>
                  <a:ext uri="{FF2B5EF4-FFF2-40B4-BE49-F238E27FC236}">
                    <a16:creationId xmlns:a16="http://schemas.microsoft.com/office/drawing/2014/main" id="{BDBE955A-01E0-448C-BB43-1BBFC9141084}"/>
                  </a:ext>
                </a:extLst>
              </p:cNvPr>
              <p:cNvSpPr>
                <a:spLocks/>
              </p:cNvSpPr>
              <p:nvPr/>
            </p:nvSpPr>
            <p:spPr bwMode="auto">
              <a:xfrm>
                <a:off x="577" y="2211"/>
                <a:ext cx="58" cy="58"/>
              </a:xfrm>
              <a:custGeom>
                <a:avLst/>
                <a:gdLst>
                  <a:gd name="T0" fmla="*/ 14 w 46"/>
                  <a:gd name="T1" fmla="*/ 1 h 46"/>
                  <a:gd name="T2" fmla="*/ 39 w 46"/>
                  <a:gd name="T3" fmla="*/ 5 h 46"/>
                  <a:gd name="T4" fmla="*/ 45 w 46"/>
                  <a:gd name="T5" fmla="*/ 14 h 46"/>
                  <a:gd name="T6" fmla="*/ 40 w 46"/>
                  <a:gd name="T7" fmla="*/ 39 h 46"/>
                  <a:gd name="T8" fmla="*/ 32 w 46"/>
                  <a:gd name="T9" fmla="*/ 45 h 46"/>
                  <a:gd name="T10" fmla="*/ 7 w 46"/>
                  <a:gd name="T11" fmla="*/ 40 h 46"/>
                  <a:gd name="T12" fmla="*/ 1 w 46"/>
                  <a:gd name="T13" fmla="*/ 32 h 46"/>
                  <a:gd name="T14" fmla="*/ 6 w 46"/>
                  <a:gd name="T15" fmla="*/ 6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5"/>
                      <a:pt x="39" y="5"/>
                      <a:pt x="39" y="5"/>
                    </a:cubicBezTo>
                    <a:cubicBezTo>
                      <a:pt x="43" y="6"/>
                      <a:pt x="46" y="10"/>
                      <a:pt x="45" y="14"/>
                    </a:cubicBezTo>
                    <a:cubicBezTo>
                      <a:pt x="40" y="39"/>
                      <a:pt x="40" y="39"/>
                      <a:pt x="40" y="39"/>
                    </a:cubicBezTo>
                    <a:cubicBezTo>
                      <a:pt x="39" y="43"/>
                      <a:pt x="36" y="46"/>
                      <a:pt x="32" y="45"/>
                    </a:cubicBezTo>
                    <a:cubicBezTo>
                      <a:pt x="7" y="40"/>
                      <a:pt x="7" y="40"/>
                      <a:pt x="7" y="40"/>
                    </a:cubicBezTo>
                    <a:cubicBezTo>
                      <a:pt x="3" y="40"/>
                      <a:pt x="0" y="36"/>
                      <a:pt x="1" y="32"/>
                    </a:cubicBezTo>
                    <a:cubicBezTo>
                      <a:pt x="6" y="6"/>
                      <a:pt x="6" y="6"/>
                      <a:pt x="6" y="6"/>
                    </a:cubicBezTo>
                    <a:cubicBezTo>
                      <a:pt x="7" y="2"/>
                      <a:pt x="11"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8" name="Freeform 105">
                <a:extLst>
                  <a:ext uri="{FF2B5EF4-FFF2-40B4-BE49-F238E27FC236}">
                    <a16:creationId xmlns:a16="http://schemas.microsoft.com/office/drawing/2014/main" id="{214D1117-A93A-4769-BC5C-55CE28C0163A}"/>
                  </a:ext>
                </a:extLst>
              </p:cNvPr>
              <p:cNvSpPr>
                <a:spLocks/>
              </p:cNvSpPr>
              <p:nvPr/>
            </p:nvSpPr>
            <p:spPr bwMode="auto">
              <a:xfrm>
                <a:off x="637" y="2222"/>
                <a:ext cx="58" cy="58"/>
              </a:xfrm>
              <a:custGeom>
                <a:avLst/>
                <a:gdLst>
                  <a:gd name="T0" fmla="*/ 14 w 46"/>
                  <a:gd name="T1" fmla="*/ 1 h 46"/>
                  <a:gd name="T2" fmla="*/ 39 w 46"/>
                  <a:gd name="T3" fmla="*/ 6 h 46"/>
                  <a:gd name="T4" fmla="*/ 45 w 46"/>
                  <a:gd name="T5" fmla="*/ 14 h 46"/>
                  <a:gd name="T6" fmla="*/ 40 w 46"/>
                  <a:gd name="T7" fmla="*/ 40 h 46"/>
                  <a:gd name="T8" fmla="*/ 32 w 46"/>
                  <a:gd name="T9" fmla="*/ 45 h 46"/>
                  <a:gd name="T10" fmla="*/ 7 w 46"/>
                  <a:gd name="T11" fmla="*/ 41 h 46"/>
                  <a:gd name="T12" fmla="*/ 1 w 46"/>
                  <a:gd name="T13" fmla="*/ 32 h 46"/>
                  <a:gd name="T14" fmla="*/ 6 w 46"/>
                  <a:gd name="T15" fmla="*/ 6 h 46"/>
                  <a:gd name="T16" fmla="*/ 14 w 46"/>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6">
                    <a:moveTo>
                      <a:pt x="14" y="1"/>
                    </a:moveTo>
                    <a:cubicBezTo>
                      <a:pt x="39" y="6"/>
                      <a:pt x="39" y="6"/>
                      <a:pt x="39" y="6"/>
                    </a:cubicBezTo>
                    <a:cubicBezTo>
                      <a:pt x="43" y="6"/>
                      <a:pt x="46" y="10"/>
                      <a:pt x="45" y="14"/>
                    </a:cubicBezTo>
                    <a:cubicBezTo>
                      <a:pt x="40" y="40"/>
                      <a:pt x="40" y="40"/>
                      <a:pt x="40" y="40"/>
                    </a:cubicBezTo>
                    <a:cubicBezTo>
                      <a:pt x="39" y="44"/>
                      <a:pt x="36" y="46"/>
                      <a:pt x="32" y="45"/>
                    </a:cubicBezTo>
                    <a:cubicBezTo>
                      <a:pt x="7" y="41"/>
                      <a:pt x="7" y="41"/>
                      <a:pt x="7" y="41"/>
                    </a:cubicBezTo>
                    <a:cubicBezTo>
                      <a:pt x="3" y="40"/>
                      <a:pt x="0" y="36"/>
                      <a:pt x="1" y="32"/>
                    </a:cubicBezTo>
                    <a:cubicBezTo>
                      <a:pt x="6" y="6"/>
                      <a:pt x="6" y="6"/>
                      <a:pt x="6" y="6"/>
                    </a:cubicBezTo>
                    <a:cubicBezTo>
                      <a:pt x="7" y="3"/>
                      <a:pt x="11"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9" name="Freeform 106">
                <a:extLst>
                  <a:ext uri="{FF2B5EF4-FFF2-40B4-BE49-F238E27FC236}">
                    <a16:creationId xmlns:a16="http://schemas.microsoft.com/office/drawing/2014/main" id="{AFB775E0-F7D0-4C2D-BB2C-ECF5994A4A67}"/>
                  </a:ext>
                </a:extLst>
              </p:cNvPr>
              <p:cNvSpPr>
                <a:spLocks/>
              </p:cNvSpPr>
              <p:nvPr/>
            </p:nvSpPr>
            <p:spPr bwMode="auto">
              <a:xfrm>
                <a:off x="699" y="2234"/>
                <a:ext cx="57" cy="58"/>
              </a:xfrm>
              <a:custGeom>
                <a:avLst/>
                <a:gdLst>
                  <a:gd name="T0" fmla="*/ 14 w 45"/>
                  <a:gd name="T1" fmla="*/ 1 h 46"/>
                  <a:gd name="T2" fmla="*/ 39 w 45"/>
                  <a:gd name="T3" fmla="*/ 6 h 46"/>
                  <a:gd name="T4" fmla="*/ 44 w 45"/>
                  <a:gd name="T5" fmla="*/ 14 h 46"/>
                  <a:gd name="T6" fmla="*/ 39 w 45"/>
                  <a:gd name="T7" fmla="*/ 40 h 46"/>
                  <a:gd name="T8" fmla="*/ 31 w 45"/>
                  <a:gd name="T9" fmla="*/ 46 h 46"/>
                  <a:gd name="T10" fmla="*/ 6 w 45"/>
                  <a:gd name="T11" fmla="*/ 41 h 46"/>
                  <a:gd name="T12" fmla="*/ 0 w 45"/>
                  <a:gd name="T13" fmla="*/ 32 h 46"/>
                  <a:gd name="T14" fmla="*/ 5 w 45"/>
                  <a:gd name="T15" fmla="*/ 7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6"/>
                      <a:pt x="39" y="6"/>
                      <a:pt x="39" y="6"/>
                    </a:cubicBezTo>
                    <a:cubicBezTo>
                      <a:pt x="42" y="7"/>
                      <a:pt x="45" y="10"/>
                      <a:pt x="44" y="14"/>
                    </a:cubicBezTo>
                    <a:cubicBezTo>
                      <a:pt x="39" y="40"/>
                      <a:pt x="39" y="40"/>
                      <a:pt x="39" y="40"/>
                    </a:cubicBezTo>
                    <a:cubicBezTo>
                      <a:pt x="39" y="44"/>
                      <a:pt x="35" y="46"/>
                      <a:pt x="31" y="46"/>
                    </a:cubicBezTo>
                    <a:cubicBezTo>
                      <a:pt x="6" y="41"/>
                      <a:pt x="6" y="41"/>
                      <a:pt x="6" y="41"/>
                    </a:cubicBezTo>
                    <a:cubicBezTo>
                      <a:pt x="2" y="40"/>
                      <a:pt x="0" y="36"/>
                      <a:pt x="0" y="32"/>
                    </a:cubicBezTo>
                    <a:cubicBezTo>
                      <a:pt x="5" y="7"/>
                      <a:pt x="5" y="7"/>
                      <a:pt x="5"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0" name="Freeform 107">
                <a:extLst>
                  <a:ext uri="{FF2B5EF4-FFF2-40B4-BE49-F238E27FC236}">
                    <a16:creationId xmlns:a16="http://schemas.microsoft.com/office/drawing/2014/main" id="{7FEC7CF9-D10A-4B46-BFE0-572B4DC3785F}"/>
                  </a:ext>
                </a:extLst>
              </p:cNvPr>
              <p:cNvSpPr>
                <a:spLocks/>
              </p:cNvSpPr>
              <p:nvPr/>
            </p:nvSpPr>
            <p:spPr bwMode="auto">
              <a:xfrm>
                <a:off x="760" y="2246"/>
                <a:ext cx="57" cy="58"/>
              </a:xfrm>
              <a:custGeom>
                <a:avLst/>
                <a:gdLst>
                  <a:gd name="T0" fmla="*/ 14 w 45"/>
                  <a:gd name="T1" fmla="*/ 0 h 46"/>
                  <a:gd name="T2" fmla="*/ 39 w 45"/>
                  <a:gd name="T3" fmla="*/ 5 h 46"/>
                  <a:gd name="T4" fmla="*/ 44 w 45"/>
                  <a:gd name="T5" fmla="*/ 13 h 46"/>
                  <a:gd name="T6" fmla="*/ 39 w 45"/>
                  <a:gd name="T7" fmla="*/ 39 h 46"/>
                  <a:gd name="T8" fmla="*/ 31 w 45"/>
                  <a:gd name="T9" fmla="*/ 45 h 46"/>
                  <a:gd name="T10" fmla="*/ 6 w 45"/>
                  <a:gd name="T11" fmla="*/ 40 h 46"/>
                  <a:gd name="T12" fmla="*/ 0 w 45"/>
                  <a:gd name="T13" fmla="*/ 32 h 46"/>
                  <a:gd name="T14" fmla="*/ 5 w 45"/>
                  <a:gd name="T15" fmla="*/ 6 h 46"/>
                  <a:gd name="T16" fmla="*/ 14 w 45"/>
                  <a:gd name="T17"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0"/>
                    </a:moveTo>
                    <a:cubicBezTo>
                      <a:pt x="39" y="5"/>
                      <a:pt x="39" y="5"/>
                      <a:pt x="39" y="5"/>
                    </a:cubicBezTo>
                    <a:cubicBezTo>
                      <a:pt x="42" y="6"/>
                      <a:pt x="45" y="10"/>
                      <a:pt x="44" y="13"/>
                    </a:cubicBezTo>
                    <a:cubicBezTo>
                      <a:pt x="39" y="39"/>
                      <a:pt x="39" y="39"/>
                      <a:pt x="39" y="39"/>
                    </a:cubicBezTo>
                    <a:cubicBezTo>
                      <a:pt x="39" y="43"/>
                      <a:pt x="35" y="46"/>
                      <a:pt x="31" y="45"/>
                    </a:cubicBezTo>
                    <a:cubicBezTo>
                      <a:pt x="6" y="40"/>
                      <a:pt x="6" y="40"/>
                      <a:pt x="6" y="40"/>
                    </a:cubicBezTo>
                    <a:cubicBezTo>
                      <a:pt x="2" y="39"/>
                      <a:pt x="0" y="36"/>
                      <a:pt x="0" y="32"/>
                    </a:cubicBezTo>
                    <a:cubicBezTo>
                      <a:pt x="5" y="6"/>
                      <a:pt x="5" y="6"/>
                      <a:pt x="5"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1" name="Freeform 108">
                <a:extLst>
                  <a:ext uri="{FF2B5EF4-FFF2-40B4-BE49-F238E27FC236}">
                    <a16:creationId xmlns:a16="http://schemas.microsoft.com/office/drawing/2014/main" id="{E81A88AC-00B3-41B0-AEA0-4A16D06ED6BC}"/>
                  </a:ext>
                </a:extLst>
              </p:cNvPr>
              <p:cNvSpPr>
                <a:spLocks/>
              </p:cNvSpPr>
              <p:nvPr/>
            </p:nvSpPr>
            <p:spPr bwMode="auto">
              <a:xfrm>
                <a:off x="821" y="2258"/>
                <a:ext cx="56" cy="58"/>
              </a:xfrm>
              <a:custGeom>
                <a:avLst/>
                <a:gdLst>
                  <a:gd name="T0" fmla="*/ 14 w 45"/>
                  <a:gd name="T1" fmla="*/ 1 h 46"/>
                  <a:gd name="T2" fmla="*/ 39 w 45"/>
                  <a:gd name="T3" fmla="*/ 5 h 46"/>
                  <a:gd name="T4" fmla="*/ 44 w 45"/>
                  <a:gd name="T5" fmla="*/ 14 h 46"/>
                  <a:gd name="T6" fmla="*/ 39 w 45"/>
                  <a:gd name="T7" fmla="*/ 39 h 46"/>
                  <a:gd name="T8" fmla="*/ 31 w 45"/>
                  <a:gd name="T9" fmla="*/ 45 h 46"/>
                  <a:gd name="T10" fmla="*/ 6 w 45"/>
                  <a:gd name="T11" fmla="*/ 40 h 46"/>
                  <a:gd name="T12" fmla="*/ 0 w 45"/>
                  <a:gd name="T13" fmla="*/ 32 h 46"/>
                  <a:gd name="T14" fmla="*/ 5 w 45"/>
                  <a:gd name="T15" fmla="*/ 6 h 46"/>
                  <a:gd name="T16" fmla="*/ 14 w 45"/>
                  <a:gd name="T17" fmla="*/ 1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46">
                    <a:moveTo>
                      <a:pt x="14" y="1"/>
                    </a:moveTo>
                    <a:cubicBezTo>
                      <a:pt x="39" y="5"/>
                      <a:pt x="39" y="5"/>
                      <a:pt x="39" y="5"/>
                    </a:cubicBezTo>
                    <a:cubicBezTo>
                      <a:pt x="43" y="6"/>
                      <a:pt x="45" y="10"/>
                      <a:pt x="44" y="14"/>
                    </a:cubicBezTo>
                    <a:cubicBezTo>
                      <a:pt x="39" y="39"/>
                      <a:pt x="39" y="39"/>
                      <a:pt x="39" y="39"/>
                    </a:cubicBezTo>
                    <a:cubicBezTo>
                      <a:pt x="39" y="43"/>
                      <a:pt x="35" y="46"/>
                      <a:pt x="31" y="45"/>
                    </a:cubicBezTo>
                    <a:cubicBezTo>
                      <a:pt x="6" y="40"/>
                      <a:pt x="6" y="40"/>
                      <a:pt x="6" y="40"/>
                    </a:cubicBezTo>
                    <a:cubicBezTo>
                      <a:pt x="2" y="39"/>
                      <a:pt x="0" y="36"/>
                      <a:pt x="0" y="32"/>
                    </a:cubicBezTo>
                    <a:cubicBezTo>
                      <a:pt x="5" y="6"/>
                      <a:pt x="5" y="6"/>
                      <a:pt x="5" y="6"/>
                    </a:cubicBezTo>
                    <a:cubicBezTo>
                      <a:pt x="6" y="2"/>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2" name="Freeform 109">
                <a:extLst>
                  <a:ext uri="{FF2B5EF4-FFF2-40B4-BE49-F238E27FC236}">
                    <a16:creationId xmlns:a16="http://schemas.microsoft.com/office/drawing/2014/main" id="{B35D9F3A-B57E-41A1-9C4C-D610F4A19BEF}"/>
                  </a:ext>
                </a:extLst>
              </p:cNvPr>
              <p:cNvSpPr>
                <a:spLocks/>
              </p:cNvSpPr>
              <p:nvPr/>
            </p:nvSpPr>
            <p:spPr bwMode="auto">
              <a:xfrm>
                <a:off x="881" y="2269"/>
                <a:ext cx="84" cy="63"/>
              </a:xfrm>
              <a:custGeom>
                <a:avLst/>
                <a:gdLst>
                  <a:gd name="T0" fmla="*/ 14 w 66"/>
                  <a:gd name="T1" fmla="*/ 1 h 50"/>
                  <a:gd name="T2" fmla="*/ 59 w 66"/>
                  <a:gd name="T3" fmla="*/ 10 h 50"/>
                  <a:gd name="T4" fmla="*/ 65 w 66"/>
                  <a:gd name="T5" fmla="*/ 18 h 50"/>
                  <a:gd name="T6" fmla="*/ 60 w 66"/>
                  <a:gd name="T7" fmla="*/ 43 h 50"/>
                  <a:gd name="T8" fmla="*/ 52 w 66"/>
                  <a:gd name="T9" fmla="*/ 49 h 50"/>
                  <a:gd name="T10" fmla="*/ 6 w 66"/>
                  <a:gd name="T11" fmla="*/ 40 h 50"/>
                  <a:gd name="T12" fmla="*/ 1 w 66"/>
                  <a:gd name="T13" fmla="*/ 32 h 50"/>
                  <a:gd name="T14" fmla="*/ 5 w 66"/>
                  <a:gd name="T15" fmla="*/ 7 h 50"/>
                  <a:gd name="T16" fmla="*/ 14 w 66"/>
                  <a:gd name="T17" fmla="*/ 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50">
                    <a:moveTo>
                      <a:pt x="14" y="1"/>
                    </a:moveTo>
                    <a:cubicBezTo>
                      <a:pt x="59" y="10"/>
                      <a:pt x="59" y="10"/>
                      <a:pt x="59" y="10"/>
                    </a:cubicBezTo>
                    <a:cubicBezTo>
                      <a:pt x="63" y="10"/>
                      <a:pt x="66" y="14"/>
                      <a:pt x="65" y="18"/>
                    </a:cubicBezTo>
                    <a:cubicBezTo>
                      <a:pt x="60" y="43"/>
                      <a:pt x="60" y="43"/>
                      <a:pt x="60" y="43"/>
                    </a:cubicBezTo>
                    <a:cubicBezTo>
                      <a:pt x="59" y="47"/>
                      <a:pt x="55" y="50"/>
                      <a:pt x="52" y="49"/>
                    </a:cubicBezTo>
                    <a:cubicBezTo>
                      <a:pt x="6" y="40"/>
                      <a:pt x="6" y="40"/>
                      <a:pt x="6" y="40"/>
                    </a:cubicBezTo>
                    <a:cubicBezTo>
                      <a:pt x="2" y="40"/>
                      <a:pt x="0" y="36"/>
                      <a:pt x="1" y="32"/>
                    </a:cubicBezTo>
                    <a:cubicBezTo>
                      <a:pt x="5" y="7"/>
                      <a:pt x="5" y="7"/>
                      <a:pt x="5" y="7"/>
                    </a:cubicBezTo>
                    <a:cubicBezTo>
                      <a:pt x="6" y="3"/>
                      <a:pt x="10" y="0"/>
                      <a:pt x="14" y="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3" name="Freeform 110">
                <a:extLst>
                  <a:ext uri="{FF2B5EF4-FFF2-40B4-BE49-F238E27FC236}">
                    <a16:creationId xmlns:a16="http://schemas.microsoft.com/office/drawing/2014/main" id="{087B7385-D2AE-4E9F-AEC7-6DE58AD181E5}"/>
                  </a:ext>
                </a:extLst>
              </p:cNvPr>
              <p:cNvSpPr>
                <a:spLocks/>
              </p:cNvSpPr>
              <p:nvPr/>
            </p:nvSpPr>
            <p:spPr bwMode="auto">
              <a:xfrm>
                <a:off x="971" y="2287"/>
                <a:ext cx="56" cy="57"/>
              </a:xfrm>
              <a:custGeom>
                <a:avLst/>
                <a:gdLst>
                  <a:gd name="T0" fmla="*/ 14 w 44"/>
                  <a:gd name="T1" fmla="*/ 0 h 45"/>
                  <a:gd name="T2" fmla="*/ 37 w 44"/>
                  <a:gd name="T3" fmla="*/ 5 h 45"/>
                  <a:gd name="T4" fmla="*/ 43 w 44"/>
                  <a:gd name="T5" fmla="*/ 13 h 45"/>
                  <a:gd name="T6" fmla="*/ 38 w 44"/>
                  <a:gd name="T7" fmla="*/ 39 h 45"/>
                  <a:gd name="T8" fmla="*/ 30 w 44"/>
                  <a:gd name="T9" fmla="*/ 45 h 45"/>
                  <a:gd name="T10" fmla="*/ 6 w 44"/>
                  <a:gd name="T11" fmla="*/ 40 h 45"/>
                  <a:gd name="T12" fmla="*/ 1 w 44"/>
                  <a:gd name="T13" fmla="*/ 32 h 45"/>
                  <a:gd name="T14" fmla="*/ 6 w 44"/>
                  <a:gd name="T15" fmla="*/ 6 h 45"/>
                  <a:gd name="T16" fmla="*/ 14 w 44"/>
                  <a:gd name="T17" fmla="*/ 0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 h="45">
                    <a:moveTo>
                      <a:pt x="14" y="0"/>
                    </a:moveTo>
                    <a:cubicBezTo>
                      <a:pt x="37" y="5"/>
                      <a:pt x="37" y="5"/>
                      <a:pt x="37" y="5"/>
                    </a:cubicBezTo>
                    <a:cubicBezTo>
                      <a:pt x="41" y="6"/>
                      <a:pt x="44" y="9"/>
                      <a:pt x="43" y="13"/>
                    </a:cubicBezTo>
                    <a:cubicBezTo>
                      <a:pt x="38" y="39"/>
                      <a:pt x="38" y="39"/>
                      <a:pt x="38" y="39"/>
                    </a:cubicBezTo>
                    <a:cubicBezTo>
                      <a:pt x="37" y="43"/>
                      <a:pt x="33" y="45"/>
                      <a:pt x="30" y="45"/>
                    </a:cubicBezTo>
                    <a:cubicBezTo>
                      <a:pt x="6" y="40"/>
                      <a:pt x="6" y="40"/>
                      <a:pt x="6" y="40"/>
                    </a:cubicBezTo>
                    <a:cubicBezTo>
                      <a:pt x="2" y="39"/>
                      <a:pt x="0" y="36"/>
                      <a:pt x="1" y="32"/>
                    </a:cubicBezTo>
                    <a:cubicBezTo>
                      <a:pt x="6" y="6"/>
                      <a:pt x="6" y="6"/>
                      <a:pt x="6" y="6"/>
                    </a:cubicBezTo>
                    <a:cubicBezTo>
                      <a:pt x="6" y="2"/>
                      <a:pt x="10" y="0"/>
                      <a:pt x="14"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4" name="Freeform 111">
                <a:extLst>
                  <a:ext uri="{FF2B5EF4-FFF2-40B4-BE49-F238E27FC236}">
                    <a16:creationId xmlns:a16="http://schemas.microsoft.com/office/drawing/2014/main" id="{25901490-7146-4640-956E-E9293C0E20B4}"/>
                  </a:ext>
                </a:extLst>
              </p:cNvPr>
              <p:cNvSpPr>
                <a:spLocks/>
              </p:cNvSpPr>
              <p:nvPr/>
            </p:nvSpPr>
            <p:spPr bwMode="auto">
              <a:xfrm>
                <a:off x="455" y="2288"/>
                <a:ext cx="364" cy="231"/>
              </a:xfrm>
              <a:custGeom>
                <a:avLst/>
                <a:gdLst>
                  <a:gd name="T0" fmla="*/ 32 w 288"/>
                  <a:gd name="T1" fmla="*/ 0 h 183"/>
                  <a:gd name="T2" fmla="*/ 282 w 288"/>
                  <a:gd name="T3" fmla="*/ 48 h 183"/>
                  <a:gd name="T4" fmla="*/ 287 w 288"/>
                  <a:gd name="T5" fmla="*/ 56 h 183"/>
                  <a:gd name="T6" fmla="*/ 264 w 288"/>
                  <a:gd name="T7" fmla="*/ 177 h 183"/>
                  <a:gd name="T8" fmla="*/ 256 w 288"/>
                  <a:gd name="T9" fmla="*/ 182 h 183"/>
                  <a:gd name="T10" fmla="*/ 6 w 288"/>
                  <a:gd name="T11" fmla="*/ 134 h 183"/>
                  <a:gd name="T12" fmla="*/ 1 w 288"/>
                  <a:gd name="T13" fmla="*/ 126 h 183"/>
                  <a:gd name="T14" fmla="*/ 24 w 288"/>
                  <a:gd name="T15" fmla="*/ 6 h 183"/>
                  <a:gd name="T16" fmla="*/ 32 w 288"/>
                  <a:gd name="T17" fmla="*/ 0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183">
                    <a:moveTo>
                      <a:pt x="32" y="0"/>
                    </a:moveTo>
                    <a:cubicBezTo>
                      <a:pt x="282" y="48"/>
                      <a:pt x="282" y="48"/>
                      <a:pt x="282" y="48"/>
                    </a:cubicBezTo>
                    <a:cubicBezTo>
                      <a:pt x="286" y="49"/>
                      <a:pt x="288" y="53"/>
                      <a:pt x="287" y="56"/>
                    </a:cubicBezTo>
                    <a:cubicBezTo>
                      <a:pt x="264" y="177"/>
                      <a:pt x="264" y="177"/>
                      <a:pt x="264" y="177"/>
                    </a:cubicBezTo>
                    <a:cubicBezTo>
                      <a:pt x="264" y="180"/>
                      <a:pt x="260" y="183"/>
                      <a:pt x="256" y="182"/>
                    </a:cubicBezTo>
                    <a:cubicBezTo>
                      <a:pt x="6" y="134"/>
                      <a:pt x="6" y="134"/>
                      <a:pt x="6" y="134"/>
                    </a:cubicBezTo>
                    <a:cubicBezTo>
                      <a:pt x="2" y="133"/>
                      <a:pt x="0" y="130"/>
                      <a:pt x="1" y="126"/>
                    </a:cubicBezTo>
                    <a:cubicBezTo>
                      <a:pt x="24" y="6"/>
                      <a:pt x="24" y="6"/>
                      <a:pt x="24" y="6"/>
                    </a:cubicBezTo>
                    <a:cubicBezTo>
                      <a:pt x="24" y="2"/>
                      <a:pt x="28" y="0"/>
                      <a:pt x="32"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5" name="Freeform 112">
                <a:extLst>
                  <a:ext uri="{FF2B5EF4-FFF2-40B4-BE49-F238E27FC236}">
                    <a16:creationId xmlns:a16="http://schemas.microsoft.com/office/drawing/2014/main" id="{C8419349-314F-4D1C-95C3-4BA1003F90E6}"/>
                  </a:ext>
                </a:extLst>
              </p:cNvPr>
              <p:cNvSpPr>
                <a:spLocks/>
              </p:cNvSpPr>
              <p:nvPr/>
            </p:nvSpPr>
            <p:spPr bwMode="auto">
              <a:xfrm>
                <a:off x="445" y="2467"/>
                <a:ext cx="168" cy="66"/>
              </a:xfrm>
              <a:custGeom>
                <a:avLst/>
                <a:gdLst>
                  <a:gd name="T0" fmla="*/ 7 w 133"/>
                  <a:gd name="T1" fmla="*/ 0 h 52"/>
                  <a:gd name="T2" fmla="*/ 131 w 133"/>
                  <a:gd name="T3" fmla="*/ 24 h 52"/>
                  <a:gd name="T4" fmla="*/ 132 w 133"/>
                  <a:gd name="T5" fmla="*/ 26 h 52"/>
                  <a:gd name="T6" fmla="*/ 128 w 133"/>
                  <a:gd name="T7" fmla="*/ 51 h 52"/>
                  <a:gd name="T8" fmla="*/ 126 w 133"/>
                  <a:gd name="T9" fmla="*/ 52 h 52"/>
                  <a:gd name="T10" fmla="*/ 2 w 133"/>
                  <a:gd name="T11" fmla="*/ 28 h 52"/>
                  <a:gd name="T12" fmla="*/ 0 w 133"/>
                  <a:gd name="T13" fmla="*/ 26 h 52"/>
                  <a:gd name="T14" fmla="*/ 5 w 133"/>
                  <a:gd name="T15" fmla="*/ 1 h 52"/>
                  <a:gd name="T16" fmla="*/ 7 w 133"/>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 h="52">
                    <a:moveTo>
                      <a:pt x="7" y="0"/>
                    </a:moveTo>
                    <a:cubicBezTo>
                      <a:pt x="131" y="24"/>
                      <a:pt x="131" y="24"/>
                      <a:pt x="131" y="24"/>
                    </a:cubicBezTo>
                    <a:cubicBezTo>
                      <a:pt x="132" y="24"/>
                      <a:pt x="133" y="25"/>
                      <a:pt x="132" y="26"/>
                    </a:cubicBezTo>
                    <a:cubicBezTo>
                      <a:pt x="128" y="51"/>
                      <a:pt x="128" y="51"/>
                      <a:pt x="128" y="51"/>
                    </a:cubicBezTo>
                    <a:cubicBezTo>
                      <a:pt x="127" y="51"/>
                      <a:pt x="127" y="52"/>
                      <a:pt x="126" y="52"/>
                    </a:cubicBezTo>
                    <a:cubicBezTo>
                      <a:pt x="2" y="28"/>
                      <a:pt x="2" y="28"/>
                      <a:pt x="2" y="28"/>
                    </a:cubicBezTo>
                    <a:cubicBezTo>
                      <a:pt x="1" y="28"/>
                      <a:pt x="0" y="27"/>
                      <a:pt x="0" y="26"/>
                    </a:cubicBezTo>
                    <a:cubicBezTo>
                      <a:pt x="5" y="1"/>
                      <a:pt x="5" y="1"/>
                      <a:pt x="5" y="1"/>
                    </a:cubicBezTo>
                    <a:cubicBezTo>
                      <a:pt x="5" y="1"/>
                      <a:pt x="6" y="0"/>
                      <a:pt x="7"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6" name="Freeform 113">
                <a:extLst>
                  <a:ext uri="{FF2B5EF4-FFF2-40B4-BE49-F238E27FC236}">
                    <a16:creationId xmlns:a16="http://schemas.microsoft.com/office/drawing/2014/main" id="{475E764E-1154-4EAE-AF9E-A50CFDF99D08}"/>
                  </a:ext>
                </a:extLst>
              </p:cNvPr>
              <p:cNvSpPr>
                <a:spLocks/>
              </p:cNvSpPr>
              <p:nvPr/>
            </p:nvSpPr>
            <p:spPr bwMode="auto">
              <a:xfrm>
                <a:off x="618" y="2500"/>
                <a:ext cx="167" cy="66"/>
              </a:xfrm>
              <a:custGeom>
                <a:avLst/>
                <a:gdLst>
                  <a:gd name="T0" fmla="*/ 7 w 132"/>
                  <a:gd name="T1" fmla="*/ 0 h 52"/>
                  <a:gd name="T2" fmla="*/ 131 w 132"/>
                  <a:gd name="T3" fmla="*/ 24 h 52"/>
                  <a:gd name="T4" fmla="*/ 132 w 132"/>
                  <a:gd name="T5" fmla="*/ 26 h 52"/>
                  <a:gd name="T6" fmla="*/ 127 w 132"/>
                  <a:gd name="T7" fmla="*/ 51 h 52"/>
                  <a:gd name="T8" fmla="*/ 125 w 132"/>
                  <a:gd name="T9" fmla="*/ 52 h 52"/>
                  <a:gd name="T10" fmla="*/ 1 w 132"/>
                  <a:gd name="T11" fmla="*/ 28 h 52"/>
                  <a:gd name="T12" fmla="*/ 0 w 132"/>
                  <a:gd name="T13" fmla="*/ 26 h 52"/>
                  <a:gd name="T14" fmla="*/ 5 w 132"/>
                  <a:gd name="T15" fmla="*/ 2 h 52"/>
                  <a:gd name="T16" fmla="*/ 7 w 132"/>
                  <a:gd name="T17"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52">
                    <a:moveTo>
                      <a:pt x="7" y="0"/>
                    </a:moveTo>
                    <a:cubicBezTo>
                      <a:pt x="131" y="24"/>
                      <a:pt x="131" y="24"/>
                      <a:pt x="131" y="24"/>
                    </a:cubicBezTo>
                    <a:cubicBezTo>
                      <a:pt x="132" y="24"/>
                      <a:pt x="132" y="25"/>
                      <a:pt x="132" y="26"/>
                    </a:cubicBezTo>
                    <a:cubicBezTo>
                      <a:pt x="127" y="51"/>
                      <a:pt x="127" y="51"/>
                      <a:pt x="127" y="51"/>
                    </a:cubicBezTo>
                    <a:cubicBezTo>
                      <a:pt x="127" y="52"/>
                      <a:pt x="126" y="52"/>
                      <a:pt x="125" y="52"/>
                    </a:cubicBezTo>
                    <a:cubicBezTo>
                      <a:pt x="1" y="28"/>
                      <a:pt x="1" y="28"/>
                      <a:pt x="1" y="28"/>
                    </a:cubicBezTo>
                    <a:cubicBezTo>
                      <a:pt x="0" y="28"/>
                      <a:pt x="0" y="27"/>
                      <a:pt x="0" y="26"/>
                    </a:cubicBezTo>
                    <a:cubicBezTo>
                      <a:pt x="5" y="2"/>
                      <a:pt x="5" y="2"/>
                      <a:pt x="5" y="2"/>
                    </a:cubicBezTo>
                    <a:cubicBezTo>
                      <a:pt x="5" y="1"/>
                      <a:pt x="6" y="0"/>
                      <a:pt x="7"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7" name="Freeform 114">
                <a:extLst>
                  <a:ext uri="{FF2B5EF4-FFF2-40B4-BE49-F238E27FC236}">
                    <a16:creationId xmlns:a16="http://schemas.microsoft.com/office/drawing/2014/main" id="{C1C22174-15B2-42DF-B9AC-CA8C5D6A41D3}"/>
                  </a:ext>
                </a:extLst>
              </p:cNvPr>
              <p:cNvSpPr>
                <a:spLocks/>
              </p:cNvSpPr>
              <p:nvPr/>
            </p:nvSpPr>
            <p:spPr bwMode="auto">
              <a:xfrm>
                <a:off x="186" y="1710"/>
                <a:ext cx="1119" cy="245"/>
              </a:xfrm>
              <a:custGeom>
                <a:avLst/>
                <a:gdLst>
                  <a:gd name="T0" fmla="*/ 860 w 885"/>
                  <a:gd name="T1" fmla="*/ 162 h 194"/>
                  <a:gd name="T2" fmla="*/ 32 w 885"/>
                  <a:gd name="T3" fmla="*/ 3 h 194"/>
                  <a:gd name="T4" fmla="*/ 0 w 885"/>
                  <a:gd name="T5" fmla="*/ 25 h 194"/>
                  <a:gd name="T6" fmla="*/ 882 w 885"/>
                  <a:gd name="T7" fmla="*/ 194 h 194"/>
                  <a:gd name="T8" fmla="*/ 860 w 885"/>
                  <a:gd name="T9" fmla="*/ 162 h 194"/>
                </a:gdLst>
                <a:ahLst/>
                <a:cxnLst>
                  <a:cxn ang="0">
                    <a:pos x="T0" y="T1"/>
                  </a:cxn>
                  <a:cxn ang="0">
                    <a:pos x="T2" y="T3"/>
                  </a:cxn>
                  <a:cxn ang="0">
                    <a:pos x="T4" y="T5"/>
                  </a:cxn>
                  <a:cxn ang="0">
                    <a:pos x="T6" y="T7"/>
                  </a:cxn>
                  <a:cxn ang="0">
                    <a:pos x="T8" y="T9"/>
                  </a:cxn>
                </a:cxnLst>
                <a:rect l="0" t="0" r="r" b="b"/>
                <a:pathLst>
                  <a:path w="885" h="194">
                    <a:moveTo>
                      <a:pt x="860" y="162"/>
                    </a:moveTo>
                    <a:cubicBezTo>
                      <a:pt x="32" y="3"/>
                      <a:pt x="32" y="3"/>
                      <a:pt x="32" y="3"/>
                    </a:cubicBezTo>
                    <a:cubicBezTo>
                      <a:pt x="17" y="0"/>
                      <a:pt x="3" y="10"/>
                      <a:pt x="0" y="25"/>
                    </a:cubicBezTo>
                    <a:cubicBezTo>
                      <a:pt x="882" y="194"/>
                      <a:pt x="882" y="194"/>
                      <a:pt x="882" y="194"/>
                    </a:cubicBezTo>
                    <a:cubicBezTo>
                      <a:pt x="885" y="179"/>
                      <a:pt x="875" y="165"/>
                      <a:pt x="860" y="162"/>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8" name="Freeform 115">
                <a:extLst>
                  <a:ext uri="{FF2B5EF4-FFF2-40B4-BE49-F238E27FC236}">
                    <a16:creationId xmlns:a16="http://schemas.microsoft.com/office/drawing/2014/main" id="{1FA73755-7420-4283-8B8E-EB95EAC1C8AB}"/>
                  </a:ext>
                </a:extLst>
              </p:cNvPr>
              <p:cNvSpPr>
                <a:spLocks/>
              </p:cNvSpPr>
              <p:nvPr/>
            </p:nvSpPr>
            <p:spPr bwMode="auto">
              <a:xfrm>
                <a:off x="1129" y="949"/>
                <a:ext cx="1291" cy="1248"/>
              </a:xfrm>
              <a:custGeom>
                <a:avLst/>
                <a:gdLst>
                  <a:gd name="T0" fmla="*/ 9 w 1021"/>
                  <a:gd name="T1" fmla="*/ 541 h 987"/>
                  <a:gd name="T2" fmla="*/ 640 w 1021"/>
                  <a:gd name="T3" fmla="*/ 6 h 987"/>
                  <a:gd name="T4" fmla="*/ 667 w 1021"/>
                  <a:gd name="T5" fmla="*/ 9 h 987"/>
                  <a:gd name="T6" fmla="*/ 1014 w 1021"/>
                  <a:gd name="T7" fmla="*/ 418 h 987"/>
                  <a:gd name="T8" fmla="*/ 1012 w 1021"/>
                  <a:gd name="T9" fmla="*/ 445 h 987"/>
                  <a:gd name="T10" fmla="*/ 381 w 1021"/>
                  <a:gd name="T11" fmla="*/ 980 h 987"/>
                  <a:gd name="T12" fmla="*/ 354 w 1021"/>
                  <a:gd name="T13" fmla="*/ 978 h 987"/>
                  <a:gd name="T14" fmla="*/ 7 w 1021"/>
                  <a:gd name="T15" fmla="*/ 569 h 987"/>
                  <a:gd name="T16" fmla="*/ 9 w 1021"/>
                  <a:gd name="T17" fmla="*/ 541 h 9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1" h="987">
                    <a:moveTo>
                      <a:pt x="9" y="541"/>
                    </a:moveTo>
                    <a:cubicBezTo>
                      <a:pt x="640" y="6"/>
                      <a:pt x="640" y="6"/>
                      <a:pt x="640" y="6"/>
                    </a:cubicBezTo>
                    <a:cubicBezTo>
                      <a:pt x="648" y="0"/>
                      <a:pt x="660" y="1"/>
                      <a:pt x="667" y="9"/>
                    </a:cubicBezTo>
                    <a:cubicBezTo>
                      <a:pt x="1014" y="418"/>
                      <a:pt x="1014" y="418"/>
                      <a:pt x="1014" y="418"/>
                    </a:cubicBezTo>
                    <a:cubicBezTo>
                      <a:pt x="1021" y="426"/>
                      <a:pt x="1020" y="438"/>
                      <a:pt x="1012" y="445"/>
                    </a:cubicBezTo>
                    <a:cubicBezTo>
                      <a:pt x="381" y="980"/>
                      <a:pt x="381" y="980"/>
                      <a:pt x="381" y="980"/>
                    </a:cubicBezTo>
                    <a:cubicBezTo>
                      <a:pt x="373" y="987"/>
                      <a:pt x="361" y="986"/>
                      <a:pt x="354" y="978"/>
                    </a:cubicBezTo>
                    <a:cubicBezTo>
                      <a:pt x="7" y="569"/>
                      <a:pt x="7" y="569"/>
                      <a:pt x="7" y="569"/>
                    </a:cubicBezTo>
                    <a:cubicBezTo>
                      <a:pt x="0" y="560"/>
                      <a:pt x="1" y="548"/>
                      <a:pt x="9" y="54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9" name="Freeform 116">
                <a:extLst>
                  <a:ext uri="{FF2B5EF4-FFF2-40B4-BE49-F238E27FC236}">
                    <a16:creationId xmlns:a16="http://schemas.microsoft.com/office/drawing/2014/main" id="{7BA3952A-1166-4707-A0F4-E81FD34549BD}"/>
                  </a:ext>
                </a:extLst>
              </p:cNvPr>
              <p:cNvSpPr>
                <a:spLocks/>
              </p:cNvSpPr>
              <p:nvPr/>
            </p:nvSpPr>
            <p:spPr bwMode="auto">
              <a:xfrm>
                <a:off x="1934" y="1061"/>
                <a:ext cx="58" cy="55"/>
              </a:xfrm>
              <a:custGeom>
                <a:avLst/>
                <a:gdLst>
                  <a:gd name="T0" fmla="*/ 3 w 46"/>
                  <a:gd name="T1" fmla="*/ 19 h 44"/>
                  <a:gd name="T2" fmla="*/ 23 w 46"/>
                  <a:gd name="T3" fmla="*/ 2 h 44"/>
                  <a:gd name="T4" fmla="*/ 31 w 46"/>
                  <a:gd name="T5" fmla="*/ 2 h 44"/>
                  <a:gd name="T6" fmla="*/ 44 w 46"/>
                  <a:gd name="T7" fmla="*/ 17 h 44"/>
                  <a:gd name="T8" fmla="*/ 43 w 46"/>
                  <a:gd name="T9" fmla="*/ 25 h 44"/>
                  <a:gd name="T10" fmla="*/ 23 w 46"/>
                  <a:gd name="T11" fmla="*/ 42 h 44"/>
                  <a:gd name="T12" fmla="*/ 15 w 46"/>
                  <a:gd name="T13" fmla="*/ 42 h 44"/>
                  <a:gd name="T14" fmla="*/ 2 w 46"/>
                  <a:gd name="T15" fmla="*/ 27 h 44"/>
                  <a:gd name="T16" fmla="*/ 3 w 46"/>
                  <a:gd name="T17" fmla="*/ 19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4">
                    <a:moveTo>
                      <a:pt x="3" y="19"/>
                    </a:moveTo>
                    <a:cubicBezTo>
                      <a:pt x="23" y="2"/>
                      <a:pt x="23" y="2"/>
                      <a:pt x="23" y="2"/>
                    </a:cubicBezTo>
                    <a:cubicBezTo>
                      <a:pt x="26" y="0"/>
                      <a:pt x="29" y="0"/>
                      <a:pt x="31" y="2"/>
                    </a:cubicBezTo>
                    <a:cubicBezTo>
                      <a:pt x="44" y="17"/>
                      <a:pt x="44" y="17"/>
                      <a:pt x="44" y="17"/>
                    </a:cubicBezTo>
                    <a:cubicBezTo>
                      <a:pt x="46" y="20"/>
                      <a:pt x="46" y="23"/>
                      <a:pt x="43" y="25"/>
                    </a:cubicBezTo>
                    <a:cubicBezTo>
                      <a:pt x="23" y="42"/>
                      <a:pt x="23" y="42"/>
                      <a:pt x="23" y="42"/>
                    </a:cubicBezTo>
                    <a:cubicBezTo>
                      <a:pt x="21" y="44"/>
                      <a:pt x="17" y="44"/>
                      <a:pt x="15" y="42"/>
                    </a:cubicBezTo>
                    <a:cubicBezTo>
                      <a:pt x="2" y="27"/>
                      <a:pt x="2" y="27"/>
                      <a:pt x="2" y="27"/>
                    </a:cubicBezTo>
                    <a:cubicBezTo>
                      <a:pt x="0" y="24"/>
                      <a:pt x="1"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0" name="Freeform 117">
                <a:extLst>
                  <a:ext uri="{FF2B5EF4-FFF2-40B4-BE49-F238E27FC236}">
                    <a16:creationId xmlns:a16="http://schemas.microsoft.com/office/drawing/2014/main" id="{73F6B2B0-E27A-4333-827F-FFFF6AF55E71}"/>
                  </a:ext>
                </a:extLst>
              </p:cNvPr>
              <p:cNvSpPr>
                <a:spLocks/>
              </p:cNvSpPr>
              <p:nvPr/>
            </p:nvSpPr>
            <p:spPr bwMode="auto">
              <a:xfrm>
                <a:off x="1966" y="1097"/>
                <a:ext cx="64" cy="65"/>
              </a:xfrm>
              <a:custGeom>
                <a:avLst/>
                <a:gdLst>
                  <a:gd name="T0" fmla="*/ 3 w 51"/>
                  <a:gd name="T1" fmla="*/ 18 h 51"/>
                  <a:gd name="T2" fmla="*/ 22 w 51"/>
                  <a:gd name="T3" fmla="*/ 2 h 51"/>
                  <a:gd name="T4" fmla="*/ 31 w 51"/>
                  <a:gd name="T5" fmla="*/ 3 h 51"/>
                  <a:gd name="T6" fmla="*/ 49 w 51"/>
                  <a:gd name="T7" fmla="*/ 23 h 51"/>
                  <a:gd name="T8" fmla="*/ 48 w 51"/>
                  <a:gd name="T9" fmla="*/ 33 h 51"/>
                  <a:gd name="T10" fmla="*/ 30 w 51"/>
                  <a:gd name="T11" fmla="*/ 49 h 51"/>
                  <a:gd name="T12" fmla="*/ 20 w 51"/>
                  <a:gd name="T13" fmla="*/ 48 h 51"/>
                  <a:gd name="T14" fmla="*/ 3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2"/>
                      <a:pt x="22" y="2"/>
                      <a:pt x="22" y="2"/>
                    </a:cubicBezTo>
                    <a:cubicBezTo>
                      <a:pt x="25" y="0"/>
                      <a:pt x="29" y="0"/>
                      <a:pt x="31" y="3"/>
                    </a:cubicBezTo>
                    <a:cubicBezTo>
                      <a:pt x="49" y="23"/>
                      <a:pt x="49" y="23"/>
                      <a:pt x="49" y="23"/>
                    </a:cubicBezTo>
                    <a:cubicBezTo>
                      <a:pt x="51" y="26"/>
                      <a:pt x="51" y="31"/>
                      <a:pt x="48" y="33"/>
                    </a:cubicBezTo>
                    <a:cubicBezTo>
                      <a:pt x="30" y="49"/>
                      <a:pt x="30" y="49"/>
                      <a:pt x="30" y="49"/>
                    </a:cubicBezTo>
                    <a:cubicBezTo>
                      <a:pt x="27" y="51"/>
                      <a:pt x="22" y="51"/>
                      <a:pt x="20" y="48"/>
                    </a:cubicBezTo>
                    <a:cubicBezTo>
                      <a:pt x="3" y="27"/>
                      <a:pt x="3" y="27"/>
                      <a:pt x="3" y="27"/>
                    </a:cubicBezTo>
                    <a:cubicBezTo>
                      <a:pt x="0" y="25"/>
                      <a:pt x="1"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1" name="Freeform 118">
                <a:extLst>
                  <a:ext uri="{FF2B5EF4-FFF2-40B4-BE49-F238E27FC236}">
                    <a16:creationId xmlns:a16="http://schemas.microsoft.com/office/drawing/2014/main" id="{7E21B1FB-35BE-446B-B064-31B3228FF040}"/>
                  </a:ext>
                </a:extLst>
              </p:cNvPr>
              <p:cNvSpPr>
                <a:spLocks/>
              </p:cNvSpPr>
              <p:nvPr/>
            </p:nvSpPr>
            <p:spPr bwMode="auto">
              <a:xfrm>
                <a:off x="2005" y="1143"/>
                <a:ext cx="65" cy="64"/>
              </a:xfrm>
              <a:custGeom>
                <a:avLst/>
                <a:gdLst>
                  <a:gd name="T0" fmla="*/ 3 w 51"/>
                  <a:gd name="T1" fmla="*/ 18 h 51"/>
                  <a:gd name="T2" fmla="*/ 22 w 51"/>
                  <a:gd name="T3" fmla="*/ 2 h 51"/>
                  <a:gd name="T4" fmla="*/ 31 w 51"/>
                  <a:gd name="T5" fmla="*/ 3 h 51"/>
                  <a:gd name="T6" fmla="*/ 49 w 51"/>
                  <a:gd name="T7" fmla="*/ 24 h 51"/>
                  <a:gd name="T8" fmla="*/ 48 w 51"/>
                  <a:gd name="T9" fmla="*/ 33 h 51"/>
                  <a:gd name="T10" fmla="*/ 29 w 51"/>
                  <a:gd name="T11" fmla="*/ 49 h 51"/>
                  <a:gd name="T12" fmla="*/ 20 w 51"/>
                  <a:gd name="T13" fmla="*/ 48 h 51"/>
                  <a:gd name="T14" fmla="*/ 2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2"/>
                      <a:pt x="22" y="2"/>
                      <a:pt x="22" y="2"/>
                    </a:cubicBezTo>
                    <a:cubicBezTo>
                      <a:pt x="24" y="0"/>
                      <a:pt x="29" y="0"/>
                      <a:pt x="31" y="3"/>
                    </a:cubicBezTo>
                    <a:cubicBezTo>
                      <a:pt x="49" y="24"/>
                      <a:pt x="49" y="24"/>
                      <a:pt x="49" y="24"/>
                    </a:cubicBezTo>
                    <a:cubicBezTo>
                      <a:pt x="51" y="26"/>
                      <a:pt x="51" y="31"/>
                      <a:pt x="48" y="33"/>
                    </a:cubicBezTo>
                    <a:cubicBezTo>
                      <a:pt x="29" y="49"/>
                      <a:pt x="29" y="49"/>
                      <a:pt x="29" y="49"/>
                    </a:cubicBezTo>
                    <a:cubicBezTo>
                      <a:pt x="26" y="51"/>
                      <a:pt x="22" y="51"/>
                      <a:pt x="20" y="48"/>
                    </a:cubicBezTo>
                    <a:cubicBezTo>
                      <a:pt x="2" y="27"/>
                      <a:pt x="2" y="27"/>
                      <a:pt x="2" y="27"/>
                    </a:cubicBezTo>
                    <a:cubicBezTo>
                      <a:pt x="0" y="25"/>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2" name="Freeform 119">
                <a:extLst>
                  <a:ext uri="{FF2B5EF4-FFF2-40B4-BE49-F238E27FC236}">
                    <a16:creationId xmlns:a16="http://schemas.microsoft.com/office/drawing/2014/main" id="{EB402ABA-827F-44A9-8CC0-AA4FD00F1CFC}"/>
                  </a:ext>
                </a:extLst>
              </p:cNvPr>
              <p:cNvSpPr>
                <a:spLocks/>
              </p:cNvSpPr>
              <p:nvPr/>
            </p:nvSpPr>
            <p:spPr bwMode="auto">
              <a:xfrm>
                <a:off x="2044" y="1188"/>
                <a:ext cx="65" cy="65"/>
              </a:xfrm>
              <a:custGeom>
                <a:avLst/>
                <a:gdLst>
                  <a:gd name="T0" fmla="*/ 3 w 51"/>
                  <a:gd name="T1" fmla="*/ 18 h 51"/>
                  <a:gd name="T2" fmla="*/ 21 w 51"/>
                  <a:gd name="T3" fmla="*/ 2 h 51"/>
                  <a:gd name="T4" fmla="*/ 31 w 51"/>
                  <a:gd name="T5" fmla="*/ 3 h 51"/>
                  <a:gd name="T6" fmla="*/ 48 w 51"/>
                  <a:gd name="T7" fmla="*/ 24 h 51"/>
                  <a:gd name="T8" fmla="*/ 47 w 51"/>
                  <a:gd name="T9" fmla="*/ 33 h 51"/>
                  <a:gd name="T10" fmla="*/ 29 w 51"/>
                  <a:gd name="T11" fmla="*/ 49 h 51"/>
                  <a:gd name="T12" fmla="*/ 19 w 51"/>
                  <a:gd name="T13" fmla="*/ 48 h 51"/>
                  <a:gd name="T14" fmla="*/ 2 w 51"/>
                  <a:gd name="T15" fmla="*/ 28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1" y="2"/>
                      <a:pt x="21" y="2"/>
                      <a:pt x="21" y="2"/>
                    </a:cubicBezTo>
                    <a:cubicBezTo>
                      <a:pt x="24" y="0"/>
                      <a:pt x="28" y="0"/>
                      <a:pt x="31" y="3"/>
                    </a:cubicBezTo>
                    <a:cubicBezTo>
                      <a:pt x="48" y="24"/>
                      <a:pt x="48" y="24"/>
                      <a:pt x="48" y="24"/>
                    </a:cubicBezTo>
                    <a:cubicBezTo>
                      <a:pt x="51" y="27"/>
                      <a:pt x="50" y="31"/>
                      <a:pt x="47" y="33"/>
                    </a:cubicBezTo>
                    <a:cubicBezTo>
                      <a:pt x="29" y="49"/>
                      <a:pt x="29" y="49"/>
                      <a:pt x="29" y="49"/>
                    </a:cubicBezTo>
                    <a:cubicBezTo>
                      <a:pt x="26" y="51"/>
                      <a:pt x="22" y="51"/>
                      <a:pt x="19" y="48"/>
                    </a:cubicBezTo>
                    <a:cubicBezTo>
                      <a:pt x="2" y="28"/>
                      <a:pt x="2" y="28"/>
                      <a:pt x="2" y="28"/>
                    </a:cubicBezTo>
                    <a:cubicBezTo>
                      <a:pt x="0" y="25"/>
                      <a:pt x="0"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3" name="Freeform 120">
                <a:extLst>
                  <a:ext uri="{FF2B5EF4-FFF2-40B4-BE49-F238E27FC236}">
                    <a16:creationId xmlns:a16="http://schemas.microsoft.com/office/drawing/2014/main" id="{783AB18F-FF60-42F9-B61B-EF35DD80F75C}"/>
                  </a:ext>
                </a:extLst>
              </p:cNvPr>
              <p:cNvSpPr>
                <a:spLocks/>
              </p:cNvSpPr>
              <p:nvPr/>
            </p:nvSpPr>
            <p:spPr bwMode="auto">
              <a:xfrm>
                <a:off x="2082" y="1234"/>
                <a:ext cx="65" cy="64"/>
              </a:xfrm>
              <a:custGeom>
                <a:avLst/>
                <a:gdLst>
                  <a:gd name="T0" fmla="*/ 3 w 51"/>
                  <a:gd name="T1" fmla="*/ 18 h 51"/>
                  <a:gd name="T2" fmla="*/ 22 w 51"/>
                  <a:gd name="T3" fmla="*/ 3 h 51"/>
                  <a:gd name="T4" fmla="*/ 31 w 51"/>
                  <a:gd name="T5" fmla="*/ 3 h 51"/>
                  <a:gd name="T6" fmla="*/ 49 w 51"/>
                  <a:gd name="T7" fmla="*/ 24 h 51"/>
                  <a:gd name="T8" fmla="*/ 48 w 51"/>
                  <a:gd name="T9" fmla="*/ 33 h 51"/>
                  <a:gd name="T10" fmla="*/ 30 w 51"/>
                  <a:gd name="T11" fmla="*/ 49 h 51"/>
                  <a:gd name="T12" fmla="*/ 20 w 51"/>
                  <a:gd name="T13" fmla="*/ 48 h 51"/>
                  <a:gd name="T14" fmla="*/ 3 w 51"/>
                  <a:gd name="T15" fmla="*/ 28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3"/>
                      <a:pt x="22" y="3"/>
                      <a:pt x="22" y="3"/>
                    </a:cubicBezTo>
                    <a:cubicBezTo>
                      <a:pt x="25" y="0"/>
                      <a:pt x="29" y="0"/>
                      <a:pt x="31" y="3"/>
                    </a:cubicBezTo>
                    <a:cubicBezTo>
                      <a:pt x="49" y="24"/>
                      <a:pt x="49" y="24"/>
                      <a:pt x="49" y="24"/>
                    </a:cubicBezTo>
                    <a:cubicBezTo>
                      <a:pt x="51" y="27"/>
                      <a:pt x="51" y="31"/>
                      <a:pt x="48" y="33"/>
                    </a:cubicBezTo>
                    <a:cubicBezTo>
                      <a:pt x="30" y="49"/>
                      <a:pt x="30" y="49"/>
                      <a:pt x="30" y="49"/>
                    </a:cubicBezTo>
                    <a:cubicBezTo>
                      <a:pt x="27" y="51"/>
                      <a:pt x="22" y="51"/>
                      <a:pt x="20" y="48"/>
                    </a:cubicBezTo>
                    <a:cubicBezTo>
                      <a:pt x="3" y="28"/>
                      <a:pt x="3" y="28"/>
                      <a:pt x="3" y="28"/>
                    </a:cubicBezTo>
                    <a:cubicBezTo>
                      <a:pt x="0" y="25"/>
                      <a:pt x="1"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4" name="Freeform 121">
                <a:extLst>
                  <a:ext uri="{FF2B5EF4-FFF2-40B4-BE49-F238E27FC236}">
                    <a16:creationId xmlns:a16="http://schemas.microsoft.com/office/drawing/2014/main" id="{CE1A5AED-FD44-4C0A-B109-1531866131B4}"/>
                  </a:ext>
                </a:extLst>
              </p:cNvPr>
              <p:cNvSpPr>
                <a:spLocks/>
              </p:cNvSpPr>
              <p:nvPr/>
            </p:nvSpPr>
            <p:spPr bwMode="auto">
              <a:xfrm>
                <a:off x="2121" y="1279"/>
                <a:ext cx="65" cy="66"/>
              </a:xfrm>
              <a:custGeom>
                <a:avLst/>
                <a:gdLst>
                  <a:gd name="T0" fmla="*/ 3 w 51"/>
                  <a:gd name="T1" fmla="*/ 18 h 52"/>
                  <a:gd name="T2" fmla="*/ 22 w 51"/>
                  <a:gd name="T3" fmla="*/ 3 h 52"/>
                  <a:gd name="T4" fmla="*/ 31 w 51"/>
                  <a:gd name="T5" fmla="*/ 3 h 52"/>
                  <a:gd name="T6" fmla="*/ 48 w 51"/>
                  <a:gd name="T7" fmla="*/ 24 h 52"/>
                  <a:gd name="T8" fmla="*/ 48 w 51"/>
                  <a:gd name="T9" fmla="*/ 33 h 52"/>
                  <a:gd name="T10" fmla="*/ 29 w 51"/>
                  <a:gd name="T11" fmla="*/ 49 h 52"/>
                  <a:gd name="T12" fmla="*/ 20 w 51"/>
                  <a:gd name="T13" fmla="*/ 48 h 52"/>
                  <a:gd name="T14" fmla="*/ 2 w 51"/>
                  <a:gd name="T15" fmla="*/ 28 h 52"/>
                  <a:gd name="T16" fmla="*/ 3 w 51"/>
                  <a:gd name="T17" fmla="*/ 1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2">
                    <a:moveTo>
                      <a:pt x="3" y="18"/>
                    </a:moveTo>
                    <a:cubicBezTo>
                      <a:pt x="22" y="3"/>
                      <a:pt x="22" y="3"/>
                      <a:pt x="22" y="3"/>
                    </a:cubicBezTo>
                    <a:cubicBezTo>
                      <a:pt x="24" y="0"/>
                      <a:pt x="29" y="1"/>
                      <a:pt x="31" y="3"/>
                    </a:cubicBezTo>
                    <a:cubicBezTo>
                      <a:pt x="48" y="24"/>
                      <a:pt x="48" y="24"/>
                      <a:pt x="48" y="24"/>
                    </a:cubicBezTo>
                    <a:cubicBezTo>
                      <a:pt x="51" y="27"/>
                      <a:pt x="50" y="31"/>
                      <a:pt x="48" y="33"/>
                    </a:cubicBezTo>
                    <a:cubicBezTo>
                      <a:pt x="29" y="49"/>
                      <a:pt x="29" y="49"/>
                      <a:pt x="29" y="49"/>
                    </a:cubicBezTo>
                    <a:cubicBezTo>
                      <a:pt x="26" y="52"/>
                      <a:pt x="22" y="51"/>
                      <a:pt x="20" y="48"/>
                    </a:cubicBezTo>
                    <a:cubicBezTo>
                      <a:pt x="2" y="28"/>
                      <a:pt x="2" y="28"/>
                      <a:pt x="2" y="28"/>
                    </a:cubicBezTo>
                    <a:cubicBezTo>
                      <a:pt x="0" y="25"/>
                      <a:pt x="0"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5" name="Freeform 122">
                <a:extLst>
                  <a:ext uri="{FF2B5EF4-FFF2-40B4-BE49-F238E27FC236}">
                    <a16:creationId xmlns:a16="http://schemas.microsoft.com/office/drawing/2014/main" id="{61C2C543-3421-4668-A97C-F83FD051A3C0}"/>
                  </a:ext>
                </a:extLst>
              </p:cNvPr>
              <p:cNvSpPr>
                <a:spLocks/>
              </p:cNvSpPr>
              <p:nvPr/>
            </p:nvSpPr>
            <p:spPr bwMode="auto">
              <a:xfrm>
                <a:off x="1889" y="1098"/>
                <a:ext cx="58" cy="57"/>
              </a:xfrm>
              <a:custGeom>
                <a:avLst/>
                <a:gdLst>
                  <a:gd name="T0" fmla="*/ 3 w 46"/>
                  <a:gd name="T1" fmla="*/ 19 h 45"/>
                  <a:gd name="T2" fmla="*/ 23 w 46"/>
                  <a:gd name="T3" fmla="*/ 2 h 45"/>
                  <a:gd name="T4" fmla="*/ 31 w 46"/>
                  <a:gd name="T5" fmla="*/ 3 h 45"/>
                  <a:gd name="T6" fmla="*/ 44 w 46"/>
                  <a:gd name="T7" fmla="*/ 18 h 45"/>
                  <a:gd name="T8" fmla="*/ 43 w 46"/>
                  <a:gd name="T9" fmla="*/ 26 h 45"/>
                  <a:gd name="T10" fmla="*/ 23 w 46"/>
                  <a:gd name="T11" fmla="*/ 43 h 45"/>
                  <a:gd name="T12" fmla="*/ 15 w 46"/>
                  <a:gd name="T13" fmla="*/ 42 h 45"/>
                  <a:gd name="T14" fmla="*/ 2 w 46"/>
                  <a:gd name="T15" fmla="*/ 27 h 45"/>
                  <a:gd name="T16" fmla="*/ 3 w 46"/>
                  <a:gd name="T17" fmla="*/ 19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5">
                    <a:moveTo>
                      <a:pt x="3" y="19"/>
                    </a:moveTo>
                    <a:cubicBezTo>
                      <a:pt x="23" y="2"/>
                      <a:pt x="23" y="2"/>
                      <a:pt x="23" y="2"/>
                    </a:cubicBezTo>
                    <a:cubicBezTo>
                      <a:pt x="26" y="0"/>
                      <a:pt x="29" y="0"/>
                      <a:pt x="31" y="3"/>
                    </a:cubicBezTo>
                    <a:cubicBezTo>
                      <a:pt x="44" y="18"/>
                      <a:pt x="44" y="18"/>
                      <a:pt x="44" y="18"/>
                    </a:cubicBezTo>
                    <a:cubicBezTo>
                      <a:pt x="46" y="20"/>
                      <a:pt x="46" y="24"/>
                      <a:pt x="43" y="26"/>
                    </a:cubicBezTo>
                    <a:cubicBezTo>
                      <a:pt x="23" y="43"/>
                      <a:pt x="23" y="43"/>
                      <a:pt x="23" y="43"/>
                    </a:cubicBezTo>
                    <a:cubicBezTo>
                      <a:pt x="21" y="45"/>
                      <a:pt x="17" y="45"/>
                      <a:pt x="15" y="42"/>
                    </a:cubicBezTo>
                    <a:cubicBezTo>
                      <a:pt x="2" y="27"/>
                      <a:pt x="2" y="27"/>
                      <a:pt x="2" y="27"/>
                    </a:cubicBezTo>
                    <a:cubicBezTo>
                      <a:pt x="0" y="25"/>
                      <a:pt x="1"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6" name="Freeform 123">
                <a:extLst>
                  <a:ext uri="{FF2B5EF4-FFF2-40B4-BE49-F238E27FC236}">
                    <a16:creationId xmlns:a16="http://schemas.microsoft.com/office/drawing/2014/main" id="{D1EB54E3-F445-4B0F-B170-71979B492B9C}"/>
                  </a:ext>
                </a:extLst>
              </p:cNvPr>
              <p:cNvSpPr>
                <a:spLocks/>
              </p:cNvSpPr>
              <p:nvPr/>
            </p:nvSpPr>
            <p:spPr bwMode="auto">
              <a:xfrm>
                <a:off x="1879" y="1135"/>
                <a:ext cx="106" cy="101"/>
              </a:xfrm>
              <a:custGeom>
                <a:avLst/>
                <a:gdLst>
                  <a:gd name="T0" fmla="*/ 4 w 84"/>
                  <a:gd name="T1" fmla="*/ 46 h 80"/>
                  <a:gd name="T2" fmla="*/ 55 w 84"/>
                  <a:gd name="T3" fmla="*/ 3 h 80"/>
                  <a:gd name="T4" fmla="*/ 65 w 84"/>
                  <a:gd name="T5" fmla="*/ 4 h 80"/>
                  <a:gd name="T6" fmla="*/ 82 w 84"/>
                  <a:gd name="T7" fmla="*/ 24 h 80"/>
                  <a:gd name="T8" fmla="*/ 81 w 84"/>
                  <a:gd name="T9" fmla="*/ 34 h 80"/>
                  <a:gd name="T10" fmla="*/ 30 w 84"/>
                  <a:gd name="T11" fmla="*/ 77 h 80"/>
                  <a:gd name="T12" fmla="*/ 20 w 84"/>
                  <a:gd name="T13" fmla="*/ 76 h 80"/>
                  <a:gd name="T14" fmla="*/ 3 w 84"/>
                  <a:gd name="T15" fmla="*/ 56 h 80"/>
                  <a:gd name="T16" fmla="*/ 4 w 84"/>
                  <a:gd name="T17" fmla="*/ 46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80">
                    <a:moveTo>
                      <a:pt x="4" y="46"/>
                    </a:moveTo>
                    <a:cubicBezTo>
                      <a:pt x="55" y="3"/>
                      <a:pt x="55" y="3"/>
                      <a:pt x="55" y="3"/>
                    </a:cubicBezTo>
                    <a:cubicBezTo>
                      <a:pt x="58" y="0"/>
                      <a:pt x="62" y="1"/>
                      <a:pt x="65" y="4"/>
                    </a:cubicBezTo>
                    <a:cubicBezTo>
                      <a:pt x="82" y="24"/>
                      <a:pt x="82" y="24"/>
                      <a:pt x="82" y="24"/>
                    </a:cubicBezTo>
                    <a:cubicBezTo>
                      <a:pt x="84" y="27"/>
                      <a:pt x="84" y="31"/>
                      <a:pt x="81" y="34"/>
                    </a:cubicBezTo>
                    <a:cubicBezTo>
                      <a:pt x="30" y="77"/>
                      <a:pt x="30" y="77"/>
                      <a:pt x="30" y="77"/>
                    </a:cubicBezTo>
                    <a:cubicBezTo>
                      <a:pt x="27" y="80"/>
                      <a:pt x="22" y="79"/>
                      <a:pt x="20" y="76"/>
                    </a:cubicBezTo>
                    <a:cubicBezTo>
                      <a:pt x="3" y="56"/>
                      <a:pt x="3" y="56"/>
                      <a:pt x="3" y="56"/>
                    </a:cubicBezTo>
                    <a:cubicBezTo>
                      <a:pt x="0" y="53"/>
                      <a:pt x="1" y="49"/>
                      <a:pt x="4" y="46"/>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7" name="Freeform 124">
                <a:extLst>
                  <a:ext uri="{FF2B5EF4-FFF2-40B4-BE49-F238E27FC236}">
                    <a16:creationId xmlns:a16="http://schemas.microsoft.com/office/drawing/2014/main" id="{B165E519-93E1-44E7-BE1A-ABFF3A63B218}"/>
                  </a:ext>
                </a:extLst>
              </p:cNvPr>
              <p:cNvSpPr>
                <a:spLocks/>
              </p:cNvSpPr>
              <p:nvPr/>
            </p:nvSpPr>
            <p:spPr bwMode="auto">
              <a:xfrm>
                <a:off x="1947" y="1182"/>
                <a:ext cx="77" cy="74"/>
              </a:xfrm>
              <a:custGeom>
                <a:avLst/>
                <a:gdLst>
                  <a:gd name="T0" fmla="*/ 4 w 61"/>
                  <a:gd name="T1" fmla="*/ 26 h 59"/>
                  <a:gd name="T2" fmla="*/ 31 w 61"/>
                  <a:gd name="T3" fmla="*/ 2 h 59"/>
                  <a:gd name="T4" fmla="*/ 41 w 61"/>
                  <a:gd name="T5" fmla="*/ 3 h 59"/>
                  <a:gd name="T6" fmla="*/ 58 w 61"/>
                  <a:gd name="T7" fmla="*/ 23 h 59"/>
                  <a:gd name="T8" fmla="*/ 57 w 61"/>
                  <a:gd name="T9" fmla="*/ 33 h 59"/>
                  <a:gd name="T10" fmla="*/ 30 w 61"/>
                  <a:gd name="T11" fmla="*/ 56 h 59"/>
                  <a:gd name="T12" fmla="*/ 20 w 61"/>
                  <a:gd name="T13" fmla="*/ 55 h 59"/>
                  <a:gd name="T14" fmla="*/ 3 w 61"/>
                  <a:gd name="T15" fmla="*/ 36 h 59"/>
                  <a:gd name="T16" fmla="*/ 4 w 61"/>
                  <a:gd name="T17" fmla="*/ 26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59">
                    <a:moveTo>
                      <a:pt x="4" y="26"/>
                    </a:moveTo>
                    <a:cubicBezTo>
                      <a:pt x="31" y="2"/>
                      <a:pt x="31" y="2"/>
                      <a:pt x="31" y="2"/>
                    </a:cubicBezTo>
                    <a:cubicBezTo>
                      <a:pt x="34" y="0"/>
                      <a:pt x="39" y="0"/>
                      <a:pt x="41" y="3"/>
                    </a:cubicBezTo>
                    <a:cubicBezTo>
                      <a:pt x="58" y="23"/>
                      <a:pt x="58" y="23"/>
                      <a:pt x="58" y="23"/>
                    </a:cubicBezTo>
                    <a:cubicBezTo>
                      <a:pt x="61" y="26"/>
                      <a:pt x="60" y="30"/>
                      <a:pt x="57" y="33"/>
                    </a:cubicBezTo>
                    <a:cubicBezTo>
                      <a:pt x="30" y="56"/>
                      <a:pt x="30" y="56"/>
                      <a:pt x="30" y="56"/>
                    </a:cubicBezTo>
                    <a:cubicBezTo>
                      <a:pt x="27" y="59"/>
                      <a:pt x="22" y="59"/>
                      <a:pt x="20" y="55"/>
                    </a:cubicBezTo>
                    <a:cubicBezTo>
                      <a:pt x="3" y="36"/>
                      <a:pt x="3" y="36"/>
                      <a:pt x="3" y="36"/>
                    </a:cubicBezTo>
                    <a:cubicBezTo>
                      <a:pt x="0" y="33"/>
                      <a:pt x="1" y="28"/>
                      <a:pt x="4" y="26"/>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8" name="Freeform 125">
                <a:extLst>
                  <a:ext uri="{FF2B5EF4-FFF2-40B4-BE49-F238E27FC236}">
                    <a16:creationId xmlns:a16="http://schemas.microsoft.com/office/drawing/2014/main" id="{07DE73BB-11EB-4988-A852-1A265BC07F73}"/>
                  </a:ext>
                </a:extLst>
              </p:cNvPr>
              <p:cNvSpPr>
                <a:spLocks/>
              </p:cNvSpPr>
              <p:nvPr/>
            </p:nvSpPr>
            <p:spPr bwMode="auto">
              <a:xfrm>
                <a:off x="1951" y="1227"/>
                <a:ext cx="111" cy="104"/>
              </a:xfrm>
              <a:custGeom>
                <a:avLst/>
                <a:gdLst>
                  <a:gd name="T0" fmla="*/ 4 w 88"/>
                  <a:gd name="T1" fmla="*/ 49 h 82"/>
                  <a:gd name="T2" fmla="*/ 59 w 88"/>
                  <a:gd name="T3" fmla="*/ 2 h 82"/>
                  <a:gd name="T4" fmla="*/ 69 w 88"/>
                  <a:gd name="T5" fmla="*/ 3 h 82"/>
                  <a:gd name="T6" fmla="*/ 86 w 88"/>
                  <a:gd name="T7" fmla="*/ 23 h 82"/>
                  <a:gd name="T8" fmla="*/ 85 w 88"/>
                  <a:gd name="T9" fmla="*/ 33 h 82"/>
                  <a:gd name="T10" fmla="*/ 30 w 88"/>
                  <a:gd name="T11" fmla="*/ 80 h 82"/>
                  <a:gd name="T12" fmla="*/ 20 w 88"/>
                  <a:gd name="T13" fmla="*/ 79 h 82"/>
                  <a:gd name="T14" fmla="*/ 3 w 88"/>
                  <a:gd name="T15" fmla="*/ 59 h 82"/>
                  <a:gd name="T16" fmla="*/ 4 w 88"/>
                  <a:gd name="T17" fmla="*/ 49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82">
                    <a:moveTo>
                      <a:pt x="4" y="49"/>
                    </a:moveTo>
                    <a:cubicBezTo>
                      <a:pt x="59" y="2"/>
                      <a:pt x="59" y="2"/>
                      <a:pt x="59" y="2"/>
                    </a:cubicBezTo>
                    <a:cubicBezTo>
                      <a:pt x="62" y="0"/>
                      <a:pt x="67" y="0"/>
                      <a:pt x="69" y="3"/>
                    </a:cubicBezTo>
                    <a:cubicBezTo>
                      <a:pt x="86" y="23"/>
                      <a:pt x="86" y="23"/>
                      <a:pt x="86" y="23"/>
                    </a:cubicBezTo>
                    <a:cubicBezTo>
                      <a:pt x="88" y="26"/>
                      <a:pt x="88" y="30"/>
                      <a:pt x="85" y="33"/>
                    </a:cubicBezTo>
                    <a:cubicBezTo>
                      <a:pt x="30" y="80"/>
                      <a:pt x="30" y="80"/>
                      <a:pt x="30" y="80"/>
                    </a:cubicBezTo>
                    <a:cubicBezTo>
                      <a:pt x="27" y="82"/>
                      <a:pt x="22" y="82"/>
                      <a:pt x="20" y="79"/>
                    </a:cubicBezTo>
                    <a:cubicBezTo>
                      <a:pt x="3" y="59"/>
                      <a:pt x="3" y="59"/>
                      <a:pt x="3" y="59"/>
                    </a:cubicBezTo>
                    <a:cubicBezTo>
                      <a:pt x="0" y="56"/>
                      <a:pt x="1" y="52"/>
                      <a:pt x="4" y="4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9" name="Freeform 126">
                <a:extLst>
                  <a:ext uri="{FF2B5EF4-FFF2-40B4-BE49-F238E27FC236}">
                    <a16:creationId xmlns:a16="http://schemas.microsoft.com/office/drawing/2014/main" id="{0CF359A7-CEA0-45C1-B9E1-90D6EE1BA4F1}"/>
                  </a:ext>
                </a:extLst>
              </p:cNvPr>
              <p:cNvSpPr>
                <a:spLocks/>
              </p:cNvSpPr>
              <p:nvPr/>
            </p:nvSpPr>
            <p:spPr bwMode="auto">
              <a:xfrm>
                <a:off x="2037" y="1273"/>
                <a:ext cx="64" cy="64"/>
              </a:xfrm>
              <a:custGeom>
                <a:avLst/>
                <a:gdLst>
                  <a:gd name="T0" fmla="*/ 3 w 51"/>
                  <a:gd name="T1" fmla="*/ 18 h 51"/>
                  <a:gd name="T2" fmla="*/ 22 w 51"/>
                  <a:gd name="T3" fmla="*/ 2 h 51"/>
                  <a:gd name="T4" fmla="*/ 31 w 51"/>
                  <a:gd name="T5" fmla="*/ 3 h 51"/>
                  <a:gd name="T6" fmla="*/ 49 w 51"/>
                  <a:gd name="T7" fmla="*/ 23 h 51"/>
                  <a:gd name="T8" fmla="*/ 48 w 51"/>
                  <a:gd name="T9" fmla="*/ 33 h 51"/>
                  <a:gd name="T10" fmla="*/ 30 w 51"/>
                  <a:gd name="T11" fmla="*/ 49 h 51"/>
                  <a:gd name="T12" fmla="*/ 20 w 51"/>
                  <a:gd name="T13" fmla="*/ 48 h 51"/>
                  <a:gd name="T14" fmla="*/ 3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2"/>
                      <a:pt x="22" y="2"/>
                      <a:pt x="22" y="2"/>
                    </a:cubicBezTo>
                    <a:cubicBezTo>
                      <a:pt x="25" y="0"/>
                      <a:pt x="29" y="0"/>
                      <a:pt x="31" y="3"/>
                    </a:cubicBezTo>
                    <a:cubicBezTo>
                      <a:pt x="49" y="23"/>
                      <a:pt x="49" y="23"/>
                      <a:pt x="49" y="23"/>
                    </a:cubicBezTo>
                    <a:cubicBezTo>
                      <a:pt x="51" y="26"/>
                      <a:pt x="51" y="30"/>
                      <a:pt x="48" y="33"/>
                    </a:cubicBezTo>
                    <a:cubicBezTo>
                      <a:pt x="30" y="49"/>
                      <a:pt x="30" y="49"/>
                      <a:pt x="30" y="49"/>
                    </a:cubicBezTo>
                    <a:cubicBezTo>
                      <a:pt x="27" y="51"/>
                      <a:pt x="22" y="51"/>
                      <a:pt x="20" y="48"/>
                    </a:cubicBezTo>
                    <a:cubicBezTo>
                      <a:pt x="3" y="27"/>
                      <a:pt x="3" y="27"/>
                      <a:pt x="3" y="27"/>
                    </a:cubicBezTo>
                    <a:cubicBezTo>
                      <a:pt x="0" y="24"/>
                      <a:pt x="1"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0" name="Freeform 127">
                <a:extLst>
                  <a:ext uri="{FF2B5EF4-FFF2-40B4-BE49-F238E27FC236}">
                    <a16:creationId xmlns:a16="http://schemas.microsoft.com/office/drawing/2014/main" id="{5796B984-AE39-4706-8BBA-1A01994DE86D}"/>
                  </a:ext>
                </a:extLst>
              </p:cNvPr>
              <p:cNvSpPr>
                <a:spLocks/>
              </p:cNvSpPr>
              <p:nvPr/>
            </p:nvSpPr>
            <p:spPr bwMode="auto">
              <a:xfrm>
                <a:off x="2076" y="1318"/>
                <a:ext cx="64" cy="65"/>
              </a:xfrm>
              <a:custGeom>
                <a:avLst/>
                <a:gdLst>
                  <a:gd name="T0" fmla="*/ 3 w 51"/>
                  <a:gd name="T1" fmla="*/ 18 h 51"/>
                  <a:gd name="T2" fmla="*/ 22 w 51"/>
                  <a:gd name="T3" fmla="*/ 2 h 51"/>
                  <a:gd name="T4" fmla="*/ 31 w 51"/>
                  <a:gd name="T5" fmla="*/ 3 h 51"/>
                  <a:gd name="T6" fmla="*/ 48 w 51"/>
                  <a:gd name="T7" fmla="*/ 23 h 51"/>
                  <a:gd name="T8" fmla="*/ 48 w 51"/>
                  <a:gd name="T9" fmla="*/ 33 h 51"/>
                  <a:gd name="T10" fmla="*/ 29 w 51"/>
                  <a:gd name="T11" fmla="*/ 49 h 51"/>
                  <a:gd name="T12" fmla="*/ 20 w 51"/>
                  <a:gd name="T13" fmla="*/ 48 h 51"/>
                  <a:gd name="T14" fmla="*/ 2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2"/>
                      <a:pt x="22" y="2"/>
                      <a:pt x="22" y="2"/>
                    </a:cubicBezTo>
                    <a:cubicBezTo>
                      <a:pt x="24" y="0"/>
                      <a:pt x="29" y="0"/>
                      <a:pt x="31" y="3"/>
                    </a:cubicBezTo>
                    <a:cubicBezTo>
                      <a:pt x="48" y="23"/>
                      <a:pt x="48" y="23"/>
                      <a:pt x="48" y="23"/>
                    </a:cubicBezTo>
                    <a:cubicBezTo>
                      <a:pt x="51" y="26"/>
                      <a:pt x="50" y="31"/>
                      <a:pt x="48" y="33"/>
                    </a:cubicBezTo>
                    <a:cubicBezTo>
                      <a:pt x="29" y="49"/>
                      <a:pt x="29" y="49"/>
                      <a:pt x="29" y="49"/>
                    </a:cubicBezTo>
                    <a:cubicBezTo>
                      <a:pt x="26" y="51"/>
                      <a:pt x="22" y="51"/>
                      <a:pt x="20" y="48"/>
                    </a:cubicBezTo>
                    <a:cubicBezTo>
                      <a:pt x="2" y="27"/>
                      <a:pt x="2" y="27"/>
                      <a:pt x="2" y="27"/>
                    </a:cubicBezTo>
                    <a:cubicBezTo>
                      <a:pt x="0" y="25"/>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1" name="Freeform 128">
                <a:extLst>
                  <a:ext uri="{FF2B5EF4-FFF2-40B4-BE49-F238E27FC236}">
                    <a16:creationId xmlns:a16="http://schemas.microsoft.com/office/drawing/2014/main" id="{6E576E66-3168-49EE-A483-2FC7C9B158BC}"/>
                  </a:ext>
                </a:extLst>
              </p:cNvPr>
              <p:cNvSpPr>
                <a:spLocks/>
              </p:cNvSpPr>
              <p:nvPr/>
            </p:nvSpPr>
            <p:spPr bwMode="auto">
              <a:xfrm>
                <a:off x="1847" y="1138"/>
                <a:ext cx="54" cy="53"/>
              </a:xfrm>
              <a:custGeom>
                <a:avLst/>
                <a:gdLst>
                  <a:gd name="T0" fmla="*/ 3 w 43"/>
                  <a:gd name="T1" fmla="*/ 17 h 42"/>
                  <a:gd name="T2" fmla="*/ 20 w 43"/>
                  <a:gd name="T3" fmla="*/ 2 h 42"/>
                  <a:gd name="T4" fmla="*/ 28 w 43"/>
                  <a:gd name="T5" fmla="*/ 2 h 42"/>
                  <a:gd name="T6" fmla="*/ 41 w 43"/>
                  <a:gd name="T7" fmla="*/ 17 h 42"/>
                  <a:gd name="T8" fmla="*/ 40 w 43"/>
                  <a:gd name="T9" fmla="*/ 25 h 42"/>
                  <a:gd name="T10" fmla="*/ 23 w 43"/>
                  <a:gd name="T11" fmla="*/ 40 h 42"/>
                  <a:gd name="T12" fmla="*/ 15 w 43"/>
                  <a:gd name="T13" fmla="*/ 39 h 42"/>
                  <a:gd name="T14" fmla="*/ 2 w 43"/>
                  <a:gd name="T15" fmla="*/ 24 h 42"/>
                  <a:gd name="T16" fmla="*/ 3 w 43"/>
                  <a:gd name="T17"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3" y="17"/>
                    </a:moveTo>
                    <a:cubicBezTo>
                      <a:pt x="20" y="2"/>
                      <a:pt x="20" y="2"/>
                      <a:pt x="20" y="2"/>
                    </a:cubicBezTo>
                    <a:cubicBezTo>
                      <a:pt x="23" y="0"/>
                      <a:pt x="26" y="0"/>
                      <a:pt x="28" y="2"/>
                    </a:cubicBezTo>
                    <a:cubicBezTo>
                      <a:pt x="41" y="17"/>
                      <a:pt x="41" y="17"/>
                      <a:pt x="41" y="17"/>
                    </a:cubicBezTo>
                    <a:cubicBezTo>
                      <a:pt x="43" y="20"/>
                      <a:pt x="43" y="23"/>
                      <a:pt x="40" y="25"/>
                    </a:cubicBezTo>
                    <a:cubicBezTo>
                      <a:pt x="23" y="40"/>
                      <a:pt x="23" y="40"/>
                      <a:pt x="23" y="40"/>
                    </a:cubicBezTo>
                    <a:cubicBezTo>
                      <a:pt x="21" y="42"/>
                      <a:pt x="17" y="42"/>
                      <a:pt x="15" y="39"/>
                    </a:cubicBezTo>
                    <a:cubicBezTo>
                      <a:pt x="2" y="24"/>
                      <a:pt x="2" y="24"/>
                      <a:pt x="2" y="24"/>
                    </a:cubicBezTo>
                    <a:cubicBezTo>
                      <a:pt x="0" y="22"/>
                      <a:pt x="1" y="18"/>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2" name="Freeform 129">
                <a:extLst>
                  <a:ext uri="{FF2B5EF4-FFF2-40B4-BE49-F238E27FC236}">
                    <a16:creationId xmlns:a16="http://schemas.microsoft.com/office/drawing/2014/main" id="{418EB4F2-92BE-44DB-AC4A-224AACB31DC9}"/>
                  </a:ext>
                </a:extLst>
              </p:cNvPr>
              <p:cNvSpPr>
                <a:spLocks/>
              </p:cNvSpPr>
              <p:nvPr/>
            </p:nvSpPr>
            <p:spPr bwMode="auto">
              <a:xfrm>
                <a:off x="1804" y="1173"/>
                <a:ext cx="54" cy="54"/>
              </a:xfrm>
              <a:custGeom>
                <a:avLst/>
                <a:gdLst>
                  <a:gd name="T0" fmla="*/ 3 w 43"/>
                  <a:gd name="T1" fmla="*/ 17 h 43"/>
                  <a:gd name="T2" fmla="*/ 21 w 43"/>
                  <a:gd name="T3" fmla="*/ 2 h 43"/>
                  <a:gd name="T4" fmla="*/ 28 w 43"/>
                  <a:gd name="T5" fmla="*/ 3 h 43"/>
                  <a:gd name="T6" fmla="*/ 41 w 43"/>
                  <a:gd name="T7" fmla="*/ 18 h 43"/>
                  <a:gd name="T8" fmla="*/ 41 w 43"/>
                  <a:gd name="T9" fmla="*/ 26 h 43"/>
                  <a:gd name="T10" fmla="*/ 23 w 43"/>
                  <a:gd name="T11" fmla="*/ 41 h 43"/>
                  <a:gd name="T12" fmla="*/ 15 w 43"/>
                  <a:gd name="T13" fmla="*/ 40 h 43"/>
                  <a:gd name="T14" fmla="*/ 2 w 43"/>
                  <a:gd name="T15" fmla="*/ 25 h 43"/>
                  <a:gd name="T16" fmla="*/ 3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3" y="17"/>
                    </a:moveTo>
                    <a:cubicBezTo>
                      <a:pt x="21" y="2"/>
                      <a:pt x="21" y="2"/>
                      <a:pt x="21" y="2"/>
                    </a:cubicBezTo>
                    <a:cubicBezTo>
                      <a:pt x="23" y="0"/>
                      <a:pt x="27" y="1"/>
                      <a:pt x="28" y="3"/>
                    </a:cubicBezTo>
                    <a:cubicBezTo>
                      <a:pt x="41" y="18"/>
                      <a:pt x="41" y="18"/>
                      <a:pt x="41" y="18"/>
                    </a:cubicBezTo>
                    <a:cubicBezTo>
                      <a:pt x="43" y="20"/>
                      <a:pt x="43" y="24"/>
                      <a:pt x="41" y="26"/>
                    </a:cubicBezTo>
                    <a:cubicBezTo>
                      <a:pt x="23" y="41"/>
                      <a:pt x="23" y="41"/>
                      <a:pt x="23" y="41"/>
                    </a:cubicBezTo>
                    <a:cubicBezTo>
                      <a:pt x="21" y="43"/>
                      <a:pt x="17" y="42"/>
                      <a:pt x="15" y="40"/>
                    </a:cubicBezTo>
                    <a:cubicBezTo>
                      <a:pt x="2" y="25"/>
                      <a:pt x="2" y="25"/>
                      <a:pt x="2" y="25"/>
                    </a:cubicBezTo>
                    <a:cubicBezTo>
                      <a:pt x="0" y="23"/>
                      <a:pt x="1"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3" name="Freeform 130">
                <a:extLst>
                  <a:ext uri="{FF2B5EF4-FFF2-40B4-BE49-F238E27FC236}">
                    <a16:creationId xmlns:a16="http://schemas.microsoft.com/office/drawing/2014/main" id="{5B1162EF-8AAE-401A-9CAE-9DC12EC0B0AC}"/>
                  </a:ext>
                </a:extLst>
              </p:cNvPr>
              <p:cNvSpPr>
                <a:spLocks/>
              </p:cNvSpPr>
              <p:nvPr/>
            </p:nvSpPr>
            <p:spPr bwMode="auto">
              <a:xfrm>
                <a:off x="1762" y="1210"/>
                <a:ext cx="55" cy="53"/>
              </a:xfrm>
              <a:custGeom>
                <a:avLst/>
                <a:gdLst>
                  <a:gd name="T0" fmla="*/ 2 w 43"/>
                  <a:gd name="T1" fmla="*/ 17 h 42"/>
                  <a:gd name="T2" fmla="*/ 20 w 43"/>
                  <a:gd name="T3" fmla="*/ 2 h 42"/>
                  <a:gd name="T4" fmla="*/ 28 w 43"/>
                  <a:gd name="T5" fmla="*/ 3 h 42"/>
                  <a:gd name="T6" fmla="*/ 41 w 43"/>
                  <a:gd name="T7" fmla="*/ 18 h 42"/>
                  <a:gd name="T8" fmla="*/ 40 w 43"/>
                  <a:gd name="T9" fmla="*/ 25 h 42"/>
                  <a:gd name="T10" fmla="*/ 22 w 43"/>
                  <a:gd name="T11" fmla="*/ 40 h 42"/>
                  <a:gd name="T12" fmla="*/ 15 w 43"/>
                  <a:gd name="T13" fmla="*/ 40 h 42"/>
                  <a:gd name="T14" fmla="*/ 2 w 43"/>
                  <a:gd name="T15" fmla="*/ 25 h 42"/>
                  <a:gd name="T16" fmla="*/ 2 w 43"/>
                  <a:gd name="T17"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2" y="17"/>
                    </a:moveTo>
                    <a:cubicBezTo>
                      <a:pt x="20" y="2"/>
                      <a:pt x="20" y="2"/>
                      <a:pt x="20" y="2"/>
                    </a:cubicBezTo>
                    <a:cubicBezTo>
                      <a:pt x="22" y="0"/>
                      <a:pt x="26" y="0"/>
                      <a:pt x="28" y="3"/>
                    </a:cubicBezTo>
                    <a:cubicBezTo>
                      <a:pt x="41" y="18"/>
                      <a:pt x="41" y="18"/>
                      <a:pt x="41" y="18"/>
                    </a:cubicBezTo>
                    <a:cubicBezTo>
                      <a:pt x="43" y="20"/>
                      <a:pt x="42" y="23"/>
                      <a:pt x="40" y="25"/>
                    </a:cubicBezTo>
                    <a:cubicBezTo>
                      <a:pt x="22" y="40"/>
                      <a:pt x="22" y="40"/>
                      <a:pt x="22" y="40"/>
                    </a:cubicBezTo>
                    <a:cubicBezTo>
                      <a:pt x="20" y="42"/>
                      <a:pt x="16" y="42"/>
                      <a:pt x="15" y="40"/>
                    </a:cubicBezTo>
                    <a:cubicBezTo>
                      <a:pt x="2" y="25"/>
                      <a:pt x="2" y="25"/>
                      <a:pt x="2" y="25"/>
                    </a:cubicBezTo>
                    <a:cubicBezTo>
                      <a:pt x="0" y="22"/>
                      <a:pt x="0" y="19"/>
                      <a:pt x="2"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4" name="Freeform 131">
                <a:extLst>
                  <a:ext uri="{FF2B5EF4-FFF2-40B4-BE49-F238E27FC236}">
                    <a16:creationId xmlns:a16="http://schemas.microsoft.com/office/drawing/2014/main" id="{004F6776-1A3F-4D6B-9E80-DAF1F94BFC1F}"/>
                  </a:ext>
                </a:extLst>
              </p:cNvPr>
              <p:cNvSpPr>
                <a:spLocks/>
              </p:cNvSpPr>
              <p:nvPr/>
            </p:nvSpPr>
            <p:spPr bwMode="auto">
              <a:xfrm>
                <a:off x="1719" y="1246"/>
                <a:ext cx="55" cy="53"/>
              </a:xfrm>
              <a:custGeom>
                <a:avLst/>
                <a:gdLst>
                  <a:gd name="T0" fmla="*/ 3 w 43"/>
                  <a:gd name="T1" fmla="*/ 16 h 42"/>
                  <a:gd name="T2" fmla="*/ 20 w 43"/>
                  <a:gd name="T3" fmla="*/ 2 h 42"/>
                  <a:gd name="T4" fmla="*/ 28 w 43"/>
                  <a:gd name="T5" fmla="*/ 2 h 42"/>
                  <a:gd name="T6" fmla="*/ 41 w 43"/>
                  <a:gd name="T7" fmla="*/ 17 h 42"/>
                  <a:gd name="T8" fmla="*/ 40 w 43"/>
                  <a:gd name="T9" fmla="*/ 25 h 42"/>
                  <a:gd name="T10" fmla="*/ 23 w 43"/>
                  <a:gd name="T11" fmla="*/ 40 h 42"/>
                  <a:gd name="T12" fmla="*/ 15 w 43"/>
                  <a:gd name="T13" fmla="*/ 39 h 42"/>
                  <a:gd name="T14" fmla="*/ 2 w 43"/>
                  <a:gd name="T15" fmla="*/ 24 h 42"/>
                  <a:gd name="T16" fmla="*/ 3 w 43"/>
                  <a:gd name="T17" fmla="*/ 1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3" y="16"/>
                    </a:moveTo>
                    <a:cubicBezTo>
                      <a:pt x="20" y="2"/>
                      <a:pt x="20" y="2"/>
                      <a:pt x="20" y="2"/>
                    </a:cubicBezTo>
                    <a:cubicBezTo>
                      <a:pt x="22" y="0"/>
                      <a:pt x="26" y="0"/>
                      <a:pt x="28" y="2"/>
                    </a:cubicBezTo>
                    <a:cubicBezTo>
                      <a:pt x="41" y="17"/>
                      <a:pt x="41" y="17"/>
                      <a:pt x="41" y="17"/>
                    </a:cubicBezTo>
                    <a:cubicBezTo>
                      <a:pt x="43" y="20"/>
                      <a:pt x="42" y="23"/>
                      <a:pt x="40" y="25"/>
                    </a:cubicBezTo>
                    <a:cubicBezTo>
                      <a:pt x="23" y="40"/>
                      <a:pt x="23" y="40"/>
                      <a:pt x="23" y="40"/>
                    </a:cubicBezTo>
                    <a:cubicBezTo>
                      <a:pt x="20" y="42"/>
                      <a:pt x="17" y="42"/>
                      <a:pt x="15" y="39"/>
                    </a:cubicBezTo>
                    <a:cubicBezTo>
                      <a:pt x="2" y="24"/>
                      <a:pt x="2" y="24"/>
                      <a:pt x="2" y="24"/>
                    </a:cubicBezTo>
                    <a:cubicBezTo>
                      <a:pt x="0" y="22"/>
                      <a:pt x="0" y="18"/>
                      <a:pt x="3" y="16"/>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5" name="Freeform 132">
                <a:extLst>
                  <a:ext uri="{FF2B5EF4-FFF2-40B4-BE49-F238E27FC236}">
                    <a16:creationId xmlns:a16="http://schemas.microsoft.com/office/drawing/2014/main" id="{A8326D69-8CBA-411E-B292-BB4910B0CCCC}"/>
                  </a:ext>
                </a:extLst>
              </p:cNvPr>
              <p:cNvSpPr>
                <a:spLocks/>
              </p:cNvSpPr>
              <p:nvPr/>
            </p:nvSpPr>
            <p:spPr bwMode="auto">
              <a:xfrm>
                <a:off x="1676" y="1282"/>
                <a:ext cx="55" cy="54"/>
              </a:xfrm>
              <a:custGeom>
                <a:avLst/>
                <a:gdLst>
                  <a:gd name="T0" fmla="*/ 3 w 43"/>
                  <a:gd name="T1" fmla="*/ 17 h 43"/>
                  <a:gd name="T2" fmla="*/ 20 w 43"/>
                  <a:gd name="T3" fmla="*/ 2 h 43"/>
                  <a:gd name="T4" fmla="*/ 28 w 43"/>
                  <a:gd name="T5" fmla="*/ 3 h 43"/>
                  <a:gd name="T6" fmla="*/ 41 w 43"/>
                  <a:gd name="T7" fmla="*/ 18 h 43"/>
                  <a:gd name="T8" fmla="*/ 40 w 43"/>
                  <a:gd name="T9" fmla="*/ 26 h 43"/>
                  <a:gd name="T10" fmla="*/ 23 w 43"/>
                  <a:gd name="T11" fmla="*/ 41 h 43"/>
                  <a:gd name="T12" fmla="*/ 15 w 43"/>
                  <a:gd name="T13" fmla="*/ 40 h 43"/>
                  <a:gd name="T14" fmla="*/ 2 w 43"/>
                  <a:gd name="T15" fmla="*/ 25 h 43"/>
                  <a:gd name="T16" fmla="*/ 3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3" y="17"/>
                    </a:moveTo>
                    <a:cubicBezTo>
                      <a:pt x="20" y="2"/>
                      <a:pt x="20" y="2"/>
                      <a:pt x="20" y="2"/>
                    </a:cubicBezTo>
                    <a:cubicBezTo>
                      <a:pt x="23" y="0"/>
                      <a:pt x="26" y="1"/>
                      <a:pt x="28" y="3"/>
                    </a:cubicBezTo>
                    <a:cubicBezTo>
                      <a:pt x="41" y="18"/>
                      <a:pt x="41" y="18"/>
                      <a:pt x="41" y="18"/>
                    </a:cubicBezTo>
                    <a:cubicBezTo>
                      <a:pt x="43" y="20"/>
                      <a:pt x="43" y="24"/>
                      <a:pt x="40" y="26"/>
                    </a:cubicBezTo>
                    <a:cubicBezTo>
                      <a:pt x="23" y="41"/>
                      <a:pt x="23" y="41"/>
                      <a:pt x="23" y="41"/>
                    </a:cubicBezTo>
                    <a:cubicBezTo>
                      <a:pt x="20" y="43"/>
                      <a:pt x="17" y="42"/>
                      <a:pt x="15" y="40"/>
                    </a:cubicBezTo>
                    <a:cubicBezTo>
                      <a:pt x="2" y="25"/>
                      <a:pt x="2" y="25"/>
                      <a:pt x="2" y="25"/>
                    </a:cubicBezTo>
                    <a:cubicBezTo>
                      <a:pt x="0" y="23"/>
                      <a:pt x="0"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6" name="Freeform 133">
                <a:extLst>
                  <a:ext uri="{FF2B5EF4-FFF2-40B4-BE49-F238E27FC236}">
                    <a16:creationId xmlns:a16="http://schemas.microsoft.com/office/drawing/2014/main" id="{9C783827-A3FD-425B-AAF0-C57539B05926}"/>
                  </a:ext>
                </a:extLst>
              </p:cNvPr>
              <p:cNvSpPr>
                <a:spLocks/>
              </p:cNvSpPr>
              <p:nvPr/>
            </p:nvSpPr>
            <p:spPr bwMode="auto">
              <a:xfrm>
                <a:off x="1633" y="1318"/>
                <a:ext cx="55" cy="54"/>
              </a:xfrm>
              <a:custGeom>
                <a:avLst/>
                <a:gdLst>
                  <a:gd name="T0" fmla="*/ 3 w 43"/>
                  <a:gd name="T1" fmla="*/ 17 h 42"/>
                  <a:gd name="T2" fmla="*/ 21 w 43"/>
                  <a:gd name="T3" fmla="*/ 2 h 42"/>
                  <a:gd name="T4" fmla="*/ 28 w 43"/>
                  <a:gd name="T5" fmla="*/ 2 h 42"/>
                  <a:gd name="T6" fmla="*/ 41 w 43"/>
                  <a:gd name="T7" fmla="*/ 18 h 42"/>
                  <a:gd name="T8" fmla="*/ 41 w 43"/>
                  <a:gd name="T9" fmla="*/ 25 h 42"/>
                  <a:gd name="T10" fmla="*/ 23 w 43"/>
                  <a:gd name="T11" fmla="*/ 40 h 42"/>
                  <a:gd name="T12" fmla="*/ 15 w 43"/>
                  <a:gd name="T13" fmla="*/ 40 h 42"/>
                  <a:gd name="T14" fmla="*/ 2 w 43"/>
                  <a:gd name="T15" fmla="*/ 25 h 42"/>
                  <a:gd name="T16" fmla="*/ 3 w 43"/>
                  <a:gd name="T17"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3" y="17"/>
                    </a:moveTo>
                    <a:cubicBezTo>
                      <a:pt x="21" y="2"/>
                      <a:pt x="21" y="2"/>
                      <a:pt x="21" y="2"/>
                    </a:cubicBezTo>
                    <a:cubicBezTo>
                      <a:pt x="23" y="0"/>
                      <a:pt x="26" y="0"/>
                      <a:pt x="28" y="2"/>
                    </a:cubicBezTo>
                    <a:cubicBezTo>
                      <a:pt x="41" y="18"/>
                      <a:pt x="41" y="18"/>
                      <a:pt x="41" y="18"/>
                    </a:cubicBezTo>
                    <a:cubicBezTo>
                      <a:pt x="43" y="20"/>
                      <a:pt x="43" y="23"/>
                      <a:pt x="41" y="25"/>
                    </a:cubicBezTo>
                    <a:cubicBezTo>
                      <a:pt x="23" y="40"/>
                      <a:pt x="23" y="40"/>
                      <a:pt x="23" y="40"/>
                    </a:cubicBezTo>
                    <a:cubicBezTo>
                      <a:pt x="21" y="42"/>
                      <a:pt x="17" y="42"/>
                      <a:pt x="15" y="40"/>
                    </a:cubicBezTo>
                    <a:cubicBezTo>
                      <a:pt x="2" y="25"/>
                      <a:pt x="2" y="25"/>
                      <a:pt x="2" y="25"/>
                    </a:cubicBezTo>
                    <a:cubicBezTo>
                      <a:pt x="0" y="22"/>
                      <a:pt x="1"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7" name="Freeform 134">
                <a:extLst>
                  <a:ext uri="{FF2B5EF4-FFF2-40B4-BE49-F238E27FC236}">
                    <a16:creationId xmlns:a16="http://schemas.microsoft.com/office/drawing/2014/main" id="{17879B8C-3B71-4225-AA13-D776A600F47D}"/>
                  </a:ext>
                </a:extLst>
              </p:cNvPr>
              <p:cNvSpPr>
                <a:spLocks/>
              </p:cNvSpPr>
              <p:nvPr/>
            </p:nvSpPr>
            <p:spPr bwMode="auto">
              <a:xfrm>
                <a:off x="1592" y="1355"/>
                <a:ext cx="53" cy="53"/>
              </a:xfrm>
              <a:custGeom>
                <a:avLst/>
                <a:gdLst>
                  <a:gd name="T0" fmla="*/ 2 w 42"/>
                  <a:gd name="T1" fmla="*/ 16 h 42"/>
                  <a:gd name="T2" fmla="*/ 20 w 42"/>
                  <a:gd name="T3" fmla="*/ 1 h 42"/>
                  <a:gd name="T4" fmla="*/ 28 w 42"/>
                  <a:gd name="T5" fmla="*/ 2 h 42"/>
                  <a:gd name="T6" fmla="*/ 40 w 42"/>
                  <a:gd name="T7" fmla="*/ 17 h 42"/>
                  <a:gd name="T8" fmla="*/ 40 w 42"/>
                  <a:gd name="T9" fmla="*/ 25 h 42"/>
                  <a:gd name="T10" fmla="*/ 22 w 42"/>
                  <a:gd name="T11" fmla="*/ 40 h 42"/>
                  <a:gd name="T12" fmla="*/ 14 w 42"/>
                  <a:gd name="T13" fmla="*/ 39 h 42"/>
                  <a:gd name="T14" fmla="*/ 2 w 42"/>
                  <a:gd name="T15" fmla="*/ 24 h 42"/>
                  <a:gd name="T16" fmla="*/ 2 w 42"/>
                  <a:gd name="T17" fmla="*/ 1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2">
                    <a:moveTo>
                      <a:pt x="2" y="16"/>
                    </a:moveTo>
                    <a:cubicBezTo>
                      <a:pt x="20" y="1"/>
                      <a:pt x="20" y="1"/>
                      <a:pt x="20" y="1"/>
                    </a:cubicBezTo>
                    <a:cubicBezTo>
                      <a:pt x="22" y="0"/>
                      <a:pt x="26" y="0"/>
                      <a:pt x="28" y="2"/>
                    </a:cubicBezTo>
                    <a:cubicBezTo>
                      <a:pt x="40" y="17"/>
                      <a:pt x="40" y="17"/>
                      <a:pt x="40" y="17"/>
                    </a:cubicBezTo>
                    <a:cubicBezTo>
                      <a:pt x="42" y="20"/>
                      <a:pt x="42" y="23"/>
                      <a:pt x="40" y="25"/>
                    </a:cubicBezTo>
                    <a:cubicBezTo>
                      <a:pt x="22" y="40"/>
                      <a:pt x="22" y="40"/>
                      <a:pt x="22" y="40"/>
                    </a:cubicBezTo>
                    <a:cubicBezTo>
                      <a:pt x="20" y="42"/>
                      <a:pt x="16" y="42"/>
                      <a:pt x="14" y="39"/>
                    </a:cubicBezTo>
                    <a:cubicBezTo>
                      <a:pt x="2" y="24"/>
                      <a:pt x="2" y="24"/>
                      <a:pt x="2" y="24"/>
                    </a:cubicBezTo>
                    <a:cubicBezTo>
                      <a:pt x="0" y="22"/>
                      <a:pt x="0" y="18"/>
                      <a:pt x="2" y="16"/>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8" name="Freeform 135">
                <a:extLst>
                  <a:ext uri="{FF2B5EF4-FFF2-40B4-BE49-F238E27FC236}">
                    <a16:creationId xmlns:a16="http://schemas.microsoft.com/office/drawing/2014/main" id="{0CD7E42D-3E8D-4EA9-9DA0-682ECDE60993}"/>
                  </a:ext>
                </a:extLst>
              </p:cNvPr>
              <p:cNvSpPr>
                <a:spLocks/>
              </p:cNvSpPr>
              <p:nvPr/>
            </p:nvSpPr>
            <p:spPr bwMode="auto">
              <a:xfrm>
                <a:off x="1549" y="1390"/>
                <a:ext cx="54" cy="55"/>
              </a:xfrm>
              <a:custGeom>
                <a:avLst/>
                <a:gdLst>
                  <a:gd name="T0" fmla="*/ 2 w 43"/>
                  <a:gd name="T1" fmla="*/ 17 h 43"/>
                  <a:gd name="T2" fmla="*/ 20 w 43"/>
                  <a:gd name="T3" fmla="*/ 2 h 43"/>
                  <a:gd name="T4" fmla="*/ 28 w 43"/>
                  <a:gd name="T5" fmla="*/ 3 h 43"/>
                  <a:gd name="T6" fmla="*/ 41 w 43"/>
                  <a:gd name="T7" fmla="*/ 18 h 43"/>
                  <a:gd name="T8" fmla="*/ 40 w 43"/>
                  <a:gd name="T9" fmla="*/ 26 h 43"/>
                  <a:gd name="T10" fmla="*/ 22 w 43"/>
                  <a:gd name="T11" fmla="*/ 41 h 43"/>
                  <a:gd name="T12" fmla="*/ 15 w 43"/>
                  <a:gd name="T13" fmla="*/ 40 h 43"/>
                  <a:gd name="T14" fmla="*/ 2 w 43"/>
                  <a:gd name="T15" fmla="*/ 25 h 43"/>
                  <a:gd name="T16" fmla="*/ 2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2" y="17"/>
                    </a:moveTo>
                    <a:cubicBezTo>
                      <a:pt x="20" y="2"/>
                      <a:pt x="20" y="2"/>
                      <a:pt x="20" y="2"/>
                    </a:cubicBezTo>
                    <a:cubicBezTo>
                      <a:pt x="22" y="0"/>
                      <a:pt x="26" y="0"/>
                      <a:pt x="28" y="3"/>
                    </a:cubicBezTo>
                    <a:cubicBezTo>
                      <a:pt x="41" y="18"/>
                      <a:pt x="41" y="18"/>
                      <a:pt x="41" y="18"/>
                    </a:cubicBezTo>
                    <a:cubicBezTo>
                      <a:pt x="43" y="20"/>
                      <a:pt x="42" y="24"/>
                      <a:pt x="40" y="26"/>
                    </a:cubicBezTo>
                    <a:cubicBezTo>
                      <a:pt x="22" y="41"/>
                      <a:pt x="22" y="41"/>
                      <a:pt x="22" y="41"/>
                    </a:cubicBezTo>
                    <a:cubicBezTo>
                      <a:pt x="20" y="43"/>
                      <a:pt x="17" y="42"/>
                      <a:pt x="15" y="40"/>
                    </a:cubicBezTo>
                    <a:cubicBezTo>
                      <a:pt x="2" y="25"/>
                      <a:pt x="2" y="25"/>
                      <a:pt x="2" y="25"/>
                    </a:cubicBezTo>
                    <a:cubicBezTo>
                      <a:pt x="0" y="23"/>
                      <a:pt x="0" y="19"/>
                      <a:pt x="2"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9" name="Freeform 136">
                <a:extLst>
                  <a:ext uri="{FF2B5EF4-FFF2-40B4-BE49-F238E27FC236}">
                    <a16:creationId xmlns:a16="http://schemas.microsoft.com/office/drawing/2014/main" id="{8D4A35ED-44C6-4BF9-AF21-B6C0A1C07CAB}"/>
                  </a:ext>
                </a:extLst>
              </p:cNvPr>
              <p:cNvSpPr>
                <a:spLocks/>
              </p:cNvSpPr>
              <p:nvPr/>
            </p:nvSpPr>
            <p:spPr bwMode="auto">
              <a:xfrm>
                <a:off x="1506" y="1427"/>
                <a:ext cx="54" cy="53"/>
              </a:xfrm>
              <a:custGeom>
                <a:avLst/>
                <a:gdLst>
                  <a:gd name="T0" fmla="*/ 3 w 43"/>
                  <a:gd name="T1" fmla="*/ 17 h 42"/>
                  <a:gd name="T2" fmla="*/ 20 w 43"/>
                  <a:gd name="T3" fmla="*/ 2 h 42"/>
                  <a:gd name="T4" fmla="*/ 28 w 43"/>
                  <a:gd name="T5" fmla="*/ 2 h 42"/>
                  <a:gd name="T6" fmla="*/ 41 w 43"/>
                  <a:gd name="T7" fmla="*/ 18 h 42"/>
                  <a:gd name="T8" fmla="*/ 40 w 43"/>
                  <a:gd name="T9" fmla="*/ 25 h 42"/>
                  <a:gd name="T10" fmla="*/ 23 w 43"/>
                  <a:gd name="T11" fmla="*/ 40 h 42"/>
                  <a:gd name="T12" fmla="*/ 15 w 43"/>
                  <a:gd name="T13" fmla="*/ 40 h 42"/>
                  <a:gd name="T14" fmla="*/ 2 w 43"/>
                  <a:gd name="T15" fmla="*/ 25 h 42"/>
                  <a:gd name="T16" fmla="*/ 3 w 43"/>
                  <a:gd name="T17"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3" y="17"/>
                    </a:moveTo>
                    <a:cubicBezTo>
                      <a:pt x="20" y="2"/>
                      <a:pt x="20" y="2"/>
                      <a:pt x="20" y="2"/>
                    </a:cubicBezTo>
                    <a:cubicBezTo>
                      <a:pt x="23" y="0"/>
                      <a:pt x="26" y="0"/>
                      <a:pt x="28" y="2"/>
                    </a:cubicBezTo>
                    <a:cubicBezTo>
                      <a:pt x="41" y="18"/>
                      <a:pt x="41" y="18"/>
                      <a:pt x="41" y="18"/>
                    </a:cubicBezTo>
                    <a:cubicBezTo>
                      <a:pt x="43" y="20"/>
                      <a:pt x="43" y="23"/>
                      <a:pt x="40" y="25"/>
                    </a:cubicBezTo>
                    <a:cubicBezTo>
                      <a:pt x="23" y="40"/>
                      <a:pt x="23" y="40"/>
                      <a:pt x="23" y="40"/>
                    </a:cubicBezTo>
                    <a:cubicBezTo>
                      <a:pt x="20" y="42"/>
                      <a:pt x="17" y="42"/>
                      <a:pt x="15" y="40"/>
                    </a:cubicBezTo>
                    <a:cubicBezTo>
                      <a:pt x="2" y="25"/>
                      <a:pt x="2" y="25"/>
                      <a:pt x="2" y="25"/>
                    </a:cubicBezTo>
                    <a:cubicBezTo>
                      <a:pt x="0" y="22"/>
                      <a:pt x="0"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0" name="Freeform 137">
                <a:extLst>
                  <a:ext uri="{FF2B5EF4-FFF2-40B4-BE49-F238E27FC236}">
                    <a16:creationId xmlns:a16="http://schemas.microsoft.com/office/drawing/2014/main" id="{9EFEED86-FB32-4989-97FB-F1AE14E219F4}"/>
                  </a:ext>
                </a:extLst>
              </p:cNvPr>
              <p:cNvSpPr>
                <a:spLocks/>
              </p:cNvSpPr>
              <p:nvPr/>
            </p:nvSpPr>
            <p:spPr bwMode="auto">
              <a:xfrm>
                <a:off x="1463" y="1463"/>
                <a:ext cx="54" cy="54"/>
              </a:xfrm>
              <a:custGeom>
                <a:avLst/>
                <a:gdLst>
                  <a:gd name="T0" fmla="*/ 3 w 43"/>
                  <a:gd name="T1" fmla="*/ 17 h 43"/>
                  <a:gd name="T2" fmla="*/ 21 w 43"/>
                  <a:gd name="T3" fmla="*/ 2 h 43"/>
                  <a:gd name="T4" fmla="*/ 28 w 43"/>
                  <a:gd name="T5" fmla="*/ 3 h 43"/>
                  <a:gd name="T6" fmla="*/ 41 w 43"/>
                  <a:gd name="T7" fmla="*/ 18 h 43"/>
                  <a:gd name="T8" fmla="*/ 41 w 43"/>
                  <a:gd name="T9" fmla="*/ 26 h 43"/>
                  <a:gd name="T10" fmla="*/ 23 w 43"/>
                  <a:gd name="T11" fmla="*/ 41 h 43"/>
                  <a:gd name="T12" fmla="*/ 15 w 43"/>
                  <a:gd name="T13" fmla="*/ 40 h 43"/>
                  <a:gd name="T14" fmla="*/ 2 w 43"/>
                  <a:gd name="T15" fmla="*/ 25 h 43"/>
                  <a:gd name="T16" fmla="*/ 3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3" y="17"/>
                    </a:moveTo>
                    <a:cubicBezTo>
                      <a:pt x="21" y="2"/>
                      <a:pt x="21" y="2"/>
                      <a:pt x="21" y="2"/>
                    </a:cubicBezTo>
                    <a:cubicBezTo>
                      <a:pt x="23" y="0"/>
                      <a:pt x="26" y="1"/>
                      <a:pt x="28" y="3"/>
                    </a:cubicBezTo>
                    <a:cubicBezTo>
                      <a:pt x="41" y="18"/>
                      <a:pt x="41" y="18"/>
                      <a:pt x="41" y="18"/>
                    </a:cubicBezTo>
                    <a:cubicBezTo>
                      <a:pt x="43" y="21"/>
                      <a:pt x="43" y="24"/>
                      <a:pt x="41" y="26"/>
                    </a:cubicBezTo>
                    <a:cubicBezTo>
                      <a:pt x="23" y="41"/>
                      <a:pt x="23" y="41"/>
                      <a:pt x="23" y="41"/>
                    </a:cubicBezTo>
                    <a:cubicBezTo>
                      <a:pt x="21" y="43"/>
                      <a:pt x="17" y="43"/>
                      <a:pt x="15" y="40"/>
                    </a:cubicBezTo>
                    <a:cubicBezTo>
                      <a:pt x="2" y="25"/>
                      <a:pt x="2" y="25"/>
                      <a:pt x="2" y="25"/>
                    </a:cubicBezTo>
                    <a:cubicBezTo>
                      <a:pt x="0" y="23"/>
                      <a:pt x="1"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1" name="Freeform 138">
                <a:extLst>
                  <a:ext uri="{FF2B5EF4-FFF2-40B4-BE49-F238E27FC236}">
                    <a16:creationId xmlns:a16="http://schemas.microsoft.com/office/drawing/2014/main" id="{DF502189-E8A4-4131-8642-D9DEE803B7B0}"/>
                  </a:ext>
                </a:extLst>
              </p:cNvPr>
              <p:cNvSpPr>
                <a:spLocks/>
              </p:cNvSpPr>
              <p:nvPr/>
            </p:nvSpPr>
            <p:spPr bwMode="auto">
              <a:xfrm>
                <a:off x="1421" y="1499"/>
                <a:ext cx="53" cy="55"/>
              </a:xfrm>
              <a:custGeom>
                <a:avLst/>
                <a:gdLst>
                  <a:gd name="T0" fmla="*/ 2 w 42"/>
                  <a:gd name="T1" fmla="*/ 17 h 43"/>
                  <a:gd name="T2" fmla="*/ 20 w 42"/>
                  <a:gd name="T3" fmla="*/ 2 h 43"/>
                  <a:gd name="T4" fmla="*/ 28 w 42"/>
                  <a:gd name="T5" fmla="*/ 3 h 43"/>
                  <a:gd name="T6" fmla="*/ 40 w 42"/>
                  <a:gd name="T7" fmla="*/ 18 h 43"/>
                  <a:gd name="T8" fmla="*/ 40 w 42"/>
                  <a:gd name="T9" fmla="*/ 26 h 43"/>
                  <a:gd name="T10" fmla="*/ 22 w 42"/>
                  <a:gd name="T11" fmla="*/ 41 h 43"/>
                  <a:gd name="T12" fmla="*/ 14 w 42"/>
                  <a:gd name="T13" fmla="*/ 40 h 43"/>
                  <a:gd name="T14" fmla="*/ 2 w 42"/>
                  <a:gd name="T15" fmla="*/ 25 h 43"/>
                  <a:gd name="T16" fmla="*/ 2 w 42"/>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43">
                    <a:moveTo>
                      <a:pt x="2" y="17"/>
                    </a:moveTo>
                    <a:cubicBezTo>
                      <a:pt x="20" y="2"/>
                      <a:pt x="20" y="2"/>
                      <a:pt x="20" y="2"/>
                    </a:cubicBezTo>
                    <a:cubicBezTo>
                      <a:pt x="22" y="0"/>
                      <a:pt x="26" y="0"/>
                      <a:pt x="28" y="3"/>
                    </a:cubicBezTo>
                    <a:cubicBezTo>
                      <a:pt x="40" y="18"/>
                      <a:pt x="40" y="18"/>
                      <a:pt x="40" y="18"/>
                    </a:cubicBezTo>
                    <a:cubicBezTo>
                      <a:pt x="42" y="20"/>
                      <a:pt x="42" y="24"/>
                      <a:pt x="40" y="26"/>
                    </a:cubicBezTo>
                    <a:cubicBezTo>
                      <a:pt x="22" y="41"/>
                      <a:pt x="22" y="41"/>
                      <a:pt x="22" y="41"/>
                    </a:cubicBezTo>
                    <a:cubicBezTo>
                      <a:pt x="20" y="43"/>
                      <a:pt x="16" y="42"/>
                      <a:pt x="14" y="40"/>
                    </a:cubicBezTo>
                    <a:cubicBezTo>
                      <a:pt x="2" y="25"/>
                      <a:pt x="2" y="25"/>
                      <a:pt x="2" y="25"/>
                    </a:cubicBezTo>
                    <a:cubicBezTo>
                      <a:pt x="0" y="23"/>
                      <a:pt x="0" y="19"/>
                      <a:pt x="2"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2" name="Freeform 139">
                <a:extLst>
                  <a:ext uri="{FF2B5EF4-FFF2-40B4-BE49-F238E27FC236}">
                    <a16:creationId xmlns:a16="http://schemas.microsoft.com/office/drawing/2014/main" id="{0889198F-0CDE-435B-BBCB-4F2F947506F6}"/>
                  </a:ext>
                </a:extLst>
              </p:cNvPr>
              <p:cNvSpPr>
                <a:spLocks/>
              </p:cNvSpPr>
              <p:nvPr/>
            </p:nvSpPr>
            <p:spPr bwMode="auto">
              <a:xfrm>
                <a:off x="1378" y="1536"/>
                <a:ext cx="54" cy="53"/>
              </a:xfrm>
              <a:custGeom>
                <a:avLst/>
                <a:gdLst>
                  <a:gd name="T0" fmla="*/ 2 w 43"/>
                  <a:gd name="T1" fmla="*/ 17 h 42"/>
                  <a:gd name="T2" fmla="*/ 20 w 43"/>
                  <a:gd name="T3" fmla="*/ 2 h 42"/>
                  <a:gd name="T4" fmla="*/ 28 w 43"/>
                  <a:gd name="T5" fmla="*/ 2 h 42"/>
                  <a:gd name="T6" fmla="*/ 41 w 43"/>
                  <a:gd name="T7" fmla="*/ 18 h 42"/>
                  <a:gd name="T8" fmla="*/ 40 w 43"/>
                  <a:gd name="T9" fmla="*/ 25 h 42"/>
                  <a:gd name="T10" fmla="*/ 22 w 43"/>
                  <a:gd name="T11" fmla="*/ 40 h 42"/>
                  <a:gd name="T12" fmla="*/ 15 w 43"/>
                  <a:gd name="T13" fmla="*/ 40 h 42"/>
                  <a:gd name="T14" fmla="*/ 2 w 43"/>
                  <a:gd name="T15" fmla="*/ 24 h 42"/>
                  <a:gd name="T16" fmla="*/ 2 w 43"/>
                  <a:gd name="T17" fmla="*/ 17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2">
                    <a:moveTo>
                      <a:pt x="2" y="17"/>
                    </a:moveTo>
                    <a:cubicBezTo>
                      <a:pt x="20" y="2"/>
                      <a:pt x="20" y="2"/>
                      <a:pt x="20" y="2"/>
                    </a:cubicBezTo>
                    <a:cubicBezTo>
                      <a:pt x="22" y="0"/>
                      <a:pt x="26" y="0"/>
                      <a:pt x="28" y="2"/>
                    </a:cubicBezTo>
                    <a:cubicBezTo>
                      <a:pt x="41" y="18"/>
                      <a:pt x="41" y="18"/>
                      <a:pt x="41" y="18"/>
                    </a:cubicBezTo>
                    <a:cubicBezTo>
                      <a:pt x="43" y="20"/>
                      <a:pt x="42" y="23"/>
                      <a:pt x="40" y="25"/>
                    </a:cubicBezTo>
                    <a:cubicBezTo>
                      <a:pt x="22" y="40"/>
                      <a:pt x="22" y="40"/>
                      <a:pt x="22" y="40"/>
                    </a:cubicBezTo>
                    <a:cubicBezTo>
                      <a:pt x="20" y="42"/>
                      <a:pt x="17" y="42"/>
                      <a:pt x="15" y="40"/>
                    </a:cubicBezTo>
                    <a:cubicBezTo>
                      <a:pt x="2" y="24"/>
                      <a:pt x="2" y="24"/>
                      <a:pt x="2" y="24"/>
                    </a:cubicBezTo>
                    <a:cubicBezTo>
                      <a:pt x="0" y="22"/>
                      <a:pt x="0" y="19"/>
                      <a:pt x="2"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3" name="Freeform 140">
                <a:extLst>
                  <a:ext uri="{FF2B5EF4-FFF2-40B4-BE49-F238E27FC236}">
                    <a16:creationId xmlns:a16="http://schemas.microsoft.com/office/drawing/2014/main" id="{0A6A7E65-C847-4A3F-A111-DF10C03245BE}"/>
                  </a:ext>
                </a:extLst>
              </p:cNvPr>
              <p:cNvSpPr>
                <a:spLocks/>
              </p:cNvSpPr>
              <p:nvPr/>
            </p:nvSpPr>
            <p:spPr bwMode="auto">
              <a:xfrm>
                <a:off x="1335" y="1571"/>
                <a:ext cx="54" cy="55"/>
              </a:xfrm>
              <a:custGeom>
                <a:avLst/>
                <a:gdLst>
                  <a:gd name="T0" fmla="*/ 3 w 43"/>
                  <a:gd name="T1" fmla="*/ 17 h 43"/>
                  <a:gd name="T2" fmla="*/ 20 w 43"/>
                  <a:gd name="T3" fmla="*/ 2 h 43"/>
                  <a:gd name="T4" fmla="*/ 28 w 43"/>
                  <a:gd name="T5" fmla="*/ 3 h 43"/>
                  <a:gd name="T6" fmla="*/ 41 w 43"/>
                  <a:gd name="T7" fmla="*/ 18 h 43"/>
                  <a:gd name="T8" fmla="*/ 40 w 43"/>
                  <a:gd name="T9" fmla="*/ 26 h 43"/>
                  <a:gd name="T10" fmla="*/ 23 w 43"/>
                  <a:gd name="T11" fmla="*/ 41 h 43"/>
                  <a:gd name="T12" fmla="*/ 15 w 43"/>
                  <a:gd name="T13" fmla="*/ 40 h 43"/>
                  <a:gd name="T14" fmla="*/ 2 w 43"/>
                  <a:gd name="T15" fmla="*/ 25 h 43"/>
                  <a:gd name="T16" fmla="*/ 3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3" y="17"/>
                    </a:moveTo>
                    <a:cubicBezTo>
                      <a:pt x="20" y="2"/>
                      <a:pt x="20" y="2"/>
                      <a:pt x="20" y="2"/>
                    </a:cubicBezTo>
                    <a:cubicBezTo>
                      <a:pt x="23" y="0"/>
                      <a:pt x="26" y="1"/>
                      <a:pt x="28" y="3"/>
                    </a:cubicBezTo>
                    <a:cubicBezTo>
                      <a:pt x="41" y="18"/>
                      <a:pt x="41" y="18"/>
                      <a:pt x="41" y="18"/>
                    </a:cubicBezTo>
                    <a:cubicBezTo>
                      <a:pt x="43" y="20"/>
                      <a:pt x="43" y="24"/>
                      <a:pt x="40" y="26"/>
                    </a:cubicBezTo>
                    <a:cubicBezTo>
                      <a:pt x="23" y="41"/>
                      <a:pt x="23" y="41"/>
                      <a:pt x="23" y="41"/>
                    </a:cubicBezTo>
                    <a:cubicBezTo>
                      <a:pt x="20" y="43"/>
                      <a:pt x="17" y="43"/>
                      <a:pt x="15" y="40"/>
                    </a:cubicBezTo>
                    <a:cubicBezTo>
                      <a:pt x="2" y="25"/>
                      <a:pt x="2" y="25"/>
                      <a:pt x="2" y="25"/>
                    </a:cubicBezTo>
                    <a:cubicBezTo>
                      <a:pt x="0" y="23"/>
                      <a:pt x="0"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4" name="Freeform 141">
                <a:extLst>
                  <a:ext uri="{FF2B5EF4-FFF2-40B4-BE49-F238E27FC236}">
                    <a16:creationId xmlns:a16="http://schemas.microsoft.com/office/drawing/2014/main" id="{91F43E50-1C98-4F17-8ED9-F703D7C7F5CA}"/>
                  </a:ext>
                </a:extLst>
              </p:cNvPr>
              <p:cNvSpPr>
                <a:spLocks/>
              </p:cNvSpPr>
              <p:nvPr/>
            </p:nvSpPr>
            <p:spPr bwMode="auto">
              <a:xfrm>
                <a:off x="1292" y="1608"/>
                <a:ext cx="54" cy="54"/>
              </a:xfrm>
              <a:custGeom>
                <a:avLst/>
                <a:gdLst>
                  <a:gd name="T0" fmla="*/ 3 w 43"/>
                  <a:gd name="T1" fmla="*/ 17 h 43"/>
                  <a:gd name="T2" fmla="*/ 20 w 43"/>
                  <a:gd name="T3" fmla="*/ 2 h 43"/>
                  <a:gd name="T4" fmla="*/ 28 w 43"/>
                  <a:gd name="T5" fmla="*/ 3 h 43"/>
                  <a:gd name="T6" fmla="*/ 41 w 43"/>
                  <a:gd name="T7" fmla="*/ 18 h 43"/>
                  <a:gd name="T8" fmla="*/ 40 w 43"/>
                  <a:gd name="T9" fmla="*/ 26 h 43"/>
                  <a:gd name="T10" fmla="*/ 23 w 43"/>
                  <a:gd name="T11" fmla="*/ 41 h 43"/>
                  <a:gd name="T12" fmla="*/ 15 w 43"/>
                  <a:gd name="T13" fmla="*/ 40 h 43"/>
                  <a:gd name="T14" fmla="*/ 2 w 43"/>
                  <a:gd name="T15" fmla="*/ 25 h 43"/>
                  <a:gd name="T16" fmla="*/ 3 w 43"/>
                  <a:gd name="T17" fmla="*/ 1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3" h="43">
                    <a:moveTo>
                      <a:pt x="3" y="17"/>
                    </a:moveTo>
                    <a:cubicBezTo>
                      <a:pt x="20" y="2"/>
                      <a:pt x="20" y="2"/>
                      <a:pt x="20" y="2"/>
                    </a:cubicBezTo>
                    <a:cubicBezTo>
                      <a:pt x="23" y="0"/>
                      <a:pt x="26" y="0"/>
                      <a:pt x="28" y="3"/>
                    </a:cubicBezTo>
                    <a:cubicBezTo>
                      <a:pt x="41" y="18"/>
                      <a:pt x="41" y="18"/>
                      <a:pt x="41" y="18"/>
                    </a:cubicBezTo>
                    <a:cubicBezTo>
                      <a:pt x="43" y="20"/>
                      <a:pt x="43" y="24"/>
                      <a:pt x="40" y="26"/>
                    </a:cubicBezTo>
                    <a:cubicBezTo>
                      <a:pt x="23" y="41"/>
                      <a:pt x="23" y="41"/>
                      <a:pt x="23" y="41"/>
                    </a:cubicBezTo>
                    <a:cubicBezTo>
                      <a:pt x="20" y="43"/>
                      <a:pt x="17" y="42"/>
                      <a:pt x="15" y="40"/>
                    </a:cubicBezTo>
                    <a:cubicBezTo>
                      <a:pt x="2" y="25"/>
                      <a:pt x="2" y="25"/>
                      <a:pt x="2" y="25"/>
                    </a:cubicBezTo>
                    <a:cubicBezTo>
                      <a:pt x="0" y="22"/>
                      <a:pt x="1" y="19"/>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5" name="Freeform 142">
                <a:extLst>
                  <a:ext uri="{FF2B5EF4-FFF2-40B4-BE49-F238E27FC236}">
                    <a16:creationId xmlns:a16="http://schemas.microsoft.com/office/drawing/2014/main" id="{B8619018-306B-4CB7-B71D-576AC40F4A94}"/>
                  </a:ext>
                </a:extLst>
              </p:cNvPr>
              <p:cNvSpPr>
                <a:spLocks/>
              </p:cNvSpPr>
              <p:nvPr/>
            </p:nvSpPr>
            <p:spPr bwMode="auto">
              <a:xfrm>
                <a:off x="1244" y="1646"/>
                <a:ext cx="58" cy="57"/>
              </a:xfrm>
              <a:custGeom>
                <a:avLst/>
                <a:gdLst>
                  <a:gd name="T0" fmla="*/ 3 w 46"/>
                  <a:gd name="T1" fmla="*/ 19 h 45"/>
                  <a:gd name="T2" fmla="*/ 23 w 46"/>
                  <a:gd name="T3" fmla="*/ 2 h 45"/>
                  <a:gd name="T4" fmla="*/ 31 w 46"/>
                  <a:gd name="T5" fmla="*/ 3 h 45"/>
                  <a:gd name="T6" fmla="*/ 44 w 46"/>
                  <a:gd name="T7" fmla="*/ 18 h 45"/>
                  <a:gd name="T8" fmla="*/ 43 w 46"/>
                  <a:gd name="T9" fmla="*/ 25 h 45"/>
                  <a:gd name="T10" fmla="*/ 23 w 46"/>
                  <a:gd name="T11" fmla="*/ 43 h 45"/>
                  <a:gd name="T12" fmla="*/ 15 w 46"/>
                  <a:gd name="T13" fmla="*/ 42 h 45"/>
                  <a:gd name="T14" fmla="*/ 2 w 46"/>
                  <a:gd name="T15" fmla="*/ 27 h 45"/>
                  <a:gd name="T16" fmla="*/ 3 w 46"/>
                  <a:gd name="T17" fmla="*/ 19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 h="45">
                    <a:moveTo>
                      <a:pt x="3" y="19"/>
                    </a:moveTo>
                    <a:cubicBezTo>
                      <a:pt x="23" y="2"/>
                      <a:pt x="23" y="2"/>
                      <a:pt x="23" y="2"/>
                    </a:cubicBezTo>
                    <a:cubicBezTo>
                      <a:pt x="26" y="0"/>
                      <a:pt x="29" y="0"/>
                      <a:pt x="31" y="3"/>
                    </a:cubicBezTo>
                    <a:cubicBezTo>
                      <a:pt x="44" y="18"/>
                      <a:pt x="44" y="18"/>
                      <a:pt x="44" y="18"/>
                    </a:cubicBezTo>
                    <a:cubicBezTo>
                      <a:pt x="46" y="20"/>
                      <a:pt x="46" y="24"/>
                      <a:pt x="43" y="25"/>
                    </a:cubicBezTo>
                    <a:cubicBezTo>
                      <a:pt x="23" y="43"/>
                      <a:pt x="23" y="43"/>
                      <a:pt x="23" y="43"/>
                    </a:cubicBezTo>
                    <a:cubicBezTo>
                      <a:pt x="21" y="45"/>
                      <a:pt x="17" y="44"/>
                      <a:pt x="15" y="42"/>
                    </a:cubicBezTo>
                    <a:cubicBezTo>
                      <a:pt x="2" y="27"/>
                      <a:pt x="2" y="27"/>
                      <a:pt x="2" y="27"/>
                    </a:cubicBezTo>
                    <a:cubicBezTo>
                      <a:pt x="0" y="25"/>
                      <a:pt x="1"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6" name="Freeform 143">
                <a:extLst>
                  <a:ext uri="{FF2B5EF4-FFF2-40B4-BE49-F238E27FC236}">
                    <a16:creationId xmlns:a16="http://schemas.microsoft.com/office/drawing/2014/main" id="{E3A5D121-B678-4B68-8036-99C1A90ED677}"/>
                  </a:ext>
                </a:extLst>
              </p:cNvPr>
              <p:cNvSpPr>
                <a:spLocks/>
              </p:cNvSpPr>
              <p:nvPr/>
            </p:nvSpPr>
            <p:spPr bwMode="auto">
              <a:xfrm>
                <a:off x="1833" y="1210"/>
                <a:ext cx="65" cy="64"/>
              </a:xfrm>
              <a:custGeom>
                <a:avLst/>
                <a:gdLst>
                  <a:gd name="T0" fmla="*/ 3 w 51"/>
                  <a:gd name="T1" fmla="*/ 18 h 51"/>
                  <a:gd name="T2" fmla="*/ 21 w 51"/>
                  <a:gd name="T3" fmla="*/ 3 h 51"/>
                  <a:gd name="T4" fmla="*/ 31 w 51"/>
                  <a:gd name="T5" fmla="*/ 4 h 51"/>
                  <a:gd name="T6" fmla="*/ 48 w 51"/>
                  <a:gd name="T7" fmla="*/ 24 h 51"/>
                  <a:gd name="T8" fmla="*/ 47 w 51"/>
                  <a:gd name="T9" fmla="*/ 34 h 51"/>
                  <a:gd name="T10" fmla="*/ 29 w 51"/>
                  <a:gd name="T11" fmla="*/ 49 h 51"/>
                  <a:gd name="T12" fmla="*/ 20 w 51"/>
                  <a:gd name="T13" fmla="*/ 48 h 51"/>
                  <a:gd name="T14" fmla="*/ 2 w 51"/>
                  <a:gd name="T15" fmla="*/ 28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1" y="3"/>
                      <a:pt x="21" y="3"/>
                      <a:pt x="21" y="3"/>
                    </a:cubicBezTo>
                    <a:cubicBezTo>
                      <a:pt x="24" y="0"/>
                      <a:pt x="28" y="1"/>
                      <a:pt x="31" y="4"/>
                    </a:cubicBezTo>
                    <a:cubicBezTo>
                      <a:pt x="48" y="24"/>
                      <a:pt x="48" y="24"/>
                      <a:pt x="48" y="24"/>
                    </a:cubicBezTo>
                    <a:cubicBezTo>
                      <a:pt x="51" y="27"/>
                      <a:pt x="50" y="31"/>
                      <a:pt x="47" y="34"/>
                    </a:cubicBezTo>
                    <a:cubicBezTo>
                      <a:pt x="29" y="49"/>
                      <a:pt x="29" y="49"/>
                      <a:pt x="29" y="49"/>
                    </a:cubicBezTo>
                    <a:cubicBezTo>
                      <a:pt x="27" y="51"/>
                      <a:pt x="22" y="51"/>
                      <a:pt x="20" y="48"/>
                    </a:cubicBezTo>
                    <a:cubicBezTo>
                      <a:pt x="2" y="28"/>
                      <a:pt x="2" y="28"/>
                      <a:pt x="2" y="28"/>
                    </a:cubicBezTo>
                    <a:cubicBezTo>
                      <a:pt x="0" y="25"/>
                      <a:pt x="0"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7" name="Freeform 144">
                <a:extLst>
                  <a:ext uri="{FF2B5EF4-FFF2-40B4-BE49-F238E27FC236}">
                    <a16:creationId xmlns:a16="http://schemas.microsoft.com/office/drawing/2014/main" id="{14CAE55C-9FC5-4280-9B8F-3B954F2D0FA9}"/>
                  </a:ext>
                </a:extLst>
              </p:cNvPr>
              <p:cNvSpPr>
                <a:spLocks/>
              </p:cNvSpPr>
              <p:nvPr/>
            </p:nvSpPr>
            <p:spPr bwMode="auto">
              <a:xfrm>
                <a:off x="1786" y="1250"/>
                <a:ext cx="65" cy="63"/>
              </a:xfrm>
              <a:custGeom>
                <a:avLst/>
                <a:gdLst>
                  <a:gd name="T0" fmla="*/ 4 w 51"/>
                  <a:gd name="T1" fmla="*/ 17 h 50"/>
                  <a:gd name="T2" fmla="*/ 22 w 51"/>
                  <a:gd name="T3" fmla="*/ 2 h 50"/>
                  <a:gd name="T4" fmla="*/ 31 w 51"/>
                  <a:gd name="T5" fmla="*/ 3 h 50"/>
                  <a:gd name="T6" fmla="*/ 49 w 51"/>
                  <a:gd name="T7" fmla="*/ 23 h 50"/>
                  <a:gd name="T8" fmla="*/ 48 w 51"/>
                  <a:gd name="T9" fmla="*/ 33 h 50"/>
                  <a:gd name="T10" fmla="*/ 30 w 51"/>
                  <a:gd name="T11" fmla="*/ 48 h 50"/>
                  <a:gd name="T12" fmla="*/ 20 w 51"/>
                  <a:gd name="T13" fmla="*/ 47 h 50"/>
                  <a:gd name="T14" fmla="*/ 3 w 51"/>
                  <a:gd name="T15" fmla="*/ 27 h 50"/>
                  <a:gd name="T16" fmla="*/ 4 w 51"/>
                  <a:gd name="T17" fmla="*/ 17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0">
                    <a:moveTo>
                      <a:pt x="4" y="17"/>
                    </a:moveTo>
                    <a:cubicBezTo>
                      <a:pt x="22" y="2"/>
                      <a:pt x="22" y="2"/>
                      <a:pt x="22" y="2"/>
                    </a:cubicBezTo>
                    <a:cubicBezTo>
                      <a:pt x="24" y="0"/>
                      <a:pt x="29" y="0"/>
                      <a:pt x="31" y="3"/>
                    </a:cubicBezTo>
                    <a:cubicBezTo>
                      <a:pt x="49" y="23"/>
                      <a:pt x="49" y="23"/>
                      <a:pt x="49" y="23"/>
                    </a:cubicBezTo>
                    <a:cubicBezTo>
                      <a:pt x="51" y="26"/>
                      <a:pt x="51" y="30"/>
                      <a:pt x="48" y="33"/>
                    </a:cubicBezTo>
                    <a:cubicBezTo>
                      <a:pt x="30" y="48"/>
                      <a:pt x="30" y="48"/>
                      <a:pt x="30" y="48"/>
                    </a:cubicBezTo>
                    <a:cubicBezTo>
                      <a:pt x="27" y="50"/>
                      <a:pt x="23" y="50"/>
                      <a:pt x="20" y="47"/>
                    </a:cubicBezTo>
                    <a:cubicBezTo>
                      <a:pt x="3" y="27"/>
                      <a:pt x="3" y="27"/>
                      <a:pt x="3" y="27"/>
                    </a:cubicBezTo>
                    <a:cubicBezTo>
                      <a:pt x="0" y="24"/>
                      <a:pt x="1" y="20"/>
                      <a:pt x="4"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8" name="Freeform 145">
                <a:extLst>
                  <a:ext uri="{FF2B5EF4-FFF2-40B4-BE49-F238E27FC236}">
                    <a16:creationId xmlns:a16="http://schemas.microsoft.com/office/drawing/2014/main" id="{5BEE5A83-FBB1-4D17-BEEE-6F314E71C8A4}"/>
                  </a:ext>
                </a:extLst>
              </p:cNvPr>
              <p:cNvSpPr>
                <a:spLocks/>
              </p:cNvSpPr>
              <p:nvPr/>
            </p:nvSpPr>
            <p:spPr bwMode="auto">
              <a:xfrm>
                <a:off x="1741" y="1289"/>
                <a:ext cx="63" cy="65"/>
              </a:xfrm>
              <a:custGeom>
                <a:avLst/>
                <a:gdLst>
                  <a:gd name="T0" fmla="*/ 3 w 50"/>
                  <a:gd name="T1" fmla="*/ 17 h 51"/>
                  <a:gd name="T2" fmla="*/ 21 w 50"/>
                  <a:gd name="T3" fmla="*/ 2 h 51"/>
                  <a:gd name="T4" fmla="*/ 30 w 50"/>
                  <a:gd name="T5" fmla="*/ 3 h 51"/>
                  <a:gd name="T6" fmla="*/ 48 w 50"/>
                  <a:gd name="T7" fmla="*/ 23 h 51"/>
                  <a:gd name="T8" fmla="*/ 47 w 50"/>
                  <a:gd name="T9" fmla="*/ 33 h 51"/>
                  <a:gd name="T10" fmla="*/ 29 w 50"/>
                  <a:gd name="T11" fmla="*/ 48 h 51"/>
                  <a:gd name="T12" fmla="*/ 20 w 50"/>
                  <a:gd name="T13" fmla="*/ 47 h 51"/>
                  <a:gd name="T14" fmla="*/ 2 w 50"/>
                  <a:gd name="T15" fmla="*/ 27 h 51"/>
                  <a:gd name="T16" fmla="*/ 3 w 50"/>
                  <a:gd name="T17" fmla="*/ 1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7"/>
                    </a:moveTo>
                    <a:cubicBezTo>
                      <a:pt x="21" y="2"/>
                      <a:pt x="21" y="2"/>
                      <a:pt x="21" y="2"/>
                    </a:cubicBezTo>
                    <a:cubicBezTo>
                      <a:pt x="24" y="0"/>
                      <a:pt x="28" y="0"/>
                      <a:pt x="30" y="3"/>
                    </a:cubicBezTo>
                    <a:cubicBezTo>
                      <a:pt x="48" y="23"/>
                      <a:pt x="48" y="23"/>
                      <a:pt x="48" y="23"/>
                    </a:cubicBezTo>
                    <a:cubicBezTo>
                      <a:pt x="50" y="26"/>
                      <a:pt x="50" y="30"/>
                      <a:pt x="47" y="33"/>
                    </a:cubicBezTo>
                    <a:cubicBezTo>
                      <a:pt x="29" y="48"/>
                      <a:pt x="29" y="48"/>
                      <a:pt x="29" y="48"/>
                    </a:cubicBezTo>
                    <a:cubicBezTo>
                      <a:pt x="26" y="51"/>
                      <a:pt x="22" y="50"/>
                      <a:pt x="20" y="47"/>
                    </a:cubicBezTo>
                    <a:cubicBezTo>
                      <a:pt x="2" y="27"/>
                      <a:pt x="2" y="27"/>
                      <a:pt x="2" y="27"/>
                    </a:cubicBezTo>
                    <a:cubicBezTo>
                      <a:pt x="0" y="24"/>
                      <a:pt x="0" y="20"/>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9" name="Freeform 146">
                <a:extLst>
                  <a:ext uri="{FF2B5EF4-FFF2-40B4-BE49-F238E27FC236}">
                    <a16:creationId xmlns:a16="http://schemas.microsoft.com/office/drawing/2014/main" id="{D6867E44-C653-48EC-9D46-E4C93B9DF195}"/>
                  </a:ext>
                </a:extLst>
              </p:cNvPr>
              <p:cNvSpPr>
                <a:spLocks/>
              </p:cNvSpPr>
              <p:nvPr/>
            </p:nvSpPr>
            <p:spPr bwMode="auto">
              <a:xfrm>
                <a:off x="1694" y="1329"/>
                <a:ext cx="65" cy="64"/>
              </a:xfrm>
              <a:custGeom>
                <a:avLst/>
                <a:gdLst>
                  <a:gd name="T0" fmla="*/ 3 w 51"/>
                  <a:gd name="T1" fmla="*/ 17 h 51"/>
                  <a:gd name="T2" fmla="*/ 21 w 51"/>
                  <a:gd name="T3" fmla="*/ 2 h 51"/>
                  <a:gd name="T4" fmla="*/ 31 w 51"/>
                  <a:gd name="T5" fmla="*/ 3 h 51"/>
                  <a:gd name="T6" fmla="*/ 48 w 51"/>
                  <a:gd name="T7" fmla="*/ 24 h 51"/>
                  <a:gd name="T8" fmla="*/ 48 w 51"/>
                  <a:gd name="T9" fmla="*/ 33 h 51"/>
                  <a:gd name="T10" fmla="*/ 29 w 51"/>
                  <a:gd name="T11" fmla="*/ 48 h 51"/>
                  <a:gd name="T12" fmla="*/ 20 w 51"/>
                  <a:gd name="T13" fmla="*/ 47 h 51"/>
                  <a:gd name="T14" fmla="*/ 2 w 51"/>
                  <a:gd name="T15" fmla="*/ 27 h 51"/>
                  <a:gd name="T16" fmla="*/ 3 w 51"/>
                  <a:gd name="T17" fmla="*/ 17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7"/>
                    </a:moveTo>
                    <a:cubicBezTo>
                      <a:pt x="21" y="2"/>
                      <a:pt x="21" y="2"/>
                      <a:pt x="21" y="2"/>
                    </a:cubicBezTo>
                    <a:cubicBezTo>
                      <a:pt x="24" y="0"/>
                      <a:pt x="28" y="0"/>
                      <a:pt x="31" y="3"/>
                    </a:cubicBezTo>
                    <a:cubicBezTo>
                      <a:pt x="48" y="24"/>
                      <a:pt x="48" y="24"/>
                      <a:pt x="48" y="24"/>
                    </a:cubicBezTo>
                    <a:cubicBezTo>
                      <a:pt x="51" y="26"/>
                      <a:pt x="50" y="31"/>
                      <a:pt x="48" y="33"/>
                    </a:cubicBezTo>
                    <a:cubicBezTo>
                      <a:pt x="29" y="48"/>
                      <a:pt x="29" y="48"/>
                      <a:pt x="29" y="48"/>
                    </a:cubicBezTo>
                    <a:cubicBezTo>
                      <a:pt x="27" y="51"/>
                      <a:pt x="22" y="50"/>
                      <a:pt x="20" y="47"/>
                    </a:cubicBezTo>
                    <a:cubicBezTo>
                      <a:pt x="2" y="27"/>
                      <a:pt x="2" y="27"/>
                      <a:pt x="2" y="27"/>
                    </a:cubicBezTo>
                    <a:cubicBezTo>
                      <a:pt x="0" y="24"/>
                      <a:pt x="1" y="20"/>
                      <a:pt x="3" y="1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0" name="Freeform 147">
                <a:extLst>
                  <a:ext uri="{FF2B5EF4-FFF2-40B4-BE49-F238E27FC236}">
                    <a16:creationId xmlns:a16="http://schemas.microsoft.com/office/drawing/2014/main" id="{760705B3-E48F-468F-89F5-A5B1CBFD9302}"/>
                  </a:ext>
                </a:extLst>
              </p:cNvPr>
              <p:cNvSpPr>
                <a:spLocks/>
              </p:cNvSpPr>
              <p:nvPr/>
            </p:nvSpPr>
            <p:spPr bwMode="auto">
              <a:xfrm>
                <a:off x="1649" y="1368"/>
                <a:ext cx="63" cy="64"/>
              </a:xfrm>
              <a:custGeom>
                <a:avLst/>
                <a:gdLst>
                  <a:gd name="T0" fmla="*/ 3 w 50"/>
                  <a:gd name="T1" fmla="*/ 18 h 51"/>
                  <a:gd name="T2" fmla="*/ 21 w 50"/>
                  <a:gd name="T3" fmla="*/ 2 h 51"/>
                  <a:gd name="T4" fmla="*/ 30 w 50"/>
                  <a:gd name="T5" fmla="*/ 3 h 51"/>
                  <a:gd name="T6" fmla="*/ 48 w 50"/>
                  <a:gd name="T7" fmla="*/ 24 h 51"/>
                  <a:gd name="T8" fmla="*/ 47 w 50"/>
                  <a:gd name="T9" fmla="*/ 33 h 51"/>
                  <a:gd name="T10" fmla="*/ 29 w 50"/>
                  <a:gd name="T11" fmla="*/ 48 h 51"/>
                  <a:gd name="T12" fmla="*/ 19 w 50"/>
                  <a:gd name="T13" fmla="*/ 48 h 51"/>
                  <a:gd name="T14" fmla="*/ 2 w 50"/>
                  <a:gd name="T15" fmla="*/ 27 h 51"/>
                  <a:gd name="T16" fmla="*/ 3 w 50"/>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8"/>
                    </a:moveTo>
                    <a:cubicBezTo>
                      <a:pt x="21" y="2"/>
                      <a:pt x="21" y="2"/>
                      <a:pt x="21" y="2"/>
                    </a:cubicBezTo>
                    <a:cubicBezTo>
                      <a:pt x="24" y="0"/>
                      <a:pt x="28" y="0"/>
                      <a:pt x="30" y="3"/>
                    </a:cubicBezTo>
                    <a:cubicBezTo>
                      <a:pt x="48" y="24"/>
                      <a:pt x="48" y="24"/>
                      <a:pt x="48" y="24"/>
                    </a:cubicBezTo>
                    <a:cubicBezTo>
                      <a:pt x="50" y="26"/>
                      <a:pt x="50" y="31"/>
                      <a:pt x="47" y="33"/>
                    </a:cubicBezTo>
                    <a:cubicBezTo>
                      <a:pt x="29" y="48"/>
                      <a:pt x="29" y="48"/>
                      <a:pt x="29" y="48"/>
                    </a:cubicBezTo>
                    <a:cubicBezTo>
                      <a:pt x="26" y="51"/>
                      <a:pt x="22" y="50"/>
                      <a:pt x="19" y="48"/>
                    </a:cubicBezTo>
                    <a:cubicBezTo>
                      <a:pt x="2" y="27"/>
                      <a:pt x="2" y="27"/>
                      <a:pt x="2" y="27"/>
                    </a:cubicBezTo>
                    <a:cubicBezTo>
                      <a:pt x="0" y="24"/>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1" name="Freeform 148">
                <a:extLst>
                  <a:ext uri="{FF2B5EF4-FFF2-40B4-BE49-F238E27FC236}">
                    <a16:creationId xmlns:a16="http://schemas.microsoft.com/office/drawing/2014/main" id="{B2EE8A30-FEAF-474B-91CD-01D4B5324390}"/>
                  </a:ext>
                </a:extLst>
              </p:cNvPr>
              <p:cNvSpPr>
                <a:spLocks/>
              </p:cNvSpPr>
              <p:nvPr/>
            </p:nvSpPr>
            <p:spPr bwMode="auto">
              <a:xfrm>
                <a:off x="1602" y="1407"/>
                <a:ext cx="63" cy="64"/>
              </a:xfrm>
              <a:custGeom>
                <a:avLst/>
                <a:gdLst>
                  <a:gd name="T0" fmla="*/ 3 w 50"/>
                  <a:gd name="T1" fmla="*/ 18 h 51"/>
                  <a:gd name="T2" fmla="*/ 21 w 50"/>
                  <a:gd name="T3" fmla="*/ 2 h 51"/>
                  <a:gd name="T4" fmla="*/ 30 w 50"/>
                  <a:gd name="T5" fmla="*/ 3 h 51"/>
                  <a:gd name="T6" fmla="*/ 48 w 50"/>
                  <a:gd name="T7" fmla="*/ 24 h 51"/>
                  <a:gd name="T8" fmla="*/ 47 w 50"/>
                  <a:gd name="T9" fmla="*/ 33 h 51"/>
                  <a:gd name="T10" fmla="*/ 29 w 50"/>
                  <a:gd name="T11" fmla="*/ 48 h 51"/>
                  <a:gd name="T12" fmla="*/ 20 w 50"/>
                  <a:gd name="T13" fmla="*/ 48 h 51"/>
                  <a:gd name="T14" fmla="*/ 2 w 50"/>
                  <a:gd name="T15" fmla="*/ 27 h 51"/>
                  <a:gd name="T16" fmla="*/ 3 w 50"/>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8"/>
                    </a:moveTo>
                    <a:cubicBezTo>
                      <a:pt x="21" y="2"/>
                      <a:pt x="21" y="2"/>
                      <a:pt x="21" y="2"/>
                    </a:cubicBezTo>
                    <a:cubicBezTo>
                      <a:pt x="24" y="0"/>
                      <a:pt x="28" y="0"/>
                      <a:pt x="30" y="3"/>
                    </a:cubicBezTo>
                    <a:cubicBezTo>
                      <a:pt x="48" y="24"/>
                      <a:pt x="48" y="24"/>
                      <a:pt x="48" y="24"/>
                    </a:cubicBezTo>
                    <a:cubicBezTo>
                      <a:pt x="50" y="26"/>
                      <a:pt x="50" y="31"/>
                      <a:pt x="47" y="33"/>
                    </a:cubicBezTo>
                    <a:cubicBezTo>
                      <a:pt x="29" y="48"/>
                      <a:pt x="29" y="48"/>
                      <a:pt x="29" y="48"/>
                    </a:cubicBezTo>
                    <a:cubicBezTo>
                      <a:pt x="26" y="51"/>
                      <a:pt x="22" y="50"/>
                      <a:pt x="20" y="48"/>
                    </a:cubicBezTo>
                    <a:cubicBezTo>
                      <a:pt x="2" y="27"/>
                      <a:pt x="2" y="27"/>
                      <a:pt x="2" y="27"/>
                    </a:cubicBezTo>
                    <a:cubicBezTo>
                      <a:pt x="0" y="24"/>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2" name="Freeform 149">
                <a:extLst>
                  <a:ext uri="{FF2B5EF4-FFF2-40B4-BE49-F238E27FC236}">
                    <a16:creationId xmlns:a16="http://schemas.microsoft.com/office/drawing/2014/main" id="{6998E5A8-5D21-48BD-9579-915877A634C0}"/>
                  </a:ext>
                </a:extLst>
              </p:cNvPr>
              <p:cNvSpPr>
                <a:spLocks/>
              </p:cNvSpPr>
              <p:nvPr/>
            </p:nvSpPr>
            <p:spPr bwMode="auto">
              <a:xfrm>
                <a:off x="1555" y="1446"/>
                <a:ext cx="64" cy="65"/>
              </a:xfrm>
              <a:custGeom>
                <a:avLst/>
                <a:gdLst>
                  <a:gd name="T0" fmla="*/ 3 w 51"/>
                  <a:gd name="T1" fmla="*/ 18 h 51"/>
                  <a:gd name="T2" fmla="*/ 22 w 51"/>
                  <a:gd name="T3" fmla="*/ 2 h 51"/>
                  <a:gd name="T4" fmla="*/ 31 w 51"/>
                  <a:gd name="T5" fmla="*/ 3 h 51"/>
                  <a:gd name="T6" fmla="*/ 48 w 51"/>
                  <a:gd name="T7" fmla="*/ 24 h 51"/>
                  <a:gd name="T8" fmla="*/ 48 w 51"/>
                  <a:gd name="T9" fmla="*/ 33 h 51"/>
                  <a:gd name="T10" fmla="*/ 29 w 51"/>
                  <a:gd name="T11" fmla="*/ 49 h 51"/>
                  <a:gd name="T12" fmla="*/ 20 w 51"/>
                  <a:gd name="T13" fmla="*/ 48 h 51"/>
                  <a:gd name="T14" fmla="*/ 3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2"/>
                      <a:pt x="22" y="2"/>
                      <a:pt x="22" y="2"/>
                    </a:cubicBezTo>
                    <a:cubicBezTo>
                      <a:pt x="24" y="0"/>
                      <a:pt x="28" y="0"/>
                      <a:pt x="31" y="3"/>
                    </a:cubicBezTo>
                    <a:cubicBezTo>
                      <a:pt x="48" y="24"/>
                      <a:pt x="48" y="24"/>
                      <a:pt x="48" y="24"/>
                    </a:cubicBezTo>
                    <a:cubicBezTo>
                      <a:pt x="51" y="27"/>
                      <a:pt x="50" y="31"/>
                      <a:pt x="48" y="33"/>
                    </a:cubicBezTo>
                    <a:cubicBezTo>
                      <a:pt x="29" y="49"/>
                      <a:pt x="29" y="49"/>
                      <a:pt x="29" y="49"/>
                    </a:cubicBezTo>
                    <a:cubicBezTo>
                      <a:pt x="27" y="51"/>
                      <a:pt x="23" y="51"/>
                      <a:pt x="20" y="48"/>
                    </a:cubicBezTo>
                    <a:cubicBezTo>
                      <a:pt x="3" y="27"/>
                      <a:pt x="3" y="27"/>
                      <a:pt x="3" y="27"/>
                    </a:cubicBezTo>
                    <a:cubicBezTo>
                      <a:pt x="0" y="24"/>
                      <a:pt x="1"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3" name="Freeform 150">
                <a:extLst>
                  <a:ext uri="{FF2B5EF4-FFF2-40B4-BE49-F238E27FC236}">
                    <a16:creationId xmlns:a16="http://schemas.microsoft.com/office/drawing/2014/main" id="{5864B933-24D4-49A0-85D9-E2946423FDBE}"/>
                  </a:ext>
                </a:extLst>
              </p:cNvPr>
              <p:cNvSpPr>
                <a:spLocks/>
              </p:cNvSpPr>
              <p:nvPr/>
            </p:nvSpPr>
            <p:spPr bwMode="auto">
              <a:xfrm>
                <a:off x="1510" y="1485"/>
                <a:ext cx="63" cy="65"/>
              </a:xfrm>
              <a:custGeom>
                <a:avLst/>
                <a:gdLst>
                  <a:gd name="T0" fmla="*/ 3 w 50"/>
                  <a:gd name="T1" fmla="*/ 18 h 51"/>
                  <a:gd name="T2" fmla="*/ 21 w 50"/>
                  <a:gd name="T3" fmla="*/ 2 h 51"/>
                  <a:gd name="T4" fmla="*/ 30 w 50"/>
                  <a:gd name="T5" fmla="*/ 3 h 51"/>
                  <a:gd name="T6" fmla="*/ 48 w 50"/>
                  <a:gd name="T7" fmla="*/ 24 h 51"/>
                  <a:gd name="T8" fmla="*/ 47 w 50"/>
                  <a:gd name="T9" fmla="*/ 33 h 51"/>
                  <a:gd name="T10" fmla="*/ 29 w 50"/>
                  <a:gd name="T11" fmla="*/ 49 h 51"/>
                  <a:gd name="T12" fmla="*/ 20 w 50"/>
                  <a:gd name="T13" fmla="*/ 48 h 51"/>
                  <a:gd name="T14" fmla="*/ 2 w 50"/>
                  <a:gd name="T15" fmla="*/ 27 h 51"/>
                  <a:gd name="T16" fmla="*/ 3 w 50"/>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8"/>
                    </a:moveTo>
                    <a:cubicBezTo>
                      <a:pt x="21" y="2"/>
                      <a:pt x="21" y="2"/>
                      <a:pt x="21" y="2"/>
                    </a:cubicBezTo>
                    <a:cubicBezTo>
                      <a:pt x="24" y="0"/>
                      <a:pt x="28" y="0"/>
                      <a:pt x="30" y="3"/>
                    </a:cubicBezTo>
                    <a:cubicBezTo>
                      <a:pt x="48" y="24"/>
                      <a:pt x="48" y="24"/>
                      <a:pt x="48" y="24"/>
                    </a:cubicBezTo>
                    <a:cubicBezTo>
                      <a:pt x="50" y="27"/>
                      <a:pt x="50" y="31"/>
                      <a:pt x="47" y="33"/>
                    </a:cubicBezTo>
                    <a:cubicBezTo>
                      <a:pt x="29" y="49"/>
                      <a:pt x="29" y="49"/>
                      <a:pt x="29" y="49"/>
                    </a:cubicBezTo>
                    <a:cubicBezTo>
                      <a:pt x="26" y="51"/>
                      <a:pt x="22" y="51"/>
                      <a:pt x="20" y="48"/>
                    </a:cubicBezTo>
                    <a:cubicBezTo>
                      <a:pt x="2" y="27"/>
                      <a:pt x="2" y="27"/>
                      <a:pt x="2" y="27"/>
                    </a:cubicBezTo>
                    <a:cubicBezTo>
                      <a:pt x="0" y="24"/>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4" name="Freeform 151">
                <a:extLst>
                  <a:ext uri="{FF2B5EF4-FFF2-40B4-BE49-F238E27FC236}">
                    <a16:creationId xmlns:a16="http://schemas.microsoft.com/office/drawing/2014/main" id="{0B10F629-EC15-467F-89E0-6EB5EB88AAAD}"/>
                  </a:ext>
                </a:extLst>
              </p:cNvPr>
              <p:cNvSpPr>
                <a:spLocks/>
              </p:cNvSpPr>
              <p:nvPr/>
            </p:nvSpPr>
            <p:spPr bwMode="auto">
              <a:xfrm>
                <a:off x="1463" y="1524"/>
                <a:ext cx="63" cy="65"/>
              </a:xfrm>
              <a:custGeom>
                <a:avLst/>
                <a:gdLst>
                  <a:gd name="T0" fmla="*/ 3 w 50"/>
                  <a:gd name="T1" fmla="*/ 18 h 51"/>
                  <a:gd name="T2" fmla="*/ 21 w 50"/>
                  <a:gd name="T3" fmla="*/ 2 h 51"/>
                  <a:gd name="T4" fmla="*/ 31 w 50"/>
                  <a:gd name="T5" fmla="*/ 3 h 51"/>
                  <a:gd name="T6" fmla="*/ 48 w 50"/>
                  <a:gd name="T7" fmla="*/ 24 h 51"/>
                  <a:gd name="T8" fmla="*/ 47 w 50"/>
                  <a:gd name="T9" fmla="*/ 33 h 51"/>
                  <a:gd name="T10" fmla="*/ 29 w 50"/>
                  <a:gd name="T11" fmla="*/ 49 h 51"/>
                  <a:gd name="T12" fmla="*/ 20 w 50"/>
                  <a:gd name="T13" fmla="*/ 48 h 51"/>
                  <a:gd name="T14" fmla="*/ 2 w 50"/>
                  <a:gd name="T15" fmla="*/ 27 h 51"/>
                  <a:gd name="T16" fmla="*/ 3 w 50"/>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8"/>
                    </a:moveTo>
                    <a:cubicBezTo>
                      <a:pt x="21" y="2"/>
                      <a:pt x="21" y="2"/>
                      <a:pt x="21" y="2"/>
                    </a:cubicBezTo>
                    <a:cubicBezTo>
                      <a:pt x="24" y="0"/>
                      <a:pt x="28" y="0"/>
                      <a:pt x="31" y="3"/>
                    </a:cubicBezTo>
                    <a:cubicBezTo>
                      <a:pt x="48" y="24"/>
                      <a:pt x="48" y="24"/>
                      <a:pt x="48" y="24"/>
                    </a:cubicBezTo>
                    <a:cubicBezTo>
                      <a:pt x="50" y="27"/>
                      <a:pt x="50" y="31"/>
                      <a:pt x="47" y="33"/>
                    </a:cubicBezTo>
                    <a:cubicBezTo>
                      <a:pt x="29" y="49"/>
                      <a:pt x="29" y="49"/>
                      <a:pt x="29" y="49"/>
                    </a:cubicBezTo>
                    <a:cubicBezTo>
                      <a:pt x="26" y="51"/>
                      <a:pt x="22" y="51"/>
                      <a:pt x="20" y="48"/>
                    </a:cubicBezTo>
                    <a:cubicBezTo>
                      <a:pt x="2" y="27"/>
                      <a:pt x="2" y="27"/>
                      <a:pt x="2" y="27"/>
                    </a:cubicBezTo>
                    <a:cubicBezTo>
                      <a:pt x="0" y="24"/>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5" name="Freeform 152">
                <a:extLst>
                  <a:ext uri="{FF2B5EF4-FFF2-40B4-BE49-F238E27FC236}">
                    <a16:creationId xmlns:a16="http://schemas.microsoft.com/office/drawing/2014/main" id="{6A7AF65F-A4BB-4F29-B325-9409C723F2D9}"/>
                  </a:ext>
                </a:extLst>
              </p:cNvPr>
              <p:cNvSpPr>
                <a:spLocks/>
              </p:cNvSpPr>
              <p:nvPr/>
            </p:nvSpPr>
            <p:spPr bwMode="auto">
              <a:xfrm>
                <a:off x="1416" y="1564"/>
                <a:ext cx="64" cy="64"/>
              </a:xfrm>
              <a:custGeom>
                <a:avLst/>
                <a:gdLst>
                  <a:gd name="T0" fmla="*/ 3 w 51"/>
                  <a:gd name="T1" fmla="*/ 18 h 51"/>
                  <a:gd name="T2" fmla="*/ 22 w 51"/>
                  <a:gd name="T3" fmla="*/ 3 h 51"/>
                  <a:gd name="T4" fmla="*/ 31 w 51"/>
                  <a:gd name="T5" fmla="*/ 3 h 51"/>
                  <a:gd name="T6" fmla="*/ 48 w 51"/>
                  <a:gd name="T7" fmla="*/ 24 h 51"/>
                  <a:gd name="T8" fmla="*/ 48 w 51"/>
                  <a:gd name="T9" fmla="*/ 33 h 51"/>
                  <a:gd name="T10" fmla="*/ 30 w 51"/>
                  <a:gd name="T11" fmla="*/ 49 h 51"/>
                  <a:gd name="T12" fmla="*/ 20 w 51"/>
                  <a:gd name="T13" fmla="*/ 48 h 51"/>
                  <a:gd name="T14" fmla="*/ 3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3"/>
                      <a:pt x="22" y="3"/>
                      <a:pt x="22" y="3"/>
                    </a:cubicBezTo>
                    <a:cubicBezTo>
                      <a:pt x="24" y="0"/>
                      <a:pt x="29" y="1"/>
                      <a:pt x="31" y="3"/>
                    </a:cubicBezTo>
                    <a:cubicBezTo>
                      <a:pt x="48" y="24"/>
                      <a:pt x="48" y="24"/>
                      <a:pt x="48" y="24"/>
                    </a:cubicBezTo>
                    <a:cubicBezTo>
                      <a:pt x="51" y="27"/>
                      <a:pt x="50" y="31"/>
                      <a:pt x="48" y="33"/>
                    </a:cubicBezTo>
                    <a:cubicBezTo>
                      <a:pt x="30" y="49"/>
                      <a:pt x="30" y="49"/>
                      <a:pt x="30" y="49"/>
                    </a:cubicBezTo>
                    <a:cubicBezTo>
                      <a:pt x="27" y="51"/>
                      <a:pt x="23" y="51"/>
                      <a:pt x="20" y="48"/>
                    </a:cubicBezTo>
                    <a:cubicBezTo>
                      <a:pt x="3" y="27"/>
                      <a:pt x="3" y="27"/>
                      <a:pt x="3" y="27"/>
                    </a:cubicBezTo>
                    <a:cubicBezTo>
                      <a:pt x="0" y="25"/>
                      <a:pt x="1"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6" name="Freeform 153">
                <a:extLst>
                  <a:ext uri="{FF2B5EF4-FFF2-40B4-BE49-F238E27FC236}">
                    <a16:creationId xmlns:a16="http://schemas.microsoft.com/office/drawing/2014/main" id="{17D28EE5-FDFB-44A1-BFC2-467BEE57172D}"/>
                  </a:ext>
                </a:extLst>
              </p:cNvPr>
              <p:cNvSpPr>
                <a:spLocks/>
              </p:cNvSpPr>
              <p:nvPr/>
            </p:nvSpPr>
            <p:spPr bwMode="auto">
              <a:xfrm>
                <a:off x="1370" y="1603"/>
                <a:ext cx="64" cy="64"/>
              </a:xfrm>
              <a:custGeom>
                <a:avLst/>
                <a:gdLst>
                  <a:gd name="T0" fmla="*/ 3 w 50"/>
                  <a:gd name="T1" fmla="*/ 18 h 51"/>
                  <a:gd name="T2" fmla="*/ 21 w 50"/>
                  <a:gd name="T3" fmla="*/ 3 h 51"/>
                  <a:gd name="T4" fmla="*/ 30 w 50"/>
                  <a:gd name="T5" fmla="*/ 3 h 51"/>
                  <a:gd name="T6" fmla="*/ 48 w 50"/>
                  <a:gd name="T7" fmla="*/ 24 h 51"/>
                  <a:gd name="T8" fmla="*/ 47 w 50"/>
                  <a:gd name="T9" fmla="*/ 33 h 51"/>
                  <a:gd name="T10" fmla="*/ 29 w 50"/>
                  <a:gd name="T11" fmla="*/ 49 h 51"/>
                  <a:gd name="T12" fmla="*/ 20 w 50"/>
                  <a:gd name="T13" fmla="*/ 48 h 51"/>
                  <a:gd name="T14" fmla="*/ 2 w 50"/>
                  <a:gd name="T15" fmla="*/ 27 h 51"/>
                  <a:gd name="T16" fmla="*/ 3 w 50"/>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51">
                    <a:moveTo>
                      <a:pt x="3" y="18"/>
                    </a:moveTo>
                    <a:cubicBezTo>
                      <a:pt x="21" y="3"/>
                      <a:pt x="21" y="3"/>
                      <a:pt x="21" y="3"/>
                    </a:cubicBezTo>
                    <a:cubicBezTo>
                      <a:pt x="24" y="0"/>
                      <a:pt x="28" y="1"/>
                      <a:pt x="30" y="3"/>
                    </a:cubicBezTo>
                    <a:cubicBezTo>
                      <a:pt x="48" y="24"/>
                      <a:pt x="48" y="24"/>
                      <a:pt x="48" y="24"/>
                    </a:cubicBezTo>
                    <a:cubicBezTo>
                      <a:pt x="50" y="27"/>
                      <a:pt x="50" y="31"/>
                      <a:pt x="47" y="33"/>
                    </a:cubicBezTo>
                    <a:cubicBezTo>
                      <a:pt x="29" y="49"/>
                      <a:pt x="29" y="49"/>
                      <a:pt x="29" y="49"/>
                    </a:cubicBezTo>
                    <a:cubicBezTo>
                      <a:pt x="26" y="51"/>
                      <a:pt x="22" y="51"/>
                      <a:pt x="20" y="48"/>
                    </a:cubicBezTo>
                    <a:cubicBezTo>
                      <a:pt x="2" y="27"/>
                      <a:pt x="2" y="27"/>
                      <a:pt x="2" y="27"/>
                    </a:cubicBezTo>
                    <a:cubicBezTo>
                      <a:pt x="0" y="25"/>
                      <a:pt x="0" y="20"/>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7" name="Freeform 154">
                <a:extLst>
                  <a:ext uri="{FF2B5EF4-FFF2-40B4-BE49-F238E27FC236}">
                    <a16:creationId xmlns:a16="http://schemas.microsoft.com/office/drawing/2014/main" id="{9DFEF30D-3218-4893-B5A2-E4149708E106}"/>
                  </a:ext>
                </a:extLst>
              </p:cNvPr>
              <p:cNvSpPr>
                <a:spLocks/>
              </p:cNvSpPr>
              <p:nvPr/>
            </p:nvSpPr>
            <p:spPr bwMode="auto">
              <a:xfrm>
                <a:off x="1324" y="1642"/>
                <a:ext cx="64" cy="64"/>
              </a:xfrm>
              <a:custGeom>
                <a:avLst/>
                <a:gdLst>
                  <a:gd name="T0" fmla="*/ 3 w 51"/>
                  <a:gd name="T1" fmla="*/ 18 h 51"/>
                  <a:gd name="T2" fmla="*/ 21 w 51"/>
                  <a:gd name="T3" fmla="*/ 3 h 51"/>
                  <a:gd name="T4" fmla="*/ 31 w 51"/>
                  <a:gd name="T5" fmla="*/ 4 h 51"/>
                  <a:gd name="T6" fmla="*/ 48 w 51"/>
                  <a:gd name="T7" fmla="*/ 24 h 51"/>
                  <a:gd name="T8" fmla="*/ 47 w 51"/>
                  <a:gd name="T9" fmla="*/ 34 h 51"/>
                  <a:gd name="T10" fmla="*/ 29 w 51"/>
                  <a:gd name="T11" fmla="*/ 49 h 51"/>
                  <a:gd name="T12" fmla="*/ 20 w 51"/>
                  <a:gd name="T13" fmla="*/ 48 h 51"/>
                  <a:gd name="T14" fmla="*/ 2 w 51"/>
                  <a:gd name="T15" fmla="*/ 27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1" y="3"/>
                      <a:pt x="21" y="3"/>
                      <a:pt x="21" y="3"/>
                    </a:cubicBezTo>
                    <a:cubicBezTo>
                      <a:pt x="24" y="0"/>
                      <a:pt x="28" y="1"/>
                      <a:pt x="31" y="4"/>
                    </a:cubicBezTo>
                    <a:cubicBezTo>
                      <a:pt x="48" y="24"/>
                      <a:pt x="48" y="24"/>
                      <a:pt x="48" y="24"/>
                    </a:cubicBezTo>
                    <a:cubicBezTo>
                      <a:pt x="51" y="27"/>
                      <a:pt x="50" y="31"/>
                      <a:pt x="47" y="34"/>
                    </a:cubicBezTo>
                    <a:cubicBezTo>
                      <a:pt x="29" y="49"/>
                      <a:pt x="29" y="49"/>
                      <a:pt x="29" y="49"/>
                    </a:cubicBezTo>
                    <a:cubicBezTo>
                      <a:pt x="27" y="51"/>
                      <a:pt x="22" y="51"/>
                      <a:pt x="20" y="48"/>
                    </a:cubicBezTo>
                    <a:cubicBezTo>
                      <a:pt x="2" y="27"/>
                      <a:pt x="2" y="27"/>
                      <a:pt x="2" y="27"/>
                    </a:cubicBezTo>
                    <a:cubicBezTo>
                      <a:pt x="0" y="25"/>
                      <a:pt x="0"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8" name="Freeform 155">
                <a:extLst>
                  <a:ext uri="{FF2B5EF4-FFF2-40B4-BE49-F238E27FC236}">
                    <a16:creationId xmlns:a16="http://schemas.microsoft.com/office/drawing/2014/main" id="{965436C6-F5D2-4D46-9B83-0CA24AF3F742}"/>
                  </a:ext>
                </a:extLst>
              </p:cNvPr>
              <p:cNvSpPr>
                <a:spLocks/>
              </p:cNvSpPr>
              <p:nvPr/>
            </p:nvSpPr>
            <p:spPr bwMode="auto">
              <a:xfrm>
                <a:off x="1276" y="1682"/>
                <a:ext cx="64" cy="65"/>
              </a:xfrm>
              <a:custGeom>
                <a:avLst/>
                <a:gdLst>
                  <a:gd name="T0" fmla="*/ 3 w 51"/>
                  <a:gd name="T1" fmla="*/ 18 h 51"/>
                  <a:gd name="T2" fmla="*/ 22 w 51"/>
                  <a:gd name="T3" fmla="*/ 3 h 51"/>
                  <a:gd name="T4" fmla="*/ 31 w 51"/>
                  <a:gd name="T5" fmla="*/ 3 h 51"/>
                  <a:gd name="T6" fmla="*/ 49 w 51"/>
                  <a:gd name="T7" fmla="*/ 24 h 51"/>
                  <a:gd name="T8" fmla="*/ 48 w 51"/>
                  <a:gd name="T9" fmla="*/ 33 h 51"/>
                  <a:gd name="T10" fmla="*/ 29 w 51"/>
                  <a:gd name="T11" fmla="*/ 49 h 51"/>
                  <a:gd name="T12" fmla="*/ 20 w 51"/>
                  <a:gd name="T13" fmla="*/ 48 h 51"/>
                  <a:gd name="T14" fmla="*/ 3 w 51"/>
                  <a:gd name="T15" fmla="*/ 28 h 51"/>
                  <a:gd name="T16" fmla="*/ 3 w 51"/>
                  <a:gd name="T17" fmla="*/ 18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1">
                    <a:moveTo>
                      <a:pt x="3" y="18"/>
                    </a:moveTo>
                    <a:cubicBezTo>
                      <a:pt x="22" y="3"/>
                      <a:pt x="22" y="3"/>
                      <a:pt x="22" y="3"/>
                    </a:cubicBezTo>
                    <a:cubicBezTo>
                      <a:pt x="25" y="0"/>
                      <a:pt x="29" y="1"/>
                      <a:pt x="31" y="3"/>
                    </a:cubicBezTo>
                    <a:cubicBezTo>
                      <a:pt x="49" y="24"/>
                      <a:pt x="49" y="24"/>
                      <a:pt x="49" y="24"/>
                    </a:cubicBezTo>
                    <a:cubicBezTo>
                      <a:pt x="51" y="27"/>
                      <a:pt x="51" y="31"/>
                      <a:pt x="48" y="33"/>
                    </a:cubicBezTo>
                    <a:cubicBezTo>
                      <a:pt x="29" y="49"/>
                      <a:pt x="29" y="49"/>
                      <a:pt x="29" y="49"/>
                    </a:cubicBezTo>
                    <a:cubicBezTo>
                      <a:pt x="27" y="51"/>
                      <a:pt x="22" y="51"/>
                      <a:pt x="20" y="48"/>
                    </a:cubicBezTo>
                    <a:cubicBezTo>
                      <a:pt x="3" y="28"/>
                      <a:pt x="3" y="28"/>
                      <a:pt x="3" y="28"/>
                    </a:cubicBezTo>
                    <a:cubicBezTo>
                      <a:pt x="0" y="25"/>
                      <a:pt x="1"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9" name="Freeform 156">
                <a:extLst>
                  <a:ext uri="{FF2B5EF4-FFF2-40B4-BE49-F238E27FC236}">
                    <a16:creationId xmlns:a16="http://schemas.microsoft.com/office/drawing/2014/main" id="{2A676236-D3BA-463F-9CCA-2B5957998B32}"/>
                  </a:ext>
                </a:extLst>
              </p:cNvPr>
              <p:cNvSpPr>
                <a:spLocks/>
              </p:cNvSpPr>
              <p:nvPr/>
            </p:nvSpPr>
            <p:spPr bwMode="auto">
              <a:xfrm>
                <a:off x="1315" y="1706"/>
                <a:ext cx="90" cy="86"/>
              </a:xfrm>
              <a:custGeom>
                <a:avLst/>
                <a:gdLst>
                  <a:gd name="T0" fmla="*/ 3 w 71"/>
                  <a:gd name="T1" fmla="*/ 35 h 68"/>
                  <a:gd name="T2" fmla="*/ 41 w 71"/>
                  <a:gd name="T3" fmla="*/ 3 h 68"/>
                  <a:gd name="T4" fmla="*/ 52 w 71"/>
                  <a:gd name="T5" fmla="*/ 4 h 68"/>
                  <a:gd name="T6" fmla="*/ 68 w 71"/>
                  <a:gd name="T7" fmla="*/ 23 h 68"/>
                  <a:gd name="T8" fmla="*/ 67 w 71"/>
                  <a:gd name="T9" fmla="*/ 34 h 68"/>
                  <a:gd name="T10" fmla="*/ 29 w 71"/>
                  <a:gd name="T11" fmla="*/ 66 h 68"/>
                  <a:gd name="T12" fmla="*/ 19 w 71"/>
                  <a:gd name="T13" fmla="*/ 65 h 68"/>
                  <a:gd name="T14" fmla="*/ 2 w 71"/>
                  <a:gd name="T15" fmla="*/ 45 h 68"/>
                  <a:gd name="T16" fmla="*/ 3 w 71"/>
                  <a:gd name="T17" fmla="*/ 35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68">
                    <a:moveTo>
                      <a:pt x="3" y="35"/>
                    </a:moveTo>
                    <a:cubicBezTo>
                      <a:pt x="41" y="3"/>
                      <a:pt x="41" y="3"/>
                      <a:pt x="41" y="3"/>
                    </a:cubicBezTo>
                    <a:cubicBezTo>
                      <a:pt x="44" y="0"/>
                      <a:pt x="49" y="1"/>
                      <a:pt x="52" y="4"/>
                    </a:cubicBezTo>
                    <a:cubicBezTo>
                      <a:pt x="68" y="23"/>
                      <a:pt x="68" y="23"/>
                      <a:pt x="68" y="23"/>
                    </a:cubicBezTo>
                    <a:cubicBezTo>
                      <a:pt x="71" y="26"/>
                      <a:pt x="71" y="31"/>
                      <a:pt x="67" y="34"/>
                    </a:cubicBezTo>
                    <a:cubicBezTo>
                      <a:pt x="29" y="66"/>
                      <a:pt x="29" y="66"/>
                      <a:pt x="29" y="66"/>
                    </a:cubicBezTo>
                    <a:cubicBezTo>
                      <a:pt x="26" y="68"/>
                      <a:pt x="22" y="68"/>
                      <a:pt x="19" y="65"/>
                    </a:cubicBezTo>
                    <a:cubicBezTo>
                      <a:pt x="2" y="45"/>
                      <a:pt x="2" y="45"/>
                      <a:pt x="2" y="45"/>
                    </a:cubicBezTo>
                    <a:cubicBezTo>
                      <a:pt x="0" y="42"/>
                      <a:pt x="0" y="38"/>
                      <a:pt x="3" y="3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0" name="Freeform 157">
                <a:extLst>
                  <a:ext uri="{FF2B5EF4-FFF2-40B4-BE49-F238E27FC236}">
                    <a16:creationId xmlns:a16="http://schemas.microsoft.com/office/drawing/2014/main" id="{E7C7CBFA-3E45-49B2-8283-17EC6FA32E29}"/>
                  </a:ext>
                </a:extLst>
              </p:cNvPr>
              <p:cNvSpPr>
                <a:spLocks/>
              </p:cNvSpPr>
              <p:nvPr/>
            </p:nvSpPr>
            <p:spPr bwMode="auto">
              <a:xfrm>
                <a:off x="1354" y="1744"/>
                <a:ext cx="99" cy="95"/>
              </a:xfrm>
              <a:custGeom>
                <a:avLst/>
                <a:gdLst>
                  <a:gd name="T0" fmla="*/ 3 w 78"/>
                  <a:gd name="T1" fmla="*/ 41 h 75"/>
                  <a:gd name="T2" fmla="*/ 48 w 78"/>
                  <a:gd name="T3" fmla="*/ 3 h 75"/>
                  <a:gd name="T4" fmla="*/ 58 w 78"/>
                  <a:gd name="T5" fmla="*/ 4 h 75"/>
                  <a:gd name="T6" fmla="*/ 75 w 78"/>
                  <a:gd name="T7" fmla="*/ 23 h 75"/>
                  <a:gd name="T8" fmla="*/ 74 w 78"/>
                  <a:gd name="T9" fmla="*/ 34 h 75"/>
                  <a:gd name="T10" fmla="*/ 29 w 78"/>
                  <a:gd name="T11" fmla="*/ 72 h 75"/>
                  <a:gd name="T12" fmla="*/ 19 w 78"/>
                  <a:gd name="T13" fmla="*/ 71 h 75"/>
                  <a:gd name="T14" fmla="*/ 2 w 78"/>
                  <a:gd name="T15" fmla="*/ 51 h 75"/>
                  <a:gd name="T16" fmla="*/ 3 w 78"/>
                  <a:gd name="T17" fmla="*/ 41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75">
                    <a:moveTo>
                      <a:pt x="3" y="41"/>
                    </a:moveTo>
                    <a:cubicBezTo>
                      <a:pt x="48" y="3"/>
                      <a:pt x="48" y="3"/>
                      <a:pt x="48" y="3"/>
                    </a:cubicBezTo>
                    <a:cubicBezTo>
                      <a:pt x="51" y="0"/>
                      <a:pt x="56" y="1"/>
                      <a:pt x="58" y="4"/>
                    </a:cubicBezTo>
                    <a:cubicBezTo>
                      <a:pt x="75" y="23"/>
                      <a:pt x="75" y="23"/>
                      <a:pt x="75" y="23"/>
                    </a:cubicBezTo>
                    <a:cubicBezTo>
                      <a:pt x="78" y="26"/>
                      <a:pt x="77" y="31"/>
                      <a:pt x="74" y="34"/>
                    </a:cubicBezTo>
                    <a:cubicBezTo>
                      <a:pt x="29" y="72"/>
                      <a:pt x="29" y="72"/>
                      <a:pt x="29" y="72"/>
                    </a:cubicBezTo>
                    <a:cubicBezTo>
                      <a:pt x="26" y="75"/>
                      <a:pt x="21" y="74"/>
                      <a:pt x="19" y="71"/>
                    </a:cubicBezTo>
                    <a:cubicBezTo>
                      <a:pt x="2" y="51"/>
                      <a:pt x="2" y="51"/>
                      <a:pt x="2" y="51"/>
                    </a:cubicBezTo>
                    <a:cubicBezTo>
                      <a:pt x="0" y="48"/>
                      <a:pt x="0" y="44"/>
                      <a:pt x="3" y="41"/>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1" name="Freeform 158">
                <a:extLst>
                  <a:ext uri="{FF2B5EF4-FFF2-40B4-BE49-F238E27FC236}">
                    <a16:creationId xmlns:a16="http://schemas.microsoft.com/office/drawing/2014/main" id="{0A20A852-A707-4165-9623-F4C40F0D48EE}"/>
                  </a:ext>
                </a:extLst>
              </p:cNvPr>
              <p:cNvSpPr>
                <a:spLocks/>
              </p:cNvSpPr>
              <p:nvPr/>
            </p:nvSpPr>
            <p:spPr bwMode="auto">
              <a:xfrm>
                <a:off x="1392" y="1770"/>
                <a:ext cx="124" cy="115"/>
              </a:xfrm>
              <a:custGeom>
                <a:avLst/>
                <a:gdLst>
                  <a:gd name="T0" fmla="*/ 4 w 98"/>
                  <a:gd name="T1" fmla="*/ 57 h 91"/>
                  <a:gd name="T2" fmla="*/ 68 w 98"/>
                  <a:gd name="T3" fmla="*/ 2 h 91"/>
                  <a:gd name="T4" fmla="*/ 79 w 98"/>
                  <a:gd name="T5" fmla="*/ 3 h 91"/>
                  <a:gd name="T6" fmla="*/ 95 w 98"/>
                  <a:gd name="T7" fmla="*/ 23 h 91"/>
                  <a:gd name="T8" fmla="*/ 95 w 98"/>
                  <a:gd name="T9" fmla="*/ 33 h 91"/>
                  <a:gd name="T10" fmla="*/ 30 w 98"/>
                  <a:gd name="T11" fmla="*/ 88 h 91"/>
                  <a:gd name="T12" fmla="*/ 20 w 98"/>
                  <a:gd name="T13" fmla="*/ 87 h 91"/>
                  <a:gd name="T14" fmla="*/ 3 w 98"/>
                  <a:gd name="T15" fmla="*/ 67 h 91"/>
                  <a:gd name="T16" fmla="*/ 4 w 98"/>
                  <a:gd name="T17" fmla="*/ 57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 h="91">
                    <a:moveTo>
                      <a:pt x="4" y="57"/>
                    </a:moveTo>
                    <a:cubicBezTo>
                      <a:pt x="68" y="2"/>
                      <a:pt x="68" y="2"/>
                      <a:pt x="68" y="2"/>
                    </a:cubicBezTo>
                    <a:cubicBezTo>
                      <a:pt x="71" y="0"/>
                      <a:pt x="76" y="0"/>
                      <a:pt x="79" y="3"/>
                    </a:cubicBezTo>
                    <a:cubicBezTo>
                      <a:pt x="95" y="23"/>
                      <a:pt x="95" y="23"/>
                      <a:pt x="95" y="23"/>
                    </a:cubicBezTo>
                    <a:cubicBezTo>
                      <a:pt x="98" y="26"/>
                      <a:pt x="98" y="30"/>
                      <a:pt x="95" y="33"/>
                    </a:cubicBezTo>
                    <a:cubicBezTo>
                      <a:pt x="30" y="88"/>
                      <a:pt x="30" y="88"/>
                      <a:pt x="30" y="88"/>
                    </a:cubicBezTo>
                    <a:cubicBezTo>
                      <a:pt x="27" y="91"/>
                      <a:pt x="22" y="90"/>
                      <a:pt x="20" y="87"/>
                    </a:cubicBezTo>
                    <a:cubicBezTo>
                      <a:pt x="3" y="67"/>
                      <a:pt x="3" y="67"/>
                      <a:pt x="3" y="67"/>
                    </a:cubicBezTo>
                    <a:cubicBezTo>
                      <a:pt x="0" y="64"/>
                      <a:pt x="1" y="60"/>
                      <a:pt x="4" y="57"/>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2" name="Freeform 159">
                <a:extLst>
                  <a:ext uri="{FF2B5EF4-FFF2-40B4-BE49-F238E27FC236}">
                    <a16:creationId xmlns:a16="http://schemas.microsoft.com/office/drawing/2014/main" id="{7ADAC3C9-5F56-43C2-85D9-E1F4FB0FBE15}"/>
                  </a:ext>
                </a:extLst>
              </p:cNvPr>
              <p:cNvSpPr>
                <a:spLocks/>
              </p:cNvSpPr>
              <p:nvPr/>
            </p:nvSpPr>
            <p:spPr bwMode="auto">
              <a:xfrm>
                <a:off x="1431" y="1856"/>
                <a:ext cx="76" cy="74"/>
              </a:xfrm>
              <a:custGeom>
                <a:avLst/>
                <a:gdLst>
                  <a:gd name="T0" fmla="*/ 3 w 60"/>
                  <a:gd name="T1" fmla="*/ 25 h 59"/>
                  <a:gd name="T2" fmla="*/ 30 w 60"/>
                  <a:gd name="T3" fmla="*/ 3 h 59"/>
                  <a:gd name="T4" fmla="*/ 40 w 60"/>
                  <a:gd name="T5" fmla="*/ 3 h 59"/>
                  <a:gd name="T6" fmla="*/ 57 w 60"/>
                  <a:gd name="T7" fmla="*/ 23 h 59"/>
                  <a:gd name="T8" fmla="*/ 56 w 60"/>
                  <a:gd name="T9" fmla="*/ 33 h 59"/>
                  <a:gd name="T10" fmla="*/ 29 w 60"/>
                  <a:gd name="T11" fmla="*/ 56 h 59"/>
                  <a:gd name="T12" fmla="*/ 19 w 60"/>
                  <a:gd name="T13" fmla="*/ 55 h 59"/>
                  <a:gd name="T14" fmla="*/ 2 w 60"/>
                  <a:gd name="T15" fmla="*/ 36 h 59"/>
                  <a:gd name="T16" fmla="*/ 3 w 60"/>
                  <a:gd name="T17" fmla="*/ 2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59">
                    <a:moveTo>
                      <a:pt x="3" y="25"/>
                    </a:moveTo>
                    <a:cubicBezTo>
                      <a:pt x="30" y="3"/>
                      <a:pt x="30" y="3"/>
                      <a:pt x="30" y="3"/>
                    </a:cubicBezTo>
                    <a:cubicBezTo>
                      <a:pt x="33" y="0"/>
                      <a:pt x="38" y="0"/>
                      <a:pt x="40" y="3"/>
                    </a:cubicBezTo>
                    <a:cubicBezTo>
                      <a:pt x="57" y="23"/>
                      <a:pt x="57" y="23"/>
                      <a:pt x="57" y="23"/>
                    </a:cubicBezTo>
                    <a:cubicBezTo>
                      <a:pt x="60" y="26"/>
                      <a:pt x="59" y="31"/>
                      <a:pt x="56" y="33"/>
                    </a:cubicBezTo>
                    <a:cubicBezTo>
                      <a:pt x="29" y="56"/>
                      <a:pt x="29" y="56"/>
                      <a:pt x="29" y="56"/>
                    </a:cubicBezTo>
                    <a:cubicBezTo>
                      <a:pt x="26" y="59"/>
                      <a:pt x="22" y="58"/>
                      <a:pt x="19" y="55"/>
                    </a:cubicBezTo>
                    <a:cubicBezTo>
                      <a:pt x="2" y="36"/>
                      <a:pt x="2" y="36"/>
                      <a:pt x="2" y="36"/>
                    </a:cubicBezTo>
                    <a:cubicBezTo>
                      <a:pt x="0" y="33"/>
                      <a:pt x="0" y="28"/>
                      <a:pt x="3" y="25"/>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3" name="Freeform 160">
                <a:extLst>
                  <a:ext uri="{FF2B5EF4-FFF2-40B4-BE49-F238E27FC236}">
                    <a16:creationId xmlns:a16="http://schemas.microsoft.com/office/drawing/2014/main" id="{47B8DBA9-3830-470F-8264-58B5E91306AE}"/>
                  </a:ext>
                </a:extLst>
              </p:cNvPr>
              <p:cNvSpPr>
                <a:spLocks/>
              </p:cNvSpPr>
              <p:nvPr/>
            </p:nvSpPr>
            <p:spPr bwMode="auto">
              <a:xfrm>
                <a:off x="1383" y="1670"/>
                <a:ext cx="66" cy="66"/>
              </a:xfrm>
              <a:custGeom>
                <a:avLst/>
                <a:gdLst>
                  <a:gd name="T0" fmla="*/ 3 w 52"/>
                  <a:gd name="T1" fmla="*/ 19 h 52"/>
                  <a:gd name="T2" fmla="*/ 22 w 52"/>
                  <a:gd name="T3" fmla="*/ 2 h 52"/>
                  <a:gd name="T4" fmla="*/ 32 w 52"/>
                  <a:gd name="T5" fmla="*/ 3 h 52"/>
                  <a:gd name="T6" fmla="*/ 49 w 52"/>
                  <a:gd name="T7" fmla="*/ 23 h 52"/>
                  <a:gd name="T8" fmla="*/ 48 w 52"/>
                  <a:gd name="T9" fmla="*/ 33 h 52"/>
                  <a:gd name="T10" fmla="*/ 29 w 52"/>
                  <a:gd name="T11" fmla="*/ 49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2"/>
                      <a:pt x="22" y="2"/>
                      <a:pt x="22" y="2"/>
                    </a:cubicBezTo>
                    <a:cubicBezTo>
                      <a:pt x="25" y="0"/>
                      <a:pt x="30" y="0"/>
                      <a:pt x="32" y="3"/>
                    </a:cubicBezTo>
                    <a:cubicBezTo>
                      <a:pt x="49" y="23"/>
                      <a:pt x="49" y="23"/>
                      <a:pt x="49" y="23"/>
                    </a:cubicBezTo>
                    <a:cubicBezTo>
                      <a:pt x="52" y="26"/>
                      <a:pt x="51" y="30"/>
                      <a:pt x="48" y="33"/>
                    </a:cubicBezTo>
                    <a:cubicBezTo>
                      <a:pt x="29" y="49"/>
                      <a:pt x="29" y="49"/>
                      <a:pt x="29" y="49"/>
                    </a:cubicBezTo>
                    <a:cubicBezTo>
                      <a:pt x="26" y="52"/>
                      <a:pt x="21"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4" name="Freeform 161">
                <a:extLst>
                  <a:ext uri="{FF2B5EF4-FFF2-40B4-BE49-F238E27FC236}">
                    <a16:creationId xmlns:a16="http://schemas.microsoft.com/office/drawing/2014/main" id="{CCB81B9A-9AAE-40A0-9EB8-F391F3DE234E}"/>
                  </a:ext>
                </a:extLst>
              </p:cNvPr>
              <p:cNvSpPr>
                <a:spLocks/>
              </p:cNvSpPr>
              <p:nvPr/>
            </p:nvSpPr>
            <p:spPr bwMode="auto">
              <a:xfrm>
                <a:off x="1430" y="1629"/>
                <a:ext cx="66"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5" name="Freeform 162">
                <a:extLst>
                  <a:ext uri="{FF2B5EF4-FFF2-40B4-BE49-F238E27FC236}">
                    <a16:creationId xmlns:a16="http://schemas.microsoft.com/office/drawing/2014/main" id="{C94AEB53-088F-447A-8679-5C721586452E}"/>
                  </a:ext>
                </a:extLst>
              </p:cNvPr>
              <p:cNvSpPr>
                <a:spLocks/>
              </p:cNvSpPr>
              <p:nvPr/>
            </p:nvSpPr>
            <p:spPr bwMode="auto">
              <a:xfrm>
                <a:off x="1477" y="1589"/>
                <a:ext cx="65"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30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30" y="50"/>
                      <a:pt x="30" y="50"/>
                      <a:pt x="30" y="50"/>
                    </a:cubicBezTo>
                    <a:cubicBezTo>
                      <a:pt x="27" y="53"/>
                      <a:pt x="22" y="52"/>
                      <a:pt x="20" y="49"/>
                    </a:cubicBezTo>
                    <a:cubicBezTo>
                      <a:pt x="3" y="29"/>
                      <a:pt x="3" y="29"/>
                      <a:pt x="3" y="29"/>
                    </a:cubicBezTo>
                    <a:cubicBezTo>
                      <a:pt x="0" y="26"/>
                      <a:pt x="1"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6" name="Freeform 163">
                <a:extLst>
                  <a:ext uri="{FF2B5EF4-FFF2-40B4-BE49-F238E27FC236}">
                    <a16:creationId xmlns:a16="http://schemas.microsoft.com/office/drawing/2014/main" id="{10B45E23-FA9A-464B-B627-BDCE44E64694}"/>
                  </a:ext>
                </a:extLst>
              </p:cNvPr>
              <p:cNvSpPr>
                <a:spLocks/>
              </p:cNvSpPr>
              <p:nvPr/>
            </p:nvSpPr>
            <p:spPr bwMode="auto">
              <a:xfrm>
                <a:off x="1523" y="1550"/>
                <a:ext cx="67" cy="65"/>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49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0"/>
                      <a:pt x="49" y="33"/>
                    </a:cubicBezTo>
                    <a:cubicBezTo>
                      <a:pt x="30" y="49"/>
                      <a:pt x="30" y="49"/>
                      <a:pt x="30" y="49"/>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7" name="Freeform 164">
                <a:extLst>
                  <a:ext uri="{FF2B5EF4-FFF2-40B4-BE49-F238E27FC236}">
                    <a16:creationId xmlns:a16="http://schemas.microsoft.com/office/drawing/2014/main" id="{514DFA97-25CE-4C8E-8A67-98FB5A5687A4}"/>
                  </a:ext>
                </a:extLst>
              </p:cNvPr>
              <p:cNvSpPr>
                <a:spLocks/>
              </p:cNvSpPr>
              <p:nvPr/>
            </p:nvSpPr>
            <p:spPr bwMode="auto">
              <a:xfrm>
                <a:off x="1571" y="1509"/>
                <a:ext cx="66"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8" name="Freeform 165">
                <a:extLst>
                  <a:ext uri="{FF2B5EF4-FFF2-40B4-BE49-F238E27FC236}">
                    <a16:creationId xmlns:a16="http://schemas.microsoft.com/office/drawing/2014/main" id="{EB129FCE-8878-4CC5-AC8C-3AF250CA0E84}"/>
                  </a:ext>
                </a:extLst>
              </p:cNvPr>
              <p:cNvSpPr>
                <a:spLocks/>
              </p:cNvSpPr>
              <p:nvPr/>
            </p:nvSpPr>
            <p:spPr bwMode="auto">
              <a:xfrm>
                <a:off x="1618" y="1469"/>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30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30" y="50"/>
                      <a:pt x="30" y="50"/>
                      <a:pt x="30" y="50"/>
                    </a:cubicBezTo>
                    <a:cubicBezTo>
                      <a:pt x="27" y="53"/>
                      <a:pt x="22" y="52"/>
                      <a:pt x="20" y="49"/>
                    </a:cubicBezTo>
                    <a:cubicBezTo>
                      <a:pt x="3" y="29"/>
                      <a:pt x="3" y="29"/>
                      <a:pt x="3" y="29"/>
                    </a:cubicBezTo>
                    <a:cubicBezTo>
                      <a:pt x="0" y="26"/>
                      <a:pt x="1"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9" name="Freeform 166">
                <a:extLst>
                  <a:ext uri="{FF2B5EF4-FFF2-40B4-BE49-F238E27FC236}">
                    <a16:creationId xmlns:a16="http://schemas.microsoft.com/office/drawing/2014/main" id="{14A6F468-7640-480F-AB9E-9618682192A0}"/>
                  </a:ext>
                </a:extLst>
              </p:cNvPr>
              <p:cNvSpPr>
                <a:spLocks/>
              </p:cNvSpPr>
              <p:nvPr/>
            </p:nvSpPr>
            <p:spPr bwMode="auto">
              <a:xfrm>
                <a:off x="1665" y="1430"/>
                <a:ext cx="67" cy="65"/>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49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0"/>
                      <a:pt x="49" y="33"/>
                    </a:cubicBezTo>
                    <a:cubicBezTo>
                      <a:pt x="30" y="49"/>
                      <a:pt x="30" y="49"/>
                      <a:pt x="30" y="49"/>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0" name="Freeform 167">
                <a:extLst>
                  <a:ext uri="{FF2B5EF4-FFF2-40B4-BE49-F238E27FC236}">
                    <a16:creationId xmlns:a16="http://schemas.microsoft.com/office/drawing/2014/main" id="{EB2B5086-05C1-4E39-939C-EAF7D58BA332}"/>
                  </a:ext>
                </a:extLst>
              </p:cNvPr>
              <p:cNvSpPr>
                <a:spLocks/>
              </p:cNvSpPr>
              <p:nvPr/>
            </p:nvSpPr>
            <p:spPr bwMode="auto">
              <a:xfrm>
                <a:off x="1713" y="1389"/>
                <a:ext cx="66"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1" name="Freeform 168">
                <a:extLst>
                  <a:ext uri="{FF2B5EF4-FFF2-40B4-BE49-F238E27FC236}">
                    <a16:creationId xmlns:a16="http://schemas.microsoft.com/office/drawing/2014/main" id="{B7B639BE-866F-493B-B326-9050B71E12F0}"/>
                  </a:ext>
                </a:extLst>
              </p:cNvPr>
              <p:cNvSpPr>
                <a:spLocks/>
              </p:cNvSpPr>
              <p:nvPr/>
            </p:nvSpPr>
            <p:spPr bwMode="auto">
              <a:xfrm>
                <a:off x="1760" y="1349"/>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30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30" y="50"/>
                      <a:pt x="30" y="50"/>
                      <a:pt x="30" y="50"/>
                    </a:cubicBezTo>
                    <a:cubicBezTo>
                      <a:pt x="27" y="53"/>
                      <a:pt x="22" y="52"/>
                      <a:pt x="20" y="49"/>
                    </a:cubicBezTo>
                    <a:cubicBezTo>
                      <a:pt x="3" y="29"/>
                      <a:pt x="3" y="29"/>
                      <a:pt x="3" y="29"/>
                    </a:cubicBezTo>
                    <a:cubicBezTo>
                      <a:pt x="0" y="26"/>
                      <a:pt x="1"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2" name="Freeform 169">
                <a:extLst>
                  <a:ext uri="{FF2B5EF4-FFF2-40B4-BE49-F238E27FC236}">
                    <a16:creationId xmlns:a16="http://schemas.microsoft.com/office/drawing/2014/main" id="{DBD28D61-9777-44ED-BDD6-C4876C3C8BE7}"/>
                  </a:ext>
                </a:extLst>
              </p:cNvPr>
              <p:cNvSpPr>
                <a:spLocks/>
              </p:cNvSpPr>
              <p:nvPr/>
            </p:nvSpPr>
            <p:spPr bwMode="auto">
              <a:xfrm>
                <a:off x="1807" y="1310"/>
                <a:ext cx="67" cy="65"/>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49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0"/>
                      <a:pt x="49" y="33"/>
                    </a:cubicBezTo>
                    <a:cubicBezTo>
                      <a:pt x="30" y="49"/>
                      <a:pt x="30" y="49"/>
                      <a:pt x="30" y="49"/>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3" name="Freeform 170">
                <a:extLst>
                  <a:ext uri="{FF2B5EF4-FFF2-40B4-BE49-F238E27FC236}">
                    <a16:creationId xmlns:a16="http://schemas.microsoft.com/office/drawing/2014/main" id="{DEAC58B9-6F5A-461B-8224-769E771AF557}"/>
                  </a:ext>
                </a:extLst>
              </p:cNvPr>
              <p:cNvSpPr>
                <a:spLocks/>
              </p:cNvSpPr>
              <p:nvPr/>
            </p:nvSpPr>
            <p:spPr bwMode="auto">
              <a:xfrm>
                <a:off x="1855" y="1269"/>
                <a:ext cx="65"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4" name="Freeform 171">
                <a:extLst>
                  <a:ext uri="{FF2B5EF4-FFF2-40B4-BE49-F238E27FC236}">
                    <a16:creationId xmlns:a16="http://schemas.microsoft.com/office/drawing/2014/main" id="{510C7648-683D-425A-A26D-7E3BAD9EDCE9}"/>
                  </a:ext>
                </a:extLst>
              </p:cNvPr>
              <p:cNvSpPr>
                <a:spLocks/>
              </p:cNvSpPr>
              <p:nvPr/>
            </p:nvSpPr>
            <p:spPr bwMode="auto">
              <a:xfrm>
                <a:off x="1901" y="1229"/>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30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30" y="50"/>
                      <a:pt x="30" y="50"/>
                      <a:pt x="30" y="50"/>
                    </a:cubicBezTo>
                    <a:cubicBezTo>
                      <a:pt x="27" y="53"/>
                      <a:pt x="22" y="52"/>
                      <a:pt x="20" y="49"/>
                    </a:cubicBezTo>
                    <a:cubicBezTo>
                      <a:pt x="3" y="29"/>
                      <a:pt x="3" y="29"/>
                      <a:pt x="3"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5" name="Freeform 172">
                <a:extLst>
                  <a:ext uri="{FF2B5EF4-FFF2-40B4-BE49-F238E27FC236}">
                    <a16:creationId xmlns:a16="http://schemas.microsoft.com/office/drawing/2014/main" id="{44E35171-F5A2-4E9F-908E-F0E6C13A141A}"/>
                  </a:ext>
                </a:extLst>
              </p:cNvPr>
              <p:cNvSpPr>
                <a:spLocks/>
              </p:cNvSpPr>
              <p:nvPr/>
            </p:nvSpPr>
            <p:spPr bwMode="auto">
              <a:xfrm>
                <a:off x="1435" y="1704"/>
                <a:ext cx="66" cy="66"/>
              </a:xfrm>
              <a:custGeom>
                <a:avLst/>
                <a:gdLst>
                  <a:gd name="T0" fmla="*/ 3 w 52"/>
                  <a:gd name="T1" fmla="*/ 19 h 52"/>
                  <a:gd name="T2" fmla="*/ 22 w 52"/>
                  <a:gd name="T3" fmla="*/ 2 h 52"/>
                  <a:gd name="T4" fmla="*/ 32 w 52"/>
                  <a:gd name="T5" fmla="*/ 3 h 52"/>
                  <a:gd name="T6" fmla="*/ 49 w 52"/>
                  <a:gd name="T7" fmla="*/ 23 h 52"/>
                  <a:gd name="T8" fmla="*/ 48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2"/>
                      <a:pt x="22" y="2"/>
                      <a:pt x="22" y="2"/>
                    </a:cubicBezTo>
                    <a:cubicBezTo>
                      <a:pt x="25" y="0"/>
                      <a:pt x="30" y="0"/>
                      <a:pt x="32" y="3"/>
                    </a:cubicBezTo>
                    <a:cubicBezTo>
                      <a:pt x="49" y="23"/>
                      <a:pt x="49" y="23"/>
                      <a:pt x="49" y="23"/>
                    </a:cubicBezTo>
                    <a:cubicBezTo>
                      <a:pt x="52" y="26"/>
                      <a:pt x="51" y="31"/>
                      <a:pt x="48" y="33"/>
                    </a:cubicBezTo>
                    <a:cubicBezTo>
                      <a:pt x="29" y="50"/>
                      <a:pt x="29" y="50"/>
                      <a:pt x="29" y="50"/>
                    </a:cubicBezTo>
                    <a:cubicBezTo>
                      <a:pt x="26" y="52"/>
                      <a:pt x="22"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6" name="Freeform 173">
                <a:extLst>
                  <a:ext uri="{FF2B5EF4-FFF2-40B4-BE49-F238E27FC236}">
                    <a16:creationId xmlns:a16="http://schemas.microsoft.com/office/drawing/2014/main" id="{521910BE-42A7-4577-95B3-3AC49D27C5DD}"/>
                  </a:ext>
                </a:extLst>
              </p:cNvPr>
              <p:cNvSpPr>
                <a:spLocks/>
              </p:cNvSpPr>
              <p:nvPr/>
            </p:nvSpPr>
            <p:spPr bwMode="auto">
              <a:xfrm>
                <a:off x="1482" y="1663"/>
                <a:ext cx="65"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7" name="Freeform 174">
                <a:extLst>
                  <a:ext uri="{FF2B5EF4-FFF2-40B4-BE49-F238E27FC236}">
                    <a16:creationId xmlns:a16="http://schemas.microsoft.com/office/drawing/2014/main" id="{137AC0DB-2AC3-4E8D-888F-F3A3D5E43588}"/>
                  </a:ext>
                </a:extLst>
              </p:cNvPr>
              <p:cNvSpPr>
                <a:spLocks/>
              </p:cNvSpPr>
              <p:nvPr/>
            </p:nvSpPr>
            <p:spPr bwMode="auto">
              <a:xfrm>
                <a:off x="1528" y="1624"/>
                <a:ext cx="66" cy="66"/>
              </a:xfrm>
              <a:custGeom>
                <a:avLst/>
                <a:gdLst>
                  <a:gd name="T0" fmla="*/ 4 w 52"/>
                  <a:gd name="T1" fmla="*/ 19 h 52"/>
                  <a:gd name="T2" fmla="*/ 23 w 52"/>
                  <a:gd name="T3" fmla="*/ 2 h 52"/>
                  <a:gd name="T4" fmla="*/ 33 w 52"/>
                  <a:gd name="T5" fmla="*/ 3 h 52"/>
                  <a:gd name="T6" fmla="*/ 50 w 52"/>
                  <a:gd name="T7" fmla="*/ 23 h 52"/>
                  <a:gd name="T8" fmla="*/ 49 w 52"/>
                  <a:gd name="T9" fmla="*/ 33 h 52"/>
                  <a:gd name="T10" fmla="*/ 30 w 52"/>
                  <a:gd name="T11" fmla="*/ 49 h 52"/>
                  <a:gd name="T12" fmla="*/ 20 w 52"/>
                  <a:gd name="T13" fmla="*/ 49 h 52"/>
                  <a:gd name="T14" fmla="*/ 3 w 52"/>
                  <a:gd name="T15" fmla="*/ 29 h 52"/>
                  <a:gd name="T16" fmla="*/ 4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4" y="19"/>
                    </a:moveTo>
                    <a:cubicBezTo>
                      <a:pt x="23" y="2"/>
                      <a:pt x="23" y="2"/>
                      <a:pt x="23" y="2"/>
                    </a:cubicBezTo>
                    <a:cubicBezTo>
                      <a:pt x="26" y="0"/>
                      <a:pt x="30" y="0"/>
                      <a:pt x="33" y="3"/>
                    </a:cubicBezTo>
                    <a:cubicBezTo>
                      <a:pt x="50" y="23"/>
                      <a:pt x="50" y="23"/>
                      <a:pt x="50" y="23"/>
                    </a:cubicBezTo>
                    <a:cubicBezTo>
                      <a:pt x="52" y="26"/>
                      <a:pt x="52" y="30"/>
                      <a:pt x="49" y="33"/>
                    </a:cubicBezTo>
                    <a:cubicBezTo>
                      <a:pt x="30" y="49"/>
                      <a:pt x="30" y="49"/>
                      <a:pt x="30" y="49"/>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8" name="Freeform 175">
                <a:extLst>
                  <a:ext uri="{FF2B5EF4-FFF2-40B4-BE49-F238E27FC236}">
                    <a16:creationId xmlns:a16="http://schemas.microsoft.com/office/drawing/2014/main" id="{0CF6C083-11A3-4FF6-A698-05583452F851}"/>
                  </a:ext>
                </a:extLst>
              </p:cNvPr>
              <p:cNvSpPr>
                <a:spLocks/>
              </p:cNvSpPr>
              <p:nvPr/>
            </p:nvSpPr>
            <p:spPr bwMode="auto">
              <a:xfrm>
                <a:off x="1577" y="1584"/>
                <a:ext cx="65" cy="66"/>
              </a:xfrm>
              <a:custGeom>
                <a:avLst/>
                <a:gdLst>
                  <a:gd name="T0" fmla="*/ 3 w 52"/>
                  <a:gd name="T1" fmla="*/ 19 h 52"/>
                  <a:gd name="T2" fmla="*/ 22 w 52"/>
                  <a:gd name="T3" fmla="*/ 2 h 52"/>
                  <a:gd name="T4" fmla="*/ 32 w 52"/>
                  <a:gd name="T5" fmla="*/ 3 h 52"/>
                  <a:gd name="T6" fmla="*/ 49 w 52"/>
                  <a:gd name="T7" fmla="*/ 23 h 52"/>
                  <a:gd name="T8" fmla="*/ 48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2"/>
                      <a:pt x="22" y="2"/>
                      <a:pt x="22" y="2"/>
                    </a:cubicBezTo>
                    <a:cubicBezTo>
                      <a:pt x="25" y="0"/>
                      <a:pt x="30" y="0"/>
                      <a:pt x="32" y="3"/>
                    </a:cubicBezTo>
                    <a:cubicBezTo>
                      <a:pt x="49" y="23"/>
                      <a:pt x="49" y="23"/>
                      <a:pt x="49" y="23"/>
                    </a:cubicBezTo>
                    <a:cubicBezTo>
                      <a:pt x="52" y="26"/>
                      <a:pt x="51" y="31"/>
                      <a:pt x="48" y="33"/>
                    </a:cubicBezTo>
                    <a:cubicBezTo>
                      <a:pt x="29" y="50"/>
                      <a:pt x="29" y="50"/>
                      <a:pt x="29" y="50"/>
                    </a:cubicBezTo>
                    <a:cubicBezTo>
                      <a:pt x="26" y="52"/>
                      <a:pt x="21" y="52"/>
                      <a:pt x="19" y="49"/>
                    </a:cubicBezTo>
                    <a:cubicBezTo>
                      <a:pt x="2" y="29"/>
                      <a:pt x="2" y="29"/>
                      <a:pt x="2"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9" name="Freeform 176">
                <a:extLst>
                  <a:ext uri="{FF2B5EF4-FFF2-40B4-BE49-F238E27FC236}">
                    <a16:creationId xmlns:a16="http://schemas.microsoft.com/office/drawing/2014/main" id="{83E618F7-2CCF-4CA7-A065-4265A4EA66A3}"/>
                  </a:ext>
                </a:extLst>
              </p:cNvPr>
              <p:cNvSpPr>
                <a:spLocks/>
              </p:cNvSpPr>
              <p:nvPr/>
            </p:nvSpPr>
            <p:spPr bwMode="auto">
              <a:xfrm>
                <a:off x="1623" y="1543"/>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0" name="Freeform 177">
                <a:extLst>
                  <a:ext uri="{FF2B5EF4-FFF2-40B4-BE49-F238E27FC236}">
                    <a16:creationId xmlns:a16="http://schemas.microsoft.com/office/drawing/2014/main" id="{4CE0FB7C-BC0A-4233-A093-92AF26851EA3}"/>
                  </a:ext>
                </a:extLst>
              </p:cNvPr>
              <p:cNvSpPr>
                <a:spLocks/>
              </p:cNvSpPr>
              <p:nvPr/>
            </p:nvSpPr>
            <p:spPr bwMode="auto">
              <a:xfrm>
                <a:off x="1670" y="1504"/>
                <a:ext cx="66"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30 w 52"/>
                  <a:gd name="T11" fmla="*/ 49 h 52"/>
                  <a:gd name="T12" fmla="*/ 20 w 52"/>
                  <a:gd name="T13" fmla="*/ 49 h 52"/>
                  <a:gd name="T14" fmla="*/ 3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0"/>
                      <a:pt x="49" y="33"/>
                    </a:cubicBezTo>
                    <a:cubicBezTo>
                      <a:pt x="30" y="49"/>
                      <a:pt x="30" y="49"/>
                      <a:pt x="30" y="49"/>
                    </a:cubicBezTo>
                    <a:cubicBezTo>
                      <a:pt x="27" y="52"/>
                      <a:pt x="22" y="52"/>
                      <a:pt x="20" y="49"/>
                    </a:cubicBezTo>
                    <a:cubicBezTo>
                      <a:pt x="3" y="29"/>
                      <a:pt x="3" y="29"/>
                      <a:pt x="3" y="29"/>
                    </a:cubicBezTo>
                    <a:cubicBezTo>
                      <a:pt x="0" y="26"/>
                      <a:pt x="1"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1" name="Freeform 178">
                <a:extLst>
                  <a:ext uri="{FF2B5EF4-FFF2-40B4-BE49-F238E27FC236}">
                    <a16:creationId xmlns:a16="http://schemas.microsoft.com/office/drawing/2014/main" id="{B4E03E01-4641-460B-9677-BDADE8ABE509}"/>
                  </a:ext>
                </a:extLst>
              </p:cNvPr>
              <p:cNvSpPr>
                <a:spLocks/>
              </p:cNvSpPr>
              <p:nvPr/>
            </p:nvSpPr>
            <p:spPr bwMode="auto">
              <a:xfrm>
                <a:off x="1717" y="1464"/>
                <a:ext cx="67" cy="66"/>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2" name="Freeform 179">
                <a:extLst>
                  <a:ext uri="{FF2B5EF4-FFF2-40B4-BE49-F238E27FC236}">
                    <a16:creationId xmlns:a16="http://schemas.microsoft.com/office/drawing/2014/main" id="{FF696C77-5399-4AF1-AE9B-0B8686B3D24C}"/>
                  </a:ext>
                </a:extLst>
              </p:cNvPr>
              <p:cNvSpPr>
                <a:spLocks/>
              </p:cNvSpPr>
              <p:nvPr/>
            </p:nvSpPr>
            <p:spPr bwMode="auto">
              <a:xfrm>
                <a:off x="1765" y="1423"/>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3" name="Freeform 180">
                <a:extLst>
                  <a:ext uri="{FF2B5EF4-FFF2-40B4-BE49-F238E27FC236}">
                    <a16:creationId xmlns:a16="http://schemas.microsoft.com/office/drawing/2014/main" id="{C6C516E1-6DF3-406D-ADF2-43935C2ED16F}"/>
                  </a:ext>
                </a:extLst>
              </p:cNvPr>
              <p:cNvSpPr>
                <a:spLocks/>
              </p:cNvSpPr>
              <p:nvPr/>
            </p:nvSpPr>
            <p:spPr bwMode="auto">
              <a:xfrm>
                <a:off x="1812" y="1384"/>
                <a:ext cx="65" cy="66"/>
              </a:xfrm>
              <a:custGeom>
                <a:avLst/>
                <a:gdLst>
                  <a:gd name="T0" fmla="*/ 4 w 52"/>
                  <a:gd name="T1" fmla="*/ 19 h 52"/>
                  <a:gd name="T2" fmla="*/ 23 w 52"/>
                  <a:gd name="T3" fmla="*/ 2 h 52"/>
                  <a:gd name="T4" fmla="*/ 33 w 52"/>
                  <a:gd name="T5" fmla="*/ 3 h 52"/>
                  <a:gd name="T6" fmla="*/ 50 w 52"/>
                  <a:gd name="T7" fmla="*/ 23 h 52"/>
                  <a:gd name="T8" fmla="*/ 49 w 52"/>
                  <a:gd name="T9" fmla="*/ 33 h 52"/>
                  <a:gd name="T10" fmla="*/ 30 w 52"/>
                  <a:gd name="T11" fmla="*/ 49 h 52"/>
                  <a:gd name="T12" fmla="*/ 20 w 52"/>
                  <a:gd name="T13" fmla="*/ 49 h 52"/>
                  <a:gd name="T14" fmla="*/ 3 w 52"/>
                  <a:gd name="T15" fmla="*/ 29 h 52"/>
                  <a:gd name="T16" fmla="*/ 4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4" y="19"/>
                    </a:moveTo>
                    <a:cubicBezTo>
                      <a:pt x="23" y="2"/>
                      <a:pt x="23" y="2"/>
                      <a:pt x="23" y="2"/>
                    </a:cubicBezTo>
                    <a:cubicBezTo>
                      <a:pt x="26" y="0"/>
                      <a:pt x="30" y="0"/>
                      <a:pt x="33" y="3"/>
                    </a:cubicBezTo>
                    <a:cubicBezTo>
                      <a:pt x="50" y="23"/>
                      <a:pt x="50" y="23"/>
                      <a:pt x="50" y="23"/>
                    </a:cubicBezTo>
                    <a:cubicBezTo>
                      <a:pt x="52" y="26"/>
                      <a:pt x="52" y="30"/>
                      <a:pt x="49" y="33"/>
                    </a:cubicBezTo>
                    <a:cubicBezTo>
                      <a:pt x="30" y="49"/>
                      <a:pt x="30" y="49"/>
                      <a:pt x="30" y="49"/>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4" name="Freeform 181">
                <a:extLst>
                  <a:ext uri="{FF2B5EF4-FFF2-40B4-BE49-F238E27FC236}">
                    <a16:creationId xmlns:a16="http://schemas.microsoft.com/office/drawing/2014/main" id="{E4A9E7B3-3E0D-42AE-8896-E8CA4FD3BBDF}"/>
                  </a:ext>
                </a:extLst>
              </p:cNvPr>
              <p:cNvSpPr>
                <a:spLocks/>
              </p:cNvSpPr>
              <p:nvPr/>
            </p:nvSpPr>
            <p:spPr bwMode="auto">
              <a:xfrm>
                <a:off x="1858" y="1344"/>
                <a:ext cx="67" cy="65"/>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5" name="Freeform 182">
                <a:extLst>
                  <a:ext uri="{FF2B5EF4-FFF2-40B4-BE49-F238E27FC236}">
                    <a16:creationId xmlns:a16="http://schemas.microsoft.com/office/drawing/2014/main" id="{C895D45D-B495-40E5-A6A6-1DD1A15BD21D}"/>
                  </a:ext>
                </a:extLst>
              </p:cNvPr>
              <p:cNvSpPr>
                <a:spLocks/>
              </p:cNvSpPr>
              <p:nvPr/>
            </p:nvSpPr>
            <p:spPr bwMode="auto">
              <a:xfrm>
                <a:off x="1906" y="1303"/>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6" name="Freeform 183">
                <a:extLst>
                  <a:ext uri="{FF2B5EF4-FFF2-40B4-BE49-F238E27FC236}">
                    <a16:creationId xmlns:a16="http://schemas.microsoft.com/office/drawing/2014/main" id="{44ECD4CD-3E4F-41BA-8A98-5A1E5421D45F}"/>
                  </a:ext>
                </a:extLst>
              </p:cNvPr>
              <p:cNvSpPr>
                <a:spLocks/>
              </p:cNvSpPr>
              <p:nvPr/>
            </p:nvSpPr>
            <p:spPr bwMode="auto">
              <a:xfrm>
                <a:off x="1498" y="1728"/>
                <a:ext cx="66" cy="67"/>
              </a:xfrm>
              <a:custGeom>
                <a:avLst/>
                <a:gdLst>
                  <a:gd name="T0" fmla="*/ 3 w 52"/>
                  <a:gd name="T1" fmla="*/ 19 h 53"/>
                  <a:gd name="T2" fmla="*/ 22 w 52"/>
                  <a:gd name="T3" fmla="*/ 3 h 53"/>
                  <a:gd name="T4" fmla="*/ 32 w 52"/>
                  <a:gd name="T5" fmla="*/ 4 h 53"/>
                  <a:gd name="T6" fmla="*/ 49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2" y="3"/>
                      <a:pt x="22" y="3"/>
                      <a:pt x="22" y="3"/>
                    </a:cubicBezTo>
                    <a:cubicBezTo>
                      <a:pt x="25" y="0"/>
                      <a:pt x="30" y="1"/>
                      <a:pt x="32" y="4"/>
                    </a:cubicBezTo>
                    <a:cubicBezTo>
                      <a:pt x="49" y="24"/>
                      <a:pt x="49" y="24"/>
                      <a:pt x="49"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7" name="Freeform 184">
                <a:extLst>
                  <a:ext uri="{FF2B5EF4-FFF2-40B4-BE49-F238E27FC236}">
                    <a16:creationId xmlns:a16="http://schemas.microsoft.com/office/drawing/2014/main" id="{1D0B03E1-9613-4BF9-942E-9A42707D113C}"/>
                  </a:ext>
                </a:extLst>
              </p:cNvPr>
              <p:cNvSpPr>
                <a:spLocks/>
              </p:cNvSpPr>
              <p:nvPr/>
            </p:nvSpPr>
            <p:spPr bwMode="auto">
              <a:xfrm>
                <a:off x="1545" y="1689"/>
                <a:ext cx="66" cy="66"/>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3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7" y="52"/>
                      <a:pt x="22" y="52"/>
                      <a:pt x="19" y="49"/>
                    </a:cubicBezTo>
                    <a:cubicBezTo>
                      <a:pt x="3" y="29"/>
                      <a:pt x="3" y="29"/>
                      <a:pt x="3"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8" name="Freeform 185">
                <a:extLst>
                  <a:ext uri="{FF2B5EF4-FFF2-40B4-BE49-F238E27FC236}">
                    <a16:creationId xmlns:a16="http://schemas.microsoft.com/office/drawing/2014/main" id="{D94C17A6-3AD8-4F81-968B-9D69FC3B3858}"/>
                  </a:ext>
                </a:extLst>
              </p:cNvPr>
              <p:cNvSpPr>
                <a:spLocks/>
              </p:cNvSpPr>
              <p:nvPr/>
            </p:nvSpPr>
            <p:spPr bwMode="auto">
              <a:xfrm>
                <a:off x="1592" y="1648"/>
                <a:ext cx="67" cy="66"/>
              </a:xfrm>
              <a:custGeom>
                <a:avLst/>
                <a:gdLst>
                  <a:gd name="T0" fmla="*/ 4 w 53"/>
                  <a:gd name="T1" fmla="*/ 19 h 52"/>
                  <a:gd name="T2" fmla="*/ 23 w 53"/>
                  <a:gd name="T3" fmla="*/ 3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3"/>
                      <a:pt x="23" y="3"/>
                      <a:pt x="23" y="3"/>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2"/>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9" name="Freeform 186">
                <a:extLst>
                  <a:ext uri="{FF2B5EF4-FFF2-40B4-BE49-F238E27FC236}">
                    <a16:creationId xmlns:a16="http://schemas.microsoft.com/office/drawing/2014/main" id="{3F089AB3-E799-4C1B-8ED5-5293A250737E}"/>
                  </a:ext>
                </a:extLst>
              </p:cNvPr>
              <p:cNvSpPr>
                <a:spLocks/>
              </p:cNvSpPr>
              <p:nvPr/>
            </p:nvSpPr>
            <p:spPr bwMode="auto">
              <a:xfrm>
                <a:off x="1640" y="1608"/>
                <a:ext cx="65" cy="67"/>
              </a:xfrm>
              <a:custGeom>
                <a:avLst/>
                <a:gdLst>
                  <a:gd name="T0" fmla="*/ 3 w 52"/>
                  <a:gd name="T1" fmla="*/ 19 h 53"/>
                  <a:gd name="T2" fmla="*/ 22 w 52"/>
                  <a:gd name="T3" fmla="*/ 3 h 53"/>
                  <a:gd name="T4" fmla="*/ 32 w 52"/>
                  <a:gd name="T5" fmla="*/ 4 h 53"/>
                  <a:gd name="T6" fmla="*/ 49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2" y="3"/>
                      <a:pt x="22" y="3"/>
                      <a:pt x="22" y="3"/>
                    </a:cubicBezTo>
                    <a:cubicBezTo>
                      <a:pt x="25" y="0"/>
                      <a:pt x="30" y="1"/>
                      <a:pt x="32" y="4"/>
                    </a:cubicBezTo>
                    <a:cubicBezTo>
                      <a:pt x="49" y="24"/>
                      <a:pt x="49" y="24"/>
                      <a:pt x="49"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0" name="Freeform 187">
                <a:extLst>
                  <a:ext uri="{FF2B5EF4-FFF2-40B4-BE49-F238E27FC236}">
                    <a16:creationId xmlns:a16="http://schemas.microsoft.com/office/drawing/2014/main" id="{D1CC0A68-5CCD-4D60-A348-A4C82761E8F8}"/>
                  </a:ext>
                </a:extLst>
              </p:cNvPr>
              <p:cNvSpPr>
                <a:spLocks/>
              </p:cNvSpPr>
              <p:nvPr/>
            </p:nvSpPr>
            <p:spPr bwMode="auto">
              <a:xfrm>
                <a:off x="1686" y="1569"/>
                <a:ext cx="66" cy="65"/>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3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3" y="29"/>
                      <a:pt x="3" y="29"/>
                      <a:pt x="3"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1" name="Freeform 188">
                <a:extLst>
                  <a:ext uri="{FF2B5EF4-FFF2-40B4-BE49-F238E27FC236}">
                    <a16:creationId xmlns:a16="http://schemas.microsoft.com/office/drawing/2014/main" id="{BCD6FE6D-8CDA-4878-B700-8CF2AA090753}"/>
                  </a:ext>
                </a:extLst>
              </p:cNvPr>
              <p:cNvSpPr>
                <a:spLocks/>
              </p:cNvSpPr>
              <p:nvPr/>
            </p:nvSpPr>
            <p:spPr bwMode="auto">
              <a:xfrm>
                <a:off x="1733" y="1528"/>
                <a:ext cx="67" cy="66"/>
              </a:xfrm>
              <a:custGeom>
                <a:avLst/>
                <a:gdLst>
                  <a:gd name="T0" fmla="*/ 4 w 53"/>
                  <a:gd name="T1" fmla="*/ 19 h 52"/>
                  <a:gd name="T2" fmla="*/ 23 w 53"/>
                  <a:gd name="T3" fmla="*/ 3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3"/>
                      <a:pt x="23" y="3"/>
                      <a:pt x="23" y="3"/>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2"/>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2" name="Freeform 189">
                <a:extLst>
                  <a:ext uri="{FF2B5EF4-FFF2-40B4-BE49-F238E27FC236}">
                    <a16:creationId xmlns:a16="http://schemas.microsoft.com/office/drawing/2014/main" id="{E0E1E348-C0F2-4E75-937F-5362500F274D}"/>
                  </a:ext>
                </a:extLst>
              </p:cNvPr>
              <p:cNvSpPr>
                <a:spLocks/>
              </p:cNvSpPr>
              <p:nvPr/>
            </p:nvSpPr>
            <p:spPr bwMode="auto">
              <a:xfrm>
                <a:off x="1781" y="1488"/>
                <a:ext cx="66" cy="67"/>
              </a:xfrm>
              <a:custGeom>
                <a:avLst/>
                <a:gdLst>
                  <a:gd name="T0" fmla="*/ 3 w 52"/>
                  <a:gd name="T1" fmla="*/ 19 h 53"/>
                  <a:gd name="T2" fmla="*/ 22 w 52"/>
                  <a:gd name="T3" fmla="*/ 3 h 53"/>
                  <a:gd name="T4" fmla="*/ 32 w 52"/>
                  <a:gd name="T5" fmla="*/ 4 h 53"/>
                  <a:gd name="T6" fmla="*/ 49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2" y="3"/>
                      <a:pt x="22" y="3"/>
                      <a:pt x="22" y="3"/>
                    </a:cubicBezTo>
                    <a:cubicBezTo>
                      <a:pt x="25" y="0"/>
                      <a:pt x="30" y="1"/>
                      <a:pt x="32" y="4"/>
                    </a:cubicBezTo>
                    <a:cubicBezTo>
                      <a:pt x="49" y="24"/>
                      <a:pt x="49" y="24"/>
                      <a:pt x="49"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3" name="Freeform 190">
                <a:extLst>
                  <a:ext uri="{FF2B5EF4-FFF2-40B4-BE49-F238E27FC236}">
                    <a16:creationId xmlns:a16="http://schemas.microsoft.com/office/drawing/2014/main" id="{F46DC5FA-D97B-445A-B6CE-A65C579260A3}"/>
                  </a:ext>
                </a:extLst>
              </p:cNvPr>
              <p:cNvSpPr>
                <a:spLocks/>
              </p:cNvSpPr>
              <p:nvPr/>
            </p:nvSpPr>
            <p:spPr bwMode="auto">
              <a:xfrm>
                <a:off x="1828" y="1449"/>
                <a:ext cx="66" cy="65"/>
              </a:xfrm>
              <a:custGeom>
                <a:avLst/>
                <a:gdLst>
                  <a:gd name="T0" fmla="*/ 3 w 52"/>
                  <a:gd name="T1" fmla="*/ 19 h 52"/>
                  <a:gd name="T2" fmla="*/ 23 w 52"/>
                  <a:gd name="T3" fmla="*/ 2 h 52"/>
                  <a:gd name="T4" fmla="*/ 33 w 52"/>
                  <a:gd name="T5" fmla="*/ 3 h 52"/>
                  <a:gd name="T6" fmla="*/ 50 w 52"/>
                  <a:gd name="T7" fmla="*/ 23 h 52"/>
                  <a:gd name="T8" fmla="*/ 49 w 52"/>
                  <a:gd name="T9" fmla="*/ 33 h 52"/>
                  <a:gd name="T10" fmla="*/ 29 w 52"/>
                  <a:gd name="T11" fmla="*/ 50 h 52"/>
                  <a:gd name="T12" fmla="*/ 19 w 52"/>
                  <a:gd name="T13" fmla="*/ 49 h 52"/>
                  <a:gd name="T14" fmla="*/ 3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3" y="2"/>
                      <a:pt x="23" y="2"/>
                      <a:pt x="23" y="2"/>
                    </a:cubicBezTo>
                    <a:cubicBezTo>
                      <a:pt x="26" y="0"/>
                      <a:pt x="30" y="0"/>
                      <a:pt x="33" y="3"/>
                    </a:cubicBezTo>
                    <a:cubicBezTo>
                      <a:pt x="50" y="23"/>
                      <a:pt x="50" y="23"/>
                      <a:pt x="50" y="23"/>
                    </a:cubicBezTo>
                    <a:cubicBezTo>
                      <a:pt x="52" y="26"/>
                      <a:pt x="52" y="31"/>
                      <a:pt x="49" y="33"/>
                    </a:cubicBezTo>
                    <a:cubicBezTo>
                      <a:pt x="29" y="50"/>
                      <a:pt x="29" y="50"/>
                      <a:pt x="29" y="50"/>
                    </a:cubicBezTo>
                    <a:cubicBezTo>
                      <a:pt x="26" y="52"/>
                      <a:pt x="22" y="52"/>
                      <a:pt x="19" y="49"/>
                    </a:cubicBezTo>
                    <a:cubicBezTo>
                      <a:pt x="3" y="29"/>
                      <a:pt x="3" y="29"/>
                      <a:pt x="3" y="29"/>
                    </a:cubicBezTo>
                    <a:cubicBezTo>
                      <a:pt x="0" y="26"/>
                      <a:pt x="0" y="21"/>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4" name="Freeform 191">
                <a:extLst>
                  <a:ext uri="{FF2B5EF4-FFF2-40B4-BE49-F238E27FC236}">
                    <a16:creationId xmlns:a16="http://schemas.microsoft.com/office/drawing/2014/main" id="{3BCC0501-DF39-4042-8750-DE06C25F0386}"/>
                  </a:ext>
                </a:extLst>
              </p:cNvPr>
              <p:cNvSpPr>
                <a:spLocks/>
              </p:cNvSpPr>
              <p:nvPr/>
            </p:nvSpPr>
            <p:spPr bwMode="auto">
              <a:xfrm>
                <a:off x="1875" y="1408"/>
                <a:ext cx="67" cy="66"/>
              </a:xfrm>
              <a:custGeom>
                <a:avLst/>
                <a:gdLst>
                  <a:gd name="T0" fmla="*/ 4 w 53"/>
                  <a:gd name="T1" fmla="*/ 19 h 52"/>
                  <a:gd name="T2" fmla="*/ 23 w 53"/>
                  <a:gd name="T3" fmla="*/ 3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3"/>
                      <a:pt x="23" y="3"/>
                      <a:pt x="23" y="3"/>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2"/>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5" name="Freeform 192">
                <a:extLst>
                  <a:ext uri="{FF2B5EF4-FFF2-40B4-BE49-F238E27FC236}">
                    <a16:creationId xmlns:a16="http://schemas.microsoft.com/office/drawing/2014/main" id="{647F5B2E-B32F-4029-B043-E8250AF52458}"/>
                  </a:ext>
                </a:extLst>
              </p:cNvPr>
              <p:cNvSpPr>
                <a:spLocks/>
              </p:cNvSpPr>
              <p:nvPr/>
            </p:nvSpPr>
            <p:spPr bwMode="auto">
              <a:xfrm>
                <a:off x="1923" y="1368"/>
                <a:ext cx="66" cy="67"/>
              </a:xfrm>
              <a:custGeom>
                <a:avLst/>
                <a:gdLst>
                  <a:gd name="T0" fmla="*/ 3 w 52"/>
                  <a:gd name="T1" fmla="*/ 19 h 53"/>
                  <a:gd name="T2" fmla="*/ 22 w 52"/>
                  <a:gd name="T3" fmla="*/ 3 h 53"/>
                  <a:gd name="T4" fmla="*/ 32 w 52"/>
                  <a:gd name="T5" fmla="*/ 4 h 53"/>
                  <a:gd name="T6" fmla="*/ 49 w 52"/>
                  <a:gd name="T7" fmla="*/ 24 h 53"/>
                  <a:gd name="T8" fmla="*/ 49 w 52"/>
                  <a:gd name="T9" fmla="*/ 34 h 53"/>
                  <a:gd name="T10" fmla="*/ 29 w 52"/>
                  <a:gd name="T11" fmla="*/ 50 h 53"/>
                  <a:gd name="T12" fmla="*/ 19 w 52"/>
                  <a:gd name="T13" fmla="*/ 49 h 53"/>
                  <a:gd name="T14" fmla="*/ 2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2" y="3"/>
                      <a:pt x="22" y="3"/>
                      <a:pt x="22" y="3"/>
                    </a:cubicBezTo>
                    <a:cubicBezTo>
                      <a:pt x="25" y="0"/>
                      <a:pt x="30" y="1"/>
                      <a:pt x="32" y="4"/>
                    </a:cubicBezTo>
                    <a:cubicBezTo>
                      <a:pt x="49" y="24"/>
                      <a:pt x="49" y="24"/>
                      <a:pt x="49" y="24"/>
                    </a:cubicBezTo>
                    <a:cubicBezTo>
                      <a:pt x="52" y="27"/>
                      <a:pt x="52" y="31"/>
                      <a:pt x="49" y="34"/>
                    </a:cubicBezTo>
                    <a:cubicBezTo>
                      <a:pt x="29" y="50"/>
                      <a:pt x="29" y="50"/>
                      <a:pt x="29" y="50"/>
                    </a:cubicBezTo>
                    <a:cubicBezTo>
                      <a:pt x="26" y="53"/>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6" name="Freeform 193">
                <a:extLst>
                  <a:ext uri="{FF2B5EF4-FFF2-40B4-BE49-F238E27FC236}">
                    <a16:creationId xmlns:a16="http://schemas.microsoft.com/office/drawing/2014/main" id="{C6A1C2D8-326A-40EF-B4F5-61F6F2082199}"/>
                  </a:ext>
                </a:extLst>
              </p:cNvPr>
              <p:cNvSpPr>
                <a:spLocks/>
              </p:cNvSpPr>
              <p:nvPr/>
            </p:nvSpPr>
            <p:spPr bwMode="auto">
              <a:xfrm>
                <a:off x="1970" y="1311"/>
                <a:ext cx="86" cy="83"/>
              </a:xfrm>
              <a:custGeom>
                <a:avLst/>
                <a:gdLst>
                  <a:gd name="T0" fmla="*/ 3 w 68"/>
                  <a:gd name="T1" fmla="*/ 33 h 66"/>
                  <a:gd name="T2" fmla="*/ 39 w 68"/>
                  <a:gd name="T3" fmla="*/ 3 h 66"/>
                  <a:gd name="T4" fmla="*/ 49 w 68"/>
                  <a:gd name="T5" fmla="*/ 4 h 66"/>
                  <a:gd name="T6" fmla="*/ 66 w 68"/>
                  <a:gd name="T7" fmla="*/ 23 h 66"/>
                  <a:gd name="T8" fmla="*/ 65 w 68"/>
                  <a:gd name="T9" fmla="*/ 34 h 66"/>
                  <a:gd name="T10" fmla="*/ 30 w 68"/>
                  <a:gd name="T11" fmla="*/ 63 h 66"/>
                  <a:gd name="T12" fmla="*/ 19 w 68"/>
                  <a:gd name="T13" fmla="*/ 63 h 66"/>
                  <a:gd name="T14" fmla="*/ 3 w 68"/>
                  <a:gd name="T15" fmla="*/ 43 h 66"/>
                  <a:gd name="T16" fmla="*/ 3 w 68"/>
                  <a:gd name="T17" fmla="*/ 33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 h="66">
                    <a:moveTo>
                      <a:pt x="3" y="33"/>
                    </a:moveTo>
                    <a:cubicBezTo>
                      <a:pt x="39" y="3"/>
                      <a:pt x="39" y="3"/>
                      <a:pt x="39" y="3"/>
                    </a:cubicBezTo>
                    <a:cubicBezTo>
                      <a:pt x="42" y="0"/>
                      <a:pt x="46" y="1"/>
                      <a:pt x="49" y="4"/>
                    </a:cubicBezTo>
                    <a:cubicBezTo>
                      <a:pt x="66" y="23"/>
                      <a:pt x="66" y="23"/>
                      <a:pt x="66" y="23"/>
                    </a:cubicBezTo>
                    <a:cubicBezTo>
                      <a:pt x="68" y="27"/>
                      <a:pt x="68" y="31"/>
                      <a:pt x="65" y="34"/>
                    </a:cubicBezTo>
                    <a:cubicBezTo>
                      <a:pt x="30" y="63"/>
                      <a:pt x="30" y="63"/>
                      <a:pt x="30" y="63"/>
                    </a:cubicBezTo>
                    <a:cubicBezTo>
                      <a:pt x="27" y="66"/>
                      <a:pt x="22" y="66"/>
                      <a:pt x="19" y="63"/>
                    </a:cubicBezTo>
                    <a:cubicBezTo>
                      <a:pt x="3" y="43"/>
                      <a:pt x="3" y="43"/>
                      <a:pt x="3" y="43"/>
                    </a:cubicBezTo>
                    <a:cubicBezTo>
                      <a:pt x="0" y="40"/>
                      <a:pt x="0" y="35"/>
                      <a:pt x="3" y="33"/>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7" name="Freeform 194">
                <a:extLst>
                  <a:ext uri="{FF2B5EF4-FFF2-40B4-BE49-F238E27FC236}">
                    <a16:creationId xmlns:a16="http://schemas.microsoft.com/office/drawing/2014/main" id="{30DB4884-1E41-4568-85C8-C201CAAE1873}"/>
                  </a:ext>
                </a:extLst>
              </p:cNvPr>
              <p:cNvSpPr>
                <a:spLocks/>
              </p:cNvSpPr>
              <p:nvPr/>
            </p:nvSpPr>
            <p:spPr bwMode="auto">
              <a:xfrm>
                <a:off x="1488" y="1815"/>
                <a:ext cx="67" cy="66"/>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8" name="Freeform 195">
                <a:extLst>
                  <a:ext uri="{FF2B5EF4-FFF2-40B4-BE49-F238E27FC236}">
                    <a16:creationId xmlns:a16="http://schemas.microsoft.com/office/drawing/2014/main" id="{BDC55C0D-A84D-4A3D-A9DC-86D467958C52}"/>
                  </a:ext>
                </a:extLst>
              </p:cNvPr>
              <p:cNvSpPr>
                <a:spLocks/>
              </p:cNvSpPr>
              <p:nvPr/>
            </p:nvSpPr>
            <p:spPr bwMode="auto">
              <a:xfrm>
                <a:off x="1536" y="1775"/>
                <a:ext cx="66" cy="65"/>
              </a:xfrm>
              <a:custGeom>
                <a:avLst/>
                <a:gdLst>
                  <a:gd name="T0" fmla="*/ 3 w 52"/>
                  <a:gd name="T1" fmla="*/ 19 h 52"/>
                  <a:gd name="T2" fmla="*/ 22 w 52"/>
                  <a:gd name="T3" fmla="*/ 3 h 52"/>
                  <a:gd name="T4" fmla="*/ 32 w 52"/>
                  <a:gd name="T5" fmla="*/ 3 h 52"/>
                  <a:gd name="T6" fmla="*/ 49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3"/>
                      <a:pt x="22" y="3"/>
                      <a:pt x="22" y="3"/>
                    </a:cubicBezTo>
                    <a:cubicBezTo>
                      <a:pt x="25" y="0"/>
                      <a:pt x="30" y="0"/>
                      <a:pt x="32" y="3"/>
                    </a:cubicBezTo>
                    <a:cubicBezTo>
                      <a:pt x="49" y="23"/>
                      <a:pt x="49" y="23"/>
                      <a:pt x="49"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9" name="Freeform 196">
                <a:extLst>
                  <a:ext uri="{FF2B5EF4-FFF2-40B4-BE49-F238E27FC236}">
                    <a16:creationId xmlns:a16="http://schemas.microsoft.com/office/drawing/2014/main" id="{2C8AA844-DB3C-44FC-839D-9F5BC5467DFC}"/>
                  </a:ext>
                </a:extLst>
              </p:cNvPr>
              <p:cNvSpPr>
                <a:spLocks/>
              </p:cNvSpPr>
              <p:nvPr/>
            </p:nvSpPr>
            <p:spPr bwMode="auto">
              <a:xfrm>
                <a:off x="1583" y="1734"/>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30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30" y="50"/>
                      <a:pt x="30" y="50"/>
                      <a:pt x="30" y="50"/>
                    </a:cubicBezTo>
                    <a:cubicBezTo>
                      <a:pt x="27" y="53"/>
                      <a:pt x="22" y="52"/>
                      <a:pt x="20" y="49"/>
                    </a:cubicBezTo>
                    <a:cubicBezTo>
                      <a:pt x="3" y="29"/>
                      <a:pt x="3" y="29"/>
                      <a:pt x="3"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0" name="Freeform 197">
                <a:extLst>
                  <a:ext uri="{FF2B5EF4-FFF2-40B4-BE49-F238E27FC236}">
                    <a16:creationId xmlns:a16="http://schemas.microsoft.com/office/drawing/2014/main" id="{A0C55C87-C0B9-42E6-9D20-B3653BD57B6E}"/>
                  </a:ext>
                </a:extLst>
              </p:cNvPr>
              <p:cNvSpPr>
                <a:spLocks/>
              </p:cNvSpPr>
              <p:nvPr/>
            </p:nvSpPr>
            <p:spPr bwMode="auto">
              <a:xfrm>
                <a:off x="1630" y="1695"/>
                <a:ext cx="67" cy="66"/>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1" name="Freeform 198">
                <a:extLst>
                  <a:ext uri="{FF2B5EF4-FFF2-40B4-BE49-F238E27FC236}">
                    <a16:creationId xmlns:a16="http://schemas.microsoft.com/office/drawing/2014/main" id="{F4283297-4D22-4A71-BD98-3C8BEC3B0E4D}"/>
                  </a:ext>
                </a:extLst>
              </p:cNvPr>
              <p:cNvSpPr>
                <a:spLocks/>
              </p:cNvSpPr>
              <p:nvPr/>
            </p:nvSpPr>
            <p:spPr bwMode="auto">
              <a:xfrm>
                <a:off x="1678" y="1655"/>
                <a:ext cx="65" cy="65"/>
              </a:xfrm>
              <a:custGeom>
                <a:avLst/>
                <a:gdLst>
                  <a:gd name="T0" fmla="*/ 3 w 52"/>
                  <a:gd name="T1" fmla="*/ 19 h 52"/>
                  <a:gd name="T2" fmla="*/ 22 w 52"/>
                  <a:gd name="T3" fmla="*/ 3 h 52"/>
                  <a:gd name="T4" fmla="*/ 32 w 52"/>
                  <a:gd name="T5" fmla="*/ 3 h 52"/>
                  <a:gd name="T6" fmla="*/ 49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3"/>
                      <a:pt x="22" y="3"/>
                      <a:pt x="22" y="3"/>
                    </a:cubicBezTo>
                    <a:cubicBezTo>
                      <a:pt x="25" y="0"/>
                      <a:pt x="30" y="0"/>
                      <a:pt x="32" y="3"/>
                    </a:cubicBezTo>
                    <a:cubicBezTo>
                      <a:pt x="49" y="23"/>
                      <a:pt x="49" y="23"/>
                      <a:pt x="49"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2" name="Freeform 199">
                <a:extLst>
                  <a:ext uri="{FF2B5EF4-FFF2-40B4-BE49-F238E27FC236}">
                    <a16:creationId xmlns:a16="http://schemas.microsoft.com/office/drawing/2014/main" id="{923C5AAE-A49E-48B1-898F-DD9722A8D727}"/>
                  </a:ext>
                </a:extLst>
              </p:cNvPr>
              <p:cNvSpPr>
                <a:spLocks/>
              </p:cNvSpPr>
              <p:nvPr/>
            </p:nvSpPr>
            <p:spPr bwMode="auto">
              <a:xfrm>
                <a:off x="1724" y="1614"/>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20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7" y="53"/>
                      <a:pt x="22" y="52"/>
                      <a:pt x="20" y="49"/>
                    </a:cubicBezTo>
                    <a:cubicBezTo>
                      <a:pt x="3" y="29"/>
                      <a:pt x="3" y="29"/>
                      <a:pt x="3"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3" name="Freeform 200">
                <a:extLst>
                  <a:ext uri="{FF2B5EF4-FFF2-40B4-BE49-F238E27FC236}">
                    <a16:creationId xmlns:a16="http://schemas.microsoft.com/office/drawing/2014/main" id="{CD640DAC-9B60-4E3D-98F8-EE3FC2AB93ED}"/>
                  </a:ext>
                </a:extLst>
              </p:cNvPr>
              <p:cNvSpPr>
                <a:spLocks/>
              </p:cNvSpPr>
              <p:nvPr/>
            </p:nvSpPr>
            <p:spPr bwMode="auto">
              <a:xfrm>
                <a:off x="1771" y="1575"/>
                <a:ext cx="67" cy="66"/>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1"/>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4" name="Freeform 201">
                <a:extLst>
                  <a:ext uri="{FF2B5EF4-FFF2-40B4-BE49-F238E27FC236}">
                    <a16:creationId xmlns:a16="http://schemas.microsoft.com/office/drawing/2014/main" id="{92BBA73D-C3D4-4B4A-A5F1-D5B5E23166EC}"/>
                  </a:ext>
                </a:extLst>
              </p:cNvPr>
              <p:cNvSpPr>
                <a:spLocks/>
              </p:cNvSpPr>
              <p:nvPr/>
            </p:nvSpPr>
            <p:spPr bwMode="auto">
              <a:xfrm>
                <a:off x="1819" y="1535"/>
                <a:ext cx="66" cy="65"/>
              </a:xfrm>
              <a:custGeom>
                <a:avLst/>
                <a:gdLst>
                  <a:gd name="T0" fmla="*/ 3 w 52"/>
                  <a:gd name="T1" fmla="*/ 19 h 52"/>
                  <a:gd name="T2" fmla="*/ 22 w 52"/>
                  <a:gd name="T3" fmla="*/ 3 h 52"/>
                  <a:gd name="T4" fmla="*/ 32 w 52"/>
                  <a:gd name="T5" fmla="*/ 3 h 52"/>
                  <a:gd name="T6" fmla="*/ 49 w 52"/>
                  <a:gd name="T7" fmla="*/ 23 h 52"/>
                  <a:gd name="T8" fmla="*/ 49 w 52"/>
                  <a:gd name="T9" fmla="*/ 33 h 52"/>
                  <a:gd name="T10" fmla="*/ 29 w 52"/>
                  <a:gd name="T11" fmla="*/ 50 h 52"/>
                  <a:gd name="T12" fmla="*/ 19 w 52"/>
                  <a:gd name="T13" fmla="*/ 49 h 52"/>
                  <a:gd name="T14" fmla="*/ 2 w 52"/>
                  <a:gd name="T15" fmla="*/ 29 h 52"/>
                  <a:gd name="T16" fmla="*/ 3 w 52"/>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2">
                    <a:moveTo>
                      <a:pt x="3" y="19"/>
                    </a:moveTo>
                    <a:cubicBezTo>
                      <a:pt x="22" y="3"/>
                      <a:pt x="22" y="3"/>
                      <a:pt x="22" y="3"/>
                    </a:cubicBezTo>
                    <a:cubicBezTo>
                      <a:pt x="25" y="0"/>
                      <a:pt x="30" y="0"/>
                      <a:pt x="32" y="3"/>
                    </a:cubicBezTo>
                    <a:cubicBezTo>
                      <a:pt x="49" y="23"/>
                      <a:pt x="49" y="23"/>
                      <a:pt x="49" y="23"/>
                    </a:cubicBezTo>
                    <a:cubicBezTo>
                      <a:pt x="52" y="26"/>
                      <a:pt x="52" y="31"/>
                      <a:pt x="49" y="33"/>
                    </a:cubicBezTo>
                    <a:cubicBezTo>
                      <a:pt x="29" y="50"/>
                      <a:pt x="29" y="50"/>
                      <a:pt x="29" y="50"/>
                    </a:cubicBezTo>
                    <a:cubicBezTo>
                      <a:pt x="26" y="52"/>
                      <a:pt x="22" y="52"/>
                      <a:pt x="19" y="49"/>
                    </a:cubicBezTo>
                    <a:cubicBezTo>
                      <a:pt x="2" y="29"/>
                      <a:pt x="2" y="29"/>
                      <a:pt x="2"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5" name="Freeform 202">
                <a:extLst>
                  <a:ext uri="{FF2B5EF4-FFF2-40B4-BE49-F238E27FC236}">
                    <a16:creationId xmlns:a16="http://schemas.microsoft.com/office/drawing/2014/main" id="{4A56CEAE-4F3E-417B-9141-290576EBE120}"/>
                  </a:ext>
                </a:extLst>
              </p:cNvPr>
              <p:cNvSpPr>
                <a:spLocks/>
              </p:cNvSpPr>
              <p:nvPr/>
            </p:nvSpPr>
            <p:spPr bwMode="auto">
              <a:xfrm>
                <a:off x="1866" y="1494"/>
                <a:ext cx="66" cy="67"/>
              </a:xfrm>
              <a:custGeom>
                <a:avLst/>
                <a:gdLst>
                  <a:gd name="T0" fmla="*/ 3 w 52"/>
                  <a:gd name="T1" fmla="*/ 19 h 53"/>
                  <a:gd name="T2" fmla="*/ 23 w 52"/>
                  <a:gd name="T3" fmla="*/ 3 h 53"/>
                  <a:gd name="T4" fmla="*/ 33 w 52"/>
                  <a:gd name="T5" fmla="*/ 4 h 53"/>
                  <a:gd name="T6" fmla="*/ 50 w 52"/>
                  <a:gd name="T7" fmla="*/ 24 h 53"/>
                  <a:gd name="T8" fmla="*/ 49 w 52"/>
                  <a:gd name="T9" fmla="*/ 34 h 53"/>
                  <a:gd name="T10" fmla="*/ 29 w 52"/>
                  <a:gd name="T11" fmla="*/ 50 h 53"/>
                  <a:gd name="T12" fmla="*/ 19 w 52"/>
                  <a:gd name="T13" fmla="*/ 49 h 53"/>
                  <a:gd name="T14" fmla="*/ 3 w 52"/>
                  <a:gd name="T15" fmla="*/ 29 h 53"/>
                  <a:gd name="T16" fmla="*/ 3 w 52"/>
                  <a:gd name="T17" fmla="*/ 1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 h="53">
                    <a:moveTo>
                      <a:pt x="3" y="19"/>
                    </a:moveTo>
                    <a:cubicBezTo>
                      <a:pt x="23" y="3"/>
                      <a:pt x="23" y="3"/>
                      <a:pt x="23" y="3"/>
                    </a:cubicBezTo>
                    <a:cubicBezTo>
                      <a:pt x="26" y="0"/>
                      <a:pt x="30" y="1"/>
                      <a:pt x="33" y="4"/>
                    </a:cubicBezTo>
                    <a:cubicBezTo>
                      <a:pt x="50" y="24"/>
                      <a:pt x="50" y="24"/>
                      <a:pt x="50" y="24"/>
                    </a:cubicBezTo>
                    <a:cubicBezTo>
                      <a:pt x="52" y="27"/>
                      <a:pt x="52" y="31"/>
                      <a:pt x="49" y="34"/>
                    </a:cubicBezTo>
                    <a:cubicBezTo>
                      <a:pt x="29" y="50"/>
                      <a:pt x="29" y="50"/>
                      <a:pt x="29" y="50"/>
                    </a:cubicBezTo>
                    <a:cubicBezTo>
                      <a:pt x="27" y="53"/>
                      <a:pt x="22" y="52"/>
                      <a:pt x="19" y="49"/>
                    </a:cubicBezTo>
                    <a:cubicBezTo>
                      <a:pt x="3" y="29"/>
                      <a:pt x="3" y="29"/>
                      <a:pt x="3" y="29"/>
                    </a:cubicBezTo>
                    <a:cubicBezTo>
                      <a:pt x="0" y="26"/>
                      <a:pt x="0" y="22"/>
                      <a:pt x="3"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6" name="Freeform 203">
                <a:extLst>
                  <a:ext uri="{FF2B5EF4-FFF2-40B4-BE49-F238E27FC236}">
                    <a16:creationId xmlns:a16="http://schemas.microsoft.com/office/drawing/2014/main" id="{53364929-C025-4B5F-9677-27ADE02FE049}"/>
                  </a:ext>
                </a:extLst>
              </p:cNvPr>
              <p:cNvSpPr>
                <a:spLocks/>
              </p:cNvSpPr>
              <p:nvPr/>
            </p:nvSpPr>
            <p:spPr bwMode="auto">
              <a:xfrm>
                <a:off x="1913" y="1455"/>
                <a:ext cx="67" cy="66"/>
              </a:xfrm>
              <a:custGeom>
                <a:avLst/>
                <a:gdLst>
                  <a:gd name="T0" fmla="*/ 4 w 53"/>
                  <a:gd name="T1" fmla="*/ 19 h 52"/>
                  <a:gd name="T2" fmla="*/ 23 w 53"/>
                  <a:gd name="T3" fmla="*/ 2 h 52"/>
                  <a:gd name="T4" fmla="*/ 33 w 53"/>
                  <a:gd name="T5" fmla="*/ 3 h 52"/>
                  <a:gd name="T6" fmla="*/ 50 w 53"/>
                  <a:gd name="T7" fmla="*/ 23 h 52"/>
                  <a:gd name="T8" fmla="*/ 49 w 53"/>
                  <a:gd name="T9" fmla="*/ 33 h 52"/>
                  <a:gd name="T10" fmla="*/ 30 w 53"/>
                  <a:gd name="T11" fmla="*/ 50 h 52"/>
                  <a:gd name="T12" fmla="*/ 20 w 53"/>
                  <a:gd name="T13" fmla="*/ 49 h 52"/>
                  <a:gd name="T14" fmla="*/ 3 w 53"/>
                  <a:gd name="T15" fmla="*/ 29 h 52"/>
                  <a:gd name="T16" fmla="*/ 4 w 53"/>
                  <a:gd name="T17" fmla="*/ 19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52">
                    <a:moveTo>
                      <a:pt x="4" y="19"/>
                    </a:moveTo>
                    <a:cubicBezTo>
                      <a:pt x="23" y="2"/>
                      <a:pt x="23" y="2"/>
                      <a:pt x="23" y="2"/>
                    </a:cubicBezTo>
                    <a:cubicBezTo>
                      <a:pt x="26" y="0"/>
                      <a:pt x="31" y="0"/>
                      <a:pt x="33" y="3"/>
                    </a:cubicBezTo>
                    <a:cubicBezTo>
                      <a:pt x="50" y="23"/>
                      <a:pt x="50" y="23"/>
                      <a:pt x="50" y="23"/>
                    </a:cubicBezTo>
                    <a:cubicBezTo>
                      <a:pt x="53" y="26"/>
                      <a:pt x="52" y="30"/>
                      <a:pt x="49" y="33"/>
                    </a:cubicBezTo>
                    <a:cubicBezTo>
                      <a:pt x="30" y="50"/>
                      <a:pt x="30" y="50"/>
                      <a:pt x="30" y="50"/>
                    </a:cubicBezTo>
                    <a:cubicBezTo>
                      <a:pt x="27" y="52"/>
                      <a:pt x="22" y="52"/>
                      <a:pt x="20" y="49"/>
                    </a:cubicBezTo>
                    <a:cubicBezTo>
                      <a:pt x="3" y="29"/>
                      <a:pt x="3" y="29"/>
                      <a:pt x="3" y="29"/>
                    </a:cubicBezTo>
                    <a:cubicBezTo>
                      <a:pt x="0" y="26"/>
                      <a:pt x="1" y="21"/>
                      <a:pt x="4" y="19"/>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7" name="Freeform 204">
                <a:extLst>
                  <a:ext uri="{FF2B5EF4-FFF2-40B4-BE49-F238E27FC236}">
                    <a16:creationId xmlns:a16="http://schemas.microsoft.com/office/drawing/2014/main" id="{7D8B737D-9087-43AB-BCA6-995FB8276979}"/>
                  </a:ext>
                </a:extLst>
              </p:cNvPr>
              <p:cNvSpPr>
                <a:spLocks/>
              </p:cNvSpPr>
              <p:nvPr/>
            </p:nvSpPr>
            <p:spPr bwMode="auto">
              <a:xfrm>
                <a:off x="1961" y="1398"/>
                <a:ext cx="86" cy="82"/>
              </a:xfrm>
              <a:custGeom>
                <a:avLst/>
                <a:gdLst>
                  <a:gd name="T0" fmla="*/ 3 w 68"/>
                  <a:gd name="T1" fmla="*/ 32 h 65"/>
                  <a:gd name="T2" fmla="*/ 38 w 68"/>
                  <a:gd name="T3" fmla="*/ 2 h 65"/>
                  <a:gd name="T4" fmla="*/ 48 w 68"/>
                  <a:gd name="T5" fmla="*/ 3 h 65"/>
                  <a:gd name="T6" fmla="*/ 65 w 68"/>
                  <a:gd name="T7" fmla="*/ 23 h 65"/>
                  <a:gd name="T8" fmla="*/ 64 w 68"/>
                  <a:gd name="T9" fmla="*/ 33 h 65"/>
                  <a:gd name="T10" fmla="*/ 29 w 68"/>
                  <a:gd name="T11" fmla="*/ 63 h 65"/>
                  <a:gd name="T12" fmla="*/ 19 w 68"/>
                  <a:gd name="T13" fmla="*/ 62 h 65"/>
                  <a:gd name="T14" fmla="*/ 2 w 68"/>
                  <a:gd name="T15" fmla="*/ 42 h 65"/>
                  <a:gd name="T16" fmla="*/ 3 w 68"/>
                  <a:gd name="T17" fmla="*/ 32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 h="65">
                    <a:moveTo>
                      <a:pt x="3" y="32"/>
                    </a:moveTo>
                    <a:cubicBezTo>
                      <a:pt x="38" y="2"/>
                      <a:pt x="38" y="2"/>
                      <a:pt x="38" y="2"/>
                    </a:cubicBezTo>
                    <a:cubicBezTo>
                      <a:pt x="41" y="0"/>
                      <a:pt x="46" y="0"/>
                      <a:pt x="48" y="3"/>
                    </a:cubicBezTo>
                    <a:cubicBezTo>
                      <a:pt x="65" y="23"/>
                      <a:pt x="65" y="23"/>
                      <a:pt x="65" y="23"/>
                    </a:cubicBezTo>
                    <a:cubicBezTo>
                      <a:pt x="68" y="26"/>
                      <a:pt x="67" y="30"/>
                      <a:pt x="64" y="33"/>
                    </a:cubicBezTo>
                    <a:cubicBezTo>
                      <a:pt x="29" y="63"/>
                      <a:pt x="29" y="63"/>
                      <a:pt x="29" y="63"/>
                    </a:cubicBezTo>
                    <a:cubicBezTo>
                      <a:pt x="26" y="65"/>
                      <a:pt x="22" y="65"/>
                      <a:pt x="19" y="62"/>
                    </a:cubicBezTo>
                    <a:cubicBezTo>
                      <a:pt x="2" y="42"/>
                      <a:pt x="2" y="42"/>
                      <a:pt x="2" y="42"/>
                    </a:cubicBezTo>
                    <a:cubicBezTo>
                      <a:pt x="0" y="39"/>
                      <a:pt x="0" y="35"/>
                      <a:pt x="3" y="32"/>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5" name="Group 406">
              <a:extLst>
                <a:ext uri="{FF2B5EF4-FFF2-40B4-BE49-F238E27FC236}">
                  <a16:creationId xmlns:a16="http://schemas.microsoft.com/office/drawing/2014/main" id="{B927D089-DB2A-4632-A012-23C3FEB2C29E}"/>
                </a:ext>
              </a:extLst>
            </p:cNvPr>
            <p:cNvGrpSpPr>
              <a:grpSpLocks/>
            </p:cNvGrpSpPr>
            <p:nvPr/>
          </p:nvGrpSpPr>
          <p:grpSpPr bwMode="auto">
            <a:xfrm>
              <a:off x="42" y="81"/>
              <a:ext cx="3758" cy="3606"/>
              <a:chOff x="42" y="81"/>
              <a:chExt cx="3758" cy="3606"/>
            </a:xfrm>
          </p:grpSpPr>
          <p:sp>
            <p:nvSpPr>
              <p:cNvPr id="55" name="Freeform 206">
                <a:extLst>
                  <a:ext uri="{FF2B5EF4-FFF2-40B4-BE49-F238E27FC236}">
                    <a16:creationId xmlns:a16="http://schemas.microsoft.com/office/drawing/2014/main" id="{738596CE-324E-4B4E-85B3-4B9984A2F2F1}"/>
                  </a:ext>
                </a:extLst>
              </p:cNvPr>
              <p:cNvSpPr>
                <a:spLocks/>
              </p:cNvSpPr>
              <p:nvPr/>
            </p:nvSpPr>
            <p:spPr bwMode="auto">
              <a:xfrm>
                <a:off x="2030" y="1356"/>
                <a:ext cx="65" cy="66"/>
              </a:xfrm>
              <a:custGeom>
                <a:avLst/>
                <a:gdLst>
                  <a:gd name="T0" fmla="*/ 3 w 51"/>
                  <a:gd name="T1" fmla="*/ 18 h 52"/>
                  <a:gd name="T2" fmla="*/ 22 w 51"/>
                  <a:gd name="T3" fmla="*/ 3 h 52"/>
                  <a:gd name="T4" fmla="*/ 31 w 51"/>
                  <a:gd name="T5" fmla="*/ 3 h 52"/>
                  <a:gd name="T6" fmla="*/ 48 w 51"/>
                  <a:gd name="T7" fmla="*/ 24 h 52"/>
                  <a:gd name="T8" fmla="*/ 48 w 51"/>
                  <a:gd name="T9" fmla="*/ 33 h 52"/>
                  <a:gd name="T10" fmla="*/ 29 w 51"/>
                  <a:gd name="T11" fmla="*/ 49 h 52"/>
                  <a:gd name="T12" fmla="*/ 20 w 51"/>
                  <a:gd name="T13" fmla="*/ 48 h 52"/>
                  <a:gd name="T14" fmla="*/ 2 w 51"/>
                  <a:gd name="T15" fmla="*/ 28 h 52"/>
                  <a:gd name="T16" fmla="*/ 3 w 51"/>
                  <a:gd name="T17" fmla="*/ 18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52">
                    <a:moveTo>
                      <a:pt x="3" y="18"/>
                    </a:moveTo>
                    <a:cubicBezTo>
                      <a:pt x="22" y="3"/>
                      <a:pt x="22" y="3"/>
                      <a:pt x="22" y="3"/>
                    </a:cubicBezTo>
                    <a:cubicBezTo>
                      <a:pt x="24" y="0"/>
                      <a:pt x="29" y="1"/>
                      <a:pt x="31" y="3"/>
                    </a:cubicBezTo>
                    <a:cubicBezTo>
                      <a:pt x="48" y="24"/>
                      <a:pt x="48" y="24"/>
                      <a:pt x="48" y="24"/>
                    </a:cubicBezTo>
                    <a:cubicBezTo>
                      <a:pt x="51" y="27"/>
                      <a:pt x="51" y="31"/>
                      <a:pt x="48" y="33"/>
                    </a:cubicBezTo>
                    <a:cubicBezTo>
                      <a:pt x="29" y="49"/>
                      <a:pt x="29" y="49"/>
                      <a:pt x="29" y="49"/>
                    </a:cubicBezTo>
                    <a:cubicBezTo>
                      <a:pt x="26" y="52"/>
                      <a:pt x="22" y="51"/>
                      <a:pt x="20" y="48"/>
                    </a:cubicBezTo>
                    <a:cubicBezTo>
                      <a:pt x="2" y="28"/>
                      <a:pt x="2" y="28"/>
                      <a:pt x="2" y="28"/>
                    </a:cubicBezTo>
                    <a:cubicBezTo>
                      <a:pt x="0" y="25"/>
                      <a:pt x="0" y="21"/>
                      <a:pt x="3" y="1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207">
                <a:extLst>
                  <a:ext uri="{FF2B5EF4-FFF2-40B4-BE49-F238E27FC236}">
                    <a16:creationId xmlns:a16="http://schemas.microsoft.com/office/drawing/2014/main" id="{14DBA209-DAE2-4BBD-8BD3-2421B15853BF}"/>
                  </a:ext>
                </a:extLst>
              </p:cNvPr>
              <p:cNvSpPr>
                <a:spLocks/>
              </p:cNvSpPr>
              <p:nvPr/>
            </p:nvSpPr>
            <p:spPr bwMode="auto">
              <a:xfrm>
                <a:off x="1722" y="1552"/>
                <a:ext cx="365" cy="347"/>
              </a:xfrm>
              <a:custGeom>
                <a:avLst/>
                <a:gdLst>
                  <a:gd name="T0" fmla="*/ 3 w 289"/>
                  <a:gd name="T1" fmla="*/ 168 h 274"/>
                  <a:gd name="T2" fmla="*/ 197 w 289"/>
                  <a:gd name="T3" fmla="*/ 3 h 274"/>
                  <a:gd name="T4" fmla="*/ 207 w 289"/>
                  <a:gd name="T5" fmla="*/ 4 h 274"/>
                  <a:gd name="T6" fmla="*/ 286 w 289"/>
                  <a:gd name="T7" fmla="*/ 97 h 274"/>
                  <a:gd name="T8" fmla="*/ 286 w 289"/>
                  <a:gd name="T9" fmla="*/ 107 h 274"/>
                  <a:gd name="T10" fmla="*/ 92 w 289"/>
                  <a:gd name="T11" fmla="*/ 272 h 274"/>
                  <a:gd name="T12" fmla="*/ 82 w 289"/>
                  <a:gd name="T13" fmla="*/ 271 h 274"/>
                  <a:gd name="T14" fmla="*/ 3 w 289"/>
                  <a:gd name="T15" fmla="*/ 177 h 274"/>
                  <a:gd name="T16" fmla="*/ 3 w 289"/>
                  <a:gd name="T17" fmla="*/ 168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9" h="274">
                    <a:moveTo>
                      <a:pt x="3" y="168"/>
                    </a:moveTo>
                    <a:cubicBezTo>
                      <a:pt x="197" y="3"/>
                      <a:pt x="197" y="3"/>
                      <a:pt x="197" y="3"/>
                    </a:cubicBezTo>
                    <a:cubicBezTo>
                      <a:pt x="200" y="0"/>
                      <a:pt x="205" y="1"/>
                      <a:pt x="207" y="4"/>
                    </a:cubicBezTo>
                    <a:cubicBezTo>
                      <a:pt x="286" y="97"/>
                      <a:pt x="286" y="97"/>
                      <a:pt x="286" y="97"/>
                    </a:cubicBezTo>
                    <a:cubicBezTo>
                      <a:pt x="289" y="100"/>
                      <a:pt x="289" y="104"/>
                      <a:pt x="286" y="107"/>
                    </a:cubicBezTo>
                    <a:cubicBezTo>
                      <a:pt x="92" y="272"/>
                      <a:pt x="92" y="272"/>
                      <a:pt x="92" y="272"/>
                    </a:cubicBezTo>
                    <a:cubicBezTo>
                      <a:pt x="89" y="274"/>
                      <a:pt x="84" y="274"/>
                      <a:pt x="82" y="271"/>
                    </a:cubicBezTo>
                    <a:cubicBezTo>
                      <a:pt x="3" y="177"/>
                      <a:pt x="3" y="177"/>
                      <a:pt x="3" y="177"/>
                    </a:cubicBezTo>
                    <a:cubicBezTo>
                      <a:pt x="0" y="175"/>
                      <a:pt x="0" y="170"/>
                      <a:pt x="3" y="168"/>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208">
                <a:extLst>
                  <a:ext uri="{FF2B5EF4-FFF2-40B4-BE49-F238E27FC236}">
                    <a16:creationId xmlns:a16="http://schemas.microsoft.com/office/drawing/2014/main" id="{EC545BF0-E1B9-4E90-8D10-857D5FBD9CED}"/>
                  </a:ext>
                </a:extLst>
              </p:cNvPr>
              <p:cNvSpPr>
                <a:spLocks/>
              </p:cNvSpPr>
              <p:nvPr/>
            </p:nvSpPr>
            <p:spPr bwMode="auto">
              <a:xfrm>
                <a:off x="1839" y="1805"/>
                <a:ext cx="147" cy="132"/>
              </a:xfrm>
              <a:custGeom>
                <a:avLst/>
                <a:gdLst>
                  <a:gd name="T0" fmla="*/ 0 w 116"/>
                  <a:gd name="T1" fmla="*/ 82 h 104"/>
                  <a:gd name="T2" fmla="*/ 97 w 116"/>
                  <a:gd name="T3" fmla="*/ 0 h 104"/>
                  <a:gd name="T4" fmla="*/ 99 w 116"/>
                  <a:gd name="T5" fmla="*/ 0 h 104"/>
                  <a:gd name="T6" fmla="*/ 115 w 116"/>
                  <a:gd name="T7" fmla="*/ 20 h 104"/>
                  <a:gd name="T8" fmla="*/ 115 w 116"/>
                  <a:gd name="T9" fmla="*/ 22 h 104"/>
                  <a:gd name="T10" fmla="*/ 19 w 116"/>
                  <a:gd name="T11" fmla="*/ 104 h 104"/>
                  <a:gd name="T12" fmla="*/ 17 w 116"/>
                  <a:gd name="T13" fmla="*/ 104 h 104"/>
                  <a:gd name="T14" fmla="*/ 0 w 116"/>
                  <a:gd name="T15" fmla="*/ 84 h 104"/>
                  <a:gd name="T16" fmla="*/ 0 w 116"/>
                  <a:gd name="T17" fmla="*/ 8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4">
                    <a:moveTo>
                      <a:pt x="0" y="82"/>
                    </a:moveTo>
                    <a:cubicBezTo>
                      <a:pt x="97" y="0"/>
                      <a:pt x="97" y="0"/>
                      <a:pt x="97" y="0"/>
                    </a:cubicBezTo>
                    <a:cubicBezTo>
                      <a:pt x="97" y="0"/>
                      <a:pt x="98" y="0"/>
                      <a:pt x="99" y="0"/>
                    </a:cubicBezTo>
                    <a:cubicBezTo>
                      <a:pt x="115" y="20"/>
                      <a:pt x="115" y="20"/>
                      <a:pt x="115" y="20"/>
                    </a:cubicBezTo>
                    <a:cubicBezTo>
                      <a:pt x="116" y="20"/>
                      <a:pt x="116" y="21"/>
                      <a:pt x="115" y="22"/>
                    </a:cubicBezTo>
                    <a:cubicBezTo>
                      <a:pt x="19" y="104"/>
                      <a:pt x="19" y="104"/>
                      <a:pt x="19" y="104"/>
                    </a:cubicBezTo>
                    <a:cubicBezTo>
                      <a:pt x="18" y="104"/>
                      <a:pt x="17" y="104"/>
                      <a:pt x="17" y="104"/>
                    </a:cubicBezTo>
                    <a:cubicBezTo>
                      <a:pt x="0" y="84"/>
                      <a:pt x="0" y="84"/>
                      <a:pt x="0" y="84"/>
                    </a:cubicBezTo>
                    <a:cubicBezTo>
                      <a:pt x="0" y="84"/>
                      <a:pt x="0" y="83"/>
                      <a:pt x="0" y="82"/>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209">
                <a:extLst>
                  <a:ext uri="{FF2B5EF4-FFF2-40B4-BE49-F238E27FC236}">
                    <a16:creationId xmlns:a16="http://schemas.microsoft.com/office/drawing/2014/main" id="{3A2F2F1C-EB8E-4119-9FAD-E19495F29342}"/>
                  </a:ext>
                </a:extLst>
              </p:cNvPr>
              <p:cNvSpPr>
                <a:spLocks/>
              </p:cNvSpPr>
              <p:nvPr/>
            </p:nvSpPr>
            <p:spPr bwMode="auto">
              <a:xfrm>
                <a:off x="1973" y="1691"/>
                <a:ext cx="147" cy="132"/>
              </a:xfrm>
              <a:custGeom>
                <a:avLst/>
                <a:gdLst>
                  <a:gd name="T0" fmla="*/ 0 w 116"/>
                  <a:gd name="T1" fmla="*/ 82 h 104"/>
                  <a:gd name="T2" fmla="*/ 97 w 116"/>
                  <a:gd name="T3" fmla="*/ 0 h 104"/>
                  <a:gd name="T4" fmla="*/ 99 w 116"/>
                  <a:gd name="T5" fmla="*/ 1 h 104"/>
                  <a:gd name="T6" fmla="*/ 115 w 116"/>
                  <a:gd name="T7" fmla="*/ 20 h 104"/>
                  <a:gd name="T8" fmla="*/ 115 w 116"/>
                  <a:gd name="T9" fmla="*/ 22 h 104"/>
                  <a:gd name="T10" fmla="*/ 19 w 116"/>
                  <a:gd name="T11" fmla="*/ 104 h 104"/>
                  <a:gd name="T12" fmla="*/ 17 w 116"/>
                  <a:gd name="T13" fmla="*/ 104 h 104"/>
                  <a:gd name="T14" fmla="*/ 0 w 116"/>
                  <a:gd name="T15" fmla="*/ 84 h 104"/>
                  <a:gd name="T16" fmla="*/ 0 w 116"/>
                  <a:gd name="T17" fmla="*/ 8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4">
                    <a:moveTo>
                      <a:pt x="0" y="82"/>
                    </a:moveTo>
                    <a:cubicBezTo>
                      <a:pt x="97" y="0"/>
                      <a:pt x="97" y="0"/>
                      <a:pt x="97" y="0"/>
                    </a:cubicBezTo>
                    <a:cubicBezTo>
                      <a:pt x="97" y="0"/>
                      <a:pt x="98" y="0"/>
                      <a:pt x="99" y="1"/>
                    </a:cubicBezTo>
                    <a:cubicBezTo>
                      <a:pt x="115" y="20"/>
                      <a:pt x="115" y="20"/>
                      <a:pt x="115" y="20"/>
                    </a:cubicBezTo>
                    <a:cubicBezTo>
                      <a:pt x="116" y="21"/>
                      <a:pt x="116" y="21"/>
                      <a:pt x="115" y="22"/>
                    </a:cubicBezTo>
                    <a:cubicBezTo>
                      <a:pt x="19" y="104"/>
                      <a:pt x="19" y="104"/>
                      <a:pt x="19" y="104"/>
                    </a:cubicBezTo>
                    <a:cubicBezTo>
                      <a:pt x="18" y="104"/>
                      <a:pt x="17" y="104"/>
                      <a:pt x="17" y="104"/>
                    </a:cubicBezTo>
                    <a:cubicBezTo>
                      <a:pt x="0" y="84"/>
                      <a:pt x="0" y="84"/>
                      <a:pt x="0" y="84"/>
                    </a:cubicBezTo>
                    <a:cubicBezTo>
                      <a:pt x="0" y="84"/>
                      <a:pt x="0" y="83"/>
                      <a:pt x="0" y="82"/>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210">
                <a:extLst>
                  <a:ext uri="{FF2B5EF4-FFF2-40B4-BE49-F238E27FC236}">
                    <a16:creationId xmlns:a16="http://schemas.microsoft.com/office/drawing/2014/main" id="{B175DBC9-95E8-4AFA-B12B-77A934E98DCF}"/>
                  </a:ext>
                </a:extLst>
              </p:cNvPr>
              <p:cNvSpPr>
                <a:spLocks/>
              </p:cNvSpPr>
              <p:nvPr/>
            </p:nvSpPr>
            <p:spPr bwMode="auto">
              <a:xfrm>
                <a:off x="1094" y="911"/>
                <a:ext cx="878" cy="751"/>
              </a:xfrm>
              <a:custGeom>
                <a:avLst/>
                <a:gdLst>
                  <a:gd name="T0" fmla="*/ 656 w 695"/>
                  <a:gd name="T1" fmla="*/ 10 h 594"/>
                  <a:gd name="T2" fmla="*/ 13 w 695"/>
                  <a:gd name="T3" fmla="*/ 556 h 594"/>
                  <a:gd name="T4" fmla="*/ 10 w 695"/>
                  <a:gd name="T5" fmla="*/ 594 h 594"/>
                  <a:gd name="T6" fmla="*/ 695 w 695"/>
                  <a:gd name="T7" fmla="*/ 13 h 594"/>
                  <a:gd name="T8" fmla="*/ 656 w 695"/>
                  <a:gd name="T9" fmla="*/ 10 h 594"/>
                </a:gdLst>
                <a:ahLst/>
                <a:cxnLst>
                  <a:cxn ang="0">
                    <a:pos x="T0" y="T1"/>
                  </a:cxn>
                  <a:cxn ang="0">
                    <a:pos x="T2" y="T3"/>
                  </a:cxn>
                  <a:cxn ang="0">
                    <a:pos x="T4" y="T5"/>
                  </a:cxn>
                  <a:cxn ang="0">
                    <a:pos x="T6" y="T7"/>
                  </a:cxn>
                  <a:cxn ang="0">
                    <a:pos x="T8" y="T9"/>
                  </a:cxn>
                </a:cxnLst>
                <a:rect l="0" t="0" r="r" b="b"/>
                <a:pathLst>
                  <a:path w="695" h="594">
                    <a:moveTo>
                      <a:pt x="656" y="10"/>
                    </a:moveTo>
                    <a:cubicBezTo>
                      <a:pt x="13" y="556"/>
                      <a:pt x="13" y="556"/>
                      <a:pt x="13" y="556"/>
                    </a:cubicBezTo>
                    <a:cubicBezTo>
                      <a:pt x="2" y="565"/>
                      <a:pt x="0" y="583"/>
                      <a:pt x="10" y="594"/>
                    </a:cubicBezTo>
                    <a:cubicBezTo>
                      <a:pt x="695" y="13"/>
                      <a:pt x="695" y="13"/>
                      <a:pt x="695" y="13"/>
                    </a:cubicBezTo>
                    <a:cubicBezTo>
                      <a:pt x="685" y="2"/>
                      <a:pt x="668" y="0"/>
                      <a:pt x="656" y="10"/>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Freeform 211">
                <a:extLst>
                  <a:ext uri="{FF2B5EF4-FFF2-40B4-BE49-F238E27FC236}">
                    <a16:creationId xmlns:a16="http://schemas.microsoft.com/office/drawing/2014/main" id="{CF60970C-FC11-4B79-8CBE-69FEEE126D27}"/>
                  </a:ext>
                </a:extLst>
              </p:cNvPr>
              <p:cNvSpPr>
                <a:spLocks/>
              </p:cNvSpPr>
              <p:nvPr/>
            </p:nvSpPr>
            <p:spPr bwMode="auto">
              <a:xfrm>
                <a:off x="2061" y="1732"/>
                <a:ext cx="689" cy="697"/>
              </a:xfrm>
              <a:custGeom>
                <a:avLst/>
                <a:gdLst>
                  <a:gd name="T0" fmla="*/ 8 w 545"/>
                  <a:gd name="T1" fmla="*/ 355 h 552"/>
                  <a:gd name="T2" fmla="*/ 7 w 545"/>
                  <a:gd name="T3" fmla="*/ 330 h 552"/>
                  <a:gd name="T4" fmla="*/ 310 w 545"/>
                  <a:gd name="T5" fmla="*/ 7 h 552"/>
                  <a:gd name="T6" fmla="*/ 335 w 545"/>
                  <a:gd name="T7" fmla="*/ 7 h 552"/>
                  <a:gd name="T8" fmla="*/ 538 w 545"/>
                  <a:gd name="T9" fmla="*/ 197 h 552"/>
                  <a:gd name="T10" fmla="*/ 538 w 545"/>
                  <a:gd name="T11" fmla="*/ 222 h 552"/>
                  <a:gd name="T12" fmla="*/ 235 w 545"/>
                  <a:gd name="T13" fmla="*/ 545 h 552"/>
                  <a:gd name="T14" fmla="*/ 210 w 545"/>
                  <a:gd name="T15" fmla="*/ 545 h 552"/>
                  <a:gd name="T16" fmla="*/ 8 w 545"/>
                  <a:gd name="T17" fmla="*/ 355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5" h="552">
                    <a:moveTo>
                      <a:pt x="8" y="355"/>
                    </a:moveTo>
                    <a:cubicBezTo>
                      <a:pt x="1" y="348"/>
                      <a:pt x="0" y="337"/>
                      <a:pt x="7" y="330"/>
                    </a:cubicBezTo>
                    <a:cubicBezTo>
                      <a:pt x="310" y="7"/>
                      <a:pt x="310" y="7"/>
                      <a:pt x="310" y="7"/>
                    </a:cubicBezTo>
                    <a:cubicBezTo>
                      <a:pt x="317" y="0"/>
                      <a:pt x="328" y="0"/>
                      <a:pt x="335" y="7"/>
                    </a:cubicBezTo>
                    <a:cubicBezTo>
                      <a:pt x="538" y="197"/>
                      <a:pt x="538" y="197"/>
                      <a:pt x="538" y="197"/>
                    </a:cubicBezTo>
                    <a:cubicBezTo>
                      <a:pt x="545" y="204"/>
                      <a:pt x="545" y="215"/>
                      <a:pt x="538" y="222"/>
                    </a:cubicBezTo>
                    <a:cubicBezTo>
                      <a:pt x="235" y="545"/>
                      <a:pt x="235" y="545"/>
                      <a:pt x="235" y="545"/>
                    </a:cubicBezTo>
                    <a:cubicBezTo>
                      <a:pt x="229" y="552"/>
                      <a:pt x="217" y="552"/>
                      <a:pt x="210" y="545"/>
                    </a:cubicBezTo>
                    <a:lnTo>
                      <a:pt x="8" y="355"/>
                    </a:lnTo>
                    <a:close/>
                  </a:path>
                </a:pathLst>
              </a:custGeom>
              <a:solidFill>
                <a:srgbClr val="3745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Freeform 212">
                <a:extLst>
                  <a:ext uri="{FF2B5EF4-FFF2-40B4-BE49-F238E27FC236}">
                    <a16:creationId xmlns:a16="http://schemas.microsoft.com/office/drawing/2014/main" id="{F2798412-D06A-4464-8DAF-3715FA405256}"/>
                  </a:ext>
                </a:extLst>
              </p:cNvPr>
              <p:cNvSpPr>
                <a:spLocks/>
              </p:cNvSpPr>
              <p:nvPr/>
            </p:nvSpPr>
            <p:spPr bwMode="auto">
              <a:xfrm>
                <a:off x="2159" y="1794"/>
                <a:ext cx="530" cy="534"/>
              </a:xfrm>
              <a:custGeom>
                <a:avLst/>
                <a:gdLst>
                  <a:gd name="T0" fmla="*/ 302 w 530"/>
                  <a:gd name="T1" fmla="*/ 0 h 534"/>
                  <a:gd name="T2" fmla="*/ 0 w 530"/>
                  <a:gd name="T3" fmla="*/ 322 h 534"/>
                  <a:gd name="T4" fmla="*/ 227 w 530"/>
                  <a:gd name="T5" fmla="*/ 534 h 534"/>
                  <a:gd name="T6" fmla="*/ 530 w 530"/>
                  <a:gd name="T7" fmla="*/ 212 h 534"/>
                  <a:gd name="T8" fmla="*/ 302 w 530"/>
                  <a:gd name="T9" fmla="*/ 0 h 534"/>
                </a:gdLst>
                <a:ahLst/>
                <a:cxnLst>
                  <a:cxn ang="0">
                    <a:pos x="T0" y="T1"/>
                  </a:cxn>
                  <a:cxn ang="0">
                    <a:pos x="T2" y="T3"/>
                  </a:cxn>
                  <a:cxn ang="0">
                    <a:pos x="T4" y="T5"/>
                  </a:cxn>
                  <a:cxn ang="0">
                    <a:pos x="T6" y="T7"/>
                  </a:cxn>
                  <a:cxn ang="0">
                    <a:pos x="T8" y="T9"/>
                  </a:cxn>
                </a:cxnLst>
                <a:rect l="0" t="0" r="r" b="b"/>
                <a:pathLst>
                  <a:path w="530" h="534">
                    <a:moveTo>
                      <a:pt x="302" y="0"/>
                    </a:moveTo>
                    <a:lnTo>
                      <a:pt x="0" y="322"/>
                    </a:lnTo>
                    <a:lnTo>
                      <a:pt x="227" y="534"/>
                    </a:lnTo>
                    <a:lnTo>
                      <a:pt x="530" y="212"/>
                    </a:lnTo>
                    <a:lnTo>
                      <a:pt x="302" y="0"/>
                    </a:lnTo>
                    <a:close/>
                  </a:path>
                </a:pathLst>
              </a:custGeom>
              <a:solidFill>
                <a:srgbClr val="2D343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Freeform 213">
                <a:extLst>
                  <a:ext uri="{FF2B5EF4-FFF2-40B4-BE49-F238E27FC236}">
                    <a16:creationId xmlns:a16="http://schemas.microsoft.com/office/drawing/2014/main" id="{4DC37249-FF77-4EF6-ADFC-E99A86640194}"/>
                  </a:ext>
                </a:extLst>
              </p:cNvPr>
              <p:cNvSpPr>
                <a:spLocks/>
              </p:cNvSpPr>
              <p:nvPr/>
            </p:nvSpPr>
            <p:spPr bwMode="auto">
              <a:xfrm>
                <a:off x="2197" y="2231"/>
                <a:ext cx="70" cy="70"/>
              </a:xfrm>
              <a:custGeom>
                <a:avLst/>
                <a:gdLst>
                  <a:gd name="T0" fmla="*/ 44 w 55"/>
                  <a:gd name="T1" fmla="*/ 9 h 55"/>
                  <a:gd name="T2" fmla="*/ 9 w 55"/>
                  <a:gd name="T3" fmla="*/ 10 h 55"/>
                  <a:gd name="T4" fmla="*/ 10 w 55"/>
                  <a:gd name="T5" fmla="*/ 45 h 55"/>
                  <a:gd name="T6" fmla="*/ 46 w 55"/>
                  <a:gd name="T7" fmla="*/ 44 h 55"/>
                  <a:gd name="T8" fmla="*/ 44 w 55"/>
                  <a:gd name="T9" fmla="*/ 9 h 55"/>
                </a:gdLst>
                <a:ahLst/>
                <a:cxnLst>
                  <a:cxn ang="0">
                    <a:pos x="T0" y="T1"/>
                  </a:cxn>
                  <a:cxn ang="0">
                    <a:pos x="T2" y="T3"/>
                  </a:cxn>
                  <a:cxn ang="0">
                    <a:pos x="T4" y="T5"/>
                  </a:cxn>
                  <a:cxn ang="0">
                    <a:pos x="T6" y="T7"/>
                  </a:cxn>
                  <a:cxn ang="0">
                    <a:pos x="T8" y="T9"/>
                  </a:cxn>
                </a:cxnLst>
                <a:rect l="0" t="0" r="r" b="b"/>
                <a:pathLst>
                  <a:path w="55" h="55">
                    <a:moveTo>
                      <a:pt x="44" y="9"/>
                    </a:moveTo>
                    <a:cubicBezTo>
                      <a:pt x="34" y="0"/>
                      <a:pt x="19" y="0"/>
                      <a:pt x="9" y="10"/>
                    </a:cubicBezTo>
                    <a:cubicBezTo>
                      <a:pt x="0" y="20"/>
                      <a:pt x="0" y="36"/>
                      <a:pt x="10" y="45"/>
                    </a:cubicBezTo>
                    <a:cubicBezTo>
                      <a:pt x="20" y="55"/>
                      <a:pt x="36" y="54"/>
                      <a:pt x="46" y="44"/>
                    </a:cubicBezTo>
                    <a:cubicBezTo>
                      <a:pt x="55" y="34"/>
                      <a:pt x="55" y="18"/>
                      <a:pt x="44" y="9"/>
                    </a:cubicBezTo>
                    <a:close/>
                  </a:path>
                </a:pathLst>
              </a:custGeom>
              <a:solidFill>
                <a:srgbClr val="1C2B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214">
                <a:extLst>
                  <a:ext uri="{FF2B5EF4-FFF2-40B4-BE49-F238E27FC236}">
                    <a16:creationId xmlns:a16="http://schemas.microsoft.com/office/drawing/2014/main" id="{6D39DDAD-47E2-43F7-81F6-5D7AD678EAFE}"/>
                  </a:ext>
                </a:extLst>
              </p:cNvPr>
              <p:cNvSpPr>
                <a:spLocks/>
              </p:cNvSpPr>
              <p:nvPr/>
            </p:nvSpPr>
            <p:spPr bwMode="auto">
              <a:xfrm>
                <a:off x="2216" y="2250"/>
                <a:ext cx="32" cy="30"/>
              </a:xfrm>
              <a:custGeom>
                <a:avLst/>
                <a:gdLst>
                  <a:gd name="T0" fmla="*/ 20 w 25"/>
                  <a:gd name="T1" fmla="*/ 4 h 24"/>
                  <a:gd name="T2" fmla="*/ 4 w 25"/>
                  <a:gd name="T3" fmla="*/ 5 h 24"/>
                  <a:gd name="T4" fmla="*/ 5 w 25"/>
                  <a:gd name="T5" fmla="*/ 20 h 24"/>
                  <a:gd name="T6" fmla="*/ 20 w 25"/>
                  <a:gd name="T7" fmla="*/ 20 h 24"/>
                  <a:gd name="T8" fmla="*/ 20 w 25"/>
                  <a:gd name="T9" fmla="*/ 4 h 24"/>
                </a:gdLst>
                <a:ahLst/>
                <a:cxnLst>
                  <a:cxn ang="0">
                    <a:pos x="T0" y="T1"/>
                  </a:cxn>
                  <a:cxn ang="0">
                    <a:pos x="T2" y="T3"/>
                  </a:cxn>
                  <a:cxn ang="0">
                    <a:pos x="T4" y="T5"/>
                  </a:cxn>
                  <a:cxn ang="0">
                    <a:pos x="T6" y="T7"/>
                  </a:cxn>
                  <a:cxn ang="0">
                    <a:pos x="T8" y="T9"/>
                  </a:cxn>
                </a:cxnLst>
                <a:rect l="0" t="0" r="r" b="b"/>
                <a:pathLst>
                  <a:path w="25" h="24">
                    <a:moveTo>
                      <a:pt x="20" y="4"/>
                    </a:moveTo>
                    <a:cubicBezTo>
                      <a:pt x="16" y="0"/>
                      <a:pt x="9" y="0"/>
                      <a:pt x="4" y="5"/>
                    </a:cubicBezTo>
                    <a:cubicBezTo>
                      <a:pt x="0" y="9"/>
                      <a:pt x="0" y="16"/>
                      <a:pt x="5" y="20"/>
                    </a:cubicBezTo>
                    <a:cubicBezTo>
                      <a:pt x="9" y="24"/>
                      <a:pt x="16" y="24"/>
                      <a:pt x="20" y="20"/>
                    </a:cubicBezTo>
                    <a:cubicBezTo>
                      <a:pt x="25" y="15"/>
                      <a:pt x="24" y="8"/>
                      <a:pt x="20" y="4"/>
                    </a:cubicBezTo>
                    <a:close/>
                  </a:path>
                </a:pathLst>
              </a:custGeom>
              <a:solidFill>
                <a:srgbClr val="1223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215">
                <a:extLst>
                  <a:ext uri="{FF2B5EF4-FFF2-40B4-BE49-F238E27FC236}">
                    <a16:creationId xmlns:a16="http://schemas.microsoft.com/office/drawing/2014/main" id="{C3430DBF-CAE2-4B43-9C2A-D24DD97D82DA}"/>
                  </a:ext>
                </a:extLst>
              </p:cNvPr>
              <p:cNvSpPr>
                <a:spLocks/>
              </p:cNvSpPr>
              <p:nvPr/>
            </p:nvSpPr>
            <p:spPr bwMode="auto">
              <a:xfrm>
                <a:off x="2176" y="2211"/>
                <a:ext cx="36" cy="38"/>
              </a:xfrm>
              <a:custGeom>
                <a:avLst/>
                <a:gdLst>
                  <a:gd name="T0" fmla="*/ 28 w 29"/>
                  <a:gd name="T1" fmla="*/ 8 h 30"/>
                  <a:gd name="T2" fmla="*/ 28 w 29"/>
                  <a:gd name="T3" fmla="*/ 12 h 30"/>
                  <a:gd name="T4" fmla="*/ 12 w 29"/>
                  <a:gd name="T5" fmla="*/ 28 h 30"/>
                  <a:gd name="T6" fmla="*/ 8 w 29"/>
                  <a:gd name="T7" fmla="*/ 29 h 30"/>
                  <a:gd name="T8" fmla="*/ 1 w 29"/>
                  <a:gd name="T9" fmla="*/ 21 h 30"/>
                  <a:gd name="T10" fmla="*/ 1 w 29"/>
                  <a:gd name="T11" fmla="*/ 18 h 30"/>
                  <a:gd name="T12" fmla="*/ 16 w 29"/>
                  <a:gd name="T13" fmla="*/ 1 h 30"/>
                  <a:gd name="T14" fmla="*/ 20 w 29"/>
                  <a:gd name="T15" fmla="*/ 1 h 30"/>
                  <a:gd name="T16" fmla="*/ 28 w 29"/>
                  <a:gd name="T17"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8" y="8"/>
                    </a:moveTo>
                    <a:cubicBezTo>
                      <a:pt x="29" y="9"/>
                      <a:pt x="29" y="11"/>
                      <a:pt x="28" y="12"/>
                    </a:cubicBezTo>
                    <a:cubicBezTo>
                      <a:pt x="12" y="28"/>
                      <a:pt x="12" y="28"/>
                      <a:pt x="12" y="28"/>
                    </a:cubicBezTo>
                    <a:cubicBezTo>
                      <a:pt x="11" y="30"/>
                      <a:pt x="10" y="30"/>
                      <a:pt x="8" y="29"/>
                    </a:cubicBezTo>
                    <a:cubicBezTo>
                      <a:pt x="1" y="21"/>
                      <a:pt x="1" y="21"/>
                      <a:pt x="1" y="21"/>
                    </a:cubicBezTo>
                    <a:cubicBezTo>
                      <a:pt x="0" y="20"/>
                      <a:pt x="0" y="19"/>
                      <a:pt x="1" y="18"/>
                    </a:cubicBezTo>
                    <a:cubicBezTo>
                      <a:pt x="16" y="1"/>
                      <a:pt x="16" y="1"/>
                      <a:pt x="16" y="1"/>
                    </a:cubicBezTo>
                    <a:cubicBezTo>
                      <a:pt x="17" y="0"/>
                      <a:pt x="19" y="0"/>
                      <a:pt x="20"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Freeform 216">
                <a:extLst>
                  <a:ext uri="{FF2B5EF4-FFF2-40B4-BE49-F238E27FC236}">
                    <a16:creationId xmlns:a16="http://schemas.microsoft.com/office/drawing/2014/main" id="{58DB8557-0A61-4917-91E5-02676105C0A3}"/>
                  </a:ext>
                </a:extLst>
              </p:cNvPr>
              <p:cNvSpPr>
                <a:spLocks/>
              </p:cNvSpPr>
              <p:nvPr/>
            </p:nvSpPr>
            <p:spPr bwMode="auto">
              <a:xfrm>
                <a:off x="2157" y="2193"/>
                <a:ext cx="36" cy="38"/>
              </a:xfrm>
              <a:custGeom>
                <a:avLst/>
                <a:gdLst>
                  <a:gd name="T0" fmla="*/ 28 w 29"/>
                  <a:gd name="T1" fmla="*/ 8 h 30"/>
                  <a:gd name="T2" fmla="*/ 28 w 29"/>
                  <a:gd name="T3" fmla="*/ 12 h 30"/>
                  <a:gd name="T4" fmla="*/ 13 w 29"/>
                  <a:gd name="T5" fmla="*/ 29 h 30"/>
                  <a:gd name="T6" fmla="*/ 9 w 29"/>
                  <a:gd name="T7" fmla="*/ 29 h 30"/>
                  <a:gd name="T8" fmla="*/ 1 w 29"/>
                  <a:gd name="T9" fmla="*/ 22 h 30"/>
                  <a:gd name="T10" fmla="*/ 1 w 29"/>
                  <a:gd name="T11" fmla="*/ 18 h 30"/>
                  <a:gd name="T12" fmla="*/ 16 w 29"/>
                  <a:gd name="T13" fmla="*/ 1 h 30"/>
                  <a:gd name="T14" fmla="*/ 20 w 29"/>
                  <a:gd name="T15" fmla="*/ 1 h 30"/>
                  <a:gd name="T16" fmla="*/ 28 w 29"/>
                  <a:gd name="T17"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8" y="8"/>
                    </a:moveTo>
                    <a:cubicBezTo>
                      <a:pt x="29" y="9"/>
                      <a:pt x="29" y="11"/>
                      <a:pt x="28" y="12"/>
                    </a:cubicBezTo>
                    <a:cubicBezTo>
                      <a:pt x="13" y="29"/>
                      <a:pt x="13" y="29"/>
                      <a:pt x="13" y="29"/>
                    </a:cubicBezTo>
                    <a:cubicBezTo>
                      <a:pt x="12" y="30"/>
                      <a:pt x="10" y="30"/>
                      <a:pt x="9" y="29"/>
                    </a:cubicBezTo>
                    <a:cubicBezTo>
                      <a:pt x="1" y="22"/>
                      <a:pt x="1" y="22"/>
                      <a:pt x="1" y="22"/>
                    </a:cubicBezTo>
                    <a:cubicBezTo>
                      <a:pt x="0" y="21"/>
                      <a:pt x="0" y="19"/>
                      <a:pt x="1" y="18"/>
                    </a:cubicBezTo>
                    <a:cubicBezTo>
                      <a:pt x="16" y="1"/>
                      <a:pt x="16" y="1"/>
                      <a:pt x="16" y="1"/>
                    </a:cubicBezTo>
                    <a:cubicBezTo>
                      <a:pt x="18" y="0"/>
                      <a:pt x="19" y="0"/>
                      <a:pt x="20"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Freeform 217">
                <a:extLst>
                  <a:ext uri="{FF2B5EF4-FFF2-40B4-BE49-F238E27FC236}">
                    <a16:creationId xmlns:a16="http://schemas.microsoft.com/office/drawing/2014/main" id="{8E849B92-5808-4165-89B3-158ECD81F5AE}"/>
                  </a:ext>
                </a:extLst>
              </p:cNvPr>
              <p:cNvSpPr>
                <a:spLocks/>
              </p:cNvSpPr>
              <p:nvPr/>
            </p:nvSpPr>
            <p:spPr bwMode="auto">
              <a:xfrm>
                <a:off x="2138" y="2175"/>
                <a:ext cx="38" cy="38"/>
              </a:xfrm>
              <a:custGeom>
                <a:avLst/>
                <a:gdLst>
                  <a:gd name="T0" fmla="*/ 28 w 30"/>
                  <a:gd name="T1" fmla="*/ 9 h 30"/>
                  <a:gd name="T2" fmla="*/ 29 w 30"/>
                  <a:gd name="T3" fmla="*/ 12 h 30"/>
                  <a:gd name="T4" fmla="*/ 13 w 30"/>
                  <a:gd name="T5" fmla="*/ 29 h 30"/>
                  <a:gd name="T6" fmla="*/ 9 w 30"/>
                  <a:gd name="T7" fmla="*/ 29 h 30"/>
                  <a:gd name="T8" fmla="*/ 1 w 30"/>
                  <a:gd name="T9" fmla="*/ 22 h 30"/>
                  <a:gd name="T10" fmla="*/ 1 w 30"/>
                  <a:gd name="T11" fmla="*/ 18 h 30"/>
                  <a:gd name="T12" fmla="*/ 17 w 30"/>
                  <a:gd name="T13" fmla="*/ 2 h 30"/>
                  <a:gd name="T14" fmla="*/ 21 w 30"/>
                  <a:gd name="T15" fmla="*/ 1 h 30"/>
                  <a:gd name="T16" fmla="*/ 28 w 30"/>
                  <a:gd name="T17" fmla="*/ 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30">
                    <a:moveTo>
                      <a:pt x="28" y="9"/>
                    </a:moveTo>
                    <a:cubicBezTo>
                      <a:pt x="29" y="10"/>
                      <a:pt x="30" y="11"/>
                      <a:pt x="29" y="12"/>
                    </a:cubicBezTo>
                    <a:cubicBezTo>
                      <a:pt x="13" y="29"/>
                      <a:pt x="13" y="29"/>
                      <a:pt x="13" y="29"/>
                    </a:cubicBezTo>
                    <a:cubicBezTo>
                      <a:pt x="12" y="30"/>
                      <a:pt x="10" y="30"/>
                      <a:pt x="9" y="29"/>
                    </a:cubicBezTo>
                    <a:cubicBezTo>
                      <a:pt x="1" y="22"/>
                      <a:pt x="1" y="22"/>
                      <a:pt x="1" y="22"/>
                    </a:cubicBezTo>
                    <a:cubicBezTo>
                      <a:pt x="0" y="21"/>
                      <a:pt x="0" y="19"/>
                      <a:pt x="1" y="18"/>
                    </a:cubicBezTo>
                    <a:cubicBezTo>
                      <a:pt x="17" y="2"/>
                      <a:pt x="17" y="2"/>
                      <a:pt x="17" y="2"/>
                    </a:cubicBezTo>
                    <a:cubicBezTo>
                      <a:pt x="18" y="0"/>
                      <a:pt x="20" y="0"/>
                      <a:pt x="21" y="1"/>
                    </a:cubicBezTo>
                    <a:lnTo>
                      <a:pt x="28" y="9"/>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Freeform 218">
                <a:extLst>
                  <a:ext uri="{FF2B5EF4-FFF2-40B4-BE49-F238E27FC236}">
                    <a16:creationId xmlns:a16="http://schemas.microsoft.com/office/drawing/2014/main" id="{89796934-1703-494B-B4CB-888F6F9F3BA4}"/>
                  </a:ext>
                </a:extLst>
              </p:cNvPr>
              <p:cNvSpPr>
                <a:spLocks/>
              </p:cNvSpPr>
              <p:nvPr/>
            </p:nvSpPr>
            <p:spPr bwMode="auto">
              <a:xfrm>
                <a:off x="2120" y="2159"/>
                <a:ext cx="37" cy="37"/>
              </a:xfrm>
              <a:custGeom>
                <a:avLst/>
                <a:gdLst>
                  <a:gd name="T0" fmla="*/ 28 w 29"/>
                  <a:gd name="T1" fmla="*/ 8 h 29"/>
                  <a:gd name="T2" fmla="*/ 28 w 29"/>
                  <a:gd name="T3" fmla="*/ 12 h 29"/>
                  <a:gd name="T4" fmla="*/ 12 w 29"/>
                  <a:gd name="T5" fmla="*/ 28 h 29"/>
                  <a:gd name="T6" fmla="*/ 9 w 29"/>
                  <a:gd name="T7" fmla="*/ 28 h 29"/>
                  <a:gd name="T8" fmla="*/ 1 w 29"/>
                  <a:gd name="T9" fmla="*/ 21 h 29"/>
                  <a:gd name="T10" fmla="*/ 1 w 29"/>
                  <a:gd name="T11" fmla="*/ 17 h 29"/>
                  <a:gd name="T12" fmla="*/ 16 w 29"/>
                  <a:gd name="T13" fmla="*/ 1 h 29"/>
                  <a:gd name="T14" fmla="*/ 20 w 29"/>
                  <a:gd name="T15" fmla="*/ 1 h 29"/>
                  <a:gd name="T16" fmla="*/ 28 w 29"/>
                  <a:gd name="T17" fmla="*/ 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8" y="8"/>
                    </a:moveTo>
                    <a:cubicBezTo>
                      <a:pt x="29" y="9"/>
                      <a:pt x="29" y="11"/>
                      <a:pt x="28" y="12"/>
                    </a:cubicBezTo>
                    <a:cubicBezTo>
                      <a:pt x="12" y="28"/>
                      <a:pt x="12" y="28"/>
                      <a:pt x="12" y="28"/>
                    </a:cubicBezTo>
                    <a:cubicBezTo>
                      <a:pt x="11" y="29"/>
                      <a:pt x="10" y="29"/>
                      <a:pt x="9" y="28"/>
                    </a:cubicBezTo>
                    <a:cubicBezTo>
                      <a:pt x="1" y="21"/>
                      <a:pt x="1" y="21"/>
                      <a:pt x="1" y="21"/>
                    </a:cubicBezTo>
                    <a:cubicBezTo>
                      <a:pt x="0" y="20"/>
                      <a:pt x="0" y="18"/>
                      <a:pt x="1" y="17"/>
                    </a:cubicBezTo>
                    <a:cubicBezTo>
                      <a:pt x="16" y="1"/>
                      <a:pt x="16" y="1"/>
                      <a:pt x="16" y="1"/>
                    </a:cubicBezTo>
                    <a:cubicBezTo>
                      <a:pt x="17" y="0"/>
                      <a:pt x="19" y="0"/>
                      <a:pt x="20"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Freeform 219">
                <a:extLst>
                  <a:ext uri="{FF2B5EF4-FFF2-40B4-BE49-F238E27FC236}">
                    <a16:creationId xmlns:a16="http://schemas.microsoft.com/office/drawing/2014/main" id="{7F2093EA-D956-48EA-9DAB-BC5F24C1C7E3}"/>
                  </a:ext>
                </a:extLst>
              </p:cNvPr>
              <p:cNvSpPr>
                <a:spLocks/>
              </p:cNvSpPr>
              <p:nvPr/>
            </p:nvSpPr>
            <p:spPr bwMode="auto">
              <a:xfrm>
                <a:off x="2308" y="2336"/>
                <a:ext cx="37" cy="38"/>
              </a:xfrm>
              <a:custGeom>
                <a:avLst/>
                <a:gdLst>
                  <a:gd name="T0" fmla="*/ 28 w 29"/>
                  <a:gd name="T1" fmla="*/ 8 h 30"/>
                  <a:gd name="T2" fmla="*/ 28 w 29"/>
                  <a:gd name="T3" fmla="*/ 12 h 30"/>
                  <a:gd name="T4" fmla="*/ 13 w 29"/>
                  <a:gd name="T5" fmla="*/ 29 h 30"/>
                  <a:gd name="T6" fmla="*/ 9 w 29"/>
                  <a:gd name="T7" fmla="*/ 29 h 30"/>
                  <a:gd name="T8" fmla="*/ 1 w 29"/>
                  <a:gd name="T9" fmla="*/ 21 h 30"/>
                  <a:gd name="T10" fmla="*/ 1 w 29"/>
                  <a:gd name="T11" fmla="*/ 18 h 30"/>
                  <a:gd name="T12" fmla="*/ 17 w 29"/>
                  <a:gd name="T13" fmla="*/ 1 h 30"/>
                  <a:gd name="T14" fmla="*/ 20 w 29"/>
                  <a:gd name="T15" fmla="*/ 1 h 30"/>
                  <a:gd name="T16" fmla="*/ 28 w 29"/>
                  <a:gd name="T17"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8" y="8"/>
                    </a:moveTo>
                    <a:cubicBezTo>
                      <a:pt x="29" y="9"/>
                      <a:pt x="29" y="11"/>
                      <a:pt x="28" y="12"/>
                    </a:cubicBezTo>
                    <a:cubicBezTo>
                      <a:pt x="13" y="29"/>
                      <a:pt x="13" y="29"/>
                      <a:pt x="13" y="29"/>
                    </a:cubicBezTo>
                    <a:cubicBezTo>
                      <a:pt x="12" y="30"/>
                      <a:pt x="10" y="30"/>
                      <a:pt x="9" y="29"/>
                    </a:cubicBezTo>
                    <a:cubicBezTo>
                      <a:pt x="1" y="21"/>
                      <a:pt x="1" y="21"/>
                      <a:pt x="1" y="21"/>
                    </a:cubicBezTo>
                    <a:cubicBezTo>
                      <a:pt x="0" y="20"/>
                      <a:pt x="0" y="19"/>
                      <a:pt x="1" y="18"/>
                    </a:cubicBezTo>
                    <a:cubicBezTo>
                      <a:pt x="17" y="1"/>
                      <a:pt x="17" y="1"/>
                      <a:pt x="17" y="1"/>
                    </a:cubicBezTo>
                    <a:cubicBezTo>
                      <a:pt x="18" y="0"/>
                      <a:pt x="19" y="0"/>
                      <a:pt x="20"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220">
                <a:extLst>
                  <a:ext uri="{FF2B5EF4-FFF2-40B4-BE49-F238E27FC236}">
                    <a16:creationId xmlns:a16="http://schemas.microsoft.com/office/drawing/2014/main" id="{81F14E0B-9AD1-47A2-8894-112FD3498CA9}"/>
                  </a:ext>
                </a:extLst>
              </p:cNvPr>
              <p:cNvSpPr>
                <a:spLocks/>
              </p:cNvSpPr>
              <p:nvPr/>
            </p:nvSpPr>
            <p:spPr bwMode="auto">
              <a:xfrm>
                <a:off x="2291" y="2318"/>
                <a:ext cx="36" cy="38"/>
              </a:xfrm>
              <a:custGeom>
                <a:avLst/>
                <a:gdLst>
                  <a:gd name="T0" fmla="*/ 28 w 29"/>
                  <a:gd name="T1" fmla="*/ 9 h 30"/>
                  <a:gd name="T2" fmla="*/ 28 w 29"/>
                  <a:gd name="T3" fmla="*/ 12 h 30"/>
                  <a:gd name="T4" fmla="*/ 12 w 29"/>
                  <a:gd name="T5" fmla="*/ 29 h 30"/>
                  <a:gd name="T6" fmla="*/ 8 w 29"/>
                  <a:gd name="T7" fmla="*/ 29 h 30"/>
                  <a:gd name="T8" fmla="*/ 1 w 29"/>
                  <a:gd name="T9" fmla="*/ 22 h 30"/>
                  <a:gd name="T10" fmla="*/ 1 w 29"/>
                  <a:gd name="T11" fmla="*/ 18 h 30"/>
                  <a:gd name="T12" fmla="*/ 16 w 29"/>
                  <a:gd name="T13" fmla="*/ 1 h 30"/>
                  <a:gd name="T14" fmla="*/ 20 w 29"/>
                  <a:gd name="T15" fmla="*/ 1 h 30"/>
                  <a:gd name="T16" fmla="*/ 28 w 29"/>
                  <a:gd name="T17" fmla="*/ 9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8" y="9"/>
                    </a:moveTo>
                    <a:cubicBezTo>
                      <a:pt x="29" y="10"/>
                      <a:pt x="29" y="11"/>
                      <a:pt x="28" y="12"/>
                    </a:cubicBezTo>
                    <a:cubicBezTo>
                      <a:pt x="12" y="29"/>
                      <a:pt x="12" y="29"/>
                      <a:pt x="12" y="29"/>
                    </a:cubicBezTo>
                    <a:cubicBezTo>
                      <a:pt x="11" y="30"/>
                      <a:pt x="9" y="30"/>
                      <a:pt x="8" y="29"/>
                    </a:cubicBezTo>
                    <a:cubicBezTo>
                      <a:pt x="1" y="22"/>
                      <a:pt x="1" y="22"/>
                      <a:pt x="1" y="22"/>
                    </a:cubicBezTo>
                    <a:cubicBezTo>
                      <a:pt x="0" y="21"/>
                      <a:pt x="0" y="19"/>
                      <a:pt x="1" y="18"/>
                    </a:cubicBezTo>
                    <a:cubicBezTo>
                      <a:pt x="16" y="1"/>
                      <a:pt x="16" y="1"/>
                      <a:pt x="16" y="1"/>
                    </a:cubicBezTo>
                    <a:cubicBezTo>
                      <a:pt x="17" y="0"/>
                      <a:pt x="19" y="0"/>
                      <a:pt x="20" y="1"/>
                    </a:cubicBezTo>
                    <a:lnTo>
                      <a:pt x="28" y="9"/>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Freeform 221">
                <a:extLst>
                  <a:ext uri="{FF2B5EF4-FFF2-40B4-BE49-F238E27FC236}">
                    <a16:creationId xmlns:a16="http://schemas.microsoft.com/office/drawing/2014/main" id="{6E77C70E-68FA-478A-A178-4D257EC74913}"/>
                  </a:ext>
                </a:extLst>
              </p:cNvPr>
              <p:cNvSpPr>
                <a:spLocks/>
              </p:cNvSpPr>
              <p:nvPr/>
            </p:nvSpPr>
            <p:spPr bwMode="auto">
              <a:xfrm>
                <a:off x="2272" y="2302"/>
                <a:ext cx="36" cy="36"/>
              </a:xfrm>
              <a:custGeom>
                <a:avLst/>
                <a:gdLst>
                  <a:gd name="T0" fmla="*/ 28 w 29"/>
                  <a:gd name="T1" fmla="*/ 8 h 29"/>
                  <a:gd name="T2" fmla="*/ 28 w 29"/>
                  <a:gd name="T3" fmla="*/ 12 h 29"/>
                  <a:gd name="T4" fmla="*/ 13 w 29"/>
                  <a:gd name="T5" fmla="*/ 28 h 29"/>
                  <a:gd name="T6" fmla="*/ 9 w 29"/>
                  <a:gd name="T7" fmla="*/ 28 h 29"/>
                  <a:gd name="T8" fmla="*/ 1 w 29"/>
                  <a:gd name="T9" fmla="*/ 21 h 29"/>
                  <a:gd name="T10" fmla="*/ 1 w 29"/>
                  <a:gd name="T11" fmla="*/ 17 h 29"/>
                  <a:gd name="T12" fmla="*/ 16 w 29"/>
                  <a:gd name="T13" fmla="*/ 1 h 29"/>
                  <a:gd name="T14" fmla="*/ 20 w 29"/>
                  <a:gd name="T15" fmla="*/ 1 h 29"/>
                  <a:gd name="T16" fmla="*/ 28 w 29"/>
                  <a:gd name="T17" fmla="*/ 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29">
                    <a:moveTo>
                      <a:pt x="28" y="8"/>
                    </a:moveTo>
                    <a:cubicBezTo>
                      <a:pt x="29" y="9"/>
                      <a:pt x="29" y="11"/>
                      <a:pt x="28" y="12"/>
                    </a:cubicBezTo>
                    <a:cubicBezTo>
                      <a:pt x="13" y="28"/>
                      <a:pt x="13" y="28"/>
                      <a:pt x="13" y="28"/>
                    </a:cubicBezTo>
                    <a:cubicBezTo>
                      <a:pt x="12" y="29"/>
                      <a:pt x="10" y="29"/>
                      <a:pt x="9" y="28"/>
                    </a:cubicBezTo>
                    <a:cubicBezTo>
                      <a:pt x="1" y="21"/>
                      <a:pt x="1" y="21"/>
                      <a:pt x="1" y="21"/>
                    </a:cubicBezTo>
                    <a:cubicBezTo>
                      <a:pt x="0" y="20"/>
                      <a:pt x="0" y="18"/>
                      <a:pt x="1" y="17"/>
                    </a:cubicBezTo>
                    <a:cubicBezTo>
                      <a:pt x="16" y="1"/>
                      <a:pt x="16" y="1"/>
                      <a:pt x="16" y="1"/>
                    </a:cubicBezTo>
                    <a:cubicBezTo>
                      <a:pt x="17" y="0"/>
                      <a:pt x="19" y="0"/>
                      <a:pt x="20"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Freeform 222">
                <a:extLst>
                  <a:ext uri="{FF2B5EF4-FFF2-40B4-BE49-F238E27FC236}">
                    <a16:creationId xmlns:a16="http://schemas.microsoft.com/office/drawing/2014/main" id="{23518BF6-70E1-49C9-936D-BDFADF49D272}"/>
                  </a:ext>
                </a:extLst>
              </p:cNvPr>
              <p:cNvSpPr>
                <a:spLocks/>
              </p:cNvSpPr>
              <p:nvPr/>
            </p:nvSpPr>
            <p:spPr bwMode="auto">
              <a:xfrm>
                <a:off x="2253" y="2284"/>
                <a:ext cx="37" cy="38"/>
              </a:xfrm>
              <a:custGeom>
                <a:avLst/>
                <a:gdLst>
                  <a:gd name="T0" fmla="*/ 28 w 29"/>
                  <a:gd name="T1" fmla="*/ 8 h 30"/>
                  <a:gd name="T2" fmla="*/ 28 w 29"/>
                  <a:gd name="T3" fmla="*/ 12 h 30"/>
                  <a:gd name="T4" fmla="*/ 13 w 29"/>
                  <a:gd name="T5" fmla="*/ 28 h 30"/>
                  <a:gd name="T6" fmla="*/ 9 w 29"/>
                  <a:gd name="T7" fmla="*/ 29 h 30"/>
                  <a:gd name="T8" fmla="*/ 1 w 29"/>
                  <a:gd name="T9" fmla="*/ 21 h 30"/>
                  <a:gd name="T10" fmla="*/ 1 w 29"/>
                  <a:gd name="T11" fmla="*/ 17 h 30"/>
                  <a:gd name="T12" fmla="*/ 17 w 29"/>
                  <a:gd name="T13" fmla="*/ 1 h 30"/>
                  <a:gd name="T14" fmla="*/ 21 w 29"/>
                  <a:gd name="T15" fmla="*/ 1 h 30"/>
                  <a:gd name="T16" fmla="*/ 28 w 29"/>
                  <a:gd name="T17" fmla="*/ 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30">
                    <a:moveTo>
                      <a:pt x="28" y="8"/>
                    </a:moveTo>
                    <a:cubicBezTo>
                      <a:pt x="29" y="9"/>
                      <a:pt x="29" y="11"/>
                      <a:pt x="28" y="12"/>
                    </a:cubicBezTo>
                    <a:cubicBezTo>
                      <a:pt x="13" y="28"/>
                      <a:pt x="13" y="28"/>
                      <a:pt x="13" y="28"/>
                    </a:cubicBezTo>
                    <a:cubicBezTo>
                      <a:pt x="12" y="30"/>
                      <a:pt x="10" y="30"/>
                      <a:pt x="9" y="29"/>
                    </a:cubicBezTo>
                    <a:cubicBezTo>
                      <a:pt x="1" y="21"/>
                      <a:pt x="1" y="21"/>
                      <a:pt x="1" y="21"/>
                    </a:cubicBezTo>
                    <a:cubicBezTo>
                      <a:pt x="0" y="20"/>
                      <a:pt x="0" y="19"/>
                      <a:pt x="1" y="17"/>
                    </a:cubicBezTo>
                    <a:cubicBezTo>
                      <a:pt x="17" y="1"/>
                      <a:pt x="17" y="1"/>
                      <a:pt x="17" y="1"/>
                    </a:cubicBezTo>
                    <a:cubicBezTo>
                      <a:pt x="18" y="0"/>
                      <a:pt x="19" y="0"/>
                      <a:pt x="21" y="1"/>
                    </a:cubicBezTo>
                    <a:lnTo>
                      <a:pt x="28" y="8"/>
                    </a:lnTo>
                    <a:close/>
                  </a:path>
                </a:pathLst>
              </a:custGeom>
              <a:solidFill>
                <a:srgbClr val="1D2C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Freeform 223">
                <a:extLst>
                  <a:ext uri="{FF2B5EF4-FFF2-40B4-BE49-F238E27FC236}">
                    <a16:creationId xmlns:a16="http://schemas.microsoft.com/office/drawing/2014/main" id="{FF9F774C-A7F6-49EB-B2A0-79D3D47E5CA1}"/>
                  </a:ext>
                </a:extLst>
              </p:cNvPr>
              <p:cNvSpPr>
                <a:spLocks/>
              </p:cNvSpPr>
              <p:nvPr/>
            </p:nvSpPr>
            <p:spPr bwMode="auto">
              <a:xfrm>
                <a:off x="1316" y="2388"/>
                <a:ext cx="135" cy="278"/>
              </a:xfrm>
              <a:custGeom>
                <a:avLst/>
                <a:gdLst>
                  <a:gd name="T0" fmla="*/ 12 w 107"/>
                  <a:gd name="T1" fmla="*/ 7 h 220"/>
                  <a:gd name="T2" fmla="*/ 72 w 107"/>
                  <a:gd name="T3" fmla="*/ 43 h 220"/>
                  <a:gd name="T4" fmla="*/ 100 w 107"/>
                  <a:gd name="T5" fmla="*/ 157 h 220"/>
                  <a:gd name="T6" fmla="*/ 65 w 107"/>
                  <a:gd name="T7" fmla="*/ 217 h 220"/>
                  <a:gd name="T8" fmla="*/ 52 w 107"/>
                  <a:gd name="T9" fmla="*/ 220 h 220"/>
                  <a:gd name="T10" fmla="*/ 0 w 107"/>
                  <a:gd name="T11" fmla="*/ 10 h 220"/>
                  <a:gd name="T12" fmla="*/ 12 w 107"/>
                  <a:gd name="T13" fmla="*/ 7 h 220"/>
                </a:gdLst>
                <a:ahLst/>
                <a:cxnLst>
                  <a:cxn ang="0">
                    <a:pos x="T0" y="T1"/>
                  </a:cxn>
                  <a:cxn ang="0">
                    <a:pos x="T2" y="T3"/>
                  </a:cxn>
                  <a:cxn ang="0">
                    <a:pos x="T4" y="T5"/>
                  </a:cxn>
                  <a:cxn ang="0">
                    <a:pos x="T6" y="T7"/>
                  </a:cxn>
                  <a:cxn ang="0">
                    <a:pos x="T8" y="T9"/>
                  </a:cxn>
                  <a:cxn ang="0">
                    <a:pos x="T10" y="T11"/>
                  </a:cxn>
                  <a:cxn ang="0">
                    <a:pos x="T12" y="T13"/>
                  </a:cxn>
                </a:cxnLst>
                <a:rect l="0" t="0" r="r" b="b"/>
                <a:pathLst>
                  <a:path w="107" h="220">
                    <a:moveTo>
                      <a:pt x="12" y="7"/>
                    </a:moveTo>
                    <a:cubicBezTo>
                      <a:pt x="39" y="0"/>
                      <a:pt x="65" y="16"/>
                      <a:pt x="72" y="43"/>
                    </a:cubicBezTo>
                    <a:cubicBezTo>
                      <a:pt x="100" y="157"/>
                      <a:pt x="100" y="157"/>
                      <a:pt x="100" y="157"/>
                    </a:cubicBezTo>
                    <a:cubicBezTo>
                      <a:pt x="107" y="183"/>
                      <a:pt x="91" y="210"/>
                      <a:pt x="65" y="217"/>
                    </a:cubicBezTo>
                    <a:cubicBezTo>
                      <a:pt x="52" y="220"/>
                      <a:pt x="52" y="220"/>
                      <a:pt x="52" y="220"/>
                    </a:cubicBezTo>
                    <a:cubicBezTo>
                      <a:pt x="0" y="10"/>
                      <a:pt x="0" y="10"/>
                      <a:pt x="0" y="10"/>
                    </a:cubicBezTo>
                    <a:lnTo>
                      <a:pt x="12" y="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3" name="Freeform 224">
                <a:extLst>
                  <a:ext uri="{FF2B5EF4-FFF2-40B4-BE49-F238E27FC236}">
                    <a16:creationId xmlns:a16="http://schemas.microsoft.com/office/drawing/2014/main" id="{C781B99E-6031-4BA6-B9BB-B126E70EA92D}"/>
                  </a:ext>
                </a:extLst>
              </p:cNvPr>
              <p:cNvSpPr>
                <a:spLocks/>
              </p:cNvSpPr>
              <p:nvPr/>
            </p:nvSpPr>
            <p:spPr bwMode="auto">
              <a:xfrm>
                <a:off x="1247" y="2400"/>
                <a:ext cx="135" cy="277"/>
              </a:xfrm>
              <a:custGeom>
                <a:avLst/>
                <a:gdLst>
                  <a:gd name="T0" fmla="*/ 42 w 107"/>
                  <a:gd name="T1" fmla="*/ 3 h 219"/>
                  <a:gd name="T2" fmla="*/ 55 w 107"/>
                  <a:gd name="T3" fmla="*/ 0 h 219"/>
                  <a:gd name="T4" fmla="*/ 107 w 107"/>
                  <a:gd name="T5" fmla="*/ 210 h 219"/>
                  <a:gd name="T6" fmla="*/ 94 w 107"/>
                  <a:gd name="T7" fmla="*/ 213 h 219"/>
                  <a:gd name="T8" fmla="*/ 35 w 107"/>
                  <a:gd name="T9" fmla="*/ 177 h 219"/>
                  <a:gd name="T10" fmla="*/ 6 w 107"/>
                  <a:gd name="T11" fmla="*/ 63 h 219"/>
                  <a:gd name="T12" fmla="*/ 42 w 107"/>
                  <a:gd name="T13" fmla="*/ 3 h 219"/>
                </a:gdLst>
                <a:ahLst/>
                <a:cxnLst>
                  <a:cxn ang="0">
                    <a:pos x="T0" y="T1"/>
                  </a:cxn>
                  <a:cxn ang="0">
                    <a:pos x="T2" y="T3"/>
                  </a:cxn>
                  <a:cxn ang="0">
                    <a:pos x="T4" y="T5"/>
                  </a:cxn>
                  <a:cxn ang="0">
                    <a:pos x="T6" y="T7"/>
                  </a:cxn>
                  <a:cxn ang="0">
                    <a:pos x="T8" y="T9"/>
                  </a:cxn>
                  <a:cxn ang="0">
                    <a:pos x="T10" y="T11"/>
                  </a:cxn>
                  <a:cxn ang="0">
                    <a:pos x="T12" y="T13"/>
                  </a:cxn>
                </a:cxnLst>
                <a:rect l="0" t="0" r="r" b="b"/>
                <a:pathLst>
                  <a:path w="107" h="219">
                    <a:moveTo>
                      <a:pt x="42" y="3"/>
                    </a:moveTo>
                    <a:cubicBezTo>
                      <a:pt x="55" y="0"/>
                      <a:pt x="55" y="0"/>
                      <a:pt x="55" y="0"/>
                    </a:cubicBezTo>
                    <a:cubicBezTo>
                      <a:pt x="107" y="210"/>
                      <a:pt x="107" y="210"/>
                      <a:pt x="107" y="210"/>
                    </a:cubicBezTo>
                    <a:cubicBezTo>
                      <a:pt x="94" y="213"/>
                      <a:pt x="94" y="213"/>
                      <a:pt x="94" y="213"/>
                    </a:cubicBezTo>
                    <a:cubicBezTo>
                      <a:pt x="68" y="219"/>
                      <a:pt x="41" y="203"/>
                      <a:pt x="35" y="177"/>
                    </a:cubicBezTo>
                    <a:cubicBezTo>
                      <a:pt x="6" y="63"/>
                      <a:pt x="6" y="63"/>
                      <a:pt x="6" y="63"/>
                    </a:cubicBezTo>
                    <a:cubicBezTo>
                      <a:pt x="0" y="36"/>
                      <a:pt x="16" y="10"/>
                      <a:pt x="42" y="3"/>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4" name="Freeform 225">
                <a:extLst>
                  <a:ext uri="{FF2B5EF4-FFF2-40B4-BE49-F238E27FC236}">
                    <a16:creationId xmlns:a16="http://schemas.microsoft.com/office/drawing/2014/main" id="{CA7D3081-A233-4CEC-8F72-C342791DBBD0}"/>
                  </a:ext>
                </a:extLst>
              </p:cNvPr>
              <p:cNvSpPr>
                <a:spLocks/>
              </p:cNvSpPr>
              <p:nvPr/>
            </p:nvSpPr>
            <p:spPr bwMode="auto">
              <a:xfrm>
                <a:off x="1326" y="2442"/>
                <a:ext cx="32" cy="56"/>
              </a:xfrm>
              <a:custGeom>
                <a:avLst/>
                <a:gdLst>
                  <a:gd name="T0" fmla="*/ 20 w 25"/>
                  <a:gd name="T1" fmla="*/ 14 h 44"/>
                  <a:gd name="T2" fmla="*/ 23 w 25"/>
                  <a:gd name="T3" fmla="*/ 24 h 44"/>
                  <a:gd name="T4" fmla="*/ 11 w 25"/>
                  <a:gd name="T5" fmla="*/ 44 h 44"/>
                  <a:gd name="T6" fmla="*/ 0 w 25"/>
                  <a:gd name="T7" fmla="*/ 2 h 44"/>
                  <a:gd name="T8" fmla="*/ 20 w 25"/>
                  <a:gd name="T9" fmla="*/ 14 h 44"/>
                </a:gdLst>
                <a:ahLst/>
                <a:cxnLst>
                  <a:cxn ang="0">
                    <a:pos x="T0" y="T1"/>
                  </a:cxn>
                  <a:cxn ang="0">
                    <a:pos x="T2" y="T3"/>
                  </a:cxn>
                  <a:cxn ang="0">
                    <a:pos x="T4" y="T5"/>
                  </a:cxn>
                  <a:cxn ang="0">
                    <a:pos x="T6" y="T7"/>
                  </a:cxn>
                  <a:cxn ang="0">
                    <a:pos x="T8" y="T9"/>
                  </a:cxn>
                </a:cxnLst>
                <a:rect l="0" t="0" r="r" b="b"/>
                <a:pathLst>
                  <a:path w="25" h="44">
                    <a:moveTo>
                      <a:pt x="20" y="14"/>
                    </a:moveTo>
                    <a:cubicBezTo>
                      <a:pt x="23" y="24"/>
                      <a:pt x="23" y="24"/>
                      <a:pt x="23" y="24"/>
                    </a:cubicBezTo>
                    <a:cubicBezTo>
                      <a:pt x="25" y="33"/>
                      <a:pt x="20" y="42"/>
                      <a:pt x="11" y="44"/>
                    </a:cubicBezTo>
                    <a:cubicBezTo>
                      <a:pt x="0" y="2"/>
                      <a:pt x="0" y="2"/>
                      <a:pt x="0" y="2"/>
                    </a:cubicBezTo>
                    <a:cubicBezTo>
                      <a:pt x="9" y="0"/>
                      <a:pt x="18" y="5"/>
                      <a:pt x="20" y="14"/>
                    </a:cubicBez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5" name="Freeform 226">
                <a:extLst>
                  <a:ext uri="{FF2B5EF4-FFF2-40B4-BE49-F238E27FC236}">
                    <a16:creationId xmlns:a16="http://schemas.microsoft.com/office/drawing/2014/main" id="{C45E353E-737D-413D-B1A8-0A7E0E5C8575}"/>
                  </a:ext>
                </a:extLst>
              </p:cNvPr>
              <p:cNvSpPr>
                <a:spLocks/>
              </p:cNvSpPr>
              <p:nvPr/>
            </p:nvSpPr>
            <p:spPr bwMode="auto">
              <a:xfrm>
                <a:off x="1308" y="2445"/>
                <a:ext cx="32" cy="55"/>
              </a:xfrm>
              <a:custGeom>
                <a:avLst/>
                <a:gdLst>
                  <a:gd name="T0" fmla="*/ 14 w 25"/>
                  <a:gd name="T1" fmla="*/ 0 h 44"/>
                  <a:gd name="T2" fmla="*/ 14 w 25"/>
                  <a:gd name="T3" fmla="*/ 0 h 44"/>
                  <a:gd name="T4" fmla="*/ 25 w 25"/>
                  <a:gd name="T5" fmla="*/ 42 h 44"/>
                  <a:gd name="T6" fmla="*/ 5 w 25"/>
                  <a:gd name="T7" fmla="*/ 30 h 44"/>
                  <a:gd name="T8" fmla="*/ 2 w 25"/>
                  <a:gd name="T9" fmla="*/ 20 h 44"/>
                  <a:gd name="T10" fmla="*/ 14 w 25"/>
                  <a:gd name="T11" fmla="*/ 0 h 44"/>
                </a:gdLst>
                <a:ahLst/>
                <a:cxnLst>
                  <a:cxn ang="0">
                    <a:pos x="T0" y="T1"/>
                  </a:cxn>
                  <a:cxn ang="0">
                    <a:pos x="T2" y="T3"/>
                  </a:cxn>
                  <a:cxn ang="0">
                    <a:pos x="T4" y="T5"/>
                  </a:cxn>
                  <a:cxn ang="0">
                    <a:pos x="T6" y="T7"/>
                  </a:cxn>
                  <a:cxn ang="0">
                    <a:pos x="T8" y="T9"/>
                  </a:cxn>
                  <a:cxn ang="0">
                    <a:pos x="T10" y="T11"/>
                  </a:cxn>
                </a:cxnLst>
                <a:rect l="0" t="0" r="r" b="b"/>
                <a:pathLst>
                  <a:path w="25" h="44">
                    <a:moveTo>
                      <a:pt x="14" y="0"/>
                    </a:moveTo>
                    <a:cubicBezTo>
                      <a:pt x="14" y="0"/>
                      <a:pt x="14" y="0"/>
                      <a:pt x="14" y="0"/>
                    </a:cubicBezTo>
                    <a:cubicBezTo>
                      <a:pt x="25" y="42"/>
                      <a:pt x="25" y="42"/>
                      <a:pt x="25" y="42"/>
                    </a:cubicBezTo>
                    <a:cubicBezTo>
                      <a:pt x="16" y="44"/>
                      <a:pt x="7" y="39"/>
                      <a:pt x="5" y="30"/>
                    </a:cubicBezTo>
                    <a:cubicBezTo>
                      <a:pt x="2" y="20"/>
                      <a:pt x="2" y="20"/>
                      <a:pt x="2" y="20"/>
                    </a:cubicBezTo>
                    <a:cubicBezTo>
                      <a:pt x="0" y="11"/>
                      <a:pt x="6" y="2"/>
                      <a:pt x="14" y="0"/>
                    </a:cubicBezTo>
                    <a:close/>
                  </a:path>
                </a:pathLst>
              </a:custGeom>
              <a:solidFill>
                <a:srgbClr val="0E303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227">
                <a:extLst>
                  <a:ext uri="{FF2B5EF4-FFF2-40B4-BE49-F238E27FC236}">
                    <a16:creationId xmlns:a16="http://schemas.microsoft.com/office/drawing/2014/main" id="{68F6435C-E106-4813-9905-FABF574EAE46}"/>
                  </a:ext>
                </a:extLst>
              </p:cNvPr>
              <p:cNvSpPr>
                <a:spLocks/>
              </p:cNvSpPr>
              <p:nvPr/>
            </p:nvSpPr>
            <p:spPr bwMode="auto">
              <a:xfrm>
                <a:off x="277" y="2465"/>
                <a:ext cx="138" cy="110"/>
              </a:xfrm>
              <a:custGeom>
                <a:avLst/>
                <a:gdLst>
                  <a:gd name="T0" fmla="*/ 111 w 138"/>
                  <a:gd name="T1" fmla="*/ 110 h 110"/>
                  <a:gd name="T2" fmla="*/ 0 w 138"/>
                  <a:gd name="T3" fmla="*/ 43 h 110"/>
                  <a:gd name="T4" fmla="*/ 25 w 138"/>
                  <a:gd name="T5" fmla="*/ 0 h 110"/>
                  <a:gd name="T6" fmla="*/ 138 w 138"/>
                  <a:gd name="T7" fmla="*/ 67 h 110"/>
                  <a:gd name="T8" fmla="*/ 111 w 138"/>
                  <a:gd name="T9" fmla="*/ 110 h 110"/>
                </a:gdLst>
                <a:ahLst/>
                <a:cxnLst>
                  <a:cxn ang="0">
                    <a:pos x="T0" y="T1"/>
                  </a:cxn>
                  <a:cxn ang="0">
                    <a:pos x="T2" y="T3"/>
                  </a:cxn>
                  <a:cxn ang="0">
                    <a:pos x="T4" y="T5"/>
                  </a:cxn>
                  <a:cxn ang="0">
                    <a:pos x="T6" y="T7"/>
                  </a:cxn>
                  <a:cxn ang="0">
                    <a:pos x="T8" y="T9"/>
                  </a:cxn>
                </a:cxnLst>
                <a:rect l="0" t="0" r="r" b="b"/>
                <a:pathLst>
                  <a:path w="138" h="110">
                    <a:moveTo>
                      <a:pt x="111" y="110"/>
                    </a:moveTo>
                    <a:lnTo>
                      <a:pt x="0" y="43"/>
                    </a:lnTo>
                    <a:lnTo>
                      <a:pt x="25" y="0"/>
                    </a:lnTo>
                    <a:lnTo>
                      <a:pt x="138" y="67"/>
                    </a:lnTo>
                    <a:lnTo>
                      <a:pt x="111" y="110"/>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7" name="Freeform 228">
                <a:extLst>
                  <a:ext uri="{FF2B5EF4-FFF2-40B4-BE49-F238E27FC236}">
                    <a16:creationId xmlns:a16="http://schemas.microsoft.com/office/drawing/2014/main" id="{BC3E736B-9455-4496-915E-A22E2B49719D}"/>
                  </a:ext>
                </a:extLst>
              </p:cNvPr>
              <p:cNvSpPr>
                <a:spLocks/>
              </p:cNvSpPr>
              <p:nvPr/>
            </p:nvSpPr>
            <p:spPr bwMode="auto">
              <a:xfrm>
                <a:off x="59" y="2502"/>
                <a:ext cx="572" cy="1065"/>
              </a:xfrm>
              <a:custGeom>
                <a:avLst/>
                <a:gdLst>
                  <a:gd name="T0" fmla="*/ 449 w 452"/>
                  <a:gd name="T1" fmla="*/ 518 h 843"/>
                  <a:gd name="T2" fmla="*/ 221 w 452"/>
                  <a:gd name="T3" fmla="*/ 512 h 843"/>
                  <a:gd name="T4" fmla="*/ 267 w 452"/>
                  <a:gd name="T5" fmla="*/ 57 h 843"/>
                  <a:gd name="T6" fmla="*/ 166 w 452"/>
                  <a:gd name="T7" fmla="*/ 0 h 843"/>
                  <a:gd name="T8" fmla="*/ 10 w 452"/>
                  <a:gd name="T9" fmla="*/ 398 h 843"/>
                  <a:gd name="T10" fmla="*/ 90 w 452"/>
                  <a:gd name="T11" fmla="*/ 699 h 843"/>
                  <a:gd name="T12" fmla="*/ 368 w 452"/>
                  <a:gd name="T13" fmla="*/ 822 h 843"/>
                  <a:gd name="T14" fmla="*/ 449 w 452"/>
                  <a:gd name="T15" fmla="*/ 518 h 8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2" h="843">
                    <a:moveTo>
                      <a:pt x="449" y="518"/>
                    </a:moveTo>
                    <a:cubicBezTo>
                      <a:pt x="449" y="518"/>
                      <a:pt x="306" y="550"/>
                      <a:pt x="221" y="512"/>
                    </a:cubicBezTo>
                    <a:cubicBezTo>
                      <a:pt x="137" y="474"/>
                      <a:pt x="162" y="222"/>
                      <a:pt x="267" y="57"/>
                    </a:cubicBezTo>
                    <a:cubicBezTo>
                      <a:pt x="209" y="22"/>
                      <a:pt x="166" y="0"/>
                      <a:pt x="166" y="0"/>
                    </a:cubicBezTo>
                    <a:cubicBezTo>
                      <a:pt x="166" y="0"/>
                      <a:pt x="0" y="266"/>
                      <a:pt x="10" y="398"/>
                    </a:cubicBezTo>
                    <a:cubicBezTo>
                      <a:pt x="21" y="531"/>
                      <a:pt x="90" y="699"/>
                      <a:pt x="90" y="699"/>
                    </a:cubicBezTo>
                    <a:cubicBezTo>
                      <a:pt x="90" y="699"/>
                      <a:pt x="285" y="800"/>
                      <a:pt x="368" y="822"/>
                    </a:cubicBezTo>
                    <a:cubicBezTo>
                      <a:pt x="452" y="843"/>
                      <a:pt x="449" y="518"/>
                      <a:pt x="449" y="518"/>
                    </a:cubicBezTo>
                    <a:close/>
                  </a:path>
                </a:pathLst>
              </a:custGeom>
              <a:solidFill>
                <a:srgbClr val="60AA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8" name="Freeform 229">
                <a:extLst>
                  <a:ext uri="{FF2B5EF4-FFF2-40B4-BE49-F238E27FC236}">
                    <a16:creationId xmlns:a16="http://schemas.microsoft.com/office/drawing/2014/main" id="{C49123AA-7EED-4F54-9A02-75DEB498D1DE}"/>
                  </a:ext>
                </a:extLst>
              </p:cNvPr>
              <p:cNvSpPr>
                <a:spLocks/>
              </p:cNvSpPr>
              <p:nvPr/>
            </p:nvSpPr>
            <p:spPr bwMode="auto">
              <a:xfrm>
                <a:off x="59" y="2502"/>
                <a:ext cx="533" cy="1046"/>
              </a:xfrm>
              <a:custGeom>
                <a:avLst/>
                <a:gdLst>
                  <a:gd name="T0" fmla="*/ 154 w 421"/>
                  <a:gd name="T1" fmla="*/ 652 h 828"/>
                  <a:gd name="T2" fmla="*/ 74 w 421"/>
                  <a:gd name="T3" fmla="*/ 351 h 828"/>
                  <a:gd name="T4" fmla="*/ 194 w 421"/>
                  <a:gd name="T5" fmla="*/ 15 h 828"/>
                  <a:gd name="T6" fmla="*/ 166 w 421"/>
                  <a:gd name="T7" fmla="*/ 0 h 828"/>
                  <a:gd name="T8" fmla="*/ 10 w 421"/>
                  <a:gd name="T9" fmla="*/ 398 h 828"/>
                  <a:gd name="T10" fmla="*/ 90 w 421"/>
                  <a:gd name="T11" fmla="*/ 699 h 828"/>
                  <a:gd name="T12" fmla="*/ 368 w 421"/>
                  <a:gd name="T13" fmla="*/ 822 h 828"/>
                  <a:gd name="T14" fmla="*/ 421 w 421"/>
                  <a:gd name="T15" fmla="*/ 771 h 828"/>
                  <a:gd name="T16" fmla="*/ 154 w 421"/>
                  <a:gd name="T17" fmla="*/ 652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1" h="828">
                    <a:moveTo>
                      <a:pt x="154" y="652"/>
                    </a:moveTo>
                    <a:cubicBezTo>
                      <a:pt x="154" y="652"/>
                      <a:pt x="85" y="484"/>
                      <a:pt x="74" y="351"/>
                    </a:cubicBezTo>
                    <a:cubicBezTo>
                      <a:pt x="67" y="259"/>
                      <a:pt x="146" y="101"/>
                      <a:pt x="194" y="15"/>
                    </a:cubicBezTo>
                    <a:cubicBezTo>
                      <a:pt x="176" y="6"/>
                      <a:pt x="166" y="0"/>
                      <a:pt x="166" y="0"/>
                    </a:cubicBezTo>
                    <a:cubicBezTo>
                      <a:pt x="166" y="0"/>
                      <a:pt x="0" y="266"/>
                      <a:pt x="10" y="398"/>
                    </a:cubicBezTo>
                    <a:cubicBezTo>
                      <a:pt x="21" y="531"/>
                      <a:pt x="90" y="699"/>
                      <a:pt x="90" y="699"/>
                    </a:cubicBezTo>
                    <a:cubicBezTo>
                      <a:pt x="90" y="699"/>
                      <a:pt x="285" y="800"/>
                      <a:pt x="368" y="822"/>
                    </a:cubicBezTo>
                    <a:cubicBezTo>
                      <a:pt x="392" y="828"/>
                      <a:pt x="409" y="806"/>
                      <a:pt x="421" y="771"/>
                    </a:cubicBezTo>
                    <a:cubicBezTo>
                      <a:pt x="332" y="745"/>
                      <a:pt x="154" y="652"/>
                      <a:pt x="154" y="652"/>
                    </a:cubicBezTo>
                    <a:close/>
                  </a:path>
                </a:pathLst>
              </a:custGeom>
              <a:solidFill>
                <a:srgbClr val="4483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230">
                <a:extLst>
                  <a:ext uri="{FF2B5EF4-FFF2-40B4-BE49-F238E27FC236}">
                    <a16:creationId xmlns:a16="http://schemas.microsoft.com/office/drawing/2014/main" id="{25F628D7-8D4D-4978-9C09-935D20BC50D0}"/>
                  </a:ext>
                </a:extLst>
              </p:cNvPr>
              <p:cNvSpPr>
                <a:spLocks/>
              </p:cNvSpPr>
              <p:nvPr/>
            </p:nvSpPr>
            <p:spPr bwMode="auto">
              <a:xfrm>
                <a:off x="1344" y="2802"/>
                <a:ext cx="131" cy="55"/>
              </a:xfrm>
              <a:custGeom>
                <a:avLst/>
                <a:gdLst>
                  <a:gd name="T0" fmla="*/ 0 w 131"/>
                  <a:gd name="T1" fmla="*/ 51 h 55"/>
                  <a:gd name="T2" fmla="*/ 130 w 131"/>
                  <a:gd name="T3" fmla="*/ 55 h 55"/>
                  <a:gd name="T4" fmla="*/ 131 w 131"/>
                  <a:gd name="T5" fmla="*/ 4 h 55"/>
                  <a:gd name="T6" fmla="*/ 1 w 131"/>
                  <a:gd name="T7" fmla="*/ 0 h 55"/>
                  <a:gd name="T8" fmla="*/ 0 w 131"/>
                  <a:gd name="T9" fmla="*/ 51 h 55"/>
                </a:gdLst>
                <a:ahLst/>
                <a:cxnLst>
                  <a:cxn ang="0">
                    <a:pos x="T0" y="T1"/>
                  </a:cxn>
                  <a:cxn ang="0">
                    <a:pos x="T2" y="T3"/>
                  </a:cxn>
                  <a:cxn ang="0">
                    <a:pos x="T4" y="T5"/>
                  </a:cxn>
                  <a:cxn ang="0">
                    <a:pos x="T6" y="T7"/>
                  </a:cxn>
                  <a:cxn ang="0">
                    <a:pos x="T8" y="T9"/>
                  </a:cxn>
                </a:cxnLst>
                <a:rect l="0" t="0" r="r" b="b"/>
                <a:pathLst>
                  <a:path w="131" h="55">
                    <a:moveTo>
                      <a:pt x="0" y="51"/>
                    </a:moveTo>
                    <a:lnTo>
                      <a:pt x="130" y="55"/>
                    </a:lnTo>
                    <a:lnTo>
                      <a:pt x="131" y="4"/>
                    </a:lnTo>
                    <a:lnTo>
                      <a:pt x="1" y="0"/>
                    </a:lnTo>
                    <a:lnTo>
                      <a:pt x="0" y="51"/>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231">
                <a:extLst>
                  <a:ext uri="{FF2B5EF4-FFF2-40B4-BE49-F238E27FC236}">
                    <a16:creationId xmlns:a16="http://schemas.microsoft.com/office/drawing/2014/main" id="{AC131B75-93AA-4A05-B08A-CB462CAB3173}"/>
                  </a:ext>
                </a:extLst>
              </p:cNvPr>
              <p:cNvSpPr>
                <a:spLocks/>
              </p:cNvSpPr>
              <p:nvPr/>
            </p:nvSpPr>
            <p:spPr bwMode="auto">
              <a:xfrm>
                <a:off x="603" y="2843"/>
                <a:ext cx="882" cy="802"/>
              </a:xfrm>
              <a:custGeom>
                <a:avLst/>
                <a:gdLst>
                  <a:gd name="T0" fmla="*/ 179 w 698"/>
                  <a:gd name="T1" fmla="*/ 288 h 635"/>
                  <a:gd name="T2" fmla="*/ 373 w 698"/>
                  <a:gd name="T3" fmla="*/ 407 h 635"/>
                  <a:gd name="T4" fmla="*/ 582 w 698"/>
                  <a:gd name="T5" fmla="*/ 0 h 635"/>
                  <a:gd name="T6" fmla="*/ 698 w 698"/>
                  <a:gd name="T7" fmla="*/ 7 h 635"/>
                  <a:gd name="T8" fmla="*/ 612 w 698"/>
                  <a:gd name="T9" fmla="*/ 426 h 635"/>
                  <a:gd name="T10" fmla="*/ 382 w 698"/>
                  <a:gd name="T11" fmla="*/ 635 h 635"/>
                  <a:gd name="T12" fmla="*/ 82 w 698"/>
                  <a:gd name="T13" fmla="*/ 587 h 635"/>
                  <a:gd name="T14" fmla="*/ 179 w 698"/>
                  <a:gd name="T15" fmla="*/ 288 h 6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98" h="635">
                    <a:moveTo>
                      <a:pt x="179" y="288"/>
                    </a:moveTo>
                    <a:cubicBezTo>
                      <a:pt x="179" y="288"/>
                      <a:pt x="282" y="393"/>
                      <a:pt x="373" y="407"/>
                    </a:cubicBezTo>
                    <a:cubicBezTo>
                      <a:pt x="465" y="421"/>
                      <a:pt x="581" y="195"/>
                      <a:pt x="582" y="0"/>
                    </a:cubicBezTo>
                    <a:cubicBezTo>
                      <a:pt x="650" y="2"/>
                      <a:pt x="698" y="7"/>
                      <a:pt x="698" y="7"/>
                    </a:cubicBezTo>
                    <a:cubicBezTo>
                      <a:pt x="698" y="7"/>
                      <a:pt x="694" y="320"/>
                      <a:pt x="612" y="426"/>
                    </a:cubicBezTo>
                    <a:cubicBezTo>
                      <a:pt x="531" y="531"/>
                      <a:pt x="382" y="635"/>
                      <a:pt x="382" y="635"/>
                    </a:cubicBezTo>
                    <a:cubicBezTo>
                      <a:pt x="382" y="635"/>
                      <a:pt x="164" y="614"/>
                      <a:pt x="82" y="587"/>
                    </a:cubicBezTo>
                    <a:cubicBezTo>
                      <a:pt x="0" y="559"/>
                      <a:pt x="179" y="288"/>
                      <a:pt x="179" y="288"/>
                    </a:cubicBezTo>
                    <a:close/>
                  </a:path>
                </a:pathLst>
              </a:custGeom>
              <a:solidFill>
                <a:srgbClr val="60AA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1" name="Freeform 232">
                <a:extLst>
                  <a:ext uri="{FF2B5EF4-FFF2-40B4-BE49-F238E27FC236}">
                    <a16:creationId xmlns:a16="http://schemas.microsoft.com/office/drawing/2014/main" id="{AC9332B6-7A54-4E85-BC92-4BF0E00B08A5}"/>
                  </a:ext>
                </a:extLst>
              </p:cNvPr>
              <p:cNvSpPr>
                <a:spLocks/>
              </p:cNvSpPr>
              <p:nvPr/>
            </p:nvSpPr>
            <p:spPr bwMode="auto">
              <a:xfrm>
                <a:off x="675" y="2848"/>
                <a:ext cx="810" cy="797"/>
              </a:xfrm>
              <a:custGeom>
                <a:avLst/>
                <a:gdLst>
                  <a:gd name="T0" fmla="*/ 297 w 641"/>
                  <a:gd name="T1" fmla="*/ 557 h 631"/>
                  <a:gd name="T2" fmla="*/ 527 w 641"/>
                  <a:gd name="T3" fmla="*/ 348 h 631"/>
                  <a:gd name="T4" fmla="*/ 610 w 641"/>
                  <a:gd name="T5" fmla="*/ 0 h 631"/>
                  <a:gd name="T6" fmla="*/ 641 w 641"/>
                  <a:gd name="T7" fmla="*/ 3 h 631"/>
                  <a:gd name="T8" fmla="*/ 555 w 641"/>
                  <a:gd name="T9" fmla="*/ 422 h 631"/>
                  <a:gd name="T10" fmla="*/ 325 w 641"/>
                  <a:gd name="T11" fmla="*/ 631 h 631"/>
                  <a:gd name="T12" fmla="*/ 25 w 641"/>
                  <a:gd name="T13" fmla="*/ 583 h 631"/>
                  <a:gd name="T14" fmla="*/ 8 w 641"/>
                  <a:gd name="T15" fmla="*/ 512 h 631"/>
                  <a:gd name="T16" fmla="*/ 297 w 641"/>
                  <a:gd name="T17" fmla="*/ 557 h 6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1" h="631">
                    <a:moveTo>
                      <a:pt x="297" y="557"/>
                    </a:moveTo>
                    <a:cubicBezTo>
                      <a:pt x="297" y="557"/>
                      <a:pt x="446" y="453"/>
                      <a:pt x="527" y="348"/>
                    </a:cubicBezTo>
                    <a:cubicBezTo>
                      <a:pt x="584" y="274"/>
                      <a:pt x="603" y="99"/>
                      <a:pt x="610" y="0"/>
                    </a:cubicBezTo>
                    <a:cubicBezTo>
                      <a:pt x="630" y="2"/>
                      <a:pt x="641" y="3"/>
                      <a:pt x="641" y="3"/>
                    </a:cubicBezTo>
                    <a:cubicBezTo>
                      <a:pt x="641" y="3"/>
                      <a:pt x="637" y="316"/>
                      <a:pt x="555" y="422"/>
                    </a:cubicBezTo>
                    <a:cubicBezTo>
                      <a:pt x="474" y="527"/>
                      <a:pt x="325" y="631"/>
                      <a:pt x="325" y="631"/>
                    </a:cubicBezTo>
                    <a:cubicBezTo>
                      <a:pt x="325" y="631"/>
                      <a:pt x="107" y="610"/>
                      <a:pt x="25" y="583"/>
                    </a:cubicBezTo>
                    <a:cubicBezTo>
                      <a:pt x="2" y="575"/>
                      <a:pt x="0" y="547"/>
                      <a:pt x="8" y="512"/>
                    </a:cubicBezTo>
                    <a:cubicBezTo>
                      <a:pt x="97" y="538"/>
                      <a:pt x="297" y="557"/>
                      <a:pt x="297" y="557"/>
                    </a:cubicBezTo>
                    <a:close/>
                  </a:path>
                </a:pathLst>
              </a:custGeom>
              <a:solidFill>
                <a:srgbClr val="4483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2" name="Freeform 233">
                <a:extLst>
                  <a:ext uri="{FF2B5EF4-FFF2-40B4-BE49-F238E27FC236}">
                    <a16:creationId xmlns:a16="http://schemas.microsoft.com/office/drawing/2014/main" id="{D0EDF0C3-5539-44E8-AC59-06AFC537E5E0}"/>
                  </a:ext>
                </a:extLst>
              </p:cNvPr>
              <p:cNvSpPr>
                <a:spLocks/>
              </p:cNvSpPr>
              <p:nvPr/>
            </p:nvSpPr>
            <p:spPr bwMode="auto">
              <a:xfrm>
                <a:off x="1278" y="2440"/>
                <a:ext cx="235" cy="365"/>
              </a:xfrm>
              <a:custGeom>
                <a:avLst/>
                <a:gdLst>
                  <a:gd name="T0" fmla="*/ 129 w 186"/>
                  <a:gd name="T1" fmla="*/ 289 h 289"/>
                  <a:gd name="T2" fmla="*/ 175 w 186"/>
                  <a:gd name="T3" fmla="*/ 156 h 289"/>
                  <a:gd name="T4" fmla="*/ 156 w 186"/>
                  <a:gd name="T5" fmla="*/ 85 h 289"/>
                  <a:gd name="T6" fmla="*/ 118 w 186"/>
                  <a:gd name="T7" fmla="*/ 17 h 289"/>
                  <a:gd name="T8" fmla="*/ 115 w 186"/>
                  <a:gd name="T9" fmla="*/ 22 h 289"/>
                  <a:gd name="T10" fmla="*/ 100 w 186"/>
                  <a:gd name="T11" fmla="*/ 3 h 289"/>
                  <a:gd name="T12" fmla="*/ 92 w 186"/>
                  <a:gd name="T13" fmla="*/ 24 h 289"/>
                  <a:gd name="T14" fmla="*/ 70 w 186"/>
                  <a:gd name="T15" fmla="*/ 2 h 289"/>
                  <a:gd name="T16" fmla="*/ 62 w 186"/>
                  <a:gd name="T17" fmla="*/ 34 h 289"/>
                  <a:gd name="T18" fmla="*/ 39 w 186"/>
                  <a:gd name="T19" fmla="*/ 14 h 289"/>
                  <a:gd name="T20" fmla="*/ 31 w 186"/>
                  <a:gd name="T21" fmla="*/ 49 h 289"/>
                  <a:gd name="T22" fmla="*/ 53 w 186"/>
                  <a:gd name="T23" fmla="*/ 143 h 289"/>
                  <a:gd name="T24" fmla="*/ 25 w 186"/>
                  <a:gd name="T25" fmla="*/ 71 h 289"/>
                  <a:gd name="T26" fmla="*/ 10 w 186"/>
                  <a:gd name="T27" fmla="*/ 99 h 289"/>
                  <a:gd name="T28" fmla="*/ 24 w 186"/>
                  <a:gd name="T29" fmla="*/ 201 h 289"/>
                  <a:gd name="T30" fmla="*/ 63 w 186"/>
                  <a:gd name="T31" fmla="*/ 287 h 289"/>
                  <a:gd name="T32" fmla="*/ 129 w 186"/>
                  <a:gd name="T33" fmla="*/ 289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6" h="289">
                    <a:moveTo>
                      <a:pt x="129" y="289"/>
                    </a:moveTo>
                    <a:cubicBezTo>
                      <a:pt x="129" y="289"/>
                      <a:pt x="165" y="194"/>
                      <a:pt x="175" y="156"/>
                    </a:cubicBezTo>
                    <a:cubicBezTo>
                      <a:pt x="186" y="118"/>
                      <a:pt x="171" y="117"/>
                      <a:pt x="156" y="85"/>
                    </a:cubicBezTo>
                    <a:cubicBezTo>
                      <a:pt x="142" y="53"/>
                      <a:pt x="133" y="21"/>
                      <a:pt x="118" y="17"/>
                    </a:cubicBezTo>
                    <a:cubicBezTo>
                      <a:pt x="115" y="22"/>
                      <a:pt x="115" y="22"/>
                      <a:pt x="115" y="22"/>
                    </a:cubicBezTo>
                    <a:cubicBezTo>
                      <a:pt x="115" y="22"/>
                      <a:pt x="112" y="5"/>
                      <a:pt x="100" y="3"/>
                    </a:cubicBezTo>
                    <a:cubicBezTo>
                      <a:pt x="88" y="0"/>
                      <a:pt x="91" y="15"/>
                      <a:pt x="92" y="24"/>
                    </a:cubicBezTo>
                    <a:cubicBezTo>
                      <a:pt x="88" y="5"/>
                      <a:pt x="80" y="0"/>
                      <a:pt x="70" y="2"/>
                    </a:cubicBezTo>
                    <a:cubicBezTo>
                      <a:pt x="61" y="4"/>
                      <a:pt x="60" y="19"/>
                      <a:pt x="62" y="34"/>
                    </a:cubicBezTo>
                    <a:cubicBezTo>
                      <a:pt x="58" y="18"/>
                      <a:pt x="47" y="13"/>
                      <a:pt x="39" y="14"/>
                    </a:cubicBezTo>
                    <a:cubicBezTo>
                      <a:pt x="31" y="14"/>
                      <a:pt x="21" y="26"/>
                      <a:pt x="31" y="49"/>
                    </a:cubicBezTo>
                    <a:cubicBezTo>
                      <a:pt x="41" y="73"/>
                      <a:pt x="53" y="143"/>
                      <a:pt x="53" y="143"/>
                    </a:cubicBezTo>
                    <a:cubicBezTo>
                      <a:pt x="53" y="143"/>
                      <a:pt x="26" y="76"/>
                      <a:pt x="25" y="71"/>
                    </a:cubicBezTo>
                    <a:cubicBezTo>
                      <a:pt x="24" y="66"/>
                      <a:pt x="0" y="67"/>
                      <a:pt x="10" y="99"/>
                    </a:cubicBezTo>
                    <a:cubicBezTo>
                      <a:pt x="20" y="130"/>
                      <a:pt x="19" y="169"/>
                      <a:pt x="24" y="201"/>
                    </a:cubicBezTo>
                    <a:cubicBezTo>
                      <a:pt x="30" y="232"/>
                      <a:pt x="45" y="278"/>
                      <a:pt x="63" y="287"/>
                    </a:cubicBezTo>
                    <a:cubicBezTo>
                      <a:pt x="116" y="289"/>
                      <a:pt x="129" y="289"/>
                      <a:pt x="129" y="289"/>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3" name="Freeform 234">
                <a:extLst>
                  <a:ext uri="{FF2B5EF4-FFF2-40B4-BE49-F238E27FC236}">
                    <a16:creationId xmlns:a16="http://schemas.microsoft.com/office/drawing/2014/main" id="{F54D3D00-F64F-4B95-A7F8-3EA2E042EAB2}"/>
                  </a:ext>
                </a:extLst>
              </p:cNvPr>
              <p:cNvSpPr>
                <a:spLocks/>
              </p:cNvSpPr>
              <p:nvPr/>
            </p:nvSpPr>
            <p:spPr bwMode="auto">
              <a:xfrm>
                <a:off x="320" y="2188"/>
                <a:ext cx="294" cy="335"/>
              </a:xfrm>
              <a:custGeom>
                <a:avLst/>
                <a:gdLst>
                  <a:gd name="T0" fmla="*/ 0 w 233"/>
                  <a:gd name="T1" fmla="*/ 229 h 265"/>
                  <a:gd name="T2" fmla="*/ 33 w 233"/>
                  <a:gd name="T3" fmla="*/ 92 h 265"/>
                  <a:gd name="T4" fmla="*/ 88 w 233"/>
                  <a:gd name="T5" fmla="*/ 43 h 265"/>
                  <a:gd name="T6" fmla="*/ 157 w 233"/>
                  <a:gd name="T7" fmla="*/ 7 h 265"/>
                  <a:gd name="T8" fmla="*/ 156 w 233"/>
                  <a:gd name="T9" fmla="*/ 12 h 265"/>
                  <a:gd name="T10" fmla="*/ 180 w 233"/>
                  <a:gd name="T11" fmla="*/ 4 h 265"/>
                  <a:gd name="T12" fmla="*/ 175 w 233"/>
                  <a:gd name="T13" fmla="*/ 26 h 265"/>
                  <a:gd name="T14" fmla="*/ 205 w 233"/>
                  <a:gd name="T15" fmla="*/ 19 h 265"/>
                  <a:gd name="T16" fmla="*/ 195 w 233"/>
                  <a:gd name="T17" fmla="*/ 51 h 265"/>
                  <a:gd name="T18" fmla="*/ 225 w 233"/>
                  <a:gd name="T19" fmla="*/ 47 h 265"/>
                  <a:gd name="T20" fmla="*/ 212 w 233"/>
                  <a:gd name="T21" fmla="*/ 81 h 265"/>
                  <a:gd name="T22" fmla="*/ 143 w 233"/>
                  <a:gd name="T23" fmla="*/ 147 h 265"/>
                  <a:gd name="T24" fmla="*/ 206 w 233"/>
                  <a:gd name="T25" fmla="*/ 102 h 265"/>
                  <a:gd name="T26" fmla="*/ 203 w 233"/>
                  <a:gd name="T27" fmla="*/ 134 h 265"/>
                  <a:gd name="T28" fmla="*/ 136 w 233"/>
                  <a:gd name="T29" fmla="*/ 212 h 265"/>
                  <a:gd name="T30" fmla="*/ 57 w 233"/>
                  <a:gd name="T31" fmla="*/ 263 h 265"/>
                  <a:gd name="T32" fmla="*/ 0 w 233"/>
                  <a:gd name="T33" fmla="*/ 229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3" h="265">
                    <a:moveTo>
                      <a:pt x="0" y="229"/>
                    </a:moveTo>
                    <a:cubicBezTo>
                      <a:pt x="0" y="229"/>
                      <a:pt x="21" y="130"/>
                      <a:pt x="33" y="92"/>
                    </a:cubicBezTo>
                    <a:cubicBezTo>
                      <a:pt x="45" y="54"/>
                      <a:pt x="58" y="62"/>
                      <a:pt x="88" y="43"/>
                    </a:cubicBezTo>
                    <a:cubicBezTo>
                      <a:pt x="118" y="23"/>
                      <a:pt x="143" y="2"/>
                      <a:pt x="157" y="7"/>
                    </a:cubicBezTo>
                    <a:cubicBezTo>
                      <a:pt x="156" y="12"/>
                      <a:pt x="156" y="12"/>
                      <a:pt x="156" y="12"/>
                    </a:cubicBezTo>
                    <a:cubicBezTo>
                      <a:pt x="156" y="12"/>
                      <a:pt x="169" y="0"/>
                      <a:pt x="180" y="4"/>
                    </a:cubicBezTo>
                    <a:cubicBezTo>
                      <a:pt x="191" y="9"/>
                      <a:pt x="181" y="20"/>
                      <a:pt x="175" y="26"/>
                    </a:cubicBezTo>
                    <a:cubicBezTo>
                      <a:pt x="189" y="13"/>
                      <a:pt x="198" y="12"/>
                      <a:pt x="205" y="19"/>
                    </a:cubicBezTo>
                    <a:cubicBezTo>
                      <a:pt x="212" y="26"/>
                      <a:pt x="205" y="40"/>
                      <a:pt x="195" y="51"/>
                    </a:cubicBezTo>
                    <a:cubicBezTo>
                      <a:pt x="207" y="40"/>
                      <a:pt x="219" y="42"/>
                      <a:pt x="225" y="47"/>
                    </a:cubicBezTo>
                    <a:cubicBezTo>
                      <a:pt x="232" y="52"/>
                      <a:pt x="233" y="66"/>
                      <a:pt x="212" y="81"/>
                    </a:cubicBezTo>
                    <a:cubicBezTo>
                      <a:pt x="191" y="95"/>
                      <a:pt x="143" y="147"/>
                      <a:pt x="143" y="147"/>
                    </a:cubicBezTo>
                    <a:cubicBezTo>
                      <a:pt x="143" y="147"/>
                      <a:pt x="202" y="106"/>
                      <a:pt x="206" y="102"/>
                    </a:cubicBezTo>
                    <a:cubicBezTo>
                      <a:pt x="209" y="99"/>
                      <a:pt x="229" y="113"/>
                      <a:pt x="203" y="134"/>
                    </a:cubicBezTo>
                    <a:cubicBezTo>
                      <a:pt x="178" y="155"/>
                      <a:pt x="157" y="188"/>
                      <a:pt x="136" y="212"/>
                    </a:cubicBezTo>
                    <a:cubicBezTo>
                      <a:pt x="114" y="235"/>
                      <a:pt x="76" y="265"/>
                      <a:pt x="57" y="263"/>
                    </a:cubicBezTo>
                    <a:cubicBezTo>
                      <a:pt x="11" y="236"/>
                      <a:pt x="0" y="229"/>
                      <a:pt x="0" y="229"/>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5" name="Freeform 235">
                <a:extLst>
                  <a:ext uri="{FF2B5EF4-FFF2-40B4-BE49-F238E27FC236}">
                    <a16:creationId xmlns:a16="http://schemas.microsoft.com/office/drawing/2014/main" id="{CA322A4E-E150-4D72-A822-0FAD4D2D7FD6}"/>
                  </a:ext>
                </a:extLst>
              </p:cNvPr>
              <p:cNvSpPr>
                <a:spLocks/>
              </p:cNvSpPr>
              <p:nvPr/>
            </p:nvSpPr>
            <p:spPr bwMode="auto">
              <a:xfrm>
                <a:off x="386" y="2991"/>
                <a:ext cx="625" cy="340"/>
              </a:xfrm>
              <a:custGeom>
                <a:avLst/>
                <a:gdLst>
                  <a:gd name="T0" fmla="*/ 455 w 495"/>
                  <a:gd name="T1" fmla="*/ 91 h 269"/>
                  <a:gd name="T2" fmla="*/ 398 w 495"/>
                  <a:gd name="T3" fmla="*/ 45 h 269"/>
                  <a:gd name="T4" fmla="*/ 125 w 495"/>
                  <a:gd name="T5" fmla="*/ 4 h 269"/>
                  <a:gd name="T6" fmla="*/ 62 w 495"/>
                  <a:gd name="T7" fmla="*/ 33 h 269"/>
                  <a:gd name="T8" fmla="*/ 8 w 495"/>
                  <a:gd name="T9" fmla="*/ 155 h 269"/>
                  <a:gd name="T10" fmla="*/ 38 w 495"/>
                  <a:gd name="T11" fmla="*/ 205 h 269"/>
                  <a:gd name="T12" fmla="*/ 181 w 495"/>
                  <a:gd name="T13" fmla="*/ 248 h 269"/>
                  <a:gd name="T14" fmla="*/ 275 w 495"/>
                  <a:gd name="T15" fmla="*/ 263 h 269"/>
                  <a:gd name="T16" fmla="*/ 452 w 495"/>
                  <a:gd name="T17" fmla="*/ 268 h 269"/>
                  <a:gd name="T18" fmla="*/ 490 w 495"/>
                  <a:gd name="T19" fmla="*/ 231 h 269"/>
                  <a:gd name="T20" fmla="*/ 455 w 495"/>
                  <a:gd name="T21" fmla="*/ 9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5" h="269">
                    <a:moveTo>
                      <a:pt x="455" y="91"/>
                    </a:moveTo>
                    <a:cubicBezTo>
                      <a:pt x="449" y="70"/>
                      <a:pt x="424" y="49"/>
                      <a:pt x="398" y="45"/>
                    </a:cubicBezTo>
                    <a:cubicBezTo>
                      <a:pt x="125" y="4"/>
                      <a:pt x="125" y="4"/>
                      <a:pt x="125" y="4"/>
                    </a:cubicBezTo>
                    <a:cubicBezTo>
                      <a:pt x="99" y="0"/>
                      <a:pt x="71" y="13"/>
                      <a:pt x="62" y="33"/>
                    </a:cubicBezTo>
                    <a:cubicBezTo>
                      <a:pt x="8" y="155"/>
                      <a:pt x="8" y="155"/>
                      <a:pt x="8" y="155"/>
                    </a:cubicBezTo>
                    <a:cubicBezTo>
                      <a:pt x="0" y="175"/>
                      <a:pt x="13" y="197"/>
                      <a:pt x="38" y="205"/>
                    </a:cubicBezTo>
                    <a:cubicBezTo>
                      <a:pt x="181" y="248"/>
                      <a:pt x="181" y="248"/>
                      <a:pt x="181" y="248"/>
                    </a:cubicBezTo>
                    <a:cubicBezTo>
                      <a:pt x="206" y="255"/>
                      <a:pt x="248" y="262"/>
                      <a:pt x="275" y="263"/>
                    </a:cubicBezTo>
                    <a:cubicBezTo>
                      <a:pt x="452" y="268"/>
                      <a:pt x="452" y="268"/>
                      <a:pt x="452" y="268"/>
                    </a:cubicBezTo>
                    <a:cubicBezTo>
                      <a:pt x="478" y="269"/>
                      <a:pt x="495" y="252"/>
                      <a:pt x="490" y="231"/>
                    </a:cubicBezTo>
                    <a:lnTo>
                      <a:pt x="455" y="91"/>
                    </a:lnTo>
                    <a:close/>
                  </a:path>
                </a:pathLst>
              </a:custGeom>
              <a:solidFill>
                <a:srgbClr val="60AA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8" name="Freeform 236">
                <a:extLst>
                  <a:ext uri="{FF2B5EF4-FFF2-40B4-BE49-F238E27FC236}">
                    <a16:creationId xmlns:a16="http://schemas.microsoft.com/office/drawing/2014/main" id="{A403D078-59AA-4980-A9F1-42817E8D8001}"/>
                  </a:ext>
                </a:extLst>
              </p:cNvPr>
              <p:cNvSpPr>
                <a:spLocks/>
              </p:cNvSpPr>
              <p:nvPr/>
            </p:nvSpPr>
            <p:spPr bwMode="auto">
              <a:xfrm>
                <a:off x="376" y="3078"/>
                <a:ext cx="567" cy="609"/>
              </a:xfrm>
              <a:custGeom>
                <a:avLst/>
                <a:gdLst>
                  <a:gd name="T0" fmla="*/ 430 w 449"/>
                  <a:gd name="T1" fmla="*/ 272 h 482"/>
                  <a:gd name="T2" fmla="*/ 259 w 449"/>
                  <a:gd name="T3" fmla="*/ 17 h 482"/>
                  <a:gd name="T4" fmla="*/ 19 w 449"/>
                  <a:gd name="T5" fmla="*/ 209 h 482"/>
                  <a:gd name="T6" fmla="*/ 190 w 449"/>
                  <a:gd name="T7" fmla="*/ 464 h 482"/>
                  <a:gd name="T8" fmla="*/ 430 w 449"/>
                  <a:gd name="T9" fmla="*/ 272 h 482"/>
                </a:gdLst>
                <a:ahLst/>
                <a:cxnLst>
                  <a:cxn ang="0">
                    <a:pos x="T0" y="T1"/>
                  </a:cxn>
                  <a:cxn ang="0">
                    <a:pos x="T2" y="T3"/>
                  </a:cxn>
                  <a:cxn ang="0">
                    <a:pos x="T4" y="T5"/>
                  </a:cxn>
                  <a:cxn ang="0">
                    <a:pos x="T6" y="T7"/>
                  </a:cxn>
                  <a:cxn ang="0">
                    <a:pos x="T8" y="T9"/>
                  </a:cxn>
                </a:cxnLst>
                <a:rect l="0" t="0" r="r" b="b"/>
                <a:pathLst>
                  <a:path w="449" h="482">
                    <a:moveTo>
                      <a:pt x="430" y="272"/>
                    </a:moveTo>
                    <a:cubicBezTo>
                      <a:pt x="449" y="148"/>
                      <a:pt x="372" y="34"/>
                      <a:pt x="259" y="17"/>
                    </a:cubicBezTo>
                    <a:cubicBezTo>
                      <a:pt x="145" y="0"/>
                      <a:pt x="38" y="86"/>
                      <a:pt x="19" y="209"/>
                    </a:cubicBezTo>
                    <a:cubicBezTo>
                      <a:pt x="0" y="333"/>
                      <a:pt x="77" y="447"/>
                      <a:pt x="190" y="464"/>
                    </a:cubicBezTo>
                    <a:cubicBezTo>
                      <a:pt x="304" y="482"/>
                      <a:pt x="411" y="396"/>
                      <a:pt x="430" y="272"/>
                    </a:cubicBezTo>
                    <a:close/>
                  </a:path>
                </a:pathLst>
              </a:custGeom>
              <a:solidFill>
                <a:srgbClr val="4A4C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9" name="Freeform 237">
                <a:extLst>
                  <a:ext uri="{FF2B5EF4-FFF2-40B4-BE49-F238E27FC236}">
                    <a16:creationId xmlns:a16="http://schemas.microsoft.com/office/drawing/2014/main" id="{1EBFA340-3157-4D5C-A0B3-261568F7CE53}"/>
                  </a:ext>
                </a:extLst>
              </p:cNvPr>
              <p:cNvSpPr>
                <a:spLocks/>
              </p:cNvSpPr>
              <p:nvPr/>
            </p:nvSpPr>
            <p:spPr bwMode="auto">
              <a:xfrm>
                <a:off x="376" y="3078"/>
                <a:ext cx="437" cy="589"/>
              </a:xfrm>
              <a:custGeom>
                <a:avLst/>
                <a:gdLst>
                  <a:gd name="T0" fmla="*/ 122 w 346"/>
                  <a:gd name="T1" fmla="*/ 248 h 466"/>
                  <a:gd name="T2" fmla="*/ 346 w 346"/>
                  <a:gd name="T3" fmla="*/ 54 h 466"/>
                  <a:gd name="T4" fmla="*/ 259 w 346"/>
                  <a:gd name="T5" fmla="*/ 17 h 466"/>
                  <a:gd name="T6" fmla="*/ 19 w 346"/>
                  <a:gd name="T7" fmla="*/ 209 h 466"/>
                  <a:gd name="T8" fmla="*/ 190 w 346"/>
                  <a:gd name="T9" fmla="*/ 464 h 466"/>
                  <a:gd name="T10" fmla="*/ 206 w 346"/>
                  <a:gd name="T11" fmla="*/ 466 h 466"/>
                  <a:gd name="T12" fmla="*/ 122 w 346"/>
                  <a:gd name="T13" fmla="*/ 248 h 466"/>
                </a:gdLst>
                <a:ahLst/>
                <a:cxnLst>
                  <a:cxn ang="0">
                    <a:pos x="T0" y="T1"/>
                  </a:cxn>
                  <a:cxn ang="0">
                    <a:pos x="T2" y="T3"/>
                  </a:cxn>
                  <a:cxn ang="0">
                    <a:pos x="T4" y="T5"/>
                  </a:cxn>
                  <a:cxn ang="0">
                    <a:pos x="T6" y="T7"/>
                  </a:cxn>
                  <a:cxn ang="0">
                    <a:pos x="T8" y="T9"/>
                  </a:cxn>
                  <a:cxn ang="0">
                    <a:pos x="T10" y="T11"/>
                  </a:cxn>
                  <a:cxn ang="0">
                    <a:pos x="T12" y="T13"/>
                  </a:cxn>
                </a:cxnLst>
                <a:rect l="0" t="0" r="r" b="b"/>
                <a:pathLst>
                  <a:path w="346" h="466">
                    <a:moveTo>
                      <a:pt x="122" y="248"/>
                    </a:moveTo>
                    <a:cubicBezTo>
                      <a:pt x="140" y="130"/>
                      <a:pt x="238" y="46"/>
                      <a:pt x="346" y="54"/>
                    </a:cubicBezTo>
                    <a:cubicBezTo>
                      <a:pt x="321" y="35"/>
                      <a:pt x="291" y="22"/>
                      <a:pt x="259" y="17"/>
                    </a:cubicBezTo>
                    <a:cubicBezTo>
                      <a:pt x="145" y="0"/>
                      <a:pt x="38" y="86"/>
                      <a:pt x="19" y="209"/>
                    </a:cubicBezTo>
                    <a:cubicBezTo>
                      <a:pt x="0" y="333"/>
                      <a:pt x="77" y="447"/>
                      <a:pt x="190" y="464"/>
                    </a:cubicBezTo>
                    <a:cubicBezTo>
                      <a:pt x="196" y="465"/>
                      <a:pt x="201" y="466"/>
                      <a:pt x="206" y="466"/>
                    </a:cubicBezTo>
                    <a:cubicBezTo>
                      <a:pt x="144" y="419"/>
                      <a:pt x="109" y="336"/>
                      <a:pt x="122" y="248"/>
                    </a:cubicBezTo>
                    <a:close/>
                  </a:path>
                </a:pathLst>
              </a:custGeom>
              <a:solidFill>
                <a:srgbClr val="3335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0" name="Freeform 238">
                <a:extLst>
                  <a:ext uri="{FF2B5EF4-FFF2-40B4-BE49-F238E27FC236}">
                    <a16:creationId xmlns:a16="http://schemas.microsoft.com/office/drawing/2014/main" id="{3015DB19-D0E0-4962-8688-665E2A99779A}"/>
                  </a:ext>
                </a:extLst>
              </p:cNvPr>
              <p:cNvSpPr>
                <a:spLocks/>
              </p:cNvSpPr>
              <p:nvPr/>
            </p:nvSpPr>
            <p:spPr bwMode="auto">
              <a:xfrm>
                <a:off x="1578" y="81"/>
                <a:ext cx="451" cy="451"/>
              </a:xfrm>
              <a:custGeom>
                <a:avLst/>
                <a:gdLst>
                  <a:gd name="T0" fmla="*/ 114 w 357"/>
                  <a:gd name="T1" fmla="*/ 322 h 357"/>
                  <a:gd name="T2" fmla="*/ 36 w 357"/>
                  <a:gd name="T3" fmla="*/ 114 h 357"/>
                  <a:gd name="T4" fmla="*/ 243 w 357"/>
                  <a:gd name="T5" fmla="*/ 36 h 357"/>
                  <a:gd name="T6" fmla="*/ 321 w 357"/>
                  <a:gd name="T7" fmla="*/ 243 h 357"/>
                  <a:gd name="T8" fmla="*/ 114 w 357"/>
                  <a:gd name="T9" fmla="*/ 322 h 357"/>
                </a:gdLst>
                <a:ahLst/>
                <a:cxnLst>
                  <a:cxn ang="0">
                    <a:pos x="T0" y="T1"/>
                  </a:cxn>
                  <a:cxn ang="0">
                    <a:pos x="T2" y="T3"/>
                  </a:cxn>
                  <a:cxn ang="0">
                    <a:pos x="T4" y="T5"/>
                  </a:cxn>
                  <a:cxn ang="0">
                    <a:pos x="T6" y="T7"/>
                  </a:cxn>
                  <a:cxn ang="0">
                    <a:pos x="T8" y="T9"/>
                  </a:cxn>
                </a:cxnLst>
                <a:rect l="0" t="0" r="r" b="b"/>
                <a:pathLst>
                  <a:path w="357" h="357">
                    <a:moveTo>
                      <a:pt x="114" y="322"/>
                    </a:moveTo>
                    <a:cubicBezTo>
                      <a:pt x="35" y="286"/>
                      <a:pt x="0" y="193"/>
                      <a:pt x="36" y="114"/>
                    </a:cubicBezTo>
                    <a:cubicBezTo>
                      <a:pt x="71" y="35"/>
                      <a:pt x="164" y="0"/>
                      <a:pt x="243" y="36"/>
                    </a:cubicBezTo>
                    <a:cubicBezTo>
                      <a:pt x="322" y="72"/>
                      <a:pt x="357" y="164"/>
                      <a:pt x="321" y="243"/>
                    </a:cubicBezTo>
                    <a:cubicBezTo>
                      <a:pt x="286" y="322"/>
                      <a:pt x="193" y="357"/>
                      <a:pt x="114" y="322"/>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1" name="Freeform 239">
                <a:extLst>
                  <a:ext uri="{FF2B5EF4-FFF2-40B4-BE49-F238E27FC236}">
                    <a16:creationId xmlns:a16="http://schemas.microsoft.com/office/drawing/2014/main" id="{4E1ED88D-3DF1-451A-8C70-A9939A308BC4}"/>
                  </a:ext>
                </a:extLst>
              </p:cNvPr>
              <p:cNvSpPr>
                <a:spLocks/>
              </p:cNvSpPr>
              <p:nvPr/>
            </p:nvSpPr>
            <p:spPr bwMode="auto">
              <a:xfrm>
                <a:off x="1660" y="391"/>
                <a:ext cx="80" cy="84"/>
              </a:xfrm>
              <a:custGeom>
                <a:avLst/>
                <a:gdLst>
                  <a:gd name="T0" fmla="*/ 7 w 63"/>
                  <a:gd name="T1" fmla="*/ 63 h 67"/>
                  <a:gd name="T2" fmla="*/ 1 w 63"/>
                  <a:gd name="T3" fmla="*/ 52 h 67"/>
                  <a:gd name="T4" fmla="*/ 4 w 63"/>
                  <a:gd name="T5" fmla="*/ 39 h 67"/>
                  <a:gd name="T6" fmla="*/ 37 w 63"/>
                  <a:gd name="T7" fmla="*/ 0 h 67"/>
                  <a:gd name="T8" fmla="*/ 63 w 63"/>
                  <a:gd name="T9" fmla="*/ 22 h 67"/>
                  <a:gd name="T10" fmla="*/ 31 w 63"/>
                  <a:gd name="T11" fmla="*/ 61 h 67"/>
                  <a:gd name="T12" fmla="*/ 19 w 63"/>
                  <a:gd name="T13" fmla="*/ 67 h 67"/>
                  <a:gd name="T14" fmla="*/ 7 w 63"/>
                  <a:gd name="T15" fmla="*/ 63 h 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 h="67">
                    <a:moveTo>
                      <a:pt x="7" y="63"/>
                    </a:moveTo>
                    <a:cubicBezTo>
                      <a:pt x="3" y="60"/>
                      <a:pt x="1" y="56"/>
                      <a:pt x="1" y="52"/>
                    </a:cubicBezTo>
                    <a:cubicBezTo>
                      <a:pt x="0" y="47"/>
                      <a:pt x="2" y="43"/>
                      <a:pt x="4" y="39"/>
                    </a:cubicBezTo>
                    <a:cubicBezTo>
                      <a:pt x="37" y="0"/>
                      <a:pt x="37" y="0"/>
                      <a:pt x="37" y="0"/>
                    </a:cubicBezTo>
                    <a:cubicBezTo>
                      <a:pt x="63" y="22"/>
                      <a:pt x="63" y="22"/>
                      <a:pt x="63" y="22"/>
                    </a:cubicBezTo>
                    <a:cubicBezTo>
                      <a:pt x="31" y="61"/>
                      <a:pt x="31" y="61"/>
                      <a:pt x="31" y="61"/>
                    </a:cubicBezTo>
                    <a:cubicBezTo>
                      <a:pt x="28" y="64"/>
                      <a:pt x="24" y="66"/>
                      <a:pt x="19" y="67"/>
                    </a:cubicBezTo>
                    <a:cubicBezTo>
                      <a:pt x="14" y="67"/>
                      <a:pt x="10" y="66"/>
                      <a:pt x="7" y="6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2" name="Freeform 240">
                <a:extLst>
                  <a:ext uri="{FF2B5EF4-FFF2-40B4-BE49-F238E27FC236}">
                    <a16:creationId xmlns:a16="http://schemas.microsoft.com/office/drawing/2014/main" id="{CAEC45AD-6207-4B5A-AC12-A3C2106DA12A}"/>
                  </a:ext>
                </a:extLst>
              </p:cNvPr>
              <p:cNvSpPr>
                <a:spLocks/>
              </p:cNvSpPr>
              <p:nvPr/>
            </p:nvSpPr>
            <p:spPr bwMode="auto">
              <a:xfrm>
                <a:off x="1692" y="391"/>
                <a:ext cx="48" cy="45"/>
              </a:xfrm>
              <a:custGeom>
                <a:avLst/>
                <a:gdLst>
                  <a:gd name="T0" fmla="*/ 38 w 38"/>
                  <a:gd name="T1" fmla="*/ 22 h 36"/>
                  <a:gd name="T2" fmla="*/ 12 w 38"/>
                  <a:gd name="T3" fmla="*/ 0 h 36"/>
                  <a:gd name="T4" fmla="*/ 0 w 38"/>
                  <a:gd name="T5" fmla="*/ 15 h 36"/>
                  <a:gd name="T6" fmla="*/ 26 w 38"/>
                  <a:gd name="T7" fmla="*/ 36 h 36"/>
                  <a:gd name="T8" fmla="*/ 38 w 38"/>
                  <a:gd name="T9" fmla="*/ 22 h 36"/>
                </a:gdLst>
                <a:ahLst/>
                <a:cxnLst>
                  <a:cxn ang="0">
                    <a:pos x="T0" y="T1"/>
                  </a:cxn>
                  <a:cxn ang="0">
                    <a:pos x="T2" y="T3"/>
                  </a:cxn>
                  <a:cxn ang="0">
                    <a:pos x="T4" y="T5"/>
                  </a:cxn>
                  <a:cxn ang="0">
                    <a:pos x="T6" y="T7"/>
                  </a:cxn>
                  <a:cxn ang="0">
                    <a:pos x="T8" y="T9"/>
                  </a:cxn>
                </a:cxnLst>
                <a:rect l="0" t="0" r="r" b="b"/>
                <a:pathLst>
                  <a:path w="38" h="36">
                    <a:moveTo>
                      <a:pt x="38" y="22"/>
                    </a:moveTo>
                    <a:cubicBezTo>
                      <a:pt x="12" y="0"/>
                      <a:pt x="12" y="0"/>
                      <a:pt x="12" y="0"/>
                    </a:cubicBezTo>
                    <a:cubicBezTo>
                      <a:pt x="0" y="15"/>
                      <a:pt x="0" y="15"/>
                      <a:pt x="0" y="15"/>
                    </a:cubicBezTo>
                    <a:cubicBezTo>
                      <a:pt x="7" y="23"/>
                      <a:pt x="16" y="30"/>
                      <a:pt x="26" y="36"/>
                    </a:cubicBezTo>
                    <a:lnTo>
                      <a:pt x="38" y="22"/>
                    </a:lnTo>
                    <a:close/>
                  </a:path>
                </a:pathLst>
              </a:custGeom>
              <a:solidFill>
                <a:srgbClr val="E0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3" name="Freeform 241">
                <a:extLst>
                  <a:ext uri="{FF2B5EF4-FFF2-40B4-BE49-F238E27FC236}">
                    <a16:creationId xmlns:a16="http://schemas.microsoft.com/office/drawing/2014/main" id="{3281CE27-B79A-428F-9598-C6982DF42B0E}"/>
                  </a:ext>
                </a:extLst>
              </p:cNvPr>
              <p:cNvSpPr>
                <a:spLocks/>
              </p:cNvSpPr>
              <p:nvPr/>
            </p:nvSpPr>
            <p:spPr bwMode="auto">
              <a:xfrm>
                <a:off x="1651" y="154"/>
                <a:ext cx="305" cy="305"/>
              </a:xfrm>
              <a:custGeom>
                <a:avLst/>
                <a:gdLst>
                  <a:gd name="T0" fmla="*/ 77 w 241"/>
                  <a:gd name="T1" fmla="*/ 217 h 241"/>
                  <a:gd name="T2" fmla="*/ 24 w 241"/>
                  <a:gd name="T3" fmla="*/ 77 h 241"/>
                  <a:gd name="T4" fmla="*/ 164 w 241"/>
                  <a:gd name="T5" fmla="*/ 24 h 241"/>
                  <a:gd name="T6" fmla="*/ 217 w 241"/>
                  <a:gd name="T7" fmla="*/ 164 h 241"/>
                  <a:gd name="T8" fmla="*/ 77 w 241"/>
                  <a:gd name="T9" fmla="*/ 217 h 241"/>
                </a:gdLst>
                <a:ahLst/>
                <a:cxnLst>
                  <a:cxn ang="0">
                    <a:pos x="T0" y="T1"/>
                  </a:cxn>
                  <a:cxn ang="0">
                    <a:pos x="T2" y="T3"/>
                  </a:cxn>
                  <a:cxn ang="0">
                    <a:pos x="T4" y="T5"/>
                  </a:cxn>
                  <a:cxn ang="0">
                    <a:pos x="T6" y="T7"/>
                  </a:cxn>
                  <a:cxn ang="0">
                    <a:pos x="T8" y="T9"/>
                  </a:cxn>
                </a:cxnLst>
                <a:rect l="0" t="0" r="r" b="b"/>
                <a:pathLst>
                  <a:path w="241" h="241">
                    <a:moveTo>
                      <a:pt x="77" y="217"/>
                    </a:moveTo>
                    <a:cubicBezTo>
                      <a:pt x="24" y="193"/>
                      <a:pt x="0" y="131"/>
                      <a:pt x="24" y="77"/>
                    </a:cubicBezTo>
                    <a:cubicBezTo>
                      <a:pt x="48" y="24"/>
                      <a:pt x="111" y="0"/>
                      <a:pt x="164" y="24"/>
                    </a:cubicBezTo>
                    <a:cubicBezTo>
                      <a:pt x="217" y="48"/>
                      <a:pt x="241" y="111"/>
                      <a:pt x="217" y="164"/>
                    </a:cubicBezTo>
                    <a:cubicBezTo>
                      <a:pt x="193" y="218"/>
                      <a:pt x="130" y="241"/>
                      <a:pt x="77" y="2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4" name="Freeform 242">
                <a:extLst>
                  <a:ext uri="{FF2B5EF4-FFF2-40B4-BE49-F238E27FC236}">
                    <a16:creationId xmlns:a16="http://schemas.microsoft.com/office/drawing/2014/main" id="{251BB5EE-8996-4989-8A92-6E68E34E4D76}"/>
                  </a:ext>
                </a:extLst>
              </p:cNvPr>
              <p:cNvSpPr>
                <a:spLocks/>
              </p:cNvSpPr>
              <p:nvPr/>
            </p:nvSpPr>
            <p:spPr bwMode="auto">
              <a:xfrm>
                <a:off x="1675" y="178"/>
                <a:ext cx="257" cy="257"/>
              </a:xfrm>
              <a:custGeom>
                <a:avLst/>
                <a:gdLst>
                  <a:gd name="T0" fmla="*/ 65 w 203"/>
                  <a:gd name="T1" fmla="*/ 183 h 203"/>
                  <a:gd name="T2" fmla="*/ 20 w 203"/>
                  <a:gd name="T3" fmla="*/ 65 h 203"/>
                  <a:gd name="T4" fmla="*/ 138 w 203"/>
                  <a:gd name="T5" fmla="*/ 21 h 203"/>
                  <a:gd name="T6" fmla="*/ 183 w 203"/>
                  <a:gd name="T7" fmla="*/ 138 h 203"/>
                  <a:gd name="T8" fmla="*/ 65 w 203"/>
                  <a:gd name="T9" fmla="*/ 183 h 203"/>
                </a:gdLst>
                <a:ahLst/>
                <a:cxnLst>
                  <a:cxn ang="0">
                    <a:pos x="T0" y="T1"/>
                  </a:cxn>
                  <a:cxn ang="0">
                    <a:pos x="T2" y="T3"/>
                  </a:cxn>
                  <a:cxn ang="0">
                    <a:pos x="T4" y="T5"/>
                  </a:cxn>
                  <a:cxn ang="0">
                    <a:pos x="T6" y="T7"/>
                  </a:cxn>
                  <a:cxn ang="0">
                    <a:pos x="T8" y="T9"/>
                  </a:cxn>
                </a:cxnLst>
                <a:rect l="0" t="0" r="r" b="b"/>
                <a:pathLst>
                  <a:path w="203" h="203">
                    <a:moveTo>
                      <a:pt x="65" y="183"/>
                    </a:moveTo>
                    <a:cubicBezTo>
                      <a:pt x="20" y="163"/>
                      <a:pt x="0" y="110"/>
                      <a:pt x="20" y="65"/>
                    </a:cubicBezTo>
                    <a:cubicBezTo>
                      <a:pt x="41" y="20"/>
                      <a:pt x="93" y="0"/>
                      <a:pt x="138" y="21"/>
                    </a:cubicBezTo>
                    <a:cubicBezTo>
                      <a:pt x="183" y="41"/>
                      <a:pt x="203" y="94"/>
                      <a:pt x="183" y="138"/>
                    </a:cubicBezTo>
                    <a:cubicBezTo>
                      <a:pt x="162" y="183"/>
                      <a:pt x="110" y="203"/>
                      <a:pt x="65" y="183"/>
                    </a:cubicBezTo>
                    <a:close/>
                  </a:path>
                </a:pathLst>
              </a:custGeom>
              <a:solidFill>
                <a:srgbClr val="8D42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5" name="Freeform 243">
                <a:extLst>
                  <a:ext uri="{FF2B5EF4-FFF2-40B4-BE49-F238E27FC236}">
                    <a16:creationId xmlns:a16="http://schemas.microsoft.com/office/drawing/2014/main" id="{7971D4C3-3836-40C5-8482-67EBEF72D6B9}"/>
                  </a:ext>
                </a:extLst>
              </p:cNvPr>
              <p:cNvSpPr>
                <a:spLocks/>
              </p:cNvSpPr>
              <p:nvPr/>
            </p:nvSpPr>
            <p:spPr bwMode="auto">
              <a:xfrm>
                <a:off x="1743" y="188"/>
                <a:ext cx="189" cy="230"/>
              </a:xfrm>
              <a:custGeom>
                <a:avLst/>
                <a:gdLst>
                  <a:gd name="T0" fmla="*/ 51 w 149"/>
                  <a:gd name="T1" fmla="*/ 25 h 182"/>
                  <a:gd name="T2" fmla="*/ 95 w 149"/>
                  <a:gd name="T3" fmla="*/ 143 h 182"/>
                  <a:gd name="T4" fmla="*/ 62 w 149"/>
                  <a:gd name="T5" fmla="*/ 182 h 182"/>
                  <a:gd name="T6" fmla="*/ 129 w 149"/>
                  <a:gd name="T7" fmla="*/ 130 h 182"/>
                  <a:gd name="T8" fmla="*/ 84 w 149"/>
                  <a:gd name="T9" fmla="*/ 13 h 182"/>
                  <a:gd name="T10" fmla="*/ 0 w 149"/>
                  <a:gd name="T11" fmla="*/ 19 h 182"/>
                  <a:gd name="T12" fmla="*/ 51 w 149"/>
                  <a:gd name="T13" fmla="*/ 25 h 182"/>
                </a:gdLst>
                <a:ahLst/>
                <a:cxnLst>
                  <a:cxn ang="0">
                    <a:pos x="T0" y="T1"/>
                  </a:cxn>
                  <a:cxn ang="0">
                    <a:pos x="T2" y="T3"/>
                  </a:cxn>
                  <a:cxn ang="0">
                    <a:pos x="T4" y="T5"/>
                  </a:cxn>
                  <a:cxn ang="0">
                    <a:pos x="T6" y="T7"/>
                  </a:cxn>
                  <a:cxn ang="0">
                    <a:pos x="T8" y="T9"/>
                  </a:cxn>
                  <a:cxn ang="0">
                    <a:pos x="T10" y="T11"/>
                  </a:cxn>
                  <a:cxn ang="0">
                    <a:pos x="T12" y="T13"/>
                  </a:cxn>
                </a:cxnLst>
                <a:rect l="0" t="0" r="r" b="b"/>
                <a:pathLst>
                  <a:path w="149" h="182">
                    <a:moveTo>
                      <a:pt x="51" y="25"/>
                    </a:moveTo>
                    <a:cubicBezTo>
                      <a:pt x="95" y="46"/>
                      <a:pt x="115" y="98"/>
                      <a:pt x="95" y="143"/>
                    </a:cubicBezTo>
                    <a:cubicBezTo>
                      <a:pt x="88" y="160"/>
                      <a:pt x="76" y="173"/>
                      <a:pt x="62" y="182"/>
                    </a:cubicBezTo>
                    <a:cubicBezTo>
                      <a:pt x="90" y="177"/>
                      <a:pt x="116" y="159"/>
                      <a:pt x="129" y="130"/>
                    </a:cubicBezTo>
                    <a:cubicBezTo>
                      <a:pt x="149" y="86"/>
                      <a:pt x="129" y="33"/>
                      <a:pt x="84" y="13"/>
                    </a:cubicBezTo>
                    <a:cubicBezTo>
                      <a:pt x="56" y="0"/>
                      <a:pt x="24" y="3"/>
                      <a:pt x="0" y="19"/>
                    </a:cubicBezTo>
                    <a:cubicBezTo>
                      <a:pt x="17" y="16"/>
                      <a:pt x="34" y="18"/>
                      <a:pt x="51" y="25"/>
                    </a:cubicBezTo>
                    <a:close/>
                  </a:path>
                </a:pathLst>
              </a:custGeom>
              <a:solidFill>
                <a:srgbClr val="5128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6" name="Freeform 244">
                <a:extLst>
                  <a:ext uri="{FF2B5EF4-FFF2-40B4-BE49-F238E27FC236}">
                    <a16:creationId xmlns:a16="http://schemas.microsoft.com/office/drawing/2014/main" id="{508C7AA0-1137-46E2-89B1-50D182DFA49B}"/>
                  </a:ext>
                </a:extLst>
              </p:cNvPr>
              <p:cNvSpPr>
                <a:spLocks/>
              </p:cNvSpPr>
              <p:nvPr/>
            </p:nvSpPr>
            <p:spPr bwMode="auto">
              <a:xfrm>
                <a:off x="42" y="1163"/>
                <a:ext cx="451" cy="451"/>
              </a:xfrm>
              <a:custGeom>
                <a:avLst/>
                <a:gdLst>
                  <a:gd name="T0" fmla="*/ 114 w 357"/>
                  <a:gd name="T1" fmla="*/ 322 h 357"/>
                  <a:gd name="T2" fmla="*/ 36 w 357"/>
                  <a:gd name="T3" fmla="*/ 114 h 357"/>
                  <a:gd name="T4" fmla="*/ 243 w 357"/>
                  <a:gd name="T5" fmla="*/ 36 h 357"/>
                  <a:gd name="T6" fmla="*/ 322 w 357"/>
                  <a:gd name="T7" fmla="*/ 243 h 357"/>
                  <a:gd name="T8" fmla="*/ 114 w 357"/>
                  <a:gd name="T9" fmla="*/ 322 h 357"/>
                </a:gdLst>
                <a:ahLst/>
                <a:cxnLst>
                  <a:cxn ang="0">
                    <a:pos x="T0" y="T1"/>
                  </a:cxn>
                  <a:cxn ang="0">
                    <a:pos x="T2" y="T3"/>
                  </a:cxn>
                  <a:cxn ang="0">
                    <a:pos x="T4" y="T5"/>
                  </a:cxn>
                  <a:cxn ang="0">
                    <a:pos x="T6" y="T7"/>
                  </a:cxn>
                  <a:cxn ang="0">
                    <a:pos x="T8" y="T9"/>
                  </a:cxn>
                </a:cxnLst>
                <a:rect l="0" t="0" r="r" b="b"/>
                <a:pathLst>
                  <a:path w="357" h="357">
                    <a:moveTo>
                      <a:pt x="114" y="322"/>
                    </a:moveTo>
                    <a:cubicBezTo>
                      <a:pt x="35" y="286"/>
                      <a:pt x="0" y="193"/>
                      <a:pt x="36" y="114"/>
                    </a:cubicBezTo>
                    <a:cubicBezTo>
                      <a:pt x="72" y="35"/>
                      <a:pt x="165" y="0"/>
                      <a:pt x="243" y="36"/>
                    </a:cubicBezTo>
                    <a:cubicBezTo>
                      <a:pt x="322" y="72"/>
                      <a:pt x="357" y="165"/>
                      <a:pt x="322" y="243"/>
                    </a:cubicBezTo>
                    <a:cubicBezTo>
                      <a:pt x="286" y="322"/>
                      <a:pt x="193" y="357"/>
                      <a:pt x="114" y="322"/>
                    </a:cubicBez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7" name="Freeform 245">
                <a:extLst>
                  <a:ext uri="{FF2B5EF4-FFF2-40B4-BE49-F238E27FC236}">
                    <a16:creationId xmlns:a16="http://schemas.microsoft.com/office/drawing/2014/main" id="{3DBD306C-D9E4-4337-9187-2239A7C1D690}"/>
                  </a:ext>
                </a:extLst>
              </p:cNvPr>
              <p:cNvSpPr>
                <a:spLocks/>
              </p:cNvSpPr>
              <p:nvPr/>
            </p:nvSpPr>
            <p:spPr bwMode="auto">
              <a:xfrm>
                <a:off x="125" y="1473"/>
                <a:ext cx="79" cy="84"/>
              </a:xfrm>
              <a:custGeom>
                <a:avLst/>
                <a:gdLst>
                  <a:gd name="T0" fmla="*/ 6 w 62"/>
                  <a:gd name="T1" fmla="*/ 63 h 67"/>
                  <a:gd name="T2" fmla="*/ 0 w 62"/>
                  <a:gd name="T3" fmla="*/ 52 h 67"/>
                  <a:gd name="T4" fmla="*/ 4 w 62"/>
                  <a:gd name="T5" fmla="*/ 39 h 67"/>
                  <a:gd name="T6" fmla="*/ 36 w 62"/>
                  <a:gd name="T7" fmla="*/ 0 h 67"/>
                  <a:gd name="T8" fmla="*/ 62 w 62"/>
                  <a:gd name="T9" fmla="*/ 22 h 67"/>
                  <a:gd name="T10" fmla="*/ 30 w 62"/>
                  <a:gd name="T11" fmla="*/ 61 h 67"/>
                  <a:gd name="T12" fmla="*/ 18 w 62"/>
                  <a:gd name="T13" fmla="*/ 67 h 67"/>
                  <a:gd name="T14" fmla="*/ 6 w 62"/>
                  <a:gd name="T15" fmla="*/ 63 h 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 h="67">
                    <a:moveTo>
                      <a:pt x="6" y="63"/>
                    </a:moveTo>
                    <a:cubicBezTo>
                      <a:pt x="3" y="60"/>
                      <a:pt x="0" y="56"/>
                      <a:pt x="0" y="52"/>
                    </a:cubicBezTo>
                    <a:cubicBezTo>
                      <a:pt x="0" y="47"/>
                      <a:pt x="1" y="43"/>
                      <a:pt x="4" y="39"/>
                    </a:cubicBezTo>
                    <a:cubicBezTo>
                      <a:pt x="36" y="0"/>
                      <a:pt x="36" y="0"/>
                      <a:pt x="36" y="0"/>
                    </a:cubicBezTo>
                    <a:cubicBezTo>
                      <a:pt x="62" y="22"/>
                      <a:pt x="62" y="22"/>
                      <a:pt x="62" y="22"/>
                    </a:cubicBezTo>
                    <a:cubicBezTo>
                      <a:pt x="30" y="61"/>
                      <a:pt x="30" y="61"/>
                      <a:pt x="30" y="61"/>
                    </a:cubicBezTo>
                    <a:cubicBezTo>
                      <a:pt x="27" y="64"/>
                      <a:pt x="23" y="67"/>
                      <a:pt x="18" y="67"/>
                    </a:cubicBezTo>
                    <a:cubicBezTo>
                      <a:pt x="14" y="67"/>
                      <a:pt x="9" y="66"/>
                      <a:pt x="6" y="6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8" name="Freeform 246">
                <a:extLst>
                  <a:ext uri="{FF2B5EF4-FFF2-40B4-BE49-F238E27FC236}">
                    <a16:creationId xmlns:a16="http://schemas.microsoft.com/office/drawing/2014/main" id="{EDF346C0-FA84-45D4-95C4-4480F09DF1F9}"/>
                  </a:ext>
                </a:extLst>
              </p:cNvPr>
              <p:cNvSpPr>
                <a:spLocks/>
              </p:cNvSpPr>
              <p:nvPr/>
            </p:nvSpPr>
            <p:spPr bwMode="auto">
              <a:xfrm>
                <a:off x="156" y="1473"/>
                <a:ext cx="48" cy="45"/>
              </a:xfrm>
              <a:custGeom>
                <a:avLst/>
                <a:gdLst>
                  <a:gd name="T0" fmla="*/ 38 w 38"/>
                  <a:gd name="T1" fmla="*/ 22 h 36"/>
                  <a:gd name="T2" fmla="*/ 12 w 38"/>
                  <a:gd name="T3" fmla="*/ 0 h 36"/>
                  <a:gd name="T4" fmla="*/ 0 w 38"/>
                  <a:gd name="T5" fmla="*/ 15 h 36"/>
                  <a:gd name="T6" fmla="*/ 26 w 38"/>
                  <a:gd name="T7" fmla="*/ 36 h 36"/>
                  <a:gd name="T8" fmla="*/ 38 w 38"/>
                  <a:gd name="T9" fmla="*/ 22 h 36"/>
                </a:gdLst>
                <a:ahLst/>
                <a:cxnLst>
                  <a:cxn ang="0">
                    <a:pos x="T0" y="T1"/>
                  </a:cxn>
                  <a:cxn ang="0">
                    <a:pos x="T2" y="T3"/>
                  </a:cxn>
                  <a:cxn ang="0">
                    <a:pos x="T4" y="T5"/>
                  </a:cxn>
                  <a:cxn ang="0">
                    <a:pos x="T6" y="T7"/>
                  </a:cxn>
                  <a:cxn ang="0">
                    <a:pos x="T8" y="T9"/>
                  </a:cxn>
                </a:cxnLst>
                <a:rect l="0" t="0" r="r" b="b"/>
                <a:pathLst>
                  <a:path w="38" h="36">
                    <a:moveTo>
                      <a:pt x="38" y="22"/>
                    </a:moveTo>
                    <a:cubicBezTo>
                      <a:pt x="12" y="0"/>
                      <a:pt x="12" y="0"/>
                      <a:pt x="12" y="0"/>
                    </a:cubicBezTo>
                    <a:cubicBezTo>
                      <a:pt x="0" y="15"/>
                      <a:pt x="0" y="15"/>
                      <a:pt x="0" y="15"/>
                    </a:cubicBezTo>
                    <a:cubicBezTo>
                      <a:pt x="8" y="23"/>
                      <a:pt x="16" y="30"/>
                      <a:pt x="26" y="36"/>
                    </a:cubicBezTo>
                    <a:lnTo>
                      <a:pt x="38" y="22"/>
                    </a:lnTo>
                    <a:close/>
                  </a:path>
                </a:pathLst>
              </a:custGeom>
              <a:solidFill>
                <a:srgbClr val="E0DED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99" name="Freeform 247">
                <a:extLst>
                  <a:ext uri="{FF2B5EF4-FFF2-40B4-BE49-F238E27FC236}">
                    <a16:creationId xmlns:a16="http://schemas.microsoft.com/office/drawing/2014/main" id="{D8B84AE5-ABAC-4887-A3DE-03572704BD09}"/>
                  </a:ext>
                </a:extLst>
              </p:cNvPr>
              <p:cNvSpPr>
                <a:spLocks/>
              </p:cNvSpPr>
              <p:nvPr/>
            </p:nvSpPr>
            <p:spPr bwMode="auto">
              <a:xfrm>
                <a:off x="115" y="1236"/>
                <a:ext cx="306" cy="306"/>
              </a:xfrm>
              <a:custGeom>
                <a:avLst/>
                <a:gdLst>
                  <a:gd name="T0" fmla="*/ 77 w 242"/>
                  <a:gd name="T1" fmla="*/ 217 h 242"/>
                  <a:gd name="T2" fmla="*/ 24 w 242"/>
                  <a:gd name="T3" fmla="*/ 77 h 242"/>
                  <a:gd name="T4" fmla="*/ 165 w 242"/>
                  <a:gd name="T5" fmla="*/ 24 h 242"/>
                  <a:gd name="T6" fmla="*/ 217 w 242"/>
                  <a:gd name="T7" fmla="*/ 165 h 242"/>
                  <a:gd name="T8" fmla="*/ 77 w 242"/>
                  <a:gd name="T9" fmla="*/ 217 h 242"/>
                </a:gdLst>
                <a:ahLst/>
                <a:cxnLst>
                  <a:cxn ang="0">
                    <a:pos x="T0" y="T1"/>
                  </a:cxn>
                  <a:cxn ang="0">
                    <a:pos x="T2" y="T3"/>
                  </a:cxn>
                  <a:cxn ang="0">
                    <a:pos x="T4" y="T5"/>
                  </a:cxn>
                  <a:cxn ang="0">
                    <a:pos x="T6" y="T7"/>
                  </a:cxn>
                  <a:cxn ang="0">
                    <a:pos x="T8" y="T9"/>
                  </a:cxn>
                </a:cxnLst>
                <a:rect l="0" t="0" r="r" b="b"/>
                <a:pathLst>
                  <a:path w="242" h="242">
                    <a:moveTo>
                      <a:pt x="77" y="217"/>
                    </a:moveTo>
                    <a:cubicBezTo>
                      <a:pt x="24" y="193"/>
                      <a:pt x="0" y="131"/>
                      <a:pt x="24" y="77"/>
                    </a:cubicBezTo>
                    <a:cubicBezTo>
                      <a:pt x="48" y="24"/>
                      <a:pt x="111" y="0"/>
                      <a:pt x="165" y="24"/>
                    </a:cubicBezTo>
                    <a:cubicBezTo>
                      <a:pt x="218" y="48"/>
                      <a:pt x="242" y="111"/>
                      <a:pt x="217" y="165"/>
                    </a:cubicBezTo>
                    <a:cubicBezTo>
                      <a:pt x="193" y="218"/>
                      <a:pt x="131" y="242"/>
                      <a:pt x="77" y="2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0" name="Freeform 248">
                <a:extLst>
                  <a:ext uri="{FF2B5EF4-FFF2-40B4-BE49-F238E27FC236}">
                    <a16:creationId xmlns:a16="http://schemas.microsoft.com/office/drawing/2014/main" id="{971F5924-44C8-449D-A2F5-795FCB46D58F}"/>
                  </a:ext>
                </a:extLst>
              </p:cNvPr>
              <p:cNvSpPr>
                <a:spLocks/>
              </p:cNvSpPr>
              <p:nvPr/>
            </p:nvSpPr>
            <p:spPr bwMode="auto">
              <a:xfrm>
                <a:off x="140" y="1262"/>
                <a:ext cx="256" cy="255"/>
              </a:xfrm>
              <a:custGeom>
                <a:avLst/>
                <a:gdLst>
                  <a:gd name="T0" fmla="*/ 64 w 202"/>
                  <a:gd name="T1" fmla="*/ 182 h 202"/>
                  <a:gd name="T2" fmla="*/ 20 w 202"/>
                  <a:gd name="T3" fmla="*/ 64 h 202"/>
                  <a:gd name="T4" fmla="*/ 138 w 202"/>
                  <a:gd name="T5" fmla="*/ 20 h 202"/>
                  <a:gd name="T6" fmla="*/ 182 w 202"/>
                  <a:gd name="T7" fmla="*/ 138 h 202"/>
                  <a:gd name="T8" fmla="*/ 64 w 202"/>
                  <a:gd name="T9" fmla="*/ 182 h 202"/>
                </a:gdLst>
                <a:ahLst/>
                <a:cxnLst>
                  <a:cxn ang="0">
                    <a:pos x="T0" y="T1"/>
                  </a:cxn>
                  <a:cxn ang="0">
                    <a:pos x="T2" y="T3"/>
                  </a:cxn>
                  <a:cxn ang="0">
                    <a:pos x="T4" y="T5"/>
                  </a:cxn>
                  <a:cxn ang="0">
                    <a:pos x="T6" y="T7"/>
                  </a:cxn>
                  <a:cxn ang="0">
                    <a:pos x="T8" y="T9"/>
                  </a:cxn>
                </a:cxnLst>
                <a:rect l="0" t="0" r="r" b="b"/>
                <a:pathLst>
                  <a:path w="202" h="202">
                    <a:moveTo>
                      <a:pt x="64" y="182"/>
                    </a:moveTo>
                    <a:cubicBezTo>
                      <a:pt x="19" y="162"/>
                      <a:pt x="0" y="109"/>
                      <a:pt x="20" y="64"/>
                    </a:cubicBezTo>
                    <a:cubicBezTo>
                      <a:pt x="40" y="19"/>
                      <a:pt x="93" y="0"/>
                      <a:pt x="138" y="20"/>
                    </a:cubicBezTo>
                    <a:cubicBezTo>
                      <a:pt x="182" y="40"/>
                      <a:pt x="202" y="93"/>
                      <a:pt x="182" y="138"/>
                    </a:cubicBezTo>
                    <a:cubicBezTo>
                      <a:pt x="162" y="182"/>
                      <a:pt x="109" y="202"/>
                      <a:pt x="64" y="182"/>
                    </a:cubicBezTo>
                    <a:close/>
                  </a:path>
                </a:pathLst>
              </a:custGeom>
              <a:solidFill>
                <a:srgbClr val="8D42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249">
                <a:extLst>
                  <a:ext uri="{FF2B5EF4-FFF2-40B4-BE49-F238E27FC236}">
                    <a16:creationId xmlns:a16="http://schemas.microsoft.com/office/drawing/2014/main" id="{5BD90C99-C39E-4D45-81A1-B98827F0EFFD}"/>
                  </a:ext>
                </a:extLst>
              </p:cNvPr>
              <p:cNvSpPr>
                <a:spLocks/>
              </p:cNvSpPr>
              <p:nvPr/>
            </p:nvSpPr>
            <p:spPr bwMode="auto">
              <a:xfrm>
                <a:off x="207" y="1270"/>
                <a:ext cx="189" cy="230"/>
              </a:xfrm>
              <a:custGeom>
                <a:avLst/>
                <a:gdLst>
                  <a:gd name="T0" fmla="*/ 51 w 149"/>
                  <a:gd name="T1" fmla="*/ 26 h 182"/>
                  <a:gd name="T2" fmla="*/ 95 w 149"/>
                  <a:gd name="T3" fmla="*/ 143 h 182"/>
                  <a:gd name="T4" fmla="*/ 62 w 149"/>
                  <a:gd name="T5" fmla="*/ 182 h 182"/>
                  <a:gd name="T6" fmla="*/ 129 w 149"/>
                  <a:gd name="T7" fmla="*/ 131 h 182"/>
                  <a:gd name="T8" fmla="*/ 85 w 149"/>
                  <a:gd name="T9" fmla="*/ 13 h 182"/>
                  <a:gd name="T10" fmla="*/ 0 w 149"/>
                  <a:gd name="T11" fmla="*/ 19 h 182"/>
                  <a:gd name="T12" fmla="*/ 51 w 149"/>
                  <a:gd name="T13" fmla="*/ 26 h 182"/>
                </a:gdLst>
                <a:ahLst/>
                <a:cxnLst>
                  <a:cxn ang="0">
                    <a:pos x="T0" y="T1"/>
                  </a:cxn>
                  <a:cxn ang="0">
                    <a:pos x="T2" y="T3"/>
                  </a:cxn>
                  <a:cxn ang="0">
                    <a:pos x="T4" y="T5"/>
                  </a:cxn>
                  <a:cxn ang="0">
                    <a:pos x="T6" y="T7"/>
                  </a:cxn>
                  <a:cxn ang="0">
                    <a:pos x="T8" y="T9"/>
                  </a:cxn>
                  <a:cxn ang="0">
                    <a:pos x="T10" y="T11"/>
                  </a:cxn>
                  <a:cxn ang="0">
                    <a:pos x="T12" y="T13"/>
                  </a:cxn>
                </a:cxnLst>
                <a:rect l="0" t="0" r="r" b="b"/>
                <a:pathLst>
                  <a:path w="149" h="182">
                    <a:moveTo>
                      <a:pt x="51" y="26"/>
                    </a:moveTo>
                    <a:cubicBezTo>
                      <a:pt x="96" y="46"/>
                      <a:pt x="116" y="98"/>
                      <a:pt x="95" y="143"/>
                    </a:cubicBezTo>
                    <a:cubicBezTo>
                      <a:pt x="88" y="160"/>
                      <a:pt x="76" y="173"/>
                      <a:pt x="62" y="182"/>
                    </a:cubicBezTo>
                    <a:cubicBezTo>
                      <a:pt x="90" y="177"/>
                      <a:pt x="116" y="159"/>
                      <a:pt x="129" y="131"/>
                    </a:cubicBezTo>
                    <a:cubicBezTo>
                      <a:pt x="149" y="86"/>
                      <a:pt x="129" y="33"/>
                      <a:pt x="85" y="13"/>
                    </a:cubicBezTo>
                    <a:cubicBezTo>
                      <a:pt x="56" y="0"/>
                      <a:pt x="25" y="3"/>
                      <a:pt x="0" y="19"/>
                    </a:cubicBezTo>
                    <a:cubicBezTo>
                      <a:pt x="17" y="16"/>
                      <a:pt x="34" y="18"/>
                      <a:pt x="51" y="26"/>
                    </a:cubicBezTo>
                    <a:close/>
                  </a:path>
                </a:pathLst>
              </a:custGeom>
              <a:solidFill>
                <a:srgbClr val="51281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2" name="Freeform 250">
                <a:extLst>
                  <a:ext uri="{FF2B5EF4-FFF2-40B4-BE49-F238E27FC236}">
                    <a16:creationId xmlns:a16="http://schemas.microsoft.com/office/drawing/2014/main" id="{4AACA857-8B54-4622-A399-D07A4F88B447}"/>
                  </a:ext>
                </a:extLst>
              </p:cNvPr>
              <p:cNvSpPr>
                <a:spLocks/>
              </p:cNvSpPr>
              <p:nvPr/>
            </p:nvSpPr>
            <p:spPr bwMode="auto">
              <a:xfrm>
                <a:off x="2003" y="362"/>
                <a:ext cx="498" cy="345"/>
              </a:xfrm>
              <a:custGeom>
                <a:avLst/>
                <a:gdLst>
                  <a:gd name="T0" fmla="*/ 0 w 498"/>
                  <a:gd name="T1" fmla="*/ 0 h 345"/>
                  <a:gd name="T2" fmla="*/ 498 w 498"/>
                  <a:gd name="T3" fmla="*/ 0 h 345"/>
                  <a:gd name="T4" fmla="*/ 498 w 498"/>
                  <a:gd name="T5" fmla="*/ 345 h 345"/>
                  <a:gd name="T6" fmla="*/ 0 w 498"/>
                  <a:gd name="T7" fmla="*/ 343 h 345"/>
                  <a:gd name="T8" fmla="*/ 0 w 498"/>
                  <a:gd name="T9" fmla="*/ 0 h 345"/>
                </a:gdLst>
                <a:ahLst/>
                <a:cxnLst>
                  <a:cxn ang="0">
                    <a:pos x="T0" y="T1"/>
                  </a:cxn>
                  <a:cxn ang="0">
                    <a:pos x="T2" y="T3"/>
                  </a:cxn>
                  <a:cxn ang="0">
                    <a:pos x="T4" y="T5"/>
                  </a:cxn>
                  <a:cxn ang="0">
                    <a:pos x="T6" y="T7"/>
                  </a:cxn>
                  <a:cxn ang="0">
                    <a:pos x="T8" y="T9"/>
                  </a:cxn>
                </a:cxnLst>
                <a:rect l="0" t="0" r="r" b="b"/>
                <a:pathLst>
                  <a:path w="498" h="345">
                    <a:moveTo>
                      <a:pt x="0" y="0"/>
                    </a:moveTo>
                    <a:lnTo>
                      <a:pt x="498" y="0"/>
                    </a:lnTo>
                    <a:lnTo>
                      <a:pt x="498" y="345"/>
                    </a:lnTo>
                    <a:lnTo>
                      <a:pt x="0" y="34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3" name="Freeform 251">
                <a:extLst>
                  <a:ext uri="{FF2B5EF4-FFF2-40B4-BE49-F238E27FC236}">
                    <a16:creationId xmlns:a16="http://schemas.microsoft.com/office/drawing/2014/main" id="{6E67DE7F-9AF8-4DDC-9B6A-3B6883395D44}"/>
                  </a:ext>
                </a:extLst>
              </p:cNvPr>
              <p:cNvSpPr>
                <a:spLocks/>
              </p:cNvSpPr>
              <p:nvPr/>
            </p:nvSpPr>
            <p:spPr bwMode="auto">
              <a:xfrm>
                <a:off x="2003" y="362"/>
                <a:ext cx="498" cy="345"/>
              </a:xfrm>
              <a:custGeom>
                <a:avLst/>
                <a:gdLst>
                  <a:gd name="T0" fmla="*/ 0 w 498"/>
                  <a:gd name="T1" fmla="*/ 0 h 345"/>
                  <a:gd name="T2" fmla="*/ 498 w 498"/>
                  <a:gd name="T3" fmla="*/ 0 h 345"/>
                  <a:gd name="T4" fmla="*/ 498 w 498"/>
                  <a:gd name="T5" fmla="*/ 345 h 345"/>
                  <a:gd name="T6" fmla="*/ 0 w 498"/>
                  <a:gd name="T7" fmla="*/ 343 h 345"/>
                  <a:gd name="T8" fmla="*/ 0 w 498"/>
                  <a:gd name="T9" fmla="*/ 0 h 345"/>
                </a:gdLst>
                <a:ahLst/>
                <a:cxnLst>
                  <a:cxn ang="0">
                    <a:pos x="T0" y="T1"/>
                  </a:cxn>
                  <a:cxn ang="0">
                    <a:pos x="T2" y="T3"/>
                  </a:cxn>
                  <a:cxn ang="0">
                    <a:pos x="T4" y="T5"/>
                  </a:cxn>
                  <a:cxn ang="0">
                    <a:pos x="T6" y="T7"/>
                  </a:cxn>
                  <a:cxn ang="0">
                    <a:pos x="T8" y="T9"/>
                  </a:cxn>
                </a:cxnLst>
                <a:rect l="0" t="0" r="r" b="b"/>
                <a:pathLst>
                  <a:path w="498" h="345">
                    <a:moveTo>
                      <a:pt x="0" y="0"/>
                    </a:moveTo>
                    <a:lnTo>
                      <a:pt x="498" y="0"/>
                    </a:lnTo>
                    <a:lnTo>
                      <a:pt x="498" y="345"/>
                    </a:lnTo>
                    <a:lnTo>
                      <a:pt x="0" y="34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4" name="Rectangle 252">
                <a:extLst>
                  <a:ext uri="{FF2B5EF4-FFF2-40B4-BE49-F238E27FC236}">
                    <a16:creationId xmlns:a16="http://schemas.microsoft.com/office/drawing/2014/main" id="{9BEC1A97-189E-4F4A-B13C-5B05BA456C1A}"/>
                  </a:ext>
                </a:extLst>
              </p:cNvPr>
              <p:cNvSpPr>
                <a:spLocks noChangeArrowheads="1"/>
              </p:cNvSpPr>
              <p:nvPr/>
            </p:nvSpPr>
            <p:spPr bwMode="auto">
              <a:xfrm>
                <a:off x="2034" y="637"/>
                <a:ext cx="43" cy="42"/>
              </a:xfrm>
              <a:prstGeom prst="rect">
                <a:avLst/>
              </a:prstGeom>
              <a:solidFill>
                <a:srgbClr val="DBA44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5" name="Rectangle 253">
                <a:extLst>
                  <a:ext uri="{FF2B5EF4-FFF2-40B4-BE49-F238E27FC236}">
                    <a16:creationId xmlns:a16="http://schemas.microsoft.com/office/drawing/2014/main" id="{BC14A030-30C4-4D9F-971A-48B4ECA33E46}"/>
                  </a:ext>
                </a:extLst>
              </p:cNvPr>
              <p:cNvSpPr>
                <a:spLocks noChangeArrowheads="1"/>
              </p:cNvSpPr>
              <p:nvPr/>
            </p:nvSpPr>
            <p:spPr bwMode="auto">
              <a:xfrm>
                <a:off x="2097" y="637"/>
                <a:ext cx="43" cy="42"/>
              </a:xfrm>
              <a:prstGeom prst="rect">
                <a:avLst/>
              </a:prstGeom>
              <a:solidFill>
                <a:srgbClr val="CA6B3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6" name="Rectangle 254">
                <a:extLst>
                  <a:ext uri="{FF2B5EF4-FFF2-40B4-BE49-F238E27FC236}">
                    <a16:creationId xmlns:a16="http://schemas.microsoft.com/office/drawing/2014/main" id="{D5DBB6C6-1812-4A29-A12E-7BBFA453F642}"/>
                  </a:ext>
                </a:extLst>
              </p:cNvPr>
              <p:cNvSpPr>
                <a:spLocks noChangeArrowheads="1"/>
              </p:cNvSpPr>
              <p:nvPr/>
            </p:nvSpPr>
            <p:spPr bwMode="auto">
              <a:xfrm>
                <a:off x="2161" y="637"/>
                <a:ext cx="43" cy="42"/>
              </a:xfrm>
              <a:prstGeom prst="rect">
                <a:avLst/>
              </a:prstGeom>
              <a:solidFill>
                <a:srgbClr val="DD5E0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7" name="Rectangle 255">
                <a:extLst>
                  <a:ext uri="{FF2B5EF4-FFF2-40B4-BE49-F238E27FC236}">
                    <a16:creationId xmlns:a16="http://schemas.microsoft.com/office/drawing/2014/main" id="{6F6158C1-4E4E-498E-9ACF-863C664982BD}"/>
                  </a:ext>
                </a:extLst>
              </p:cNvPr>
              <p:cNvSpPr>
                <a:spLocks noChangeArrowheads="1"/>
              </p:cNvSpPr>
              <p:nvPr/>
            </p:nvSpPr>
            <p:spPr bwMode="auto">
              <a:xfrm>
                <a:off x="2224" y="637"/>
                <a:ext cx="43" cy="42"/>
              </a:xfrm>
              <a:prstGeom prst="rect">
                <a:avLst/>
              </a:prstGeom>
              <a:solidFill>
                <a:srgbClr val="E6C6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8" name="Rectangle 256">
                <a:extLst>
                  <a:ext uri="{FF2B5EF4-FFF2-40B4-BE49-F238E27FC236}">
                    <a16:creationId xmlns:a16="http://schemas.microsoft.com/office/drawing/2014/main" id="{8B7340B4-D806-4245-B3EF-8286FEFE93DE}"/>
                  </a:ext>
                </a:extLst>
              </p:cNvPr>
              <p:cNvSpPr>
                <a:spLocks noChangeArrowheads="1"/>
              </p:cNvSpPr>
              <p:nvPr/>
            </p:nvSpPr>
            <p:spPr bwMode="auto">
              <a:xfrm>
                <a:off x="2287" y="637"/>
                <a:ext cx="43" cy="42"/>
              </a:xfrm>
              <a:prstGeom prst="rect">
                <a:avLst/>
              </a:prstGeom>
              <a:solidFill>
                <a:srgbClr val="F9B6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9" name="Freeform 257">
                <a:extLst>
                  <a:ext uri="{FF2B5EF4-FFF2-40B4-BE49-F238E27FC236}">
                    <a16:creationId xmlns:a16="http://schemas.microsoft.com/office/drawing/2014/main" id="{6E588344-F9C9-4FD8-9C19-CA66EF1674D7}"/>
                  </a:ext>
                </a:extLst>
              </p:cNvPr>
              <p:cNvSpPr>
                <a:spLocks/>
              </p:cNvSpPr>
              <p:nvPr/>
            </p:nvSpPr>
            <p:spPr bwMode="auto">
              <a:xfrm>
                <a:off x="2350" y="637"/>
                <a:ext cx="43" cy="43"/>
              </a:xfrm>
              <a:custGeom>
                <a:avLst/>
                <a:gdLst>
                  <a:gd name="T0" fmla="*/ 43 w 43"/>
                  <a:gd name="T1" fmla="*/ 0 h 43"/>
                  <a:gd name="T2" fmla="*/ 43 w 43"/>
                  <a:gd name="T3" fmla="*/ 43 h 43"/>
                  <a:gd name="T4" fmla="*/ 0 w 43"/>
                  <a:gd name="T5" fmla="*/ 42 h 43"/>
                  <a:gd name="T6" fmla="*/ 0 w 43"/>
                  <a:gd name="T7" fmla="*/ 0 h 43"/>
                  <a:gd name="T8" fmla="*/ 43 w 43"/>
                  <a:gd name="T9" fmla="*/ 0 h 43"/>
                </a:gdLst>
                <a:ahLst/>
                <a:cxnLst>
                  <a:cxn ang="0">
                    <a:pos x="T0" y="T1"/>
                  </a:cxn>
                  <a:cxn ang="0">
                    <a:pos x="T2" y="T3"/>
                  </a:cxn>
                  <a:cxn ang="0">
                    <a:pos x="T4" y="T5"/>
                  </a:cxn>
                  <a:cxn ang="0">
                    <a:pos x="T6" y="T7"/>
                  </a:cxn>
                  <a:cxn ang="0">
                    <a:pos x="T8" y="T9"/>
                  </a:cxn>
                </a:cxnLst>
                <a:rect l="0" t="0" r="r" b="b"/>
                <a:pathLst>
                  <a:path w="43" h="43">
                    <a:moveTo>
                      <a:pt x="43" y="0"/>
                    </a:moveTo>
                    <a:lnTo>
                      <a:pt x="43" y="43"/>
                    </a:lnTo>
                    <a:lnTo>
                      <a:pt x="0" y="42"/>
                    </a:lnTo>
                    <a:lnTo>
                      <a:pt x="0" y="0"/>
                    </a:lnTo>
                    <a:lnTo>
                      <a:pt x="43" y="0"/>
                    </a:lnTo>
                    <a:close/>
                  </a:path>
                </a:pathLst>
              </a:custGeom>
              <a:solidFill>
                <a:srgbClr val="A6B1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0" name="Rectangle 258">
                <a:extLst>
                  <a:ext uri="{FF2B5EF4-FFF2-40B4-BE49-F238E27FC236}">
                    <a16:creationId xmlns:a16="http://schemas.microsoft.com/office/drawing/2014/main" id="{44F2C183-29C8-40F7-A5A4-484306C77DE6}"/>
                  </a:ext>
                </a:extLst>
              </p:cNvPr>
              <p:cNvSpPr>
                <a:spLocks noChangeArrowheads="1"/>
              </p:cNvSpPr>
              <p:nvPr/>
            </p:nvSpPr>
            <p:spPr bwMode="auto">
              <a:xfrm>
                <a:off x="2413" y="637"/>
                <a:ext cx="43" cy="43"/>
              </a:xfrm>
              <a:prstGeom prst="rect">
                <a:avLst/>
              </a:prstGeom>
              <a:solidFill>
                <a:srgbClr val="630E1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1" name="Freeform 259">
                <a:extLst>
                  <a:ext uri="{FF2B5EF4-FFF2-40B4-BE49-F238E27FC236}">
                    <a16:creationId xmlns:a16="http://schemas.microsoft.com/office/drawing/2014/main" id="{9950B07D-9B55-4052-8B1A-4FDCD81B8BB5}"/>
                  </a:ext>
                </a:extLst>
              </p:cNvPr>
              <p:cNvSpPr>
                <a:spLocks/>
              </p:cNvSpPr>
              <p:nvPr/>
            </p:nvSpPr>
            <p:spPr bwMode="auto">
              <a:xfrm>
                <a:off x="2034" y="575"/>
                <a:ext cx="43" cy="42"/>
              </a:xfrm>
              <a:custGeom>
                <a:avLst/>
                <a:gdLst>
                  <a:gd name="T0" fmla="*/ 43 w 43"/>
                  <a:gd name="T1" fmla="*/ 0 h 42"/>
                  <a:gd name="T2" fmla="*/ 43 w 43"/>
                  <a:gd name="T3" fmla="*/ 42 h 42"/>
                  <a:gd name="T4" fmla="*/ 0 w 43"/>
                  <a:gd name="T5" fmla="*/ 42 h 42"/>
                  <a:gd name="T6" fmla="*/ 1 w 43"/>
                  <a:gd name="T7" fmla="*/ 0 h 42"/>
                  <a:gd name="T8" fmla="*/ 43 w 43"/>
                  <a:gd name="T9" fmla="*/ 0 h 42"/>
                </a:gdLst>
                <a:ahLst/>
                <a:cxnLst>
                  <a:cxn ang="0">
                    <a:pos x="T0" y="T1"/>
                  </a:cxn>
                  <a:cxn ang="0">
                    <a:pos x="T2" y="T3"/>
                  </a:cxn>
                  <a:cxn ang="0">
                    <a:pos x="T4" y="T5"/>
                  </a:cxn>
                  <a:cxn ang="0">
                    <a:pos x="T6" y="T7"/>
                  </a:cxn>
                  <a:cxn ang="0">
                    <a:pos x="T8" y="T9"/>
                  </a:cxn>
                </a:cxnLst>
                <a:rect l="0" t="0" r="r" b="b"/>
                <a:pathLst>
                  <a:path w="43" h="42">
                    <a:moveTo>
                      <a:pt x="43" y="0"/>
                    </a:moveTo>
                    <a:lnTo>
                      <a:pt x="43" y="42"/>
                    </a:lnTo>
                    <a:lnTo>
                      <a:pt x="0" y="42"/>
                    </a:lnTo>
                    <a:lnTo>
                      <a:pt x="1" y="0"/>
                    </a:lnTo>
                    <a:lnTo>
                      <a:pt x="43" y="0"/>
                    </a:lnTo>
                    <a:close/>
                  </a:path>
                </a:pathLst>
              </a:custGeom>
              <a:solidFill>
                <a:srgbClr val="A13B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2" name="Freeform 260">
                <a:extLst>
                  <a:ext uri="{FF2B5EF4-FFF2-40B4-BE49-F238E27FC236}">
                    <a16:creationId xmlns:a16="http://schemas.microsoft.com/office/drawing/2014/main" id="{0256E0D6-7145-4C9B-B10C-B114B30A819E}"/>
                  </a:ext>
                </a:extLst>
              </p:cNvPr>
              <p:cNvSpPr>
                <a:spLocks/>
              </p:cNvSpPr>
              <p:nvPr/>
            </p:nvSpPr>
            <p:spPr bwMode="auto">
              <a:xfrm>
                <a:off x="2097" y="575"/>
                <a:ext cx="43" cy="42"/>
              </a:xfrm>
              <a:custGeom>
                <a:avLst/>
                <a:gdLst>
                  <a:gd name="T0" fmla="*/ 43 w 43"/>
                  <a:gd name="T1" fmla="*/ 0 h 42"/>
                  <a:gd name="T2" fmla="*/ 43 w 43"/>
                  <a:gd name="T3" fmla="*/ 42 h 42"/>
                  <a:gd name="T4" fmla="*/ 0 w 43"/>
                  <a:gd name="T5" fmla="*/ 42 h 42"/>
                  <a:gd name="T6" fmla="*/ 2 w 43"/>
                  <a:gd name="T7" fmla="*/ 0 h 42"/>
                  <a:gd name="T8" fmla="*/ 43 w 43"/>
                  <a:gd name="T9" fmla="*/ 0 h 42"/>
                </a:gdLst>
                <a:ahLst/>
                <a:cxnLst>
                  <a:cxn ang="0">
                    <a:pos x="T0" y="T1"/>
                  </a:cxn>
                  <a:cxn ang="0">
                    <a:pos x="T2" y="T3"/>
                  </a:cxn>
                  <a:cxn ang="0">
                    <a:pos x="T4" y="T5"/>
                  </a:cxn>
                  <a:cxn ang="0">
                    <a:pos x="T6" y="T7"/>
                  </a:cxn>
                  <a:cxn ang="0">
                    <a:pos x="T8" y="T9"/>
                  </a:cxn>
                </a:cxnLst>
                <a:rect l="0" t="0" r="r" b="b"/>
                <a:pathLst>
                  <a:path w="43" h="42">
                    <a:moveTo>
                      <a:pt x="43" y="0"/>
                    </a:moveTo>
                    <a:lnTo>
                      <a:pt x="43" y="42"/>
                    </a:lnTo>
                    <a:lnTo>
                      <a:pt x="0" y="42"/>
                    </a:lnTo>
                    <a:lnTo>
                      <a:pt x="2" y="0"/>
                    </a:lnTo>
                    <a:lnTo>
                      <a:pt x="43" y="0"/>
                    </a:lnTo>
                    <a:close/>
                  </a:path>
                </a:pathLst>
              </a:custGeom>
              <a:solidFill>
                <a:srgbClr val="A640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3" name="Freeform 261">
                <a:extLst>
                  <a:ext uri="{FF2B5EF4-FFF2-40B4-BE49-F238E27FC236}">
                    <a16:creationId xmlns:a16="http://schemas.microsoft.com/office/drawing/2014/main" id="{643F1FF7-8919-4317-A633-93D84BC0C242}"/>
                  </a:ext>
                </a:extLst>
              </p:cNvPr>
              <p:cNvSpPr>
                <a:spLocks/>
              </p:cNvSpPr>
              <p:nvPr/>
            </p:nvSpPr>
            <p:spPr bwMode="auto">
              <a:xfrm>
                <a:off x="2161" y="575"/>
                <a:ext cx="43" cy="42"/>
              </a:xfrm>
              <a:custGeom>
                <a:avLst/>
                <a:gdLst>
                  <a:gd name="T0" fmla="*/ 43 w 43"/>
                  <a:gd name="T1" fmla="*/ 0 h 42"/>
                  <a:gd name="T2" fmla="*/ 43 w 43"/>
                  <a:gd name="T3" fmla="*/ 42 h 42"/>
                  <a:gd name="T4" fmla="*/ 0 w 43"/>
                  <a:gd name="T5" fmla="*/ 42 h 42"/>
                  <a:gd name="T6" fmla="*/ 1 w 43"/>
                  <a:gd name="T7" fmla="*/ 0 h 42"/>
                  <a:gd name="T8" fmla="*/ 43 w 43"/>
                  <a:gd name="T9" fmla="*/ 0 h 42"/>
                </a:gdLst>
                <a:ahLst/>
                <a:cxnLst>
                  <a:cxn ang="0">
                    <a:pos x="T0" y="T1"/>
                  </a:cxn>
                  <a:cxn ang="0">
                    <a:pos x="T2" y="T3"/>
                  </a:cxn>
                  <a:cxn ang="0">
                    <a:pos x="T4" y="T5"/>
                  </a:cxn>
                  <a:cxn ang="0">
                    <a:pos x="T6" y="T7"/>
                  </a:cxn>
                  <a:cxn ang="0">
                    <a:pos x="T8" y="T9"/>
                  </a:cxn>
                </a:cxnLst>
                <a:rect l="0" t="0" r="r" b="b"/>
                <a:pathLst>
                  <a:path w="43" h="42">
                    <a:moveTo>
                      <a:pt x="43" y="0"/>
                    </a:moveTo>
                    <a:lnTo>
                      <a:pt x="43" y="42"/>
                    </a:lnTo>
                    <a:lnTo>
                      <a:pt x="0" y="42"/>
                    </a:lnTo>
                    <a:lnTo>
                      <a:pt x="1" y="0"/>
                    </a:lnTo>
                    <a:lnTo>
                      <a:pt x="43" y="0"/>
                    </a:lnTo>
                    <a:close/>
                  </a:path>
                </a:pathLst>
              </a:custGeom>
              <a:solidFill>
                <a:srgbClr val="BD0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4" name="Freeform 262">
                <a:extLst>
                  <a:ext uri="{FF2B5EF4-FFF2-40B4-BE49-F238E27FC236}">
                    <a16:creationId xmlns:a16="http://schemas.microsoft.com/office/drawing/2014/main" id="{610A468B-D65D-4883-BDA1-96536A6031D1}"/>
                  </a:ext>
                </a:extLst>
              </p:cNvPr>
              <p:cNvSpPr>
                <a:spLocks/>
              </p:cNvSpPr>
              <p:nvPr/>
            </p:nvSpPr>
            <p:spPr bwMode="auto">
              <a:xfrm>
                <a:off x="2224" y="575"/>
                <a:ext cx="43" cy="42"/>
              </a:xfrm>
              <a:custGeom>
                <a:avLst/>
                <a:gdLst>
                  <a:gd name="T0" fmla="*/ 43 w 43"/>
                  <a:gd name="T1" fmla="*/ 0 h 42"/>
                  <a:gd name="T2" fmla="*/ 43 w 43"/>
                  <a:gd name="T3" fmla="*/ 42 h 42"/>
                  <a:gd name="T4" fmla="*/ 0 w 43"/>
                  <a:gd name="T5" fmla="*/ 42 h 42"/>
                  <a:gd name="T6" fmla="*/ 1 w 43"/>
                  <a:gd name="T7" fmla="*/ 0 h 42"/>
                  <a:gd name="T8" fmla="*/ 43 w 43"/>
                  <a:gd name="T9" fmla="*/ 0 h 42"/>
                </a:gdLst>
                <a:ahLst/>
                <a:cxnLst>
                  <a:cxn ang="0">
                    <a:pos x="T0" y="T1"/>
                  </a:cxn>
                  <a:cxn ang="0">
                    <a:pos x="T2" y="T3"/>
                  </a:cxn>
                  <a:cxn ang="0">
                    <a:pos x="T4" y="T5"/>
                  </a:cxn>
                  <a:cxn ang="0">
                    <a:pos x="T6" y="T7"/>
                  </a:cxn>
                  <a:cxn ang="0">
                    <a:pos x="T8" y="T9"/>
                  </a:cxn>
                </a:cxnLst>
                <a:rect l="0" t="0" r="r" b="b"/>
                <a:pathLst>
                  <a:path w="43" h="42">
                    <a:moveTo>
                      <a:pt x="43" y="0"/>
                    </a:moveTo>
                    <a:lnTo>
                      <a:pt x="43" y="42"/>
                    </a:lnTo>
                    <a:lnTo>
                      <a:pt x="0" y="42"/>
                    </a:lnTo>
                    <a:lnTo>
                      <a:pt x="1" y="0"/>
                    </a:lnTo>
                    <a:lnTo>
                      <a:pt x="43" y="0"/>
                    </a:lnTo>
                    <a:close/>
                  </a:path>
                </a:pathLst>
              </a:custGeom>
              <a:solidFill>
                <a:srgbClr val="D00E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5" name="Freeform 263">
                <a:extLst>
                  <a:ext uri="{FF2B5EF4-FFF2-40B4-BE49-F238E27FC236}">
                    <a16:creationId xmlns:a16="http://schemas.microsoft.com/office/drawing/2014/main" id="{87C1F9C3-0130-4CB3-AE2D-DE5968CC56EA}"/>
                  </a:ext>
                </a:extLst>
              </p:cNvPr>
              <p:cNvSpPr>
                <a:spLocks/>
              </p:cNvSpPr>
              <p:nvPr/>
            </p:nvSpPr>
            <p:spPr bwMode="auto">
              <a:xfrm>
                <a:off x="2287" y="575"/>
                <a:ext cx="43" cy="43"/>
              </a:xfrm>
              <a:custGeom>
                <a:avLst/>
                <a:gdLst>
                  <a:gd name="T0" fmla="*/ 43 w 43"/>
                  <a:gd name="T1" fmla="*/ 0 h 43"/>
                  <a:gd name="T2" fmla="*/ 43 w 43"/>
                  <a:gd name="T3" fmla="*/ 43 h 43"/>
                  <a:gd name="T4" fmla="*/ 0 w 43"/>
                  <a:gd name="T5" fmla="*/ 43 h 43"/>
                  <a:gd name="T6" fmla="*/ 1 w 43"/>
                  <a:gd name="T7" fmla="*/ 0 h 43"/>
                  <a:gd name="T8" fmla="*/ 43 w 43"/>
                  <a:gd name="T9" fmla="*/ 0 h 43"/>
                </a:gdLst>
                <a:ahLst/>
                <a:cxnLst>
                  <a:cxn ang="0">
                    <a:pos x="T0" y="T1"/>
                  </a:cxn>
                  <a:cxn ang="0">
                    <a:pos x="T2" y="T3"/>
                  </a:cxn>
                  <a:cxn ang="0">
                    <a:pos x="T4" y="T5"/>
                  </a:cxn>
                  <a:cxn ang="0">
                    <a:pos x="T6" y="T7"/>
                  </a:cxn>
                  <a:cxn ang="0">
                    <a:pos x="T8" y="T9"/>
                  </a:cxn>
                </a:cxnLst>
                <a:rect l="0" t="0" r="r" b="b"/>
                <a:pathLst>
                  <a:path w="43" h="43">
                    <a:moveTo>
                      <a:pt x="43" y="0"/>
                    </a:moveTo>
                    <a:lnTo>
                      <a:pt x="43" y="43"/>
                    </a:lnTo>
                    <a:lnTo>
                      <a:pt x="0" y="43"/>
                    </a:lnTo>
                    <a:lnTo>
                      <a:pt x="1" y="0"/>
                    </a:lnTo>
                    <a:lnTo>
                      <a:pt x="43" y="0"/>
                    </a:lnTo>
                    <a:close/>
                  </a:path>
                </a:pathLst>
              </a:custGeom>
              <a:solidFill>
                <a:srgbClr val="1907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6" name="Rectangle 264">
                <a:extLst>
                  <a:ext uri="{FF2B5EF4-FFF2-40B4-BE49-F238E27FC236}">
                    <a16:creationId xmlns:a16="http://schemas.microsoft.com/office/drawing/2014/main" id="{BDBE5BBD-2017-4292-95C4-CB51AA8B17FC}"/>
                  </a:ext>
                </a:extLst>
              </p:cNvPr>
              <p:cNvSpPr>
                <a:spLocks noChangeArrowheads="1"/>
              </p:cNvSpPr>
              <p:nvPr/>
            </p:nvSpPr>
            <p:spPr bwMode="auto">
              <a:xfrm>
                <a:off x="2350" y="575"/>
                <a:ext cx="43" cy="43"/>
              </a:xfrm>
              <a:prstGeom prst="rect">
                <a:avLst/>
              </a:prstGeom>
              <a:solidFill>
                <a:srgbClr val="55362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7" name="Rectangle 265">
                <a:extLst>
                  <a:ext uri="{FF2B5EF4-FFF2-40B4-BE49-F238E27FC236}">
                    <a16:creationId xmlns:a16="http://schemas.microsoft.com/office/drawing/2014/main" id="{2D2F29BD-BA2A-44F0-AC5D-00E91FFFAB8B}"/>
                  </a:ext>
                </a:extLst>
              </p:cNvPr>
              <p:cNvSpPr>
                <a:spLocks noChangeArrowheads="1"/>
              </p:cNvSpPr>
              <p:nvPr/>
            </p:nvSpPr>
            <p:spPr bwMode="auto">
              <a:xfrm>
                <a:off x="2413" y="575"/>
                <a:ext cx="43" cy="43"/>
              </a:xfrm>
              <a:prstGeom prst="rect">
                <a:avLst/>
              </a:prstGeom>
              <a:solidFill>
                <a:srgbClr val="46269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8" name="Rectangle 266">
                <a:extLst>
                  <a:ext uri="{FF2B5EF4-FFF2-40B4-BE49-F238E27FC236}">
                    <a16:creationId xmlns:a16="http://schemas.microsoft.com/office/drawing/2014/main" id="{F3B00D29-977A-481A-BCA4-5DCFED3DA06C}"/>
                  </a:ext>
                </a:extLst>
              </p:cNvPr>
              <p:cNvSpPr>
                <a:spLocks noChangeArrowheads="1"/>
              </p:cNvSpPr>
              <p:nvPr/>
            </p:nvSpPr>
            <p:spPr bwMode="auto">
              <a:xfrm>
                <a:off x="2035" y="513"/>
                <a:ext cx="42" cy="42"/>
              </a:xfrm>
              <a:prstGeom prst="rect">
                <a:avLst/>
              </a:prstGeom>
              <a:solidFill>
                <a:srgbClr val="8B2A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19" name="Rectangle 267">
                <a:extLst>
                  <a:ext uri="{FF2B5EF4-FFF2-40B4-BE49-F238E27FC236}">
                    <a16:creationId xmlns:a16="http://schemas.microsoft.com/office/drawing/2014/main" id="{F06CB695-6BBB-4BBE-BEB3-CA5BBD579D1B}"/>
                  </a:ext>
                </a:extLst>
              </p:cNvPr>
              <p:cNvSpPr>
                <a:spLocks noChangeArrowheads="1"/>
              </p:cNvSpPr>
              <p:nvPr/>
            </p:nvSpPr>
            <p:spPr bwMode="auto">
              <a:xfrm>
                <a:off x="2099" y="513"/>
                <a:ext cx="41" cy="42"/>
              </a:xfrm>
              <a:prstGeom prst="rect">
                <a:avLst/>
              </a:prstGeom>
              <a:solidFill>
                <a:srgbClr val="C166A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0" name="Freeform 268">
                <a:extLst>
                  <a:ext uri="{FF2B5EF4-FFF2-40B4-BE49-F238E27FC236}">
                    <a16:creationId xmlns:a16="http://schemas.microsoft.com/office/drawing/2014/main" id="{F755DC1B-CF90-409B-8A28-D38CFF87F9F6}"/>
                  </a:ext>
                </a:extLst>
              </p:cNvPr>
              <p:cNvSpPr>
                <a:spLocks/>
              </p:cNvSpPr>
              <p:nvPr/>
            </p:nvSpPr>
            <p:spPr bwMode="auto">
              <a:xfrm>
                <a:off x="2162" y="513"/>
                <a:ext cx="42" cy="43"/>
              </a:xfrm>
              <a:custGeom>
                <a:avLst/>
                <a:gdLst>
                  <a:gd name="T0" fmla="*/ 42 w 42"/>
                  <a:gd name="T1" fmla="*/ 0 h 43"/>
                  <a:gd name="T2" fmla="*/ 42 w 42"/>
                  <a:gd name="T3" fmla="*/ 43 h 43"/>
                  <a:gd name="T4" fmla="*/ 0 w 42"/>
                  <a:gd name="T5" fmla="*/ 42 h 43"/>
                  <a:gd name="T6" fmla="*/ 0 w 42"/>
                  <a:gd name="T7" fmla="*/ 0 h 43"/>
                  <a:gd name="T8" fmla="*/ 42 w 42"/>
                  <a:gd name="T9" fmla="*/ 0 h 43"/>
                </a:gdLst>
                <a:ahLst/>
                <a:cxnLst>
                  <a:cxn ang="0">
                    <a:pos x="T0" y="T1"/>
                  </a:cxn>
                  <a:cxn ang="0">
                    <a:pos x="T2" y="T3"/>
                  </a:cxn>
                  <a:cxn ang="0">
                    <a:pos x="T4" y="T5"/>
                  </a:cxn>
                  <a:cxn ang="0">
                    <a:pos x="T6" y="T7"/>
                  </a:cxn>
                  <a:cxn ang="0">
                    <a:pos x="T8" y="T9"/>
                  </a:cxn>
                </a:cxnLst>
                <a:rect l="0" t="0" r="r" b="b"/>
                <a:pathLst>
                  <a:path w="42" h="43">
                    <a:moveTo>
                      <a:pt x="42" y="0"/>
                    </a:moveTo>
                    <a:lnTo>
                      <a:pt x="42" y="43"/>
                    </a:lnTo>
                    <a:lnTo>
                      <a:pt x="0" y="42"/>
                    </a:lnTo>
                    <a:lnTo>
                      <a:pt x="0" y="0"/>
                    </a:lnTo>
                    <a:lnTo>
                      <a:pt x="42" y="0"/>
                    </a:lnTo>
                    <a:close/>
                  </a:path>
                </a:pathLst>
              </a:custGeom>
              <a:solidFill>
                <a:srgbClr val="F60CC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1" name="Rectangle 269">
                <a:extLst>
                  <a:ext uri="{FF2B5EF4-FFF2-40B4-BE49-F238E27FC236}">
                    <a16:creationId xmlns:a16="http://schemas.microsoft.com/office/drawing/2014/main" id="{5339C55B-8DCD-48AF-92D1-A5E7864237FC}"/>
                  </a:ext>
                </a:extLst>
              </p:cNvPr>
              <p:cNvSpPr>
                <a:spLocks noChangeArrowheads="1"/>
              </p:cNvSpPr>
              <p:nvPr/>
            </p:nvSpPr>
            <p:spPr bwMode="auto">
              <a:xfrm>
                <a:off x="2225" y="513"/>
                <a:ext cx="42" cy="43"/>
              </a:xfrm>
              <a:prstGeom prst="rect">
                <a:avLst/>
              </a:prstGeom>
              <a:solidFill>
                <a:srgbClr val="EA1B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2" name="Rectangle 270">
                <a:extLst>
                  <a:ext uri="{FF2B5EF4-FFF2-40B4-BE49-F238E27FC236}">
                    <a16:creationId xmlns:a16="http://schemas.microsoft.com/office/drawing/2014/main" id="{8B06E449-4D99-43D4-9320-AAC422651699}"/>
                  </a:ext>
                </a:extLst>
              </p:cNvPr>
              <p:cNvSpPr>
                <a:spLocks noChangeArrowheads="1"/>
              </p:cNvSpPr>
              <p:nvPr/>
            </p:nvSpPr>
            <p:spPr bwMode="auto">
              <a:xfrm>
                <a:off x="2288" y="513"/>
                <a:ext cx="42" cy="43"/>
              </a:xfrm>
              <a:prstGeom prst="rect">
                <a:avLst/>
              </a:prstGeom>
              <a:solidFill>
                <a:srgbClr val="F69ED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3" name="Rectangle 271">
                <a:extLst>
                  <a:ext uri="{FF2B5EF4-FFF2-40B4-BE49-F238E27FC236}">
                    <a16:creationId xmlns:a16="http://schemas.microsoft.com/office/drawing/2014/main" id="{F5C251B3-C0C5-4714-A90F-51D4ED213C47}"/>
                  </a:ext>
                </a:extLst>
              </p:cNvPr>
              <p:cNvSpPr>
                <a:spLocks noChangeArrowheads="1"/>
              </p:cNvSpPr>
              <p:nvPr/>
            </p:nvSpPr>
            <p:spPr bwMode="auto">
              <a:xfrm>
                <a:off x="2351" y="513"/>
                <a:ext cx="42" cy="43"/>
              </a:xfrm>
              <a:prstGeom prst="rect">
                <a:avLst/>
              </a:prstGeom>
              <a:solidFill>
                <a:srgbClr val="315EC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4" name="Rectangle 272">
                <a:extLst>
                  <a:ext uri="{FF2B5EF4-FFF2-40B4-BE49-F238E27FC236}">
                    <a16:creationId xmlns:a16="http://schemas.microsoft.com/office/drawing/2014/main" id="{EC84B050-01A7-480B-AAB6-5295B17F56DB}"/>
                  </a:ext>
                </a:extLst>
              </p:cNvPr>
              <p:cNvSpPr>
                <a:spLocks noChangeArrowheads="1"/>
              </p:cNvSpPr>
              <p:nvPr/>
            </p:nvSpPr>
            <p:spPr bwMode="auto">
              <a:xfrm>
                <a:off x="2415" y="513"/>
                <a:ext cx="41" cy="43"/>
              </a:xfrm>
              <a:prstGeom prst="rect">
                <a:avLst/>
              </a:prstGeom>
              <a:solidFill>
                <a:srgbClr val="4A81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273">
                <a:extLst>
                  <a:ext uri="{FF2B5EF4-FFF2-40B4-BE49-F238E27FC236}">
                    <a16:creationId xmlns:a16="http://schemas.microsoft.com/office/drawing/2014/main" id="{927B967D-5D37-4347-B3A4-2411BD84365F}"/>
                  </a:ext>
                </a:extLst>
              </p:cNvPr>
              <p:cNvSpPr>
                <a:spLocks/>
              </p:cNvSpPr>
              <p:nvPr/>
            </p:nvSpPr>
            <p:spPr bwMode="auto">
              <a:xfrm>
                <a:off x="2035" y="451"/>
                <a:ext cx="42" cy="43"/>
              </a:xfrm>
              <a:custGeom>
                <a:avLst/>
                <a:gdLst>
                  <a:gd name="T0" fmla="*/ 42 w 42"/>
                  <a:gd name="T1" fmla="*/ 0 h 43"/>
                  <a:gd name="T2" fmla="*/ 42 w 42"/>
                  <a:gd name="T3" fmla="*/ 43 h 43"/>
                  <a:gd name="T4" fmla="*/ 0 w 42"/>
                  <a:gd name="T5" fmla="*/ 42 h 43"/>
                  <a:gd name="T6" fmla="*/ 0 w 42"/>
                  <a:gd name="T7" fmla="*/ 0 h 43"/>
                  <a:gd name="T8" fmla="*/ 42 w 42"/>
                  <a:gd name="T9" fmla="*/ 0 h 43"/>
                </a:gdLst>
                <a:ahLst/>
                <a:cxnLst>
                  <a:cxn ang="0">
                    <a:pos x="T0" y="T1"/>
                  </a:cxn>
                  <a:cxn ang="0">
                    <a:pos x="T2" y="T3"/>
                  </a:cxn>
                  <a:cxn ang="0">
                    <a:pos x="T4" y="T5"/>
                  </a:cxn>
                  <a:cxn ang="0">
                    <a:pos x="T6" y="T7"/>
                  </a:cxn>
                  <a:cxn ang="0">
                    <a:pos x="T8" y="T9"/>
                  </a:cxn>
                </a:cxnLst>
                <a:rect l="0" t="0" r="r" b="b"/>
                <a:pathLst>
                  <a:path w="42" h="43">
                    <a:moveTo>
                      <a:pt x="42" y="0"/>
                    </a:moveTo>
                    <a:lnTo>
                      <a:pt x="42" y="43"/>
                    </a:lnTo>
                    <a:lnTo>
                      <a:pt x="0" y="42"/>
                    </a:lnTo>
                    <a:lnTo>
                      <a:pt x="0" y="0"/>
                    </a:lnTo>
                    <a:lnTo>
                      <a:pt x="42" y="0"/>
                    </a:lnTo>
                    <a:close/>
                  </a:path>
                </a:pathLst>
              </a:custGeom>
              <a:solidFill>
                <a:srgbClr val="07166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6" name="Rectangle 274">
                <a:extLst>
                  <a:ext uri="{FF2B5EF4-FFF2-40B4-BE49-F238E27FC236}">
                    <a16:creationId xmlns:a16="http://schemas.microsoft.com/office/drawing/2014/main" id="{F058888D-642F-4F60-91A7-50C3FFF76FF3}"/>
                  </a:ext>
                </a:extLst>
              </p:cNvPr>
              <p:cNvSpPr>
                <a:spLocks noChangeArrowheads="1"/>
              </p:cNvSpPr>
              <p:nvPr/>
            </p:nvSpPr>
            <p:spPr bwMode="auto">
              <a:xfrm>
                <a:off x="2099" y="451"/>
                <a:ext cx="41" cy="43"/>
              </a:xfrm>
              <a:prstGeom prst="rect">
                <a:avLst/>
              </a:prstGeom>
              <a:solidFill>
                <a:srgbClr val="2A43B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7" name="Rectangle 275">
                <a:extLst>
                  <a:ext uri="{FF2B5EF4-FFF2-40B4-BE49-F238E27FC236}">
                    <a16:creationId xmlns:a16="http://schemas.microsoft.com/office/drawing/2014/main" id="{21E98EC5-A5D6-4F61-A151-8F5DDFB9DBCB}"/>
                  </a:ext>
                </a:extLst>
              </p:cNvPr>
              <p:cNvSpPr>
                <a:spLocks noChangeArrowheads="1"/>
              </p:cNvSpPr>
              <p:nvPr/>
            </p:nvSpPr>
            <p:spPr bwMode="auto">
              <a:xfrm>
                <a:off x="2162" y="451"/>
                <a:ext cx="42" cy="43"/>
              </a:xfrm>
              <a:prstGeom prst="rect">
                <a:avLst/>
              </a:prstGeom>
              <a:solidFill>
                <a:srgbClr val="3F54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8" name="Rectangle 276">
                <a:extLst>
                  <a:ext uri="{FF2B5EF4-FFF2-40B4-BE49-F238E27FC236}">
                    <a16:creationId xmlns:a16="http://schemas.microsoft.com/office/drawing/2014/main" id="{87172FEE-5EE0-47CA-96BE-88FA9D7C13AC}"/>
                  </a:ext>
                </a:extLst>
              </p:cNvPr>
              <p:cNvSpPr>
                <a:spLocks noChangeArrowheads="1"/>
              </p:cNvSpPr>
              <p:nvPr/>
            </p:nvSpPr>
            <p:spPr bwMode="auto">
              <a:xfrm>
                <a:off x="2225" y="451"/>
                <a:ext cx="42" cy="43"/>
              </a:xfrm>
              <a:prstGeom prst="rect">
                <a:avLst/>
              </a:prstGeom>
              <a:solidFill>
                <a:srgbClr val="1D25A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29" name="Rectangle 277">
                <a:extLst>
                  <a:ext uri="{FF2B5EF4-FFF2-40B4-BE49-F238E27FC236}">
                    <a16:creationId xmlns:a16="http://schemas.microsoft.com/office/drawing/2014/main" id="{3A14487F-F0B1-489E-9E71-0D62C34E263F}"/>
                  </a:ext>
                </a:extLst>
              </p:cNvPr>
              <p:cNvSpPr>
                <a:spLocks noChangeArrowheads="1"/>
              </p:cNvSpPr>
              <p:nvPr/>
            </p:nvSpPr>
            <p:spPr bwMode="auto">
              <a:xfrm>
                <a:off x="2288" y="451"/>
                <a:ext cx="42" cy="43"/>
              </a:xfrm>
              <a:prstGeom prst="rect">
                <a:avLst/>
              </a:prstGeom>
              <a:solidFill>
                <a:srgbClr val="1D3CB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0" name="Rectangle 278">
                <a:extLst>
                  <a:ext uri="{FF2B5EF4-FFF2-40B4-BE49-F238E27FC236}">
                    <a16:creationId xmlns:a16="http://schemas.microsoft.com/office/drawing/2014/main" id="{9D3A88C2-D361-4845-BDC1-9CA617EDE3ED}"/>
                  </a:ext>
                </a:extLst>
              </p:cNvPr>
              <p:cNvSpPr>
                <a:spLocks noChangeArrowheads="1"/>
              </p:cNvSpPr>
              <p:nvPr/>
            </p:nvSpPr>
            <p:spPr bwMode="auto">
              <a:xfrm>
                <a:off x="2351" y="451"/>
                <a:ext cx="42" cy="43"/>
              </a:xfrm>
              <a:prstGeom prst="rect">
                <a:avLst/>
              </a:prstGeom>
              <a:solidFill>
                <a:srgbClr val="2760C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1" name="Rectangle 279">
                <a:extLst>
                  <a:ext uri="{FF2B5EF4-FFF2-40B4-BE49-F238E27FC236}">
                    <a16:creationId xmlns:a16="http://schemas.microsoft.com/office/drawing/2014/main" id="{E5382509-9269-46A9-B9C2-FC75E4A9FD6C}"/>
                  </a:ext>
                </a:extLst>
              </p:cNvPr>
              <p:cNvSpPr>
                <a:spLocks noChangeArrowheads="1"/>
              </p:cNvSpPr>
              <p:nvPr/>
            </p:nvSpPr>
            <p:spPr bwMode="auto">
              <a:xfrm>
                <a:off x="2415" y="451"/>
                <a:ext cx="41" cy="43"/>
              </a:xfrm>
              <a:prstGeom prst="rect">
                <a:avLst/>
              </a:prstGeom>
              <a:solidFill>
                <a:srgbClr val="3E7DD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2" name="Rectangle 280">
                <a:extLst>
                  <a:ext uri="{FF2B5EF4-FFF2-40B4-BE49-F238E27FC236}">
                    <a16:creationId xmlns:a16="http://schemas.microsoft.com/office/drawing/2014/main" id="{4FF26A9B-231C-486A-AB30-1F821706674B}"/>
                  </a:ext>
                </a:extLst>
              </p:cNvPr>
              <p:cNvSpPr>
                <a:spLocks noChangeArrowheads="1"/>
              </p:cNvSpPr>
              <p:nvPr/>
            </p:nvSpPr>
            <p:spPr bwMode="auto">
              <a:xfrm>
                <a:off x="2035" y="389"/>
                <a:ext cx="42" cy="43"/>
              </a:xfrm>
              <a:prstGeom prst="rect">
                <a:avLst/>
              </a:prstGeom>
              <a:solidFill>
                <a:srgbClr val="3F8C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3" name="Rectangle 281">
                <a:extLst>
                  <a:ext uri="{FF2B5EF4-FFF2-40B4-BE49-F238E27FC236}">
                    <a16:creationId xmlns:a16="http://schemas.microsoft.com/office/drawing/2014/main" id="{1CF38480-3CC7-4D72-9CB6-21A772004A4B}"/>
                  </a:ext>
                </a:extLst>
              </p:cNvPr>
              <p:cNvSpPr>
                <a:spLocks noChangeArrowheads="1"/>
              </p:cNvSpPr>
              <p:nvPr/>
            </p:nvSpPr>
            <p:spPr bwMode="auto">
              <a:xfrm>
                <a:off x="2099" y="389"/>
                <a:ext cx="41" cy="43"/>
              </a:xfrm>
              <a:prstGeom prst="rect">
                <a:avLst/>
              </a:prstGeom>
              <a:solidFill>
                <a:srgbClr val="4AA3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4" name="Rectangle 282">
                <a:extLst>
                  <a:ext uri="{FF2B5EF4-FFF2-40B4-BE49-F238E27FC236}">
                    <a16:creationId xmlns:a16="http://schemas.microsoft.com/office/drawing/2014/main" id="{486C684B-E779-42BF-A379-153D972EF59D}"/>
                  </a:ext>
                </a:extLst>
              </p:cNvPr>
              <p:cNvSpPr>
                <a:spLocks noChangeArrowheads="1"/>
              </p:cNvSpPr>
              <p:nvPr/>
            </p:nvSpPr>
            <p:spPr bwMode="auto">
              <a:xfrm>
                <a:off x="2162" y="389"/>
                <a:ext cx="42" cy="43"/>
              </a:xfrm>
              <a:prstGeom prst="rect">
                <a:avLst/>
              </a:prstGeom>
              <a:solidFill>
                <a:srgbClr val="59B85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5" name="Rectangle 283">
                <a:extLst>
                  <a:ext uri="{FF2B5EF4-FFF2-40B4-BE49-F238E27FC236}">
                    <a16:creationId xmlns:a16="http://schemas.microsoft.com/office/drawing/2014/main" id="{6C1BC783-7C98-4B42-8D87-264B776F5F66}"/>
                  </a:ext>
                </a:extLst>
              </p:cNvPr>
              <p:cNvSpPr>
                <a:spLocks noChangeArrowheads="1"/>
              </p:cNvSpPr>
              <p:nvPr/>
            </p:nvSpPr>
            <p:spPr bwMode="auto">
              <a:xfrm>
                <a:off x="2225" y="389"/>
                <a:ext cx="42" cy="43"/>
              </a:xfrm>
              <a:prstGeom prst="rect">
                <a:avLst/>
              </a:prstGeom>
              <a:solidFill>
                <a:srgbClr val="6DC86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6" name="Rectangle 284">
                <a:extLst>
                  <a:ext uri="{FF2B5EF4-FFF2-40B4-BE49-F238E27FC236}">
                    <a16:creationId xmlns:a16="http://schemas.microsoft.com/office/drawing/2014/main" id="{E875A0C5-33C7-45CE-9C9B-48B403128277}"/>
                  </a:ext>
                </a:extLst>
              </p:cNvPr>
              <p:cNvSpPr>
                <a:spLocks noChangeArrowheads="1"/>
              </p:cNvSpPr>
              <p:nvPr/>
            </p:nvSpPr>
            <p:spPr bwMode="auto">
              <a:xfrm>
                <a:off x="2288" y="389"/>
                <a:ext cx="42" cy="43"/>
              </a:xfrm>
              <a:prstGeom prst="rect">
                <a:avLst/>
              </a:prstGeom>
              <a:solidFill>
                <a:srgbClr val="7CC8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7" name="Freeform 285">
                <a:extLst>
                  <a:ext uri="{FF2B5EF4-FFF2-40B4-BE49-F238E27FC236}">
                    <a16:creationId xmlns:a16="http://schemas.microsoft.com/office/drawing/2014/main" id="{B6D868A6-9FE5-4727-9CDA-39D714D0D534}"/>
                  </a:ext>
                </a:extLst>
              </p:cNvPr>
              <p:cNvSpPr>
                <a:spLocks/>
              </p:cNvSpPr>
              <p:nvPr/>
            </p:nvSpPr>
            <p:spPr bwMode="auto">
              <a:xfrm>
                <a:off x="2351" y="389"/>
                <a:ext cx="42" cy="43"/>
              </a:xfrm>
              <a:custGeom>
                <a:avLst/>
                <a:gdLst>
                  <a:gd name="T0" fmla="*/ 42 w 42"/>
                  <a:gd name="T1" fmla="*/ 2 h 43"/>
                  <a:gd name="T2" fmla="*/ 42 w 42"/>
                  <a:gd name="T3" fmla="*/ 43 h 43"/>
                  <a:gd name="T4" fmla="*/ 0 w 42"/>
                  <a:gd name="T5" fmla="*/ 43 h 43"/>
                  <a:gd name="T6" fmla="*/ 0 w 42"/>
                  <a:gd name="T7" fmla="*/ 0 h 43"/>
                  <a:gd name="T8" fmla="*/ 42 w 42"/>
                  <a:gd name="T9" fmla="*/ 2 h 43"/>
                </a:gdLst>
                <a:ahLst/>
                <a:cxnLst>
                  <a:cxn ang="0">
                    <a:pos x="T0" y="T1"/>
                  </a:cxn>
                  <a:cxn ang="0">
                    <a:pos x="T2" y="T3"/>
                  </a:cxn>
                  <a:cxn ang="0">
                    <a:pos x="T4" y="T5"/>
                  </a:cxn>
                  <a:cxn ang="0">
                    <a:pos x="T6" y="T7"/>
                  </a:cxn>
                  <a:cxn ang="0">
                    <a:pos x="T8" y="T9"/>
                  </a:cxn>
                </a:cxnLst>
                <a:rect l="0" t="0" r="r" b="b"/>
                <a:pathLst>
                  <a:path w="42" h="43">
                    <a:moveTo>
                      <a:pt x="42" y="2"/>
                    </a:moveTo>
                    <a:lnTo>
                      <a:pt x="42" y="43"/>
                    </a:lnTo>
                    <a:lnTo>
                      <a:pt x="0" y="43"/>
                    </a:lnTo>
                    <a:lnTo>
                      <a:pt x="0" y="0"/>
                    </a:lnTo>
                    <a:lnTo>
                      <a:pt x="42" y="2"/>
                    </a:lnTo>
                    <a:close/>
                  </a:path>
                </a:pathLst>
              </a:custGeom>
              <a:solidFill>
                <a:srgbClr val="ADD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8" name="Rectangle 286">
                <a:extLst>
                  <a:ext uri="{FF2B5EF4-FFF2-40B4-BE49-F238E27FC236}">
                    <a16:creationId xmlns:a16="http://schemas.microsoft.com/office/drawing/2014/main" id="{9DD725D6-6EFD-481E-909F-15A8C7D65367}"/>
                  </a:ext>
                </a:extLst>
              </p:cNvPr>
              <p:cNvSpPr>
                <a:spLocks noChangeArrowheads="1"/>
              </p:cNvSpPr>
              <p:nvPr/>
            </p:nvSpPr>
            <p:spPr bwMode="auto">
              <a:xfrm>
                <a:off x="2415" y="391"/>
                <a:ext cx="41" cy="41"/>
              </a:xfrm>
              <a:prstGeom prst="rect">
                <a:avLst/>
              </a:prstGeom>
              <a:solidFill>
                <a:srgbClr val="CEE34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39" name="Freeform 287">
                <a:extLst>
                  <a:ext uri="{FF2B5EF4-FFF2-40B4-BE49-F238E27FC236}">
                    <a16:creationId xmlns:a16="http://schemas.microsoft.com/office/drawing/2014/main" id="{A836C425-CF45-4AFF-BB68-674514ACC53B}"/>
                  </a:ext>
                </a:extLst>
              </p:cNvPr>
              <p:cNvSpPr>
                <a:spLocks/>
              </p:cNvSpPr>
              <p:nvPr/>
            </p:nvSpPr>
            <p:spPr bwMode="auto">
              <a:xfrm>
                <a:off x="2059" y="81"/>
                <a:ext cx="582" cy="540"/>
              </a:xfrm>
              <a:custGeom>
                <a:avLst/>
                <a:gdLst>
                  <a:gd name="T0" fmla="*/ 0 w 582"/>
                  <a:gd name="T1" fmla="*/ 283 h 540"/>
                  <a:gd name="T2" fmla="*/ 182 w 582"/>
                  <a:gd name="T3" fmla="*/ 0 h 540"/>
                  <a:gd name="T4" fmla="*/ 582 w 582"/>
                  <a:gd name="T5" fmla="*/ 257 h 540"/>
                  <a:gd name="T6" fmla="*/ 400 w 582"/>
                  <a:gd name="T7" fmla="*/ 540 h 540"/>
                  <a:gd name="T8" fmla="*/ 0 w 582"/>
                  <a:gd name="T9" fmla="*/ 283 h 540"/>
                </a:gdLst>
                <a:ahLst/>
                <a:cxnLst>
                  <a:cxn ang="0">
                    <a:pos x="T0" y="T1"/>
                  </a:cxn>
                  <a:cxn ang="0">
                    <a:pos x="T2" y="T3"/>
                  </a:cxn>
                  <a:cxn ang="0">
                    <a:pos x="T4" y="T5"/>
                  </a:cxn>
                  <a:cxn ang="0">
                    <a:pos x="T6" y="T7"/>
                  </a:cxn>
                  <a:cxn ang="0">
                    <a:pos x="T8" y="T9"/>
                  </a:cxn>
                </a:cxnLst>
                <a:rect l="0" t="0" r="r" b="b"/>
                <a:pathLst>
                  <a:path w="582" h="540">
                    <a:moveTo>
                      <a:pt x="0" y="283"/>
                    </a:moveTo>
                    <a:lnTo>
                      <a:pt x="182" y="0"/>
                    </a:lnTo>
                    <a:lnTo>
                      <a:pt x="582" y="257"/>
                    </a:lnTo>
                    <a:lnTo>
                      <a:pt x="400" y="540"/>
                    </a:lnTo>
                    <a:lnTo>
                      <a:pt x="0" y="2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0" name="Freeform 288">
                <a:extLst>
                  <a:ext uri="{FF2B5EF4-FFF2-40B4-BE49-F238E27FC236}">
                    <a16:creationId xmlns:a16="http://schemas.microsoft.com/office/drawing/2014/main" id="{B081E1D8-BFF1-4478-A305-8B4E9EDC8000}"/>
                  </a:ext>
                </a:extLst>
              </p:cNvPr>
              <p:cNvSpPr>
                <a:spLocks/>
              </p:cNvSpPr>
              <p:nvPr/>
            </p:nvSpPr>
            <p:spPr bwMode="auto">
              <a:xfrm>
                <a:off x="2059" y="81"/>
                <a:ext cx="582" cy="540"/>
              </a:xfrm>
              <a:custGeom>
                <a:avLst/>
                <a:gdLst>
                  <a:gd name="T0" fmla="*/ 0 w 582"/>
                  <a:gd name="T1" fmla="*/ 283 h 540"/>
                  <a:gd name="T2" fmla="*/ 182 w 582"/>
                  <a:gd name="T3" fmla="*/ 0 h 540"/>
                  <a:gd name="T4" fmla="*/ 582 w 582"/>
                  <a:gd name="T5" fmla="*/ 257 h 540"/>
                  <a:gd name="T6" fmla="*/ 400 w 582"/>
                  <a:gd name="T7" fmla="*/ 540 h 540"/>
                  <a:gd name="T8" fmla="*/ 0 w 582"/>
                  <a:gd name="T9" fmla="*/ 283 h 540"/>
                </a:gdLst>
                <a:ahLst/>
                <a:cxnLst>
                  <a:cxn ang="0">
                    <a:pos x="T0" y="T1"/>
                  </a:cxn>
                  <a:cxn ang="0">
                    <a:pos x="T2" y="T3"/>
                  </a:cxn>
                  <a:cxn ang="0">
                    <a:pos x="T4" y="T5"/>
                  </a:cxn>
                  <a:cxn ang="0">
                    <a:pos x="T6" y="T7"/>
                  </a:cxn>
                  <a:cxn ang="0">
                    <a:pos x="T8" y="T9"/>
                  </a:cxn>
                </a:cxnLst>
                <a:rect l="0" t="0" r="r" b="b"/>
                <a:pathLst>
                  <a:path w="582" h="540">
                    <a:moveTo>
                      <a:pt x="0" y="283"/>
                    </a:moveTo>
                    <a:lnTo>
                      <a:pt x="182" y="0"/>
                    </a:lnTo>
                    <a:lnTo>
                      <a:pt x="582" y="257"/>
                    </a:lnTo>
                    <a:lnTo>
                      <a:pt x="400" y="540"/>
                    </a:lnTo>
                    <a:lnTo>
                      <a:pt x="0" y="28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Freeform 289">
                <a:extLst>
                  <a:ext uri="{FF2B5EF4-FFF2-40B4-BE49-F238E27FC236}">
                    <a16:creationId xmlns:a16="http://schemas.microsoft.com/office/drawing/2014/main" id="{508AC0FF-89EF-41F1-828C-3AB6118600AD}"/>
                  </a:ext>
                </a:extLst>
              </p:cNvPr>
              <p:cNvSpPr>
                <a:spLocks/>
              </p:cNvSpPr>
              <p:nvPr/>
            </p:nvSpPr>
            <p:spPr bwMode="auto">
              <a:xfrm>
                <a:off x="2338" y="277"/>
                <a:ext cx="154" cy="234"/>
              </a:xfrm>
              <a:custGeom>
                <a:avLst/>
                <a:gdLst>
                  <a:gd name="T0" fmla="*/ 0 w 154"/>
                  <a:gd name="T1" fmla="*/ 229 h 234"/>
                  <a:gd name="T2" fmla="*/ 147 w 154"/>
                  <a:gd name="T3" fmla="*/ 0 h 234"/>
                  <a:gd name="T4" fmla="*/ 154 w 154"/>
                  <a:gd name="T5" fmla="*/ 5 h 234"/>
                  <a:gd name="T6" fmla="*/ 7 w 154"/>
                  <a:gd name="T7" fmla="*/ 234 h 234"/>
                  <a:gd name="T8" fmla="*/ 0 w 154"/>
                  <a:gd name="T9" fmla="*/ 229 h 234"/>
                </a:gdLst>
                <a:ahLst/>
                <a:cxnLst>
                  <a:cxn ang="0">
                    <a:pos x="T0" y="T1"/>
                  </a:cxn>
                  <a:cxn ang="0">
                    <a:pos x="T2" y="T3"/>
                  </a:cxn>
                  <a:cxn ang="0">
                    <a:pos x="T4" y="T5"/>
                  </a:cxn>
                  <a:cxn ang="0">
                    <a:pos x="T6" y="T7"/>
                  </a:cxn>
                  <a:cxn ang="0">
                    <a:pos x="T8" y="T9"/>
                  </a:cxn>
                </a:cxnLst>
                <a:rect l="0" t="0" r="r" b="b"/>
                <a:pathLst>
                  <a:path w="154" h="234">
                    <a:moveTo>
                      <a:pt x="0" y="229"/>
                    </a:moveTo>
                    <a:lnTo>
                      <a:pt x="147" y="0"/>
                    </a:lnTo>
                    <a:lnTo>
                      <a:pt x="154" y="5"/>
                    </a:lnTo>
                    <a:lnTo>
                      <a:pt x="7" y="234"/>
                    </a:lnTo>
                    <a:lnTo>
                      <a:pt x="0" y="22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2" name="Freeform 290">
                <a:extLst>
                  <a:ext uri="{FF2B5EF4-FFF2-40B4-BE49-F238E27FC236}">
                    <a16:creationId xmlns:a16="http://schemas.microsoft.com/office/drawing/2014/main" id="{E117C549-DF1A-4212-8C56-3D57BC728272}"/>
                  </a:ext>
                </a:extLst>
              </p:cNvPr>
              <p:cNvSpPr>
                <a:spLocks/>
              </p:cNvSpPr>
              <p:nvPr/>
            </p:nvSpPr>
            <p:spPr bwMode="auto">
              <a:xfrm>
                <a:off x="2350" y="284"/>
                <a:ext cx="154" cy="234"/>
              </a:xfrm>
              <a:custGeom>
                <a:avLst/>
                <a:gdLst>
                  <a:gd name="T0" fmla="*/ 0 w 154"/>
                  <a:gd name="T1" fmla="*/ 231 h 234"/>
                  <a:gd name="T2" fmla="*/ 147 w 154"/>
                  <a:gd name="T3" fmla="*/ 0 h 234"/>
                  <a:gd name="T4" fmla="*/ 154 w 154"/>
                  <a:gd name="T5" fmla="*/ 6 h 234"/>
                  <a:gd name="T6" fmla="*/ 7 w 154"/>
                  <a:gd name="T7" fmla="*/ 234 h 234"/>
                  <a:gd name="T8" fmla="*/ 0 w 154"/>
                  <a:gd name="T9" fmla="*/ 231 h 234"/>
                </a:gdLst>
                <a:ahLst/>
                <a:cxnLst>
                  <a:cxn ang="0">
                    <a:pos x="T0" y="T1"/>
                  </a:cxn>
                  <a:cxn ang="0">
                    <a:pos x="T2" y="T3"/>
                  </a:cxn>
                  <a:cxn ang="0">
                    <a:pos x="T4" y="T5"/>
                  </a:cxn>
                  <a:cxn ang="0">
                    <a:pos x="T6" y="T7"/>
                  </a:cxn>
                  <a:cxn ang="0">
                    <a:pos x="T8" y="T9"/>
                  </a:cxn>
                </a:cxnLst>
                <a:rect l="0" t="0" r="r" b="b"/>
                <a:pathLst>
                  <a:path w="154" h="234">
                    <a:moveTo>
                      <a:pt x="0" y="231"/>
                    </a:moveTo>
                    <a:lnTo>
                      <a:pt x="147" y="0"/>
                    </a:lnTo>
                    <a:lnTo>
                      <a:pt x="154" y="6"/>
                    </a:lnTo>
                    <a:lnTo>
                      <a:pt x="7" y="234"/>
                    </a:lnTo>
                    <a:lnTo>
                      <a:pt x="0" y="231"/>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3" name="Freeform 291">
                <a:extLst>
                  <a:ext uri="{FF2B5EF4-FFF2-40B4-BE49-F238E27FC236}">
                    <a16:creationId xmlns:a16="http://schemas.microsoft.com/office/drawing/2014/main" id="{D5C97E73-C19B-40E7-ADC6-28FB71347954}"/>
                  </a:ext>
                </a:extLst>
              </p:cNvPr>
              <p:cNvSpPr>
                <a:spLocks/>
              </p:cNvSpPr>
              <p:nvPr/>
            </p:nvSpPr>
            <p:spPr bwMode="auto">
              <a:xfrm>
                <a:off x="2363" y="293"/>
                <a:ext cx="154" cy="234"/>
              </a:xfrm>
              <a:custGeom>
                <a:avLst/>
                <a:gdLst>
                  <a:gd name="T0" fmla="*/ 0 w 154"/>
                  <a:gd name="T1" fmla="*/ 229 h 234"/>
                  <a:gd name="T2" fmla="*/ 146 w 154"/>
                  <a:gd name="T3" fmla="*/ 0 h 234"/>
                  <a:gd name="T4" fmla="*/ 154 w 154"/>
                  <a:gd name="T5" fmla="*/ 4 h 234"/>
                  <a:gd name="T6" fmla="*/ 6 w 154"/>
                  <a:gd name="T7" fmla="*/ 234 h 234"/>
                  <a:gd name="T8" fmla="*/ 0 w 154"/>
                  <a:gd name="T9" fmla="*/ 229 h 234"/>
                </a:gdLst>
                <a:ahLst/>
                <a:cxnLst>
                  <a:cxn ang="0">
                    <a:pos x="T0" y="T1"/>
                  </a:cxn>
                  <a:cxn ang="0">
                    <a:pos x="T2" y="T3"/>
                  </a:cxn>
                  <a:cxn ang="0">
                    <a:pos x="T4" y="T5"/>
                  </a:cxn>
                  <a:cxn ang="0">
                    <a:pos x="T6" y="T7"/>
                  </a:cxn>
                  <a:cxn ang="0">
                    <a:pos x="T8" y="T9"/>
                  </a:cxn>
                </a:cxnLst>
                <a:rect l="0" t="0" r="r" b="b"/>
                <a:pathLst>
                  <a:path w="154" h="234">
                    <a:moveTo>
                      <a:pt x="0" y="229"/>
                    </a:moveTo>
                    <a:lnTo>
                      <a:pt x="146" y="0"/>
                    </a:lnTo>
                    <a:lnTo>
                      <a:pt x="154" y="4"/>
                    </a:lnTo>
                    <a:lnTo>
                      <a:pt x="6" y="234"/>
                    </a:lnTo>
                    <a:lnTo>
                      <a:pt x="0" y="22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4" name="Freeform 292">
                <a:extLst>
                  <a:ext uri="{FF2B5EF4-FFF2-40B4-BE49-F238E27FC236}">
                    <a16:creationId xmlns:a16="http://schemas.microsoft.com/office/drawing/2014/main" id="{F4FBCC8F-3243-496C-8D3A-5C09BC59953A}"/>
                  </a:ext>
                </a:extLst>
              </p:cNvPr>
              <p:cNvSpPr>
                <a:spLocks/>
              </p:cNvSpPr>
              <p:nvPr/>
            </p:nvSpPr>
            <p:spPr bwMode="auto">
              <a:xfrm>
                <a:off x="2374" y="301"/>
                <a:ext cx="154" cy="234"/>
              </a:xfrm>
              <a:custGeom>
                <a:avLst/>
                <a:gdLst>
                  <a:gd name="T0" fmla="*/ 0 w 154"/>
                  <a:gd name="T1" fmla="*/ 229 h 234"/>
                  <a:gd name="T2" fmla="*/ 148 w 154"/>
                  <a:gd name="T3" fmla="*/ 0 h 234"/>
                  <a:gd name="T4" fmla="*/ 154 w 154"/>
                  <a:gd name="T5" fmla="*/ 4 h 234"/>
                  <a:gd name="T6" fmla="*/ 8 w 154"/>
                  <a:gd name="T7" fmla="*/ 234 h 234"/>
                  <a:gd name="T8" fmla="*/ 0 w 154"/>
                  <a:gd name="T9" fmla="*/ 229 h 234"/>
                </a:gdLst>
                <a:ahLst/>
                <a:cxnLst>
                  <a:cxn ang="0">
                    <a:pos x="T0" y="T1"/>
                  </a:cxn>
                  <a:cxn ang="0">
                    <a:pos x="T2" y="T3"/>
                  </a:cxn>
                  <a:cxn ang="0">
                    <a:pos x="T4" y="T5"/>
                  </a:cxn>
                  <a:cxn ang="0">
                    <a:pos x="T6" y="T7"/>
                  </a:cxn>
                  <a:cxn ang="0">
                    <a:pos x="T8" y="T9"/>
                  </a:cxn>
                </a:cxnLst>
                <a:rect l="0" t="0" r="r" b="b"/>
                <a:pathLst>
                  <a:path w="154" h="234">
                    <a:moveTo>
                      <a:pt x="0" y="229"/>
                    </a:moveTo>
                    <a:lnTo>
                      <a:pt x="148" y="0"/>
                    </a:lnTo>
                    <a:lnTo>
                      <a:pt x="154" y="4"/>
                    </a:lnTo>
                    <a:lnTo>
                      <a:pt x="8" y="234"/>
                    </a:lnTo>
                    <a:lnTo>
                      <a:pt x="0" y="22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5" name="Freeform 293">
                <a:extLst>
                  <a:ext uri="{FF2B5EF4-FFF2-40B4-BE49-F238E27FC236}">
                    <a16:creationId xmlns:a16="http://schemas.microsoft.com/office/drawing/2014/main" id="{9465DD11-C7DF-4E13-B996-2D37AAA1B7CA}"/>
                  </a:ext>
                </a:extLst>
              </p:cNvPr>
              <p:cNvSpPr>
                <a:spLocks/>
              </p:cNvSpPr>
              <p:nvPr/>
            </p:nvSpPr>
            <p:spPr bwMode="auto">
              <a:xfrm>
                <a:off x="2387" y="308"/>
                <a:ext cx="154" cy="234"/>
              </a:xfrm>
              <a:custGeom>
                <a:avLst/>
                <a:gdLst>
                  <a:gd name="T0" fmla="*/ 0 w 154"/>
                  <a:gd name="T1" fmla="*/ 229 h 234"/>
                  <a:gd name="T2" fmla="*/ 148 w 154"/>
                  <a:gd name="T3" fmla="*/ 0 h 234"/>
                  <a:gd name="T4" fmla="*/ 154 w 154"/>
                  <a:gd name="T5" fmla="*/ 6 h 234"/>
                  <a:gd name="T6" fmla="*/ 7 w 154"/>
                  <a:gd name="T7" fmla="*/ 234 h 234"/>
                  <a:gd name="T8" fmla="*/ 0 w 154"/>
                  <a:gd name="T9" fmla="*/ 229 h 234"/>
                </a:gdLst>
                <a:ahLst/>
                <a:cxnLst>
                  <a:cxn ang="0">
                    <a:pos x="T0" y="T1"/>
                  </a:cxn>
                  <a:cxn ang="0">
                    <a:pos x="T2" y="T3"/>
                  </a:cxn>
                  <a:cxn ang="0">
                    <a:pos x="T4" y="T5"/>
                  </a:cxn>
                  <a:cxn ang="0">
                    <a:pos x="T6" y="T7"/>
                  </a:cxn>
                  <a:cxn ang="0">
                    <a:pos x="T8" y="T9"/>
                  </a:cxn>
                </a:cxnLst>
                <a:rect l="0" t="0" r="r" b="b"/>
                <a:pathLst>
                  <a:path w="154" h="234">
                    <a:moveTo>
                      <a:pt x="0" y="229"/>
                    </a:moveTo>
                    <a:lnTo>
                      <a:pt x="148" y="0"/>
                    </a:lnTo>
                    <a:lnTo>
                      <a:pt x="154" y="6"/>
                    </a:lnTo>
                    <a:lnTo>
                      <a:pt x="7" y="234"/>
                    </a:lnTo>
                    <a:lnTo>
                      <a:pt x="0" y="22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6" name="Freeform 294">
                <a:extLst>
                  <a:ext uri="{FF2B5EF4-FFF2-40B4-BE49-F238E27FC236}">
                    <a16:creationId xmlns:a16="http://schemas.microsoft.com/office/drawing/2014/main" id="{E262B3C9-9896-4A62-955C-2D5279720058}"/>
                  </a:ext>
                </a:extLst>
              </p:cNvPr>
              <p:cNvSpPr>
                <a:spLocks/>
              </p:cNvSpPr>
              <p:nvPr/>
            </p:nvSpPr>
            <p:spPr bwMode="auto">
              <a:xfrm>
                <a:off x="2400" y="316"/>
                <a:ext cx="154" cy="234"/>
              </a:xfrm>
              <a:custGeom>
                <a:avLst/>
                <a:gdLst>
                  <a:gd name="T0" fmla="*/ 0 w 154"/>
                  <a:gd name="T1" fmla="*/ 230 h 234"/>
                  <a:gd name="T2" fmla="*/ 146 w 154"/>
                  <a:gd name="T3" fmla="*/ 0 h 234"/>
                  <a:gd name="T4" fmla="*/ 154 w 154"/>
                  <a:gd name="T5" fmla="*/ 5 h 234"/>
                  <a:gd name="T6" fmla="*/ 6 w 154"/>
                  <a:gd name="T7" fmla="*/ 234 h 234"/>
                  <a:gd name="T8" fmla="*/ 0 w 154"/>
                  <a:gd name="T9" fmla="*/ 230 h 234"/>
                </a:gdLst>
                <a:ahLst/>
                <a:cxnLst>
                  <a:cxn ang="0">
                    <a:pos x="T0" y="T1"/>
                  </a:cxn>
                  <a:cxn ang="0">
                    <a:pos x="T2" y="T3"/>
                  </a:cxn>
                  <a:cxn ang="0">
                    <a:pos x="T4" y="T5"/>
                  </a:cxn>
                  <a:cxn ang="0">
                    <a:pos x="T6" y="T7"/>
                  </a:cxn>
                  <a:cxn ang="0">
                    <a:pos x="T8" y="T9"/>
                  </a:cxn>
                </a:cxnLst>
                <a:rect l="0" t="0" r="r" b="b"/>
                <a:pathLst>
                  <a:path w="154" h="234">
                    <a:moveTo>
                      <a:pt x="0" y="230"/>
                    </a:moveTo>
                    <a:lnTo>
                      <a:pt x="146" y="0"/>
                    </a:lnTo>
                    <a:lnTo>
                      <a:pt x="154" y="5"/>
                    </a:lnTo>
                    <a:lnTo>
                      <a:pt x="6" y="234"/>
                    </a:lnTo>
                    <a:lnTo>
                      <a:pt x="0" y="23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7" name="Freeform 295">
                <a:extLst>
                  <a:ext uri="{FF2B5EF4-FFF2-40B4-BE49-F238E27FC236}">
                    <a16:creationId xmlns:a16="http://schemas.microsoft.com/office/drawing/2014/main" id="{1BE0EC3F-1478-411C-B859-CE9D1C0D843D}"/>
                  </a:ext>
                </a:extLst>
              </p:cNvPr>
              <p:cNvSpPr>
                <a:spLocks/>
              </p:cNvSpPr>
              <p:nvPr/>
            </p:nvSpPr>
            <p:spPr bwMode="auto">
              <a:xfrm>
                <a:off x="2412" y="325"/>
                <a:ext cx="154" cy="234"/>
              </a:xfrm>
              <a:custGeom>
                <a:avLst/>
                <a:gdLst>
                  <a:gd name="T0" fmla="*/ 0 w 154"/>
                  <a:gd name="T1" fmla="*/ 229 h 234"/>
                  <a:gd name="T2" fmla="*/ 147 w 154"/>
                  <a:gd name="T3" fmla="*/ 0 h 234"/>
                  <a:gd name="T4" fmla="*/ 154 w 154"/>
                  <a:gd name="T5" fmla="*/ 4 h 234"/>
                  <a:gd name="T6" fmla="*/ 6 w 154"/>
                  <a:gd name="T7" fmla="*/ 234 h 234"/>
                  <a:gd name="T8" fmla="*/ 0 w 154"/>
                  <a:gd name="T9" fmla="*/ 229 h 234"/>
                </a:gdLst>
                <a:ahLst/>
                <a:cxnLst>
                  <a:cxn ang="0">
                    <a:pos x="T0" y="T1"/>
                  </a:cxn>
                  <a:cxn ang="0">
                    <a:pos x="T2" y="T3"/>
                  </a:cxn>
                  <a:cxn ang="0">
                    <a:pos x="T4" y="T5"/>
                  </a:cxn>
                  <a:cxn ang="0">
                    <a:pos x="T6" y="T7"/>
                  </a:cxn>
                  <a:cxn ang="0">
                    <a:pos x="T8" y="T9"/>
                  </a:cxn>
                </a:cxnLst>
                <a:rect l="0" t="0" r="r" b="b"/>
                <a:pathLst>
                  <a:path w="154" h="234">
                    <a:moveTo>
                      <a:pt x="0" y="229"/>
                    </a:moveTo>
                    <a:lnTo>
                      <a:pt x="147" y="0"/>
                    </a:lnTo>
                    <a:lnTo>
                      <a:pt x="154" y="4"/>
                    </a:lnTo>
                    <a:lnTo>
                      <a:pt x="6" y="234"/>
                    </a:lnTo>
                    <a:lnTo>
                      <a:pt x="0" y="229"/>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8" name="Freeform 296">
                <a:extLst>
                  <a:ext uri="{FF2B5EF4-FFF2-40B4-BE49-F238E27FC236}">
                    <a16:creationId xmlns:a16="http://schemas.microsoft.com/office/drawing/2014/main" id="{B1A8D8B3-D719-4028-9E95-4395A0691435}"/>
                  </a:ext>
                </a:extLst>
              </p:cNvPr>
              <p:cNvSpPr>
                <a:spLocks/>
              </p:cNvSpPr>
              <p:nvPr/>
            </p:nvSpPr>
            <p:spPr bwMode="auto">
              <a:xfrm>
                <a:off x="2424" y="508"/>
                <a:ext cx="41" cy="58"/>
              </a:xfrm>
              <a:custGeom>
                <a:avLst/>
                <a:gdLst>
                  <a:gd name="T0" fmla="*/ 0 w 41"/>
                  <a:gd name="T1" fmla="*/ 53 h 58"/>
                  <a:gd name="T2" fmla="*/ 34 w 41"/>
                  <a:gd name="T3" fmla="*/ 0 h 58"/>
                  <a:gd name="T4" fmla="*/ 41 w 41"/>
                  <a:gd name="T5" fmla="*/ 5 h 58"/>
                  <a:gd name="T6" fmla="*/ 7 w 41"/>
                  <a:gd name="T7" fmla="*/ 58 h 58"/>
                  <a:gd name="T8" fmla="*/ 0 w 41"/>
                  <a:gd name="T9" fmla="*/ 53 h 58"/>
                </a:gdLst>
                <a:ahLst/>
                <a:cxnLst>
                  <a:cxn ang="0">
                    <a:pos x="T0" y="T1"/>
                  </a:cxn>
                  <a:cxn ang="0">
                    <a:pos x="T2" y="T3"/>
                  </a:cxn>
                  <a:cxn ang="0">
                    <a:pos x="T4" y="T5"/>
                  </a:cxn>
                  <a:cxn ang="0">
                    <a:pos x="T6" y="T7"/>
                  </a:cxn>
                  <a:cxn ang="0">
                    <a:pos x="T8" y="T9"/>
                  </a:cxn>
                </a:cxnLst>
                <a:rect l="0" t="0" r="r" b="b"/>
                <a:pathLst>
                  <a:path w="41" h="58">
                    <a:moveTo>
                      <a:pt x="0" y="53"/>
                    </a:moveTo>
                    <a:lnTo>
                      <a:pt x="34" y="0"/>
                    </a:lnTo>
                    <a:lnTo>
                      <a:pt x="41" y="5"/>
                    </a:lnTo>
                    <a:lnTo>
                      <a:pt x="7" y="58"/>
                    </a:lnTo>
                    <a:lnTo>
                      <a:pt x="0" y="53"/>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9" name="Freeform 297">
                <a:extLst>
                  <a:ext uri="{FF2B5EF4-FFF2-40B4-BE49-F238E27FC236}">
                    <a16:creationId xmlns:a16="http://schemas.microsoft.com/office/drawing/2014/main" id="{B134C280-1CAA-4BBD-965C-3F911BDE919B}"/>
                  </a:ext>
                </a:extLst>
              </p:cNvPr>
              <p:cNvSpPr>
                <a:spLocks/>
              </p:cNvSpPr>
              <p:nvPr/>
            </p:nvSpPr>
            <p:spPr bwMode="auto">
              <a:xfrm>
                <a:off x="2243" y="187"/>
                <a:ext cx="134" cy="134"/>
              </a:xfrm>
              <a:custGeom>
                <a:avLst/>
                <a:gdLst>
                  <a:gd name="T0" fmla="*/ 100 w 106"/>
                  <a:gd name="T1" fmla="*/ 43 h 106"/>
                  <a:gd name="T2" fmla="*/ 43 w 106"/>
                  <a:gd name="T3" fmla="*/ 6 h 106"/>
                  <a:gd name="T4" fmla="*/ 6 w 106"/>
                  <a:gd name="T5" fmla="*/ 64 h 106"/>
                  <a:gd name="T6" fmla="*/ 64 w 106"/>
                  <a:gd name="T7" fmla="*/ 100 h 106"/>
                  <a:gd name="T8" fmla="*/ 100 w 106"/>
                  <a:gd name="T9" fmla="*/ 43 h 106"/>
                </a:gdLst>
                <a:ahLst/>
                <a:cxnLst>
                  <a:cxn ang="0">
                    <a:pos x="T0" y="T1"/>
                  </a:cxn>
                  <a:cxn ang="0">
                    <a:pos x="T2" y="T3"/>
                  </a:cxn>
                  <a:cxn ang="0">
                    <a:pos x="T4" y="T5"/>
                  </a:cxn>
                  <a:cxn ang="0">
                    <a:pos x="T6" y="T7"/>
                  </a:cxn>
                  <a:cxn ang="0">
                    <a:pos x="T8" y="T9"/>
                  </a:cxn>
                </a:cxnLst>
                <a:rect l="0" t="0" r="r" b="b"/>
                <a:pathLst>
                  <a:path w="106" h="106">
                    <a:moveTo>
                      <a:pt x="100" y="43"/>
                    </a:moveTo>
                    <a:cubicBezTo>
                      <a:pt x="95" y="17"/>
                      <a:pt x="69" y="0"/>
                      <a:pt x="43" y="6"/>
                    </a:cubicBezTo>
                    <a:cubicBezTo>
                      <a:pt x="17" y="12"/>
                      <a:pt x="0" y="38"/>
                      <a:pt x="6" y="64"/>
                    </a:cubicBezTo>
                    <a:cubicBezTo>
                      <a:pt x="12" y="90"/>
                      <a:pt x="38" y="106"/>
                      <a:pt x="64" y="100"/>
                    </a:cubicBezTo>
                    <a:cubicBezTo>
                      <a:pt x="90" y="95"/>
                      <a:pt x="106" y="69"/>
                      <a:pt x="100" y="43"/>
                    </a:cubicBezTo>
                  </a:path>
                </a:pathLst>
              </a:custGeom>
              <a:solidFill>
                <a:srgbClr val="39B54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0" name="Freeform 298">
                <a:extLst>
                  <a:ext uri="{FF2B5EF4-FFF2-40B4-BE49-F238E27FC236}">
                    <a16:creationId xmlns:a16="http://schemas.microsoft.com/office/drawing/2014/main" id="{F2FE4C08-341C-48DF-AC3D-26BCD18EF226}"/>
                  </a:ext>
                </a:extLst>
              </p:cNvPr>
              <p:cNvSpPr>
                <a:spLocks/>
              </p:cNvSpPr>
              <p:nvPr/>
            </p:nvSpPr>
            <p:spPr bwMode="auto">
              <a:xfrm>
                <a:off x="2180" y="247"/>
                <a:ext cx="134" cy="134"/>
              </a:xfrm>
              <a:custGeom>
                <a:avLst/>
                <a:gdLst>
                  <a:gd name="T0" fmla="*/ 100 w 106"/>
                  <a:gd name="T1" fmla="*/ 43 h 106"/>
                  <a:gd name="T2" fmla="*/ 43 w 106"/>
                  <a:gd name="T3" fmla="*/ 6 h 106"/>
                  <a:gd name="T4" fmla="*/ 6 w 106"/>
                  <a:gd name="T5" fmla="*/ 64 h 106"/>
                  <a:gd name="T6" fmla="*/ 64 w 106"/>
                  <a:gd name="T7" fmla="*/ 101 h 106"/>
                  <a:gd name="T8" fmla="*/ 100 w 106"/>
                  <a:gd name="T9" fmla="*/ 43 h 106"/>
                </a:gdLst>
                <a:ahLst/>
                <a:cxnLst>
                  <a:cxn ang="0">
                    <a:pos x="T0" y="T1"/>
                  </a:cxn>
                  <a:cxn ang="0">
                    <a:pos x="T2" y="T3"/>
                  </a:cxn>
                  <a:cxn ang="0">
                    <a:pos x="T4" y="T5"/>
                  </a:cxn>
                  <a:cxn ang="0">
                    <a:pos x="T6" y="T7"/>
                  </a:cxn>
                  <a:cxn ang="0">
                    <a:pos x="T8" y="T9"/>
                  </a:cxn>
                </a:cxnLst>
                <a:rect l="0" t="0" r="r" b="b"/>
                <a:pathLst>
                  <a:path w="106" h="106">
                    <a:moveTo>
                      <a:pt x="100" y="43"/>
                    </a:moveTo>
                    <a:cubicBezTo>
                      <a:pt x="95" y="17"/>
                      <a:pt x="69" y="0"/>
                      <a:pt x="43" y="6"/>
                    </a:cubicBezTo>
                    <a:cubicBezTo>
                      <a:pt x="17" y="12"/>
                      <a:pt x="0" y="38"/>
                      <a:pt x="6" y="64"/>
                    </a:cubicBezTo>
                    <a:cubicBezTo>
                      <a:pt x="12" y="90"/>
                      <a:pt x="38" y="106"/>
                      <a:pt x="64" y="101"/>
                    </a:cubicBezTo>
                    <a:cubicBezTo>
                      <a:pt x="90" y="95"/>
                      <a:pt x="106" y="69"/>
                      <a:pt x="100" y="43"/>
                    </a:cubicBezTo>
                  </a:path>
                </a:pathLst>
              </a:custGeom>
              <a:solidFill>
                <a:srgbClr val="EE2A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1" name="Freeform 299">
                <a:extLst>
                  <a:ext uri="{FF2B5EF4-FFF2-40B4-BE49-F238E27FC236}">
                    <a16:creationId xmlns:a16="http://schemas.microsoft.com/office/drawing/2014/main" id="{C2D882DA-F9E4-407C-B942-0F92EB358D18}"/>
                  </a:ext>
                </a:extLst>
              </p:cNvPr>
              <p:cNvSpPr>
                <a:spLocks/>
              </p:cNvSpPr>
              <p:nvPr/>
            </p:nvSpPr>
            <p:spPr bwMode="auto">
              <a:xfrm>
                <a:off x="2249" y="253"/>
                <a:ext cx="46" cy="45"/>
              </a:xfrm>
              <a:custGeom>
                <a:avLst/>
                <a:gdLst>
                  <a:gd name="T0" fmla="*/ 0 w 36"/>
                  <a:gd name="T1" fmla="*/ 0 h 36"/>
                  <a:gd name="T2" fmla="*/ 1 w 36"/>
                  <a:gd name="T3" fmla="*/ 12 h 36"/>
                  <a:gd name="T4" fmla="*/ 14 w 36"/>
                  <a:gd name="T5" fmla="*/ 36 h 36"/>
                  <a:gd name="T6" fmla="*/ 36 w 36"/>
                  <a:gd name="T7" fmla="*/ 19 h 36"/>
                  <a:gd name="T8" fmla="*/ 0 w 36"/>
                  <a:gd name="T9" fmla="*/ 0 h 36"/>
                </a:gdLst>
                <a:ahLst/>
                <a:cxnLst>
                  <a:cxn ang="0">
                    <a:pos x="T0" y="T1"/>
                  </a:cxn>
                  <a:cxn ang="0">
                    <a:pos x="T2" y="T3"/>
                  </a:cxn>
                  <a:cxn ang="0">
                    <a:pos x="T4" y="T5"/>
                  </a:cxn>
                  <a:cxn ang="0">
                    <a:pos x="T6" y="T7"/>
                  </a:cxn>
                  <a:cxn ang="0">
                    <a:pos x="T8" y="T9"/>
                  </a:cxn>
                </a:cxnLst>
                <a:rect l="0" t="0" r="r" b="b"/>
                <a:pathLst>
                  <a:path w="36" h="36">
                    <a:moveTo>
                      <a:pt x="0" y="0"/>
                    </a:moveTo>
                    <a:cubicBezTo>
                      <a:pt x="0" y="4"/>
                      <a:pt x="0" y="8"/>
                      <a:pt x="1" y="12"/>
                    </a:cubicBezTo>
                    <a:cubicBezTo>
                      <a:pt x="3" y="21"/>
                      <a:pt x="8" y="29"/>
                      <a:pt x="14" y="36"/>
                    </a:cubicBezTo>
                    <a:cubicBezTo>
                      <a:pt x="20" y="28"/>
                      <a:pt x="27" y="22"/>
                      <a:pt x="36" y="19"/>
                    </a:cubicBezTo>
                    <a:cubicBezTo>
                      <a:pt x="28" y="8"/>
                      <a:pt x="14" y="1"/>
                      <a:pt x="0" y="0"/>
                    </a:cubicBezTo>
                  </a:path>
                </a:pathLst>
              </a:custGeom>
              <a:solidFill>
                <a:srgbClr val="E0206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2" name="Freeform 300">
                <a:extLst>
                  <a:ext uri="{FF2B5EF4-FFF2-40B4-BE49-F238E27FC236}">
                    <a16:creationId xmlns:a16="http://schemas.microsoft.com/office/drawing/2014/main" id="{37CC2B0C-7AE5-4F1D-8E76-21429549FFEF}"/>
                  </a:ext>
                </a:extLst>
              </p:cNvPr>
              <p:cNvSpPr>
                <a:spLocks/>
              </p:cNvSpPr>
              <p:nvPr/>
            </p:nvSpPr>
            <p:spPr bwMode="auto">
              <a:xfrm>
                <a:off x="2250" y="267"/>
                <a:ext cx="134" cy="134"/>
              </a:xfrm>
              <a:custGeom>
                <a:avLst/>
                <a:gdLst>
                  <a:gd name="T0" fmla="*/ 100 w 106"/>
                  <a:gd name="T1" fmla="*/ 42 h 106"/>
                  <a:gd name="T2" fmla="*/ 42 w 106"/>
                  <a:gd name="T3" fmla="*/ 6 h 106"/>
                  <a:gd name="T4" fmla="*/ 6 w 106"/>
                  <a:gd name="T5" fmla="*/ 63 h 106"/>
                  <a:gd name="T6" fmla="*/ 63 w 106"/>
                  <a:gd name="T7" fmla="*/ 100 h 106"/>
                  <a:gd name="T8" fmla="*/ 100 w 106"/>
                  <a:gd name="T9" fmla="*/ 42 h 106"/>
                </a:gdLst>
                <a:ahLst/>
                <a:cxnLst>
                  <a:cxn ang="0">
                    <a:pos x="T0" y="T1"/>
                  </a:cxn>
                  <a:cxn ang="0">
                    <a:pos x="T2" y="T3"/>
                  </a:cxn>
                  <a:cxn ang="0">
                    <a:pos x="T4" y="T5"/>
                  </a:cxn>
                  <a:cxn ang="0">
                    <a:pos x="T6" y="T7"/>
                  </a:cxn>
                  <a:cxn ang="0">
                    <a:pos x="T8" y="T9"/>
                  </a:cxn>
                </a:cxnLst>
                <a:rect l="0" t="0" r="r" b="b"/>
                <a:pathLst>
                  <a:path w="106" h="106">
                    <a:moveTo>
                      <a:pt x="100" y="42"/>
                    </a:moveTo>
                    <a:cubicBezTo>
                      <a:pt x="94" y="16"/>
                      <a:pt x="68" y="0"/>
                      <a:pt x="42" y="6"/>
                    </a:cubicBezTo>
                    <a:cubicBezTo>
                      <a:pt x="16" y="11"/>
                      <a:pt x="0" y="37"/>
                      <a:pt x="6" y="63"/>
                    </a:cubicBezTo>
                    <a:cubicBezTo>
                      <a:pt x="11" y="89"/>
                      <a:pt x="37" y="106"/>
                      <a:pt x="63" y="100"/>
                    </a:cubicBezTo>
                    <a:cubicBezTo>
                      <a:pt x="89" y="94"/>
                      <a:pt x="106" y="68"/>
                      <a:pt x="100" y="42"/>
                    </a:cubicBezTo>
                  </a:path>
                </a:pathLst>
              </a:custGeom>
              <a:solidFill>
                <a:srgbClr val="27AA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3" name="Freeform 301">
                <a:extLst>
                  <a:ext uri="{FF2B5EF4-FFF2-40B4-BE49-F238E27FC236}">
                    <a16:creationId xmlns:a16="http://schemas.microsoft.com/office/drawing/2014/main" id="{714C95C5-34EC-496C-82B4-8D962714B31F}"/>
                  </a:ext>
                </a:extLst>
              </p:cNvPr>
              <p:cNvSpPr>
                <a:spLocks/>
              </p:cNvSpPr>
              <p:nvPr/>
            </p:nvSpPr>
            <p:spPr bwMode="auto">
              <a:xfrm>
                <a:off x="2258" y="346"/>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8F2C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4" name="Freeform 302">
                <a:extLst>
                  <a:ext uri="{FF2B5EF4-FFF2-40B4-BE49-F238E27FC236}">
                    <a16:creationId xmlns:a16="http://schemas.microsoft.com/office/drawing/2014/main" id="{5CB4D35B-3299-433B-BA02-5F1E89B21226}"/>
                  </a:ext>
                </a:extLst>
              </p:cNvPr>
              <p:cNvSpPr>
                <a:spLocks/>
              </p:cNvSpPr>
              <p:nvPr/>
            </p:nvSpPr>
            <p:spPr bwMode="auto">
              <a:xfrm>
                <a:off x="2253" y="290"/>
                <a:ext cx="54" cy="80"/>
              </a:xfrm>
              <a:custGeom>
                <a:avLst/>
                <a:gdLst>
                  <a:gd name="T0" fmla="*/ 17 w 43"/>
                  <a:gd name="T1" fmla="*/ 0 h 64"/>
                  <a:gd name="T2" fmla="*/ 4 w 43"/>
                  <a:gd name="T3" fmla="*/ 45 h 64"/>
                  <a:gd name="T4" fmla="*/ 4 w 43"/>
                  <a:gd name="T5" fmla="*/ 45 h 64"/>
                  <a:gd name="T6" fmla="*/ 4 w 43"/>
                  <a:gd name="T7" fmla="*/ 45 h 64"/>
                  <a:gd name="T8" fmla="*/ 13 w 43"/>
                  <a:gd name="T9" fmla="*/ 64 h 64"/>
                  <a:gd name="T10" fmla="*/ 43 w 43"/>
                  <a:gd name="T11" fmla="*/ 21 h 64"/>
                  <a:gd name="T12" fmla="*/ 11 w 43"/>
                  <a:gd name="T13" fmla="*/ 7 h 64"/>
                  <a:gd name="T14" fmla="*/ 17 w 43"/>
                  <a:gd name="T15" fmla="*/ 0 h 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64">
                    <a:moveTo>
                      <a:pt x="17" y="0"/>
                    </a:moveTo>
                    <a:cubicBezTo>
                      <a:pt x="5" y="12"/>
                      <a:pt x="0" y="28"/>
                      <a:pt x="4" y="45"/>
                    </a:cubicBezTo>
                    <a:cubicBezTo>
                      <a:pt x="4" y="45"/>
                      <a:pt x="4" y="45"/>
                      <a:pt x="4" y="45"/>
                    </a:cubicBezTo>
                    <a:cubicBezTo>
                      <a:pt x="4" y="45"/>
                      <a:pt x="4" y="45"/>
                      <a:pt x="4" y="45"/>
                    </a:cubicBezTo>
                    <a:cubicBezTo>
                      <a:pt x="5" y="52"/>
                      <a:pt x="8" y="59"/>
                      <a:pt x="13" y="64"/>
                    </a:cubicBezTo>
                    <a:cubicBezTo>
                      <a:pt x="31" y="57"/>
                      <a:pt x="43" y="40"/>
                      <a:pt x="43" y="21"/>
                    </a:cubicBezTo>
                    <a:cubicBezTo>
                      <a:pt x="31" y="20"/>
                      <a:pt x="20" y="15"/>
                      <a:pt x="11" y="7"/>
                    </a:cubicBezTo>
                    <a:cubicBezTo>
                      <a:pt x="13" y="4"/>
                      <a:pt x="15" y="2"/>
                      <a:pt x="17" y="0"/>
                    </a:cubicBezTo>
                  </a:path>
                </a:pathLst>
              </a:custGeom>
              <a:solidFill>
                <a:srgbClr val="5352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5" name="Freeform 303">
                <a:extLst>
                  <a:ext uri="{FF2B5EF4-FFF2-40B4-BE49-F238E27FC236}">
                    <a16:creationId xmlns:a16="http://schemas.microsoft.com/office/drawing/2014/main" id="{855C8CF1-24FB-4C71-A83F-4C7E4FC3D712}"/>
                  </a:ext>
                </a:extLst>
              </p:cNvPr>
              <p:cNvSpPr>
                <a:spLocks noEditPoints="1"/>
              </p:cNvSpPr>
              <p:nvPr/>
            </p:nvSpPr>
            <p:spPr bwMode="auto">
              <a:xfrm>
                <a:off x="2301" y="272"/>
                <a:ext cx="16" cy="2"/>
              </a:xfrm>
              <a:custGeom>
                <a:avLst/>
                <a:gdLst>
                  <a:gd name="T0" fmla="*/ 0 w 13"/>
                  <a:gd name="T1" fmla="*/ 2 h 2"/>
                  <a:gd name="T2" fmla="*/ 0 w 13"/>
                  <a:gd name="T3" fmla="*/ 2 h 2"/>
                  <a:gd name="T4" fmla="*/ 0 w 13"/>
                  <a:gd name="T5" fmla="*/ 2 h 2"/>
                  <a:gd name="T6" fmla="*/ 13 w 13"/>
                  <a:gd name="T7" fmla="*/ 0 h 2"/>
                  <a:gd name="T8" fmla="*/ 2 w 13"/>
                  <a:gd name="T9" fmla="*/ 2 h 2"/>
                  <a:gd name="T10" fmla="*/ 0 w 13"/>
                  <a:gd name="T11" fmla="*/ 2 h 2"/>
                  <a:gd name="T12" fmla="*/ 2 w 13"/>
                  <a:gd name="T13" fmla="*/ 2 h 2"/>
                  <a:gd name="T14" fmla="*/ 13 w 13"/>
                  <a:gd name="T15" fmla="*/ 0 h 2"/>
                  <a:gd name="T16" fmla="*/ 13 w 13"/>
                  <a:gd name="T17" fmla="*/ 0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2">
                    <a:moveTo>
                      <a:pt x="0" y="2"/>
                    </a:moveTo>
                    <a:cubicBezTo>
                      <a:pt x="0" y="2"/>
                      <a:pt x="0" y="2"/>
                      <a:pt x="0" y="2"/>
                    </a:cubicBezTo>
                    <a:cubicBezTo>
                      <a:pt x="0" y="2"/>
                      <a:pt x="0" y="2"/>
                      <a:pt x="0" y="2"/>
                    </a:cubicBezTo>
                    <a:moveTo>
                      <a:pt x="13" y="0"/>
                    </a:moveTo>
                    <a:cubicBezTo>
                      <a:pt x="9" y="0"/>
                      <a:pt x="6" y="1"/>
                      <a:pt x="2" y="2"/>
                    </a:cubicBezTo>
                    <a:cubicBezTo>
                      <a:pt x="2" y="2"/>
                      <a:pt x="1" y="2"/>
                      <a:pt x="0" y="2"/>
                    </a:cubicBezTo>
                    <a:cubicBezTo>
                      <a:pt x="1" y="2"/>
                      <a:pt x="2" y="2"/>
                      <a:pt x="2" y="2"/>
                    </a:cubicBezTo>
                    <a:cubicBezTo>
                      <a:pt x="6" y="1"/>
                      <a:pt x="9" y="0"/>
                      <a:pt x="13" y="0"/>
                    </a:cubicBezTo>
                    <a:cubicBezTo>
                      <a:pt x="13" y="0"/>
                      <a:pt x="13" y="0"/>
                      <a:pt x="13" y="0"/>
                    </a:cubicBezTo>
                  </a:path>
                </a:pathLst>
              </a:custGeom>
              <a:solidFill>
                <a:srgbClr val="2588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6" name="Freeform 304">
                <a:extLst>
                  <a:ext uri="{FF2B5EF4-FFF2-40B4-BE49-F238E27FC236}">
                    <a16:creationId xmlns:a16="http://schemas.microsoft.com/office/drawing/2014/main" id="{35B8EB55-9FED-4A48-8EA1-613C5F03EA28}"/>
                  </a:ext>
                </a:extLst>
              </p:cNvPr>
              <p:cNvSpPr>
                <a:spLocks/>
              </p:cNvSpPr>
              <p:nvPr/>
            </p:nvSpPr>
            <p:spPr bwMode="auto">
              <a:xfrm>
                <a:off x="2274" y="272"/>
                <a:ext cx="86" cy="44"/>
              </a:xfrm>
              <a:custGeom>
                <a:avLst/>
                <a:gdLst>
                  <a:gd name="T0" fmla="*/ 34 w 68"/>
                  <a:gd name="T1" fmla="*/ 0 h 35"/>
                  <a:gd name="T2" fmla="*/ 23 w 68"/>
                  <a:gd name="T3" fmla="*/ 2 h 35"/>
                  <a:gd name="T4" fmla="*/ 21 w 68"/>
                  <a:gd name="T5" fmla="*/ 2 h 35"/>
                  <a:gd name="T6" fmla="*/ 21 w 68"/>
                  <a:gd name="T7" fmla="*/ 2 h 35"/>
                  <a:gd name="T8" fmla="*/ 21 w 68"/>
                  <a:gd name="T9" fmla="*/ 2 h 35"/>
                  <a:gd name="T10" fmla="*/ 0 w 68"/>
                  <a:gd name="T11" fmla="*/ 14 h 35"/>
                  <a:gd name="T12" fmla="*/ 16 w 68"/>
                  <a:gd name="T13" fmla="*/ 4 h 35"/>
                  <a:gd name="T14" fmla="*/ 25 w 68"/>
                  <a:gd name="T15" fmla="*/ 23 h 35"/>
                  <a:gd name="T16" fmla="*/ 26 w 68"/>
                  <a:gd name="T17" fmla="*/ 35 h 35"/>
                  <a:gd name="T18" fmla="*/ 28 w 68"/>
                  <a:gd name="T19" fmla="*/ 35 h 35"/>
                  <a:gd name="T20" fmla="*/ 39 w 68"/>
                  <a:gd name="T21" fmla="*/ 33 h 35"/>
                  <a:gd name="T22" fmla="*/ 68 w 68"/>
                  <a:gd name="T23" fmla="*/ 14 h 35"/>
                  <a:gd name="T24" fmla="*/ 34 w 68"/>
                  <a:gd name="T2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 h="35">
                    <a:moveTo>
                      <a:pt x="34" y="0"/>
                    </a:moveTo>
                    <a:cubicBezTo>
                      <a:pt x="30" y="0"/>
                      <a:pt x="27" y="1"/>
                      <a:pt x="23" y="2"/>
                    </a:cubicBezTo>
                    <a:cubicBezTo>
                      <a:pt x="23" y="2"/>
                      <a:pt x="22" y="2"/>
                      <a:pt x="21" y="2"/>
                    </a:cubicBezTo>
                    <a:cubicBezTo>
                      <a:pt x="21" y="2"/>
                      <a:pt x="21" y="2"/>
                      <a:pt x="21" y="2"/>
                    </a:cubicBezTo>
                    <a:cubicBezTo>
                      <a:pt x="21" y="2"/>
                      <a:pt x="21" y="2"/>
                      <a:pt x="21" y="2"/>
                    </a:cubicBezTo>
                    <a:cubicBezTo>
                      <a:pt x="13" y="4"/>
                      <a:pt x="6" y="9"/>
                      <a:pt x="0" y="14"/>
                    </a:cubicBezTo>
                    <a:cubicBezTo>
                      <a:pt x="4" y="10"/>
                      <a:pt x="10" y="6"/>
                      <a:pt x="16" y="4"/>
                    </a:cubicBezTo>
                    <a:cubicBezTo>
                      <a:pt x="21" y="9"/>
                      <a:pt x="24" y="16"/>
                      <a:pt x="25" y="23"/>
                    </a:cubicBezTo>
                    <a:cubicBezTo>
                      <a:pt x="26" y="27"/>
                      <a:pt x="27" y="31"/>
                      <a:pt x="26" y="35"/>
                    </a:cubicBezTo>
                    <a:cubicBezTo>
                      <a:pt x="27" y="35"/>
                      <a:pt x="28" y="35"/>
                      <a:pt x="28" y="35"/>
                    </a:cubicBezTo>
                    <a:cubicBezTo>
                      <a:pt x="32" y="35"/>
                      <a:pt x="35" y="34"/>
                      <a:pt x="39" y="33"/>
                    </a:cubicBezTo>
                    <a:cubicBezTo>
                      <a:pt x="51" y="31"/>
                      <a:pt x="61" y="24"/>
                      <a:pt x="68" y="14"/>
                    </a:cubicBezTo>
                    <a:cubicBezTo>
                      <a:pt x="59" y="6"/>
                      <a:pt x="47" y="0"/>
                      <a:pt x="34" y="0"/>
                    </a:cubicBezTo>
                  </a:path>
                </a:pathLst>
              </a:custGeom>
              <a:solidFill>
                <a:srgbClr val="1F85C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7" name="Freeform 305">
                <a:extLst>
                  <a:ext uri="{FF2B5EF4-FFF2-40B4-BE49-F238E27FC236}">
                    <a16:creationId xmlns:a16="http://schemas.microsoft.com/office/drawing/2014/main" id="{E29CAC6B-640B-413B-948E-96F3DB43D9AC}"/>
                  </a:ext>
                </a:extLst>
              </p:cNvPr>
              <p:cNvSpPr>
                <a:spLocks/>
              </p:cNvSpPr>
              <p:nvPr/>
            </p:nvSpPr>
            <p:spPr bwMode="auto">
              <a:xfrm>
                <a:off x="2267" y="277"/>
                <a:ext cx="41" cy="39"/>
              </a:xfrm>
              <a:custGeom>
                <a:avLst/>
                <a:gdLst>
                  <a:gd name="T0" fmla="*/ 22 w 33"/>
                  <a:gd name="T1" fmla="*/ 0 h 31"/>
                  <a:gd name="T2" fmla="*/ 6 w 33"/>
                  <a:gd name="T3" fmla="*/ 10 h 31"/>
                  <a:gd name="T4" fmla="*/ 0 w 33"/>
                  <a:gd name="T5" fmla="*/ 17 h 31"/>
                  <a:gd name="T6" fmla="*/ 32 w 33"/>
                  <a:gd name="T7" fmla="*/ 31 h 31"/>
                  <a:gd name="T8" fmla="*/ 31 w 33"/>
                  <a:gd name="T9" fmla="*/ 19 h 31"/>
                  <a:gd name="T10" fmla="*/ 22 w 33"/>
                  <a:gd name="T11" fmla="*/ 0 h 31"/>
                </a:gdLst>
                <a:ahLst/>
                <a:cxnLst>
                  <a:cxn ang="0">
                    <a:pos x="T0" y="T1"/>
                  </a:cxn>
                  <a:cxn ang="0">
                    <a:pos x="T2" y="T3"/>
                  </a:cxn>
                  <a:cxn ang="0">
                    <a:pos x="T4" y="T5"/>
                  </a:cxn>
                  <a:cxn ang="0">
                    <a:pos x="T6" y="T7"/>
                  </a:cxn>
                  <a:cxn ang="0">
                    <a:pos x="T8" y="T9"/>
                  </a:cxn>
                  <a:cxn ang="0">
                    <a:pos x="T10" y="T11"/>
                  </a:cxn>
                </a:cxnLst>
                <a:rect l="0" t="0" r="r" b="b"/>
                <a:pathLst>
                  <a:path w="33" h="31">
                    <a:moveTo>
                      <a:pt x="22" y="0"/>
                    </a:moveTo>
                    <a:cubicBezTo>
                      <a:pt x="16" y="2"/>
                      <a:pt x="10" y="6"/>
                      <a:pt x="6" y="10"/>
                    </a:cubicBezTo>
                    <a:cubicBezTo>
                      <a:pt x="4" y="12"/>
                      <a:pt x="2" y="14"/>
                      <a:pt x="0" y="17"/>
                    </a:cubicBezTo>
                    <a:cubicBezTo>
                      <a:pt x="9" y="25"/>
                      <a:pt x="20" y="30"/>
                      <a:pt x="32" y="31"/>
                    </a:cubicBezTo>
                    <a:cubicBezTo>
                      <a:pt x="33" y="27"/>
                      <a:pt x="32" y="23"/>
                      <a:pt x="31" y="19"/>
                    </a:cubicBezTo>
                    <a:cubicBezTo>
                      <a:pt x="30" y="12"/>
                      <a:pt x="27" y="5"/>
                      <a:pt x="22" y="0"/>
                    </a:cubicBezTo>
                  </a:path>
                </a:pathLst>
              </a:custGeom>
              <a:solidFill>
                <a:srgbClr val="2C6B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8" name="Freeform 306">
                <a:extLst>
                  <a:ext uri="{FF2B5EF4-FFF2-40B4-BE49-F238E27FC236}">
                    <a16:creationId xmlns:a16="http://schemas.microsoft.com/office/drawing/2014/main" id="{12DBB5B2-54DD-475F-9383-93B51F6B3FB6}"/>
                  </a:ext>
                </a:extLst>
              </p:cNvPr>
              <p:cNvSpPr>
                <a:spLocks/>
              </p:cNvSpPr>
              <p:nvPr/>
            </p:nvSpPr>
            <p:spPr bwMode="auto">
              <a:xfrm>
                <a:off x="697" y="1255"/>
                <a:ext cx="347" cy="403"/>
              </a:xfrm>
              <a:custGeom>
                <a:avLst/>
                <a:gdLst>
                  <a:gd name="T0" fmla="*/ 273 w 275"/>
                  <a:gd name="T1" fmla="*/ 234 h 319"/>
                  <a:gd name="T2" fmla="*/ 271 w 275"/>
                  <a:gd name="T3" fmla="*/ 244 h 319"/>
                  <a:gd name="T4" fmla="*/ 149 w 275"/>
                  <a:gd name="T5" fmla="*/ 317 h 319"/>
                  <a:gd name="T6" fmla="*/ 140 w 275"/>
                  <a:gd name="T7" fmla="*/ 314 h 319"/>
                  <a:gd name="T8" fmla="*/ 2 w 275"/>
                  <a:gd name="T9" fmla="*/ 84 h 319"/>
                  <a:gd name="T10" fmla="*/ 4 w 275"/>
                  <a:gd name="T11" fmla="*/ 75 h 319"/>
                  <a:gd name="T12" fmla="*/ 126 w 275"/>
                  <a:gd name="T13" fmla="*/ 2 h 319"/>
                  <a:gd name="T14" fmla="*/ 135 w 275"/>
                  <a:gd name="T15" fmla="*/ 4 h 319"/>
                  <a:gd name="T16" fmla="*/ 273 w 275"/>
                  <a:gd name="T17" fmla="*/ 234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 h="319">
                    <a:moveTo>
                      <a:pt x="273" y="234"/>
                    </a:moveTo>
                    <a:cubicBezTo>
                      <a:pt x="275" y="238"/>
                      <a:pt x="274" y="242"/>
                      <a:pt x="271" y="244"/>
                    </a:cubicBezTo>
                    <a:cubicBezTo>
                      <a:pt x="149" y="317"/>
                      <a:pt x="149" y="317"/>
                      <a:pt x="149" y="317"/>
                    </a:cubicBezTo>
                    <a:cubicBezTo>
                      <a:pt x="146" y="319"/>
                      <a:pt x="142" y="318"/>
                      <a:pt x="140" y="314"/>
                    </a:cubicBezTo>
                    <a:cubicBezTo>
                      <a:pt x="2" y="84"/>
                      <a:pt x="2" y="84"/>
                      <a:pt x="2" y="84"/>
                    </a:cubicBezTo>
                    <a:cubicBezTo>
                      <a:pt x="0" y="81"/>
                      <a:pt x="1" y="77"/>
                      <a:pt x="4" y="75"/>
                    </a:cubicBezTo>
                    <a:cubicBezTo>
                      <a:pt x="126" y="2"/>
                      <a:pt x="126" y="2"/>
                      <a:pt x="126" y="2"/>
                    </a:cubicBezTo>
                    <a:cubicBezTo>
                      <a:pt x="129" y="0"/>
                      <a:pt x="133" y="1"/>
                      <a:pt x="135" y="4"/>
                    </a:cubicBezTo>
                    <a:lnTo>
                      <a:pt x="273" y="2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59" name="Freeform 307">
                <a:extLst>
                  <a:ext uri="{FF2B5EF4-FFF2-40B4-BE49-F238E27FC236}">
                    <a16:creationId xmlns:a16="http://schemas.microsoft.com/office/drawing/2014/main" id="{B6F0EB1D-905C-4D41-A465-891CF0AC74D0}"/>
                  </a:ext>
                </a:extLst>
              </p:cNvPr>
              <p:cNvSpPr>
                <a:spLocks/>
              </p:cNvSpPr>
              <p:nvPr/>
            </p:nvSpPr>
            <p:spPr bwMode="auto">
              <a:xfrm>
                <a:off x="719" y="1288"/>
                <a:ext cx="303" cy="336"/>
              </a:xfrm>
              <a:custGeom>
                <a:avLst/>
                <a:gdLst>
                  <a:gd name="T0" fmla="*/ 303 w 303"/>
                  <a:gd name="T1" fmla="*/ 240 h 336"/>
                  <a:gd name="T2" fmla="*/ 144 w 303"/>
                  <a:gd name="T3" fmla="*/ 336 h 336"/>
                  <a:gd name="T4" fmla="*/ 0 w 303"/>
                  <a:gd name="T5" fmla="*/ 95 h 336"/>
                  <a:gd name="T6" fmla="*/ 158 w 303"/>
                  <a:gd name="T7" fmla="*/ 0 h 336"/>
                  <a:gd name="T8" fmla="*/ 303 w 303"/>
                  <a:gd name="T9" fmla="*/ 240 h 336"/>
                </a:gdLst>
                <a:ahLst/>
                <a:cxnLst>
                  <a:cxn ang="0">
                    <a:pos x="T0" y="T1"/>
                  </a:cxn>
                  <a:cxn ang="0">
                    <a:pos x="T2" y="T3"/>
                  </a:cxn>
                  <a:cxn ang="0">
                    <a:pos x="T4" y="T5"/>
                  </a:cxn>
                  <a:cxn ang="0">
                    <a:pos x="T6" y="T7"/>
                  </a:cxn>
                  <a:cxn ang="0">
                    <a:pos x="T8" y="T9"/>
                  </a:cxn>
                </a:cxnLst>
                <a:rect l="0" t="0" r="r" b="b"/>
                <a:pathLst>
                  <a:path w="303" h="336">
                    <a:moveTo>
                      <a:pt x="303" y="240"/>
                    </a:moveTo>
                    <a:lnTo>
                      <a:pt x="144" y="336"/>
                    </a:lnTo>
                    <a:lnTo>
                      <a:pt x="0" y="95"/>
                    </a:lnTo>
                    <a:lnTo>
                      <a:pt x="158" y="0"/>
                    </a:lnTo>
                    <a:lnTo>
                      <a:pt x="303" y="240"/>
                    </a:ln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0" name="Freeform 308">
                <a:extLst>
                  <a:ext uri="{FF2B5EF4-FFF2-40B4-BE49-F238E27FC236}">
                    <a16:creationId xmlns:a16="http://schemas.microsoft.com/office/drawing/2014/main" id="{D51D33DB-137C-48B3-A571-9465129A6CF6}"/>
                  </a:ext>
                </a:extLst>
              </p:cNvPr>
              <p:cNvSpPr>
                <a:spLocks/>
              </p:cNvSpPr>
              <p:nvPr/>
            </p:nvSpPr>
            <p:spPr bwMode="auto">
              <a:xfrm>
                <a:off x="938" y="1579"/>
                <a:ext cx="27" cy="25"/>
              </a:xfrm>
              <a:custGeom>
                <a:avLst/>
                <a:gdLst>
                  <a:gd name="T0" fmla="*/ 18 w 21"/>
                  <a:gd name="T1" fmla="*/ 6 h 20"/>
                  <a:gd name="T2" fmla="*/ 6 w 21"/>
                  <a:gd name="T3" fmla="*/ 3 h 20"/>
                  <a:gd name="T4" fmla="*/ 3 w 21"/>
                  <a:gd name="T5" fmla="*/ 15 h 20"/>
                  <a:gd name="T6" fmla="*/ 15 w 21"/>
                  <a:gd name="T7" fmla="*/ 18 h 20"/>
                  <a:gd name="T8" fmla="*/ 18 w 21"/>
                  <a:gd name="T9" fmla="*/ 6 h 20"/>
                </a:gdLst>
                <a:ahLst/>
                <a:cxnLst>
                  <a:cxn ang="0">
                    <a:pos x="T0" y="T1"/>
                  </a:cxn>
                  <a:cxn ang="0">
                    <a:pos x="T2" y="T3"/>
                  </a:cxn>
                  <a:cxn ang="0">
                    <a:pos x="T4" y="T5"/>
                  </a:cxn>
                  <a:cxn ang="0">
                    <a:pos x="T6" y="T7"/>
                  </a:cxn>
                  <a:cxn ang="0">
                    <a:pos x="T8" y="T9"/>
                  </a:cxn>
                </a:cxnLst>
                <a:rect l="0" t="0" r="r" b="b"/>
                <a:pathLst>
                  <a:path w="21" h="20">
                    <a:moveTo>
                      <a:pt x="18" y="6"/>
                    </a:moveTo>
                    <a:cubicBezTo>
                      <a:pt x="16" y="1"/>
                      <a:pt x="10" y="0"/>
                      <a:pt x="6" y="3"/>
                    </a:cubicBezTo>
                    <a:cubicBezTo>
                      <a:pt x="2" y="5"/>
                      <a:pt x="0" y="11"/>
                      <a:pt x="3" y="15"/>
                    </a:cubicBezTo>
                    <a:cubicBezTo>
                      <a:pt x="6" y="19"/>
                      <a:pt x="11" y="20"/>
                      <a:pt x="15" y="18"/>
                    </a:cubicBezTo>
                    <a:cubicBezTo>
                      <a:pt x="20" y="15"/>
                      <a:pt x="21" y="10"/>
                      <a:pt x="18" y="6"/>
                    </a:cubicBez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1" name="Freeform 309">
                <a:extLst>
                  <a:ext uri="{FF2B5EF4-FFF2-40B4-BE49-F238E27FC236}">
                    <a16:creationId xmlns:a16="http://schemas.microsoft.com/office/drawing/2014/main" id="{0E2F1265-D859-47AE-9999-0D72FB40173E}"/>
                  </a:ext>
                </a:extLst>
              </p:cNvPr>
              <p:cNvSpPr>
                <a:spLocks/>
              </p:cNvSpPr>
              <p:nvPr/>
            </p:nvSpPr>
            <p:spPr bwMode="auto">
              <a:xfrm>
                <a:off x="783" y="1313"/>
                <a:ext cx="11" cy="12"/>
              </a:xfrm>
              <a:custGeom>
                <a:avLst/>
                <a:gdLst>
                  <a:gd name="T0" fmla="*/ 8 w 9"/>
                  <a:gd name="T1" fmla="*/ 3 h 9"/>
                  <a:gd name="T2" fmla="*/ 2 w 9"/>
                  <a:gd name="T3" fmla="*/ 1 h 9"/>
                  <a:gd name="T4" fmla="*/ 1 w 9"/>
                  <a:gd name="T5" fmla="*/ 7 h 9"/>
                  <a:gd name="T6" fmla="*/ 7 w 9"/>
                  <a:gd name="T7" fmla="*/ 8 h 9"/>
                  <a:gd name="T8" fmla="*/ 8 w 9"/>
                  <a:gd name="T9" fmla="*/ 3 h 9"/>
                </a:gdLst>
                <a:ahLst/>
                <a:cxnLst>
                  <a:cxn ang="0">
                    <a:pos x="T0" y="T1"/>
                  </a:cxn>
                  <a:cxn ang="0">
                    <a:pos x="T2" y="T3"/>
                  </a:cxn>
                  <a:cxn ang="0">
                    <a:pos x="T4" y="T5"/>
                  </a:cxn>
                  <a:cxn ang="0">
                    <a:pos x="T6" y="T7"/>
                  </a:cxn>
                  <a:cxn ang="0">
                    <a:pos x="T8" y="T9"/>
                  </a:cxn>
                </a:cxnLst>
                <a:rect l="0" t="0" r="r" b="b"/>
                <a:pathLst>
                  <a:path w="9" h="9">
                    <a:moveTo>
                      <a:pt x="8" y="3"/>
                    </a:moveTo>
                    <a:cubicBezTo>
                      <a:pt x="7" y="1"/>
                      <a:pt x="4" y="0"/>
                      <a:pt x="2" y="1"/>
                    </a:cubicBezTo>
                    <a:cubicBezTo>
                      <a:pt x="1" y="2"/>
                      <a:pt x="0" y="5"/>
                      <a:pt x="1" y="7"/>
                    </a:cubicBezTo>
                    <a:cubicBezTo>
                      <a:pt x="2" y="9"/>
                      <a:pt x="5" y="9"/>
                      <a:pt x="7" y="8"/>
                    </a:cubicBezTo>
                    <a:cubicBezTo>
                      <a:pt x="9" y="7"/>
                      <a:pt x="9" y="5"/>
                      <a:pt x="8" y="3"/>
                    </a:cubicBez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2" name="Freeform 310">
                <a:extLst>
                  <a:ext uri="{FF2B5EF4-FFF2-40B4-BE49-F238E27FC236}">
                    <a16:creationId xmlns:a16="http://schemas.microsoft.com/office/drawing/2014/main" id="{D326BC72-FEB4-468F-9FC3-16B193B4D407}"/>
                  </a:ext>
                </a:extLst>
              </p:cNvPr>
              <p:cNvSpPr>
                <a:spLocks/>
              </p:cNvSpPr>
              <p:nvPr/>
            </p:nvSpPr>
            <p:spPr bwMode="auto">
              <a:xfrm>
                <a:off x="1148" y="555"/>
                <a:ext cx="382" cy="249"/>
              </a:xfrm>
              <a:custGeom>
                <a:avLst/>
                <a:gdLst>
                  <a:gd name="T0" fmla="*/ 272 w 302"/>
                  <a:gd name="T1" fmla="*/ 0 h 197"/>
                  <a:gd name="T2" fmla="*/ 280 w 302"/>
                  <a:gd name="T3" fmla="*/ 6 h 197"/>
                  <a:gd name="T4" fmla="*/ 302 w 302"/>
                  <a:gd name="T5" fmla="*/ 146 h 197"/>
                  <a:gd name="T6" fmla="*/ 296 w 302"/>
                  <a:gd name="T7" fmla="*/ 154 h 197"/>
                  <a:gd name="T8" fmla="*/ 31 w 302"/>
                  <a:gd name="T9" fmla="*/ 196 h 197"/>
                  <a:gd name="T10" fmla="*/ 23 w 302"/>
                  <a:gd name="T11" fmla="*/ 190 h 197"/>
                  <a:gd name="T12" fmla="*/ 1 w 302"/>
                  <a:gd name="T13" fmla="*/ 50 h 197"/>
                  <a:gd name="T14" fmla="*/ 7 w 302"/>
                  <a:gd name="T15" fmla="*/ 42 h 197"/>
                  <a:gd name="T16" fmla="*/ 272 w 302"/>
                  <a:gd name="T17" fmla="*/ 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2" h="197">
                    <a:moveTo>
                      <a:pt x="272" y="0"/>
                    </a:moveTo>
                    <a:cubicBezTo>
                      <a:pt x="276" y="0"/>
                      <a:pt x="279" y="2"/>
                      <a:pt x="280" y="6"/>
                    </a:cubicBezTo>
                    <a:cubicBezTo>
                      <a:pt x="302" y="146"/>
                      <a:pt x="302" y="146"/>
                      <a:pt x="302" y="146"/>
                    </a:cubicBezTo>
                    <a:cubicBezTo>
                      <a:pt x="302" y="150"/>
                      <a:pt x="300" y="154"/>
                      <a:pt x="296" y="154"/>
                    </a:cubicBezTo>
                    <a:cubicBezTo>
                      <a:pt x="31" y="196"/>
                      <a:pt x="31" y="196"/>
                      <a:pt x="31" y="196"/>
                    </a:cubicBezTo>
                    <a:cubicBezTo>
                      <a:pt x="27" y="197"/>
                      <a:pt x="23" y="194"/>
                      <a:pt x="23" y="190"/>
                    </a:cubicBezTo>
                    <a:cubicBezTo>
                      <a:pt x="1" y="50"/>
                      <a:pt x="1" y="50"/>
                      <a:pt x="1" y="50"/>
                    </a:cubicBezTo>
                    <a:cubicBezTo>
                      <a:pt x="0" y="46"/>
                      <a:pt x="3" y="43"/>
                      <a:pt x="7" y="42"/>
                    </a:cubicBezTo>
                    <a:lnTo>
                      <a:pt x="27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3" name="Freeform 311">
                <a:extLst>
                  <a:ext uri="{FF2B5EF4-FFF2-40B4-BE49-F238E27FC236}">
                    <a16:creationId xmlns:a16="http://schemas.microsoft.com/office/drawing/2014/main" id="{70B28673-A937-406E-962B-CFE00B48233C}"/>
                  </a:ext>
                </a:extLst>
              </p:cNvPr>
              <p:cNvSpPr>
                <a:spLocks/>
              </p:cNvSpPr>
              <p:nvPr/>
            </p:nvSpPr>
            <p:spPr bwMode="auto">
              <a:xfrm>
                <a:off x="1186" y="566"/>
                <a:ext cx="306" cy="227"/>
              </a:xfrm>
              <a:custGeom>
                <a:avLst/>
                <a:gdLst>
                  <a:gd name="T0" fmla="*/ 277 w 306"/>
                  <a:gd name="T1" fmla="*/ 0 h 227"/>
                  <a:gd name="T2" fmla="*/ 306 w 306"/>
                  <a:gd name="T3" fmla="*/ 182 h 227"/>
                  <a:gd name="T4" fmla="*/ 29 w 306"/>
                  <a:gd name="T5" fmla="*/ 227 h 227"/>
                  <a:gd name="T6" fmla="*/ 0 w 306"/>
                  <a:gd name="T7" fmla="*/ 43 h 227"/>
                  <a:gd name="T8" fmla="*/ 277 w 306"/>
                  <a:gd name="T9" fmla="*/ 0 h 227"/>
                </a:gdLst>
                <a:ahLst/>
                <a:cxnLst>
                  <a:cxn ang="0">
                    <a:pos x="T0" y="T1"/>
                  </a:cxn>
                  <a:cxn ang="0">
                    <a:pos x="T2" y="T3"/>
                  </a:cxn>
                  <a:cxn ang="0">
                    <a:pos x="T4" y="T5"/>
                  </a:cxn>
                  <a:cxn ang="0">
                    <a:pos x="T6" y="T7"/>
                  </a:cxn>
                  <a:cxn ang="0">
                    <a:pos x="T8" y="T9"/>
                  </a:cxn>
                </a:cxnLst>
                <a:rect l="0" t="0" r="r" b="b"/>
                <a:pathLst>
                  <a:path w="306" h="227">
                    <a:moveTo>
                      <a:pt x="277" y="0"/>
                    </a:moveTo>
                    <a:lnTo>
                      <a:pt x="306" y="182"/>
                    </a:lnTo>
                    <a:lnTo>
                      <a:pt x="29" y="227"/>
                    </a:lnTo>
                    <a:lnTo>
                      <a:pt x="0" y="43"/>
                    </a:lnTo>
                    <a:lnTo>
                      <a:pt x="277" y="0"/>
                    </a:ln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4" name="Freeform 312">
                <a:extLst>
                  <a:ext uri="{FF2B5EF4-FFF2-40B4-BE49-F238E27FC236}">
                    <a16:creationId xmlns:a16="http://schemas.microsoft.com/office/drawing/2014/main" id="{AD25968E-3640-44FD-B99A-A563086B884E}"/>
                  </a:ext>
                </a:extLst>
              </p:cNvPr>
              <p:cNvSpPr>
                <a:spLocks/>
              </p:cNvSpPr>
              <p:nvPr/>
            </p:nvSpPr>
            <p:spPr bwMode="auto">
              <a:xfrm>
                <a:off x="1483" y="642"/>
                <a:ext cx="24" cy="24"/>
              </a:xfrm>
              <a:custGeom>
                <a:avLst/>
                <a:gdLst>
                  <a:gd name="T0" fmla="*/ 8 w 19"/>
                  <a:gd name="T1" fmla="*/ 1 h 19"/>
                  <a:gd name="T2" fmla="*/ 1 w 19"/>
                  <a:gd name="T3" fmla="*/ 11 h 19"/>
                  <a:gd name="T4" fmla="*/ 11 w 19"/>
                  <a:gd name="T5" fmla="*/ 19 h 19"/>
                  <a:gd name="T6" fmla="*/ 18 w 19"/>
                  <a:gd name="T7" fmla="*/ 8 h 19"/>
                  <a:gd name="T8" fmla="*/ 8 w 19"/>
                  <a:gd name="T9" fmla="*/ 1 h 19"/>
                </a:gdLst>
                <a:ahLst/>
                <a:cxnLst>
                  <a:cxn ang="0">
                    <a:pos x="T0" y="T1"/>
                  </a:cxn>
                  <a:cxn ang="0">
                    <a:pos x="T2" y="T3"/>
                  </a:cxn>
                  <a:cxn ang="0">
                    <a:pos x="T4" y="T5"/>
                  </a:cxn>
                  <a:cxn ang="0">
                    <a:pos x="T6" y="T7"/>
                  </a:cxn>
                  <a:cxn ang="0">
                    <a:pos x="T8" y="T9"/>
                  </a:cxn>
                </a:cxnLst>
                <a:rect l="0" t="0" r="r" b="b"/>
                <a:pathLst>
                  <a:path w="19" h="19">
                    <a:moveTo>
                      <a:pt x="8" y="1"/>
                    </a:moveTo>
                    <a:cubicBezTo>
                      <a:pt x="3" y="2"/>
                      <a:pt x="0" y="6"/>
                      <a:pt x="1" y="11"/>
                    </a:cubicBezTo>
                    <a:cubicBezTo>
                      <a:pt x="1" y="16"/>
                      <a:pt x="6" y="19"/>
                      <a:pt x="11" y="19"/>
                    </a:cubicBezTo>
                    <a:cubicBezTo>
                      <a:pt x="16" y="18"/>
                      <a:pt x="19" y="13"/>
                      <a:pt x="18" y="8"/>
                    </a:cubicBezTo>
                    <a:cubicBezTo>
                      <a:pt x="18" y="4"/>
                      <a:pt x="13" y="0"/>
                      <a:pt x="8" y="1"/>
                    </a:cubicBez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5" name="Freeform 313">
                <a:extLst>
                  <a:ext uri="{FF2B5EF4-FFF2-40B4-BE49-F238E27FC236}">
                    <a16:creationId xmlns:a16="http://schemas.microsoft.com/office/drawing/2014/main" id="{CCEDFE9B-8CBA-496F-A107-D372CBD905D7}"/>
                  </a:ext>
                </a:extLst>
              </p:cNvPr>
              <p:cNvSpPr>
                <a:spLocks/>
              </p:cNvSpPr>
              <p:nvPr/>
            </p:nvSpPr>
            <p:spPr bwMode="auto">
              <a:xfrm>
                <a:off x="1176" y="698"/>
                <a:ext cx="11" cy="11"/>
              </a:xfrm>
              <a:custGeom>
                <a:avLst/>
                <a:gdLst>
                  <a:gd name="T0" fmla="*/ 4 w 9"/>
                  <a:gd name="T1" fmla="*/ 1 h 9"/>
                  <a:gd name="T2" fmla="*/ 0 w 9"/>
                  <a:gd name="T3" fmla="*/ 5 h 9"/>
                  <a:gd name="T4" fmla="*/ 5 w 9"/>
                  <a:gd name="T5" fmla="*/ 9 h 9"/>
                  <a:gd name="T6" fmla="*/ 8 w 9"/>
                  <a:gd name="T7" fmla="*/ 4 h 9"/>
                  <a:gd name="T8" fmla="*/ 4 w 9"/>
                  <a:gd name="T9" fmla="*/ 1 h 9"/>
                </a:gdLst>
                <a:ahLst/>
                <a:cxnLst>
                  <a:cxn ang="0">
                    <a:pos x="T0" y="T1"/>
                  </a:cxn>
                  <a:cxn ang="0">
                    <a:pos x="T2" y="T3"/>
                  </a:cxn>
                  <a:cxn ang="0">
                    <a:pos x="T4" y="T5"/>
                  </a:cxn>
                  <a:cxn ang="0">
                    <a:pos x="T6" y="T7"/>
                  </a:cxn>
                  <a:cxn ang="0">
                    <a:pos x="T8" y="T9"/>
                  </a:cxn>
                </a:cxnLst>
                <a:rect l="0" t="0" r="r" b="b"/>
                <a:pathLst>
                  <a:path w="9" h="9">
                    <a:moveTo>
                      <a:pt x="4" y="1"/>
                    </a:moveTo>
                    <a:cubicBezTo>
                      <a:pt x="2" y="1"/>
                      <a:pt x="0" y="3"/>
                      <a:pt x="0" y="5"/>
                    </a:cubicBezTo>
                    <a:cubicBezTo>
                      <a:pt x="1" y="8"/>
                      <a:pt x="3" y="9"/>
                      <a:pt x="5" y="9"/>
                    </a:cubicBezTo>
                    <a:cubicBezTo>
                      <a:pt x="7" y="9"/>
                      <a:pt x="9" y="6"/>
                      <a:pt x="8" y="4"/>
                    </a:cubicBezTo>
                    <a:cubicBezTo>
                      <a:pt x="8" y="2"/>
                      <a:pt x="6" y="0"/>
                      <a:pt x="4" y="1"/>
                    </a:cubicBezTo>
                    <a:close/>
                  </a:path>
                </a:pathLst>
              </a:custGeom>
              <a:solidFill>
                <a:srgbClr val="003E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6" name="Freeform 314">
                <a:extLst>
                  <a:ext uri="{FF2B5EF4-FFF2-40B4-BE49-F238E27FC236}">
                    <a16:creationId xmlns:a16="http://schemas.microsoft.com/office/drawing/2014/main" id="{4CE2CD6B-13EB-450A-BFD1-9F5129EA9C6F}"/>
                  </a:ext>
                </a:extLst>
              </p:cNvPr>
              <p:cNvSpPr>
                <a:spLocks/>
              </p:cNvSpPr>
              <p:nvPr/>
            </p:nvSpPr>
            <p:spPr bwMode="auto">
              <a:xfrm>
                <a:off x="2284" y="732"/>
                <a:ext cx="684" cy="536"/>
              </a:xfrm>
              <a:custGeom>
                <a:avLst/>
                <a:gdLst>
                  <a:gd name="T0" fmla="*/ 0 w 541"/>
                  <a:gd name="T1" fmla="*/ 27 h 424"/>
                  <a:gd name="T2" fmla="*/ 0 w 541"/>
                  <a:gd name="T3" fmla="*/ 397 h 424"/>
                  <a:gd name="T4" fmla="*/ 27 w 541"/>
                  <a:gd name="T5" fmla="*/ 424 h 424"/>
                  <a:gd name="T6" fmla="*/ 514 w 541"/>
                  <a:gd name="T7" fmla="*/ 424 h 424"/>
                  <a:gd name="T8" fmla="*/ 541 w 541"/>
                  <a:gd name="T9" fmla="*/ 397 h 424"/>
                  <a:gd name="T10" fmla="*/ 541 w 541"/>
                  <a:gd name="T11" fmla="*/ 27 h 424"/>
                  <a:gd name="T12" fmla="*/ 514 w 541"/>
                  <a:gd name="T13" fmla="*/ 0 h 424"/>
                  <a:gd name="T14" fmla="*/ 27 w 541"/>
                  <a:gd name="T15" fmla="*/ 0 h 424"/>
                  <a:gd name="T16" fmla="*/ 0 w 541"/>
                  <a:gd name="T17" fmla="*/ 27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1" h="424">
                    <a:moveTo>
                      <a:pt x="0" y="27"/>
                    </a:moveTo>
                    <a:cubicBezTo>
                      <a:pt x="0" y="397"/>
                      <a:pt x="0" y="397"/>
                      <a:pt x="0" y="397"/>
                    </a:cubicBezTo>
                    <a:cubicBezTo>
                      <a:pt x="0" y="412"/>
                      <a:pt x="12" y="424"/>
                      <a:pt x="27" y="424"/>
                    </a:cubicBezTo>
                    <a:cubicBezTo>
                      <a:pt x="514" y="424"/>
                      <a:pt x="514" y="424"/>
                      <a:pt x="514" y="424"/>
                    </a:cubicBezTo>
                    <a:cubicBezTo>
                      <a:pt x="529" y="424"/>
                      <a:pt x="541" y="412"/>
                      <a:pt x="541" y="397"/>
                    </a:cubicBezTo>
                    <a:cubicBezTo>
                      <a:pt x="541" y="27"/>
                      <a:pt x="541" y="27"/>
                      <a:pt x="541" y="27"/>
                    </a:cubicBezTo>
                    <a:cubicBezTo>
                      <a:pt x="541" y="12"/>
                      <a:pt x="529" y="0"/>
                      <a:pt x="514" y="0"/>
                    </a:cubicBezTo>
                    <a:cubicBezTo>
                      <a:pt x="27" y="0"/>
                      <a:pt x="27" y="0"/>
                      <a:pt x="27" y="0"/>
                    </a:cubicBezTo>
                    <a:cubicBezTo>
                      <a:pt x="12" y="0"/>
                      <a:pt x="0" y="12"/>
                      <a:pt x="0" y="2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7" name="Freeform 315">
                <a:extLst>
                  <a:ext uri="{FF2B5EF4-FFF2-40B4-BE49-F238E27FC236}">
                    <a16:creationId xmlns:a16="http://schemas.microsoft.com/office/drawing/2014/main" id="{63A70244-9E6A-4996-BFB7-35BF0A55FC97}"/>
                  </a:ext>
                </a:extLst>
              </p:cNvPr>
              <p:cNvSpPr>
                <a:spLocks/>
              </p:cNvSpPr>
              <p:nvPr/>
            </p:nvSpPr>
            <p:spPr bwMode="auto">
              <a:xfrm>
                <a:off x="2284" y="732"/>
                <a:ext cx="459" cy="409"/>
              </a:xfrm>
              <a:custGeom>
                <a:avLst/>
                <a:gdLst>
                  <a:gd name="T0" fmla="*/ 363 w 363"/>
                  <a:gd name="T1" fmla="*/ 0 h 324"/>
                  <a:gd name="T2" fmla="*/ 27 w 363"/>
                  <a:gd name="T3" fmla="*/ 0 h 324"/>
                  <a:gd name="T4" fmla="*/ 0 w 363"/>
                  <a:gd name="T5" fmla="*/ 27 h 324"/>
                  <a:gd name="T6" fmla="*/ 0 w 363"/>
                  <a:gd name="T7" fmla="*/ 324 h 324"/>
                  <a:gd name="T8" fmla="*/ 363 w 363"/>
                  <a:gd name="T9" fmla="*/ 0 h 324"/>
                </a:gdLst>
                <a:ahLst/>
                <a:cxnLst>
                  <a:cxn ang="0">
                    <a:pos x="T0" y="T1"/>
                  </a:cxn>
                  <a:cxn ang="0">
                    <a:pos x="T2" y="T3"/>
                  </a:cxn>
                  <a:cxn ang="0">
                    <a:pos x="T4" y="T5"/>
                  </a:cxn>
                  <a:cxn ang="0">
                    <a:pos x="T6" y="T7"/>
                  </a:cxn>
                  <a:cxn ang="0">
                    <a:pos x="T8" y="T9"/>
                  </a:cxn>
                </a:cxnLst>
                <a:rect l="0" t="0" r="r" b="b"/>
                <a:pathLst>
                  <a:path w="363" h="324">
                    <a:moveTo>
                      <a:pt x="363" y="0"/>
                    </a:moveTo>
                    <a:cubicBezTo>
                      <a:pt x="27" y="0"/>
                      <a:pt x="27" y="0"/>
                      <a:pt x="27" y="0"/>
                    </a:cubicBezTo>
                    <a:cubicBezTo>
                      <a:pt x="12" y="0"/>
                      <a:pt x="0" y="12"/>
                      <a:pt x="0" y="27"/>
                    </a:cubicBezTo>
                    <a:cubicBezTo>
                      <a:pt x="0" y="324"/>
                      <a:pt x="0" y="324"/>
                      <a:pt x="0" y="324"/>
                    </a:cubicBezTo>
                    <a:cubicBezTo>
                      <a:pt x="363" y="0"/>
                      <a:pt x="363" y="0"/>
                      <a:pt x="363" y="0"/>
                    </a:cubicBezTo>
                  </a:path>
                </a:pathLst>
              </a:custGeom>
              <a:solidFill>
                <a:srgbClr val="F9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8" name="Oval 316">
                <a:extLst>
                  <a:ext uri="{FF2B5EF4-FFF2-40B4-BE49-F238E27FC236}">
                    <a16:creationId xmlns:a16="http://schemas.microsoft.com/office/drawing/2014/main" id="{87BE0B9B-C908-42F8-8510-6CD9133CE5DE}"/>
                  </a:ext>
                </a:extLst>
              </p:cNvPr>
              <p:cNvSpPr>
                <a:spLocks noChangeArrowheads="1"/>
              </p:cNvSpPr>
              <p:nvPr/>
            </p:nvSpPr>
            <p:spPr bwMode="auto">
              <a:xfrm>
                <a:off x="2923" y="986"/>
                <a:ext cx="28" cy="28"/>
              </a:xfrm>
              <a:prstGeom prst="ellipse">
                <a:avLst/>
              </a:prstGeom>
              <a:solidFill>
                <a:srgbClr val="2C46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9" name="Oval 317">
                <a:extLst>
                  <a:ext uri="{FF2B5EF4-FFF2-40B4-BE49-F238E27FC236}">
                    <a16:creationId xmlns:a16="http://schemas.microsoft.com/office/drawing/2014/main" id="{EEB859ED-19B3-4B8A-9C78-6FE7E4D01537}"/>
                  </a:ext>
                </a:extLst>
              </p:cNvPr>
              <p:cNvSpPr>
                <a:spLocks noChangeArrowheads="1"/>
              </p:cNvSpPr>
              <p:nvPr/>
            </p:nvSpPr>
            <p:spPr bwMode="auto">
              <a:xfrm>
                <a:off x="2317" y="992"/>
                <a:ext cx="16" cy="15"/>
              </a:xfrm>
              <a:prstGeom prst="ellipse">
                <a:avLst/>
              </a:prstGeom>
              <a:solidFill>
                <a:srgbClr val="2C465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0" name="Rectangle 318">
                <a:extLst>
                  <a:ext uri="{FF2B5EF4-FFF2-40B4-BE49-F238E27FC236}">
                    <a16:creationId xmlns:a16="http://schemas.microsoft.com/office/drawing/2014/main" id="{7B175E5E-3402-4D4C-8B55-FE532FDFA9F5}"/>
                  </a:ext>
                </a:extLst>
              </p:cNvPr>
              <p:cNvSpPr>
                <a:spLocks noChangeArrowheads="1"/>
              </p:cNvSpPr>
              <p:nvPr/>
            </p:nvSpPr>
            <p:spPr bwMode="auto">
              <a:xfrm>
                <a:off x="2350" y="793"/>
                <a:ext cx="551" cy="414"/>
              </a:xfrm>
              <a:prstGeom prst="rect">
                <a:avLst/>
              </a:prstGeom>
              <a:solidFill>
                <a:srgbClr val="003E5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319">
                <a:extLst>
                  <a:ext uri="{FF2B5EF4-FFF2-40B4-BE49-F238E27FC236}">
                    <a16:creationId xmlns:a16="http://schemas.microsoft.com/office/drawing/2014/main" id="{44989C2D-5C1A-43BF-8FA4-D075DA65736F}"/>
                  </a:ext>
                </a:extLst>
              </p:cNvPr>
              <p:cNvSpPr>
                <a:spLocks/>
              </p:cNvSpPr>
              <p:nvPr/>
            </p:nvSpPr>
            <p:spPr bwMode="auto">
              <a:xfrm>
                <a:off x="1305" y="1613"/>
                <a:ext cx="1344" cy="707"/>
              </a:xfrm>
              <a:custGeom>
                <a:avLst/>
                <a:gdLst>
                  <a:gd name="T0" fmla="*/ 14 w 1063"/>
                  <a:gd name="T1" fmla="*/ 221 h 559"/>
                  <a:gd name="T2" fmla="*/ 0 w 1063"/>
                  <a:gd name="T3" fmla="*/ 324 h 559"/>
                  <a:gd name="T4" fmla="*/ 15 w 1063"/>
                  <a:gd name="T5" fmla="*/ 408 h 559"/>
                  <a:gd name="T6" fmla="*/ 77 w 1063"/>
                  <a:gd name="T7" fmla="*/ 466 h 559"/>
                  <a:gd name="T8" fmla="*/ 219 w 1063"/>
                  <a:gd name="T9" fmla="*/ 511 h 559"/>
                  <a:gd name="T10" fmla="*/ 323 w 1063"/>
                  <a:gd name="T11" fmla="*/ 551 h 559"/>
                  <a:gd name="T12" fmla="*/ 356 w 1063"/>
                  <a:gd name="T13" fmla="*/ 559 h 559"/>
                  <a:gd name="T14" fmla="*/ 397 w 1063"/>
                  <a:gd name="T15" fmla="*/ 546 h 559"/>
                  <a:gd name="T16" fmla="*/ 450 w 1063"/>
                  <a:gd name="T17" fmla="*/ 489 h 559"/>
                  <a:gd name="T18" fmla="*/ 497 w 1063"/>
                  <a:gd name="T19" fmla="*/ 405 h 559"/>
                  <a:gd name="T20" fmla="*/ 593 w 1063"/>
                  <a:gd name="T21" fmla="*/ 240 h 559"/>
                  <a:gd name="T22" fmla="*/ 654 w 1063"/>
                  <a:gd name="T23" fmla="*/ 172 h 559"/>
                  <a:gd name="T24" fmla="*/ 718 w 1063"/>
                  <a:gd name="T25" fmla="*/ 143 h 559"/>
                  <a:gd name="T26" fmla="*/ 772 w 1063"/>
                  <a:gd name="T27" fmla="*/ 120 h 559"/>
                  <a:gd name="T28" fmla="*/ 847 w 1063"/>
                  <a:gd name="T29" fmla="*/ 47 h 559"/>
                  <a:gd name="T30" fmla="*/ 886 w 1063"/>
                  <a:gd name="T31" fmla="*/ 17 h 559"/>
                  <a:gd name="T32" fmla="*/ 930 w 1063"/>
                  <a:gd name="T33" fmla="*/ 4 h 559"/>
                  <a:gd name="T34" fmla="*/ 968 w 1063"/>
                  <a:gd name="T35" fmla="*/ 13 h 559"/>
                  <a:gd name="T36" fmla="*/ 1039 w 1063"/>
                  <a:gd name="T37" fmla="*/ 67 h 559"/>
                  <a:gd name="T38" fmla="*/ 1059 w 1063"/>
                  <a:gd name="T39" fmla="*/ 127 h 559"/>
                  <a:gd name="T40" fmla="*/ 1037 w 1063"/>
                  <a:gd name="T41" fmla="*/ 199 h 559"/>
                  <a:gd name="T42" fmla="*/ 1040 w 1063"/>
                  <a:gd name="T43" fmla="*/ 201 h 559"/>
                  <a:gd name="T44" fmla="*/ 1063 w 1063"/>
                  <a:gd name="T45" fmla="*/ 127 h 559"/>
                  <a:gd name="T46" fmla="*/ 1042 w 1063"/>
                  <a:gd name="T47" fmla="*/ 64 h 559"/>
                  <a:gd name="T48" fmla="*/ 969 w 1063"/>
                  <a:gd name="T49" fmla="*/ 9 h 559"/>
                  <a:gd name="T50" fmla="*/ 930 w 1063"/>
                  <a:gd name="T51" fmla="*/ 0 h 559"/>
                  <a:gd name="T52" fmla="*/ 870 w 1063"/>
                  <a:gd name="T53" fmla="*/ 22 h 559"/>
                  <a:gd name="T54" fmla="*/ 794 w 1063"/>
                  <a:gd name="T55" fmla="*/ 95 h 559"/>
                  <a:gd name="T56" fmla="*/ 757 w 1063"/>
                  <a:gd name="T57" fmla="*/ 126 h 559"/>
                  <a:gd name="T58" fmla="*/ 717 w 1063"/>
                  <a:gd name="T59" fmla="*/ 139 h 559"/>
                  <a:gd name="T60" fmla="*/ 652 w 1063"/>
                  <a:gd name="T61" fmla="*/ 169 h 559"/>
                  <a:gd name="T62" fmla="*/ 562 w 1063"/>
                  <a:gd name="T63" fmla="*/ 280 h 559"/>
                  <a:gd name="T64" fmla="*/ 494 w 1063"/>
                  <a:gd name="T65" fmla="*/ 404 h 559"/>
                  <a:gd name="T66" fmla="*/ 430 w 1063"/>
                  <a:gd name="T67" fmla="*/ 509 h 559"/>
                  <a:gd name="T68" fmla="*/ 394 w 1063"/>
                  <a:gd name="T69" fmla="*/ 543 h 559"/>
                  <a:gd name="T70" fmla="*/ 356 w 1063"/>
                  <a:gd name="T71" fmla="*/ 555 h 559"/>
                  <a:gd name="T72" fmla="*/ 325 w 1063"/>
                  <a:gd name="T73" fmla="*/ 547 h 559"/>
                  <a:gd name="T74" fmla="*/ 220 w 1063"/>
                  <a:gd name="T75" fmla="*/ 507 h 559"/>
                  <a:gd name="T76" fmla="*/ 79 w 1063"/>
                  <a:gd name="T77" fmla="*/ 462 h 559"/>
                  <a:gd name="T78" fmla="*/ 19 w 1063"/>
                  <a:gd name="T79" fmla="*/ 406 h 559"/>
                  <a:gd name="T80" fmla="*/ 4 w 1063"/>
                  <a:gd name="T81" fmla="*/ 324 h 559"/>
                  <a:gd name="T82" fmla="*/ 11 w 1063"/>
                  <a:gd name="T83" fmla="*/ 253 h 559"/>
                  <a:gd name="T84" fmla="*/ 16 w 1063"/>
                  <a:gd name="T85" fmla="*/ 230 h 559"/>
                  <a:gd name="T86" fmla="*/ 17 w 1063"/>
                  <a:gd name="T87" fmla="*/ 224 h 559"/>
                  <a:gd name="T88" fmla="*/ 18 w 1063"/>
                  <a:gd name="T89" fmla="*/ 222 h 559"/>
                  <a:gd name="T90" fmla="*/ 14 w 1063"/>
                  <a:gd name="T91" fmla="*/ 221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063" h="559">
                    <a:moveTo>
                      <a:pt x="14" y="221"/>
                    </a:moveTo>
                    <a:cubicBezTo>
                      <a:pt x="14" y="221"/>
                      <a:pt x="0" y="270"/>
                      <a:pt x="0" y="324"/>
                    </a:cubicBezTo>
                    <a:cubicBezTo>
                      <a:pt x="0" y="353"/>
                      <a:pt x="3" y="382"/>
                      <a:pt x="15" y="408"/>
                    </a:cubicBezTo>
                    <a:cubicBezTo>
                      <a:pt x="27" y="434"/>
                      <a:pt x="46" y="455"/>
                      <a:pt x="77" y="466"/>
                    </a:cubicBezTo>
                    <a:cubicBezTo>
                      <a:pt x="138" y="487"/>
                      <a:pt x="181" y="499"/>
                      <a:pt x="219" y="511"/>
                    </a:cubicBezTo>
                    <a:cubicBezTo>
                      <a:pt x="256" y="523"/>
                      <a:pt x="287" y="533"/>
                      <a:pt x="323" y="551"/>
                    </a:cubicBezTo>
                    <a:cubicBezTo>
                      <a:pt x="334" y="557"/>
                      <a:pt x="345" y="559"/>
                      <a:pt x="356" y="559"/>
                    </a:cubicBezTo>
                    <a:cubicBezTo>
                      <a:pt x="370" y="559"/>
                      <a:pt x="384" y="554"/>
                      <a:pt x="397" y="546"/>
                    </a:cubicBezTo>
                    <a:cubicBezTo>
                      <a:pt x="416" y="534"/>
                      <a:pt x="433" y="513"/>
                      <a:pt x="450" y="489"/>
                    </a:cubicBezTo>
                    <a:cubicBezTo>
                      <a:pt x="467" y="464"/>
                      <a:pt x="482" y="435"/>
                      <a:pt x="497" y="405"/>
                    </a:cubicBezTo>
                    <a:cubicBezTo>
                      <a:pt x="521" y="359"/>
                      <a:pt x="555" y="294"/>
                      <a:pt x="593" y="240"/>
                    </a:cubicBezTo>
                    <a:cubicBezTo>
                      <a:pt x="613" y="213"/>
                      <a:pt x="633" y="190"/>
                      <a:pt x="654" y="172"/>
                    </a:cubicBezTo>
                    <a:cubicBezTo>
                      <a:pt x="675" y="155"/>
                      <a:pt x="697" y="144"/>
                      <a:pt x="718" y="143"/>
                    </a:cubicBezTo>
                    <a:cubicBezTo>
                      <a:pt x="737" y="143"/>
                      <a:pt x="755" y="133"/>
                      <a:pt x="772" y="120"/>
                    </a:cubicBezTo>
                    <a:cubicBezTo>
                      <a:pt x="797" y="100"/>
                      <a:pt x="821" y="71"/>
                      <a:pt x="847" y="47"/>
                    </a:cubicBezTo>
                    <a:cubicBezTo>
                      <a:pt x="860" y="35"/>
                      <a:pt x="873" y="24"/>
                      <a:pt x="886" y="17"/>
                    </a:cubicBezTo>
                    <a:cubicBezTo>
                      <a:pt x="900" y="9"/>
                      <a:pt x="915" y="4"/>
                      <a:pt x="930" y="4"/>
                    </a:cubicBezTo>
                    <a:cubicBezTo>
                      <a:pt x="942" y="4"/>
                      <a:pt x="954" y="7"/>
                      <a:pt x="968" y="13"/>
                    </a:cubicBezTo>
                    <a:cubicBezTo>
                      <a:pt x="1001" y="29"/>
                      <a:pt x="1024" y="47"/>
                      <a:pt x="1039" y="67"/>
                    </a:cubicBezTo>
                    <a:cubicBezTo>
                      <a:pt x="1053" y="86"/>
                      <a:pt x="1059" y="107"/>
                      <a:pt x="1059" y="127"/>
                    </a:cubicBezTo>
                    <a:cubicBezTo>
                      <a:pt x="1059" y="152"/>
                      <a:pt x="1051" y="176"/>
                      <a:pt x="1037" y="199"/>
                    </a:cubicBezTo>
                    <a:cubicBezTo>
                      <a:pt x="1040" y="201"/>
                      <a:pt x="1040" y="201"/>
                      <a:pt x="1040" y="201"/>
                    </a:cubicBezTo>
                    <a:cubicBezTo>
                      <a:pt x="1054" y="178"/>
                      <a:pt x="1063" y="153"/>
                      <a:pt x="1063" y="127"/>
                    </a:cubicBezTo>
                    <a:cubicBezTo>
                      <a:pt x="1063" y="106"/>
                      <a:pt x="1057" y="84"/>
                      <a:pt x="1042" y="64"/>
                    </a:cubicBezTo>
                    <a:cubicBezTo>
                      <a:pt x="1027" y="44"/>
                      <a:pt x="1004" y="25"/>
                      <a:pt x="969" y="9"/>
                    </a:cubicBezTo>
                    <a:cubicBezTo>
                      <a:pt x="955" y="3"/>
                      <a:pt x="942" y="0"/>
                      <a:pt x="930" y="0"/>
                    </a:cubicBezTo>
                    <a:cubicBezTo>
                      <a:pt x="908" y="0"/>
                      <a:pt x="889" y="9"/>
                      <a:pt x="870" y="22"/>
                    </a:cubicBezTo>
                    <a:cubicBezTo>
                      <a:pt x="843" y="41"/>
                      <a:pt x="819" y="70"/>
                      <a:pt x="794" y="95"/>
                    </a:cubicBezTo>
                    <a:cubicBezTo>
                      <a:pt x="782" y="107"/>
                      <a:pt x="769" y="118"/>
                      <a:pt x="757" y="126"/>
                    </a:cubicBezTo>
                    <a:cubicBezTo>
                      <a:pt x="744" y="134"/>
                      <a:pt x="731" y="139"/>
                      <a:pt x="717" y="139"/>
                    </a:cubicBezTo>
                    <a:cubicBezTo>
                      <a:pt x="695" y="140"/>
                      <a:pt x="673" y="151"/>
                      <a:pt x="652" y="169"/>
                    </a:cubicBezTo>
                    <a:cubicBezTo>
                      <a:pt x="620" y="196"/>
                      <a:pt x="589" y="237"/>
                      <a:pt x="562" y="280"/>
                    </a:cubicBezTo>
                    <a:cubicBezTo>
                      <a:pt x="535" y="323"/>
                      <a:pt x="511" y="368"/>
                      <a:pt x="494" y="404"/>
                    </a:cubicBezTo>
                    <a:cubicBezTo>
                      <a:pt x="474" y="443"/>
                      <a:pt x="453" y="481"/>
                      <a:pt x="430" y="509"/>
                    </a:cubicBezTo>
                    <a:cubicBezTo>
                      <a:pt x="418" y="523"/>
                      <a:pt x="407" y="535"/>
                      <a:pt x="394" y="543"/>
                    </a:cubicBezTo>
                    <a:cubicBezTo>
                      <a:pt x="382" y="551"/>
                      <a:pt x="369" y="555"/>
                      <a:pt x="356" y="555"/>
                    </a:cubicBezTo>
                    <a:cubicBezTo>
                      <a:pt x="346" y="555"/>
                      <a:pt x="335" y="553"/>
                      <a:pt x="325" y="547"/>
                    </a:cubicBezTo>
                    <a:cubicBezTo>
                      <a:pt x="289" y="529"/>
                      <a:pt x="258" y="519"/>
                      <a:pt x="220" y="507"/>
                    </a:cubicBezTo>
                    <a:cubicBezTo>
                      <a:pt x="182" y="495"/>
                      <a:pt x="139" y="483"/>
                      <a:pt x="79" y="462"/>
                    </a:cubicBezTo>
                    <a:cubicBezTo>
                      <a:pt x="49" y="452"/>
                      <a:pt x="30" y="431"/>
                      <a:pt x="19" y="406"/>
                    </a:cubicBezTo>
                    <a:cubicBezTo>
                      <a:pt x="8" y="382"/>
                      <a:pt x="4" y="352"/>
                      <a:pt x="4" y="324"/>
                    </a:cubicBezTo>
                    <a:cubicBezTo>
                      <a:pt x="4" y="297"/>
                      <a:pt x="7" y="272"/>
                      <a:pt x="11" y="253"/>
                    </a:cubicBezTo>
                    <a:cubicBezTo>
                      <a:pt x="13" y="243"/>
                      <a:pt x="14" y="236"/>
                      <a:pt x="16" y="230"/>
                    </a:cubicBezTo>
                    <a:cubicBezTo>
                      <a:pt x="16" y="228"/>
                      <a:pt x="17" y="225"/>
                      <a:pt x="17" y="224"/>
                    </a:cubicBezTo>
                    <a:cubicBezTo>
                      <a:pt x="18" y="223"/>
                      <a:pt x="18" y="222"/>
                      <a:pt x="18" y="222"/>
                    </a:cubicBezTo>
                    <a:lnTo>
                      <a:pt x="14" y="221"/>
                    </a:lnTo>
                    <a:close/>
                  </a:path>
                </a:pathLst>
              </a:custGeom>
              <a:solidFill>
                <a:srgbClr val="E6E7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320">
                <a:extLst>
                  <a:ext uri="{FF2B5EF4-FFF2-40B4-BE49-F238E27FC236}">
                    <a16:creationId xmlns:a16="http://schemas.microsoft.com/office/drawing/2014/main" id="{1E41FC44-FFDB-456F-B065-8A2A2774131D}"/>
                  </a:ext>
                </a:extLst>
              </p:cNvPr>
              <p:cNvSpPr>
                <a:spLocks/>
              </p:cNvSpPr>
              <p:nvPr/>
            </p:nvSpPr>
            <p:spPr bwMode="auto">
              <a:xfrm>
                <a:off x="1876" y="2562"/>
                <a:ext cx="140" cy="92"/>
              </a:xfrm>
              <a:custGeom>
                <a:avLst/>
                <a:gdLst>
                  <a:gd name="T0" fmla="*/ 140 w 140"/>
                  <a:gd name="T1" fmla="*/ 47 h 92"/>
                  <a:gd name="T2" fmla="*/ 18 w 140"/>
                  <a:gd name="T3" fmla="*/ 92 h 92"/>
                  <a:gd name="T4" fmla="*/ 0 w 140"/>
                  <a:gd name="T5" fmla="*/ 44 h 92"/>
                  <a:gd name="T6" fmla="*/ 123 w 140"/>
                  <a:gd name="T7" fmla="*/ 0 h 92"/>
                  <a:gd name="T8" fmla="*/ 140 w 140"/>
                  <a:gd name="T9" fmla="*/ 47 h 92"/>
                </a:gdLst>
                <a:ahLst/>
                <a:cxnLst>
                  <a:cxn ang="0">
                    <a:pos x="T0" y="T1"/>
                  </a:cxn>
                  <a:cxn ang="0">
                    <a:pos x="T2" y="T3"/>
                  </a:cxn>
                  <a:cxn ang="0">
                    <a:pos x="T4" y="T5"/>
                  </a:cxn>
                  <a:cxn ang="0">
                    <a:pos x="T6" y="T7"/>
                  </a:cxn>
                  <a:cxn ang="0">
                    <a:pos x="T8" y="T9"/>
                  </a:cxn>
                </a:cxnLst>
                <a:rect l="0" t="0" r="r" b="b"/>
                <a:pathLst>
                  <a:path w="140" h="92">
                    <a:moveTo>
                      <a:pt x="140" y="47"/>
                    </a:moveTo>
                    <a:lnTo>
                      <a:pt x="18" y="92"/>
                    </a:lnTo>
                    <a:lnTo>
                      <a:pt x="0" y="44"/>
                    </a:lnTo>
                    <a:lnTo>
                      <a:pt x="123" y="0"/>
                    </a:lnTo>
                    <a:lnTo>
                      <a:pt x="140" y="47"/>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321">
                <a:extLst>
                  <a:ext uri="{FF2B5EF4-FFF2-40B4-BE49-F238E27FC236}">
                    <a16:creationId xmlns:a16="http://schemas.microsoft.com/office/drawing/2014/main" id="{33A5F944-4FDC-445D-997A-A43D98CEE989}"/>
                  </a:ext>
                </a:extLst>
              </p:cNvPr>
              <p:cNvSpPr>
                <a:spLocks/>
              </p:cNvSpPr>
              <p:nvPr/>
            </p:nvSpPr>
            <p:spPr bwMode="auto">
              <a:xfrm>
                <a:off x="1885" y="2601"/>
                <a:ext cx="1056" cy="684"/>
              </a:xfrm>
              <a:custGeom>
                <a:avLst/>
                <a:gdLst>
                  <a:gd name="T0" fmla="*/ 581 w 835"/>
                  <a:gd name="T1" fmla="*/ 148 h 541"/>
                  <a:gd name="T2" fmla="*/ 433 w 835"/>
                  <a:gd name="T3" fmla="*/ 321 h 541"/>
                  <a:gd name="T4" fmla="*/ 108 w 835"/>
                  <a:gd name="T5" fmla="*/ 0 h 541"/>
                  <a:gd name="T6" fmla="*/ 0 w 835"/>
                  <a:gd name="T7" fmla="*/ 43 h 541"/>
                  <a:gd name="T8" fmla="*/ 212 w 835"/>
                  <a:gd name="T9" fmla="*/ 414 h 541"/>
                  <a:gd name="T10" fmla="*/ 496 w 835"/>
                  <a:gd name="T11" fmla="*/ 541 h 541"/>
                  <a:gd name="T12" fmla="*/ 766 w 835"/>
                  <a:gd name="T13" fmla="*/ 401 h 541"/>
                  <a:gd name="T14" fmla="*/ 581 w 835"/>
                  <a:gd name="T15" fmla="*/ 148 h 5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35" h="541">
                    <a:moveTo>
                      <a:pt x="581" y="148"/>
                    </a:moveTo>
                    <a:cubicBezTo>
                      <a:pt x="581" y="148"/>
                      <a:pt x="516" y="279"/>
                      <a:pt x="433" y="321"/>
                    </a:cubicBezTo>
                    <a:cubicBezTo>
                      <a:pt x="351" y="363"/>
                      <a:pt x="170" y="185"/>
                      <a:pt x="108" y="0"/>
                    </a:cubicBezTo>
                    <a:cubicBezTo>
                      <a:pt x="44" y="23"/>
                      <a:pt x="0" y="43"/>
                      <a:pt x="0" y="43"/>
                    </a:cubicBezTo>
                    <a:cubicBezTo>
                      <a:pt x="0" y="43"/>
                      <a:pt x="102" y="339"/>
                      <a:pt x="212" y="414"/>
                    </a:cubicBezTo>
                    <a:cubicBezTo>
                      <a:pt x="322" y="489"/>
                      <a:pt x="496" y="541"/>
                      <a:pt x="496" y="541"/>
                    </a:cubicBezTo>
                    <a:cubicBezTo>
                      <a:pt x="496" y="541"/>
                      <a:pt x="697" y="453"/>
                      <a:pt x="766" y="401"/>
                    </a:cubicBezTo>
                    <a:cubicBezTo>
                      <a:pt x="835" y="350"/>
                      <a:pt x="581" y="148"/>
                      <a:pt x="581" y="148"/>
                    </a:cubicBezTo>
                    <a:close/>
                  </a:path>
                </a:pathLst>
              </a:custGeom>
              <a:solidFill>
                <a:srgbClr val="C68E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Freeform 322">
                <a:extLst>
                  <a:ext uri="{FF2B5EF4-FFF2-40B4-BE49-F238E27FC236}">
                    <a16:creationId xmlns:a16="http://schemas.microsoft.com/office/drawing/2014/main" id="{D1AB5AD6-83F7-4145-9B61-1DFF5B6AC5FF}"/>
                  </a:ext>
                </a:extLst>
              </p:cNvPr>
              <p:cNvSpPr>
                <a:spLocks/>
              </p:cNvSpPr>
              <p:nvPr/>
            </p:nvSpPr>
            <p:spPr bwMode="auto">
              <a:xfrm>
                <a:off x="1885" y="2641"/>
                <a:ext cx="994" cy="644"/>
              </a:xfrm>
              <a:custGeom>
                <a:avLst/>
                <a:gdLst>
                  <a:gd name="T0" fmla="*/ 499 w 786"/>
                  <a:gd name="T1" fmla="*/ 431 h 510"/>
                  <a:gd name="T2" fmla="*/ 216 w 786"/>
                  <a:gd name="T3" fmla="*/ 304 h 510"/>
                  <a:gd name="T4" fmla="*/ 29 w 786"/>
                  <a:gd name="T5" fmla="*/ 0 h 510"/>
                  <a:gd name="T6" fmla="*/ 0 w 786"/>
                  <a:gd name="T7" fmla="*/ 12 h 510"/>
                  <a:gd name="T8" fmla="*/ 212 w 786"/>
                  <a:gd name="T9" fmla="*/ 383 h 510"/>
                  <a:gd name="T10" fmla="*/ 496 w 786"/>
                  <a:gd name="T11" fmla="*/ 510 h 510"/>
                  <a:gd name="T12" fmla="*/ 766 w 786"/>
                  <a:gd name="T13" fmla="*/ 370 h 510"/>
                  <a:gd name="T14" fmla="*/ 760 w 786"/>
                  <a:gd name="T15" fmla="*/ 298 h 510"/>
                  <a:gd name="T16" fmla="*/ 499 w 786"/>
                  <a:gd name="T17" fmla="*/ 431 h 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6" h="510">
                    <a:moveTo>
                      <a:pt x="499" y="431"/>
                    </a:moveTo>
                    <a:cubicBezTo>
                      <a:pt x="499" y="431"/>
                      <a:pt x="326" y="379"/>
                      <a:pt x="216" y="304"/>
                    </a:cubicBezTo>
                    <a:cubicBezTo>
                      <a:pt x="139" y="252"/>
                      <a:pt x="66" y="92"/>
                      <a:pt x="29" y="0"/>
                    </a:cubicBezTo>
                    <a:cubicBezTo>
                      <a:pt x="11" y="7"/>
                      <a:pt x="0" y="12"/>
                      <a:pt x="0" y="12"/>
                    </a:cubicBezTo>
                    <a:cubicBezTo>
                      <a:pt x="0" y="12"/>
                      <a:pt x="102" y="308"/>
                      <a:pt x="212" y="383"/>
                    </a:cubicBezTo>
                    <a:cubicBezTo>
                      <a:pt x="322" y="458"/>
                      <a:pt x="496" y="510"/>
                      <a:pt x="496" y="510"/>
                    </a:cubicBezTo>
                    <a:cubicBezTo>
                      <a:pt x="496" y="510"/>
                      <a:pt x="697" y="422"/>
                      <a:pt x="766" y="370"/>
                    </a:cubicBezTo>
                    <a:cubicBezTo>
                      <a:pt x="786" y="356"/>
                      <a:pt x="779" y="329"/>
                      <a:pt x="760" y="298"/>
                    </a:cubicBezTo>
                    <a:cubicBezTo>
                      <a:pt x="684" y="350"/>
                      <a:pt x="499" y="431"/>
                      <a:pt x="499" y="431"/>
                    </a:cubicBezTo>
                    <a:close/>
                  </a:path>
                </a:pathLst>
              </a:custGeom>
              <a:solidFill>
                <a:srgbClr val="9144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5" name="Freeform 323">
                <a:extLst>
                  <a:ext uri="{FF2B5EF4-FFF2-40B4-BE49-F238E27FC236}">
                    <a16:creationId xmlns:a16="http://schemas.microsoft.com/office/drawing/2014/main" id="{FFB5DFDC-7E1E-46E9-97EF-B497C286D8A7}"/>
                  </a:ext>
                </a:extLst>
              </p:cNvPr>
              <p:cNvSpPr>
                <a:spLocks/>
              </p:cNvSpPr>
              <p:nvPr/>
            </p:nvSpPr>
            <p:spPr bwMode="auto">
              <a:xfrm>
                <a:off x="2592" y="1736"/>
                <a:ext cx="333" cy="299"/>
              </a:xfrm>
              <a:custGeom>
                <a:avLst/>
                <a:gdLst>
                  <a:gd name="T0" fmla="*/ 264 w 264"/>
                  <a:gd name="T1" fmla="*/ 185 h 237"/>
                  <a:gd name="T2" fmla="*/ 204 w 264"/>
                  <a:gd name="T3" fmla="*/ 124 h 237"/>
                  <a:gd name="T4" fmla="*/ 153 w 264"/>
                  <a:gd name="T5" fmla="*/ 30 h 237"/>
                  <a:gd name="T6" fmla="*/ 71 w 264"/>
                  <a:gd name="T7" fmla="*/ 4 h 237"/>
                  <a:gd name="T8" fmla="*/ 49 w 264"/>
                  <a:gd name="T9" fmla="*/ 11 h 237"/>
                  <a:gd name="T10" fmla="*/ 7 w 264"/>
                  <a:gd name="T11" fmla="*/ 58 h 237"/>
                  <a:gd name="T12" fmla="*/ 2 w 264"/>
                  <a:gd name="T13" fmla="*/ 72 h 237"/>
                  <a:gd name="T14" fmla="*/ 9 w 264"/>
                  <a:gd name="T15" fmla="*/ 92 h 237"/>
                  <a:gd name="T16" fmla="*/ 22 w 264"/>
                  <a:gd name="T17" fmla="*/ 87 h 237"/>
                  <a:gd name="T18" fmla="*/ 22 w 264"/>
                  <a:gd name="T19" fmla="*/ 73 h 237"/>
                  <a:gd name="T20" fmla="*/ 58 w 264"/>
                  <a:gd name="T21" fmla="*/ 41 h 237"/>
                  <a:gd name="T22" fmla="*/ 105 w 264"/>
                  <a:gd name="T23" fmla="*/ 75 h 237"/>
                  <a:gd name="T24" fmla="*/ 117 w 264"/>
                  <a:gd name="T25" fmla="*/ 109 h 237"/>
                  <a:gd name="T26" fmla="*/ 135 w 264"/>
                  <a:gd name="T27" fmla="*/ 196 h 237"/>
                  <a:gd name="T28" fmla="*/ 213 w 264"/>
                  <a:gd name="T29" fmla="*/ 237 h 237"/>
                  <a:gd name="T30" fmla="*/ 264 w 264"/>
                  <a:gd name="T31" fmla="*/ 185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4" h="237">
                    <a:moveTo>
                      <a:pt x="264" y="185"/>
                    </a:moveTo>
                    <a:cubicBezTo>
                      <a:pt x="204" y="124"/>
                      <a:pt x="204" y="124"/>
                      <a:pt x="204" y="124"/>
                    </a:cubicBezTo>
                    <a:cubicBezTo>
                      <a:pt x="153" y="30"/>
                      <a:pt x="153" y="30"/>
                      <a:pt x="153" y="30"/>
                    </a:cubicBezTo>
                    <a:cubicBezTo>
                      <a:pt x="153" y="30"/>
                      <a:pt x="84" y="7"/>
                      <a:pt x="71" y="4"/>
                    </a:cubicBezTo>
                    <a:cubicBezTo>
                      <a:pt x="57" y="0"/>
                      <a:pt x="54" y="5"/>
                      <a:pt x="49" y="11"/>
                    </a:cubicBezTo>
                    <a:cubicBezTo>
                      <a:pt x="43" y="17"/>
                      <a:pt x="12" y="53"/>
                      <a:pt x="7" y="58"/>
                    </a:cubicBezTo>
                    <a:cubicBezTo>
                      <a:pt x="3" y="63"/>
                      <a:pt x="0" y="67"/>
                      <a:pt x="2" y="72"/>
                    </a:cubicBezTo>
                    <a:cubicBezTo>
                      <a:pt x="4" y="78"/>
                      <a:pt x="8" y="89"/>
                      <a:pt x="9" y="92"/>
                    </a:cubicBezTo>
                    <a:cubicBezTo>
                      <a:pt x="10" y="94"/>
                      <a:pt x="22" y="100"/>
                      <a:pt x="22" y="87"/>
                    </a:cubicBezTo>
                    <a:cubicBezTo>
                      <a:pt x="22" y="73"/>
                      <a:pt x="22" y="73"/>
                      <a:pt x="22" y="73"/>
                    </a:cubicBezTo>
                    <a:cubicBezTo>
                      <a:pt x="58" y="41"/>
                      <a:pt x="58" y="41"/>
                      <a:pt x="58" y="41"/>
                    </a:cubicBezTo>
                    <a:cubicBezTo>
                      <a:pt x="105" y="75"/>
                      <a:pt x="105" y="75"/>
                      <a:pt x="105" y="75"/>
                    </a:cubicBezTo>
                    <a:cubicBezTo>
                      <a:pt x="117" y="109"/>
                      <a:pt x="117" y="109"/>
                      <a:pt x="117" y="109"/>
                    </a:cubicBezTo>
                    <a:cubicBezTo>
                      <a:pt x="135" y="196"/>
                      <a:pt x="135" y="196"/>
                      <a:pt x="135" y="196"/>
                    </a:cubicBezTo>
                    <a:cubicBezTo>
                      <a:pt x="213" y="237"/>
                      <a:pt x="213" y="237"/>
                      <a:pt x="213" y="237"/>
                    </a:cubicBezTo>
                    <a:lnTo>
                      <a:pt x="264" y="185"/>
                    </a:ln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6" name="Freeform 324">
                <a:extLst>
                  <a:ext uri="{FF2B5EF4-FFF2-40B4-BE49-F238E27FC236}">
                    <a16:creationId xmlns:a16="http://schemas.microsoft.com/office/drawing/2014/main" id="{E474012C-C1DA-4E81-9A33-6C48DE6896C2}"/>
                  </a:ext>
                </a:extLst>
              </p:cNvPr>
              <p:cNvSpPr>
                <a:spLocks/>
              </p:cNvSpPr>
              <p:nvPr/>
            </p:nvSpPr>
            <p:spPr bwMode="auto">
              <a:xfrm>
                <a:off x="2625" y="1755"/>
                <a:ext cx="158" cy="126"/>
              </a:xfrm>
              <a:custGeom>
                <a:avLst/>
                <a:gdLst>
                  <a:gd name="T0" fmla="*/ 125 w 125"/>
                  <a:gd name="T1" fmla="*/ 34 h 100"/>
                  <a:gd name="T2" fmla="*/ 70 w 125"/>
                  <a:gd name="T3" fmla="*/ 4 h 100"/>
                  <a:gd name="T4" fmla="*/ 48 w 125"/>
                  <a:gd name="T5" fmla="*/ 11 h 100"/>
                  <a:gd name="T6" fmla="*/ 7 w 125"/>
                  <a:gd name="T7" fmla="*/ 58 h 100"/>
                  <a:gd name="T8" fmla="*/ 2 w 125"/>
                  <a:gd name="T9" fmla="*/ 73 h 100"/>
                  <a:gd name="T10" fmla="*/ 8 w 125"/>
                  <a:gd name="T11" fmla="*/ 92 h 100"/>
                  <a:gd name="T12" fmla="*/ 22 w 125"/>
                  <a:gd name="T13" fmla="*/ 87 h 100"/>
                  <a:gd name="T14" fmla="*/ 21 w 125"/>
                  <a:gd name="T15" fmla="*/ 73 h 100"/>
                  <a:gd name="T16" fmla="*/ 58 w 125"/>
                  <a:gd name="T17" fmla="*/ 42 h 100"/>
                  <a:gd name="T18" fmla="*/ 105 w 125"/>
                  <a:gd name="T19" fmla="*/ 75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00">
                    <a:moveTo>
                      <a:pt x="125" y="34"/>
                    </a:moveTo>
                    <a:cubicBezTo>
                      <a:pt x="125" y="34"/>
                      <a:pt x="83" y="8"/>
                      <a:pt x="70" y="4"/>
                    </a:cubicBezTo>
                    <a:cubicBezTo>
                      <a:pt x="57" y="0"/>
                      <a:pt x="54" y="5"/>
                      <a:pt x="48" y="11"/>
                    </a:cubicBezTo>
                    <a:cubicBezTo>
                      <a:pt x="43" y="17"/>
                      <a:pt x="11" y="54"/>
                      <a:pt x="7" y="58"/>
                    </a:cubicBezTo>
                    <a:cubicBezTo>
                      <a:pt x="2" y="63"/>
                      <a:pt x="0" y="67"/>
                      <a:pt x="2" y="73"/>
                    </a:cubicBezTo>
                    <a:cubicBezTo>
                      <a:pt x="4" y="78"/>
                      <a:pt x="7" y="89"/>
                      <a:pt x="8" y="92"/>
                    </a:cubicBezTo>
                    <a:cubicBezTo>
                      <a:pt x="9" y="95"/>
                      <a:pt x="22" y="100"/>
                      <a:pt x="22" y="87"/>
                    </a:cubicBezTo>
                    <a:cubicBezTo>
                      <a:pt x="21" y="74"/>
                      <a:pt x="21" y="73"/>
                      <a:pt x="21" y="73"/>
                    </a:cubicBezTo>
                    <a:cubicBezTo>
                      <a:pt x="58" y="42"/>
                      <a:pt x="58" y="42"/>
                      <a:pt x="58" y="42"/>
                    </a:cubicBezTo>
                    <a:cubicBezTo>
                      <a:pt x="105" y="75"/>
                      <a:pt x="105" y="75"/>
                      <a:pt x="105" y="75"/>
                    </a:cubicBezTo>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7" name="Freeform 325">
                <a:extLst>
                  <a:ext uri="{FF2B5EF4-FFF2-40B4-BE49-F238E27FC236}">
                    <a16:creationId xmlns:a16="http://schemas.microsoft.com/office/drawing/2014/main" id="{62EBC5EB-D7E8-4527-ADA8-A1C9526C16D9}"/>
                  </a:ext>
                </a:extLst>
              </p:cNvPr>
              <p:cNvSpPr>
                <a:spLocks noEditPoints="1"/>
              </p:cNvSpPr>
              <p:nvPr/>
            </p:nvSpPr>
            <p:spPr bwMode="auto">
              <a:xfrm>
                <a:off x="2580" y="1648"/>
                <a:ext cx="161" cy="296"/>
              </a:xfrm>
              <a:custGeom>
                <a:avLst/>
                <a:gdLst>
                  <a:gd name="T0" fmla="*/ 121 w 127"/>
                  <a:gd name="T1" fmla="*/ 10 h 234"/>
                  <a:gd name="T2" fmla="*/ 107 w 127"/>
                  <a:gd name="T3" fmla="*/ 3 h 234"/>
                  <a:gd name="T4" fmla="*/ 101 w 127"/>
                  <a:gd name="T5" fmla="*/ 0 h 234"/>
                  <a:gd name="T6" fmla="*/ 0 w 127"/>
                  <a:gd name="T7" fmla="*/ 203 h 234"/>
                  <a:gd name="T8" fmla="*/ 0 w 127"/>
                  <a:gd name="T9" fmla="*/ 203 h 234"/>
                  <a:gd name="T10" fmla="*/ 1 w 127"/>
                  <a:gd name="T11" fmla="*/ 219 h 234"/>
                  <a:gd name="T12" fmla="*/ 1 w 127"/>
                  <a:gd name="T13" fmla="*/ 234 h 234"/>
                  <a:gd name="T14" fmla="*/ 13 w 127"/>
                  <a:gd name="T15" fmla="*/ 225 h 234"/>
                  <a:gd name="T16" fmla="*/ 13 w 127"/>
                  <a:gd name="T17" fmla="*/ 225 h 234"/>
                  <a:gd name="T18" fmla="*/ 26 w 127"/>
                  <a:gd name="T19" fmla="*/ 216 h 234"/>
                  <a:gd name="T20" fmla="*/ 26 w 127"/>
                  <a:gd name="T21" fmla="*/ 216 h 234"/>
                  <a:gd name="T22" fmla="*/ 127 w 127"/>
                  <a:gd name="T23" fmla="*/ 13 h 234"/>
                  <a:gd name="T24" fmla="*/ 121 w 127"/>
                  <a:gd name="T25" fmla="*/ 10 h 234"/>
                  <a:gd name="T26" fmla="*/ 25 w 127"/>
                  <a:gd name="T27" fmla="*/ 204 h 234"/>
                  <a:gd name="T28" fmla="*/ 24 w 127"/>
                  <a:gd name="T29" fmla="*/ 213 h 234"/>
                  <a:gd name="T30" fmla="*/ 25 w 127"/>
                  <a:gd name="T31" fmla="*/ 204 h 234"/>
                  <a:gd name="T32" fmla="*/ 24 w 127"/>
                  <a:gd name="T33" fmla="*/ 214 h 234"/>
                  <a:gd name="T34" fmla="*/ 24 w 127"/>
                  <a:gd name="T35" fmla="*/ 21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7" h="234">
                    <a:moveTo>
                      <a:pt x="121" y="10"/>
                    </a:moveTo>
                    <a:cubicBezTo>
                      <a:pt x="107" y="3"/>
                      <a:pt x="107" y="3"/>
                      <a:pt x="107" y="3"/>
                    </a:cubicBezTo>
                    <a:cubicBezTo>
                      <a:pt x="101" y="0"/>
                      <a:pt x="101" y="0"/>
                      <a:pt x="101" y="0"/>
                    </a:cubicBezTo>
                    <a:cubicBezTo>
                      <a:pt x="0" y="203"/>
                      <a:pt x="0" y="203"/>
                      <a:pt x="0" y="203"/>
                    </a:cubicBezTo>
                    <a:cubicBezTo>
                      <a:pt x="0" y="203"/>
                      <a:pt x="0" y="203"/>
                      <a:pt x="0" y="203"/>
                    </a:cubicBezTo>
                    <a:cubicBezTo>
                      <a:pt x="1" y="219"/>
                      <a:pt x="1" y="219"/>
                      <a:pt x="1" y="219"/>
                    </a:cubicBezTo>
                    <a:cubicBezTo>
                      <a:pt x="1" y="234"/>
                      <a:pt x="1" y="234"/>
                      <a:pt x="1" y="234"/>
                    </a:cubicBezTo>
                    <a:cubicBezTo>
                      <a:pt x="13" y="225"/>
                      <a:pt x="13" y="225"/>
                      <a:pt x="13" y="225"/>
                    </a:cubicBezTo>
                    <a:cubicBezTo>
                      <a:pt x="13" y="225"/>
                      <a:pt x="13" y="225"/>
                      <a:pt x="13" y="225"/>
                    </a:cubicBezTo>
                    <a:cubicBezTo>
                      <a:pt x="26" y="216"/>
                      <a:pt x="26" y="216"/>
                      <a:pt x="26" y="216"/>
                    </a:cubicBezTo>
                    <a:cubicBezTo>
                      <a:pt x="26" y="216"/>
                      <a:pt x="26" y="216"/>
                      <a:pt x="26" y="216"/>
                    </a:cubicBezTo>
                    <a:cubicBezTo>
                      <a:pt x="127" y="13"/>
                      <a:pt x="127" y="13"/>
                      <a:pt x="127" y="13"/>
                    </a:cubicBezTo>
                    <a:lnTo>
                      <a:pt x="121" y="10"/>
                    </a:lnTo>
                    <a:close/>
                    <a:moveTo>
                      <a:pt x="25" y="204"/>
                    </a:moveTo>
                    <a:cubicBezTo>
                      <a:pt x="23" y="207"/>
                      <a:pt x="23" y="210"/>
                      <a:pt x="24" y="213"/>
                    </a:cubicBezTo>
                    <a:cubicBezTo>
                      <a:pt x="23" y="210"/>
                      <a:pt x="23" y="207"/>
                      <a:pt x="25" y="204"/>
                    </a:cubicBezTo>
                    <a:close/>
                    <a:moveTo>
                      <a:pt x="24" y="214"/>
                    </a:moveTo>
                    <a:cubicBezTo>
                      <a:pt x="24" y="214"/>
                      <a:pt x="24" y="214"/>
                      <a:pt x="24" y="214"/>
                    </a:cubicBezTo>
                  </a:path>
                </a:pathLst>
              </a:custGeom>
              <a:solidFill>
                <a:srgbClr val="1223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8" name="Freeform 326">
                <a:extLst>
                  <a:ext uri="{FF2B5EF4-FFF2-40B4-BE49-F238E27FC236}">
                    <a16:creationId xmlns:a16="http://schemas.microsoft.com/office/drawing/2014/main" id="{DB411861-CE5C-452B-BBE8-434B6334970C}"/>
                  </a:ext>
                </a:extLst>
              </p:cNvPr>
              <p:cNvSpPr>
                <a:spLocks/>
              </p:cNvSpPr>
              <p:nvPr/>
            </p:nvSpPr>
            <p:spPr bwMode="auto">
              <a:xfrm>
                <a:off x="2708" y="1633"/>
                <a:ext cx="40" cy="32"/>
              </a:xfrm>
              <a:custGeom>
                <a:avLst/>
                <a:gdLst>
                  <a:gd name="T0" fmla="*/ 33 w 40"/>
                  <a:gd name="T1" fmla="*/ 13 h 32"/>
                  <a:gd name="T2" fmla="*/ 15 w 40"/>
                  <a:gd name="T3" fmla="*/ 4 h 32"/>
                  <a:gd name="T4" fmla="*/ 8 w 40"/>
                  <a:gd name="T5" fmla="*/ 0 h 32"/>
                  <a:gd name="T6" fmla="*/ 0 w 40"/>
                  <a:gd name="T7" fmla="*/ 15 h 32"/>
                  <a:gd name="T8" fmla="*/ 8 w 40"/>
                  <a:gd name="T9" fmla="*/ 19 h 32"/>
                  <a:gd name="T10" fmla="*/ 25 w 40"/>
                  <a:gd name="T11" fmla="*/ 28 h 32"/>
                  <a:gd name="T12" fmla="*/ 33 w 40"/>
                  <a:gd name="T13" fmla="*/ 32 h 32"/>
                  <a:gd name="T14" fmla="*/ 40 w 40"/>
                  <a:gd name="T15" fmla="*/ 17 h 32"/>
                  <a:gd name="T16" fmla="*/ 33 w 40"/>
                  <a:gd name="T17" fmla="*/ 13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32">
                    <a:moveTo>
                      <a:pt x="33" y="13"/>
                    </a:moveTo>
                    <a:lnTo>
                      <a:pt x="15" y="4"/>
                    </a:lnTo>
                    <a:lnTo>
                      <a:pt x="8" y="0"/>
                    </a:lnTo>
                    <a:lnTo>
                      <a:pt x="0" y="15"/>
                    </a:lnTo>
                    <a:lnTo>
                      <a:pt x="8" y="19"/>
                    </a:lnTo>
                    <a:lnTo>
                      <a:pt x="25" y="28"/>
                    </a:lnTo>
                    <a:lnTo>
                      <a:pt x="33" y="32"/>
                    </a:lnTo>
                    <a:lnTo>
                      <a:pt x="40" y="17"/>
                    </a:lnTo>
                    <a:lnTo>
                      <a:pt x="33" y="13"/>
                    </a:lnTo>
                    <a:close/>
                  </a:path>
                </a:pathLst>
              </a:custGeom>
              <a:solidFill>
                <a:srgbClr val="12232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9" name="Freeform 327">
                <a:extLst>
                  <a:ext uri="{FF2B5EF4-FFF2-40B4-BE49-F238E27FC236}">
                    <a16:creationId xmlns:a16="http://schemas.microsoft.com/office/drawing/2014/main" id="{9A0B395F-1230-489F-8022-DD8D6D90473B}"/>
                  </a:ext>
                </a:extLst>
              </p:cNvPr>
              <p:cNvSpPr>
                <a:spLocks/>
              </p:cNvSpPr>
              <p:nvPr/>
            </p:nvSpPr>
            <p:spPr bwMode="auto">
              <a:xfrm>
                <a:off x="2607" y="1800"/>
                <a:ext cx="163" cy="183"/>
              </a:xfrm>
              <a:custGeom>
                <a:avLst/>
                <a:gdLst>
                  <a:gd name="T0" fmla="*/ 123 w 129"/>
                  <a:gd name="T1" fmla="*/ 145 h 145"/>
                  <a:gd name="T2" fmla="*/ 67 w 129"/>
                  <a:gd name="T3" fmla="*/ 104 h 145"/>
                  <a:gd name="T4" fmla="*/ 10 w 129"/>
                  <a:gd name="T5" fmla="*/ 31 h 145"/>
                  <a:gd name="T6" fmla="*/ 10 w 129"/>
                  <a:gd name="T7" fmla="*/ 7 h 145"/>
                  <a:gd name="T8" fmla="*/ 40 w 129"/>
                  <a:gd name="T9" fmla="*/ 21 h 145"/>
                  <a:gd name="T10" fmla="*/ 111 w 129"/>
                  <a:gd name="T11" fmla="*/ 62 h 145"/>
                  <a:gd name="T12" fmla="*/ 123 w 129"/>
                  <a:gd name="T13" fmla="*/ 145 h 145"/>
                </a:gdLst>
                <a:ahLst/>
                <a:cxnLst>
                  <a:cxn ang="0">
                    <a:pos x="T0" y="T1"/>
                  </a:cxn>
                  <a:cxn ang="0">
                    <a:pos x="T2" y="T3"/>
                  </a:cxn>
                  <a:cxn ang="0">
                    <a:pos x="T4" y="T5"/>
                  </a:cxn>
                  <a:cxn ang="0">
                    <a:pos x="T6" y="T7"/>
                  </a:cxn>
                  <a:cxn ang="0">
                    <a:pos x="T8" y="T9"/>
                  </a:cxn>
                  <a:cxn ang="0">
                    <a:pos x="T10" y="T11"/>
                  </a:cxn>
                  <a:cxn ang="0">
                    <a:pos x="T12" y="T13"/>
                  </a:cxn>
                </a:cxnLst>
                <a:rect l="0" t="0" r="r" b="b"/>
                <a:pathLst>
                  <a:path w="129" h="145">
                    <a:moveTo>
                      <a:pt x="123" y="145"/>
                    </a:moveTo>
                    <a:cubicBezTo>
                      <a:pt x="123" y="145"/>
                      <a:pt x="85" y="128"/>
                      <a:pt x="67" y="104"/>
                    </a:cubicBezTo>
                    <a:cubicBezTo>
                      <a:pt x="48" y="81"/>
                      <a:pt x="10" y="31"/>
                      <a:pt x="10" y="31"/>
                    </a:cubicBezTo>
                    <a:cubicBezTo>
                      <a:pt x="10" y="31"/>
                      <a:pt x="0" y="14"/>
                      <a:pt x="10" y="7"/>
                    </a:cubicBezTo>
                    <a:cubicBezTo>
                      <a:pt x="20" y="0"/>
                      <a:pt x="40" y="21"/>
                      <a:pt x="40" y="21"/>
                    </a:cubicBezTo>
                    <a:cubicBezTo>
                      <a:pt x="40" y="21"/>
                      <a:pt x="72" y="70"/>
                      <a:pt x="111" y="62"/>
                    </a:cubicBezTo>
                    <a:cubicBezTo>
                      <a:pt x="129" y="71"/>
                      <a:pt x="123" y="145"/>
                      <a:pt x="123" y="145"/>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0" name="Freeform 328">
                <a:extLst>
                  <a:ext uri="{FF2B5EF4-FFF2-40B4-BE49-F238E27FC236}">
                    <a16:creationId xmlns:a16="http://schemas.microsoft.com/office/drawing/2014/main" id="{F5D6C8D3-0530-45F4-AA48-4CE70C39096A}"/>
                  </a:ext>
                </a:extLst>
              </p:cNvPr>
              <p:cNvSpPr>
                <a:spLocks/>
              </p:cNvSpPr>
              <p:nvPr/>
            </p:nvSpPr>
            <p:spPr bwMode="auto">
              <a:xfrm>
                <a:off x="2794" y="1907"/>
                <a:ext cx="124" cy="133"/>
              </a:xfrm>
              <a:custGeom>
                <a:avLst/>
                <a:gdLst>
                  <a:gd name="T0" fmla="*/ 39 w 124"/>
                  <a:gd name="T1" fmla="*/ 133 h 133"/>
                  <a:gd name="T2" fmla="*/ 124 w 124"/>
                  <a:gd name="T3" fmla="*/ 35 h 133"/>
                  <a:gd name="T4" fmla="*/ 86 w 124"/>
                  <a:gd name="T5" fmla="*/ 0 h 133"/>
                  <a:gd name="T6" fmla="*/ 0 w 124"/>
                  <a:gd name="T7" fmla="*/ 100 h 133"/>
                  <a:gd name="T8" fmla="*/ 39 w 124"/>
                  <a:gd name="T9" fmla="*/ 133 h 133"/>
                </a:gdLst>
                <a:ahLst/>
                <a:cxnLst>
                  <a:cxn ang="0">
                    <a:pos x="T0" y="T1"/>
                  </a:cxn>
                  <a:cxn ang="0">
                    <a:pos x="T2" y="T3"/>
                  </a:cxn>
                  <a:cxn ang="0">
                    <a:pos x="T4" y="T5"/>
                  </a:cxn>
                  <a:cxn ang="0">
                    <a:pos x="T6" y="T7"/>
                  </a:cxn>
                  <a:cxn ang="0">
                    <a:pos x="T8" y="T9"/>
                  </a:cxn>
                </a:cxnLst>
                <a:rect l="0" t="0" r="r" b="b"/>
                <a:pathLst>
                  <a:path w="124" h="133">
                    <a:moveTo>
                      <a:pt x="39" y="133"/>
                    </a:moveTo>
                    <a:lnTo>
                      <a:pt x="124" y="35"/>
                    </a:lnTo>
                    <a:lnTo>
                      <a:pt x="86" y="0"/>
                    </a:lnTo>
                    <a:lnTo>
                      <a:pt x="0" y="100"/>
                    </a:lnTo>
                    <a:lnTo>
                      <a:pt x="39" y="133"/>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1" name="Freeform 329">
                <a:extLst>
                  <a:ext uri="{FF2B5EF4-FFF2-40B4-BE49-F238E27FC236}">
                    <a16:creationId xmlns:a16="http://schemas.microsoft.com/office/drawing/2014/main" id="{DD205235-3C20-4EDC-B9DF-20CBAF1D935F}"/>
                  </a:ext>
                </a:extLst>
              </p:cNvPr>
              <p:cNvSpPr>
                <a:spLocks/>
              </p:cNvSpPr>
              <p:nvPr/>
            </p:nvSpPr>
            <p:spPr bwMode="auto">
              <a:xfrm>
                <a:off x="2786" y="1929"/>
                <a:ext cx="519" cy="1125"/>
              </a:xfrm>
              <a:custGeom>
                <a:avLst/>
                <a:gdLst>
                  <a:gd name="T0" fmla="*/ 0 w 410"/>
                  <a:gd name="T1" fmla="*/ 581 h 890"/>
                  <a:gd name="T2" fmla="*/ 214 w 410"/>
                  <a:gd name="T3" fmla="*/ 504 h 890"/>
                  <a:gd name="T4" fmla="*/ 28 w 410"/>
                  <a:gd name="T5" fmla="*/ 86 h 890"/>
                  <a:gd name="T6" fmla="*/ 107 w 410"/>
                  <a:gd name="T7" fmla="*/ 0 h 890"/>
                  <a:gd name="T8" fmla="*/ 379 w 410"/>
                  <a:gd name="T9" fmla="*/ 330 h 890"/>
                  <a:gd name="T10" fmla="*/ 397 w 410"/>
                  <a:gd name="T11" fmla="*/ 640 h 890"/>
                  <a:gd name="T12" fmla="*/ 171 w 410"/>
                  <a:gd name="T13" fmla="*/ 844 h 890"/>
                  <a:gd name="T14" fmla="*/ 0 w 410"/>
                  <a:gd name="T15" fmla="*/ 581 h 8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0" h="890">
                    <a:moveTo>
                      <a:pt x="0" y="581"/>
                    </a:moveTo>
                    <a:cubicBezTo>
                      <a:pt x="0" y="581"/>
                      <a:pt x="145" y="566"/>
                      <a:pt x="214" y="504"/>
                    </a:cubicBezTo>
                    <a:cubicBezTo>
                      <a:pt x="282" y="442"/>
                      <a:pt x="179" y="209"/>
                      <a:pt x="28" y="86"/>
                    </a:cubicBezTo>
                    <a:cubicBezTo>
                      <a:pt x="72" y="34"/>
                      <a:pt x="107" y="0"/>
                      <a:pt x="107" y="0"/>
                    </a:cubicBezTo>
                    <a:cubicBezTo>
                      <a:pt x="107" y="0"/>
                      <a:pt x="348" y="200"/>
                      <a:pt x="379" y="330"/>
                    </a:cubicBezTo>
                    <a:cubicBezTo>
                      <a:pt x="410" y="459"/>
                      <a:pt x="397" y="640"/>
                      <a:pt x="397" y="640"/>
                    </a:cubicBezTo>
                    <a:cubicBezTo>
                      <a:pt x="397" y="640"/>
                      <a:pt x="243" y="797"/>
                      <a:pt x="171" y="844"/>
                    </a:cubicBezTo>
                    <a:cubicBezTo>
                      <a:pt x="98" y="890"/>
                      <a:pt x="0" y="581"/>
                      <a:pt x="0" y="581"/>
                    </a:cubicBezTo>
                    <a:close/>
                  </a:path>
                </a:pathLst>
              </a:custGeom>
              <a:solidFill>
                <a:srgbClr val="C68E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2" name="Freeform 330">
                <a:extLst>
                  <a:ext uri="{FF2B5EF4-FFF2-40B4-BE49-F238E27FC236}">
                    <a16:creationId xmlns:a16="http://schemas.microsoft.com/office/drawing/2014/main" id="{6855BAFC-9E19-4F1E-93A0-F2D54A95DC51}"/>
                  </a:ext>
                </a:extLst>
              </p:cNvPr>
              <p:cNvSpPr>
                <a:spLocks/>
              </p:cNvSpPr>
              <p:nvPr/>
            </p:nvSpPr>
            <p:spPr bwMode="auto">
              <a:xfrm>
                <a:off x="2894" y="1929"/>
                <a:ext cx="411" cy="1083"/>
              </a:xfrm>
              <a:custGeom>
                <a:avLst/>
                <a:gdLst>
                  <a:gd name="T0" fmla="*/ 237 w 325"/>
                  <a:gd name="T1" fmla="*/ 615 h 857"/>
                  <a:gd name="T2" fmla="*/ 218 w 325"/>
                  <a:gd name="T3" fmla="*/ 305 h 857"/>
                  <a:gd name="T4" fmla="*/ 0 w 325"/>
                  <a:gd name="T5" fmla="*/ 23 h 857"/>
                  <a:gd name="T6" fmla="*/ 22 w 325"/>
                  <a:gd name="T7" fmla="*/ 0 h 857"/>
                  <a:gd name="T8" fmla="*/ 294 w 325"/>
                  <a:gd name="T9" fmla="*/ 330 h 857"/>
                  <a:gd name="T10" fmla="*/ 312 w 325"/>
                  <a:gd name="T11" fmla="*/ 640 h 857"/>
                  <a:gd name="T12" fmla="*/ 86 w 325"/>
                  <a:gd name="T13" fmla="*/ 844 h 857"/>
                  <a:gd name="T14" fmla="*/ 20 w 325"/>
                  <a:gd name="T15" fmla="*/ 812 h 857"/>
                  <a:gd name="T16" fmla="*/ 237 w 325"/>
                  <a:gd name="T17" fmla="*/ 615 h 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857">
                    <a:moveTo>
                      <a:pt x="237" y="615"/>
                    </a:moveTo>
                    <a:cubicBezTo>
                      <a:pt x="237" y="615"/>
                      <a:pt x="249" y="435"/>
                      <a:pt x="218" y="305"/>
                    </a:cubicBezTo>
                    <a:cubicBezTo>
                      <a:pt x="197" y="215"/>
                      <a:pt x="73" y="90"/>
                      <a:pt x="0" y="23"/>
                    </a:cubicBezTo>
                    <a:cubicBezTo>
                      <a:pt x="13" y="8"/>
                      <a:pt x="22" y="0"/>
                      <a:pt x="22" y="0"/>
                    </a:cubicBezTo>
                    <a:cubicBezTo>
                      <a:pt x="22" y="0"/>
                      <a:pt x="263" y="200"/>
                      <a:pt x="294" y="330"/>
                    </a:cubicBezTo>
                    <a:cubicBezTo>
                      <a:pt x="325" y="459"/>
                      <a:pt x="312" y="640"/>
                      <a:pt x="312" y="640"/>
                    </a:cubicBezTo>
                    <a:cubicBezTo>
                      <a:pt x="312" y="640"/>
                      <a:pt x="158" y="797"/>
                      <a:pt x="86" y="844"/>
                    </a:cubicBezTo>
                    <a:cubicBezTo>
                      <a:pt x="65" y="857"/>
                      <a:pt x="42" y="841"/>
                      <a:pt x="20" y="812"/>
                    </a:cubicBezTo>
                    <a:cubicBezTo>
                      <a:pt x="96" y="759"/>
                      <a:pt x="237" y="615"/>
                      <a:pt x="237" y="615"/>
                    </a:cubicBezTo>
                    <a:close/>
                  </a:path>
                </a:pathLst>
              </a:custGeom>
              <a:solidFill>
                <a:srgbClr val="9144A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3" name="Freeform 331">
                <a:extLst>
                  <a:ext uri="{FF2B5EF4-FFF2-40B4-BE49-F238E27FC236}">
                    <a16:creationId xmlns:a16="http://schemas.microsoft.com/office/drawing/2014/main" id="{C355D8BE-5A57-404C-8CEF-50724B6B1258}"/>
                  </a:ext>
                </a:extLst>
              </p:cNvPr>
              <p:cNvSpPr>
                <a:spLocks/>
              </p:cNvSpPr>
              <p:nvPr/>
            </p:nvSpPr>
            <p:spPr bwMode="auto">
              <a:xfrm>
                <a:off x="1762" y="2231"/>
                <a:ext cx="232" cy="370"/>
              </a:xfrm>
              <a:custGeom>
                <a:avLst/>
                <a:gdLst>
                  <a:gd name="T0" fmla="*/ 107 w 183"/>
                  <a:gd name="T1" fmla="*/ 293 h 293"/>
                  <a:gd name="T2" fmla="*/ 21 w 183"/>
                  <a:gd name="T3" fmla="*/ 181 h 293"/>
                  <a:gd name="T4" fmla="*/ 17 w 183"/>
                  <a:gd name="T5" fmla="*/ 107 h 293"/>
                  <a:gd name="T6" fmla="*/ 33 w 183"/>
                  <a:gd name="T7" fmla="*/ 31 h 293"/>
                  <a:gd name="T8" fmla="*/ 36 w 183"/>
                  <a:gd name="T9" fmla="*/ 35 h 293"/>
                  <a:gd name="T10" fmla="*/ 45 w 183"/>
                  <a:gd name="T11" fmla="*/ 11 h 293"/>
                  <a:gd name="T12" fmla="*/ 59 w 183"/>
                  <a:gd name="T13" fmla="*/ 30 h 293"/>
                  <a:gd name="T14" fmla="*/ 73 w 183"/>
                  <a:gd name="T15" fmla="*/ 1 h 293"/>
                  <a:gd name="T16" fmla="*/ 91 w 183"/>
                  <a:gd name="T17" fmla="*/ 30 h 293"/>
                  <a:gd name="T18" fmla="*/ 107 w 183"/>
                  <a:gd name="T19" fmla="*/ 3 h 293"/>
                  <a:gd name="T20" fmla="*/ 125 w 183"/>
                  <a:gd name="T21" fmla="*/ 35 h 293"/>
                  <a:gd name="T22" fmla="*/ 133 w 183"/>
                  <a:gd name="T23" fmla="*/ 130 h 293"/>
                  <a:gd name="T24" fmla="*/ 138 w 183"/>
                  <a:gd name="T25" fmla="*/ 53 h 293"/>
                  <a:gd name="T26" fmla="*/ 161 w 183"/>
                  <a:gd name="T27" fmla="*/ 75 h 293"/>
                  <a:gd name="T28" fmla="*/ 179 w 183"/>
                  <a:gd name="T29" fmla="*/ 176 h 293"/>
                  <a:gd name="T30" fmla="*/ 169 w 183"/>
                  <a:gd name="T31" fmla="*/ 270 h 293"/>
                  <a:gd name="T32" fmla="*/ 107 w 183"/>
                  <a:gd name="T33" fmla="*/ 293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3" h="293">
                    <a:moveTo>
                      <a:pt x="107" y="293"/>
                    </a:moveTo>
                    <a:cubicBezTo>
                      <a:pt x="107" y="293"/>
                      <a:pt x="43" y="214"/>
                      <a:pt x="21" y="181"/>
                    </a:cubicBezTo>
                    <a:cubicBezTo>
                      <a:pt x="0" y="148"/>
                      <a:pt x="14" y="142"/>
                      <a:pt x="17" y="107"/>
                    </a:cubicBezTo>
                    <a:cubicBezTo>
                      <a:pt x="21" y="72"/>
                      <a:pt x="20" y="39"/>
                      <a:pt x="33" y="31"/>
                    </a:cubicBezTo>
                    <a:cubicBezTo>
                      <a:pt x="36" y="35"/>
                      <a:pt x="36" y="35"/>
                      <a:pt x="36" y="35"/>
                    </a:cubicBezTo>
                    <a:cubicBezTo>
                      <a:pt x="36" y="35"/>
                      <a:pt x="35" y="17"/>
                      <a:pt x="45" y="11"/>
                    </a:cubicBezTo>
                    <a:cubicBezTo>
                      <a:pt x="56" y="6"/>
                      <a:pt x="58" y="21"/>
                      <a:pt x="59" y="30"/>
                    </a:cubicBezTo>
                    <a:cubicBezTo>
                      <a:pt x="58" y="10"/>
                      <a:pt x="63" y="2"/>
                      <a:pt x="73" y="1"/>
                    </a:cubicBezTo>
                    <a:cubicBezTo>
                      <a:pt x="83" y="0"/>
                      <a:pt x="89" y="15"/>
                      <a:pt x="91" y="30"/>
                    </a:cubicBezTo>
                    <a:cubicBezTo>
                      <a:pt x="90" y="13"/>
                      <a:pt x="99" y="5"/>
                      <a:pt x="107" y="3"/>
                    </a:cubicBezTo>
                    <a:cubicBezTo>
                      <a:pt x="114" y="1"/>
                      <a:pt x="127" y="9"/>
                      <a:pt x="125" y="35"/>
                    </a:cubicBezTo>
                    <a:cubicBezTo>
                      <a:pt x="123" y="60"/>
                      <a:pt x="133" y="130"/>
                      <a:pt x="133" y="130"/>
                    </a:cubicBezTo>
                    <a:cubicBezTo>
                      <a:pt x="133" y="130"/>
                      <a:pt x="138" y="58"/>
                      <a:pt x="138" y="53"/>
                    </a:cubicBezTo>
                    <a:cubicBezTo>
                      <a:pt x="137" y="48"/>
                      <a:pt x="160" y="42"/>
                      <a:pt x="161" y="75"/>
                    </a:cubicBezTo>
                    <a:cubicBezTo>
                      <a:pt x="161" y="108"/>
                      <a:pt x="174" y="145"/>
                      <a:pt x="179" y="176"/>
                    </a:cubicBezTo>
                    <a:cubicBezTo>
                      <a:pt x="183" y="208"/>
                      <a:pt x="183" y="256"/>
                      <a:pt x="169" y="270"/>
                    </a:cubicBezTo>
                    <a:cubicBezTo>
                      <a:pt x="119" y="288"/>
                      <a:pt x="107" y="293"/>
                      <a:pt x="107" y="293"/>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332">
                <a:extLst>
                  <a:ext uri="{FF2B5EF4-FFF2-40B4-BE49-F238E27FC236}">
                    <a16:creationId xmlns:a16="http://schemas.microsoft.com/office/drawing/2014/main" id="{7969BA1A-6520-453C-957A-7F73C4C254D4}"/>
                  </a:ext>
                </a:extLst>
              </p:cNvPr>
              <p:cNvSpPr>
                <a:spLocks/>
              </p:cNvSpPr>
              <p:nvPr/>
            </p:nvSpPr>
            <p:spPr bwMode="auto">
              <a:xfrm>
                <a:off x="2412" y="2490"/>
                <a:ext cx="572" cy="526"/>
              </a:xfrm>
              <a:custGeom>
                <a:avLst/>
                <a:gdLst>
                  <a:gd name="T0" fmla="*/ 301 w 452"/>
                  <a:gd name="T1" fmla="*/ 9 h 416"/>
                  <a:gd name="T2" fmla="*/ 230 w 452"/>
                  <a:gd name="T3" fmla="*/ 25 h 416"/>
                  <a:gd name="T4" fmla="*/ 27 w 452"/>
                  <a:gd name="T5" fmla="*/ 211 h 416"/>
                  <a:gd name="T6" fmla="*/ 9 w 452"/>
                  <a:gd name="T7" fmla="*/ 278 h 416"/>
                  <a:gd name="T8" fmla="*/ 69 w 452"/>
                  <a:gd name="T9" fmla="*/ 394 h 416"/>
                  <a:gd name="T10" fmla="*/ 126 w 452"/>
                  <a:gd name="T11" fmla="*/ 402 h 416"/>
                  <a:gd name="T12" fmla="*/ 248 w 452"/>
                  <a:gd name="T13" fmla="*/ 317 h 416"/>
                  <a:gd name="T14" fmla="*/ 319 w 452"/>
                  <a:gd name="T15" fmla="*/ 254 h 416"/>
                  <a:gd name="T16" fmla="*/ 435 w 452"/>
                  <a:gd name="T17" fmla="*/ 119 h 416"/>
                  <a:gd name="T18" fmla="*/ 430 w 452"/>
                  <a:gd name="T19" fmla="*/ 67 h 416"/>
                  <a:gd name="T20" fmla="*/ 301 w 452"/>
                  <a:gd name="T21" fmla="*/ 9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2" h="416">
                    <a:moveTo>
                      <a:pt x="301" y="9"/>
                    </a:moveTo>
                    <a:cubicBezTo>
                      <a:pt x="282" y="0"/>
                      <a:pt x="250" y="8"/>
                      <a:pt x="230" y="25"/>
                    </a:cubicBezTo>
                    <a:cubicBezTo>
                      <a:pt x="27" y="211"/>
                      <a:pt x="27" y="211"/>
                      <a:pt x="27" y="211"/>
                    </a:cubicBezTo>
                    <a:cubicBezTo>
                      <a:pt x="8" y="229"/>
                      <a:pt x="0" y="259"/>
                      <a:pt x="9" y="278"/>
                    </a:cubicBezTo>
                    <a:cubicBezTo>
                      <a:pt x="69" y="394"/>
                      <a:pt x="69" y="394"/>
                      <a:pt x="69" y="394"/>
                    </a:cubicBezTo>
                    <a:cubicBezTo>
                      <a:pt x="79" y="413"/>
                      <a:pt x="104" y="416"/>
                      <a:pt x="126" y="402"/>
                    </a:cubicBezTo>
                    <a:cubicBezTo>
                      <a:pt x="248" y="317"/>
                      <a:pt x="248" y="317"/>
                      <a:pt x="248" y="317"/>
                    </a:cubicBezTo>
                    <a:cubicBezTo>
                      <a:pt x="270" y="302"/>
                      <a:pt x="302" y="273"/>
                      <a:pt x="319" y="254"/>
                    </a:cubicBezTo>
                    <a:cubicBezTo>
                      <a:pt x="435" y="119"/>
                      <a:pt x="435" y="119"/>
                      <a:pt x="435" y="119"/>
                    </a:cubicBezTo>
                    <a:cubicBezTo>
                      <a:pt x="452" y="100"/>
                      <a:pt x="450" y="76"/>
                      <a:pt x="430" y="67"/>
                    </a:cubicBezTo>
                    <a:lnTo>
                      <a:pt x="301" y="9"/>
                    </a:lnTo>
                    <a:close/>
                  </a:path>
                </a:pathLst>
              </a:custGeom>
              <a:solidFill>
                <a:srgbClr val="C68ED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5" name="Freeform 333">
                <a:extLst>
                  <a:ext uri="{FF2B5EF4-FFF2-40B4-BE49-F238E27FC236}">
                    <a16:creationId xmlns:a16="http://schemas.microsoft.com/office/drawing/2014/main" id="{622917B7-311C-4B43-9FF1-2A8398BBDA66}"/>
                  </a:ext>
                </a:extLst>
              </p:cNvPr>
              <p:cNvSpPr>
                <a:spLocks/>
              </p:cNvSpPr>
              <p:nvPr/>
            </p:nvSpPr>
            <p:spPr bwMode="auto">
              <a:xfrm>
                <a:off x="2515" y="2596"/>
                <a:ext cx="601" cy="618"/>
              </a:xfrm>
              <a:custGeom>
                <a:avLst/>
                <a:gdLst>
                  <a:gd name="T0" fmla="*/ 391 w 476"/>
                  <a:gd name="T1" fmla="*/ 104 h 489"/>
                  <a:gd name="T2" fmla="*/ 85 w 476"/>
                  <a:gd name="T3" fmla="*/ 77 h 489"/>
                  <a:gd name="T4" fmla="*/ 84 w 476"/>
                  <a:gd name="T5" fmla="*/ 385 h 489"/>
                  <a:gd name="T6" fmla="*/ 390 w 476"/>
                  <a:gd name="T7" fmla="*/ 411 h 489"/>
                  <a:gd name="T8" fmla="*/ 391 w 476"/>
                  <a:gd name="T9" fmla="*/ 104 h 489"/>
                </a:gdLst>
                <a:ahLst/>
                <a:cxnLst>
                  <a:cxn ang="0">
                    <a:pos x="T0" y="T1"/>
                  </a:cxn>
                  <a:cxn ang="0">
                    <a:pos x="T2" y="T3"/>
                  </a:cxn>
                  <a:cxn ang="0">
                    <a:pos x="T4" y="T5"/>
                  </a:cxn>
                  <a:cxn ang="0">
                    <a:pos x="T6" y="T7"/>
                  </a:cxn>
                  <a:cxn ang="0">
                    <a:pos x="T8" y="T9"/>
                  </a:cxn>
                </a:cxnLst>
                <a:rect l="0" t="0" r="r" b="b"/>
                <a:pathLst>
                  <a:path w="476" h="489">
                    <a:moveTo>
                      <a:pt x="391" y="104"/>
                    </a:moveTo>
                    <a:cubicBezTo>
                      <a:pt x="307" y="11"/>
                      <a:pt x="170" y="0"/>
                      <a:pt x="85" y="77"/>
                    </a:cubicBezTo>
                    <a:cubicBezTo>
                      <a:pt x="0" y="155"/>
                      <a:pt x="0" y="292"/>
                      <a:pt x="84" y="385"/>
                    </a:cubicBezTo>
                    <a:cubicBezTo>
                      <a:pt x="169" y="477"/>
                      <a:pt x="306" y="489"/>
                      <a:pt x="390" y="411"/>
                    </a:cubicBezTo>
                    <a:cubicBezTo>
                      <a:pt x="475" y="334"/>
                      <a:pt x="476" y="196"/>
                      <a:pt x="391" y="104"/>
                    </a:cubicBezTo>
                    <a:close/>
                  </a:path>
                </a:pathLst>
              </a:custGeom>
              <a:solidFill>
                <a:srgbClr val="26405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334">
                <a:extLst>
                  <a:ext uri="{FF2B5EF4-FFF2-40B4-BE49-F238E27FC236}">
                    <a16:creationId xmlns:a16="http://schemas.microsoft.com/office/drawing/2014/main" id="{E2272C3C-9C55-4E75-B30D-5FA90EDA3E4A}"/>
                  </a:ext>
                </a:extLst>
              </p:cNvPr>
              <p:cNvSpPr>
                <a:spLocks/>
              </p:cNvSpPr>
              <p:nvPr/>
            </p:nvSpPr>
            <p:spPr bwMode="auto">
              <a:xfrm>
                <a:off x="2515" y="2637"/>
                <a:ext cx="508" cy="577"/>
              </a:xfrm>
              <a:custGeom>
                <a:avLst/>
                <a:gdLst>
                  <a:gd name="T0" fmla="*/ 179 w 402"/>
                  <a:gd name="T1" fmla="*/ 296 h 457"/>
                  <a:gd name="T2" fmla="*/ 168 w 402"/>
                  <a:gd name="T3" fmla="*/ 0 h 457"/>
                  <a:gd name="T4" fmla="*/ 85 w 402"/>
                  <a:gd name="T5" fmla="*/ 45 h 457"/>
                  <a:gd name="T6" fmla="*/ 84 w 402"/>
                  <a:gd name="T7" fmla="*/ 353 h 457"/>
                  <a:gd name="T8" fmla="*/ 390 w 402"/>
                  <a:gd name="T9" fmla="*/ 379 h 457"/>
                  <a:gd name="T10" fmla="*/ 402 w 402"/>
                  <a:gd name="T11" fmla="*/ 368 h 457"/>
                  <a:gd name="T12" fmla="*/ 179 w 402"/>
                  <a:gd name="T13" fmla="*/ 296 h 457"/>
                </a:gdLst>
                <a:ahLst/>
                <a:cxnLst>
                  <a:cxn ang="0">
                    <a:pos x="T0" y="T1"/>
                  </a:cxn>
                  <a:cxn ang="0">
                    <a:pos x="T2" y="T3"/>
                  </a:cxn>
                  <a:cxn ang="0">
                    <a:pos x="T4" y="T5"/>
                  </a:cxn>
                  <a:cxn ang="0">
                    <a:pos x="T6" y="T7"/>
                  </a:cxn>
                  <a:cxn ang="0">
                    <a:pos x="T8" y="T9"/>
                  </a:cxn>
                  <a:cxn ang="0">
                    <a:pos x="T10" y="T11"/>
                  </a:cxn>
                  <a:cxn ang="0">
                    <a:pos x="T12" y="T13"/>
                  </a:cxn>
                </a:cxnLst>
                <a:rect l="0" t="0" r="r" b="b"/>
                <a:pathLst>
                  <a:path w="402" h="457">
                    <a:moveTo>
                      <a:pt x="179" y="296"/>
                    </a:moveTo>
                    <a:cubicBezTo>
                      <a:pt x="99" y="209"/>
                      <a:pt x="95" y="79"/>
                      <a:pt x="168" y="0"/>
                    </a:cubicBezTo>
                    <a:cubicBezTo>
                      <a:pt x="138" y="8"/>
                      <a:pt x="109" y="23"/>
                      <a:pt x="85" y="45"/>
                    </a:cubicBezTo>
                    <a:cubicBezTo>
                      <a:pt x="0" y="123"/>
                      <a:pt x="0" y="260"/>
                      <a:pt x="84" y="353"/>
                    </a:cubicBezTo>
                    <a:cubicBezTo>
                      <a:pt x="169" y="445"/>
                      <a:pt x="306" y="457"/>
                      <a:pt x="390" y="379"/>
                    </a:cubicBezTo>
                    <a:cubicBezTo>
                      <a:pt x="395" y="376"/>
                      <a:pt x="398" y="372"/>
                      <a:pt x="402" y="368"/>
                    </a:cubicBezTo>
                    <a:cubicBezTo>
                      <a:pt x="326" y="387"/>
                      <a:pt x="239" y="362"/>
                      <a:pt x="179" y="296"/>
                    </a:cubicBezTo>
                    <a:close/>
                  </a:path>
                </a:pathLst>
              </a:custGeom>
              <a:solidFill>
                <a:srgbClr val="0725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7" name="Freeform 335">
                <a:extLst>
                  <a:ext uri="{FF2B5EF4-FFF2-40B4-BE49-F238E27FC236}">
                    <a16:creationId xmlns:a16="http://schemas.microsoft.com/office/drawing/2014/main" id="{BB12C8C9-FFF9-4474-ADFE-937AF13BE7E7}"/>
                  </a:ext>
                </a:extLst>
              </p:cNvPr>
              <p:cNvSpPr>
                <a:spLocks/>
              </p:cNvSpPr>
              <p:nvPr/>
            </p:nvSpPr>
            <p:spPr bwMode="auto">
              <a:xfrm>
                <a:off x="2660" y="1432"/>
                <a:ext cx="97" cy="140"/>
              </a:xfrm>
              <a:custGeom>
                <a:avLst/>
                <a:gdLst>
                  <a:gd name="T0" fmla="*/ 97 w 97"/>
                  <a:gd name="T1" fmla="*/ 19 h 140"/>
                  <a:gd name="T2" fmla="*/ 47 w 97"/>
                  <a:gd name="T3" fmla="*/ 140 h 140"/>
                  <a:gd name="T4" fmla="*/ 0 w 97"/>
                  <a:gd name="T5" fmla="*/ 122 h 140"/>
                  <a:gd name="T6" fmla="*/ 51 w 97"/>
                  <a:gd name="T7" fmla="*/ 0 h 140"/>
                  <a:gd name="T8" fmla="*/ 97 w 97"/>
                  <a:gd name="T9" fmla="*/ 19 h 140"/>
                </a:gdLst>
                <a:ahLst/>
                <a:cxnLst>
                  <a:cxn ang="0">
                    <a:pos x="T0" y="T1"/>
                  </a:cxn>
                  <a:cxn ang="0">
                    <a:pos x="T2" y="T3"/>
                  </a:cxn>
                  <a:cxn ang="0">
                    <a:pos x="T4" y="T5"/>
                  </a:cxn>
                  <a:cxn ang="0">
                    <a:pos x="T6" y="T7"/>
                  </a:cxn>
                  <a:cxn ang="0">
                    <a:pos x="T8" y="T9"/>
                  </a:cxn>
                </a:cxnLst>
                <a:rect l="0" t="0" r="r" b="b"/>
                <a:pathLst>
                  <a:path w="97" h="140">
                    <a:moveTo>
                      <a:pt x="97" y="19"/>
                    </a:moveTo>
                    <a:lnTo>
                      <a:pt x="47" y="140"/>
                    </a:lnTo>
                    <a:lnTo>
                      <a:pt x="0" y="122"/>
                    </a:lnTo>
                    <a:lnTo>
                      <a:pt x="51" y="0"/>
                    </a:lnTo>
                    <a:lnTo>
                      <a:pt x="97" y="19"/>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8" name="Freeform 336">
                <a:extLst>
                  <a:ext uri="{FF2B5EF4-FFF2-40B4-BE49-F238E27FC236}">
                    <a16:creationId xmlns:a16="http://schemas.microsoft.com/office/drawing/2014/main" id="{0DC08FF2-374A-419C-BCBB-0F84542ECF4B}"/>
                  </a:ext>
                </a:extLst>
              </p:cNvPr>
              <p:cNvSpPr>
                <a:spLocks/>
              </p:cNvSpPr>
              <p:nvPr/>
            </p:nvSpPr>
            <p:spPr bwMode="auto">
              <a:xfrm>
                <a:off x="2703" y="1063"/>
                <a:ext cx="999" cy="675"/>
              </a:xfrm>
              <a:custGeom>
                <a:avLst/>
                <a:gdLst>
                  <a:gd name="T0" fmla="*/ 469 w 790"/>
                  <a:gd name="T1" fmla="*/ 51 h 534"/>
                  <a:gd name="T2" fmla="*/ 497 w 790"/>
                  <a:gd name="T3" fmla="*/ 277 h 534"/>
                  <a:gd name="T4" fmla="*/ 41 w 790"/>
                  <a:gd name="T5" fmla="*/ 300 h 534"/>
                  <a:gd name="T6" fmla="*/ 0 w 790"/>
                  <a:gd name="T7" fmla="*/ 409 h 534"/>
                  <a:gd name="T8" fmla="*/ 417 w 790"/>
                  <a:gd name="T9" fmla="*/ 503 h 534"/>
                  <a:gd name="T10" fmla="*/ 702 w 790"/>
                  <a:gd name="T11" fmla="*/ 379 h 534"/>
                  <a:gd name="T12" fmla="*/ 781 w 790"/>
                  <a:gd name="T13" fmla="*/ 85 h 534"/>
                  <a:gd name="T14" fmla="*/ 469 w 790"/>
                  <a:gd name="T15" fmla="*/ 51 h 5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90" h="534">
                    <a:moveTo>
                      <a:pt x="469" y="51"/>
                    </a:moveTo>
                    <a:cubicBezTo>
                      <a:pt x="469" y="51"/>
                      <a:pt x="522" y="188"/>
                      <a:pt x="497" y="277"/>
                    </a:cubicBezTo>
                    <a:cubicBezTo>
                      <a:pt x="473" y="366"/>
                      <a:pt x="219" y="379"/>
                      <a:pt x="41" y="300"/>
                    </a:cubicBezTo>
                    <a:cubicBezTo>
                      <a:pt x="15" y="363"/>
                      <a:pt x="0" y="409"/>
                      <a:pt x="0" y="409"/>
                    </a:cubicBezTo>
                    <a:cubicBezTo>
                      <a:pt x="0" y="409"/>
                      <a:pt x="287" y="534"/>
                      <a:pt x="417" y="503"/>
                    </a:cubicBezTo>
                    <a:cubicBezTo>
                      <a:pt x="546" y="472"/>
                      <a:pt x="702" y="379"/>
                      <a:pt x="702" y="379"/>
                    </a:cubicBezTo>
                    <a:cubicBezTo>
                      <a:pt x="702" y="379"/>
                      <a:pt x="773" y="171"/>
                      <a:pt x="781" y="85"/>
                    </a:cubicBezTo>
                    <a:cubicBezTo>
                      <a:pt x="790" y="0"/>
                      <a:pt x="469" y="51"/>
                      <a:pt x="469" y="51"/>
                    </a:cubicBezTo>
                    <a:close/>
                  </a:path>
                </a:pathLst>
              </a:custGeom>
              <a:solidFill>
                <a:srgbClr val="FC5B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89" name="Freeform 337">
                <a:extLst>
                  <a:ext uri="{FF2B5EF4-FFF2-40B4-BE49-F238E27FC236}">
                    <a16:creationId xmlns:a16="http://schemas.microsoft.com/office/drawing/2014/main" id="{78E699C3-7A4D-4254-9897-9854C0C65D4D}"/>
                  </a:ext>
                </a:extLst>
              </p:cNvPr>
              <p:cNvSpPr>
                <a:spLocks/>
              </p:cNvSpPr>
              <p:nvPr/>
            </p:nvSpPr>
            <p:spPr bwMode="auto">
              <a:xfrm>
                <a:off x="2703" y="1115"/>
                <a:ext cx="991" cy="623"/>
              </a:xfrm>
              <a:custGeom>
                <a:avLst/>
                <a:gdLst>
                  <a:gd name="T0" fmla="*/ 646 w 784"/>
                  <a:gd name="T1" fmla="*/ 282 h 493"/>
                  <a:gd name="T2" fmla="*/ 361 w 784"/>
                  <a:gd name="T3" fmla="*/ 406 h 493"/>
                  <a:gd name="T4" fmla="*/ 10 w 784"/>
                  <a:gd name="T5" fmla="*/ 338 h 493"/>
                  <a:gd name="T6" fmla="*/ 0 w 784"/>
                  <a:gd name="T7" fmla="*/ 368 h 493"/>
                  <a:gd name="T8" fmla="*/ 417 w 784"/>
                  <a:gd name="T9" fmla="*/ 462 h 493"/>
                  <a:gd name="T10" fmla="*/ 702 w 784"/>
                  <a:gd name="T11" fmla="*/ 338 h 493"/>
                  <a:gd name="T12" fmla="*/ 781 w 784"/>
                  <a:gd name="T13" fmla="*/ 44 h 493"/>
                  <a:gd name="T14" fmla="*/ 724 w 784"/>
                  <a:gd name="T15" fmla="*/ 0 h 493"/>
                  <a:gd name="T16" fmla="*/ 646 w 784"/>
                  <a:gd name="T17" fmla="*/ 282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4" h="493">
                    <a:moveTo>
                      <a:pt x="646" y="282"/>
                    </a:moveTo>
                    <a:cubicBezTo>
                      <a:pt x="646" y="282"/>
                      <a:pt x="490" y="375"/>
                      <a:pt x="361" y="406"/>
                    </a:cubicBezTo>
                    <a:cubicBezTo>
                      <a:pt x="270" y="427"/>
                      <a:pt x="103" y="373"/>
                      <a:pt x="10" y="338"/>
                    </a:cubicBezTo>
                    <a:cubicBezTo>
                      <a:pt x="3" y="357"/>
                      <a:pt x="0" y="368"/>
                      <a:pt x="0" y="368"/>
                    </a:cubicBezTo>
                    <a:cubicBezTo>
                      <a:pt x="0" y="368"/>
                      <a:pt x="287" y="493"/>
                      <a:pt x="417" y="462"/>
                    </a:cubicBezTo>
                    <a:cubicBezTo>
                      <a:pt x="546" y="431"/>
                      <a:pt x="702" y="338"/>
                      <a:pt x="702" y="338"/>
                    </a:cubicBezTo>
                    <a:cubicBezTo>
                      <a:pt x="702" y="338"/>
                      <a:pt x="773" y="130"/>
                      <a:pt x="781" y="44"/>
                    </a:cubicBezTo>
                    <a:cubicBezTo>
                      <a:pt x="784" y="20"/>
                      <a:pt x="760" y="7"/>
                      <a:pt x="724" y="0"/>
                    </a:cubicBezTo>
                    <a:cubicBezTo>
                      <a:pt x="711" y="92"/>
                      <a:pt x="646" y="282"/>
                      <a:pt x="646" y="282"/>
                    </a:cubicBezTo>
                    <a:close/>
                  </a:path>
                </a:pathLst>
              </a:custGeom>
              <a:solidFill>
                <a:srgbClr val="BD2C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0" name="Freeform 338">
                <a:extLst>
                  <a:ext uri="{FF2B5EF4-FFF2-40B4-BE49-F238E27FC236}">
                    <a16:creationId xmlns:a16="http://schemas.microsoft.com/office/drawing/2014/main" id="{56064340-B07D-41B0-B92F-9EC291CA063A}"/>
                  </a:ext>
                </a:extLst>
              </p:cNvPr>
              <p:cNvSpPr>
                <a:spLocks/>
              </p:cNvSpPr>
              <p:nvPr/>
            </p:nvSpPr>
            <p:spPr bwMode="auto">
              <a:xfrm>
                <a:off x="2822" y="336"/>
                <a:ext cx="65" cy="136"/>
              </a:xfrm>
              <a:custGeom>
                <a:avLst/>
                <a:gdLst>
                  <a:gd name="T0" fmla="*/ 65 w 65"/>
                  <a:gd name="T1" fmla="*/ 129 h 136"/>
                  <a:gd name="T2" fmla="*/ 50 w 65"/>
                  <a:gd name="T3" fmla="*/ 0 h 136"/>
                  <a:gd name="T4" fmla="*/ 0 w 65"/>
                  <a:gd name="T5" fmla="*/ 5 h 136"/>
                  <a:gd name="T6" fmla="*/ 15 w 65"/>
                  <a:gd name="T7" fmla="*/ 136 h 136"/>
                  <a:gd name="T8" fmla="*/ 65 w 65"/>
                  <a:gd name="T9" fmla="*/ 129 h 136"/>
                </a:gdLst>
                <a:ahLst/>
                <a:cxnLst>
                  <a:cxn ang="0">
                    <a:pos x="T0" y="T1"/>
                  </a:cxn>
                  <a:cxn ang="0">
                    <a:pos x="T2" y="T3"/>
                  </a:cxn>
                  <a:cxn ang="0">
                    <a:pos x="T4" y="T5"/>
                  </a:cxn>
                  <a:cxn ang="0">
                    <a:pos x="T6" y="T7"/>
                  </a:cxn>
                  <a:cxn ang="0">
                    <a:pos x="T8" y="T9"/>
                  </a:cxn>
                </a:cxnLst>
                <a:rect l="0" t="0" r="r" b="b"/>
                <a:pathLst>
                  <a:path w="65" h="136">
                    <a:moveTo>
                      <a:pt x="65" y="129"/>
                    </a:moveTo>
                    <a:lnTo>
                      <a:pt x="50" y="0"/>
                    </a:lnTo>
                    <a:lnTo>
                      <a:pt x="0" y="5"/>
                    </a:lnTo>
                    <a:lnTo>
                      <a:pt x="15" y="136"/>
                    </a:lnTo>
                    <a:lnTo>
                      <a:pt x="65" y="129"/>
                    </a:lnTo>
                    <a:close/>
                  </a:path>
                </a:pathLst>
              </a:custGeom>
              <a:solidFill>
                <a:srgbClr val="F9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1" name="Freeform 339">
                <a:extLst>
                  <a:ext uri="{FF2B5EF4-FFF2-40B4-BE49-F238E27FC236}">
                    <a16:creationId xmlns:a16="http://schemas.microsoft.com/office/drawing/2014/main" id="{574C1D3A-F30A-4B16-AE8F-A0CA88BA6040}"/>
                  </a:ext>
                </a:extLst>
              </p:cNvPr>
              <p:cNvSpPr>
                <a:spLocks/>
              </p:cNvSpPr>
              <p:nvPr/>
            </p:nvSpPr>
            <p:spPr bwMode="auto">
              <a:xfrm>
                <a:off x="2866" y="272"/>
                <a:ext cx="860" cy="820"/>
              </a:xfrm>
              <a:custGeom>
                <a:avLst/>
                <a:gdLst>
                  <a:gd name="T0" fmla="*/ 356 w 680"/>
                  <a:gd name="T1" fmla="*/ 513 h 649"/>
                  <a:gd name="T2" fmla="*/ 444 w 680"/>
                  <a:gd name="T3" fmla="*/ 303 h 649"/>
                  <a:gd name="T4" fmla="*/ 10 w 680"/>
                  <a:gd name="T5" fmla="*/ 158 h 649"/>
                  <a:gd name="T6" fmla="*/ 0 w 680"/>
                  <a:gd name="T7" fmla="*/ 42 h 649"/>
                  <a:gd name="T8" fmla="*/ 427 w 680"/>
                  <a:gd name="T9" fmla="*/ 64 h 649"/>
                  <a:gd name="T10" fmla="*/ 668 w 680"/>
                  <a:gd name="T11" fmla="*/ 260 h 649"/>
                  <a:gd name="T12" fmla="*/ 665 w 680"/>
                  <a:gd name="T13" fmla="*/ 564 h 649"/>
                  <a:gd name="T14" fmla="*/ 356 w 680"/>
                  <a:gd name="T15" fmla="*/ 513 h 6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0" h="649">
                    <a:moveTo>
                      <a:pt x="356" y="513"/>
                    </a:moveTo>
                    <a:cubicBezTo>
                      <a:pt x="356" y="513"/>
                      <a:pt x="443" y="395"/>
                      <a:pt x="444" y="303"/>
                    </a:cubicBezTo>
                    <a:cubicBezTo>
                      <a:pt x="444" y="211"/>
                      <a:pt x="203" y="130"/>
                      <a:pt x="10" y="158"/>
                    </a:cubicBezTo>
                    <a:cubicBezTo>
                      <a:pt x="2" y="91"/>
                      <a:pt x="0" y="42"/>
                      <a:pt x="0" y="42"/>
                    </a:cubicBezTo>
                    <a:cubicBezTo>
                      <a:pt x="0" y="42"/>
                      <a:pt x="310" y="0"/>
                      <a:pt x="427" y="64"/>
                    </a:cubicBezTo>
                    <a:cubicBezTo>
                      <a:pt x="543" y="129"/>
                      <a:pt x="668" y="260"/>
                      <a:pt x="668" y="260"/>
                    </a:cubicBezTo>
                    <a:cubicBezTo>
                      <a:pt x="668" y="260"/>
                      <a:pt x="680" y="479"/>
                      <a:pt x="665" y="564"/>
                    </a:cubicBezTo>
                    <a:cubicBezTo>
                      <a:pt x="651" y="649"/>
                      <a:pt x="356" y="513"/>
                      <a:pt x="356" y="513"/>
                    </a:cubicBezTo>
                    <a:close/>
                  </a:path>
                </a:pathLst>
              </a:custGeom>
              <a:solidFill>
                <a:srgbClr val="FC5B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2" name="Freeform 340">
                <a:extLst>
                  <a:ext uri="{FF2B5EF4-FFF2-40B4-BE49-F238E27FC236}">
                    <a16:creationId xmlns:a16="http://schemas.microsoft.com/office/drawing/2014/main" id="{88FBABCC-EBEC-4D4B-990E-AD8EEFE6AFDD}"/>
                  </a:ext>
                </a:extLst>
              </p:cNvPr>
              <p:cNvSpPr>
                <a:spLocks/>
              </p:cNvSpPr>
              <p:nvPr/>
            </p:nvSpPr>
            <p:spPr bwMode="auto">
              <a:xfrm>
                <a:off x="2866" y="272"/>
                <a:ext cx="860" cy="752"/>
              </a:xfrm>
              <a:custGeom>
                <a:avLst/>
                <a:gdLst>
                  <a:gd name="T0" fmla="*/ 599 w 680"/>
                  <a:gd name="T1" fmla="*/ 299 h 595"/>
                  <a:gd name="T2" fmla="*/ 358 w 680"/>
                  <a:gd name="T3" fmla="*/ 103 h 595"/>
                  <a:gd name="T4" fmla="*/ 2 w 680"/>
                  <a:gd name="T5" fmla="*/ 74 h 595"/>
                  <a:gd name="T6" fmla="*/ 0 w 680"/>
                  <a:gd name="T7" fmla="*/ 42 h 595"/>
                  <a:gd name="T8" fmla="*/ 427 w 680"/>
                  <a:gd name="T9" fmla="*/ 64 h 595"/>
                  <a:gd name="T10" fmla="*/ 668 w 680"/>
                  <a:gd name="T11" fmla="*/ 260 h 595"/>
                  <a:gd name="T12" fmla="*/ 665 w 680"/>
                  <a:gd name="T13" fmla="*/ 564 h 595"/>
                  <a:gd name="T14" fmla="*/ 598 w 680"/>
                  <a:gd name="T15" fmla="*/ 591 h 595"/>
                  <a:gd name="T16" fmla="*/ 599 w 680"/>
                  <a:gd name="T17" fmla="*/ 299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80" h="595">
                    <a:moveTo>
                      <a:pt x="599" y="299"/>
                    </a:moveTo>
                    <a:cubicBezTo>
                      <a:pt x="599" y="299"/>
                      <a:pt x="474" y="167"/>
                      <a:pt x="358" y="103"/>
                    </a:cubicBezTo>
                    <a:cubicBezTo>
                      <a:pt x="276" y="58"/>
                      <a:pt x="100" y="65"/>
                      <a:pt x="2" y="74"/>
                    </a:cubicBezTo>
                    <a:cubicBezTo>
                      <a:pt x="0" y="54"/>
                      <a:pt x="0" y="42"/>
                      <a:pt x="0" y="42"/>
                    </a:cubicBezTo>
                    <a:cubicBezTo>
                      <a:pt x="0" y="42"/>
                      <a:pt x="310" y="0"/>
                      <a:pt x="427" y="64"/>
                    </a:cubicBezTo>
                    <a:cubicBezTo>
                      <a:pt x="543" y="129"/>
                      <a:pt x="668" y="260"/>
                      <a:pt x="668" y="260"/>
                    </a:cubicBezTo>
                    <a:cubicBezTo>
                      <a:pt x="668" y="260"/>
                      <a:pt x="680" y="479"/>
                      <a:pt x="665" y="564"/>
                    </a:cubicBezTo>
                    <a:cubicBezTo>
                      <a:pt x="661" y="588"/>
                      <a:pt x="634" y="595"/>
                      <a:pt x="598" y="591"/>
                    </a:cubicBezTo>
                    <a:cubicBezTo>
                      <a:pt x="610" y="499"/>
                      <a:pt x="599" y="299"/>
                      <a:pt x="599" y="299"/>
                    </a:cubicBezTo>
                    <a:close/>
                  </a:path>
                </a:pathLst>
              </a:custGeom>
              <a:solidFill>
                <a:srgbClr val="BD2C1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3" name="Freeform 341">
                <a:extLst>
                  <a:ext uri="{FF2B5EF4-FFF2-40B4-BE49-F238E27FC236}">
                    <a16:creationId xmlns:a16="http://schemas.microsoft.com/office/drawing/2014/main" id="{0CE469CF-319C-4E3F-93C5-3F298224F26C}"/>
                  </a:ext>
                </a:extLst>
              </p:cNvPr>
              <p:cNvSpPr>
                <a:spLocks/>
              </p:cNvSpPr>
              <p:nvPr/>
            </p:nvSpPr>
            <p:spPr bwMode="auto">
              <a:xfrm>
                <a:off x="2473" y="338"/>
                <a:ext cx="363" cy="242"/>
              </a:xfrm>
              <a:custGeom>
                <a:avLst/>
                <a:gdLst>
                  <a:gd name="T0" fmla="*/ 280 w 287"/>
                  <a:gd name="T1" fmla="*/ 31 h 192"/>
                  <a:gd name="T2" fmla="*/ 141 w 287"/>
                  <a:gd name="T3" fmla="*/ 5 h 192"/>
                  <a:gd name="T4" fmla="*/ 74 w 287"/>
                  <a:gd name="T5" fmla="*/ 34 h 192"/>
                  <a:gd name="T6" fmla="*/ 12 w 287"/>
                  <a:gd name="T7" fmla="*/ 83 h 192"/>
                  <a:gd name="T8" fmla="*/ 17 w 287"/>
                  <a:gd name="T9" fmla="*/ 84 h 192"/>
                  <a:gd name="T10" fmla="*/ 1 w 287"/>
                  <a:gd name="T11" fmla="*/ 103 h 192"/>
                  <a:gd name="T12" fmla="*/ 23 w 287"/>
                  <a:gd name="T13" fmla="*/ 107 h 192"/>
                  <a:gd name="T14" fmla="*/ 4 w 287"/>
                  <a:gd name="T15" fmla="*/ 132 h 192"/>
                  <a:gd name="T16" fmla="*/ 37 w 287"/>
                  <a:gd name="T17" fmla="*/ 135 h 192"/>
                  <a:gd name="T18" fmla="*/ 21 w 287"/>
                  <a:gd name="T19" fmla="*/ 161 h 192"/>
                  <a:gd name="T20" fmla="*/ 57 w 287"/>
                  <a:gd name="T21" fmla="*/ 163 h 192"/>
                  <a:gd name="T22" fmla="*/ 146 w 287"/>
                  <a:gd name="T23" fmla="*/ 127 h 192"/>
                  <a:gd name="T24" fmla="*/ 79 w 287"/>
                  <a:gd name="T25" fmla="*/ 166 h 192"/>
                  <a:gd name="T26" fmla="*/ 109 w 287"/>
                  <a:gd name="T27" fmla="*/ 177 h 192"/>
                  <a:gd name="T28" fmla="*/ 208 w 287"/>
                  <a:gd name="T29" fmla="*/ 147 h 192"/>
                  <a:gd name="T30" fmla="*/ 287 w 287"/>
                  <a:gd name="T31" fmla="*/ 96 h 192"/>
                  <a:gd name="T32" fmla="*/ 280 w 287"/>
                  <a:gd name="T33" fmla="*/ 31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7" h="192">
                    <a:moveTo>
                      <a:pt x="280" y="31"/>
                    </a:moveTo>
                    <a:cubicBezTo>
                      <a:pt x="280" y="31"/>
                      <a:pt x="180" y="9"/>
                      <a:pt x="141" y="5"/>
                    </a:cubicBezTo>
                    <a:cubicBezTo>
                      <a:pt x="101" y="0"/>
                      <a:pt x="103" y="15"/>
                      <a:pt x="74" y="34"/>
                    </a:cubicBezTo>
                    <a:cubicBezTo>
                      <a:pt x="44" y="53"/>
                      <a:pt x="14" y="67"/>
                      <a:pt x="12" y="83"/>
                    </a:cubicBezTo>
                    <a:cubicBezTo>
                      <a:pt x="17" y="84"/>
                      <a:pt x="17" y="84"/>
                      <a:pt x="17" y="84"/>
                    </a:cubicBezTo>
                    <a:cubicBezTo>
                      <a:pt x="17" y="84"/>
                      <a:pt x="1" y="90"/>
                      <a:pt x="1" y="103"/>
                    </a:cubicBezTo>
                    <a:cubicBezTo>
                      <a:pt x="0" y="115"/>
                      <a:pt x="14" y="109"/>
                      <a:pt x="23" y="107"/>
                    </a:cubicBezTo>
                    <a:cubicBezTo>
                      <a:pt x="5" y="114"/>
                      <a:pt x="1" y="123"/>
                      <a:pt x="4" y="132"/>
                    </a:cubicBezTo>
                    <a:cubicBezTo>
                      <a:pt x="7" y="141"/>
                      <a:pt x="23" y="140"/>
                      <a:pt x="37" y="135"/>
                    </a:cubicBezTo>
                    <a:cubicBezTo>
                      <a:pt x="22" y="141"/>
                      <a:pt x="19" y="153"/>
                      <a:pt x="21" y="161"/>
                    </a:cubicBezTo>
                    <a:cubicBezTo>
                      <a:pt x="22" y="169"/>
                      <a:pt x="35" y="177"/>
                      <a:pt x="57" y="163"/>
                    </a:cubicBezTo>
                    <a:cubicBezTo>
                      <a:pt x="79" y="150"/>
                      <a:pt x="146" y="127"/>
                      <a:pt x="146" y="127"/>
                    </a:cubicBezTo>
                    <a:cubicBezTo>
                      <a:pt x="146" y="127"/>
                      <a:pt x="84" y="164"/>
                      <a:pt x="79" y="166"/>
                    </a:cubicBezTo>
                    <a:cubicBezTo>
                      <a:pt x="75" y="168"/>
                      <a:pt x="79" y="192"/>
                      <a:pt x="109" y="177"/>
                    </a:cubicBezTo>
                    <a:cubicBezTo>
                      <a:pt x="139" y="162"/>
                      <a:pt x="178" y="158"/>
                      <a:pt x="208" y="147"/>
                    </a:cubicBezTo>
                    <a:cubicBezTo>
                      <a:pt x="238" y="137"/>
                      <a:pt x="281" y="115"/>
                      <a:pt x="287" y="96"/>
                    </a:cubicBezTo>
                    <a:cubicBezTo>
                      <a:pt x="281" y="43"/>
                      <a:pt x="280" y="31"/>
                      <a:pt x="280" y="31"/>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4" name="Freeform 342">
                <a:extLst>
                  <a:ext uri="{FF2B5EF4-FFF2-40B4-BE49-F238E27FC236}">
                    <a16:creationId xmlns:a16="http://schemas.microsoft.com/office/drawing/2014/main" id="{56F7FBA5-BEAE-4217-BB41-623D85359497}"/>
                  </a:ext>
                </a:extLst>
              </p:cNvPr>
              <p:cNvSpPr>
                <a:spLocks/>
              </p:cNvSpPr>
              <p:nvPr/>
            </p:nvSpPr>
            <p:spPr bwMode="auto">
              <a:xfrm>
                <a:off x="2351" y="1270"/>
                <a:ext cx="352" cy="263"/>
              </a:xfrm>
              <a:custGeom>
                <a:avLst/>
                <a:gdLst>
                  <a:gd name="T0" fmla="*/ 253 w 278"/>
                  <a:gd name="T1" fmla="*/ 208 h 208"/>
                  <a:gd name="T2" fmla="*/ 112 w 278"/>
                  <a:gd name="T3" fmla="*/ 196 h 208"/>
                  <a:gd name="T4" fmla="*/ 55 w 278"/>
                  <a:gd name="T5" fmla="*/ 149 h 208"/>
                  <a:gd name="T6" fmla="*/ 9 w 278"/>
                  <a:gd name="T7" fmla="*/ 86 h 208"/>
                  <a:gd name="T8" fmla="*/ 14 w 278"/>
                  <a:gd name="T9" fmla="*/ 86 h 208"/>
                  <a:gd name="T10" fmla="*/ 3 w 278"/>
                  <a:gd name="T11" fmla="*/ 64 h 208"/>
                  <a:gd name="T12" fmla="*/ 26 w 278"/>
                  <a:gd name="T13" fmla="*/ 66 h 208"/>
                  <a:gd name="T14" fmla="*/ 14 w 278"/>
                  <a:gd name="T15" fmla="*/ 37 h 208"/>
                  <a:gd name="T16" fmla="*/ 47 w 278"/>
                  <a:gd name="T17" fmla="*/ 43 h 208"/>
                  <a:gd name="T18" fmla="*/ 39 w 278"/>
                  <a:gd name="T19" fmla="*/ 13 h 208"/>
                  <a:gd name="T20" fmla="*/ 74 w 278"/>
                  <a:gd name="T21" fmla="*/ 21 h 208"/>
                  <a:gd name="T22" fmla="*/ 150 w 278"/>
                  <a:gd name="T23" fmla="*/ 79 h 208"/>
                  <a:gd name="T24" fmla="*/ 96 w 278"/>
                  <a:gd name="T25" fmla="*/ 24 h 208"/>
                  <a:gd name="T26" fmla="*/ 128 w 278"/>
                  <a:gd name="T27" fmla="*/ 22 h 208"/>
                  <a:gd name="T28" fmla="*/ 215 w 278"/>
                  <a:gd name="T29" fmla="*/ 77 h 208"/>
                  <a:gd name="T30" fmla="*/ 278 w 278"/>
                  <a:gd name="T31" fmla="*/ 147 h 208"/>
                  <a:gd name="T32" fmla="*/ 253 w 278"/>
                  <a:gd name="T33" fmla="*/ 20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8" h="208">
                    <a:moveTo>
                      <a:pt x="253" y="208"/>
                    </a:moveTo>
                    <a:cubicBezTo>
                      <a:pt x="253" y="208"/>
                      <a:pt x="151" y="202"/>
                      <a:pt x="112" y="196"/>
                    </a:cubicBezTo>
                    <a:cubicBezTo>
                      <a:pt x="73" y="190"/>
                      <a:pt x="79" y="176"/>
                      <a:pt x="55" y="149"/>
                    </a:cubicBezTo>
                    <a:cubicBezTo>
                      <a:pt x="32" y="123"/>
                      <a:pt x="7" y="102"/>
                      <a:pt x="9" y="86"/>
                    </a:cubicBezTo>
                    <a:cubicBezTo>
                      <a:pt x="14" y="86"/>
                      <a:pt x="14" y="86"/>
                      <a:pt x="14" y="86"/>
                    </a:cubicBezTo>
                    <a:cubicBezTo>
                      <a:pt x="14" y="86"/>
                      <a:pt x="0" y="76"/>
                      <a:pt x="3" y="64"/>
                    </a:cubicBezTo>
                    <a:cubicBezTo>
                      <a:pt x="6" y="52"/>
                      <a:pt x="19" y="61"/>
                      <a:pt x="26" y="66"/>
                    </a:cubicBezTo>
                    <a:cubicBezTo>
                      <a:pt x="11" y="54"/>
                      <a:pt x="9" y="45"/>
                      <a:pt x="14" y="37"/>
                    </a:cubicBezTo>
                    <a:cubicBezTo>
                      <a:pt x="20" y="29"/>
                      <a:pt x="35" y="35"/>
                      <a:pt x="47" y="43"/>
                    </a:cubicBezTo>
                    <a:cubicBezTo>
                      <a:pt x="34" y="33"/>
                      <a:pt x="35" y="20"/>
                      <a:pt x="39" y="13"/>
                    </a:cubicBezTo>
                    <a:cubicBezTo>
                      <a:pt x="42" y="6"/>
                      <a:pt x="57" y="2"/>
                      <a:pt x="74" y="21"/>
                    </a:cubicBezTo>
                    <a:cubicBezTo>
                      <a:pt x="92" y="40"/>
                      <a:pt x="150" y="79"/>
                      <a:pt x="150" y="79"/>
                    </a:cubicBezTo>
                    <a:cubicBezTo>
                      <a:pt x="150" y="79"/>
                      <a:pt x="101" y="28"/>
                      <a:pt x="96" y="24"/>
                    </a:cubicBezTo>
                    <a:cubicBezTo>
                      <a:pt x="92" y="21"/>
                      <a:pt x="103" y="0"/>
                      <a:pt x="128" y="22"/>
                    </a:cubicBezTo>
                    <a:cubicBezTo>
                      <a:pt x="152" y="44"/>
                      <a:pt x="189" y="59"/>
                      <a:pt x="215" y="77"/>
                    </a:cubicBezTo>
                    <a:cubicBezTo>
                      <a:pt x="241" y="95"/>
                      <a:pt x="276" y="128"/>
                      <a:pt x="278" y="147"/>
                    </a:cubicBezTo>
                    <a:cubicBezTo>
                      <a:pt x="258" y="197"/>
                      <a:pt x="253" y="208"/>
                      <a:pt x="253" y="208"/>
                    </a:cubicBezTo>
                    <a:close/>
                  </a:path>
                </a:pathLst>
              </a:custGeom>
              <a:solidFill>
                <a:srgbClr val="E7B2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5" name="Freeform 343">
                <a:extLst>
                  <a:ext uri="{FF2B5EF4-FFF2-40B4-BE49-F238E27FC236}">
                    <a16:creationId xmlns:a16="http://schemas.microsoft.com/office/drawing/2014/main" id="{1E64A3C0-5566-4675-925A-0F3AA314B569}"/>
                  </a:ext>
                </a:extLst>
              </p:cNvPr>
              <p:cNvSpPr>
                <a:spLocks/>
              </p:cNvSpPr>
              <p:nvPr/>
            </p:nvSpPr>
            <p:spPr bwMode="auto">
              <a:xfrm>
                <a:off x="3156" y="724"/>
                <a:ext cx="293" cy="635"/>
              </a:xfrm>
              <a:custGeom>
                <a:avLst/>
                <a:gdLst>
                  <a:gd name="T0" fmla="*/ 36 w 232"/>
                  <a:gd name="T1" fmla="*/ 65 h 502"/>
                  <a:gd name="T2" fmla="*/ 0 w 232"/>
                  <a:gd name="T3" fmla="*/ 128 h 502"/>
                  <a:gd name="T4" fmla="*/ 0 w 232"/>
                  <a:gd name="T5" fmla="*/ 403 h 502"/>
                  <a:gd name="T6" fmla="*/ 37 w 232"/>
                  <a:gd name="T7" fmla="*/ 461 h 502"/>
                  <a:gd name="T8" fmla="*/ 164 w 232"/>
                  <a:gd name="T9" fmla="*/ 496 h 502"/>
                  <a:gd name="T10" fmla="*/ 207 w 232"/>
                  <a:gd name="T11" fmla="*/ 459 h 502"/>
                  <a:gd name="T12" fmla="*/ 228 w 232"/>
                  <a:gd name="T13" fmla="*/ 311 h 502"/>
                  <a:gd name="T14" fmla="*/ 229 w 232"/>
                  <a:gd name="T15" fmla="*/ 217 h 502"/>
                  <a:gd name="T16" fmla="*/ 208 w 232"/>
                  <a:gd name="T17" fmla="*/ 41 h 502"/>
                  <a:gd name="T18" fmla="*/ 166 w 232"/>
                  <a:gd name="T19" fmla="*/ 9 h 502"/>
                  <a:gd name="T20" fmla="*/ 36 w 232"/>
                  <a:gd name="T21" fmla="*/ 65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2" h="502">
                    <a:moveTo>
                      <a:pt x="36" y="65"/>
                    </a:moveTo>
                    <a:cubicBezTo>
                      <a:pt x="16" y="73"/>
                      <a:pt x="0" y="102"/>
                      <a:pt x="0" y="128"/>
                    </a:cubicBezTo>
                    <a:cubicBezTo>
                      <a:pt x="0" y="403"/>
                      <a:pt x="0" y="403"/>
                      <a:pt x="0" y="403"/>
                    </a:cubicBezTo>
                    <a:cubicBezTo>
                      <a:pt x="0" y="430"/>
                      <a:pt x="16" y="456"/>
                      <a:pt x="37" y="461"/>
                    </a:cubicBezTo>
                    <a:cubicBezTo>
                      <a:pt x="164" y="496"/>
                      <a:pt x="164" y="496"/>
                      <a:pt x="164" y="496"/>
                    </a:cubicBezTo>
                    <a:cubicBezTo>
                      <a:pt x="184" y="502"/>
                      <a:pt x="204" y="485"/>
                      <a:pt x="207" y="459"/>
                    </a:cubicBezTo>
                    <a:cubicBezTo>
                      <a:pt x="228" y="311"/>
                      <a:pt x="228" y="311"/>
                      <a:pt x="228" y="311"/>
                    </a:cubicBezTo>
                    <a:cubicBezTo>
                      <a:pt x="231" y="285"/>
                      <a:pt x="232" y="243"/>
                      <a:pt x="229" y="217"/>
                    </a:cubicBezTo>
                    <a:cubicBezTo>
                      <a:pt x="208" y="41"/>
                      <a:pt x="208" y="41"/>
                      <a:pt x="208" y="41"/>
                    </a:cubicBezTo>
                    <a:cubicBezTo>
                      <a:pt x="205" y="15"/>
                      <a:pt x="186" y="0"/>
                      <a:pt x="166" y="9"/>
                    </a:cubicBezTo>
                    <a:lnTo>
                      <a:pt x="36" y="65"/>
                    </a:lnTo>
                    <a:close/>
                  </a:path>
                </a:pathLst>
              </a:custGeom>
              <a:solidFill>
                <a:srgbClr val="FC5B4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6" name="Oval 344">
                <a:extLst>
                  <a:ext uri="{FF2B5EF4-FFF2-40B4-BE49-F238E27FC236}">
                    <a16:creationId xmlns:a16="http://schemas.microsoft.com/office/drawing/2014/main" id="{3A64FE57-E24B-433A-ACA1-B6C58A1ADE16}"/>
                  </a:ext>
                </a:extLst>
              </p:cNvPr>
              <p:cNvSpPr>
                <a:spLocks noChangeArrowheads="1"/>
              </p:cNvSpPr>
              <p:nvPr/>
            </p:nvSpPr>
            <p:spPr bwMode="auto">
              <a:xfrm>
                <a:off x="3228" y="799"/>
                <a:ext cx="572" cy="526"/>
              </a:xfrm>
              <a:prstGeom prst="ellipse">
                <a:avLst/>
              </a:prstGeom>
              <a:solidFill>
                <a:srgbClr val="A080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7" name="Freeform 345">
                <a:extLst>
                  <a:ext uri="{FF2B5EF4-FFF2-40B4-BE49-F238E27FC236}">
                    <a16:creationId xmlns:a16="http://schemas.microsoft.com/office/drawing/2014/main" id="{F8794766-2BB3-491D-AC45-F28D3ED34353}"/>
                  </a:ext>
                </a:extLst>
              </p:cNvPr>
              <p:cNvSpPr>
                <a:spLocks/>
              </p:cNvSpPr>
              <p:nvPr/>
            </p:nvSpPr>
            <p:spPr bwMode="auto">
              <a:xfrm>
                <a:off x="3228" y="946"/>
                <a:ext cx="572" cy="379"/>
              </a:xfrm>
              <a:custGeom>
                <a:avLst/>
                <a:gdLst>
                  <a:gd name="T0" fmla="*/ 249 w 453"/>
                  <a:gd name="T1" fmla="*/ 192 h 300"/>
                  <a:gd name="T2" fmla="*/ 24 w 453"/>
                  <a:gd name="T3" fmla="*/ 0 h 300"/>
                  <a:gd name="T4" fmla="*/ 0 w 453"/>
                  <a:gd name="T5" fmla="*/ 92 h 300"/>
                  <a:gd name="T6" fmla="*/ 227 w 453"/>
                  <a:gd name="T7" fmla="*/ 300 h 300"/>
                  <a:gd name="T8" fmla="*/ 453 w 453"/>
                  <a:gd name="T9" fmla="*/ 92 h 300"/>
                  <a:gd name="T10" fmla="*/ 452 w 453"/>
                  <a:gd name="T11" fmla="*/ 76 h 300"/>
                  <a:gd name="T12" fmla="*/ 249 w 453"/>
                  <a:gd name="T13" fmla="*/ 192 h 300"/>
                </a:gdLst>
                <a:ahLst/>
                <a:cxnLst>
                  <a:cxn ang="0">
                    <a:pos x="T0" y="T1"/>
                  </a:cxn>
                  <a:cxn ang="0">
                    <a:pos x="T2" y="T3"/>
                  </a:cxn>
                  <a:cxn ang="0">
                    <a:pos x="T4" y="T5"/>
                  </a:cxn>
                  <a:cxn ang="0">
                    <a:pos x="T6" y="T7"/>
                  </a:cxn>
                  <a:cxn ang="0">
                    <a:pos x="T8" y="T9"/>
                  </a:cxn>
                  <a:cxn ang="0">
                    <a:pos x="T10" y="T11"/>
                  </a:cxn>
                  <a:cxn ang="0">
                    <a:pos x="T12" y="T13"/>
                  </a:cxn>
                </a:cxnLst>
                <a:rect l="0" t="0" r="r" b="b"/>
                <a:pathLst>
                  <a:path w="453" h="300">
                    <a:moveTo>
                      <a:pt x="249" y="192"/>
                    </a:moveTo>
                    <a:cubicBezTo>
                      <a:pt x="130" y="192"/>
                      <a:pt x="33" y="108"/>
                      <a:pt x="24" y="0"/>
                    </a:cubicBezTo>
                    <a:cubicBezTo>
                      <a:pt x="9" y="28"/>
                      <a:pt x="0" y="59"/>
                      <a:pt x="0" y="92"/>
                    </a:cubicBezTo>
                    <a:cubicBezTo>
                      <a:pt x="0" y="207"/>
                      <a:pt x="102" y="300"/>
                      <a:pt x="227" y="300"/>
                    </a:cubicBezTo>
                    <a:cubicBezTo>
                      <a:pt x="352" y="300"/>
                      <a:pt x="453" y="207"/>
                      <a:pt x="453" y="92"/>
                    </a:cubicBezTo>
                    <a:cubicBezTo>
                      <a:pt x="453" y="87"/>
                      <a:pt x="453" y="81"/>
                      <a:pt x="452" y="76"/>
                    </a:cubicBezTo>
                    <a:cubicBezTo>
                      <a:pt x="416" y="145"/>
                      <a:pt x="338" y="192"/>
                      <a:pt x="249" y="192"/>
                    </a:cubicBezTo>
                    <a:close/>
                  </a:path>
                </a:pathLst>
              </a:custGeom>
              <a:solidFill>
                <a:srgbClr val="9070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8" name="Freeform 346">
                <a:extLst>
                  <a:ext uri="{FF2B5EF4-FFF2-40B4-BE49-F238E27FC236}">
                    <a16:creationId xmlns:a16="http://schemas.microsoft.com/office/drawing/2014/main" id="{48F86CFF-A58B-42CB-9A34-FC4E04AE295B}"/>
                  </a:ext>
                </a:extLst>
              </p:cNvPr>
              <p:cNvSpPr>
                <a:spLocks/>
              </p:cNvSpPr>
              <p:nvPr/>
            </p:nvSpPr>
            <p:spPr bwMode="auto">
              <a:xfrm>
                <a:off x="1411" y="421"/>
                <a:ext cx="275" cy="234"/>
              </a:xfrm>
              <a:custGeom>
                <a:avLst/>
                <a:gdLst>
                  <a:gd name="T0" fmla="*/ 0 w 218"/>
                  <a:gd name="T1" fmla="*/ 5 h 185"/>
                  <a:gd name="T2" fmla="*/ 216 w 218"/>
                  <a:gd name="T3" fmla="*/ 185 h 185"/>
                  <a:gd name="T4" fmla="*/ 213 w 218"/>
                  <a:gd name="T5" fmla="*/ 174 h 185"/>
                  <a:gd name="T6" fmla="*/ 4 w 218"/>
                  <a:gd name="T7" fmla="*/ 0 h 185"/>
                  <a:gd name="T8" fmla="*/ 0 w 218"/>
                  <a:gd name="T9" fmla="*/ 5 h 185"/>
                </a:gdLst>
                <a:ahLst/>
                <a:cxnLst>
                  <a:cxn ang="0">
                    <a:pos x="T0" y="T1"/>
                  </a:cxn>
                  <a:cxn ang="0">
                    <a:pos x="T2" y="T3"/>
                  </a:cxn>
                  <a:cxn ang="0">
                    <a:pos x="T4" y="T5"/>
                  </a:cxn>
                  <a:cxn ang="0">
                    <a:pos x="T6" y="T7"/>
                  </a:cxn>
                  <a:cxn ang="0">
                    <a:pos x="T8" y="T9"/>
                  </a:cxn>
                </a:cxnLst>
                <a:rect l="0" t="0" r="r" b="b"/>
                <a:pathLst>
                  <a:path w="218" h="185">
                    <a:moveTo>
                      <a:pt x="0" y="5"/>
                    </a:moveTo>
                    <a:cubicBezTo>
                      <a:pt x="216" y="185"/>
                      <a:pt x="216" y="185"/>
                      <a:pt x="216" y="185"/>
                    </a:cubicBezTo>
                    <a:cubicBezTo>
                      <a:pt x="218" y="182"/>
                      <a:pt x="216" y="178"/>
                      <a:pt x="213" y="174"/>
                    </a:cubicBezTo>
                    <a:cubicBezTo>
                      <a:pt x="4" y="0"/>
                      <a:pt x="4" y="0"/>
                      <a:pt x="4" y="0"/>
                    </a:cubicBezTo>
                    <a:lnTo>
                      <a:pt x="0" y="5"/>
                    </a:lnTo>
                    <a:close/>
                  </a:path>
                </a:pathLst>
              </a:custGeom>
              <a:solidFill>
                <a:srgbClr val="F9A8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9" name="Freeform 347">
                <a:extLst>
                  <a:ext uri="{FF2B5EF4-FFF2-40B4-BE49-F238E27FC236}">
                    <a16:creationId xmlns:a16="http://schemas.microsoft.com/office/drawing/2014/main" id="{91D18C71-1B61-4EE8-990E-3B5054C3FDC3}"/>
                  </a:ext>
                </a:extLst>
              </p:cNvPr>
              <p:cNvSpPr>
                <a:spLocks/>
              </p:cNvSpPr>
              <p:nvPr/>
            </p:nvSpPr>
            <p:spPr bwMode="auto">
              <a:xfrm>
                <a:off x="1416" y="406"/>
                <a:ext cx="283" cy="240"/>
              </a:xfrm>
              <a:custGeom>
                <a:avLst/>
                <a:gdLst>
                  <a:gd name="T0" fmla="*/ 10 w 224"/>
                  <a:gd name="T1" fmla="*/ 0 h 190"/>
                  <a:gd name="T2" fmla="*/ 0 w 224"/>
                  <a:gd name="T3" fmla="*/ 12 h 190"/>
                  <a:gd name="T4" fmla="*/ 209 w 224"/>
                  <a:gd name="T5" fmla="*/ 186 h 190"/>
                  <a:gd name="T6" fmla="*/ 209 w 224"/>
                  <a:gd name="T7" fmla="*/ 186 h 190"/>
                  <a:gd name="T8" fmla="*/ 209 w 224"/>
                  <a:gd name="T9" fmla="*/ 186 h 190"/>
                  <a:gd name="T10" fmla="*/ 222 w 224"/>
                  <a:gd name="T11" fmla="*/ 187 h 190"/>
                  <a:gd name="T12" fmla="*/ 219 w 224"/>
                  <a:gd name="T13" fmla="*/ 174 h 190"/>
                  <a:gd name="T14" fmla="*/ 219 w 224"/>
                  <a:gd name="T15" fmla="*/ 175 h 190"/>
                  <a:gd name="T16" fmla="*/ 219 w 224"/>
                  <a:gd name="T17" fmla="*/ 174 h 190"/>
                  <a:gd name="T18" fmla="*/ 219 w 224"/>
                  <a:gd name="T19" fmla="*/ 174 h 190"/>
                  <a:gd name="T20" fmla="*/ 10 w 224"/>
                  <a:gd name="T21" fmla="*/ 0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4" h="190">
                    <a:moveTo>
                      <a:pt x="10" y="0"/>
                    </a:moveTo>
                    <a:cubicBezTo>
                      <a:pt x="0" y="12"/>
                      <a:pt x="0" y="12"/>
                      <a:pt x="0" y="12"/>
                    </a:cubicBezTo>
                    <a:cubicBezTo>
                      <a:pt x="209" y="186"/>
                      <a:pt x="209" y="186"/>
                      <a:pt x="209" y="186"/>
                    </a:cubicBezTo>
                    <a:cubicBezTo>
                      <a:pt x="209" y="186"/>
                      <a:pt x="209" y="186"/>
                      <a:pt x="209" y="186"/>
                    </a:cubicBezTo>
                    <a:cubicBezTo>
                      <a:pt x="209" y="186"/>
                      <a:pt x="209" y="186"/>
                      <a:pt x="209" y="186"/>
                    </a:cubicBezTo>
                    <a:cubicBezTo>
                      <a:pt x="213" y="189"/>
                      <a:pt x="219" y="190"/>
                      <a:pt x="222" y="187"/>
                    </a:cubicBezTo>
                    <a:cubicBezTo>
                      <a:pt x="224" y="184"/>
                      <a:pt x="223" y="179"/>
                      <a:pt x="219" y="174"/>
                    </a:cubicBezTo>
                    <a:cubicBezTo>
                      <a:pt x="219" y="175"/>
                      <a:pt x="219" y="175"/>
                      <a:pt x="219" y="175"/>
                    </a:cubicBezTo>
                    <a:cubicBezTo>
                      <a:pt x="219" y="174"/>
                      <a:pt x="219" y="174"/>
                      <a:pt x="219" y="174"/>
                    </a:cubicBezTo>
                    <a:cubicBezTo>
                      <a:pt x="219" y="174"/>
                      <a:pt x="219" y="174"/>
                      <a:pt x="219" y="174"/>
                    </a:cubicBezTo>
                    <a:lnTo>
                      <a:pt x="10" y="0"/>
                    </a:lnTo>
                    <a:close/>
                  </a:path>
                </a:pathLst>
              </a:custGeom>
              <a:solidFill>
                <a:srgbClr val="F5E6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0" name="Freeform 348">
                <a:extLst>
                  <a:ext uri="{FF2B5EF4-FFF2-40B4-BE49-F238E27FC236}">
                    <a16:creationId xmlns:a16="http://schemas.microsoft.com/office/drawing/2014/main" id="{C2861A7E-F46A-4696-A9DE-7557F4684B28}"/>
                  </a:ext>
                </a:extLst>
              </p:cNvPr>
              <p:cNvSpPr>
                <a:spLocks/>
              </p:cNvSpPr>
              <p:nvPr/>
            </p:nvSpPr>
            <p:spPr bwMode="auto">
              <a:xfrm>
                <a:off x="1429" y="399"/>
                <a:ext cx="279" cy="232"/>
              </a:xfrm>
              <a:custGeom>
                <a:avLst/>
                <a:gdLst>
                  <a:gd name="T0" fmla="*/ 209 w 221"/>
                  <a:gd name="T1" fmla="*/ 179 h 183"/>
                  <a:gd name="T2" fmla="*/ 221 w 221"/>
                  <a:gd name="T3" fmla="*/ 181 h 183"/>
                  <a:gd name="T4" fmla="*/ 4 w 221"/>
                  <a:gd name="T5" fmla="*/ 0 h 183"/>
                  <a:gd name="T6" fmla="*/ 0 w 221"/>
                  <a:gd name="T7" fmla="*/ 5 h 183"/>
                  <a:gd name="T8" fmla="*/ 209 w 221"/>
                  <a:gd name="T9" fmla="*/ 179 h 183"/>
                </a:gdLst>
                <a:ahLst/>
                <a:cxnLst>
                  <a:cxn ang="0">
                    <a:pos x="T0" y="T1"/>
                  </a:cxn>
                  <a:cxn ang="0">
                    <a:pos x="T2" y="T3"/>
                  </a:cxn>
                  <a:cxn ang="0">
                    <a:pos x="T4" y="T5"/>
                  </a:cxn>
                  <a:cxn ang="0">
                    <a:pos x="T6" y="T7"/>
                  </a:cxn>
                  <a:cxn ang="0">
                    <a:pos x="T8" y="T9"/>
                  </a:cxn>
                </a:cxnLst>
                <a:rect l="0" t="0" r="r" b="b"/>
                <a:pathLst>
                  <a:path w="221" h="183">
                    <a:moveTo>
                      <a:pt x="209" y="179"/>
                    </a:moveTo>
                    <a:cubicBezTo>
                      <a:pt x="213" y="182"/>
                      <a:pt x="218" y="183"/>
                      <a:pt x="221" y="181"/>
                    </a:cubicBezTo>
                    <a:cubicBezTo>
                      <a:pt x="4" y="0"/>
                      <a:pt x="4" y="0"/>
                      <a:pt x="4" y="0"/>
                    </a:cubicBezTo>
                    <a:cubicBezTo>
                      <a:pt x="0" y="5"/>
                      <a:pt x="0" y="5"/>
                      <a:pt x="0" y="5"/>
                    </a:cubicBezTo>
                    <a:lnTo>
                      <a:pt x="209" y="179"/>
                    </a:lnTo>
                    <a:close/>
                  </a:path>
                </a:pathLst>
              </a:custGeom>
              <a:solidFill>
                <a:srgbClr val="F9A8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1" name="Freeform 349">
                <a:extLst>
                  <a:ext uri="{FF2B5EF4-FFF2-40B4-BE49-F238E27FC236}">
                    <a16:creationId xmlns:a16="http://schemas.microsoft.com/office/drawing/2014/main" id="{1A519A09-A833-4D8E-B163-99DC197B639E}"/>
                  </a:ext>
                </a:extLst>
              </p:cNvPr>
              <p:cNvSpPr>
                <a:spLocks/>
              </p:cNvSpPr>
              <p:nvPr/>
            </p:nvSpPr>
            <p:spPr bwMode="auto">
              <a:xfrm>
                <a:off x="1680" y="626"/>
                <a:ext cx="42" cy="38"/>
              </a:xfrm>
              <a:custGeom>
                <a:avLst/>
                <a:gdLst>
                  <a:gd name="T0" fmla="*/ 22 w 33"/>
                  <a:gd name="T1" fmla="*/ 2 h 30"/>
                  <a:gd name="T2" fmla="*/ 10 w 33"/>
                  <a:gd name="T3" fmla="*/ 0 h 30"/>
                  <a:gd name="T4" fmla="*/ 10 w 33"/>
                  <a:gd name="T5" fmla="*/ 0 h 30"/>
                  <a:gd name="T6" fmla="*/ 10 w 33"/>
                  <a:gd name="T7" fmla="*/ 1 h 30"/>
                  <a:gd name="T8" fmla="*/ 10 w 33"/>
                  <a:gd name="T9" fmla="*/ 0 h 30"/>
                  <a:gd name="T10" fmla="*/ 13 w 33"/>
                  <a:gd name="T11" fmla="*/ 13 h 30"/>
                  <a:gd name="T12" fmla="*/ 0 w 33"/>
                  <a:gd name="T13" fmla="*/ 12 h 30"/>
                  <a:gd name="T14" fmla="*/ 0 w 33"/>
                  <a:gd name="T15" fmla="*/ 12 h 30"/>
                  <a:gd name="T16" fmla="*/ 0 w 33"/>
                  <a:gd name="T17" fmla="*/ 12 h 30"/>
                  <a:gd name="T18" fmla="*/ 3 w 33"/>
                  <a:gd name="T19" fmla="*/ 24 h 30"/>
                  <a:gd name="T20" fmla="*/ 33 w 33"/>
                  <a:gd name="T21" fmla="*/ 30 h 30"/>
                  <a:gd name="T22" fmla="*/ 22 w 33"/>
                  <a:gd name="T23" fmla="*/ 2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3" h="30">
                    <a:moveTo>
                      <a:pt x="22" y="2"/>
                    </a:moveTo>
                    <a:cubicBezTo>
                      <a:pt x="19" y="4"/>
                      <a:pt x="14" y="3"/>
                      <a:pt x="10" y="0"/>
                    </a:cubicBezTo>
                    <a:cubicBezTo>
                      <a:pt x="10" y="0"/>
                      <a:pt x="10" y="0"/>
                      <a:pt x="10" y="0"/>
                    </a:cubicBezTo>
                    <a:cubicBezTo>
                      <a:pt x="10" y="1"/>
                      <a:pt x="10" y="1"/>
                      <a:pt x="10" y="1"/>
                    </a:cubicBezTo>
                    <a:cubicBezTo>
                      <a:pt x="10" y="0"/>
                      <a:pt x="10" y="0"/>
                      <a:pt x="10" y="0"/>
                    </a:cubicBezTo>
                    <a:cubicBezTo>
                      <a:pt x="14" y="5"/>
                      <a:pt x="15" y="10"/>
                      <a:pt x="13" y="13"/>
                    </a:cubicBezTo>
                    <a:cubicBezTo>
                      <a:pt x="10" y="16"/>
                      <a:pt x="4" y="15"/>
                      <a:pt x="0" y="12"/>
                    </a:cubicBezTo>
                    <a:cubicBezTo>
                      <a:pt x="0" y="12"/>
                      <a:pt x="0" y="12"/>
                      <a:pt x="0" y="12"/>
                    </a:cubicBezTo>
                    <a:cubicBezTo>
                      <a:pt x="0" y="12"/>
                      <a:pt x="0" y="12"/>
                      <a:pt x="0" y="12"/>
                    </a:cubicBezTo>
                    <a:cubicBezTo>
                      <a:pt x="3" y="16"/>
                      <a:pt x="5" y="20"/>
                      <a:pt x="3" y="24"/>
                    </a:cubicBezTo>
                    <a:cubicBezTo>
                      <a:pt x="33" y="30"/>
                      <a:pt x="33" y="30"/>
                      <a:pt x="33" y="30"/>
                    </a:cubicBezTo>
                    <a:lnTo>
                      <a:pt x="22" y="2"/>
                    </a:lnTo>
                    <a:close/>
                  </a:path>
                </a:pathLst>
              </a:custGeom>
              <a:solidFill>
                <a:srgbClr val="F0B16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2" name="Freeform 350">
                <a:extLst>
                  <a:ext uri="{FF2B5EF4-FFF2-40B4-BE49-F238E27FC236}">
                    <a16:creationId xmlns:a16="http://schemas.microsoft.com/office/drawing/2014/main" id="{0CBAB59A-60ED-418D-8D16-34DB74D3A61D}"/>
                  </a:ext>
                </a:extLst>
              </p:cNvPr>
              <p:cNvSpPr>
                <a:spLocks/>
              </p:cNvSpPr>
              <p:nvPr/>
            </p:nvSpPr>
            <p:spPr bwMode="auto">
              <a:xfrm>
                <a:off x="1703" y="646"/>
                <a:ext cx="19" cy="18"/>
              </a:xfrm>
              <a:custGeom>
                <a:avLst/>
                <a:gdLst>
                  <a:gd name="T0" fmla="*/ 0 w 15"/>
                  <a:gd name="T1" fmla="*/ 11 h 14"/>
                  <a:gd name="T2" fmla="*/ 15 w 15"/>
                  <a:gd name="T3" fmla="*/ 14 h 14"/>
                  <a:gd name="T4" fmla="*/ 9 w 15"/>
                  <a:gd name="T5" fmla="*/ 0 h 14"/>
                  <a:gd name="T6" fmla="*/ 4 w 15"/>
                  <a:gd name="T7" fmla="*/ 5 h 14"/>
                  <a:gd name="T8" fmla="*/ 0 w 15"/>
                  <a:gd name="T9" fmla="*/ 11 h 14"/>
                </a:gdLst>
                <a:ahLst/>
                <a:cxnLst>
                  <a:cxn ang="0">
                    <a:pos x="T0" y="T1"/>
                  </a:cxn>
                  <a:cxn ang="0">
                    <a:pos x="T2" y="T3"/>
                  </a:cxn>
                  <a:cxn ang="0">
                    <a:pos x="T4" y="T5"/>
                  </a:cxn>
                  <a:cxn ang="0">
                    <a:pos x="T6" y="T7"/>
                  </a:cxn>
                  <a:cxn ang="0">
                    <a:pos x="T8" y="T9"/>
                  </a:cxn>
                </a:cxnLst>
                <a:rect l="0" t="0" r="r" b="b"/>
                <a:pathLst>
                  <a:path w="15" h="14">
                    <a:moveTo>
                      <a:pt x="0" y="11"/>
                    </a:moveTo>
                    <a:cubicBezTo>
                      <a:pt x="15" y="14"/>
                      <a:pt x="15" y="14"/>
                      <a:pt x="15" y="14"/>
                    </a:cubicBezTo>
                    <a:cubicBezTo>
                      <a:pt x="9" y="0"/>
                      <a:pt x="9" y="0"/>
                      <a:pt x="9" y="0"/>
                    </a:cubicBezTo>
                    <a:cubicBezTo>
                      <a:pt x="7" y="2"/>
                      <a:pt x="5" y="3"/>
                      <a:pt x="4" y="5"/>
                    </a:cubicBezTo>
                    <a:cubicBezTo>
                      <a:pt x="2" y="7"/>
                      <a:pt x="1" y="9"/>
                      <a:pt x="0" y="11"/>
                    </a:cubicBezTo>
                    <a:close/>
                  </a:path>
                </a:pathLst>
              </a:custGeom>
              <a:solidFill>
                <a:srgbClr val="1037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3" name="Freeform 351">
                <a:extLst>
                  <a:ext uri="{FF2B5EF4-FFF2-40B4-BE49-F238E27FC236}">
                    <a16:creationId xmlns:a16="http://schemas.microsoft.com/office/drawing/2014/main" id="{84C7D85F-E25D-4FCE-A43C-41CA35F4A479}"/>
                  </a:ext>
                </a:extLst>
              </p:cNvPr>
              <p:cNvSpPr>
                <a:spLocks/>
              </p:cNvSpPr>
              <p:nvPr/>
            </p:nvSpPr>
            <p:spPr bwMode="auto">
              <a:xfrm>
                <a:off x="1398" y="410"/>
                <a:ext cx="18" cy="16"/>
              </a:xfrm>
              <a:custGeom>
                <a:avLst/>
                <a:gdLst>
                  <a:gd name="T0" fmla="*/ 13 w 18"/>
                  <a:gd name="T1" fmla="*/ 16 h 16"/>
                  <a:gd name="T2" fmla="*/ 18 w 18"/>
                  <a:gd name="T3" fmla="*/ 11 h 16"/>
                  <a:gd name="T4" fmla="*/ 5 w 18"/>
                  <a:gd name="T5" fmla="*/ 0 h 16"/>
                  <a:gd name="T6" fmla="*/ 0 w 18"/>
                  <a:gd name="T7" fmla="*/ 6 h 16"/>
                  <a:gd name="T8" fmla="*/ 13 w 18"/>
                  <a:gd name="T9" fmla="*/ 16 h 16"/>
                </a:gdLst>
                <a:ahLst/>
                <a:cxnLst>
                  <a:cxn ang="0">
                    <a:pos x="T0" y="T1"/>
                  </a:cxn>
                  <a:cxn ang="0">
                    <a:pos x="T2" y="T3"/>
                  </a:cxn>
                  <a:cxn ang="0">
                    <a:pos x="T4" y="T5"/>
                  </a:cxn>
                  <a:cxn ang="0">
                    <a:pos x="T6" y="T7"/>
                  </a:cxn>
                  <a:cxn ang="0">
                    <a:pos x="T8" y="T9"/>
                  </a:cxn>
                </a:cxnLst>
                <a:rect l="0" t="0" r="r" b="b"/>
                <a:pathLst>
                  <a:path w="18" h="16">
                    <a:moveTo>
                      <a:pt x="13" y="16"/>
                    </a:moveTo>
                    <a:lnTo>
                      <a:pt x="18" y="11"/>
                    </a:lnTo>
                    <a:lnTo>
                      <a:pt x="5" y="0"/>
                    </a:lnTo>
                    <a:lnTo>
                      <a:pt x="0" y="6"/>
                    </a:lnTo>
                    <a:lnTo>
                      <a:pt x="13" y="16"/>
                    </a:lnTo>
                    <a:close/>
                  </a:path>
                </a:pathLst>
              </a:custGeom>
              <a:solidFill>
                <a:srgbClr val="C62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4" name="Freeform 352">
                <a:extLst>
                  <a:ext uri="{FF2B5EF4-FFF2-40B4-BE49-F238E27FC236}">
                    <a16:creationId xmlns:a16="http://schemas.microsoft.com/office/drawing/2014/main" id="{6D452049-727B-44BA-B6B9-4C0D78B7A6F6}"/>
                  </a:ext>
                </a:extLst>
              </p:cNvPr>
              <p:cNvSpPr>
                <a:spLocks/>
              </p:cNvSpPr>
              <p:nvPr/>
            </p:nvSpPr>
            <p:spPr bwMode="auto">
              <a:xfrm>
                <a:off x="1403" y="396"/>
                <a:ext cx="26" cy="25"/>
              </a:xfrm>
              <a:custGeom>
                <a:avLst/>
                <a:gdLst>
                  <a:gd name="T0" fmla="*/ 13 w 26"/>
                  <a:gd name="T1" fmla="*/ 25 h 25"/>
                  <a:gd name="T2" fmla="*/ 26 w 26"/>
                  <a:gd name="T3" fmla="*/ 10 h 25"/>
                  <a:gd name="T4" fmla="*/ 13 w 26"/>
                  <a:gd name="T5" fmla="*/ 0 h 25"/>
                  <a:gd name="T6" fmla="*/ 0 w 26"/>
                  <a:gd name="T7" fmla="*/ 14 h 25"/>
                  <a:gd name="T8" fmla="*/ 13 w 26"/>
                  <a:gd name="T9" fmla="*/ 25 h 25"/>
                </a:gdLst>
                <a:ahLst/>
                <a:cxnLst>
                  <a:cxn ang="0">
                    <a:pos x="T0" y="T1"/>
                  </a:cxn>
                  <a:cxn ang="0">
                    <a:pos x="T2" y="T3"/>
                  </a:cxn>
                  <a:cxn ang="0">
                    <a:pos x="T4" y="T5"/>
                  </a:cxn>
                  <a:cxn ang="0">
                    <a:pos x="T6" y="T7"/>
                  </a:cxn>
                  <a:cxn ang="0">
                    <a:pos x="T8" y="T9"/>
                  </a:cxn>
                </a:cxnLst>
                <a:rect l="0" t="0" r="r" b="b"/>
                <a:pathLst>
                  <a:path w="26" h="25">
                    <a:moveTo>
                      <a:pt x="13" y="25"/>
                    </a:moveTo>
                    <a:lnTo>
                      <a:pt x="26" y="10"/>
                    </a:lnTo>
                    <a:lnTo>
                      <a:pt x="13" y="0"/>
                    </a:lnTo>
                    <a:lnTo>
                      <a:pt x="0" y="14"/>
                    </a:lnTo>
                    <a:lnTo>
                      <a:pt x="13" y="25"/>
                    </a:lnTo>
                    <a:close/>
                  </a:path>
                </a:pathLst>
              </a:custGeom>
              <a:solidFill>
                <a:srgbClr val="F85A6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5" name="Freeform 353">
                <a:extLst>
                  <a:ext uri="{FF2B5EF4-FFF2-40B4-BE49-F238E27FC236}">
                    <a16:creationId xmlns:a16="http://schemas.microsoft.com/office/drawing/2014/main" id="{A34E1BBA-D895-4942-BBF9-5051C7B99BEF}"/>
                  </a:ext>
                </a:extLst>
              </p:cNvPr>
              <p:cNvSpPr>
                <a:spLocks/>
              </p:cNvSpPr>
              <p:nvPr/>
            </p:nvSpPr>
            <p:spPr bwMode="auto">
              <a:xfrm>
                <a:off x="1416" y="389"/>
                <a:ext cx="18" cy="17"/>
              </a:xfrm>
              <a:custGeom>
                <a:avLst/>
                <a:gdLst>
                  <a:gd name="T0" fmla="*/ 13 w 18"/>
                  <a:gd name="T1" fmla="*/ 17 h 17"/>
                  <a:gd name="T2" fmla="*/ 18 w 18"/>
                  <a:gd name="T3" fmla="*/ 10 h 17"/>
                  <a:gd name="T4" fmla="*/ 5 w 18"/>
                  <a:gd name="T5" fmla="*/ 0 h 17"/>
                  <a:gd name="T6" fmla="*/ 0 w 18"/>
                  <a:gd name="T7" fmla="*/ 7 h 17"/>
                  <a:gd name="T8" fmla="*/ 13 w 18"/>
                  <a:gd name="T9" fmla="*/ 17 h 17"/>
                </a:gdLst>
                <a:ahLst/>
                <a:cxnLst>
                  <a:cxn ang="0">
                    <a:pos x="T0" y="T1"/>
                  </a:cxn>
                  <a:cxn ang="0">
                    <a:pos x="T2" y="T3"/>
                  </a:cxn>
                  <a:cxn ang="0">
                    <a:pos x="T4" y="T5"/>
                  </a:cxn>
                  <a:cxn ang="0">
                    <a:pos x="T6" y="T7"/>
                  </a:cxn>
                  <a:cxn ang="0">
                    <a:pos x="T8" y="T9"/>
                  </a:cxn>
                </a:cxnLst>
                <a:rect l="0" t="0" r="r" b="b"/>
                <a:pathLst>
                  <a:path w="18" h="17">
                    <a:moveTo>
                      <a:pt x="13" y="17"/>
                    </a:moveTo>
                    <a:lnTo>
                      <a:pt x="18" y="10"/>
                    </a:lnTo>
                    <a:lnTo>
                      <a:pt x="5" y="0"/>
                    </a:lnTo>
                    <a:lnTo>
                      <a:pt x="0" y="7"/>
                    </a:lnTo>
                    <a:lnTo>
                      <a:pt x="13" y="17"/>
                    </a:lnTo>
                    <a:close/>
                  </a:path>
                </a:pathLst>
              </a:custGeom>
              <a:solidFill>
                <a:srgbClr val="C622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6" name="Freeform 354">
                <a:extLst>
                  <a:ext uri="{FF2B5EF4-FFF2-40B4-BE49-F238E27FC236}">
                    <a16:creationId xmlns:a16="http://schemas.microsoft.com/office/drawing/2014/main" id="{9FD22FF1-589D-4045-BF77-1880857F5C12}"/>
                  </a:ext>
                </a:extLst>
              </p:cNvPr>
              <p:cNvSpPr>
                <a:spLocks noEditPoints="1"/>
              </p:cNvSpPr>
              <p:nvPr/>
            </p:nvSpPr>
            <p:spPr bwMode="auto">
              <a:xfrm>
                <a:off x="1722" y="740"/>
                <a:ext cx="430" cy="49"/>
              </a:xfrm>
              <a:custGeom>
                <a:avLst/>
                <a:gdLst>
                  <a:gd name="T0" fmla="*/ 0 w 340"/>
                  <a:gd name="T1" fmla="*/ 0 h 39"/>
                  <a:gd name="T2" fmla="*/ 0 w 340"/>
                  <a:gd name="T3" fmla="*/ 39 h 39"/>
                  <a:gd name="T4" fmla="*/ 340 w 340"/>
                  <a:gd name="T5" fmla="*/ 39 h 39"/>
                  <a:gd name="T6" fmla="*/ 340 w 340"/>
                  <a:gd name="T7" fmla="*/ 0 h 39"/>
                  <a:gd name="T8" fmla="*/ 0 w 340"/>
                  <a:gd name="T9" fmla="*/ 0 h 39"/>
                  <a:gd name="T10" fmla="*/ 9 w 340"/>
                  <a:gd name="T11" fmla="*/ 26 h 39"/>
                  <a:gd name="T12" fmla="*/ 5 w 340"/>
                  <a:gd name="T13" fmla="*/ 22 h 39"/>
                  <a:gd name="T14" fmla="*/ 9 w 340"/>
                  <a:gd name="T15" fmla="*/ 18 h 39"/>
                  <a:gd name="T16" fmla="*/ 13 w 340"/>
                  <a:gd name="T17" fmla="*/ 22 h 39"/>
                  <a:gd name="T18" fmla="*/ 9 w 340"/>
                  <a:gd name="T19" fmla="*/ 26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40" h="39">
                    <a:moveTo>
                      <a:pt x="0" y="0"/>
                    </a:moveTo>
                    <a:cubicBezTo>
                      <a:pt x="0" y="39"/>
                      <a:pt x="0" y="39"/>
                      <a:pt x="0" y="39"/>
                    </a:cubicBezTo>
                    <a:cubicBezTo>
                      <a:pt x="340" y="39"/>
                      <a:pt x="340" y="39"/>
                      <a:pt x="340" y="39"/>
                    </a:cubicBezTo>
                    <a:cubicBezTo>
                      <a:pt x="340" y="0"/>
                      <a:pt x="340" y="0"/>
                      <a:pt x="340" y="0"/>
                    </a:cubicBezTo>
                    <a:lnTo>
                      <a:pt x="0" y="0"/>
                    </a:lnTo>
                    <a:close/>
                    <a:moveTo>
                      <a:pt x="9" y="26"/>
                    </a:moveTo>
                    <a:cubicBezTo>
                      <a:pt x="7" y="26"/>
                      <a:pt x="5" y="24"/>
                      <a:pt x="5" y="22"/>
                    </a:cubicBezTo>
                    <a:cubicBezTo>
                      <a:pt x="5" y="20"/>
                      <a:pt x="7" y="18"/>
                      <a:pt x="9" y="18"/>
                    </a:cubicBezTo>
                    <a:cubicBezTo>
                      <a:pt x="11" y="18"/>
                      <a:pt x="13" y="20"/>
                      <a:pt x="13" y="22"/>
                    </a:cubicBezTo>
                    <a:cubicBezTo>
                      <a:pt x="13" y="24"/>
                      <a:pt x="11" y="26"/>
                      <a:pt x="9" y="26"/>
                    </a:cubicBezTo>
                    <a:close/>
                  </a:path>
                </a:pathLst>
              </a:custGeom>
              <a:solidFill>
                <a:srgbClr val="F5E6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7" name="Rectangle 355">
                <a:extLst>
                  <a:ext uri="{FF2B5EF4-FFF2-40B4-BE49-F238E27FC236}">
                    <a16:creationId xmlns:a16="http://schemas.microsoft.com/office/drawing/2014/main" id="{6BA2DAA2-3F51-4209-B8DD-35B268737186}"/>
                  </a:ext>
                </a:extLst>
              </p:cNvPr>
              <p:cNvSpPr>
                <a:spLocks noChangeArrowheads="1"/>
              </p:cNvSpPr>
              <p:nvPr/>
            </p:nvSpPr>
            <p:spPr bwMode="auto">
              <a:xfrm>
                <a:off x="1722" y="740"/>
                <a:ext cx="430" cy="13"/>
              </a:xfrm>
              <a:prstGeom prst="rect">
                <a:avLst/>
              </a:prstGeom>
              <a:solidFill>
                <a:srgbClr val="FFD40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8" name="Rectangle 356">
                <a:extLst>
                  <a:ext uri="{FF2B5EF4-FFF2-40B4-BE49-F238E27FC236}">
                    <a16:creationId xmlns:a16="http://schemas.microsoft.com/office/drawing/2014/main" id="{62B9C3C8-6539-4634-BF76-2483FEFE0238}"/>
                  </a:ext>
                </a:extLst>
              </p:cNvPr>
              <p:cNvSpPr>
                <a:spLocks noChangeArrowheads="1"/>
              </p:cNvSpPr>
              <p:nvPr/>
            </p:nvSpPr>
            <p:spPr bwMode="auto">
              <a:xfrm>
                <a:off x="1722" y="781"/>
                <a:ext cx="430" cy="8"/>
              </a:xfrm>
              <a:prstGeom prst="rect">
                <a:avLst/>
              </a:prstGeom>
              <a:solidFill>
                <a:srgbClr val="FFD40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9" name="Rectangle 357">
                <a:extLst>
                  <a:ext uri="{FF2B5EF4-FFF2-40B4-BE49-F238E27FC236}">
                    <a16:creationId xmlns:a16="http://schemas.microsoft.com/office/drawing/2014/main" id="{FB373FDC-F9EE-42C5-92AB-FDE1BAED8D10}"/>
                  </a:ext>
                </a:extLst>
              </p:cNvPr>
              <p:cNvSpPr>
                <a:spLocks noChangeArrowheads="1"/>
              </p:cNvSpPr>
              <p:nvPr/>
            </p:nvSpPr>
            <p:spPr bwMode="auto">
              <a:xfrm>
                <a:off x="1728"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0" name="Rectangle 358">
                <a:extLst>
                  <a:ext uri="{FF2B5EF4-FFF2-40B4-BE49-F238E27FC236}">
                    <a16:creationId xmlns:a16="http://schemas.microsoft.com/office/drawing/2014/main" id="{1E93620B-F100-4ACA-BDCA-1A832E72022A}"/>
                  </a:ext>
                </a:extLst>
              </p:cNvPr>
              <p:cNvSpPr>
                <a:spLocks noChangeArrowheads="1"/>
              </p:cNvSpPr>
              <p:nvPr/>
            </p:nvSpPr>
            <p:spPr bwMode="auto">
              <a:xfrm>
                <a:off x="1742"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1" name="Rectangle 359">
                <a:extLst>
                  <a:ext uri="{FF2B5EF4-FFF2-40B4-BE49-F238E27FC236}">
                    <a16:creationId xmlns:a16="http://schemas.microsoft.com/office/drawing/2014/main" id="{0D8C2992-585C-4780-9741-3B12A860062B}"/>
                  </a:ext>
                </a:extLst>
              </p:cNvPr>
              <p:cNvSpPr>
                <a:spLocks noChangeArrowheads="1"/>
              </p:cNvSpPr>
              <p:nvPr/>
            </p:nvSpPr>
            <p:spPr bwMode="auto">
              <a:xfrm>
                <a:off x="1756"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2" name="Rectangle 360">
                <a:extLst>
                  <a:ext uri="{FF2B5EF4-FFF2-40B4-BE49-F238E27FC236}">
                    <a16:creationId xmlns:a16="http://schemas.microsoft.com/office/drawing/2014/main" id="{4C2C91AE-949D-4CFB-A974-1393B2E7E629}"/>
                  </a:ext>
                </a:extLst>
              </p:cNvPr>
              <p:cNvSpPr>
                <a:spLocks noChangeArrowheads="1"/>
              </p:cNvSpPr>
              <p:nvPr/>
            </p:nvSpPr>
            <p:spPr bwMode="auto">
              <a:xfrm>
                <a:off x="1770"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3" name="Rectangle 361">
                <a:extLst>
                  <a:ext uri="{FF2B5EF4-FFF2-40B4-BE49-F238E27FC236}">
                    <a16:creationId xmlns:a16="http://schemas.microsoft.com/office/drawing/2014/main" id="{59D04F2C-4F00-4889-A012-7A5BD3407D2C}"/>
                  </a:ext>
                </a:extLst>
              </p:cNvPr>
              <p:cNvSpPr>
                <a:spLocks noChangeArrowheads="1"/>
              </p:cNvSpPr>
              <p:nvPr/>
            </p:nvSpPr>
            <p:spPr bwMode="auto">
              <a:xfrm>
                <a:off x="1784"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4" name="Rectangle 362">
                <a:extLst>
                  <a:ext uri="{FF2B5EF4-FFF2-40B4-BE49-F238E27FC236}">
                    <a16:creationId xmlns:a16="http://schemas.microsoft.com/office/drawing/2014/main" id="{A0F96DD2-E4FD-43E6-8F22-BDB516298DC4}"/>
                  </a:ext>
                </a:extLst>
              </p:cNvPr>
              <p:cNvSpPr>
                <a:spLocks noChangeArrowheads="1"/>
              </p:cNvSpPr>
              <p:nvPr/>
            </p:nvSpPr>
            <p:spPr bwMode="auto">
              <a:xfrm>
                <a:off x="1798"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5" name="Rectangle 363">
                <a:extLst>
                  <a:ext uri="{FF2B5EF4-FFF2-40B4-BE49-F238E27FC236}">
                    <a16:creationId xmlns:a16="http://schemas.microsoft.com/office/drawing/2014/main" id="{68520ABF-D949-4950-ACFA-1843EE8D52C5}"/>
                  </a:ext>
                </a:extLst>
              </p:cNvPr>
              <p:cNvSpPr>
                <a:spLocks noChangeArrowheads="1"/>
              </p:cNvSpPr>
              <p:nvPr/>
            </p:nvSpPr>
            <p:spPr bwMode="auto">
              <a:xfrm>
                <a:off x="1812"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6" name="Rectangle 364">
                <a:extLst>
                  <a:ext uri="{FF2B5EF4-FFF2-40B4-BE49-F238E27FC236}">
                    <a16:creationId xmlns:a16="http://schemas.microsoft.com/office/drawing/2014/main" id="{0CEE84FA-26EF-474A-8E1D-F852D192161F}"/>
                  </a:ext>
                </a:extLst>
              </p:cNvPr>
              <p:cNvSpPr>
                <a:spLocks noChangeArrowheads="1"/>
              </p:cNvSpPr>
              <p:nvPr/>
            </p:nvSpPr>
            <p:spPr bwMode="auto">
              <a:xfrm>
                <a:off x="1826"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7" name="Rectangle 365">
                <a:extLst>
                  <a:ext uri="{FF2B5EF4-FFF2-40B4-BE49-F238E27FC236}">
                    <a16:creationId xmlns:a16="http://schemas.microsoft.com/office/drawing/2014/main" id="{960DDFA9-6A43-4CB0-A5AA-61A91DAF0145}"/>
                  </a:ext>
                </a:extLst>
              </p:cNvPr>
              <p:cNvSpPr>
                <a:spLocks noChangeArrowheads="1"/>
              </p:cNvSpPr>
              <p:nvPr/>
            </p:nvSpPr>
            <p:spPr bwMode="auto">
              <a:xfrm>
                <a:off x="1839"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8" name="Rectangle 366">
                <a:extLst>
                  <a:ext uri="{FF2B5EF4-FFF2-40B4-BE49-F238E27FC236}">
                    <a16:creationId xmlns:a16="http://schemas.microsoft.com/office/drawing/2014/main" id="{8EE3C614-ADCB-40E9-AC6E-A555428D3B5E}"/>
                  </a:ext>
                </a:extLst>
              </p:cNvPr>
              <p:cNvSpPr>
                <a:spLocks noChangeArrowheads="1"/>
              </p:cNvSpPr>
              <p:nvPr/>
            </p:nvSpPr>
            <p:spPr bwMode="auto">
              <a:xfrm>
                <a:off x="1853"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19" name="Rectangle 367">
                <a:extLst>
                  <a:ext uri="{FF2B5EF4-FFF2-40B4-BE49-F238E27FC236}">
                    <a16:creationId xmlns:a16="http://schemas.microsoft.com/office/drawing/2014/main" id="{8E1E0848-827F-4F73-9BA0-756293599E07}"/>
                  </a:ext>
                </a:extLst>
              </p:cNvPr>
              <p:cNvSpPr>
                <a:spLocks noChangeArrowheads="1"/>
              </p:cNvSpPr>
              <p:nvPr/>
            </p:nvSpPr>
            <p:spPr bwMode="auto">
              <a:xfrm>
                <a:off x="1867"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0" name="Rectangle 368">
                <a:extLst>
                  <a:ext uri="{FF2B5EF4-FFF2-40B4-BE49-F238E27FC236}">
                    <a16:creationId xmlns:a16="http://schemas.microsoft.com/office/drawing/2014/main" id="{6D1DC6D2-A0FF-4CD2-A077-5A83BE4B6785}"/>
                  </a:ext>
                </a:extLst>
              </p:cNvPr>
              <p:cNvSpPr>
                <a:spLocks noChangeArrowheads="1"/>
              </p:cNvSpPr>
              <p:nvPr/>
            </p:nvSpPr>
            <p:spPr bwMode="auto">
              <a:xfrm>
                <a:off x="1881"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1" name="Rectangle 369">
                <a:extLst>
                  <a:ext uri="{FF2B5EF4-FFF2-40B4-BE49-F238E27FC236}">
                    <a16:creationId xmlns:a16="http://schemas.microsoft.com/office/drawing/2014/main" id="{21D0E437-141B-4D7F-906C-073BF3848602}"/>
                  </a:ext>
                </a:extLst>
              </p:cNvPr>
              <p:cNvSpPr>
                <a:spLocks noChangeArrowheads="1"/>
              </p:cNvSpPr>
              <p:nvPr/>
            </p:nvSpPr>
            <p:spPr bwMode="auto">
              <a:xfrm>
                <a:off x="1895"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2" name="Rectangle 370">
                <a:extLst>
                  <a:ext uri="{FF2B5EF4-FFF2-40B4-BE49-F238E27FC236}">
                    <a16:creationId xmlns:a16="http://schemas.microsoft.com/office/drawing/2014/main" id="{B84EC931-96A5-4E8F-9D6E-6ADF97EB8C5D}"/>
                  </a:ext>
                </a:extLst>
              </p:cNvPr>
              <p:cNvSpPr>
                <a:spLocks noChangeArrowheads="1"/>
              </p:cNvSpPr>
              <p:nvPr/>
            </p:nvSpPr>
            <p:spPr bwMode="auto">
              <a:xfrm>
                <a:off x="1909"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3" name="Rectangle 371">
                <a:extLst>
                  <a:ext uri="{FF2B5EF4-FFF2-40B4-BE49-F238E27FC236}">
                    <a16:creationId xmlns:a16="http://schemas.microsoft.com/office/drawing/2014/main" id="{F7C637AF-4D52-498E-AAEE-F5B0F5C7EE68}"/>
                  </a:ext>
                </a:extLst>
              </p:cNvPr>
              <p:cNvSpPr>
                <a:spLocks noChangeArrowheads="1"/>
              </p:cNvSpPr>
              <p:nvPr/>
            </p:nvSpPr>
            <p:spPr bwMode="auto">
              <a:xfrm>
                <a:off x="1923"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4" name="Rectangle 372">
                <a:extLst>
                  <a:ext uri="{FF2B5EF4-FFF2-40B4-BE49-F238E27FC236}">
                    <a16:creationId xmlns:a16="http://schemas.microsoft.com/office/drawing/2014/main" id="{E324046A-0D8F-4089-98D1-6744623851F6}"/>
                  </a:ext>
                </a:extLst>
              </p:cNvPr>
              <p:cNvSpPr>
                <a:spLocks noChangeArrowheads="1"/>
              </p:cNvSpPr>
              <p:nvPr/>
            </p:nvSpPr>
            <p:spPr bwMode="auto">
              <a:xfrm>
                <a:off x="1936"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5" name="Rectangle 373">
                <a:extLst>
                  <a:ext uri="{FF2B5EF4-FFF2-40B4-BE49-F238E27FC236}">
                    <a16:creationId xmlns:a16="http://schemas.microsoft.com/office/drawing/2014/main" id="{2049F4CA-B076-45B4-AC30-EC2B4011DD69}"/>
                  </a:ext>
                </a:extLst>
              </p:cNvPr>
              <p:cNvSpPr>
                <a:spLocks noChangeArrowheads="1"/>
              </p:cNvSpPr>
              <p:nvPr/>
            </p:nvSpPr>
            <p:spPr bwMode="auto">
              <a:xfrm>
                <a:off x="1949"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6" name="Rectangle 374">
                <a:extLst>
                  <a:ext uri="{FF2B5EF4-FFF2-40B4-BE49-F238E27FC236}">
                    <a16:creationId xmlns:a16="http://schemas.microsoft.com/office/drawing/2014/main" id="{724CF9BE-5C52-46AE-8391-6C6D2DF2AD63}"/>
                  </a:ext>
                </a:extLst>
              </p:cNvPr>
              <p:cNvSpPr>
                <a:spLocks noChangeArrowheads="1"/>
              </p:cNvSpPr>
              <p:nvPr/>
            </p:nvSpPr>
            <p:spPr bwMode="auto">
              <a:xfrm>
                <a:off x="1963"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7" name="Rectangle 375">
                <a:extLst>
                  <a:ext uri="{FF2B5EF4-FFF2-40B4-BE49-F238E27FC236}">
                    <a16:creationId xmlns:a16="http://schemas.microsoft.com/office/drawing/2014/main" id="{B26C92E9-270C-4686-927F-0B488E004D37}"/>
                  </a:ext>
                </a:extLst>
              </p:cNvPr>
              <p:cNvSpPr>
                <a:spLocks noChangeArrowheads="1"/>
              </p:cNvSpPr>
              <p:nvPr/>
            </p:nvSpPr>
            <p:spPr bwMode="auto">
              <a:xfrm>
                <a:off x="1977"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8" name="Rectangle 376">
                <a:extLst>
                  <a:ext uri="{FF2B5EF4-FFF2-40B4-BE49-F238E27FC236}">
                    <a16:creationId xmlns:a16="http://schemas.microsoft.com/office/drawing/2014/main" id="{65424B6F-B02C-4A26-AB0E-5F088602014F}"/>
                  </a:ext>
                </a:extLst>
              </p:cNvPr>
              <p:cNvSpPr>
                <a:spLocks noChangeArrowheads="1"/>
              </p:cNvSpPr>
              <p:nvPr/>
            </p:nvSpPr>
            <p:spPr bwMode="auto">
              <a:xfrm>
                <a:off x="1991"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29" name="Rectangle 377">
                <a:extLst>
                  <a:ext uri="{FF2B5EF4-FFF2-40B4-BE49-F238E27FC236}">
                    <a16:creationId xmlns:a16="http://schemas.microsoft.com/office/drawing/2014/main" id="{0928612A-5076-4E70-B9CF-DCA281E18087}"/>
                  </a:ext>
                </a:extLst>
              </p:cNvPr>
              <p:cNvSpPr>
                <a:spLocks noChangeArrowheads="1"/>
              </p:cNvSpPr>
              <p:nvPr/>
            </p:nvSpPr>
            <p:spPr bwMode="auto">
              <a:xfrm>
                <a:off x="2005"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0" name="Rectangle 378">
                <a:extLst>
                  <a:ext uri="{FF2B5EF4-FFF2-40B4-BE49-F238E27FC236}">
                    <a16:creationId xmlns:a16="http://schemas.microsoft.com/office/drawing/2014/main" id="{D7C9A0F6-7633-4D80-9061-A67D8435C465}"/>
                  </a:ext>
                </a:extLst>
              </p:cNvPr>
              <p:cNvSpPr>
                <a:spLocks noChangeArrowheads="1"/>
              </p:cNvSpPr>
              <p:nvPr/>
            </p:nvSpPr>
            <p:spPr bwMode="auto">
              <a:xfrm>
                <a:off x="2019"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1" name="Rectangle 379">
                <a:extLst>
                  <a:ext uri="{FF2B5EF4-FFF2-40B4-BE49-F238E27FC236}">
                    <a16:creationId xmlns:a16="http://schemas.microsoft.com/office/drawing/2014/main" id="{EF0A3ED1-EC32-4D8D-A3BE-CCA89B24C494}"/>
                  </a:ext>
                </a:extLst>
              </p:cNvPr>
              <p:cNvSpPr>
                <a:spLocks noChangeArrowheads="1"/>
              </p:cNvSpPr>
              <p:nvPr/>
            </p:nvSpPr>
            <p:spPr bwMode="auto">
              <a:xfrm>
                <a:off x="2033"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2" name="Rectangle 380">
                <a:extLst>
                  <a:ext uri="{FF2B5EF4-FFF2-40B4-BE49-F238E27FC236}">
                    <a16:creationId xmlns:a16="http://schemas.microsoft.com/office/drawing/2014/main" id="{F8A6B808-661C-4B2C-8D46-563D3DC9D7D9}"/>
                  </a:ext>
                </a:extLst>
              </p:cNvPr>
              <p:cNvSpPr>
                <a:spLocks noChangeArrowheads="1"/>
              </p:cNvSpPr>
              <p:nvPr/>
            </p:nvSpPr>
            <p:spPr bwMode="auto">
              <a:xfrm>
                <a:off x="2047"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3" name="Rectangle 381">
                <a:extLst>
                  <a:ext uri="{FF2B5EF4-FFF2-40B4-BE49-F238E27FC236}">
                    <a16:creationId xmlns:a16="http://schemas.microsoft.com/office/drawing/2014/main" id="{30B32E9F-E612-44BB-B7C3-E26058B5225F}"/>
                  </a:ext>
                </a:extLst>
              </p:cNvPr>
              <p:cNvSpPr>
                <a:spLocks noChangeArrowheads="1"/>
              </p:cNvSpPr>
              <p:nvPr/>
            </p:nvSpPr>
            <p:spPr bwMode="auto">
              <a:xfrm>
                <a:off x="2061"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4" name="Rectangle 382">
                <a:extLst>
                  <a:ext uri="{FF2B5EF4-FFF2-40B4-BE49-F238E27FC236}">
                    <a16:creationId xmlns:a16="http://schemas.microsoft.com/office/drawing/2014/main" id="{7075AD0A-DC53-4579-A928-2D4EBA034160}"/>
                  </a:ext>
                </a:extLst>
              </p:cNvPr>
              <p:cNvSpPr>
                <a:spLocks noChangeArrowheads="1"/>
              </p:cNvSpPr>
              <p:nvPr/>
            </p:nvSpPr>
            <p:spPr bwMode="auto">
              <a:xfrm>
                <a:off x="2075"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5" name="Rectangle 383">
                <a:extLst>
                  <a:ext uri="{FF2B5EF4-FFF2-40B4-BE49-F238E27FC236}">
                    <a16:creationId xmlns:a16="http://schemas.microsoft.com/office/drawing/2014/main" id="{CBFBCE8B-AE5B-42EF-B20F-4130D322488C}"/>
                  </a:ext>
                </a:extLst>
              </p:cNvPr>
              <p:cNvSpPr>
                <a:spLocks noChangeArrowheads="1"/>
              </p:cNvSpPr>
              <p:nvPr/>
            </p:nvSpPr>
            <p:spPr bwMode="auto">
              <a:xfrm>
                <a:off x="2089"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6" name="Rectangle 384">
                <a:extLst>
                  <a:ext uri="{FF2B5EF4-FFF2-40B4-BE49-F238E27FC236}">
                    <a16:creationId xmlns:a16="http://schemas.microsoft.com/office/drawing/2014/main" id="{65180079-AC4C-4B01-BB37-673788A101F3}"/>
                  </a:ext>
                </a:extLst>
              </p:cNvPr>
              <p:cNvSpPr>
                <a:spLocks noChangeArrowheads="1"/>
              </p:cNvSpPr>
              <p:nvPr/>
            </p:nvSpPr>
            <p:spPr bwMode="auto">
              <a:xfrm>
                <a:off x="2102"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7" name="Rectangle 385">
                <a:extLst>
                  <a:ext uri="{FF2B5EF4-FFF2-40B4-BE49-F238E27FC236}">
                    <a16:creationId xmlns:a16="http://schemas.microsoft.com/office/drawing/2014/main" id="{F22BFCBC-7A50-4787-B866-D751CD9764D0}"/>
                  </a:ext>
                </a:extLst>
              </p:cNvPr>
              <p:cNvSpPr>
                <a:spLocks noChangeArrowheads="1"/>
              </p:cNvSpPr>
              <p:nvPr/>
            </p:nvSpPr>
            <p:spPr bwMode="auto">
              <a:xfrm>
                <a:off x="2116" y="740"/>
                <a:ext cx="2"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8" name="Rectangle 386">
                <a:extLst>
                  <a:ext uri="{FF2B5EF4-FFF2-40B4-BE49-F238E27FC236}">
                    <a16:creationId xmlns:a16="http://schemas.microsoft.com/office/drawing/2014/main" id="{6F301948-4714-4960-9D8F-C643EA49A38C}"/>
                  </a:ext>
                </a:extLst>
              </p:cNvPr>
              <p:cNvSpPr>
                <a:spLocks noChangeArrowheads="1"/>
              </p:cNvSpPr>
              <p:nvPr/>
            </p:nvSpPr>
            <p:spPr bwMode="auto">
              <a:xfrm>
                <a:off x="2130"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39" name="Rectangle 387">
                <a:extLst>
                  <a:ext uri="{FF2B5EF4-FFF2-40B4-BE49-F238E27FC236}">
                    <a16:creationId xmlns:a16="http://schemas.microsoft.com/office/drawing/2014/main" id="{12129D48-E1CD-43F9-B33B-26EDCB21A472}"/>
                  </a:ext>
                </a:extLst>
              </p:cNvPr>
              <p:cNvSpPr>
                <a:spLocks noChangeArrowheads="1"/>
              </p:cNvSpPr>
              <p:nvPr/>
            </p:nvSpPr>
            <p:spPr bwMode="auto">
              <a:xfrm>
                <a:off x="2144" y="740"/>
                <a:ext cx="1" cy="8"/>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0" name="Rectangle 388">
                <a:extLst>
                  <a:ext uri="{FF2B5EF4-FFF2-40B4-BE49-F238E27FC236}">
                    <a16:creationId xmlns:a16="http://schemas.microsoft.com/office/drawing/2014/main" id="{5DADBF7A-E5A9-487A-86FB-A6D17B1EA277}"/>
                  </a:ext>
                </a:extLst>
              </p:cNvPr>
              <p:cNvSpPr>
                <a:spLocks noChangeArrowheads="1"/>
              </p:cNvSpPr>
              <p:nvPr/>
            </p:nvSpPr>
            <p:spPr bwMode="auto">
              <a:xfrm>
                <a:off x="1736"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1" name="Rectangle 389">
                <a:extLst>
                  <a:ext uri="{FF2B5EF4-FFF2-40B4-BE49-F238E27FC236}">
                    <a16:creationId xmlns:a16="http://schemas.microsoft.com/office/drawing/2014/main" id="{53B4A457-A8B0-4180-BE95-2B8D369ABB30}"/>
                  </a:ext>
                </a:extLst>
              </p:cNvPr>
              <p:cNvSpPr>
                <a:spLocks noChangeArrowheads="1"/>
              </p:cNvSpPr>
              <p:nvPr/>
            </p:nvSpPr>
            <p:spPr bwMode="auto">
              <a:xfrm>
                <a:off x="1750"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2" name="Rectangle 390">
                <a:extLst>
                  <a:ext uri="{FF2B5EF4-FFF2-40B4-BE49-F238E27FC236}">
                    <a16:creationId xmlns:a16="http://schemas.microsoft.com/office/drawing/2014/main" id="{C94AF19C-7434-4184-AEA1-48E751AD28D6}"/>
                  </a:ext>
                </a:extLst>
              </p:cNvPr>
              <p:cNvSpPr>
                <a:spLocks noChangeArrowheads="1"/>
              </p:cNvSpPr>
              <p:nvPr/>
            </p:nvSpPr>
            <p:spPr bwMode="auto">
              <a:xfrm>
                <a:off x="1764" y="740"/>
                <a:ext cx="1" cy="3"/>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3" name="Rectangle 391">
                <a:extLst>
                  <a:ext uri="{FF2B5EF4-FFF2-40B4-BE49-F238E27FC236}">
                    <a16:creationId xmlns:a16="http://schemas.microsoft.com/office/drawing/2014/main" id="{5805E758-4F60-40E0-A516-FF7D00812150}"/>
                  </a:ext>
                </a:extLst>
              </p:cNvPr>
              <p:cNvSpPr>
                <a:spLocks noChangeArrowheads="1"/>
              </p:cNvSpPr>
              <p:nvPr/>
            </p:nvSpPr>
            <p:spPr bwMode="auto">
              <a:xfrm>
                <a:off x="1778"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4" name="Rectangle 392">
                <a:extLst>
                  <a:ext uri="{FF2B5EF4-FFF2-40B4-BE49-F238E27FC236}">
                    <a16:creationId xmlns:a16="http://schemas.microsoft.com/office/drawing/2014/main" id="{E6F0DB2D-6871-45CA-8C4B-A742C58B6B33}"/>
                  </a:ext>
                </a:extLst>
              </p:cNvPr>
              <p:cNvSpPr>
                <a:spLocks noChangeArrowheads="1"/>
              </p:cNvSpPr>
              <p:nvPr/>
            </p:nvSpPr>
            <p:spPr bwMode="auto">
              <a:xfrm>
                <a:off x="1791"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5" name="Rectangle 393">
                <a:extLst>
                  <a:ext uri="{FF2B5EF4-FFF2-40B4-BE49-F238E27FC236}">
                    <a16:creationId xmlns:a16="http://schemas.microsoft.com/office/drawing/2014/main" id="{0D485B6A-CE08-4752-A6D5-70129E419171}"/>
                  </a:ext>
                </a:extLst>
              </p:cNvPr>
              <p:cNvSpPr>
                <a:spLocks noChangeArrowheads="1"/>
              </p:cNvSpPr>
              <p:nvPr/>
            </p:nvSpPr>
            <p:spPr bwMode="auto">
              <a:xfrm>
                <a:off x="1804"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Rectangle 394">
                <a:extLst>
                  <a:ext uri="{FF2B5EF4-FFF2-40B4-BE49-F238E27FC236}">
                    <a16:creationId xmlns:a16="http://schemas.microsoft.com/office/drawing/2014/main" id="{40E74185-1623-4745-87D1-42D423228AFA}"/>
                  </a:ext>
                </a:extLst>
              </p:cNvPr>
              <p:cNvSpPr>
                <a:spLocks noChangeArrowheads="1"/>
              </p:cNvSpPr>
              <p:nvPr/>
            </p:nvSpPr>
            <p:spPr bwMode="auto">
              <a:xfrm>
                <a:off x="1818"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7" name="Rectangle 395">
                <a:extLst>
                  <a:ext uri="{FF2B5EF4-FFF2-40B4-BE49-F238E27FC236}">
                    <a16:creationId xmlns:a16="http://schemas.microsoft.com/office/drawing/2014/main" id="{B690C6A1-8322-491A-82C5-F472D0799867}"/>
                  </a:ext>
                </a:extLst>
              </p:cNvPr>
              <p:cNvSpPr>
                <a:spLocks noChangeArrowheads="1"/>
              </p:cNvSpPr>
              <p:nvPr/>
            </p:nvSpPr>
            <p:spPr bwMode="auto">
              <a:xfrm>
                <a:off x="1832"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8" name="Rectangle 396">
                <a:extLst>
                  <a:ext uri="{FF2B5EF4-FFF2-40B4-BE49-F238E27FC236}">
                    <a16:creationId xmlns:a16="http://schemas.microsoft.com/office/drawing/2014/main" id="{833F3338-3064-4FB5-987D-47DB24BDAA82}"/>
                  </a:ext>
                </a:extLst>
              </p:cNvPr>
              <p:cNvSpPr>
                <a:spLocks noChangeArrowheads="1"/>
              </p:cNvSpPr>
              <p:nvPr/>
            </p:nvSpPr>
            <p:spPr bwMode="auto">
              <a:xfrm>
                <a:off x="1846"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9" name="Rectangle 397">
                <a:extLst>
                  <a:ext uri="{FF2B5EF4-FFF2-40B4-BE49-F238E27FC236}">
                    <a16:creationId xmlns:a16="http://schemas.microsoft.com/office/drawing/2014/main" id="{BB04B95B-68DC-4F02-B06B-1BC2A6D6D5CA}"/>
                  </a:ext>
                </a:extLst>
              </p:cNvPr>
              <p:cNvSpPr>
                <a:spLocks noChangeArrowheads="1"/>
              </p:cNvSpPr>
              <p:nvPr/>
            </p:nvSpPr>
            <p:spPr bwMode="auto">
              <a:xfrm>
                <a:off x="1860"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0" name="Rectangle 398">
                <a:extLst>
                  <a:ext uri="{FF2B5EF4-FFF2-40B4-BE49-F238E27FC236}">
                    <a16:creationId xmlns:a16="http://schemas.microsoft.com/office/drawing/2014/main" id="{C7F6D707-7F04-4250-B0DB-9662C77836E4}"/>
                  </a:ext>
                </a:extLst>
              </p:cNvPr>
              <p:cNvSpPr>
                <a:spLocks noChangeArrowheads="1"/>
              </p:cNvSpPr>
              <p:nvPr/>
            </p:nvSpPr>
            <p:spPr bwMode="auto">
              <a:xfrm>
                <a:off x="1874"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1" name="Rectangle 399">
                <a:extLst>
                  <a:ext uri="{FF2B5EF4-FFF2-40B4-BE49-F238E27FC236}">
                    <a16:creationId xmlns:a16="http://schemas.microsoft.com/office/drawing/2014/main" id="{74313E75-DB4B-4124-BF6B-588A9B80718E}"/>
                  </a:ext>
                </a:extLst>
              </p:cNvPr>
              <p:cNvSpPr>
                <a:spLocks noChangeArrowheads="1"/>
              </p:cNvSpPr>
              <p:nvPr/>
            </p:nvSpPr>
            <p:spPr bwMode="auto">
              <a:xfrm>
                <a:off x="1887" y="740"/>
                <a:ext cx="2"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2" name="Rectangle 400">
                <a:extLst>
                  <a:ext uri="{FF2B5EF4-FFF2-40B4-BE49-F238E27FC236}">
                    <a16:creationId xmlns:a16="http://schemas.microsoft.com/office/drawing/2014/main" id="{328DCDCA-5146-40AD-83A1-FE9C73878950}"/>
                  </a:ext>
                </a:extLst>
              </p:cNvPr>
              <p:cNvSpPr>
                <a:spLocks noChangeArrowheads="1"/>
              </p:cNvSpPr>
              <p:nvPr/>
            </p:nvSpPr>
            <p:spPr bwMode="auto">
              <a:xfrm>
                <a:off x="1901" y="740"/>
                <a:ext cx="2"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3" name="Rectangle 401">
                <a:extLst>
                  <a:ext uri="{FF2B5EF4-FFF2-40B4-BE49-F238E27FC236}">
                    <a16:creationId xmlns:a16="http://schemas.microsoft.com/office/drawing/2014/main" id="{845F0A6B-1247-4A59-BCF5-2FE5225B7DE5}"/>
                  </a:ext>
                </a:extLst>
              </p:cNvPr>
              <p:cNvSpPr>
                <a:spLocks noChangeArrowheads="1"/>
              </p:cNvSpPr>
              <p:nvPr/>
            </p:nvSpPr>
            <p:spPr bwMode="auto">
              <a:xfrm>
                <a:off x="1915" y="740"/>
                <a:ext cx="2"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4" name="Rectangle 402">
                <a:extLst>
                  <a:ext uri="{FF2B5EF4-FFF2-40B4-BE49-F238E27FC236}">
                    <a16:creationId xmlns:a16="http://schemas.microsoft.com/office/drawing/2014/main" id="{B35BB84F-EEB2-447D-A488-621E8A4ABEE7}"/>
                  </a:ext>
                </a:extLst>
              </p:cNvPr>
              <p:cNvSpPr>
                <a:spLocks noChangeArrowheads="1"/>
              </p:cNvSpPr>
              <p:nvPr/>
            </p:nvSpPr>
            <p:spPr bwMode="auto">
              <a:xfrm>
                <a:off x="1929"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5" name="Rectangle 403">
                <a:extLst>
                  <a:ext uri="{FF2B5EF4-FFF2-40B4-BE49-F238E27FC236}">
                    <a16:creationId xmlns:a16="http://schemas.microsoft.com/office/drawing/2014/main" id="{8EBC17D5-D5E5-4EA9-B283-F1B81314414C}"/>
                  </a:ext>
                </a:extLst>
              </p:cNvPr>
              <p:cNvSpPr>
                <a:spLocks noChangeArrowheads="1"/>
              </p:cNvSpPr>
              <p:nvPr/>
            </p:nvSpPr>
            <p:spPr bwMode="auto">
              <a:xfrm>
                <a:off x="1943"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6" name="Rectangle 404">
                <a:extLst>
                  <a:ext uri="{FF2B5EF4-FFF2-40B4-BE49-F238E27FC236}">
                    <a16:creationId xmlns:a16="http://schemas.microsoft.com/office/drawing/2014/main" id="{F55CE1DF-F15F-499E-88FA-CBC90D19592E}"/>
                  </a:ext>
                </a:extLst>
              </p:cNvPr>
              <p:cNvSpPr>
                <a:spLocks noChangeArrowheads="1"/>
              </p:cNvSpPr>
              <p:nvPr/>
            </p:nvSpPr>
            <p:spPr bwMode="auto">
              <a:xfrm>
                <a:off x="1957"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7" name="Rectangle 405">
                <a:extLst>
                  <a:ext uri="{FF2B5EF4-FFF2-40B4-BE49-F238E27FC236}">
                    <a16:creationId xmlns:a16="http://schemas.microsoft.com/office/drawing/2014/main" id="{174E1E36-7632-4370-82AF-EEE977156A78}"/>
                  </a:ext>
                </a:extLst>
              </p:cNvPr>
              <p:cNvSpPr>
                <a:spLocks noChangeArrowheads="1"/>
              </p:cNvSpPr>
              <p:nvPr/>
            </p:nvSpPr>
            <p:spPr bwMode="auto">
              <a:xfrm>
                <a:off x="1971"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23" name="Rectangle 407">
              <a:extLst>
                <a:ext uri="{FF2B5EF4-FFF2-40B4-BE49-F238E27FC236}">
                  <a16:creationId xmlns:a16="http://schemas.microsoft.com/office/drawing/2014/main" id="{E763BCAC-96A0-4B45-A730-8E46F4408B8A}"/>
                </a:ext>
              </a:extLst>
            </p:cNvPr>
            <p:cNvSpPr>
              <a:spLocks noChangeArrowheads="1"/>
            </p:cNvSpPr>
            <p:nvPr/>
          </p:nvSpPr>
          <p:spPr bwMode="auto">
            <a:xfrm>
              <a:off x="1985"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 name="Rectangle 408">
              <a:extLst>
                <a:ext uri="{FF2B5EF4-FFF2-40B4-BE49-F238E27FC236}">
                  <a16:creationId xmlns:a16="http://schemas.microsoft.com/office/drawing/2014/main" id="{65F603BB-5399-4ECF-9418-A742C4FC21C7}"/>
                </a:ext>
              </a:extLst>
            </p:cNvPr>
            <p:cNvSpPr>
              <a:spLocks noChangeArrowheads="1"/>
            </p:cNvSpPr>
            <p:nvPr/>
          </p:nvSpPr>
          <p:spPr bwMode="auto">
            <a:xfrm>
              <a:off x="1999"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5" name="Rectangle 409">
              <a:extLst>
                <a:ext uri="{FF2B5EF4-FFF2-40B4-BE49-F238E27FC236}">
                  <a16:creationId xmlns:a16="http://schemas.microsoft.com/office/drawing/2014/main" id="{87C463EF-9444-4027-9CFB-D47E9B577A5A}"/>
                </a:ext>
              </a:extLst>
            </p:cNvPr>
            <p:cNvSpPr>
              <a:spLocks noChangeArrowheads="1"/>
            </p:cNvSpPr>
            <p:nvPr/>
          </p:nvSpPr>
          <p:spPr bwMode="auto">
            <a:xfrm>
              <a:off x="2013"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6" name="Rectangle 410">
              <a:extLst>
                <a:ext uri="{FF2B5EF4-FFF2-40B4-BE49-F238E27FC236}">
                  <a16:creationId xmlns:a16="http://schemas.microsoft.com/office/drawing/2014/main" id="{BE9963D5-E1DA-4841-85FE-62A0988EDC5C}"/>
                </a:ext>
              </a:extLst>
            </p:cNvPr>
            <p:cNvSpPr>
              <a:spLocks noChangeArrowheads="1"/>
            </p:cNvSpPr>
            <p:nvPr/>
          </p:nvSpPr>
          <p:spPr bwMode="auto">
            <a:xfrm>
              <a:off x="2027"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411">
              <a:extLst>
                <a:ext uri="{FF2B5EF4-FFF2-40B4-BE49-F238E27FC236}">
                  <a16:creationId xmlns:a16="http://schemas.microsoft.com/office/drawing/2014/main" id="{2A1F3E51-F4F8-42B9-AECF-743728E0F6E9}"/>
                </a:ext>
              </a:extLst>
            </p:cNvPr>
            <p:cNvSpPr>
              <a:spLocks noChangeArrowheads="1"/>
            </p:cNvSpPr>
            <p:nvPr/>
          </p:nvSpPr>
          <p:spPr bwMode="auto">
            <a:xfrm>
              <a:off x="2040"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8" name="Rectangle 412">
              <a:extLst>
                <a:ext uri="{FF2B5EF4-FFF2-40B4-BE49-F238E27FC236}">
                  <a16:creationId xmlns:a16="http://schemas.microsoft.com/office/drawing/2014/main" id="{5336C10B-8DD2-4805-9912-088423965B3B}"/>
                </a:ext>
              </a:extLst>
            </p:cNvPr>
            <p:cNvSpPr>
              <a:spLocks noChangeArrowheads="1"/>
            </p:cNvSpPr>
            <p:nvPr/>
          </p:nvSpPr>
          <p:spPr bwMode="auto">
            <a:xfrm>
              <a:off x="2054"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9" name="Rectangle 413">
              <a:extLst>
                <a:ext uri="{FF2B5EF4-FFF2-40B4-BE49-F238E27FC236}">
                  <a16:creationId xmlns:a16="http://schemas.microsoft.com/office/drawing/2014/main" id="{0A4407F4-361A-4624-A462-40CE97596970}"/>
                </a:ext>
              </a:extLst>
            </p:cNvPr>
            <p:cNvSpPr>
              <a:spLocks noChangeArrowheads="1"/>
            </p:cNvSpPr>
            <p:nvPr/>
          </p:nvSpPr>
          <p:spPr bwMode="auto">
            <a:xfrm>
              <a:off x="2068"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0" name="Rectangle 414">
              <a:extLst>
                <a:ext uri="{FF2B5EF4-FFF2-40B4-BE49-F238E27FC236}">
                  <a16:creationId xmlns:a16="http://schemas.microsoft.com/office/drawing/2014/main" id="{DEC95C30-879D-4B38-AF97-49C4E1AD3A2D}"/>
                </a:ext>
              </a:extLst>
            </p:cNvPr>
            <p:cNvSpPr>
              <a:spLocks noChangeArrowheads="1"/>
            </p:cNvSpPr>
            <p:nvPr/>
          </p:nvSpPr>
          <p:spPr bwMode="auto">
            <a:xfrm>
              <a:off x="2082"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Rectangle 415">
              <a:extLst>
                <a:ext uri="{FF2B5EF4-FFF2-40B4-BE49-F238E27FC236}">
                  <a16:creationId xmlns:a16="http://schemas.microsoft.com/office/drawing/2014/main" id="{33C4EA66-A29E-49E4-9C4C-9A92E000FAE7}"/>
                </a:ext>
              </a:extLst>
            </p:cNvPr>
            <p:cNvSpPr>
              <a:spLocks noChangeArrowheads="1"/>
            </p:cNvSpPr>
            <p:nvPr/>
          </p:nvSpPr>
          <p:spPr bwMode="auto">
            <a:xfrm>
              <a:off x="2096"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 name="Rectangle 416">
              <a:extLst>
                <a:ext uri="{FF2B5EF4-FFF2-40B4-BE49-F238E27FC236}">
                  <a16:creationId xmlns:a16="http://schemas.microsoft.com/office/drawing/2014/main" id="{28F9BEDA-E2CC-467F-B5A2-34B301472A48}"/>
                </a:ext>
              </a:extLst>
            </p:cNvPr>
            <p:cNvSpPr>
              <a:spLocks noChangeArrowheads="1"/>
            </p:cNvSpPr>
            <p:nvPr/>
          </p:nvSpPr>
          <p:spPr bwMode="auto">
            <a:xfrm>
              <a:off x="2110"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3" name="Rectangle 417">
              <a:extLst>
                <a:ext uri="{FF2B5EF4-FFF2-40B4-BE49-F238E27FC236}">
                  <a16:creationId xmlns:a16="http://schemas.microsoft.com/office/drawing/2014/main" id="{74A79283-8584-469D-B15F-B047EB35465F}"/>
                </a:ext>
              </a:extLst>
            </p:cNvPr>
            <p:cNvSpPr>
              <a:spLocks noChangeArrowheads="1"/>
            </p:cNvSpPr>
            <p:nvPr/>
          </p:nvSpPr>
          <p:spPr bwMode="auto">
            <a:xfrm>
              <a:off x="2124"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4" name="Rectangle 418">
              <a:extLst>
                <a:ext uri="{FF2B5EF4-FFF2-40B4-BE49-F238E27FC236}">
                  <a16:creationId xmlns:a16="http://schemas.microsoft.com/office/drawing/2014/main" id="{C7ACA416-13F0-4F2B-8F66-1C12ED27DC14}"/>
                </a:ext>
              </a:extLst>
            </p:cNvPr>
            <p:cNvSpPr>
              <a:spLocks noChangeArrowheads="1"/>
            </p:cNvSpPr>
            <p:nvPr/>
          </p:nvSpPr>
          <p:spPr bwMode="auto">
            <a:xfrm>
              <a:off x="2138" y="740"/>
              <a:ext cx="1" cy="5"/>
            </a:xfrm>
            <a:prstGeom prst="rect">
              <a:avLst/>
            </a:prstGeom>
            <a:solidFill>
              <a:srgbClr val="353F4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5" name="Freeform 419">
              <a:extLst>
                <a:ext uri="{FF2B5EF4-FFF2-40B4-BE49-F238E27FC236}">
                  <a16:creationId xmlns:a16="http://schemas.microsoft.com/office/drawing/2014/main" id="{16F1100B-0F42-4825-95DF-94375B95BB67}"/>
                </a:ext>
              </a:extLst>
            </p:cNvPr>
            <p:cNvSpPr>
              <a:spLocks/>
            </p:cNvSpPr>
            <p:nvPr/>
          </p:nvSpPr>
          <p:spPr bwMode="auto">
            <a:xfrm>
              <a:off x="410" y="1604"/>
              <a:ext cx="461" cy="202"/>
            </a:xfrm>
            <a:custGeom>
              <a:avLst/>
              <a:gdLst>
                <a:gd name="T0" fmla="*/ 356 w 365"/>
                <a:gd name="T1" fmla="*/ 159 h 160"/>
                <a:gd name="T2" fmla="*/ 353 w 365"/>
                <a:gd name="T3" fmla="*/ 158 h 160"/>
                <a:gd name="T4" fmla="*/ 306 w 365"/>
                <a:gd name="T5" fmla="*/ 114 h 160"/>
                <a:gd name="T6" fmla="*/ 276 w 365"/>
                <a:gd name="T7" fmla="*/ 92 h 160"/>
                <a:gd name="T8" fmla="*/ 241 w 365"/>
                <a:gd name="T9" fmla="*/ 78 h 160"/>
                <a:gd name="T10" fmla="*/ 0 w 365"/>
                <a:gd name="T11" fmla="*/ 13 h 160"/>
                <a:gd name="T12" fmla="*/ 3 w 365"/>
                <a:gd name="T13" fmla="*/ 0 h 160"/>
                <a:gd name="T14" fmla="*/ 245 w 365"/>
                <a:gd name="T15" fmla="*/ 65 h 160"/>
                <a:gd name="T16" fmla="*/ 282 w 365"/>
                <a:gd name="T17" fmla="*/ 80 h 160"/>
                <a:gd name="T18" fmla="*/ 315 w 365"/>
                <a:gd name="T19" fmla="*/ 104 h 160"/>
                <a:gd name="T20" fmla="*/ 362 w 365"/>
                <a:gd name="T21" fmla="*/ 148 h 160"/>
                <a:gd name="T22" fmla="*/ 362 w 365"/>
                <a:gd name="T23" fmla="*/ 158 h 160"/>
                <a:gd name="T24" fmla="*/ 356 w 365"/>
                <a:gd name="T25" fmla="*/ 159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5" h="160">
                  <a:moveTo>
                    <a:pt x="356" y="159"/>
                  </a:moveTo>
                  <a:cubicBezTo>
                    <a:pt x="355" y="159"/>
                    <a:pt x="354" y="159"/>
                    <a:pt x="353" y="158"/>
                  </a:cubicBezTo>
                  <a:cubicBezTo>
                    <a:pt x="306" y="114"/>
                    <a:pt x="306" y="114"/>
                    <a:pt x="306" y="114"/>
                  </a:cubicBezTo>
                  <a:cubicBezTo>
                    <a:pt x="297" y="105"/>
                    <a:pt x="287" y="98"/>
                    <a:pt x="276" y="92"/>
                  </a:cubicBezTo>
                  <a:cubicBezTo>
                    <a:pt x="265" y="86"/>
                    <a:pt x="253" y="81"/>
                    <a:pt x="241" y="78"/>
                  </a:cubicBezTo>
                  <a:cubicBezTo>
                    <a:pt x="0" y="13"/>
                    <a:pt x="0" y="13"/>
                    <a:pt x="0" y="13"/>
                  </a:cubicBezTo>
                  <a:cubicBezTo>
                    <a:pt x="3" y="0"/>
                    <a:pt x="3" y="0"/>
                    <a:pt x="3" y="0"/>
                  </a:cubicBezTo>
                  <a:cubicBezTo>
                    <a:pt x="245" y="65"/>
                    <a:pt x="245" y="65"/>
                    <a:pt x="245" y="65"/>
                  </a:cubicBezTo>
                  <a:cubicBezTo>
                    <a:pt x="258" y="68"/>
                    <a:pt x="271" y="73"/>
                    <a:pt x="282" y="80"/>
                  </a:cubicBezTo>
                  <a:cubicBezTo>
                    <a:pt x="294" y="86"/>
                    <a:pt x="305" y="94"/>
                    <a:pt x="315" y="104"/>
                  </a:cubicBezTo>
                  <a:cubicBezTo>
                    <a:pt x="362" y="148"/>
                    <a:pt x="362" y="148"/>
                    <a:pt x="362" y="148"/>
                  </a:cubicBezTo>
                  <a:cubicBezTo>
                    <a:pt x="365" y="151"/>
                    <a:pt x="365" y="155"/>
                    <a:pt x="362" y="158"/>
                  </a:cubicBezTo>
                  <a:cubicBezTo>
                    <a:pt x="361" y="159"/>
                    <a:pt x="358" y="160"/>
                    <a:pt x="356" y="159"/>
                  </a:cubicBezTo>
                  <a:close/>
                </a:path>
              </a:pathLst>
            </a:custGeom>
            <a:solidFill>
              <a:srgbClr val="5066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420">
              <a:extLst>
                <a:ext uri="{FF2B5EF4-FFF2-40B4-BE49-F238E27FC236}">
                  <a16:creationId xmlns:a16="http://schemas.microsoft.com/office/drawing/2014/main" id="{DD53E95C-279C-4E29-820E-DA1FB76E19BC}"/>
                </a:ext>
              </a:extLst>
            </p:cNvPr>
            <p:cNvSpPr>
              <a:spLocks/>
            </p:cNvSpPr>
            <p:nvPr/>
          </p:nvSpPr>
          <p:spPr bwMode="auto">
            <a:xfrm>
              <a:off x="377" y="1638"/>
              <a:ext cx="494" cy="105"/>
            </a:xfrm>
            <a:custGeom>
              <a:avLst/>
              <a:gdLst>
                <a:gd name="T0" fmla="*/ 6 w 391"/>
                <a:gd name="T1" fmla="*/ 32 h 83"/>
                <a:gd name="T2" fmla="*/ 9 w 391"/>
                <a:gd name="T3" fmla="*/ 32 h 83"/>
                <a:gd name="T4" fmla="*/ 72 w 391"/>
                <a:gd name="T5" fmla="*/ 17 h 83"/>
                <a:gd name="T6" fmla="*/ 109 w 391"/>
                <a:gd name="T7" fmla="*/ 13 h 83"/>
                <a:gd name="T8" fmla="*/ 146 w 391"/>
                <a:gd name="T9" fmla="*/ 18 h 83"/>
                <a:gd name="T10" fmla="*/ 388 w 391"/>
                <a:gd name="T11" fmla="*/ 83 h 83"/>
                <a:gd name="T12" fmla="*/ 391 w 391"/>
                <a:gd name="T13" fmla="*/ 70 h 83"/>
                <a:gd name="T14" fmla="*/ 149 w 391"/>
                <a:gd name="T15" fmla="*/ 5 h 83"/>
                <a:gd name="T16" fmla="*/ 109 w 391"/>
                <a:gd name="T17" fmla="*/ 0 h 83"/>
                <a:gd name="T18" fmla="*/ 69 w 391"/>
                <a:gd name="T19" fmla="*/ 4 h 83"/>
                <a:gd name="T20" fmla="*/ 6 w 391"/>
                <a:gd name="T21" fmla="*/ 19 h 83"/>
                <a:gd name="T22" fmla="*/ 1 w 391"/>
                <a:gd name="T23" fmla="*/ 27 h 83"/>
                <a:gd name="T24" fmla="*/ 6 w 391"/>
                <a:gd name="T25" fmla="*/ 32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1" h="83">
                  <a:moveTo>
                    <a:pt x="6" y="32"/>
                  </a:moveTo>
                  <a:cubicBezTo>
                    <a:pt x="7" y="32"/>
                    <a:pt x="8" y="32"/>
                    <a:pt x="9" y="32"/>
                  </a:cubicBezTo>
                  <a:cubicBezTo>
                    <a:pt x="72" y="17"/>
                    <a:pt x="72" y="17"/>
                    <a:pt x="72" y="17"/>
                  </a:cubicBezTo>
                  <a:cubicBezTo>
                    <a:pt x="84" y="14"/>
                    <a:pt x="97" y="13"/>
                    <a:pt x="109" y="13"/>
                  </a:cubicBezTo>
                  <a:cubicBezTo>
                    <a:pt x="122" y="13"/>
                    <a:pt x="134" y="15"/>
                    <a:pt x="146" y="18"/>
                  </a:cubicBezTo>
                  <a:cubicBezTo>
                    <a:pt x="388" y="83"/>
                    <a:pt x="388" y="83"/>
                    <a:pt x="388" y="83"/>
                  </a:cubicBezTo>
                  <a:cubicBezTo>
                    <a:pt x="391" y="70"/>
                    <a:pt x="391" y="70"/>
                    <a:pt x="391" y="70"/>
                  </a:cubicBezTo>
                  <a:cubicBezTo>
                    <a:pt x="149" y="5"/>
                    <a:pt x="149" y="5"/>
                    <a:pt x="149" y="5"/>
                  </a:cubicBezTo>
                  <a:cubicBezTo>
                    <a:pt x="136" y="2"/>
                    <a:pt x="123" y="0"/>
                    <a:pt x="109" y="0"/>
                  </a:cubicBezTo>
                  <a:cubicBezTo>
                    <a:pt x="96" y="0"/>
                    <a:pt x="82" y="1"/>
                    <a:pt x="69" y="4"/>
                  </a:cubicBezTo>
                  <a:cubicBezTo>
                    <a:pt x="6" y="19"/>
                    <a:pt x="6" y="19"/>
                    <a:pt x="6" y="19"/>
                  </a:cubicBezTo>
                  <a:cubicBezTo>
                    <a:pt x="3" y="20"/>
                    <a:pt x="0" y="24"/>
                    <a:pt x="1" y="27"/>
                  </a:cubicBezTo>
                  <a:cubicBezTo>
                    <a:pt x="2" y="30"/>
                    <a:pt x="4" y="32"/>
                    <a:pt x="6" y="32"/>
                  </a:cubicBezTo>
                  <a:close/>
                </a:path>
              </a:pathLst>
            </a:custGeom>
            <a:solidFill>
              <a:srgbClr val="5066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421">
              <a:extLst>
                <a:ext uri="{FF2B5EF4-FFF2-40B4-BE49-F238E27FC236}">
                  <a16:creationId xmlns:a16="http://schemas.microsoft.com/office/drawing/2014/main" id="{618F03A7-1D16-45AE-AD81-5E27F812B940}"/>
                </a:ext>
              </a:extLst>
            </p:cNvPr>
            <p:cNvSpPr>
              <a:spLocks/>
            </p:cNvSpPr>
            <p:nvPr/>
          </p:nvSpPr>
          <p:spPr bwMode="auto">
            <a:xfrm>
              <a:off x="601" y="1634"/>
              <a:ext cx="82" cy="55"/>
            </a:xfrm>
            <a:custGeom>
              <a:avLst/>
              <a:gdLst>
                <a:gd name="T0" fmla="*/ 13 w 65"/>
                <a:gd name="T1" fmla="*/ 30 h 43"/>
                <a:gd name="T2" fmla="*/ 13 w 65"/>
                <a:gd name="T3" fmla="*/ 30 h 43"/>
                <a:gd name="T4" fmla="*/ 35 w 65"/>
                <a:gd name="T5" fmla="*/ 18 h 43"/>
                <a:gd name="T6" fmla="*/ 48 w 65"/>
                <a:gd name="T7" fmla="*/ 40 h 43"/>
                <a:gd name="T8" fmla="*/ 61 w 65"/>
                <a:gd name="T9" fmla="*/ 43 h 43"/>
                <a:gd name="T10" fmla="*/ 38 w 65"/>
                <a:gd name="T11" fmla="*/ 5 h 43"/>
                <a:gd name="T12" fmla="*/ 0 w 65"/>
                <a:gd name="T13" fmla="*/ 27 h 43"/>
                <a:gd name="T14" fmla="*/ 13 w 65"/>
                <a:gd name="T15" fmla="*/ 30 h 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5" h="43">
                  <a:moveTo>
                    <a:pt x="13" y="30"/>
                  </a:moveTo>
                  <a:cubicBezTo>
                    <a:pt x="13" y="30"/>
                    <a:pt x="13" y="30"/>
                    <a:pt x="13" y="30"/>
                  </a:cubicBezTo>
                  <a:cubicBezTo>
                    <a:pt x="16" y="21"/>
                    <a:pt x="25" y="15"/>
                    <a:pt x="35" y="18"/>
                  </a:cubicBezTo>
                  <a:cubicBezTo>
                    <a:pt x="44" y="20"/>
                    <a:pt x="50" y="30"/>
                    <a:pt x="48" y="40"/>
                  </a:cubicBezTo>
                  <a:cubicBezTo>
                    <a:pt x="61" y="43"/>
                    <a:pt x="61" y="43"/>
                    <a:pt x="61" y="43"/>
                  </a:cubicBezTo>
                  <a:cubicBezTo>
                    <a:pt x="65" y="26"/>
                    <a:pt x="55" y="9"/>
                    <a:pt x="38" y="5"/>
                  </a:cubicBezTo>
                  <a:cubicBezTo>
                    <a:pt x="22" y="0"/>
                    <a:pt x="5" y="10"/>
                    <a:pt x="0" y="27"/>
                  </a:cubicBezTo>
                  <a:lnTo>
                    <a:pt x="13" y="30"/>
                  </a:lnTo>
                  <a:close/>
                </a:path>
              </a:pathLst>
            </a:custGeom>
            <a:solidFill>
              <a:srgbClr val="203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422">
              <a:extLst>
                <a:ext uri="{FF2B5EF4-FFF2-40B4-BE49-F238E27FC236}">
                  <a16:creationId xmlns:a16="http://schemas.microsoft.com/office/drawing/2014/main" id="{12BE59F6-1A06-46DB-857F-EAAABFAD0DFA}"/>
                </a:ext>
              </a:extLst>
            </p:cNvPr>
            <p:cNvSpPr>
              <a:spLocks/>
            </p:cNvSpPr>
            <p:nvPr/>
          </p:nvSpPr>
          <p:spPr bwMode="auto">
            <a:xfrm>
              <a:off x="415" y="1560"/>
              <a:ext cx="199" cy="162"/>
            </a:xfrm>
            <a:custGeom>
              <a:avLst/>
              <a:gdLst>
                <a:gd name="T0" fmla="*/ 142 w 158"/>
                <a:gd name="T1" fmla="*/ 106 h 128"/>
                <a:gd name="T2" fmla="*/ 110 w 158"/>
                <a:gd name="T3" fmla="*/ 125 h 128"/>
                <a:gd name="T4" fmla="*/ 22 w 158"/>
                <a:gd name="T5" fmla="*/ 101 h 128"/>
                <a:gd name="T6" fmla="*/ 4 w 158"/>
                <a:gd name="T7" fmla="*/ 70 h 128"/>
                <a:gd name="T8" fmla="*/ 17 w 158"/>
                <a:gd name="T9" fmla="*/ 23 h 128"/>
                <a:gd name="T10" fmla="*/ 48 w 158"/>
                <a:gd name="T11" fmla="*/ 4 h 128"/>
                <a:gd name="T12" fmla="*/ 136 w 158"/>
                <a:gd name="T13" fmla="*/ 27 h 128"/>
                <a:gd name="T14" fmla="*/ 154 w 158"/>
                <a:gd name="T15" fmla="*/ 59 h 128"/>
                <a:gd name="T16" fmla="*/ 142 w 158"/>
                <a:gd name="T17" fmla="*/ 106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128">
                  <a:moveTo>
                    <a:pt x="142" y="106"/>
                  </a:moveTo>
                  <a:cubicBezTo>
                    <a:pt x="138" y="120"/>
                    <a:pt x="124" y="128"/>
                    <a:pt x="110" y="125"/>
                  </a:cubicBezTo>
                  <a:cubicBezTo>
                    <a:pt x="22" y="101"/>
                    <a:pt x="22" y="101"/>
                    <a:pt x="22" y="101"/>
                  </a:cubicBezTo>
                  <a:cubicBezTo>
                    <a:pt x="9" y="98"/>
                    <a:pt x="0" y="83"/>
                    <a:pt x="4" y="70"/>
                  </a:cubicBezTo>
                  <a:cubicBezTo>
                    <a:pt x="17" y="23"/>
                    <a:pt x="17" y="23"/>
                    <a:pt x="17" y="23"/>
                  </a:cubicBezTo>
                  <a:cubicBezTo>
                    <a:pt x="20" y="9"/>
                    <a:pt x="35" y="0"/>
                    <a:pt x="48" y="4"/>
                  </a:cubicBezTo>
                  <a:cubicBezTo>
                    <a:pt x="136" y="27"/>
                    <a:pt x="136" y="27"/>
                    <a:pt x="136" y="27"/>
                  </a:cubicBezTo>
                  <a:cubicBezTo>
                    <a:pt x="150" y="31"/>
                    <a:pt x="158" y="45"/>
                    <a:pt x="154" y="59"/>
                  </a:cubicBezTo>
                  <a:lnTo>
                    <a:pt x="142" y="106"/>
                  </a:lnTo>
                  <a:close/>
                </a:path>
              </a:pathLst>
            </a:custGeom>
            <a:solidFill>
              <a:srgbClr val="E1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423">
              <a:extLst>
                <a:ext uri="{FF2B5EF4-FFF2-40B4-BE49-F238E27FC236}">
                  <a16:creationId xmlns:a16="http://schemas.microsoft.com/office/drawing/2014/main" id="{5482921B-51CB-4937-9F07-066D384A1EE2}"/>
                </a:ext>
              </a:extLst>
            </p:cNvPr>
            <p:cNvSpPr>
              <a:spLocks/>
            </p:cNvSpPr>
            <p:nvPr/>
          </p:nvSpPr>
          <p:spPr bwMode="auto">
            <a:xfrm>
              <a:off x="493" y="1579"/>
              <a:ext cx="121" cy="143"/>
            </a:xfrm>
            <a:custGeom>
              <a:avLst/>
              <a:gdLst>
                <a:gd name="T0" fmla="*/ 74 w 96"/>
                <a:gd name="T1" fmla="*/ 12 h 113"/>
                <a:gd name="T2" fmla="*/ 26 w 96"/>
                <a:gd name="T3" fmla="*/ 0 h 113"/>
                <a:gd name="T4" fmla="*/ 0 w 96"/>
                <a:gd name="T5" fmla="*/ 97 h 113"/>
                <a:gd name="T6" fmla="*/ 48 w 96"/>
                <a:gd name="T7" fmla="*/ 110 h 113"/>
                <a:gd name="T8" fmla="*/ 80 w 96"/>
                <a:gd name="T9" fmla="*/ 91 h 113"/>
                <a:gd name="T10" fmla="*/ 92 w 96"/>
                <a:gd name="T11" fmla="*/ 44 h 113"/>
                <a:gd name="T12" fmla="*/ 74 w 96"/>
                <a:gd name="T13" fmla="*/ 12 h 113"/>
              </a:gdLst>
              <a:ahLst/>
              <a:cxnLst>
                <a:cxn ang="0">
                  <a:pos x="T0" y="T1"/>
                </a:cxn>
                <a:cxn ang="0">
                  <a:pos x="T2" y="T3"/>
                </a:cxn>
                <a:cxn ang="0">
                  <a:pos x="T4" y="T5"/>
                </a:cxn>
                <a:cxn ang="0">
                  <a:pos x="T6" y="T7"/>
                </a:cxn>
                <a:cxn ang="0">
                  <a:pos x="T8" y="T9"/>
                </a:cxn>
                <a:cxn ang="0">
                  <a:pos x="T10" y="T11"/>
                </a:cxn>
                <a:cxn ang="0">
                  <a:pos x="T12" y="T13"/>
                </a:cxn>
              </a:cxnLst>
              <a:rect l="0" t="0" r="r" b="b"/>
              <a:pathLst>
                <a:path w="96" h="113">
                  <a:moveTo>
                    <a:pt x="74" y="12"/>
                  </a:moveTo>
                  <a:cubicBezTo>
                    <a:pt x="26" y="0"/>
                    <a:pt x="26" y="0"/>
                    <a:pt x="26" y="0"/>
                  </a:cubicBezTo>
                  <a:cubicBezTo>
                    <a:pt x="0" y="97"/>
                    <a:pt x="0" y="97"/>
                    <a:pt x="0" y="97"/>
                  </a:cubicBezTo>
                  <a:cubicBezTo>
                    <a:pt x="48" y="110"/>
                    <a:pt x="48" y="110"/>
                    <a:pt x="48" y="110"/>
                  </a:cubicBezTo>
                  <a:cubicBezTo>
                    <a:pt x="62" y="113"/>
                    <a:pt x="76" y="105"/>
                    <a:pt x="80" y="91"/>
                  </a:cubicBezTo>
                  <a:cubicBezTo>
                    <a:pt x="92" y="44"/>
                    <a:pt x="92" y="44"/>
                    <a:pt x="92" y="44"/>
                  </a:cubicBezTo>
                  <a:cubicBezTo>
                    <a:pt x="96" y="30"/>
                    <a:pt x="88" y="16"/>
                    <a:pt x="74" y="12"/>
                  </a:cubicBezTo>
                  <a:close/>
                </a:path>
              </a:pathLst>
            </a:custGeom>
            <a:solidFill>
              <a:srgbClr val="CEE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424">
              <a:extLst>
                <a:ext uri="{FF2B5EF4-FFF2-40B4-BE49-F238E27FC236}">
                  <a16:creationId xmlns:a16="http://schemas.microsoft.com/office/drawing/2014/main" id="{AB477AA6-86AA-473C-87A2-CBAD934DF9F1}"/>
                </a:ext>
              </a:extLst>
            </p:cNvPr>
            <p:cNvSpPr>
              <a:spLocks/>
            </p:cNvSpPr>
            <p:nvPr/>
          </p:nvSpPr>
          <p:spPr bwMode="auto">
            <a:xfrm>
              <a:off x="665" y="1627"/>
              <a:ext cx="200" cy="162"/>
            </a:xfrm>
            <a:custGeom>
              <a:avLst/>
              <a:gdLst>
                <a:gd name="T0" fmla="*/ 141 w 158"/>
                <a:gd name="T1" fmla="*/ 106 h 128"/>
                <a:gd name="T2" fmla="*/ 110 w 158"/>
                <a:gd name="T3" fmla="*/ 124 h 128"/>
                <a:gd name="T4" fmla="*/ 22 w 158"/>
                <a:gd name="T5" fmla="*/ 101 h 128"/>
                <a:gd name="T6" fmla="*/ 4 w 158"/>
                <a:gd name="T7" fmla="*/ 69 h 128"/>
                <a:gd name="T8" fmla="*/ 16 w 158"/>
                <a:gd name="T9" fmla="*/ 22 h 128"/>
                <a:gd name="T10" fmla="*/ 48 w 158"/>
                <a:gd name="T11" fmla="*/ 4 h 128"/>
                <a:gd name="T12" fmla="*/ 136 w 158"/>
                <a:gd name="T13" fmla="*/ 27 h 128"/>
                <a:gd name="T14" fmla="*/ 154 w 158"/>
                <a:gd name="T15" fmla="*/ 59 h 128"/>
                <a:gd name="T16" fmla="*/ 141 w 158"/>
                <a:gd name="T17" fmla="*/ 106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128">
                  <a:moveTo>
                    <a:pt x="141" y="106"/>
                  </a:moveTo>
                  <a:cubicBezTo>
                    <a:pt x="138" y="120"/>
                    <a:pt x="123" y="128"/>
                    <a:pt x="110" y="124"/>
                  </a:cubicBezTo>
                  <a:cubicBezTo>
                    <a:pt x="22" y="101"/>
                    <a:pt x="22" y="101"/>
                    <a:pt x="22" y="101"/>
                  </a:cubicBezTo>
                  <a:cubicBezTo>
                    <a:pt x="8" y="97"/>
                    <a:pt x="0" y="83"/>
                    <a:pt x="4" y="69"/>
                  </a:cubicBezTo>
                  <a:cubicBezTo>
                    <a:pt x="16" y="22"/>
                    <a:pt x="16" y="22"/>
                    <a:pt x="16" y="22"/>
                  </a:cubicBezTo>
                  <a:cubicBezTo>
                    <a:pt x="20" y="9"/>
                    <a:pt x="34" y="0"/>
                    <a:pt x="48" y="4"/>
                  </a:cubicBezTo>
                  <a:cubicBezTo>
                    <a:pt x="136" y="27"/>
                    <a:pt x="136" y="27"/>
                    <a:pt x="136" y="27"/>
                  </a:cubicBezTo>
                  <a:cubicBezTo>
                    <a:pt x="149" y="31"/>
                    <a:pt x="158" y="45"/>
                    <a:pt x="154" y="59"/>
                  </a:cubicBezTo>
                  <a:lnTo>
                    <a:pt x="141" y="106"/>
                  </a:lnTo>
                  <a:close/>
                </a:path>
              </a:pathLst>
            </a:custGeom>
            <a:solidFill>
              <a:srgbClr val="E1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425">
              <a:extLst>
                <a:ext uri="{FF2B5EF4-FFF2-40B4-BE49-F238E27FC236}">
                  <a16:creationId xmlns:a16="http://schemas.microsoft.com/office/drawing/2014/main" id="{9D9EFE84-E18F-4885-8CF0-959EB735A70B}"/>
                </a:ext>
              </a:extLst>
            </p:cNvPr>
            <p:cNvSpPr>
              <a:spLocks/>
            </p:cNvSpPr>
            <p:nvPr/>
          </p:nvSpPr>
          <p:spPr bwMode="auto">
            <a:xfrm>
              <a:off x="742" y="1645"/>
              <a:ext cx="123" cy="144"/>
            </a:xfrm>
            <a:custGeom>
              <a:avLst/>
              <a:gdLst>
                <a:gd name="T0" fmla="*/ 75 w 97"/>
                <a:gd name="T1" fmla="*/ 13 h 114"/>
                <a:gd name="T2" fmla="*/ 26 w 97"/>
                <a:gd name="T3" fmla="*/ 0 h 114"/>
                <a:gd name="T4" fmla="*/ 0 w 97"/>
                <a:gd name="T5" fmla="*/ 98 h 114"/>
                <a:gd name="T6" fmla="*/ 49 w 97"/>
                <a:gd name="T7" fmla="*/ 110 h 114"/>
                <a:gd name="T8" fmla="*/ 80 w 97"/>
                <a:gd name="T9" fmla="*/ 92 h 114"/>
                <a:gd name="T10" fmla="*/ 93 w 97"/>
                <a:gd name="T11" fmla="*/ 45 h 114"/>
                <a:gd name="T12" fmla="*/ 75 w 97"/>
                <a:gd name="T13" fmla="*/ 13 h 114"/>
              </a:gdLst>
              <a:ahLst/>
              <a:cxnLst>
                <a:cxn ang="0">
                  <a:pos x="T0" y="T1"/>
                </a:cxn>
                <a:cxn ang="0">
                  <a:pos x="T2" y="T3"/>
                </a:cxn>
                <a:cxn ang="0">
                  <a:pos x="T4" y="T5"/>
                </a:cxn>
                <a:cxn ang="0">
                  <a:pos x="T6" y="T7"/>
                </a:cxn>
                <a:cxn ang="0">
                  <a:pos x="T8" y="T9"/>
                </a:cxn>
                <a:cxn ang="0">
                  <a:pos x="T10" y="T11"/>
                </a:cxn>
                <a:cxn ang="0">
                  <a:pos x="T12" y="T13"/>
                </a:cxn>
              </a:cxnLst>
              <a:rect l="0" t="0" r="r" b="b"/>
              <a:pathLst>
                <a:path w="97" h="114">
                  <a:moveTo>
                    <a:pt x="75" y="13"/>
                  </a:moveTo>
                  <a:cubicBezTo>
                    <a:pt x="26" y="0"/>
                    <a:pt x="26" y="0"/>
                    <a:pt x="26" y="0"/>
                  </a:cubicBezTo>
                  <a:cubicBezTo>
                    <a:pt x="0" y="98"/>
                    <a:pt x="0" y="98"/>
                    <a:pt x="0" y="98"/>
                  </a:cubicBezTo>
                  <a:cubicBezTo>
                    <a:pt x="49" y="110"/>
                    <a:pt x="49" y="110"/>
                    <a:pt x="49" y="110"/>
                  </a:cubicBezTo>
                  <a:cubicBezTo>
                    <a:pt x="62" y="114"/>
                    <a:pt x="77" y="106"/>
                    <a:pt x="80" y="92"/>
                  </a:cubicBezTo>
                  <a:cubicBezTo>
                    <a:pt x="93" y="45"/>
                    <a:pt x="93" y="45"/>
                    <a:pt x="93" y="45"/>
                  </a:cubicBezTo>
                  <a:cubicBezTo>
                    <a:pt x="97" y="31"/>
                    <a:pt x="88" y="17"/>
                    <a:pt x="75" y="13"/>
                  </a:cubicBezTo>
                  <a:close/>
                </a:path>
              </a:pathLst>
            </a:custGeom>
            <a:solidFill>
              <a:srgbClr val="CEE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426">
              <a:extLst>
                <a:ext uri="{FF2B5EF4-FFF2-40B4-BE49-F238E27FC236}">
                  <a16:creationId xmlns:a16="http://schemas.microsoft.com/office/drawing/2014/main" id="{5ECCC48E-A2E2-4E87-9C99-BD081EAD73C3}"/>
                </a:ext>
              </a:extLst>
            </p:cNvPr>
            <p:cNvSpPr>
              <a:spLocks noEditPoints="1"/>
            </p:cNvSpPr>
            <p:nvPr/>
          </p:nvSpPr>
          <p:spPr bwMode="auto">
            <a:xfrm>
              <a:off x="396" y="1541"/>
              <a:ext cx="239" cy="201"/>
            </a:xfrm>
            <a:custGeom>
              <a:avLst/>
              <a:gdLst>
                <a:gd name="T0" fmla="*/ 161 w 189"/>
                <a:gd name="T1" fmla="*/ 31 h 159"/>
                <a:gd name="T2" fmla="*/ 60 w 189"/>
                <a:gd name="T3" fmla="*/ 5 h 159"/>
                <a:gd name="T4" fmla="*/ 20 w 189"/>
                <a:gd name="T5" fmla="*/ 28 h 159"/>
                <a:gd name="T6" fmla="*/ 4 w 189"/>
                <a:gd name="T7" fmla="*/ 87 h 159"/>
                <a:gd name="T8" fmla="*/ 28 w 189"/>
                <a:gd name="T9" fmla="*/ 128 h 159"/>
                <a:gd name="T10" fmla="*/ 128 w 189"/>
                <a:gd name="T11" fmla="*/ 154 h 159"/>
                <a:gd name="T12" fmla="*/ 168 w 189"/>
                <a:gd name="T13" fmla="*/ 131 h 159"/>
                <a:gd name="T14" fmla="*/ 184 w 189"/>
                <a:gd name="T15" fmla="*/ 72 h 159"/>
                <a:gd name="T16" fmla="*/ 161 w 189"/>
                <a:gd name="T17" fmla="*/ 31 h 159"/>
                <a:gd name="T18" fmla="*/ 157 w 189"/>
                <a:gd name="T19" fmla="*/ 121 h 159"/>
                <a:gd name="T20" fmla="*/ 125 w 189"/>
                <a:gd name="T21" fmla="*/ 140 h 159"/>
                <a:gd name="T22" fmla="*/ 37 w 189"/>
                <a:gd name="T23" fmla="*/ 116 h 159"/>
                <a:gd name="T24" fmla="*/ 19 w 189"/>
                <a:gd name="T25" fmla="*/ 85 h 159"/>
                <a:gd name="T26" fmla="*/ 32 w 189"/>
                <a:gd name="T27" fmla="*/ 38 h 159"/>
                <a:gd name="T28" fmla="*/ 63 w 189"/>
                <a:gd name="T29" fmla="*/ 19 h 159"/>
                <a:gd name="T30" fmla="*/ 151 w 189"/>
                <a:gd name="T31" fmla="*/ 42 h 159"/>
                <a:gd name="T32" fmla="*/ 169 w 189"/>
                <a:gd name="T33" fmla="*/ 74 h 159"/>
                <a:gd name="T34" fmla="*/ 157 w 189"/>
                <a:gd name="T35" fmla="*/ 121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 h="159">
                  <a:moveTo>
                    <a:pt x="161" y="31"/>
                  </a:moveTo>
                  <a:cubicBezTo>
                    <a:pt x="60" y="5"/>
                    <a:pt x="60" y="5"/>
                    <a:pt x="60" y="5"/>
                  </a:cubicBezTo>
                  <a:cubicBezTo>
                    <a:pt x="43" y="0"/>
                    <a:pt x="25" y="10"/>
                    <a:pt x="20" y="28"/>
                  </a:cubicBezTo>
                  <a:cubicBezTo>
                    <a:pt x="4" y="87"/>
                    <a:pt x="4" y="87"/>
                    <a:pt x="4" y="87"/>
                  </a:cubicBezTo>
                  <a:cubicBezTo>
                    <a:pt x="0" y="105"/>
                    <a:pt x="10" y="123"/>
                    <a:pt x="28" y="128"/>
                  </a:cubicBezTo>
                  <a:cubicBezTo>
                    <a:pt x="128" y="154"/>
                    <a:pt x="128" y="154"/>
                    <a:pt x="128" y="154"/>
                  </a:cubicBezTo>
                  <a:cubicBezTo>
                    <a:pt x="145" y="159"/>
                    <a:pt x="163" y="148"/>
                    <a:pt x="168" y="131"/>
                  </a:cubicBezTo>
                  <a:cubicBezTo>
                    <a:pt x="184" y="72"/>
                    <a:pt x="184" y="72"/>
                    <a:pt x="184" y="72"/>
                  </a:cubicBezTo>
                  <a:cubicBezTo>
                    <a:pt x="189" y="54"/>
                    <a:pt x="178" y="36"/>
                    <a:pt x="161" y="31"/>
                  </a:cubicBezTo>
                  <a:close/>
                  <a:moveTo>
                    <a:pt x="157" y="121"/>
                  </a:moveTo>
                  <a:cubicBezTo>
                    <a:pt x="153" y="135"/>
                    <a:pt x="139" y="143"/>
                    <a:pt x="125" y="140"/>
                  </a:cubicBezTo>
                  <a:cubicBezTo>
                    <a:pt x="37" y="116"/>
                    <a:pt x="37" y="116"/>
                    <a:pt x="37" y="116"/>
                  </a:cubicBezTo>
                  <a:cubicBezTo>
                    <a:pt x="24" y="113"/>
                    <a:pt x="15" y="98"/>
                    <a:pt x="19" y="85"/>
                  </a:cubicBezTo>
                  <a:cubicBezTo>
                    <a:pt x="32" y="38"/>
                    <a:pt x="32" y="38"/>
                    <a:pt x="32" y="38"/>
                  </a:cubicBezTo>
                  <a:cubicBezTo>
                    <a:pt x="35" y="24"/>
                    <a:pt x="50" y="15"/>
                    <a:pt x="63" y="19"/>
                  </a:cubicBezTo>
                  <a:cubicBezTo>
                    <a:pt x="151" y="42"/>
                    <a:pt x="151" y="42"/>
                    <a:pt x="151" y="42"/>
                  </a:cubicBezTo>
                  <a:cubicBezTo>
                    <a:pt x="165" y="46"/>
                    <a:pt x="173" y="60"/>
                    <a:pt x="169" y="74"/>
                  </a:cubicBezTo>
                  <a:lnTo>
                    <a:pt x="157" y="121"/>
                  </a:lnTo>
                  <a:close/>
                </a:path>
              </a:pathLst>
            </a:custGeom>
            <a:solidFill>
              <a:srgbClr val="2A4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427">
              <a:extLst>
                <a:ext uri="{FF2B5EF4-FFF2-40B4-BE49-F238E27FC236}">
                  <a16:creationId xmlns:a16="http://schemas.microsoft.com/office/drawing/2014/main" id="{43BA7EB0-3B16-4883-A3C5-EB0A7E608ADA}"/>
                </a:ext>
              </a:extLst>
            </p:cNvPr>
            <p:cNvSpPr>
              <a:spLocks noEditPoints="1"/>
            </p:cNvSpPr>
            <p:nvPr/>
          </p:nvSpPr>
          <p:spPr bwMode="auto">
            <a:xfrm>
              <a:off x="645" y="1608"/>
              <a:ext cx="239" cy="201"/>
            </a:xfrm>
            <a:custGeom>
              <a:avLst/>
              <a:gdLst>
                <a:gd name="T0" fmla="*/ 161 w 189"/>
                <a:gd name="T1" fmla="*/ 31 h 159"/>
                <a:gd name="T2" fmla="*/ 61 w 189"/>
                <a:gd name="T3" fmla="*/ 4 h 159"/>
                <a:gd name="T4" fmla="*/ 21 w 189"/>
                <a:gd name="T5" fmla="*/ 28 h 159"/>
                <a:gd name="T6" fmla="*/ 5 w 189"/>
                <a:gd name="T7" fmla="*/ 87 h 159"/>
                <a:gd name="T8" fmla="*/ 28 w 189"/>
                <a:gd name="T9" fmla="*/ 127 h 159"/>
                <a:gd name="T10" fmla="*/ 129 w 189"/>
                <a:gd name="T11" fmla="*/ 154 h 159"/>
                <a:gd name="T12" fmla="*/ 169 w 189"/>
                <a:gd name="T13" fmla="*/ 131 h 159"/>
                <a:gd name="T14" fmla="*/ 185 w 189"/>
                <a:gd name="T15" fmla="*/ 71 h 159"/>
                <a:gd name="T16" fmla="*/ 161 w 189"/>
                <a:gd name="T17" fmla="*/ 31 h 159"/>
                <a:gd name="T18" fmla="*/ 157 w 189"/>
                <a:gd name="T19" fmla="*/ 121 h 159"/>
                <a:gd name="T20" fmla="*/ 126 w 189"/>
                <a:gd name="T21" fmla="*/ 139 h 159"/>
                <a:gd name="T22" fmla="*/ 38 w 189"/>
                <a:gd name="T23" fmla="*/ 116 h 159"/>
                <a:gd name="T24" fmla="*/ 20 w 189"/>
                <a:gd name="T25" fmla="*/ 84 h 159"/>
                <a:gd name="T26" fmla="*/ 32 w 189"/>
                <a:gd name="T27" fmla="*/ 37 h 159"/>
                <a:gd name="T28" fmla="*/ 64 w 189"/>
                <a:gd name="T29" fmla="*/ 19 h 159"/>
                <a:gd name="T30" fmla="*/ 152 w 189"/>
                <a:gd name="T31" fmla="*/ 42 h 159"/>
                <a:gd name="T32" fmla="*/ 170 w 189"/>
                <a:gd name="T33" fmla="*/ 74 h 159"/>
                <a:gd name="T34" fmla="*/ 157 w 189"/>
                <a:gd name="T35" fmla="*/ 121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 h="159">
                  <a:moveTo>
                    <a:pt x="161" y="31"/>
                  </a:moveTo>
                  <a:cubicBezTo>
                    <a:pt x="61" y="4"/>
                    <a:pt x="61" y="4"/>
                    <a:pt x="61" y="4"/>
                  </a:cubicBezTo>
                  <a:cubicBezTo>
                    <a:pt x="44" y="0"/>
                    <a:pt x="26" y="10"/>
                    <a:pt x="21" y="28"/>
                  </a:cubicBezTo>
                  <a:cubicBezTo>
                    <a:pt x="5" y="87"/>
                    <a:pt x="5" y="87"/>
                    <a:pt x="5" y="87"/>
                  </a:cubicBezTo>
                  <a:cubicBezTo>
                    <a:pt x="0" y="104"/>
                    <a:pt x="11" y="123"/>
                    <a:pt x="28" y="127"/>
                  </a:cubicBezTo>
                  <a:cubicBezTo>
                    <a:pt x="129" y="154"/>
                    <a:pt x="129" y="154"/>
                    <a:pt x="129" y="154"/>
                  </a:cubicBezTo>
                  <a:cubicBezTo>
                    <a:pt x="146" y="159"/>
                    <a:pt x="164" y="148"/>
                    <a:pt x="169" y="131"/>
                  </a:cubicBezTo>
                  <a:cubicBezTo>
                    <a:pt x="185" y="71"/>
                    <a:pt x="185" y="71"/>
                    <a:pt x="185" y="71"/>
                  </a:cubicBezTo>
                  <a:cubicBezTo>
                    <a:pt x="189" y="54"/>
                    <a:pt x="179" y="36"/>
                    <a:pt x="161" y="31"/>
                  </a:cubicBezTo>
                  <a:close/>
                  <a:moveTo>
                    <a:pt x="157" y="121"/>
                  </a:moveTo>
                  <a:cubicBezTo>
                    <a:pt x="154" y="135"/>
                    <a:pt x="139" y="143"/>
                    <a:pt x="126" y="139"/>
                  </a:cubicBezTo>
                  <a:cubicBezTo>
                    <a:pt x="38" y="116"/>
                    <a:pt x="38" y="116"/>
                    <a:pt x="38" y="116"/>
                  </a:cubicBezTo>
                  <a:cubicBezTo>
                    <a:pt x="24" y="112"/>
                    <a:pt x="16" y="98"/>
                    <a:pt x="20" y="84"/>
                  </a:cubicBezTo>
                  <a:cubicBezTo>
                    <a:pt x="32" y="37"/>
                    <a:pt x="32" y="37"/>
                    <a:pt x="32" y="37"/>
                  </a:cubicBezTo>
                  <a:cubicBezTo>
                    <a:pt x="36" y="24"/>
                    <a:pt x="50" y="15"/>
                    <a:pt x="64" y="19"/>
                  </a:cubicBezTo>
                  <a:cubicBezTo>
                    <a:pt x="152" y="42"/>
                    <a:pt x="152" y="42"/>
                    <a:pt x="152" y="42"/>
                  </a:cubicBezTo>
                  <a:cubicBezTo>
                    <a:pt x="165" y="46"/>
                    <a:pt x="174" y="60"/>
                    <a:pt x="170" y="74"/>
                  </a:cubicBezTo>
                  <a:lnTo>
                    <a:pt x="157" y="121"/>
                  </a:lnTo>
                  <a:close/>
                </a:path>
              </a:pathLst>
            </a:custGeom>
            <a:solidFill>
              <a:srgbClr val="2A445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428">
              <a:extLst>
                <a:ext uri="{FF2B5EF4-FFF2-40B4-BE49-F238E27FC236}">
                  <a16:creationId xmlns:a16="http://schemas.microsoft.com/office/drawing/2014/main" id="{A1B5C1F1-E3B2-4B9D-ADCF-B2708FC9553F}"/>
                </a:ext>
              </a:extLst>
            </p:cNvPr>
            <p:cNvSpPr>
              <a:spLocks/>
            </p:cNvSpPr>
            <p:nvPr/>
          </p:nvSpPr>
          <p:spPr bwMode="auto">
            <a:xfrm>
              <a:off x="207" y="569"/>
              <a:ext cx="663" cy="594"/>
            </a:xfrm>
            <a:custGeom>
              <a:avLst/>
              <a:gdLst>
                <a:gd name="T0" fmla="*/ 0 w 663"/>
                <a:gd name="T1" fmla="*/ 341 h 594"/>
                <a:gd name="T2" fmla="*/ 180 w 663"/>
                <a:gd name="T3" fmla="*/ 0 h 594"/>
                <a:gd name="T4" fmla="*/ 663 w 663"/>
                <a:gd name="T5" fmla="*/ 253 h 594"/>
                <a:gd name="T6" fmla="*/ 483 w 663"/>
                <a:gd name="T7" fmla="*/ 594 h 594"/>
                <a:gd name="T8" fmla="*/ 0 w 663"/>
                <a:gd name="T9" fmla="*/ 341 h 594"/>
              </a:gdLst>
              <a:ahLst/>
              <a:cxnLst>
                <a:cxn ang="0">
                  <a:pos x="T0" y="T1"/>
                </a:cxn>
                <a:cxn ang="0">
                  <a:pos x="T2" y="T3"/>
                </a:cxn>
                <a:cxn ang="0">
                  <a:pos x="T4" y="T5"/>
                </a:cxn>
                <a:cxn ang="0">
                  <a:pos x="T6" y="T7"/>
                </a:cxn>
                <a:cxn ang="0">
                  <a:pos x="T8" y="T9"/>
                </a:cxn>
              </a:cxnLst>
              <a:rect l="0" t="0" r="r" b="b"/>
              <a:pathLst>
                <a:path w="663" h="594">
                  <a:moveTo>
                    <a:pt x="0" y="341"/>
                  </a:moveTo>
                  <a:lnTo>
                    <a:pt x="180" y="0"/>
                  </a:lnTo>
                  <a:lnTo>
                    <a:pt x="663" y="253"/>
                  </a:lnTo>
                  <a:lnTo>
                    <a:pt x="483" y="594"/>
                  </a:lnTo>
                  <a:lnTo>
                    <a:pt x="0" y="341"/>
                  </a:lnTo>
                  <a:close/>
                </a:path>
              </a:pathLst>
            </a:custGeom>
            <a:solidFill>
              <a:srgbClr val="E0730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6" name="Freeform 429">
              <a:extLst>
                <a:ext uri="{FF2B5EF4-FFF2-40B4-BE49-F238E27FC236}">
                  <a16:creationId xmlns:a16="http://schemas.microsoft.com/office/drawing/2014/main" id="{F538BDC3-6A50-4BC2-9536-59FD5391BC7D}"/>
                </a:ext>
              </a:extLst>
            </p:cNvPr>
            <p:cNvSpPr>
              <a:spLocks/>
            </p:cNvSpPr>
            <p:nvPr/>
          </p:nvSpPr>
          <p:spPr bwMode="auto">
            <a:xfrm>
              <a:off x="199" y="910"/>
              <a:ext cx="491" cy="271"/>
            </a:xfrm>
            <a:custGeom>
              <a:avLst/>
              <a:gdLst>
                <a:gd name="T0" fmla="*/ 8 w 491"/>
                <a:gd name="T1" fmla="*/ 0 h 271"/>
                <a:gd name="T2" fmla="*/ 0 w 491"/>
                <a:gd name="T3" fmla="*/ 19 h 271"/>
                <a:gd name="T4" fmla="*/ 482 w 491"/>
                <a:gd name="T5" fmla="*/ 271 h 271"/>
                <a:gd name="T6" fmla="*/ 491 w 491"/>
                <a:gd name="T7" fmla="*/ 253 h 271"/>
                <a:gd name="T8" fmla="*/ 8 w 491"/>
                <a:gd name="T9" fmla="*/ 0 h 271"/>
              </a:gdLst>
              <a:ahLst/>
              <a:cxnLst>
                <a:cxn ang="0">
                  <a:pos x="T0" y="T1"/>
                </a:cxn>
                <a:cxn ang="0">
                  <a:pos x="T2" y="T3"/>
                </a:cxn>
                <a:cxn ang="0">
                  <a:pos x="T4" y="T5"/>
                </a:cxn>
                <a:cxn ang="0">
                  <a:pos x="T6" y="T7"/>
                </a:cxn>
                <a:cxn ang="0">
                  <a:pos x="T8" y="T9"/>
                </a:cxn>
              </a:cxnLst>
              <a:rect l="0" t="0" r="r" b="b"/>
              <a:pathLst>
                <a:path w="491" h="271">
                  <a:moveTo>
                    <a:pt x="8" y="0"/>
                  </a:moveTo>
                  <a:lnTo>
                    <a:pt x="0" y="19"/>
                  </a:lnTo>
                  <a:lnTo>
                    <a:pt x="482" y="271"/>
                  </a:lnTo>
                  <a:lnTo>
                    <a:pt x="491" y="253"/>
                  </a:lnTo>
                  <a:lnTo>
                    <a:pt x="8" y="0"/>
                  </a:lnTo>
                  <a:close/>
                </a:path>
              </a:pathLst>
            </a:custGeom>
            <a:solidFill>
              <a:srgbClr val="C5560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430">
              <a:extLst>
                <a:ext uri="{FF2B5EF4-FFF2-40B4-BE49-F238E27FC236}">
                  <a16:creationId xmlns:a16="http://schemas.microsoft.com/office/drawing/2014/main" id="{ED78AE12-C7FF-4380-8F9F-1E75CA17D266}"/>
                </a:ext>
              </a:extLst>
            </p:cNvPr>
            <p:cNvSpPr>
              <a:spLocks/>
            </p:cNvSpPr>
            <p:nvPr/>
          </p:nvSpPr>
          <p:spPr bwMode="auto">
            <a:xfrm>
              <a:off x="238" y="595"/>
              <a:ext cx="601" cy="541"/>
            </a:xfrm>
            <a:custGeom>
              <a:avLst/>
              <a:gdLst>
                <a:gd name="T0" fmla="*/ 3 w 601"/>
                <a:gd name="T1" fmla="*/ 311 h 541"/>
                <a:gd name="T2" fmla="*/ 6 w 601"/>
                <a:gd name="T3" fmla="*/ 313 h 541"/>
                <a:gd name="T4" fmla="*/ 165 w 601"/>
                <a:gd name="T5" fmla="*/ 9 h 541"/>
                <a:gd name="T6" fmla="*/ 594 w 601"/>
                <a:gd name="T7" fmla="*/ 232 h 541"/>
                <a:gd name="T8" fmla="*/ 436 w 601"/>
                <a:gd name="T9" fmla="*/ 534 h 541"/>
                <a:gd name="T10" fmla="*/ 5 w 601"/>
                <a:gd name="T11" fmla="*/ 309 h 541"/>
                <a:gd name="T12" fmla="*/ 3 w 601"/>
                <a:gd name="T13" fmla="*/ 311 h 541"/>
                <a:gd name="T14" fmla="*/ 6 w 601"/>
                <a:gd name="T15" fmla="*/ 313 h 541"/>
                <a:gd name="T16" fmla="*/ 3 w 601"/>
                <a:gd name="T17" fmla="*/ 311 h 541"/>
                <a:gd name="T18" fmla="*/ 2 w 601"/>
                <a:gd name="T19" fmla="*/ 314 h 541"/>
                <a:gd name="T20" fmla="*/ 438 w 601"/>
                <a:gd name="T21" fmla="*/ 541 h 541"/>
                <a:gd name="T22" fmla="*/ 601 w 601"/>
                <a:gd name="T23" fmla="*/ 229 h 541"/>
                <a:gd name="T24" fmla="*/ 163 w 601"/>
                <a:gd name="T25" fmla="*/ 0 h 541"/>
                <a:gd name="T26" fmla="*/ 0 w 601"/>
                <a:gd name="T27" fmla="*/ 313 h 541"/>
                <a:gd name="T28" fmla="*/ 2 w 601"/>
                <a:gd name="T29" fmla="*/ 314 h 541"/>
                <a:gd name="T30" fmla="*/ 3 w 601"/>
                <a:gd name="T31" fmla="*/ 311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1" h="541">
                  <a:moveTo>
                    <a:pt x="3" y="311"/>
                  </a:moveTo>
                  <a:lnTo>
                    <a:pt x="6" y="313"/>
                  </a:lnTo>
                  <a:lnTo>
                    <a:pt x="165" y="9"/>
                  </a:lnTo>
                  <a:lnTo>
                    <a:pt x="594" y="232"/>
                  </a:lnTo>
                  <a:lnTo>
                    <a:pt x="436" y="534"/>
                  </a:lnTo>
                  <a:lnTo>
                    <a:pt x="5" y="309"/>
                  </a:lnTo>
                  <a:lnTo>
                    <a:pt x="3" y="311"/>
                  </a:lnTo>
                  <a:lnTo>
                    <a:pt x="6" y="313"/>
                  </a:lnTo>
                  <a:lnTo>
                    <a:pt x="3" y="311"/>
                  </a:lnTo>
                  <a:lnTo>
                    <a:pt x="2" y="314"/>
                  </a:lnTo>
                  <a:lnTo>
                    <a:pt x="438" y="541"/>
                  </a:lnTo>
                  <a:lnTo>
                    <a:pt x="601" y="229"/>
                  </a:lnTo>
                  <a:lnTo>
                    <a:pt x="163" y="0"/>
                  </a:lnTo>
                  <a:lnTo>
                    <a:pt x="0" y="313"/>
                  </a:lnTo>
                  <a:lnTo>
                    <a:pt x="2" y="314"/>
                  </a:lnTo>
                  <a:lnTo>
                    <a:pt x="3" y="31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Freeform 431">
              <a:extLst>
                <a:ext uri="{FF2B5EF4-FFF2-40B4-BE49-F238E27FC236}">
                  <a16:creationId xmlns:a16="http://schemas.microsoft.com/office/drawing/2014/main" id="{7F5448D1-FDF7-4CCA-B424-F6BDCA881098}"/>
                </a:ext>
              </a:extLst>
            </p:cNvPr>
            <p:cNvSpPr>
              <a:spLocks/>
            </p:cNvSpPr>
            <p:nvPr/>
          </p:nvSpPr>
          <p:spPr bwMode="auto">
            <a:xfrm>
              <a:off x="580" y="823"/>
              <a:ext cx="119" cy="191"/>
            </a:xfrm>
            <a:custGeom>
              <a:avLst/>
              <a:gdLst>
                <a:gd name="T0" fmla="*/ 119 w 119"/>
                <a:gd name="T1" fmla="*/ 14 h 191"/>
                <a:gd name="T2" fmla="*/ 27 w 119"/>
                <a:gd name="T3" fmla="*/ 191 h 191"/>
                <a:gd name="T4" fmla="*/ 0 w 119"/>
                <a:gd name="T5" fmla="*/ 177 h 191"/>
                <a:gd name="T6" fmla="*/ 94 w 119"/>
                <a:gd name="T7" fmla="*/ 0 h 191"/>
                <a:gd name="T8" fmla="*/ 119 w 119"/>
                <a:gd name="T9" fmla="*/ 14 h 191"/>
              </a:gdLst>
              <a:ahLst/>
              <a:cxnLst>
                <a:cxn ang="0">
                  <a:pos x="T0" y="T1"/>
                </a:cxn>
                <a:cxn ang="0">
                  <a:pos x="T2" y="T3"/>
                </a:cxn>
                <a:cxn ang="0">
                  <a:pos x="T4" y="T5"/>
                </a:cxn>
                <a:cxn ang="0">
                  <a:pos x="T6" y="T7"/>
                </a:cxn>
                <a:cxn ang="0">
                  <a:pos x="T8" y="T9"/>
                </a:cxn>
              </a:cxnLst>
              <a:rect l="0" t="0" r="r" b="b"/>
              <a:pathLst>
                <a:path w="119" h="191">
                  <a:moveTo>
                    <a:pt x="119" y="14"/>
                  </a:moveTo>
                  <a:lnTo>
                    <a:pt x="27" y="191"/>
                  </a:lnTo>
                  <a:lnTo>
                    <a:pt x="0" y="177"/>
                  </a:lnTo>
                  <a:lnTo>
                    <a:pt x="94" y="0"/>
                  </a:lnTo>
                  <a:lnTo>
                    <a:pt x="119" y="14"/>
                  </a:lnTo>
                  <a:close/>
                </a:path>
              </a:pathLst>
            </a:custGeom>
            <a:solidFill>
              <a:srgbClr val="F9ED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432">
              <a:extLst>
                <a:ext uri="{FF2B5EF4-FFF2-40B4-BE49-F238E27FC236}">
                  <a16:creationId xmlns:a16="http://schemas.microsoft.com/office/drawing/2014/main" id="{8A979999-796B-4769-BB45-5EB1611F88B0}"/>
                </a:ext>
              </a:extLst>
            </p:cNvPr>
            <p:cNvSpPr>
              <a:spLocks/>
            </p:cNvSpPr>
            <p:nvPr/>
          </p:nvSpPr>
          <p:spPr bwMode="auto">
            <a:xfrm>
              <a:off x="623" y="844"/>
              <a:ext cx="119" cy="193"/>
            </a:xfrm>
            <a:custGeom>
              <a:avLst/>
              <a:gdLst>
                <a:gd name="T0" fmla="*/ 119 w 119"/>
                <a:gd name="T1" fmla="*/ 14 h 193"/>
                <a:gd name="T2" fmla="*/ 26 w 119"/>
                <a:gd name="T3" fmla="*/ 193 h 193"/>
                <a:gd name="T4" fmla="*/ 0 w 119"/>
                <a:gd name="T5" fmla="*/ 179 h 193"/>
                <a:gd name="T6" fmla="*/ 93 w 119"/>
                <a:gd name="T7" fmla="*/ 0 h 193"/>
                <a:gd name="T8" fmla="*/ 119 w 119"/>
                <a:gd name="T9" fmla="*/ 14 h 193"/>
              </a:gdLst>
              <a:ahLst/>
              <a:cxnLst>
                <a:cxn ang="0">
                  <a:pos x="T0" y="T1"/>
                </a:cxn>
                <a:cxn ang="0">
                  <a:pos x="T2" y="T3"/>
                </a:cxn>
                <a:cxn ang="0">
                  <a:pos x="T4" y="T5"/>
                </a:cxn>
                <a:cxn ang="0">
                  <a:pos x="T6" y="T7"/>
                </a:cxn>
                <a:cxn ang="0">
                  <a:pos x="T8" y="T9"/>
                </a:cxn>
              </a:cxnLst>
              <a:rect l="0" t="0" r="r" b="b"/>
              <a:pathLst>
                <a:path w="119" h="193">
                  <a:moveTo>
                    <a:pt x="119" y="14"/>
                  </a:moveTo>
                  <a:lnTo>
                    <a:pt x="26" y="193"/>
                  </a:lnTo>
                  <a:lnTo>
                    <a:pt x="0" y="179"/>
                  </a:lnTo>
                  <a:lnTo>
                    <a:pt x="93" y="0"/>
                  </a:lnTo>
                  <a:lnTo>
                    <a:pt x="119" y="14"/>
                  </a:lnTo>
                  <a:close/>
                </a:path>
              </a:pathLst>
            </a:custGeom>
            <a:solidFill>
              <a:srgbClr val="F9ED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433">
              <a:extLst>
                <a:ext uri="{FF2B5EF4-FFF2-40B4-BE49-F238E27FC236}">
                  <a16:creationId xmlns:a16="http://schemas.microsoft.com/office/drawing/2014/main" id="{954A45FB-8C17-4C0F-91E8-32400D7A5FF3}"/>
                </a:ext>
              </a:extLst>
            </p:cNvPr>
            <p:cNvSpPr>
              <a:spLocks/>
            </p:cNvSpPr>
            <p:nvPr/>
          </p:nvSpPr>
          <p:spPr bwMode="auto">
            <a:xfrm>
              <a:off x="595" y="552"/>
              <a:ext cx="540" cy="640"/>
            </a:xfrm>
            <a:custGeom>
              <a:avLst/>
              <a:gdLst>
                <a:gd name="T0" fmla="*/ 0 w 540"/>
                <a:gd name="T1" fmla="*/ 123 h 640"/>
                <a:gd name="T2" fmla="*/ 366 w 540"/>
                <a:gd name="T3" fmla="*/ 0 h 640"/>
                <a:gd name="T4" fmla="*/ 540 w 540"/>
                <a:gd name="T5" fmla="*/ 516 h 640"/>
                <a:gd name="T6" fmla="*/ 175 w 540"/>
                <a:gd name="T7" fmla="*/ 640 h 640"/>
                <a:gd name="T8" fmla="*/ 0 w 540"/>
                <a:gd name="T9" fmla="*/ 123 h 640"/>
              </a:gdLst>
              <a:ahLst/>
              <a:cxnLst>
                <a:cxn ang="0">
                  <a:pos x="T0" y="T1"/>
                </a:cxn>
                <a:cxn ang="0">
                  <a:pos x="T2" y="T3"/>
                </a:cxn>
                <a:cxn ang="0">
                  <a:pos x="T4" y="T5"/>
                </a:cxn>
                <a:cxn ang="0">
                  <a:pos x="T6" y="T7"/>
                </a:cxn>
                <a:cxn ang="0">
                  <a:pos x="T8" y="T9"/>
                </a:cxn>
              </a:cxnLst>
              <a:rect l="0" t="0" r="r" b="b"/>
              <a:pathLst>
                <a:path w="540" h="640">
                  <a:moveTo>
                    <a:pt x="0" y="123"/>
                  </a:moveTo>
                  <a:lnTo>
                    <a:pt x="366" y="0"/>
                  </a:lnTo>
                  <a:lnTo>
                    <a:pt x="540" y="516"/>
                  </a:lnTo>
                  <a:lnTo>
                    <a:pt x="175" y="640"/>
                  </a:lnTo>
                  <a:lnTo>
                    <a:pt x="0" y="123"/>
                  </a:lnTo>
                  <a:close/>
                </a:path>
              </a:pathLst>
            </a:custGeom>
            <a:solidFill>
              <a:srgbClr val="60AAC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434">
              <a:extLst>
                <a:ext uri="{FF2B5EF4-FFF2-40B4-BE49-F238E27FC236}">
                  <a16:creationId xmlns:a16="http://schemas.microsoft.com/office/drawing/2014/main" id="{14B318AE-72C2-43BF-A555-3E0E1D572700}"/>
                </a:ext>
              </a:extLst>
            </p:cNvPr>
            <p:cNvSpPr>
              <a:spLocks/>
            </p:cNvSpPr>
            <p:nvPr/>
          </p:nvSpPr>
          <p:spPr bwMode="auto">
            <a:xfrm>
              <a:off x="577" y="675"/>
              <a:ext cx="193" cy="523"/>
            </a:xfrm>
            <a:custGeom>
              <a:avLst/>
              <a:gdLst>
                <a:gd name="T0" fmla="*/ 18 w 193"/>
                <a:gd name="T1" fmla="*/ 0 h 523"/>
                <a:gd name="T2" fmla="*/ 0 w 193"/>
                <a:gd name="T3" fmla="*/ 8 h 523"/>
                <a:gd name="T4" fmla="*/ 174 w 193"/>
                <a:gd name="T5" fmla="*/ 523 h 523"/>
                <a:gd name="T6" fmla="*/ 193 w 193"/>
                <a:gd name="T7" fmla="*/ 517 h 523"/>
                <a:gd name="T8" fmla="*/ 18 w 193"/>
                <a:gd name="T9" fmla="*/ 0 h 523"/>
              </a:gdLst>
              <a:ahLst/>
              <a:cxnLst>
                <a:cxn ang="0">
                  <a:pos x="T0" y="T1"/>
                </a:cxn>
                <a:cxn ang="0">
                  <a:pos x="T2" y="T3"/>
                </a:cxn>
                <a:cxn ang="0">
                  <a:pos x="T4" y="T5"/>
                </a:cxn>
                <a:cxn ang="0">
                  <a:pos x="T6" y="T7"/>
                </a:cxn>
                <a:cxn ang="0">
                  <a:pos x="T8" y="T9"/>
                </a:cxn>
              </a:cxnLst>
              <a:rect l="0" t="0" r="r" b="b"/>
              <a:pathLst>
                <a:path w="193" h="523">
                  <a:moveTo>
                    <a:pt x="18" y="0"/>
                  </a:moveTo>
                  <a:lnTo>
                    <a:pt x="0" y="8"/>
                  </a:lnTo>
                  <a:lnTo>
                    <a:pt x="174" y="523"/>
                  </a:lnTo>
                  <a:lnTo>
                    <a:pt x="193" y="517"/>
                  </a:lnTo>
                  <a:lnTo>
                    <a:pt x="18" y="0"/>
                  </a:lnTo>
                  <a:close/>
                </a:path>
              </a:pathLst>
            </a:custGeom>
            <a:solidFill>
              <a:srgbClr val="4483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435">
              <a:extLst>
                <a:ext uri="{FF2B5EF4-FFF2-40B4-BE49-F238E27FC236}">
                  <a16:creationId xmlns:a16="http://schemas.microsoft.com/office/drawing/2014/main" id="{33A5312F-FD06-46D0-A79B-A4A085E48E85}"/>
                </a:ext>
              </a:extLst>
            </p:cNvPr>
            <p:cNvSpPr>
              <a:spLocks/>
            </p:cNvSpPr>
            <p:nvPr/>
          </p:nvSpPr>
          <p:spPr bwMode="auto">
            <a:xfrm>
              <a:off x="618" y="580"/>
              <a:ext cx="493" cy="583"/>
            </a:xfrm>
            <a:custGeom>
              <a:avLst/>
              <a:gdLst>
                <a:gd name="T0" fmla="*/ 4 w 493"/>
                <a:gd name="T1" fmla="*/ 117 h 583"/>
                <a:gd name="T2" fmla="*/ 5 w 493"/>
                <a:gd name="T3" fmla="*/ 119 h 583"/>
                <a:gd name="T4" fmla="*/ 330 w 493"/>
                <a:gd name="T5" fmla="*/ 8 h 583"/>
                <a:gd name="T6" fmla="*/ 486 w 493"/>
                <a:gd name="T7" fmla="*/ 465 h 583"/>
                <a:gd name="T8" fmla="*/ 165 w 493"/>
                <a:gd name="T9" fmla="*/ 575 h 583"/>
                <a:gd name="T10" fmla="*/ 8 w 493"/>
                <a:gd name="T11" fmla="*/ 115 h 583"/>
                <a:gd name="T12" fmla="*/ 4 w 493"/>
                <a:gd name="T13" fmla="*/ 117 h 583"/>
                <a:gd name="T14" fmla="*/ 5 w 493"/>
                <a:gd name="T15" fmla="*/ 119 h 583"/>
                <a:gd name="T16" fmla="*/ 4 w 493"/>
                <a:gd name="T17" fmla="*/ 117 h 583"/>
                <a:gd name="T18" fmla="*/ 1 w 493"/>
                <a:gd name="T19" fmla="*/ 117 h 583"/>
                <a:gd name="T20" fmla="*/ 161 w 493"/>
                <a:gd name="T21" fmla="*/ 583 h 583"/>
                <a:gd name="T22" fmla="*/ 493 w 493"/>
                <a:gd name="T23" fmla="*/ 469 h 583"/>
                <a:gd name="T24" fmla="*/ 334 w 493"/>
                <a:gd name="T25" fmla="*/ 0 h 583"/>
                <a:gd name="T26" fmla="*/ 0 w 493"/>
                <a:gd name="T27" fmla="*/ 114 h 583"/>
                <a:gd name="T28" fmla="*/ 1 w 493"/>
                <a:gd name="T29" fmla="*/ 117 h 583"/>
                <a:gd name="T30" fmla="*/ 4 w 493"/>
                <a:gd name="T31" fmla="*/ 117 h 5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3" h="583">
                  <a:moveTo>
                    <a:pt x="4" y="117"/>
                  </a:moveTo>
                  <a:lnTo>
                    <a:pt x="5" y="119"/>
                  </a:lnTo>
                  <a:lnTo>
                    <a:pt x="330" y="8"/>
                  </a:lnTo>
                  <a:lnTo>
                    <a:pt x="486" y="465"/>
                  </a:lnTo>
                  <a:lnTo>
                    <a:pt x="165" y="575"/>
                  </a:lnTo>
                  <a:lnTo>
                    <a:pt x="8" y="115"/>
                  </a:lnTo>
                  <a:lnTo>
                    <a:pt x="4" y="117"/>
                  </a:lnTo>
                  <a:lnTo>
                    <a:pt x="5" y="119"/>
                  </a:lnTo>
                  <a:lnTo>
                    <a:pt x="4" y="117"/>
                  </a:lnTo>
                  <a:lnTo>
                    <a:pt x="1" y="117"/>
                  </a:lnTo>
                  <a:lnTo>
                    <a:pt x="161" y="583"/>
                  </a:lnTo>
                  <a:lnTo>
                    <a:pt x="493" y="469"/>
                  </a:lnTo>
                  <a:lnTo>
                    <a:pt x="334" y="0"/>
                  </a:lnTo>
                  <a:lnTo>
                    <a:pt x="0" y="114"/>
                  </a:lnTo>
                  <a:lnTo>
                    <a:pt x="1" y="117"/>
                  </a:lnTo>
                  <a:lnTo>
                    <a:pt x="4" y="1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436">
              <a:extLst>
                <a:ext uri="{FF2B5EF4-FFF2-40B4-BE49-F238E27FC236}">
                  <a16:creationId xmlns:a16="http://schemas.microsoft.com/office/drawing/2014/main" id="{21B2A67D-EDF4-494D-A0A2-6B9ECD5273FC}"/>
                </a:ext>
              </a:extLst>
            </p:cNvPr>
            <p:cNvSpPr>
              <a:spLocks/>
            </p:cNvSpPr>
            <p:nvPr/>
          </p:nvSpPr>
          <p:spPr bwMode="auto">
            <a:xfrm>
              <a:off x="803" y="934"/>
              <a:ext cx="200" cy="92"/>
            </a:xfrm>
            <a:custGeom>
              <a:avLst/>
              <a:gdLst>
                <a:gd name="T0" fmla="*/ 200 w 200"/>
                <a:gd name="T1" fmla="*/ 28 h 92"/>
                <a:gd name="T2" fmla="*/ 10 w 200"/>
                <a:gd name="T3" fmla="*/ 92 h 92"/>
                <a:gd name="T4" fmla="*/ 0 w 200"/>
                <a:gd name="T5" fmla="*/ 63 h 92"/>
                <a:gd name="T6" fmla="*/ 189 w 200"/>
                <a:gd name="T7" fmla="*/ 0 h 92"/>
                <a:gd name="T8" fmla="*/ 200 w 200"/>
                <a:gd name="T9" fmla="*/ 28 h 92"/>
              </a:gdLst>
              <a:ahLst/>
              <a:cxnLst>
                <a:cxn ang="0">
                  <a:pos x="T0" y="T1"/>
                </a:cxn>
                <a:cxn ang="0">
                  <a:pos x="T2" y="T3"/>
                </a:cxn>
                <a:cxn ang="0">
                  <a:pos x="T4" y="T5"/>
                </a:cxn>
                <a:cxn ang="0">
                  <a:pos x="T6" y="T7"/>
                </a:cxn>
                <a:cxn ang="0">
                  <a:pos x="T8" y="T9"/>
                </a:cxn>
              </a:cxnLst>
              <a:rect l="0" t="0" r="r" b="b"/>
              <a:pathLst>
                <a:path w="200" h="92">
                  <a:moveTo>
                    <a:pt x="200" y="28"/>
                  </a:moveTo>
                  <a:lnTo>
                    <a:pt x="10" y="92"/>
                  </a:lnTo>
                  <a:lnTo>
                    <a:pt x="0" y="63"/>
                  </a:lnTo>
                  <a:lnTo>
                    <a:pt x="189" y="0"/>
                  </a:lnTo>
                  <a:lnTo>
                    <a:pt x="200" y="28"/>
                  </a:lnTo>
                  <a:close/>
                </a:path>
              </a:pathLst>
            </a:custGeom>
            <a:solidFill>
              <a:srgbClr val="70C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437">
              <a:extLst>
                <a:ext uri="{FF2B5EF4-FFF2-40B4-BE49-F238E27FC236}">
                  <a16:creationId xmlns:a16="http://schemas.microsoft.com/office/drawing/2014/main" id="{04F7BB98-09BB-4AB2-8715-3C09B498E3BF}"/>
                </a:ext>
              </a:extLst>
            </p:cNvPr>
            <p:cNvSpPr>
              <a:spLocks/>
            </p:cNvSpPr>
            <p:nvPr/>
          </p:nvSpPr>
          <p:spPr bwMode="auto">
            <a:xfrm>
              <a:off x="818" y="978"/>
              <a:ext cx="200" cy="93"/>
            </a:xfrm>
            <a:custGeom>
              <a:avLst/>
              <a:gdLst>
                <a:gd name="T0" fmla="*/ 200 w 200"/>
                <a:gd name="T1" fmla="*/ 29 h 93"/>
                <a:gd name="T2" fmla="*/ 10 w 200"/>
                <a:gd name="T3" fmla="*/ 93 h 93"/>
                <a:gd name="T4" fmla="*/ 0 w 200"/>
                <a:gd name="T5" fmla="*/ 65 h 93"/>
                <a:gd name="T6" fmla="*/ 190 w 200"/>
                <a:gd name="T7" fmla="*/ 0 h 93"/>
                <a:gd name="T8" fmla="*/ 200 w 200"/>
                <a:gd name="T9" fmla="*/ 29 h 93"/>
              </a:gdLst>
              <a:ahLst/>
              <a:cxnLst>
                <a:cxn ang="0">
                  <a:pos x="T0" y="T1"/>
                </a:cxn>
                <a:cxn ang="0">
                  <a:pos x="T2" y="T3"/>
                </a:cxn>
                <a:cxn ang="0">
                  <a:pos x="T4" y="T5"/>
                </a:cxn>
                <a:cxn ang="0">
                  <a:pos x="T6" y="T7"/>
                </a:cxn>
                <a:cxn ang="0">
                  <a:pos x="T8" y="T9"/>
                </a:cxn>
              </a:cxnLst>
              <a:rect l="0" t="0" r="r" b="b"/>
              <a:pathLst>
                <a:path w="200" h="93">
                  <a:moveTo>
                    <a:pt x="200" y="29"/>
                  </a:moveTo>
                  <a:lnTo>
                    <a:pt x="10" y="93"/>
                  </a:lnTo>
                  <a:lnTo>
                    <a:pt x="0" y="65"/>
                  </a:lnTo>
                  <a:lnTo>
                    <a:pt x="190" y="0"/>
                  </a:lnTo>
                  <a:lnTo>
                    <a:pt x="200" y="29"/>
                  </a:lnTo>
                  <a:close/>
                </a:path>
              </a:pathLst>
            </a:custGeom>
            <a:solidFill>
              <a:srgbClr val="70C0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458" name="Прямоугольник 457"/>
          <p:cNvSpPr/>
          <p:nvPr/>
        </p:nvSpPr>
        <p:spPr>
          <a:xfrm>
            <a:off x="6231288" y="4509823"/>
            <a:ext cx="2674374" cy="215440"/>
          </a:xfrm>
          <a:prstGeom prst="rect">
            <a:avLst/>
          </a:prstGeom>
        </p:spPr>
        <p:txBody>
          <a:bodyPr wrap="square" lIns="91436" tIns="45718" rIns="91436" bIns="45718">
            <a:spAutoFit/>
          </a:bodyPr>
          <a:lstStyle/>
          <a:p>
            <a:pPr algn="ctr"/>
            <a:r>
              <a:rPr lang="ru-RU" sz="800" b="1" kern="0" dirty="0">
                <a:solidFill>
                  <a:srgbClr val="1F497D"/>
                </a:solidFill>
                <a:latin typeface="Arial" panose="020B0604020202020204" pitchFamily="34" charset="0"/>
                <a:cs typeface="Arial" panose="020B0604020202020204" pitchFamily="34" charset="0"/>
                <a:sym typeface="Arial"/>
              </a:rPr>
              <a:t>ФОРМАТ КАМЕРАЛЬНОГО КОНТРОЛЯ</a:t>
            </a:r>
            <a:endParaRPr lang="ru-RU" sz="800" dirty="0">
              <a:solidFill>
                <a:srgbClr val="1F497D"/>
              </a:solidFill>
            </a:endParaRPr>
          </a:p>
        </p:txBody>
      </p:sp>
    </p:spTree>
    <p:extLst>
      <p:ext uri="{BB962C8B-B14F-4D97-AF65-F5344CB8AC3E}">
        <p14:creationId xmlns:p14="http://schemas.microsoft.com/office/powerpoint/2010/main" val="266160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2195736" y="1124744"/>
            <a:ext cx="6172200" cy="1894362"/>
          </a:xfrm>
        </p:spPr>
        <p:txBody>
          <a:bodyPr>
            <a:noAutofit/>
          </a:bodyPr>
          <a:lstStyle/>
          <a:p>
            <a:pPr algn="ctr"/>
            <a:r>
              <a:rPr lang="ru-RU" sz="3200" dirty="0">
                <a:solidFill>
                  <a:srgbClr val="002060"/>
                </a:solidFill>
                <a:latin typeface="Arial" pitchFamily="34" charset="0"/>
                <a:cs typeface="Arial" pitchFamily="34" charset="0"/>
              </a:rPr>
              <a:t>Методические рекомендации по организации и проведению самооценки организаций образования</a:t>
            </a:r>
          </a:p>
        </p:txBody>
      </p:sp>
      <p:sp>
        <p:nvSpPr>
          <p:cNvPr id="6" name="Подзаголовок 5"/>
          <p:cNvSpPr>
            <a:spLocks noGrp="1"/>
          </p:cNvSpPr>
          <p:nvPr>
            <p:ph type="subTitle" idx="1"/>
          </p:nvPr>
        </p:nvSpPr>
        <p:spPr/>
        <p:txBody>
          <a:bodyPr>
            <a:normAutofit/>
          </a:bodyPr>
          <a:lstStyle/>
          <a:p>
            <a:pPr algn="ctr"/>
            <a:r>
              <a:rPr lang="ru-RU" sz="1400" i="1" dirty="0">
                <a:solidFill>
                  <a:srgbClr val="002060"/>
                </a:solidFill>
                <a:latin typeface="Arial" pitchFamily="34" charset="0"/>
                <a:cs typeface="Arial" pitchFamily="34" charset="0"/>
              </a:rPr>
              <a:t>Приложение к приказу председателя Комитета по обеспечению качества в сфере образования и науки Министерства образования и науки Республики Казахстан от 10 сентября 2021 года № 700</a:t>
            </a:r>
          </a:p>
          <a:p>
            <a:pPr algn="r"/>
            <a:endParaRPr lang="ru-RU" sz="1400" b="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1200</TotalTime>
  <Words>9593</Words>
  <Application>Microsoft Office PowerPoint</Application>
  <PresentationFormat>Экран (4:3)</PresentationFormat>
  <Paragraphs>1153</Paragraphs>
  <Slides>57</Slides>
  <Notes>7</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57</vt:i4>
      </vt:variant>
    </vt:vector>
  </HeadingPairs>
  <TitlesOfParts>
    <vt:vector size="68" baseType="lpstr">
      <vt:lpstr>Arial</vt:lpstr>
      <vt:lpstr>Arial Black</vt:lpstr>
      <vt:lpstr>Arial Narrow</vt:lpstr>
      <vt:lpstr>Calibri</vt:lpstr>
      <vt:lpstr>Century Schoolbook</vt:lpstr>
      <vt:lpstr>Georgia</vt:lpstr>
      <vt:lpstr>Segoe UI</vt:lpstr>
      <vt:lpstr>Times New Roman</vt:lpstr>
      <vt:lpstr>Wingdings</vt:lpstr>
      <vt:lpstr>Wingdings 2</vt:lpstr>
      <vt:lpstr>Эркер</vt:lpstr>
      <vt:lpstr>ГОСУДАРСТВЕННАЯ АТТЕСТАЦИЯ ОРГАНИЗАЦИЙ ОБРАЗОВАНИЯ    Принципы, технологии подготовки школы к профконтролю и государственной  аттестации</vt:lpstr>
      <vt:lpstr>Презентация PowerPoint</vt:lpstr>
      <vt:lpstr>Презентация PowerPoint</vt:lpstr>
      <vt:lpstr>ГОСУДАРСТВЕННАЯ АТТЕСТАЦИЯ В НОРМАТИВНОМ ПРАВОВОМ ПОЛЕ</vt:lpstr>
      <vt:lpstr>ИНСТРУКТИВНО-МЕТОДИЧЕСКОЕ ПИСЬМО «ОБ ОСОБЕННОСТЯХ УЧЕБНО-ВОСПИТАТЕЛЬНОГО ПРОЦЕССА В ОРГАНИЗАЦИЯХ СРЕДНЕГО ОБРАЗОВАНИЯ РЕСПУБЛИКИ КАЗАХСТАН В 2021-2022 УЧЕБНОМ ГОДУ»</vt:lpstr>
      <vt:lpstr>ИНСТРУКТИВНО-МЕТОДИЧЕСКОЕ ПИСЬМО «ОБ ОСОБЕННОСТЯХ УЧЕБНО-ВОСПИТАТЕЛЬНОГО ПРОЦЕССА В ОРГАНИЗАЦИЯХ СРЕДНЕГО ОБРАЗОВАНИЯ РЕСПУБЛИКИ КАЗАХСТАН В 2021-2022 УЧЕБНОМ ГОДУ»</vt:lpstr>
      <vt:lpstr>Презентация PowerPoint</vt:lpstr>
      <vt:lpstr>Презентация PowerPoint</vt:lpstr>
      <vt:lpstr>Методические рекомендации по организации и проведению самооценки организаций образования</vt:lpstr>
      <vt:lpstr>АЛГОРИТМ ПОДГОТОВКИ К АТТЕСТАЦИИ УЧРЕЖДЕНИЯ</vt:lpstr>
      <vt:lpstr>Презентация PowerPoint</vt:lpstr>
      <vt:lpstr>Презентация PowerPoint</vt:lpstr>
      <vt:lpstr>Презентация PowerPoint</vt:lpstr>
      <vt:lpstr>Презентация PowerPoint</vt:lpstr>
      <vt:lpstr>Презентация PowerPoint</vt:lpstr>
      <vt:lpstr>САМООЦЕНКА ОБРАЗОВАТЕЛЬНОЙ ДЕЯТЕЛЬНОСТИ</vt:lpstr>
      <vt:lpstr>Презентация PowerPoint</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еСоответствие уровня подготовки обучающихся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ГОСУДАРСТВЕННАЯ АТТЕСТАЦИЯ ОРГАНИЗАЦИЙ ОБРАЗОВАНИЯ</vt:lpstr>
      <vt:lpstr>Презентация PowerPoint</vt:lpstr>
      <vt:lpstr>АНАЛИЗ МАТЕРИАЛОВ САМООЦЕНКИ</vt:lpstr>
      <vt:lpstr> МЕТОДИЧЕСКАЯ ПОДДЕРЖКА</vt:lpstr>
      <vt:lpstr> ДОСТИЖЕНИЯ ЦЕЛЕВЫХ ИНДИКАТОРОВ И ПОКАЗАТЕЛЕЙ НАЦИОНАЛЬНОГО ПРОЕКТА "КАЧЕСТВЕННОЕ ОБРАЗОВАНИЕ "ОБРАЗОВАННАЯ НАЦИЯ" </vt:lpstr>
      <vt:lpstr>     Национальный проект "Качественное образование "Образованная нация" </vt:lpstr>
      <vt:lpstr>Задача 2. Повышение качества среднего образования: сокращение разрыва в качестве обучения между регионами, городскими и сельскими школами Казахстана (PISA) </vt:lpstr>
      <vt:lpstr>Презентация PowerPoint</vt:lpstr>
      <vt:lpstr>БЛАГОДАРИМ ЗА ВНИМАНИЕ!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внесении изменений в приказ Министра образования и науки Республики Казахстан от 2 февраля 2016 года № 124 "Об утверждении критериев оценки организаций образования"</dc:title>
  <dc:creator>Admin</dc:creator>
  <cp:lastModifiedBy>Пользователь</cp:lastModifiedBy>
  <cp:revision>104</cp:revision>
  <dcterms:created xsi:type="dcterms:W3CDTF">2021-12-06T10:54:53Z</dcterms:created>
  <dcterms:modified xsi:type="dcterms:W3CDTF">2022-04-18T12:56:07Z</dcterms:modified>
</cp:coreProperties>
</file>