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54" d="100"/>
          <a:sy n="54" d="100"/>
        </p:scale>
        <p:origin x="677" y="-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A72A0-D4DE-4CBC-A18C-9547AE49C3ED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E0F2-1637-4B35-8738-07EED340F1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57332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A72A0-D4DE-4CBC-A18C-9547AE49C3ED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E0F2-1637-4B35-8738-07EED340F1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5616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A72A0-D4DE-4CBC-A18C-9547AE49C3ED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E0F2-1637-4B35-8738-07EED340F1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817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A72A0-D4DE-4CBC-A18C-9547AE49C3ED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E0F2-1637-4B35-8738-07EED340F1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875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A72A0-D4DE-4CBC-A18C-9547AE49C3ED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E0F2-1637-4B35-8738-07EED340F1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095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A72A0-D4DE-4CBC-A18C-9547AE49C3ED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E0F2-1637-4B35-8738-07EED340F1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8300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A72A0-D4DE-4CBC-A18C-9547AE49C3ED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E0F2-1637-4B35-8738-07EED340F1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218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A72A0-D4DE-4CBC-A18C-9547AE49C3ED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E0F2-1637-4B35-8738-07EED340F1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268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A72A0-D4DE-4CBC-A18C-9547AE49C3ED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E0F2-1637-4B35-8738-07EED340F1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6513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A72A0-D4DE-4CBC-A18C-9547AE49C3ED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E0F2-1637-4B35-8738-07EED340F1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8472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A72A0-D4DE-4CBC-A18C-9547AE49C3ED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E0F2-1637-4B35-8738-07EED340F1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0209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3A72A0-D4DE-4CBC-A18C-9547AE49C3ED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0E0F2-1637-4B35-8738-07EED340F1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8144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0013" y="372740"/>
            <a:ext cx="11744325" cy="629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Золотые правила для учителя.</a:t>
            </a:r>
            <a:endParaRPr lang="ru-RU" sz="3200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lvl="0" indent="-457200" algn="just">
              <a:lnSpc>
                <a:spcPts val="147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Надо любить то, 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что 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делаешь и идти вперёд шаг за 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шагом    </a:t>
            </a:r>
          </a:p>
          <a:p>
            <a:pPr marL="342900" lvl="0" indent="-342900" algn="just">
              <a:lnSpc>
                <a:spcPts val="147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                                              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( Иван Петрович Павло</a:t>
            </a:r>
            <a:r>
              <a:rPr lang="ru-RU" sz="2000" b="1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2000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ru-RU" sz="2000" b="1" i="1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ts val="1470"/>
              </a:lnSpc>
              <a:spcAft>
                <a:spcPts val="0"/>
              </a:spcAft>
            </a:pPr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ts val="1470"/>
              </a:lnSpc>
              <a:spcAft>
                <a:spcPts val="0"/>
              </a:spcAft>
            </a:pPr>
            <a:endParaRPr lang="ru-RU" sz="32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lvl="0" indent="-457200">
              <a:lnSpc>
                <a:spcPts val="1470"/>
              </a:lnSpc>
              <a:spcAft>
                <a:spcPts val="0"/>
              </a:spcAft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Вежливость воспитывается только 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вежливость</a:t>
            </a:r>
          </a:p>
          <a:p>
            <a:pPr marL="342900" lvl="0" indent="-342900">
              <a:lnSpc>
                <a:spcPts val="147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                                                                       (В</a:t>
            </a: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. Джемс</a:t>
            </a:r>
            <a:r>
              <a:rPr lang="ru-RU" sz="2400" b="1" i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pPr marL="342900" lvl="0" indent="-342900">
              <a:lnSpc>
                <a:spcPts val="1470"/>
              </a:lnSpc>
              <a:spcAft>
                <a:spcPts val="0"/>
              </a:spcAft>
              <a:tabLst>
                <a:tab pos="457200" algn="l"/>
              </a:tabLst>
            </a:pPr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lvl="0" indent="-457200">
              <a:lnSpc>
                <a:spcPts val="147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Магическая </a:t>
            </a: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десятка»: посчитай до десяти 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прежде</a:t>
            </a: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чем</a:t>
            </a:r>
          </a:p>
          <a:p>
            <a:pPr marL="342900" lvl="0" indent="-342900">
              <a:lnSpc>
                <a:spcPts val="1470"/>
              </a:lnSpc>
              <a:spcAft>
                <a:spcPts val="0"/>
              </a:spcAft>
            </a:pP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ts val="1470"/>
              </a:lnSpc>
              <a:spcAft>
                <a:spcPts val="0"/>
              </a:spcAft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дать волю своему гневу. И он покажется 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вам 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противным</a:t>
            </a:r>
          </a:p>
          <a:p>
            <a:pPr marL="342900" lvl="0" indent="-342900">
              <a:lnSpc>
                <a:spcPts val="1470"/>
              </a:lnSpc>
              <a:spcAft>
                <a:spcPts val="0"/>
              </a:spcAft>
            </a:pPr>
            <a:endParaRPr lang="ru-RU" sz="2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ts val="1470"/>
              </a:lnSpc>
              <a:spcAft>
                <a:spcPts val="0"/>
              </a:spcAft>
            </a:pP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                                                                                   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Уильям Джеймс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pPr marL="342900" lvl="0" indent="-342900">
              <a:lnSpc>
                <a:spcPts val="1470"/>
              </a:lnSpc>
              <a:spcAft>
                <a:spcPts val="0"/>
              </a:spcAft>
            </a:pPr>
            <a:endParaRPr lang="ru-RU" sz="32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lvl="0" indent="-457200">
              <a:lnSpc>
                <a:spcPts val="1470"/>
              </a:lnSpc>
              <a:spcAft>
                <a:spcPts val="0"/>
              </a:spcAft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Мудрец ищет всё в самом себе, а глупец – в другом </a:t>
            </a:r>
            <a:endParaRPr lang="ru-RU" sz="32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ts val="1470"/>
              </a:lnSpc>
              <a:spcAft>
                <a:spcPts val="0"/>
              </a:spcAft>
              <a:tabLst>
                <a:tab pos="457200" algn="l"/>
              </a:tabLst>
            </a:pPr>
            <a:endParaRPr lang="ru-RU" sz="32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ts val="147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человеке                                                                    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Конфуций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pPr marL="342900" lvl="0" indent="-342900">
              <a:lnSpc>
                <a:spcPts val="1470"/>
              </a:lnSpc>
              <a:spcAft>
                <a:spcPts val="0"/>
              </a:spcAft>
              <a:tabLst>
                <a:tab pos="457200" algn="l"/>
              </a:tabLst>
            </a:pPr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lvl="0" indent="-457200">
              <a:spcAft>
                <a:spcPts val="0"/>
              </a:spcAft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Никакая большая победа не возможна без маленькой </a:t>
            </a:r>
            <a:endParaRPr lang="ru-RU" sz="32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tabLst>
                <a:tab pos="457200" algn="l"/>
              </a:tabLst>
            </a:pP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  победой </a:t>
            </a: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над самим собой 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</a:t>
            </a:r>
            <a:endParaRPr lang="ru-RU" sz="3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ts val="147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                               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Л. Леонов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pPr marL="342900" lvl="0" indent="-342900">
              <a:lnSpc>
                <a:spcPts val="1470"/>
              </a:lnSpc>
              <a:spcAft>
                <a:spcPts val="0"/>
              </a:spcAft>
              <a:tabLst>
                <a:tab pos="457200" algn="l"/>
              </a:tabLst>
            </a:pPr>
            <a:endParaRPr lang="ru-RU" sz="3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lvl="0" indent="-457200">
              <a:lnSpc>
                <a:spcPts val="1470"/>
              </a:lnSpc>
              <a:spcAft>
                <a:spcPts val="0"/>
              </a:spcAft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Первые шаги всегда самые трудные 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</a:t>
            </a:r>
          </a:p>
          <a:p>
            <a:pPr marL="457200" lvl="0" indent="-457200">
              <a:lnSpc>
                <a:spcPts val="1470"/>
              </a:lnSpc>
              <a:spcAft>
                <a:spcPts val="0"/>
              </a:spcAft>
              <a:buFont typeface="Wingdings" panose="05000000000000000000" pitchFamily="2" charset="2"/>
              <a:buChar char="q"/>
              <a:tabLst>
                <a:tab pos="457200" algn="l"/>
              </a:tabLst>
            </a:pPr>
            <a:endParaRPr lang="ru-RU" sz="32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lnSpc>
                <a:spcPts val="147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                                    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Р. Тагор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ru-RU" sz="2400" b="1" i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9759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87985" y="329684"/>
            <a:ext cx="55755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Заповеди молодому 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учителю</a:t>
            </a:r>
            <a:endParaRPr lang="ru-RU" sz="3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5799" y="1187217"/>
            <a:ext cx="10601326" cy="5863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ts val="147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   Окунись </a:t>
            </a:r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в свою работу и тогда ничто не помешает </a:t>
            </a:r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тебе</a:t>
            </a:r>
          </a:p>
          <a:p>
            <a:pPr marL="342900" lvl="0" indent="-342900">
              <a:lnSpc>
                <a:spcPts val="147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457200" algn="l"/>
              </a:tabLst>
            </a:pPr>
            <a:endParaRPr lang="ru-RU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lnSpc>
                <a:spcPts val="147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плодотворно работать</a:t>
            </a:r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ts val="147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457200" algn="l"/>
              </a:tabLst>
            </a:pPr>
            <a:endParaRPr lang="ru-RU" sz="3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ts val="147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457200" algn="l"/>
              </a:tabLst>
            </a:pPr>
            <a:endParaRPr lang="ru-RU" sz="3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ts val="147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  Будь </a:t>
            </a:r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приветливым – и будешь смелым</a:t>
            </a:r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ts val="147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457200" algn="l"/>
              </a:tabLst>
            </a:pPr>
            <a:endParaRPr lang="ru-RU" sz="3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ts val="147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457200" algn="l"/>
              </a:tabLst>
            </a:pPr>
            <a:endParaRPr lang="ru-RU" sz="3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ts val="147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  Не будь самонадеянным и сможешь стать лидером.</a:t>
            </a:r>
          </a:p>
          <a:p>
            <a:pPr marL="342900" lvl="0" indent="-342900">
              <a:lnSpc>
                <a:spcPts val="147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457200" algn="l"/>
              </a:tabLst>
            </a:pPr>
            <a:endParaRPr lang="ru-RU" sz="3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ts val="147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457200" algn="l"/>
              </a:tabLst>
            </a:pPr>
            <a:endParaRPr lang="ru-RU" sz="3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ts val="147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  Умей </a:t>
            </a:r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требовать и прощать</a:t>
            </a:r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ts val="147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457200" algn="l"/>
              </a:tabLst>
            </a:pPr>
            <a:endParaRPr lang="ru-RU" sz="3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ts val="147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457200" algn="l"/>
              </a:tabLst>
            </a:pPr>
            <a:endParaRPr lang="ru-RU" sz="3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ts val="147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  Верь </a:t>
            </a:r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в уникальные способности каждого ученика</a:t>
            </a:r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lvl="0">
              <a:lnSpc>
                <a:spcPts val="1470"/>
              </a:lnSpc>
              <a:spcAft>
                <a:spcPts val="0"/>
              </a:spcAft>
              <a:tabLst>
                <a:tab pos="457200" algn="l"/>
              </a:tabLst>
            </a:pPr>
            <a:endParaRPr lang="ru-RU" sz="3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ts val="147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457200" algn="l"/>
              </a:tabLst>
            </a:pPr>
            <a:endParaRPr lang="ru-RU" sz="3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ts val="147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  Будь </a:t>
            </a:r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компетентен и будь уверенным</a:t>
            </a:r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ts val="147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457200" algn="l"/>
              </a:tabLst>
            </a:pPr>
            <a:endParaRPr lang="ru-RU" sz="3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ts val="147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  Верь</a:t>
            </a:r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, что каждого ученика можно научить, только для </a:t>
            </a:r>
            <a:endParaRPr lang="ru-RU" sz="3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ts val="147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457200" algn="l"/>
              </a:tabLst>
            </a:pPr>
            <a:endParaRPr lang="ru-RU" sz="3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lnSpc>
                <a:spcPts val="147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этого </a:t>
            </a:r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необходимо время</a:t>
            </a:r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ts val="147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457200" algn="l"/>
              </a:tabLst>
            </a:pPr>
            <a:endParaRPr lang="ru-RU" sz="3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ts val="147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457200" algn="l"/>
              </a:tabLst>
            </a:pPr>
            <a:endParaRPr lang="ru-RU" sz="3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ts val="147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  Претворяй </a:t>
            </a:r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процесс обучения в радость</a:t>
            </a:r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ts val="147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457200" algn="l"/>
              </a:tabLst>
            </a:pPr>
            <a:endParaRPr lang="ru-RU" sz="3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ts val="147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457200" algn="l"/>
              </a:tabLst>
            </a:pPr>
            <a:endParaRPr lang="ru-RU" sz="3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ts val="147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Будь </a:t>
            </a:r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для ученика не руководителем, а </a:t>
            </a:r>
            <a:r>
              <a:rPr lang="ru-RU" sz="32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фасилитатором</a:t>
            </a:r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endParaRPr lang="ru-RU" sz="3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lnSpc>
                <a:spcPts val="147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endParaRPr lang="ru-RU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3411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92</Words>
  <Application>Microsoft Office PowerPoint</Application>
  <PresentationFormat>Широкоэкранный</PresentationFormat>
  <Paragraphs>55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ИЦРО</dc:creator>
  <cp:lastModifiedBy>ИЦРО</cp:lastModifiedBy>
  <cp:revision>2</cp:revision>
  <dcterms:created xsi:type="dcterms:W3CDTF">2021-09-24T10:26:49Z</dcterms:created>
  <dcterms:modified xsi:type="dcterms:W3CDTF">2021-09-24T10:35:49Z</dcterms:modified>
</cp:coreProperties>
</file>