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2">
  <p:sldMasterIdLst>
    <p:sldMasterId id="2147483648" r:id="rId1"/>
  </p:sldMasterIdLst>
  <p:notesMasterIdLst>
    <p:notesMasterId r:id="rId59"/>
  </p:notesMasterIdLst>
  <p:sldIdLst>
    <p:sldId id="328" r:id="rId2"/>
    <p:sldId id="257" r:id="rId3"/>
    <p:sldId id="394" r:id="rId4"/>
    <p:sldId id="343" r:id="rId5"/>
    <p:sldId id="344" r:id="rId6"/>
    <p:sldId id="346" r:id="rId7"/>
    <p:sldId id="348" r:id="rId8"/>
    <p:sldId id="410" r:id="rId9"/>
    <p:sldId id="345" r:id="rId10"/>
    <p:sldId id="377" r:id="rId11"/>
    <p:sldId id="378" r:id="rId12"/>
    <p:sldId id="379" r:id="rId13"/>
    <p:sldId id="352" r:id="rId14"/>
    <p:sldId id="356" r:id="rId15"/>
    <p:sldId id="391" r:id="rId16"/>
    <p:sldId id="392" r:id="rId17"/>
    <p:sldId id="380" r:id="rId18"/>
    <p:sldId id="355" r:id="rId19"/>
    <p:sldId id="357" r:id="rId20"/>
    <p:sldId id="381" r:id="rId21"/>
    <p:sldId id="359" r:id="rId22"/>
    <p:sldId id="360" r:id="rId23"/>
    <p:sldId id="362" r:id="rId24"/>
    <p:sldId id="363" r:id="rId25"/>
    <p:sldId id="383" r:id="rId26"/>
    <p:sldId id="385" r:id="rId27"/>
    <p:sldId id="384" r:id="rId28"/>
    <p:sldId id="386" r:id="rId29"/>
    <p:sldId id="407" r:id="rId30"/>
    <p:sldId id="387" r:id="rId31"/>
    <p:sldId id="368" r:id="rId32"/>
    <p:sldId id="370" r:id="rId33"/>
    <p:sldId id="388" r:id="rId34"/>
    <p:sldId id="389" r:id="rId35"/>
    <p:sldId id="374" r:id="rId36"/>
    <p:sldId id="376" r:id="rId37"/>
    <p:sldId id="395" r:id="rId38"/>
    <p:sldId id="396" r:id="rId39"/>
    <p:sldId id="261" r:id="rId40"/>
    <p:sldId id="335" r:id="rId41"/>
    <p:sldId id="336" r:id="rId42"/>
    <p:sldId id="331" r:id="rId43"/>
    <p:sldId id="390" r:id="rId44"/>
    <p:sldId id="397" r:id="rId45"/>
    <p:sldId id="398" r:id="rId46"/>
    <p:sldId id="399" r:id="rId47"/>
    <p:sldId id="402" r:id="rId48"/>
    <p:sldId id="400" r:id="rId49"/>
    <p:sldId id="403" r:id="rId50"/>
    <p:sldId id="406" r:id="rId51"/>
    <p:sldId id="404" r:id="rId52"/>
    <p:sldId id="409" r:id="rId53"/>
    <p:sldId id="405" r:id="rId54"/>
    <p:sldId id="408" r:id="rId55"/>
    <p:sldId id="411" r:id="rId56"/>
    <p:sldId id="412" r:id="rId57"/>
    <p:sldId id="413" r:id="rId5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00"/>
    <a:srgbClr val="CC3300"/>
    <a:srgbClr val="A22700"/>
    <a:srgbClr val="B88C00"/>
    <a:srgbClr val="FFCC66"/>
    <a:srgbClr val="C7220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83" autoAdjust="0"/>
    <p:restoredTop sz="97122" autoAdjust="0"/>
  </p:normalViewPr>
  <p:slideViewPr>
    <p:cSldViewPr>
      <p:cViewPr>
        <p:scale>
          <a:sx n="75" d="100"/>
          <a:sy n="75" d="100"/>
        </p:scale>
        <p:origin x="-2856" y="-1236"/>
      </p:cViewPr>
      <p:guideLst>
        <p:guide orient="horz" pos="162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3DC852-CC07-44F4-BAED-73F2F013CB5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2147A2-8ADB-4FCA-B985-F3F35455622F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Форма проведения</a:t>
          </a:r>
          <a:endParaRPr lang="ru-RU" sz="1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C1D3FE-B44A-4A36-8F8A-65DD1D364E6C}" type="parTrans" cxnId="{8F3EE38A-FD9F-46DE-9ECA-3E0511570669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E7E3743F-113A-4E70-8DEC-1523B2396402}" type="sibTrans" cxnId="{8F3EE38A-FD9F-46DE-9ECA-3E0511570669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0FC2AF87-2DAA-4ECD-9FFD-FD2DB03968F1}">
      <dgm:prSet phldrT="[Текст]" custT="1"/>
      <dgm:spPr/>
      <dgm:t>
        <a:bodyPr/>
        <a:lstStyle/>
        <a:p>
          <a:r>
            <a: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школьные выпускные экзамены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0D3A9BBC-8C4C-4F18-A5AA-C8728F32F819}" type="parTrans" cxnId="{65EC7474-46A5-4334-BA5C-219E0E39EE5E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D61E57BB-DA7E-40B2-9996-571A4835EF75}" type="sibTrans" cxnId="{65EC7474-46A5-4334-BA5C-219E0E39EE5E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A75B613B-29E8-4EE6-957A-DB979D390FD4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Место проведения</a:t>
          </a:r>
          <a:endParaRPr lang="ru-RU" sz="1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77EF55-E839-4849-970D-FFB93190C5DE}" type="parTrans" cxnId="{BAD1E5F5-7192-44EA-9BC4-3849AB7F12CD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2BDE91E4-AAB0-4C2A-988F-BC798519E25D}" type="sibTrans" cxnId="{BAD1E5F5-7192-44EA-9BC4-3849AB7F12CD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B14F3432-D0B9-4AC2-A157-288CAD71A01C}">
      <dgm:prSet phldrT="[Текст]" custT="1"/>
      <dgm:spPr/>
      <dgm:t>
        <a:bodyPr/>
        <a:lstStyle/>
        <a:p>
          <a:r>
            <a: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на базе школы, где обучается выпускник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55142902-2B25-4E8C-9CBE-A04A68F9AB58}" type="parTrans" cxnId="{60B7F2F0-8696-441E-B795-297D1B0BDE96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C4B42F6F-DC84-4C29-B134-6435FB347A7A}" type="sibTrans" cxnId="{60B7F2F0-8696-441E-B795-297D1B0BDE96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10BC65B9-E938-4489-943F-54C1D5681395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Сроки проведения</a:t>
          </a:r>
          <a:endParaRPr lang="ru-RU" sz="1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741D7A-DA24-4584-AA18-68461211F6E9}" type="parTrans" cxnId="{7182F1B7-B81A-42A8-AA1E-960F8A022DEF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EDBF5077-6165-4D81-8B7E-9241F2B7DA2E}" type="sibTrans" cxnId="{7182F1B7-B81A-42A8-AA1E-960F8A022DEF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0C4D8083-C2DF-4A25-A821-AF572952ED7A}">
      <dgm:prSet phldrT="[Текст]" custT="1"/>
      <dgm:spPr/>
      <dgm:t>
        <a:bodyPr/>
        <a:lstStyle/>
        <a:p>
          <a:r>
            <a:rPr lang="ru-RU" sz="2000" dirty="0" smtClean="0">
              <a:latin typeface="Arial" pitchFamily="34" charset="0"/>
              <a:cs typeface="Arial" pitchFamily="34" charset="0"/>
            </a:rPr>
            <a:t>с 28 мая по 6 июня 2022года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B8AB6014-07CC-4A5D-9059-E05E3C476E5F}" type="parTrans" cxnId="{2E2F42F2-6BB3-42F8-9DA8-E0ABDD84BCEA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8BA3A22A-091A-4AB3-B982-71A0995DCAD7}" type="sibTrans" cxnId="{2E2F42F2-6BB3-42F8-9DA8-E0ABDD84BCEA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88F10172-E5C3-4E70-A696-A7C306B3369E}" type="pres">
      <dgm:prSet presAssocID="{533DC852-CC07-44F4-BAED-73F2F013CB5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07A13C7-D420-4AF1-AE8D-4A6AE0DCB7CA}" type="pres">
      <dgm:prSet presAssocID="{F02147A2-8ADB-4FCA-B985-F3F35455622F}" presName="composite" presStyleCnt="0"/>
      <dgm:spPr/>
    </dgm:pt>
    <dgm:pt modelId="{6B170820-3087-4B79-A776-6E25F6F7F414}" type="pres">
      <dgm:prSet presAssocID="{F02147A2-8ADB-4FCA-B985-F3F35455622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C790B9-9A2F-4D99-94C8-637F48F8C958}" type="pres">
      <dgm:prSet presAssocID="{F02147A2-8ADB-4FCA-B985-F3F35455622F}" presName="descendantText" presStyleLbl="alignAcc1" presStyleIdx="0" presStyleCnt="3" custLinFactNeighborX="1532" custLinFactNeighborY="16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C02906-3A8A-484D-9FE7-BE3D539F96B0}" type="pres">
      <dgm:prSet presAssocID="{E7E3743F-113A-4E70-8DEC-1523B2396402}" presName="sp" presStyleCnt="0"/>
      <dgm:spPr/>
    </dgm:pt>
    <dgm:pt modelId="{B7E3DFD7-C779-4D33-AF6D-0CEA4110AD3A}" type="pres">
      <dgm:prSet presAssocID="{A75B613B-29E8-4EE6-957A-DB979D390FD4}" presName="composite" presStyleCnt="0"/>
      <dgm:spPr/>
    </dgm:pt>
    <dgm:pt modelId="{24168044-A1F2-40F9-9078-C2F8F08AE58F}" type="pres">
      <dgm:prSet presAssocID="{A75B613B-29E8-4EE6-957A-DB979D390FD4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67DEC8-6E49-4565-8790-B9C080B6D0A7}" type="pres">
      <dgm:prSet presAssocID="{A75B613B-29E8-4EE6-957A-DB979D390FD4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D95317-0B86-4EC8-B54F-C742EDAB6CC2}" type="pres">
      <dgm:prSet presAssocID="{2BDE91E4-AAB0-4C2A-988F-BC798519E25D}" presName="sp" presStyleCnt="0"/>
      <dgm:spPr/>
    </dgm:pt>
    <dgm:pt modelId="{C6A38761-434D-4D67-AA42-0A64329D8FA0}" type="pres">
      <dgm:prSet presAssocID="{10BC65B9-E938-4489-943F-54C1D5681395}" presName="composite" presStyleCnt="0"/>
      <dgm:spPr/>
    </dgm:pt>
    <dgm:pt modelId="{12D4DD48-07F2-4764-967C-DA7B3C8EFF08}" type="pres">
      <dgm:prSet presAssocID="{10BC65B9-E938-4489-943F-54C1D5681395}" presName="parentText" presStyleLbl="alignNode1" presStyleIdx="2" presStyleCnt="3" custLinFactNeighborX="0" custLinFactNeighborY="-316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47AFD8-9939-4E95-BCC1-3723C882C1E8}" type="pres">
      <dgm:prSet presAssocID="{10BC65B9-E938-4489-943F-54C1D568139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5EC7474-46A5-4334-BA5C-219E0E39EE5E}" srcId="{F02147A2-8ADB-4FCA-B985-F3F35455622F}" destId="{0FC2AF87-2DAA-4ECD-9FFD-FD2DB03968F1}" srcOrd="0" destOrd="0" parTransId="{0D3A9BBC-8C4C-4F18-A5AA-C8728F32F819}" sibTransId="{D61E57BB-DA7E-40B2-9996-571A4835EF75}"/>
    <dgm:cxn modelId="{37F6B3A0-8E2A-4345-BAB0-EE531A27A295}" type="presOf" srcId="{F02147A2-8ADB-4FCA-B985-F3F35455622F}" destId="{6B170820-3087-4B79-A776-6E25F6F7F414}" srcOrd="0" destOrd="0" presId="urn:microsoft.com/office/officeart/2005/8/layout/chevron2"/>
    <dgm:cxn modelId="{C5833725-98BB-4BBF-968A-CD8BA9F36933}" type="presOf" srcId="{B14F3432-D0B9-4AC2-A157-288CAD71A01C}" destId="{F167DEC8-6E49-4565-8790-B9C080B6D0A7}" srcOrd="0" destOrd="0" presId="urn:microsoft.com/office/officeart/2005/8/layout/chevron2"/>
    <dgm:cxn modelId="{60B7F2F0-8696-441E-B795-297D1B0BDE96}" srcId="{A75B613B-29E8-4EE6-957A-DB979D390FD4}" destId="{B14F3432-D0B9-4AC2-A157-288CAD71A01C}" srcOrd="0" destOrd="0" parTransId="{55142902-2B25-4E8C-9CBE-A04A68F9AB58}" sibTransId="{C4B42F6F-DC84-4C29-B134-6435FB347A7A}"/>
    <dgm:cxn modelId="{BCAC46BF-3509-4F09-8E7E-5D9AC3555B7C}" type="presOf" srcId="{0FC2AF87-2DAA-4ECD-9FFD-FD2DB03968F1}" destId="{5FC790B9-9A2F-4D99-94C8-637F48F8C958}" srcOrd="0" destOrd="0" presId="urn:microsoft.com/office/officeart/2005/8/layout/chevron2"/>
    <dgm:cxn modelId="{95BCBD92-0C41-4923-9FB4-391876685F93}" type="presOf" srcId="{0C4D8083-C2DF-4A25-A821-AF572952ED7A}" destId="{9C47AFD8-9939-4E95-BCC1-3723C882C1E8}" srcOrd="0" destOrd="0" presId="urn:microsoft.com/office/officeart/2005/8/layout/chevron2"/>
    <dgm:cxn modelId="{7EFB762E-84E1-439A-9142-4564CA764807}" type="presOf" srcId="{A75B613B-29E8-4EE6-957A-DB979D390FD4}" destId="{24168044-A1F2-40F9-9078-C2F8F08AE58F}" srcOrd="0" destOrd="0" presId="urn:microsoft.com/office/officeart/2005/8/layout/chevron2"/>
    <dgm:cxn modelId="{2E2F42F2-6BB3-42F8-9DA8-E0ABDD84BCEA}" srcId="{10BC65B9-E938-4489-943F-54C1D5681395}" destId="{0C4D8083-C2DF-4A25-A821-AF572952ED7A}" srcOrd="0" destOrd="0" parTransId="{B8AB6014-07CC-4A5D-9059-E05E3C476E5F}" sibTransId="{8BA3A22A-091A-4AB3-B982-71A0995DCAD7}"/>
    <dgm:cxn modelId="{9D88CC0A-9210-4065-A8BC-6A3A7F6FC1B5}" type="presOf" srcId="{10BC65B9-E938-4489-943F-54C1D5681395}" destId="{12D4DD48-07F2-4764-967C-DA7B3C8EFF08}" srcOrd="0" destOrd="0" presId="urn:microsoft.com/office/officeart/2005/8/layout/chevron2"/>
    <dgm:cxn modelId="{A94E4FEF-07C9-44A7-9B04-DBAB7BD58A06}" type="presOf" srcId="{533DC852-CC07-44F4-BAED-73F2F013CB55}" destId="{88F10172-E5C3-4E70-A696-A7C306B3369E}" srcOrd="0" destOrd="0" presId="urn:microsoft.com/office/officeart/2005/8/layout/chevron2"/>
    <dgm:cxn modelId="{BAD1E5F5-7192-44EA-9BC4-3849AB7F12CD}" srcId="{533DC852-CC07-44F4-BAED-73F2F013CB55}" destId="{A75B613B-29E8-4EE6-957A-DB979D390FD4}" srcOrd="1" destOrd="0" parTransId="{A277EF55-E839-4849-970D-FFB93190C5DE}" sibTransId="{2BDE91E4-AAB0-4C2A-988F-BC798519E25D}"/>
    <dgm:cxn modelId="{8F3EE38A-FD9F-46DE-9ECA-3E0511570669}" srcId="{533DC852-CC07-44F4-BAED-73F2F013CB55}" destId="{F02147A2-8ADB-4FCA-B985-F3F35455622F}" srcOrd="0" destOrd="0" parTransId="{6EC1D3FE-B44A-4A36-8F8A-65DD1D364E6C}" sibTransId="{E7E3743F-113A-4E70-8DEC-1523B2396402}"/>
    <dgm:cxn modelId="{7182F1B7-B81A-42A8-AA1E-960F8A022DEF}" srcId="{533DC852-CC07-44F4-BAED-73F2F013CB55}" destId="{10BC65B9-E938-4489-943F-54C1D5681395}" srcOrd="2" destOrd="0" parTransId="{58741D7A-DA24-4584-AA18-68461211F6E9}" sibTransId="{EDBF5077-6165-4D81-8B7E-9241F2B7DA2E}"/>
    <dgm:cxn modelId="{31FA80F1-FFB9-45F0-9E76-F1AB98163578}" type="presParOf" srcId="{88F10172-E5C3-4E70-A696-A7C306B3369E}" destId="{007A13C7-D420-4AF1-AE8D-4A6AE0DCB7CA}" srcOrd="0" destOrd="0" presId="urn:microsoft.com/office/officeart/2005/8/layout/chevron2"/>
    <dgm:cxn modelId="{BE096C46-0EC0-4BB6-8F38-2D6B4D3C1E85}" type="presParOf" srcId="{007A13C7-D420-4AF1-AE8D-4A6AE0DCB7CA}" destId="{6B170820-3087-4B79-A776-6E25F6F7F414}" srcOrd="0" destOrd="0" presId="urn:microsoft.com/office/officeart/2005/8/layout/chevron2"/>
    <dgm:cxn modelId="{099F851D-B711-4C9E-8544-A469E99671DC}" type="presParOf" srcId="{007A13C7-D420-4AF1-AE8D-4A6AE0DCB7CA}" destId="{5FC790B9-9A2F-4D99-94C8-637F48F8C958}" srcOrd="1" destOrd="0" presId="urn:microsoft.com/office/officeart/2005/8/layout/chevron2"/>
    <dgm:cxn modelId="{50B79DEC-38A8-423D-83DC-59C2D3EFBE89}" type="presParOf" srcId="{88F10172-E5C3-4E70-A696-A7C306B3369E}" destId="{F4C02906-3A8A-484D-9FE7-BE3D539F96B0}" srcOrd="1" destOrd="0" presId="urn:microsoft.com/office/officeart/2005/8/layout/chevron2"/>
    <dgm:cxn modelId="{3D1780AB-8079-4B03-B774-AB347564A6A3}" type="presParOf" srcId="{88F10172-E5C3-4E70-A696-A7C306B3369E}" destId="{B7E3DFD7-C779-4D33-AF6D-0CEA4110AD3A}" srcOrd="2" destOrd="0" presId="urn:microsoft.com/office/officeart/2005/8/layout/chevron2"/>
    <dgm:cxn modelId="{FB2661E9-7D34-42E9-98CC-81AD6081B948}" type="presParOf" srcId="{B7E3DFD7-C779-4D33-AF6D-0CEA4110AD3A}" destId="{24168044-A1F2-40F9-9078-C2F8F08AE58F}" srcOrd="0" destOrd="0" presId="urn:microsoft.com/office/officeart/2005/8/layout/chevron2"/>
    <dgm:cxn modelId="{43217EED-49DF-4D6E-BB93-C499BE1355B9}" type="presParOf" srcId="{B7E3DFD7-C779-4D33-AF6D-0CEA4110AD3A}" destId="{F167DEC8-6E49-4565-8790-B9C080B6D0A7}" srcOrd="1" destOrd="0" presId="urn:microsoft.com/office/officeart/2005/8/layout/chevron2"/>
    <dgm:cxn modelId="{3297DEA2-84F4-417F-9A5A-CF0D8950F81B}" type="presParOf" srcId="{88F10172-E5C3-4E70-A696-A7C306B3369E}" destId="{77D95317-0B86-4EC8-B54F-C742EDAB6CC2}" srcOrd="3" destOrd="0" presId="urn:microsoft.com/office/officeart/2005/8/layout/chevron2"/>
    <dgm:cxn modelId="{9AABEDC7-B19C-421C-A0AB-7A3F5BB0C397}" type="presParOf" srcId="{88F10172-E5C3-4E70-A696-A7C306B3369E}" destId="{C6A38761-434D-4D67-AA42-0A64329D8FA0}" srcOrd="4" destOrd="0" presId="urn:microsoft.com/office/officeart/2005/8/layout/chevron2"/>
    <dgm:cxn modelId="{EBE79647-73A4-43B4-BE52-1E8CB8C4543C}" type="presParOf" srcId="{C6A38761-434D-4D67-AA42-0A64329D8FA0}" destId="{12D4DD48-07F2-4764-967C-DA7B3C8EFF08}" srcOrd="0" destOrd="0" presId="urn:microsoft.com/office/officeart/2005/8/layout/chevron2"/>
    <dgm:cxn modelId="{EEF0B67B-F47F-4AE6-9981-B55B6195A57C}" type="presParOf" srcId="{C6A38761-434D-4D67-AA42-0A64329D8FA0}" destId="{9C47AFD8-9939-4E95-BCC1-3723C882C1E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3DC852-CC07-44F4-BAED-73F2F013CB5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2147A2-8ADB-4FCA-B985-F3F35455622F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Форма проведения</a:t>
          </a:r>
          <a:endParaRPr lang="ru-RU" sz="1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C1D3FE-B44A-4A36-8F8A-65DD1D364E6C}" type="parTrans" cxnId="{8F3EE38A-FD9F-46DE-9ECA-3E0511570669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E7E3743F-113A-4E70-8DEC-1523B2396402}" type="sibTrans" cxnId="{8F3EE38A-FD9F-46DE-9ECA-3E0511570669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0FC2AF87-2DAA-4ECD-9FFD-FD2DB03968F1}">
      <dgm:prSet phldrT="[Текст]" custT="1"/>
      <dgm:spPr/>
      <dgm:t>
        <a:bodyPr/>
        <a:lstStyle/>
        <a:p>
          <a:r>
            <a: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школьные выпускные экзамены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0D3A9BBC-8C4C-4F18-A5AA-C8728F32F819}" type="parTrans" cxnId="{65EC7474-46A5-4334-BA5C-219E0E39EE5E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D61E57BB-DA7E-40B2-9996-571A4835EF75}" type="sibTrans" cxnId="{65EC7474-46A5-4334-BA5C-219E0E39EE5E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A75B613B-29E8-4EE6-957A-DB979D390FD4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Место проведения</a:t>
          </a:r>
          <a:endParaRPr lang="ru-RU" sz="1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77EF55-E839-4849-970D-FFB93190C5DE}" type="parTrans" cxnId="{BAD1E5F5-7192-44EA-9BC4-3849AB7F12CD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2BDE91E4-AAB0-4C2A-988F-BC798519E25D}" type="sibTrans" cxnId="{BAD1E5F5-7192-44EA-9BC4-3849AB7F12CD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B14F3432-D0B9-4AC2-A157-288CAD71A01C}">
      <dgm:prSet phldrT="[Текст]" custT="1"/>
      <dgm:spPr/>
      <dgm:t>
        <a:bodyPr/>
        <a:lstStyle/>
        <a:p>
          <a:r>
            <a: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на базе школы, где обучается выпускник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55142902-2B25-4E8C-9CBE-A04A68F9AB58}" type="parTrans" cxnId="{60B7F2F0-8696-441E-B795-297D1B0BDE96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C4B42F6F-DC84-4C29-B134-6435FB347A7A}" type="sibTrans" cxnId="{60B7F2F0-8696-441E-B795-297D1B0BDE96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10BC65B9-E938-4489-943F-54C1D5681395}">
      <dgm:prSet phldrT="[Текст]" custT="1"/>
      <dgm:spPr/>
      <dgm:t>
        <a:bodyPr/>
        <a:lstStyle/>
        <a:p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Сроки проведения</a:t>
          </a:r>
          <a:endParaRPr lang="ru-RU" sz="14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741D7A-DA24-4584-AA18-68461211F6E9}" type="parTrans" cxnId="{7182F1B7-B81A-42A8-AA1E-960F8A022DEF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EDBF5077-6165-4D81-8B7E-9241F2B7DA2E}" type="sibTrans" cxnId="{7182F1B7-B81A-42A8-AA1E-960F8A022DEF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0C4D8083-C2DF-4A25-A821-AF572952ED7A}">
      <dgm:prSet phldrT="[Текст]" custT="1"/>
      <dgm:spPr/>
      <dgm:t>
        <a:bodyPr/>
        <a:lstStyle/>
        <a:p>
          <a:r>
            <a:rPr lang="ru-RU" sz="2000" dirty="0" smtClean="0">
              <a:latin typeface="Arial" pitchFamily="34" charset="0"/>
              <a:cs typeface="Arial" pitchFamily="34" charset="0"/>
            </a:rPr>
            <a:t>с 27 мая по 10 июня 2022 года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B8AB6014-07CC-4A5D-9059-E05E3C476E5F}" type="parTrans" cxnId="{2E2F42F2-6BB3-42F8-9DA8-E0ABDD84BCEA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8BA3A22A-091A-4AB3-B982-71A0995DCAD7}" type="sibTrans" cxnId="{2E2F42F2-6BB3-42F8-9DA8-E0ABDD84BCEA}">
      <dgm:prSet/>
      <dgm:spPr/>
      <dgm:t>
        <a:bodyPr/>
        <a:lstStyle/>
        <a:p>
          <a:endParaRPr lang="ru-RU" sz="1400">
            <a:latin typeface="+mj-lt"/>
            <a:cs typeface="Arial" panose="020B0604020202020204" pitchFamily="34" charset="0"/>
          </a:endParaRPr>
        </a:p>
      </dgm:t>
    </dgm:pt>
    <dgm:pt modelId="{88F10172-E5C3-4E70-A696-A7C306B3369E}" type="pres">
      <dgm:prSet presAssocID="{533DC852-CC07-44F4-BAED-73F2F013CB5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07A13C7-D420-4AF1-AE8D-4A6AE0DCB7CA}" type="pres">
      <dgm:prSet presAssocID="{F02147A2-8ADB-4FCA-B985-F3F35455622F}" presName="composite" presStyleCnt="0"/>
      <dgm:spPr/>
    </dgm:pt>
    <dgm:pt modelId="{6B170820-3087-4B79-A776-6E25F6F7F414}" type="pres">
      <dgm:prSet presAssocID="{F02147A2-8ADB-4FCA-B985-F3F35455622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C790B9-9A2F-4D99-94C8-637F48F8C958}" type="pres">
      <dgm:prSet presAssocID="{F02147A2-8ADB-4FCA-B985-F3F35455622F}" presName="descendantText" presStyleLbl="alignAcc1" presStyleIdx="0" presStyleCnt="3" custLinFactNeighborX="1532" custLinFactNeighborY="16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C02906-3A8A-484D-9FE7-BE3D539F96B0}" type="pres">
      <dgm:prSet presAssocID="{E7E3743F-113A-4E70-8DEC-1523B2396402}" presName="sp" presStyleCnt="0"/>
      <dgm:spPr/>
    </dgm:pt>
    <dgm:pt modelId="{B7E3DFD7-C779-4D33-AF6D-0CEA4110AD3A}" type="pres">
      <dgm:prSet presAssocID="{A75B613B-29E8-4EE6-957A-DB979D390FD4}" presName="composite" presStyleCnt="0"/>
      <dgm:spPr/>
    </dgm:pt>
    <dgm:pt modelId="{24168044-A1F2-40F9-9078-C2F8F08AE58F}" type="pres">
      <dgm:prSet presAssocID="{A75B613B-29E8-4EE6-957A-DB979D390FD4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67DEC8-6E49-4565-8790-B9C080B6D0A7}" type="pres">
      <dgm:prSet presAssocID="{A75B613B-29E8-4EE6-957A-DB979D390FD4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D95317-0B86-4EC8-B54F-C742EDAB6CC2}" type="pres">
      <dgm:prSet presAssocID="{2BDE91E4-AAB0-4C2A-988F-BC798519E25D}" presName="sp" presStyleCnt="0"/>
      <dgm:spPr/>
    </dgm:pt>
    <dgm:pt modelId="{C6A38761-434D-4D67-AA42-0A64329D8FA0}" type="pres">
      <dgm:prSet presAssocID="{10BC65B9-E938-4489-943F-54C1D5681395}" presName="composite" presStyleCnt="0"/>
      <dgm:spPr/>
    </dgm:pt>
    <dgm:pt modelId="{12D4DD48-07F2-4764-967C-DA7B3C8EFF08}" type="pres">
      <dgm:prSet presAssocID="{10BC65B9-E938-4489-943F-54C1D5681395}" presName="parentText" presStyleLbl="alignNode1" presStyleIdx="2" presStyleCnt="3" custLinFactNeighborX="0" custLinFactNeighborY="-316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47AFD8-9939-4E95-BCC1-3723C882C1E8}" type="pres">
      <dgm:prSet presAssocID="{10BC65B9-E938-4489-943F-54C1D568139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F2AA58F-1F75-4BAC-A8E8-244C07DADCE9}" type="presOf" srcId="{F02147A2-8ADB-4FCA-B985-F3F35455622F}" destId="{6B170820-3087-4B79-A776-6E25F6F7F414}" srcOrd="0" destOrd="0" presId="urn:microsoft.com/office/officeart/2005/8/layout/chevron2"/>
    <dgm:cxn modelId="{177C4B6D-B4E2-4FFA-BD4B-4D7A77914B3D}" type="presOf" srcId="{0FC2AF87-2DAA-4ECD-9FFD-FD2DB03968F1}" destId="{5FC790B9-9A2F-4D99-94C8-637F48F8C958}" srcOrd="0" destOrd="0" presId="urn:microsoft.com/office/officeart/2005/8/layout/chevron2"/>
    <dgm:cxn modelId="{EBABCD69-41AE-4072-8404-16BD7765D142}" type="presOf" srcId="{A75B613B-29E8-4EE6-957A-DB979D390FD4}" destId="{24168044-A1F2-40F9-9078-C2F8F08AE58F}" srcOrd="0" destOrd="0" presId="urn:microsoft.com/office/officeart/2005/8/layout/chevron2"/>
    <dgm:cxn modelId="{65EC7474-46A5-4334-BA5C-219E0E39EE5E}" srcId="{F02147A2-8ADB-4FCA-B985-F3F35455622F}" destId="{0FC2AF87-2DAA-4ECD-9FFD-FD2DB03968F1}" srcOrd="0" destOrd="0" parTransId="{0D3A9BBC-8C4C-4F18-A5AA-C8728F32F819}" sibTransId="{D61E57BB-DA7E-40B2-9996-571A4835EF75}"/>
    <dgm:cxn modelId="{422222FE-1734-4D01-A642-EA1EA57809DA}" type="presOf" srcId="{0C4D8083-C2DF-4A25-A821-AF572952ED7A}" destId="{9C47AFD8-9939-4E95-BCC1-3723C882C1E8}" srcOrd="0" destOrd="0" presId="urn:microsoft.com/office/officeart/2005/8/layout/chevron2"/>
    <dgm:cxn modelId="{60B7F2F0-8696-441E-B795-297D1B0BDE96}" srcId="{A75B613B-29E8-4EE6-957A-DB979D390FD4}" destId="{B14F3432-D0B9-4AC2-A157-288CAD71A01C}" srcOrd="0" destOrd="0" parTransId="{55142902-2B25-4E8C-9CBE-A04A68F9AB58}" sibTransId="{C4B42F6F-DC84-4C29-B134-6435FB347A7A}"/>
    <dgm:cxn modelId="{CBE99BDD-9FBD-449F-80DC-C59A97C0D021}" type="presOf" srcId="{B14F3432-D0B9-4AC2-A157-288CAD71A01C}" destId="{F167DEC8-6E49-4565-8790-B9C080B6D0A7}" srcOrd="0" destOrd="0" presId="urn:microsoft.com/office/officeart/2005/8/layout/chevron2"/>
    <dgm:cxn modelId="{36315BCD-C75E-4BC8-B918-87917A8810EA}" type="presOf" srcId="{10BC65B9-E938-4489-943F-54C1D5681395}" destId="{12D4DD48-07F2-4764-967C-DA7B3C8EFF08}" srcOrd="0" destOrd="0" presId="urn:microsoft.com/office/officeart/2005/8/layout/chevron2"/>
    <dgm:cxn modelId="{1CC3AEAD-BE61-4A9B-9ADB-AB9001A66B7A}" type="presOf" srcId="{533DC852-CC07-44F4-BAED-73F2F013CB55}" destId="{88F10172-E5C3-4E70-A696-A7C306B3369E}" srcOrd="0" destOrd="0" presId="urn:microsoft.com/office/officeart/2005/8/layout/chevron2"/>
    <dgm:cxn modelId="{2E2F42F2-6BB3-42F8-9DA8-E0ABDD84BCEA}" srcId="{10BC65B9-E938-4489-943F-54C1D5681395}" destId="{0C4D8083-C2DF-4A25-A821-AF572952ED7A}" srcOrd="0" destOrd="0" parTransId="{B8AB6014-07CC-4A5D-9059-E05E3C476E5F}" sibTransId="{8BA3A22A-091A-4AB3-B982-71A0995DCAD7}"/>
    <dgm:cxn modelId="{BAD1E5F5-7192-44EA-9BC4-3849AB7F12CD}" srcId="{533DC852-CC07-44F4-BAED-73F2F013CB55}" destId="{A75B613B-29E8-4EE6-957A-DB979D390FD4}" srcOrd="1" destOrd="0" parTransId="{A277EF55-E839-4849-970D-FFB93190C5DE}" sibTransId="{2BDE91E4-AAB0-4C2A-988F-BC798519E25D}"/>
    <dgm:cxn modelId="{8F3EE38A-FD9F-46DE-9ECA-3E0511570669}" srcId="{533DC852-CC07-44F4-BAED-73F2F013CB55}" destId="{F02147A2-8ADB-4FCA-B985-F3F35455622F}" srcOrd="0" destOrd="0" parTransId="{6EC1D3FE-B44A-4A36-8F8A-65DD1D364E6C}" sibTransId="{E7E3743F-113A-4E70-8DEC-1523B2396402}"/>
    <dgm:cxn modelId="{7182F1B7-B81A-42A8-AA1E-960F8A022DEF}" srcId="{533DC852-CC07-44F4-BAED-73F2F013CB55}" destId="{10BC65B9-E938-4489-943F-54C1D5681395}" srcOrd="2" destOrd="0" parTransId="{58741D7A-DA24-4584-AA18-68461211F6E9}" sibTransId="{EDBF5077-6165-4D81-8B7E-9241F2B7DA2E}"/>
    <dgm:cxn modelId="{A69D6EA6-A8D9-449F-BCC8-B2C56EC6E1FB}" type="presParOf" srcId="{88F10172-E5C3-4E70-A696-A7C306B3369E}" destId="{007A13C7-D420-4AF1-AE8D-4A6AE0DCB7CA}" srcOrd="0" destOrd="0" presId="urn:microsoft.com/office/officeart/2005/8/layout/chevron2"/>
    <dgm:cxn modelId="{5E22EC18-B80F-45E9-8DAE-F385AC5C2B18}" type="presParOf" srcId="{007A13C7-D420-4AF1-AE8D-4A6AE0DCB7CA}" destId="{6B170820-3087-4B79-A776-6E25F6F7F414}" srcOrd="0" destOrd="0" presId="urn:microsoft.com/office/officeart/2005/8/layout/chevron2"/>
    <dgm:cxn modelId="{7DE7D59F-332F-4EA8-AEFD-6350E809B36E}" type="presParOf" srcId="{007A13C7-D420-4AF1-AE8D-4A6AE0DCB7CA}" destId="{5FC790B9-9A2F-4D99-94C8-637F48F8C958}" srcOrd="1" destOrd="0" presId="urn:microsoft.com/office/officeart/2005/8/layout/chevron2"/>
    <dgm:cxn modelId="{7F7130CD-0BD2-43B4-BBA0-A3388A8E2316}" type="presParOf" srcId="{88F10172-E5C3-4E70-A696-A7C306B3369E}" destId="{F4C02906-3A8A-484D-9FE7-BE3D539F96B0}" srcOrd="1" destOrd="0" presId="urn:microsoft.com/office/officeart/2005/8/layout/chevron2"/>
    <dgm:cxn modelId="{D7D32CFE-5AED-4E53-8F73-0AD44E7CB823}" type="presParOf" srcId="{88F10172-E5C3-4E70-A696-A7C306B3369E}" destId="{B7E3DFD7-C779-4D33-AF6D-0CEA4110AD3A}" srcOrd="2" destOrd="0" presId="urn:microsoft.com/office/officeart/2005/8/layout/chevron2"/>
    <dgm:cxn modelId="{652D313B-834F-4DC3-A6A9-A087114EAC3D}" type="presParOf" srcId="{B7E3DFD7-C779-4D33-AF6D-0CEA4110AD3A}" destId="{24168044-A1F2-40F9-9078-C2F8F08AE58F}" srcOrd="0" destOrd="0" presId="urn:microsoft.com/office/officeart/2005/8/layout/chevron2"/>
    <dgm:cxn modelId="{EA402F71-4AE2-4866-AB90-0315D5E79784}" type="presParOf" srcId="{B7E3DFD7-C779-4D33-AF6D-0CEA4110AD3A}" destId="{F167DEC8-6E49-4565-8790-B9C080B6D0A7}" srcOrd="1" destOrd="0" presId="urn:microsoft.com/office/officeart/2005/8/layout/chevron2"/>
    <dgm:cxn modelId="{A13027DF-7BE7-407E-8FFC-7603B988EAC0}" type="presParOf" srcId="{88F10172-E5C3-4E70-A696-A7C306B3369E}" destId="{77D95317-0B86-4EC8-B54F-C742EDAB6CC2}" srcOrd="3" destOrd="0" presId="urn:microsoft.com/office/officeart/2005/8/layout/chevron2"/>
    <dgm:cxn modelId="{3772EF88-63B4-44A3-A952-552531C0EAB0}" type="presParOf" srcId="{88F10172-E5C3-4E70-A696-A7C306B3369E}" destId="{C6A38761-434D-4D67-AA42-0A64329D8FA0}" srcOrd="4" destOrd="0" presId="urn:microsoft.com/office/officeart/2005/8/layout/chevron2"/>
    <dgm:cxn modelId="{278ABF3B-225A-4F76-823B-CC50ED9C9037}" type="presParOf" srcId="{C6A38761-434D-4D67-AA42-0A64329D8FA0}" destId="{12D4DD48-07F2-4764-967C-DA7B3C8EFF08}" srcOrd="0" destOrd="0" presId="urn:microsoft.com/office/officeart/2005/8/layout/chevron2"/>
    <dgm:cxn modelId="{CA90F960-DCDE-4003-894A-D09E33CDAC08}" type="presParOf" srcId="{C6A38761-434D-4D67-AA42-0A64329D8FA0}" destId="{9C47AFD8-9939-4E95-BCC1-3723C882C1E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B170820-3087-4B79-A776-6E25F6F7F414}">
      <dsp:nvSpPr>
        <dsp:cNvPr id="0" name=""/>
        <dsp:cNvSpPr/>
      </dsp:nvSpPr>
      <dsp:spPr>
        <a:xfrm rot="5400000">
          <a:off x="-150036" y="152510"/>
          <a:ext cx="1000242" cy="70016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Форма проведения</a:t>
          </a:r>
          <a:endParaRPr lang="ru-RU" sz="14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-150036" y="152510"/>
        <a:ext cx="1000242" cy="700169"/>
      </dsp:txXfrm>
    </dsp:sp>
    <dsp:sp modelId="{5FC790B9-9A2F-4D99-94C8-637F48F8C958}">
      <dsp:nvSpPr>
        <dsp:cNvPr id="0" name=""/>
        <dsp:cNvSpPr/>
      </dsp:nvSpPr>
      <dsp:spPr>
        <a:xfrm rot="5400000">
          <a:off x="4345315" y="-3631801"/>
          <a:ext cx="650499" cy="79407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школьные выпускные экзамены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 rot="5400000">
        <a:off x="4345315" y="-3631801"/>
        <a:ext cx="650499" cy="7940790"/>
      </dsp:txXfrm>
    </dsp:sp>
    <dsp:sp modelId="{24168044-A1F2-40F9-9078-C2F8F08AE58F}">
      <dsp:nvSpPr>
        <dsp:cNvPr id="0" name=""/>
        <dsp:cNvSpPr/>
      </dsp:nvSpPr>
      <dsp:spPr>
        <a:xfrm rot="5400000">
          <a:off x="-150036" y="946059"/>
          <a:ext cx="1000242" cy="70016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Место проведения</a:t>
          </a:r>
          <a:endParaRPr lang="ru-RU" sz="14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-150036" y="946059"/>
        <a:ext cx="1000242" cy="700169"/>
      </dsp:txXfrm>
    </dsp:sp>
    <dsp:sp modelId="{F167DEC8-6E49-4565-8790-B9C080B6D0A7}">
      <dsp:nvSpPr>
        <dsp:cNvPr id="0" name=""/>
        <dsp:cNvSpPr/>
      </dsp:nvSpPr>
      <dsp:spPr>
        <a:xfrm rot="5400000">
          <a:off x="4345486" y="-2849293"/>
          <a:ext cx="650157" cy="79407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на базе школы, где обучается выпускник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 rot="5400000">
        <a:off x="4345486" y="-2849293"/>
        <a:ext cx="650157" cy="7940790"/>
      </dsp:txXfrm>
    </dsp:sp>
    <dsp:sp modelId="{12D4DD48-07F2-4764-967C-DA7B3C8EFF08}">
      <dsp:nvSpPr>
        <dsp:cNvPr id="0" name=""/>
        <dsp:cNvSpPr/>
      </dsp:nvSpPr>
      <dsp:spPr>
        <a:xfrm rot="5400000">
          <a:off x="-150036" y="1707940"/>
          <a:ext cx="1000242" cy="70016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Сроки проведения</a:t>
          </a:r>
          <a:endParaRPr lang="ru-RU" sz="14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-150036" y="1707940"/>
        <a:ext cx="1000242" cy="700169"/>
      </dsp:txXfrm>
    </dsp:sp>
    <dsp:sp modelId="{9C47AFD8-9939-4E95-BCC1-3723C882C1E8}">
      <dsp:nvSpPr>
        <dsp:cNvPr id="0" name=""/>
        <dsp:cNvSpPr/>
      </dsp:nvSpPr>
      <dsp:spPr>
        <a:xfrm rot="5400000">
          <a:off x="4345486" y="-2055744"/>
          <a:ext cx="650157" cy="79407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Arial" pitchFamily="34" charset="0"/>
              <a:cs typeface="Arial" pitchFamily="34" charset="0"/>
            </a:rPr>
            <a:t>с 28 мая по 6 июня 2022года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 rot="5400000">
        <a:off x="4345486" y="-2055744"/>
        <a:ext cx="650157" cy="794079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B170820-3087-4B79-A776-6E25F6F7F414}">
      <dsp:nvSpPr>
        <dsp:cNvPr id="0" name=""/>
        <dsp:cNvSpPr/>
      </dsp:nvSpPr>
      <dsp:spPr>
        <a:xfrm rot="5400000">
          <a:off x="-160690" y="162287"/>
          <a:ext cx="1071267" cy="7498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Форма проведения</a:t>
          </a:r>
          <a:endParaRPr lang="ru-RU" sz="14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-160690" y="162287"/>
        <a:ext cx="1071267" cy="749887"/>
      </dsp:txXfrm>
    </dsp:sp>
    <dsp:sp modelId="{5FC790B9-9A2F-4D99-94C8-637F48F8C958}">
      <dsp:nvSpPr>
        <dsp:cNvPr id="0" name=""/>
        <dsp:cNvSpPr/>
      </dsp:nvSpPr>
      <dsp:spPr>
        <a:xfrm rot="5400000">
          <a:off x="4598598" y="-3835472"/>
          <a:ext cx="696689" cy="83941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школьные выпускные экзамены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 rot="5400000">
        <a:off x="4598598" y="-3835472"/>
        <a:ext cx="696689" cy="8394112"/>
      </dsp:txXfrm>
    </dsp:sp>
    <dsp:sp modelId="{24168044-A1F2-40F9-9078-C2F8F08AE58F}">
      <dsp:nvSpPr>
        <dsp:cNvPr id="0" name=""/>
        <dsp:cNvSpPr/>
      </dsp:nvSpPr>
      <dsp:spPr>
        <a:xfrm rot="5400000">
          <a:off x="-160690" y="1029212"/>
          <a:ext cx="1071267" cy="7498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Место проведения</a:t>
          </a:r>
          <a:endParaRPr lang="ru-RU" sz="14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-160690" y="1029212"/>
        <a:ext cx="1071267" cy="749887"/>
      </dsp:txXfrm>
    </dsp:sp>
    <dsp:sp modelId="{F167DEC8-6E49-4565-8790-B9C080B6D0A7}">
      <dsp:nvSpPr>
        <dsp:cNvPr id="0" name=""/>
        <dsp:cNvSpPr/>
      </dsp:nvSpPr>
      <dsp:spPr>
        <a:xfrm rot="5400000">
          <a:off x="4598781" y="-2980372"/>
          <a:ext cx="696323" cy="83941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на базе школы, где обучается выпускник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 rot="5400000">
        <a:off x="4598781" y="-2980372"/>
        <a:ext cx="696323" cy="8394112"/>
      </dsp:txXfrm>
    </dsp:sp>
    <dsp:sp modelId="{12D4DD48-07F2-4764-967C-DA7B3C8EFF08}">
      <dsp:nvSpPr>
        <dsp:cNvPr id="0" name=""/>
        <dsp:cNvSpPr/>
      </dsp:nvSpPr>
      <dsp:spPr>
        <a:xfrm rot="5400000">
          <a:off x="-160690" y="1862221"/>
          <a:ext cx="1071267" cy="7498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Сроки проведения</a:t>
          </a:r>
          <a:endParaRPr lang="ru-RU" sz="14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-160690" y="1862221"/>
        <a:ext cx="1071267" cy="749887"/>
      </dsp:txXfrm>
    </dsp:sp>
    <dsp:sp modelId="{9C47AFD8-9939-4E95-BCC1-3723C882C1E8}">
      <dsp:nvSpPr>
        <dsp:cNvPr id="0" name=""/>
        <dsp:cNvSpPr/>
      </dsp:nvSpPr>
      <dsp:spPr>
        <a:xfrm rot="5400000">
          <a:off x="4598781" y="-2113447"/>
          <a:ext cx="696323" cy="83941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Arial" pitchFamily="34" charset="0"/>
              <a:cs typeface="Arial" pitchFamily="34" charset="0"/>
            </a:rPr>
            <a:t>с 27 мая по 10 июня 2022 года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 rot="5400000">
        <a:off x="4598781" y="-2113447"/>
        <a:ext cx="696323" cy="83941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CC8D8-3664-4A24-8995-62641B454020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656E9C-DDDE-43D3-B59F-4AB9BD9D7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7146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656E9C-DDDE-43D3-B59F-4AB9BD9D7CDD}" type="slidenum">
              <a:rPr lang="ru-RU" smtClean="0"/>
              <a:pPr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3592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656E9C-DDDE-43D3-B59F-4AB9BD9D7CDD}" type="slidenum">
              <a:rPr lang="ru-RU" smtClean="0"/>
              <a:pPr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3592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26883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6584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24732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150132"/>
            <a:ext cx="9144000" cy="58183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xmlns="" id="{55674156-3125-48CE-B7AD-16F5FF6CA05A}"/>
              </a:ext>
            </a:extLst>
          </p:cNvPr>
          <p:cNvSpPr/>
          <p:nvPr userDrawn="1"/>
        </p:nvSpPr>
        <p:spPr>
          <a:xfrm>
            <a:off x="0" y="4948014"/>
            <a:ext cx="9144000" cy="19548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ko-KR" altLang="en-US" sz="1400" dirty="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xmlns="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754047"/>
            <a:ext cx="9144000" cy="314534"/>
          </a:xfrm>
          <a:prstGeom prst="rect">
            <a:avLst/>
          </a:prstGeom>
        </p:spPr>
        <p:txBody>
          <a:bodyPr anchor="ctr"/>
          <a:lstStyle>
            <a:lvl1pPr marL="0" marR="0" indent="0" algn="ctr" defTabSz="685800" rtl="0" eaLnBrk="1" fontAlgn="auto" latin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685800" rtl="0" eaLnBrk="1" fontAlgn="auto" latin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219917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45973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96189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0198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7243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69518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3432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4040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7098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B21C7-49A7-4C24-8584-C43467BE2CE2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3843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530436"/>
            <a:ext cx="9144000" cy="61306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403648" y="915566"/>
            <a:ext cx="6977816" cy="251607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27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ru-RU" sz="27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ЗАВЕРШЕНИЕ </a:t>
            </a: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2021-2022 </a:t>
            </a: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УЧЕБНОГО ГОДА</a:t>
            </a:r>
            <a:endParaRPr lang="ru-RU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4" descr="http://bilim-pavlodar.gov.kz/media/img/site/2017/logo.png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699542"/>
            <a:ext cx="949859" cy="842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13064"/>
          </a:xfrm>
          <a:prstGeom prst="rect">
            <a:avLst/>
          </a:prstGeom>
        </p:spPr>
      </p:pic>
      <p:cxnSp>
        <p:nvCxnSpPr>
          <p:cNvPr id="15" name="Прямая соединительная линия 14"/>
          <p:cNvCxnSpPr/>
          <p:nvPr/>
        </p:nvCxnSpPr>
        <p:spPr>
          <a:xfrm>
            <a:off x="1011227" y="3658961"/>
            <a:ext cx="7011537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DDDA-C71F-4FA0-8B07-EF9C0848A62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8568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57250"/>
          </a:xfrm>
        </p:spPr>
        <p:txBody>
          <a:bodyPr>
            <a:normAutofit/>
          </a:bodyPr>
          <a:lstStyle/>
          <a:p>
            <a:r>
              <a:rPr lang="ru-RU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Аттестация учащихся, имеющих годовые неудовлетворительные оценки</a:t>
            </a:r>
            <a:endParaRPr lang="ru-RU" sz="2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883202"/>
          <a:ext cx="9144000" cy="42602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5931"/>
                <a:gridCol w="6738069"/>
              </a:tblGrid>
              <a:tr h="603500">
                <a:tc rowSpan="4"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41. Для обучающихся 9 (10) и 11 (12) классов, имеющим годовые неудовлетворительные оценки по одному и двум предметам (по которым не проводится итоговая аттестация)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до начала итоговой аттестации проводится дополнительное </a:t>
                      </a:r>
                      <a:r>
                        <a:rPr lang="ru-RU" sz="1400" b="1" dirty="0" err="1" smtClean="0">
                          <a:latin typeface="Arial" pitchFamily="34" charset="0"/>
                          <a:cs typeface="Arial" pitchFamily="34" charset="0"/>
                        </a:rPr>
                        <a:t>суммативное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оценивание за учебный год по данным предметам. 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969151">
                <a:tc vMerge="1">
                  <a:txBody>
                    <a:bodyPr/>
                    <a:lstStyle/>
                    <a:p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dirty="0" smtClean="0"/>
                        <a:t> При получении оценок "3", "4", "5" за дополнительное </a:t>
                      </a:r>
                      <a:r>
                        <a:rPr lang="ru-RU" sz="1400" dirty="0" err="1" smtClean="0"/>
                        <a:t>суммативное</a:t>
                      </a:r>
                      <a:r>
                        <a:rPr lang="ru-RU" sz="1400" dirty="0" smtClean="0"/>
                        <a:t> оценивание за учебный год итоговая оценка выставляется как среднее арифметическое значение годовой оценки и оценки за </a:t>
                      </a:r>
                      <a:r>
                        <a:rPr lang="ru-RU" sz="1400" dirty="0" err="1" smtClean="0"/>
                        <a:t>суммативное</a:t>
                      </a:r>
                      <a:r>
                        <a:rPr lang="ru-RU" sz="1400" dirty="0" smtClean="0"/>
                        <a:t> оценивание за учебный год с округлением к ближайшему целому. </a:t>
                      </a:r>
                      <a:r>
                        <a:rPr lang="en-US" sz="1400" dirty="0" smtClean="0"/>
                        <a:t>   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11319">
                <a:tc vMerge="1">
                  <a:txBody>
                    <a:bodyPr/>
                    <a:lstStyle/>
                    <a:p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 При получении оценки "2" за дополнительное </a:t>
                      </a:r>
                      <a:r>
                        <a:rPr lang="ru-RU" sz="1400" dirty="0" err="1" smtClean="0"/>
                        <a:t>суммативное</a:t>
                      </a:r>
                      <a:r>
                        <a:rPr lang="ru-RU" sz="1400" dirty="0" smtClean="0"/>
                        <a:t> оценивание за учебный год обучающиеся 9 (10) класса не допускаются к итоговой аттестации, остаются на повторный год обучения.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956127">
                <a:tc vMerge="1">
                  <a:txBody>
                    <a:bodyPr/>
                    <a:lstStyle/>
                    <a:p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При получении оценки "2" за дополнительное </a:t>
                      </a:r>
                      <a:r>
                        <a:rPr lang="ru-RU" sz="1400" dirty="0" err="1" smtClean="0"/>
                        <a:t>суммативное</a:t>
                      </a:r>
                      <a:r>
                        <a:rPr lang="ru-RU" sz="1400" dirty="0" smtClean="0"/>
                        <a:t> оценивание за учебный год обучающиеся 11 (12) класса не допускаются к итоговой аттестации и получают справку в соответствии с формой, утвержденной приказом Министра образования и науки Республики Казахстан от 12 июня 2009 года № 289 "Об утверждении формы справки, выдаваемой лицам, не завершившим образование" (зарегистрированный в Реестре государственной регистрации нормативных правовых актов под № 5717) (далее – приказом № 289).</a:t>
                      </a:r>
                    </a:p>
                    <a:p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57250"/>
          </a:xfrm>
        </p:spPr>
        <p:txBody>
          <a:bodyPr>
            <a:normAutofit/>
          </a:bodyPr>
          <a:lstStyle/>
          <a:p>
            <a:r>
              <a:rPr lang="ru-RU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Аттестация учащихся, имеющих годовые неудовлетворительные оценки</a:t>
            </a:r>
            <a:endParaRPr lang="ru-RU" sz="2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915567"/>
          <a:ext cx="9144000" cy="42279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7744"/>
                <a:gridCol w="6876256"/>
              </a:tblGrid>
              <a:tr h="576345">
                <a:tc rowSpan="4"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41-1. Для обучающихся 9 (10) и 11 (12) классов, имеющим годовые неудовлетворительные оценки по одному и двум предметам (по которым проводится итоговая аттестация)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latin typeface="Arial" pitchFamily="34" charset="0"/>
                          <a:cs typeface="Arial" pitchFamily="34" charset="0"/>
                        </a:rPr>
                        <a:t>до начала итоговой аттестации проводится дополнительное </a:t>
                      </a:r>
                      <a:r>
                        <a:rPr lang="ru-RU" sz="1500" b="1" dirty="0" err="1" smtClean="0">
                          <a:latin typeface="Arial" pitchFamily="34" charset="0"/>
                          <a:cs typeface="Arial" pitchFamily="34" charset="0"/>
                        </a:rPr>
                        <a:t>суммативное</a:t>
                      </a:r>
                      <a:r>
                        <a:rPr lang="ru-RU" sz="1500" b="1" dirty="0" smtClean="0">
                          <a:latin typeface="Arial" pitchFamily="34" charset="0"/>
                          <a:cs typeface="Arial" pitchFamily="34" charset="0"/>
                        </a:rPr>
                        <a:t> оценивание за учебный год по данным предметам. </a:t>
                      </a:r>
                      <a:endParaRPr lang="ru-RU" sz="15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500293">
                <a:tc vMerge="1">
                  <a:txBody>
                    <a:bodyPr/>
                    <a:lstStyle/>
                    <a:p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500" dirty="0" smtClean="0">
                          <a:latin typeface="Arial" pitchFamily="34" charset="0"/>
                          <a:cs typeface="Arial" pitchFamily="34" charset="0"/>
                        </a:rPr>
                        <a:t> При получении оценок "3", "4", "5" за дополнительное </a:t>
                      </a:r>
                      <a:r>
                        <a:rPr lang="ru-RU" sz="1500" dirty="0" err="1" smtClean="0">
                          <a:latin typeface="Arial" pitchFamily="34" charset="0"/>
                          <a:cs typeface="Arial" pitchFamily="34" charset="0"/>
                        </a:rPr>
                        <a:t>суммативное</a:t>
                      </a:r>
                      <a:r>
                        <a:rPr lang="ru-RU" sz="1500" dirty="0" smtClean="0">
                          <a:latin typeface="Arial" pitchFamily="34" charset="0"/>
                          <a:cs typeface="Arial" pitchFamily="34" charset="0"/>
                        </a:rPr>
                        <a:t> оценивание за учебный год итоговая оценка выставляется на основании результатов экзамена (по </a:t>
                      </a:r>
                      <a:r>
                        <a:rPr lang="ru-RU" sz="1500" dirty="0" err="1" smtClean="0">
                          <a:latin typeface="Arial" pitchFamily="34" charset="0"/>
                          <a:cs typeface="Arial" pitchFamily="34" charset="0"/>
                        </a:rPr>
                        <a:t>пятибальной</a:t>
                      </a:r>
                      <a:r>
                        <a:rPr lang="ru-RU" sz="1500" dirty="0" smtClean="0">
                          <a:latin typeface="Arial" pitchFamily="34" charset="0"/>
                          <a:cs typeface="Arial" pitchFamily="34" charset="0"/>
                        </a:rPr>
                        <a:t> шкале) и оценки за дополнительное </a:t>
                      </a:r>
                      <a:r>
                        <a:rPr lang="ru-RU" sz="1500" dirty="0" err="1" smtClean="0">
                          <a:latin typeface="Arial" pitchFamily="34" charset="0"/>
                          <a:cs typeface="Arial" pitchFamily="34" charset="0"/>
                        </a:rPr>
                        <a:t>суммативное</a:t>
                      </a:r>
                      <a:r>
                        <a:rPr lang="ru-RU" sz="1500" dirty="0" smtClean="0">
                          <a:latin typeface="Arial" pitchFamily="34" charset="0"/>
                          <a:cs typeface="Arial" pitchFamily="34" charset="0"/>
                        </a:rPr>
                        <a:t> оценивание за учебный год (по </a:t>
                      </a:r>
                      <a:r>
                        <a:rPr lang="ru-RU" sz="1500" dirty="0" err="1" smtClean="0">
                          <a:latin typeface="Arial" pitchFamily="34" charset="0"/>
                          <a:cs typeface="Arial" pitchFamily="34" charset="0"/>
                        </a:rPr>
                        <a:t>пятибальной</a:t>
                      </a:r>
                      <a:r>
                        <a:rPr lang="ru-RU" sz="1500" dirty="0" smtClean="0">
                          <a:latin typeface="Arial" pitchFamily="34" charset="0"/>
                          <a:cs typeface="Arial" pitchFamily="34" charset="0"/>
                        </a:rPr>
                        <a:t> шкале) в процентном соотношении 30 на 70. Округление итоговой оценки проводится к ближайшему целому.</a:t>
                      </a:r>
                      <a:endParaRPr lang="ru-RU" sz="15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85423">
                <a:tc vMerge="1">
                  <a:txBody>
                    <a:bodyPr/>
                    <a:lstStyle/>
                    <a:p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500" dirty="0" smtClean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500" dirty="0" smtClean="0">
                          <a:latin typeface="Arial" pitchFamily="34" charset="0"/>
                          <a:cs typeface="Arial" pitchFamily="34" charset="0"/>
                        </a:rPr>
                        <a:t> При получении оценки "2" за дополнительное </a:t>
                      </a:r>
                      <a:r>
                        <a:rPr lang="ru-RU" sz="1500" dirty="0" err="1" smtClean="0">
                          <a:latin typeface="Arial" pitchFamily="34" charset="0"/>
                          <a:cs typeface="Arial" pitchFamily="34" charset="0"/>
                        </a:rPr>
                        <a:t>суммативное</a:t>
                      </a:r>
                      <a:r>
                        <a:rPr lang="ru-RU" sz="1500" dirty="0" smtClean="0">
                          <a:latin typeface="Arial" pitchFamily="34" charset="0"/>
                          <a:cs typeface="Arial" pitchFamily="34" charset="0"/>
                        </a:rPr>
                        <a:t> оценивание за учебный год обучающиеся 9 (10) класса не допускаются к итоговой аттестации, остаются на повторный год обучения.</a:t>
                      </a:r>
                      <a:endParaRPr lang="ru-RU" sz="15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65872">
                <a:tc vMerge="1">
                  <a:txBody>
                    <a:bodyPr/>
                    <a:lstStyle/>
                    <a:p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Arial" pitchFamily="34" charset="0"/>
                          <a:cs typeface="Arial" pitchFamily="34" charset="0"/>
                        </a:rPr>
                        <a:t>При получении оценки "2" за дополнительное </a:t>
                      </a:r>
                      <a:r>
                        <a:rPr lang="ru-RU" sz="1500" dirty="0" err="1" smtClean="0">
                          <a:latin typeface="Arial" pitchFamily="34" charset="0"/>
                          <a:cs typeface="Arial" pitchFamily="34" charset="0"/>
                        </a:rPr>
                        <a:t>суммативное</a:t>
                      </a:r>
                      <a:r>
                        <a:rPr lang="ru-RU" sz="1500" dirty="0" smtClean="0">
                          <a:latin typeface="Arial" pitchFamily="34" charset="0"/>
                          <a:cs typeface="Arial" pitchFamily="34" charset="0"/>
                        </a:rPr>
                        <a:t> оценивание за учебный год обучающиеся 11 (12) класса не допускаются к итоговой аттестации и получают справку в соответствии с формой, утвержденной приказом № 289.</a:t>
                      </a:r>
                    </a:p>
                    <a:p>
                      <a:endParaRPr lang="ru-RU" sz="15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57250"/>
          </a:xfrm>
        </p:spPr>
        <p:txBody>
          <a:bodyPr>
            <a:normAutofit/>
          </a:bodyPr>
          <a:lstStyle/>
          <a:p>
            <a:r>
              <a:rPr lang="ru-RU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Аттестация учащихся, имеющих годовые неудовлетворительные оценки</a:t>
            </a:r>
            <a:endParaRPr lang="ru-RU" sz="2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1059582"/>
          <a:ext cx="9144000" cy="4111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5931"/>
                <a:gridCol w="6738069"/>
              </a:tblGrid>
              <a:tr h="459782">
                <a:tc rowSpan="4"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41-1. Для обучающихся 9 (10) и 11 (12) классов, имеющим годовые неудовлетворительные оценки по одному и двум предметам (по которым проводится итоговая аттестация), )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до начала итоговой аттестации проводится дополнительное </a:t>
                      </a:r>
                      <a:r>
                        <a:rPr lang="ru-RU" sz="1400" b="1" dirty="0" err="1" smtClean="0">
                          <a:latin typeface="Arial" pitchFamily="34" charset="0"/>
                          <a:cs typeface="Arial" pitchFamily="34" charset="0"/>
                        </a:rPr>
                        <a:t>суммативное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оценивание за учебный год по данным предметам. 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82415">
                <a:tc vMerge="1">
                  <a:txBody>
                    <a:bodyPr/>
                    <a:lstStyle/>
                    <a:p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При получении оценок "3", "4", "5" за дополнительное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суммативное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оценивание за учебный год итоговая оценка выставляется на основании результатов экзамена (по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пятибальной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шкале) и оценки за дополнительное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суммативное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оценивание за учебный год (по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пятибальной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шкале) в процентном соотношении 30 на 70. Округление итоговой оценки проводится к ближайшему целому.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57315">
                <a:tc vMerge="1">
                  <a:txBody>
                    <a:bodyPr/>
                    <a:lstStyle/>
                    <a:p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При получении оценки "2" за дополнительное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суммативное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оценивание за учебный год обучающиеся 9 (10) класса не допускаются к итоговой аттестации, остаются на повторный год обучения.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490293">
                <a:tc vMerge="1">
                  <a:txBody>
                    <a:bodyPr/>
                    <a:lstStyle/>
                    <a:p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При получении оценки "2" за дополнительное </a:t>
                      </a:r>
                      <a:r>
                        <a:rPr lang="ru-RU" sz="1400" dirty="0" err="1" smtClean="0">
                          <a:latin typeface="Arial" pitchFamily="34" charset="0"/>
                          <a:cs typeface="Arial" pitchFamily="34" charset="0"/>
                        </a:rPr>
                        <a:t>суммативное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оценивание за учебный год обучающиеся 11 (12) класса не допускаются к итоговой аттестации и получают справку в соответствии с формой, утвержденной приказом № 289.</a:t>
                      </a:r>
                    </a:p>
                    <a:p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Освобождение  учащихся от предметов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42. Освобождение обучающихся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 учебных предметов "Технология", (Художественный труд), "Начальная военная подготовка" ("Начальная военная и технологическая подготовка") и "Физическая культур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а", в порядке, установленном законодательством Республики Казахстан,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влияет на успеваемость, допуск к итоговой аттестации, перевод в следующие классы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5725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Порядок выдачи аттестатов особого образца</a:t>
            </a:r>
            <a:endParaRPr lang="ru-RU" sz="28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843558"/>
          <a:ext cx="9144000" cy="42999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1313886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  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43. Выпускникам 9 (10) класса, имеющим оценки "5" по изученным предметам, подлежащим включению в приложение к аттестату об основном среднем образовании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выдается аттестат с отличием об основном среднем образовании в соответствии с формой, утвержденной приказом Министра образования и науки Республики Казахстан от 28 января 2015 года № 39 </a:t>
                      </a:r>
                      <a:endParaRPr lang="ru-RU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84889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44. Выпускникам 11 (12) классов, имеющим оценки "5" по изученным предметам, подлежащим включению в приложение к аттестату об общем среднем образовании и годовые, итоговые оценки "5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выдается аттестат об общем среднем образовании с отличием, утвержденный</a:t>
                      </a:r>
                      <a:r>
                        <a:rPr lang="en-US" sz="14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4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приказом № 39.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701166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45. Выпускникам 11 (12) класса, показавшим примерное поведение и имеющим годовые и итоговые оценки "5" по всем предметам в период учебы с 5 по 11 (12) классы и прошедшим итоговую аттестацию по завершении общего среднего образования на оценку "5"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выдается аттестат об общем среднем образовании "Алтын </a:t>
                      </a:r>
                      <a:r>
                        <a:rPr lang="ru-RU" sz="1400" b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белгі</a:t>
                      </a:r>
                      <a:r>
                        <a:rPr lang="ru-RU" sz="14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" в соответствии с формой, утвержденной приказом № 39, и знак "Алтын </a:t>
                      </a:r>
                      <a:r>
                        <a:rPr lang="ru-RU" sz="1400" b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белгі</a:t>
                      </a:r>
                      <a:r>
                        <a:rPr lang="ru-RU" sz="14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".</a:t>
                      </a:r>
                      <a:endParaRPr lang="ru-RU" sz="14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05978"/>
            <a:ext cx="8291264" cy="56557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Результаты итоговой аттестации:</a:t>
            </a:r>
            <a:b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627534"/>
          <a:ext cx="9144000" cy="4515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4542"/>
                <a:gridCol w="4959458"/>
              </a:tblGrid>
              <a:tr h="935535"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Arial" pitchFamily="34" charset="0"/>
                          <a:cs typeface="Arial" pitchFamily="34" charset="0"/>
                        </a:rPr>
                        <a:t>обучающиеся 9 (10) и 11 (12) классов при получении неудовлетворительных оценок по одному или двум предметам</a:t>
                      </a:r>
                      <a:endParaRPr lang="ru-RU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Arial" pitchFamily="34" charset="0"/>
                          <a:cs typeface="Arial" pitchFamily="34" charset="0"/>
                        </a:rPr>
                        <a:t>допускаются к прохождению в школе повторной итоговой аттестации по данным учебным предметам в форме экзамена;</a:t>
                      </a:r>
                      <a:endParaRPr lang="ru-RU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935535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6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2) обучающиеся 9 (10) класса при получении неудовлетворительных оценок по трем и более предметам</a:t>
                      </a:r>
                      <a:r>
                        <a:rPr lang="en-US" sz="16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       </a:t>
                      </a:r>
                      <a:endParaRPr lang="ru-RU" sz="1600" b="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остаются на повторный год обучения;</a:t>
                      </a:r>
                      <a:endParaRPr lang="ru-RU" sz="16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644896"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3) обучающимся 11 (12) класса при получении неудовлетворительных оценок по трем и более предметам </a:t>
                      </a:r>
                      <a:endParaRPr lang="ru-RU" sz="16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выдается справка, выдаваемая лицам, не завершившим образование, в соответствии с формой, утвержденной приказом № 289.</a:t>
                      </a:r>
                      <a:r>
                        <a:rPr lang="en-US" sz="16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 </a:t>
                      </a:r>
                      <a:r>
                        <a:rPr lang="ru-RU" sz="16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По окончании следующего учебного года обучающиеся, получившие справку, выдаваемую лицам, не завершившим образование, в соответствии с формой, утвержденной приказом № 289, проходят в школе повторную итоговую аттестацию по соответствующим учебным предметам в форме экзамена.</a:t>
                      </a:r>
                      <a:endParaRPr lang="ru-RU" sz="1600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05978"/>
            <a:ext cx="8291264" cy="56557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Результаты итоговой аттестации:</a:t>
            </a:r>
            <a:b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627534"/>
          <a:ext cx="9144000" cy="48758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4542"/>
                <a:gridCol w="4959458"/>
              </a:tblGrid>
              <a:tr h="53926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Обучающимся 9 (10) класса, сдавшим повторную итоговую аттестацию, </a:t>
                      </a:r>
                    </a:p>
                    <a:p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   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выдается аттестат об основном среднем образовании, утвержденный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приказом № 39.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3926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Обучающиеся 9 (10) классов, получившие неудовлетворительную оценку при повторной итоговой аттестации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остаются на повторный год обучения.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51584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  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Обучающимся 11 (12) класса, сдавшим повторную итоговую аттестацию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выдается аттестат об общем среднем образовании, утвержденный приказом № 39.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96555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Обучающиеся 11 (12) классов, получившие неудовлетворительную оценку при повторной итоговой аттестации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получают справку, выдаваемую лицам, не завершившим образование, в соответствии с формой, утвержденной приказом № 289.</a:t>
                      </a: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949788">
                <a:tc gridSpan="2"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  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48. Сроки повторных итоговых аттестации устанавливают управления образования, а также районные и городские отделы образования по согласованию с управлениями образования, для обучающихся республиканских школ – Министерство.</a:t>
                      </a:r>
                    </a:p>
                    <a:p>
                      <a:r>
                        <a:rPr lang="en-US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     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49. Экзаменационные материалы 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повторной итоговой аттестации разрабатываются школами самостоятельно.</a:t>
                      </a: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7931223" cy="566763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Освобождение от итоговой аттестации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635896" y="771551"/>
            <a:ext cx="5050904" cy="3312368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3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1) по состоянию здоровья;</a:t>
            </a:r>
          </a:p>
          <a:p>
            <a:pPr>
              <a:buNone/>
            </a:pPr>
            <a:r>
              <a:rPr lang="ru-RU" sz="3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инвалиды І-</a:t>
            </a:r>
            <a:r>
              <a:rPr lang="en-US" sz="3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ru-RU" sz="3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группы, инвалиды детства, дети-инвалиды;</a:t>
            </a:r>
          </a:p>
          <a:p>
            <a:pPr>
              <a:buNone/>
            </a:pPr>
            <a:r>
              <a:rPr lang="en-US" sz="3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3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3) участники летних учебно-тренировочных</a:t>
            </a:r>
          </a:p>
          <a:p>
            <a:pPr>
              <a:buNone/>
            </a:pPr>
            <a:r>
              <a:rPr lang="ru-RU" sz="3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сборов, кандидаты в сборную команду</a:t>
            </a:r>
          </a:p>
          <a:p>
            <a:pPr>
              <a:buNone/>
            </a:pPr>
            <a:r>
              <a:rPr lang="ru-RU" sz="3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Республики Казахстан для участия </a:t>
            </a:r>
          </a:p>
          <a:p>
            <a:pPr>
              <a:buNone/>
            </a:pPr>
            <a:r>
              <a:rPr lang="ru-RU" sz="3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международных олимпиадах (соревнованиях);</a:t>
            </a:r>
          </a:p>
          <a:p>
            <a:pPr>
              <a:buNone/>
            </a:pPr>
            <a:r>
              <a:rPr lang="en-US" sz="3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</a:t>
            </a:r>
            <a:r>
              <a:rPr lang="ru-RU" sz="3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4) смерти близких родственников (родители, </a:t>
            </a:r>
          </a:p>
          <a:p>
            <a:pPr>
              <a:buNone/>
            </a:pPr>
            <a:r>
              <a:rPr lang="ru-RU" sz="3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дети, усыновители, </a:t>
            </a:r>
            <a:r>
              <a:rPr lang="ru-RU" sz="34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усыновленые</a:t>
            </a:r>
            <a:r>
              <a:rPr lang="ru-RU" sz="3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полнородные</a:t>
            </a:r>
          </a:p>
          <a:p>
            <a:pPr>
              <a:buNone/>
            </a:pPr>
            <a:r>
              <a:rPr lang="ru-RU" sz="34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неполнородные</a:t>
            </a:r>
            <a:r>
              <a:rPr lang="ru-RU" sz="3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братья и сестры, дедушка, </a:t>
            </a:r>
          </a:p>
          <a:p>
            <a:pPr>
              <a:buNone/>
            </a:pPr>
            <a:r>
              <a:rPr lang="ru-RU" sz="3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бабушка);</a:t>
            </a:r>
          </a:p>
          <a:p>
            <a:pPr>
              <a:buNone/>
            </a:pPr>
            <a:r>
              <a:rPr lang="en-US" sz="3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3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5)</a:t>
            </a:r>
            <a:r>
              <a:rPr lang="en-US" sz="3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3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чрезвычайных ситуаций социального,</a:t>
            </a:r>
          </a:p>
          <a:p>
            <a:pPr>
              <a:buNone/>
            </a:pPr>
            <a:r>
              <a:rPr lang="ru-RU" sz="3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природного и техногенного характера.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323528" y="1347614"/>
            <a:ext cx="3096344" cy="2088231"/>
          </a:xfrm>
        </p:spPr>
        <p:txBody>
          <a:bodyPr>
            <a:normAutofit/>
          </a:bodyPr>
          <a:lstStyle/>
          <a:p>
            <a:pPr algn="ctr"/>
            <a:r>
              <a:rPr lang="ru-RU" sz="1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Обучающиеся 9 (10) и 11 (12) классов освобождаются от итоговой аттестации приказами руководителей управлений образования</a:t>
            </a:r>
          </a:p>
          <a:p>
            <a:pPr algn="ctr"/>
            <a:r>
              <a:rPr lang="ru-RU" sz="1600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 следующих случаях:</a:t>
            </a:r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55576" y="4011911"/>
            <a:ext cx="777686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 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50-1. В случаях объявления </a:t>
            </a:r>
            <a:r>
              <a:rPr lang="ru-RU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чрезвычайных ситуаций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социального, природного и техногенного характера итоговая аттестация проводится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 основании годовой оценки текущего учебного года.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Перечень документов для освобождения от итоговой аттестации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>
              <a:buNone/>
            </a:pPr>
            <a:r>
              <a:rPr lang="ru-RU" sz="3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Издание приказа об освобождении обучающихся от итоговой аттестации на основании следующих документов: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заключения врачебно-консультационной комиссии для категории обучающихся указанных в подпункте 1) и 2) пункта 50 настоящих Правил;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выписки из решения педсовета и ходатайства школы, для категории обучающихся указанных в пункте 50 настоящих Правил;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подлинников и копий табелей успеваемости обучающихся (далее - табель) (подлинники табелей после сверки с его копиями возвращаются администрации школы.</a:t>
            </a:r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pPr marL="514350" indent="-514350" algn="ctr">
              <a:buNone/>
            </a:pPr>
            <a:r>
              <a:rPr lang="ru-RU" dirty="0" smtClean="0"/>
              <a:t>                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Документы, указанные в подпунктах 2) и 3) настоящего пункта, заверяются подписью руководителя и печатью школы.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Порядок  освобождения от итоговой аттестации обучающихся 9 (10) и 11 (12) классов, заболевшие </a:t>
            </a:r>
            <a:r>
              <a:rPr lang="en-US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COVID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-19 в дни проведения экзаменов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Приказы об освобождении от итоговой аттестации обучающихся 9 (10) и 11 (12) классов, заболевшие </a:t>
            </a: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COVID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-19 в дни проведения экзаменов, издается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основании следующих документов: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справка с положительным результатом теста на </a:t>
            </a: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COVID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-19 методом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полимеразной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цепной реакций (ПЦР);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справка выданная медицинской организацией, согласно форме № 027/у, утвержденной приказом № ҚР ДСМ-175/2020.</a:t>
            </a:r>
          </a:p>
          <a:p>
            <a:pPr marL="514350" indent="-514350">
              <a:buNone/>
            </a:pP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Итоговая аттестация для обучающихся освобожденных от итоговой аттестации, проводится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 основании годовой оценки текущего учебного года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Параллелограмм 49"/>
          <p:cNvSpPr/>
          <p:nvPr/>
        </p:nvSpPr>
        <p:spPr>
          <a:xfrm>
            <a:off x="303082" y="355992"/>
            <a:ext cx="8640000" cy="360000"/>
          </a:xfrm>
          <a:prstGeom prst="parallelogram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KZCentury Gothic" panose="020B0502020202020204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419196" y="360989"/>
            <a:ext cx="78252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НОРМАТИВНАЯ БАЗА  ВОПРОСАМ ЗАВЕРШЕНИЯ УЧЕБНОГО ГОДА </a:t>
            </a:r>
            <a:endParaRPr lang="ru-RU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0" name="Graphic 14" descr="Business Growth">
            <a:extLst>
              <a:ext uri="{FF2B5EF4-FFF2-40B4-BE49-F238E27FC236}">
                <a16:creationId xmlns:a16="http://schemas.microsoft.com/office/drawing/2014/main" xmlns="" id="{22124C34-17EC-4F11-B94F-FECCA1E45B55}"/>
              </a:ext>
            </a:extLst>
          </p:cNvPr>
          <p:cNvGrpSpPr/>
          <p:nvPr/>
        </p:nvGrpSpPr>
        <p:grpSpPr>
          <a:xfrm>
            <a:off x="7013506" y="1140676"/>
            <a:ext cx="463331" cy="463331"/>
            <a:chOff x="3875560" y="3539292"/>
            <a:chExt cx="463331" cy="463331"/>
          </a:xfrm>
          <a:solidFill>
            <a:schemeClr val="bg1"/>
          </a:solidFill>
        </p:grpSpPr>
        <p:sp>
          <p:nvSpPr>
            <p:cNvPr id="81" name="Freeform: Shape 22">
              <a:extLst>
                <a:ext uri="{FF2B5EF4-FFF2-40B4-BE49-F238E27FC236}">
                  <a16:creationId xmlns:a16="http://schemas.microsoft.com/office/drawing/2014/main" xmlns="" id="{E1FD71F2-24D1-44AD-8441-16F3BEEAAA7B}"/>
                </a:ext>
              </a:extLst>
            </p:cNvPr>
            <p:cNvSpPr/>
            <p:nvPr/>
          </p:nvSpPr>
          <p:spPr>
            <a:xfrm>
              <a:off x="3908861" y="3692529"/>
              <a:ext cx="401070" cy="256279"/>
            </a:xfrm>
            <a:custGeom>
              <a:avLst/>
              <a:gdLst>
                <a:gd name="connsiteX0" fmla="*/ 323849 w 401070"/>
                <a:gd name="connsiteY0" fmla="*/ 97493 h 256279"/>
                <a:gd name="connsiteX1" fmla="*/ 372595 w 401070"/>
                <a:gd name="connsiteY1" fmla="*/ 48746 h 256279"/>
                <a:gd name="connsiteX2" fmla="*/ 401071 w 401070"/>
                <a:gd name="connsiteY2" fmla="*/ 77222 h 256279"/>
                <a:gd name="connsiteX3" fmla="*/ 401071 w 401070"/>
                <a:gd name="connsiteY3" fmla="*/ 0 h 256279"/>
                <a:gd name="connsiteX4" fmla="*/ 323849 w 401070"/>
                <a:gd name="connsiteY4" fmla="*/ 0 h 256279"/>
                <a:gd name="connsiteX5" fmla="*/ 352325 w 401070"/>
                <a:gd name="connsiteY5" fmla="*/ 28476 h 256279"/>
                <a:gd name="connsiteX6" fmla="*/ 304544 w 401070"/>
                <a:gd name="connsiteY6" fmla="*/ 76257 h 256279"/>
                <a:gd name="connsiteX7" fmla="*/ 222495 w 401070"/>
                <a:gd name="connsiteY7" fmla="*/ 158305 h 256279"/>
                <a:gd name="connsiteX8" fmla="*/ 150100 w 401070"/>
                <a:gd name="connsiteY8" fmla="*/ 85909 h 256279"/>
                <a:gd name="connsiteX9" fmla="*/ 0 w 401070"/>
                <a:gd name="connsiteY9" fmla="*/ 236009 h 256279"/>
                <a:gd name="connsiteX10" fmla="*/ 20271 w 401070"/>
                <a:gd name="connsiteY10" fmla="*/ 256280 h 256279"/>
                <a:gd name="connsiteX11" fmla="*/ 150100 w 401070"/>
                <a:gd name="connsiteY11" fmla="*/ 126451 h 256279"/>
                <a:gd name="connsiteX12" fmla="*/ 222495 w 401070"/>
                <a:gd name="connsiteY12" fmla="*/ 198846 h 256279"/>
                <a:gd name="connsiteX13" fmla="*/ 323849 w 401070"/>
                <a:gd name="connsiteY13" fmla="*/ 97493 h 256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070" h="256279">
                  <a:moveTo>
                    <a:pt x="323849" y="97493"/>
                  </a:moveTo>
                  <a:lnTo>
                    <a:pt x="372595" y="48746"/>
                  </a:lnTo>
                  <a:lnTo>
                    <a:pt x="401071" y="77222"/>
                  </a:lnTo>
                  <a:lnTo>
                    <a:pt x="401071" y="0"/>
                  </a:lnTo>
                  <a:lnTo>
                    <a:pt x="323849" y="0"/>
                  </a:lnTo>
                  <a:lnTo>
                    <a:pt x="352325" y="28476"/>
                  </a:lnTo>
                  <a:lnTo>
                    <a:pt x="304544" y="76257"/>
                  </a:lnTo>
                  <a:lnTo>
                    <a:pt x="222495" y="158305"/>
                  </a:lnTo>
                  <a:lnTo>
                    <a:pt x="150100" y="85909"/>
                  </a:lnTo>
                  <a:lnTo>
                    <a:pt x="0" y="236009"/>
                  </a:lnTo>
                  <a:lnTo>
                    <a:pt x="20271" y="256280"/>
                  </a:lnTo>
                  <a:lnTo>
                    <a:pt x="150100" y="126451"/>
                  </a:lnTo>
                  <a:lnTo>
                    <a:pt x="222495" y="198846"/>
                  </a:lnTo>
                  <a:lnTo>
                    <a:pt x="323849" y="97493"/>
                  </a:lnTo>
                  <a:close/>
                </a:path>
              </a:pathLst>
            </a:custGeom>
            <a:grpFill/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23">
              <a:extLst>
                <a:ext uri="{FF2B5EF4-FFF2-40B4-BE49-F238E27FC236}">
                  <a16:creationId xmlns:a16="http://schemas.microsoft.com/office/drawing/2014/main" xmlns="" id="{89ADC491-14E6-4EAC-AB87-1CD54F555DEA}"/>
                </a:ext>
              </a:extLst>
            </p:cNvPr>
            <p:cNvSpPr/>
            <p:nvPr/>
          </p:nvSpPr>
          <p:spPr>
            <a:xfrm>
              <a:off x="3938302" y="3611687"/>
              <a:ext cx="48263" cy="48263"/>
            </a:xfrm>
            <a:custGeom>
              <a:avLst/>
              <a:gdLst>
                <a:gd name="connsiteX0" fmla="*/ 48264 w 48263"/>
                <a:gd name="connsiteY0" fmla="*/ 24132 h 48263"/>
                <a:gd name="connsiteX1" fmla="*/ 24132 w 48263"/>
                <a:gd name="connsiteY1" fmla="*/ 48264 h 48263"/>
                <a:gd name="connsiteX2" fmla="*/ 0 w 48263"/>
                <a:gd name="connsiteY2" fmla="*/ 24132 h 48263"/>
                <a:gd name="connsiteX3" fmla="*/ 24132 w 48263"/>
                <a:gd name="connsiteY3" fmla="*/ 0 h 48263"/>
                <a:gd name="connsiteX4" fmla="*/ 48264 w 48263"/>
                <a:gd name="connsiteY4" fmla="*/ 24132 h 48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63" h="48263">
                  <a:moveTo>
                    <a:pt x="48264" y="24132"/>
                  </a:moveTo>
                  <a:cubicBezTo>
                    <a:pt x="48264" y="37459"/>
                    <a:pt x="37459" y="48264"/>
                    <a:pt x="24132" y="48264"/>
                  </a:cubicBezTo>
                  <a:cubicBezTo>
                    <a:pt x="10804" y="48264"/>
                    <a:pt x="0" y="37459"/>
                    <a:pt x="0" y="24132"/>
                  </a:cubicBezTo>
                  <a:cubicBezTo>
                    <a:pt x="0" y="10804"/>
                    <a:pt x="10804" y="0"/>
                    <a:pt x="24132" y="0"/>
                  </a:cubicBezTo>
                  <a:cubicBezTo>
                    <a:pt x="37459" y="0"/>
                    <a:pt x="48264" y="10804"/>
                    <a:pt x="48264" y="24132"/>
                  </a:cubicBezTo>
                  <a:close/>
                </a:path>
              </a:pathLst>
            </a:custGeom>
            <a:grpFill/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24">
              <a:extLst>
                <a:ext uri="{FF2B5EF4-FFF2-40B4-BE49-F238E27FC236}">
                  <a16:creationId xmlns:a16="http://schemas.microsoft.com/office/drawing/2014/main" xmlns="" id="{846EFE69-6FDA-48E1-A407-D0C3EC03E147}"/>
                </a:ext>
              </a:extLst>
            </p:cNvPr>
            <p:cNvSpPr/>
            <p:nvPr/>
          </p:nvSpPr>
          <p:spPr>
            <a:xfrm>
              <a:off x="3904589" y="3664778"/>
              <a:ext cx="306209" cy="207001"/>
            </a:xfrm>
            <a:custGeom>
              <a:avLst/>
              <a:gdLst>
                <a:gd name="connsiteX0" fmla="*/ 290331 w 306209"/>
                <a:gd name="connsiteY0" fmla="*/ 95126 h 207001"/>
                <a:gd name="connsiteX1" fmla="*/ 295157 w 306209"/>
                <a:gd name="connsiteY1" fmla="*/ 90300 h 207001"/>
                <a:gd name="connsiteX2" fmla="*/ 306209 w 306209"/>
                <a:gd name="connsiteY2" fmla="*/ 79248 h 207001"/>
                <a:gd name="connsiteX3" fmla="*/ 292792 w 306209"/>
                <a:gd name="connsiteY3" fmla="*/ 18918 h 207001"/>
                <a:gd name="connsiteX4" fmla="*/ 289510 w 306209"/>
                <a:gd name="connsiteY4" fmla="*/ 13513 h 207001"/>
                <a:gd name="connsiteX5" fmla="*/ 270205 w 306209"/>
                <a:gd name="connsiteY5" fmla="*/ 3232 h 207001"/>
                <a:gd name="connsiteX6" fmla="*/ 231304 w 306209"/>
                <a:gd name="connsiteY6" fmla="*/ 3232 h 207001"/>
                <a:gd name="connsiteX7" fmla="*/ 211999 w 306209"/>
                <a:gd name="connsiteY7" fmla="*/ 13513 h 207001"/>
                <a:gd name="connsiteX8" fmla="*/ 208717 w 306209"/>
                <a:gd name="connsiteY8" fmla="*/ 18918 h 207001"/>
                <a:gd name="connsiteX9" fmla="*/ 202636 w 306209"/>
                <a:gd name="connsiteY9" fmla="*/ 47201 h 207001"/>
                <a:gd name="connsiteX10" fmla="*/ 202636 w 306209"/>
                <a:gd name="connsiteY10" fmla="*/ 47201 h 207001"/>
                <a:gd name="connsiteX11" fmla="*/ 196313 w 306209"/>
                <a:gd name="connsiteY11" fmla="*/ 18918 h 207001"/>
                <a:gd name="connsiteX12" fmla="*/ 192983 w 306209"/>
                <a:gd name="connsiteY12" fmla="*/ 13513 h 207001"/>
                <a:gd name="connsiteX13" fmla="*/ 173678 w 306209"/>
                <a:gd name="connsiteY13" fmla="*/ 3232 h 207001"/>
                <a:gd name="connsiteX14" fmla="*/ 115761 w 306209"/>
                <a:gd name="connsiteY14" fmla="*/ 13513 h 207001"/>
                <a:gd name="connsiteX15" fmla="*/ 112479 w 306209"/>
                <a:gd name="connsiteY15" fmla="*/ 18918 h 207001"/>
                <a:gd name="connsiteX16" fmla="*/ 106108 w 306209"/>
                <a:gd name="connsiteY16" fmla="*/ 46284 h 207001"/>
                <a:gd name="connsiteX17" fmla="*/ 106108 w 306209"/>
                <a:gd name="connsiteY17" fmla="*/ 46284 h 207001"/>
                <a:gd name="connsiteX18" fmla="*/ 99834 w 306209"/>
                <a:gd name="connsiteY18" fmla="*/ 18918 h 207001"/>
                <a:gd name="connsiteX19" fmla="*/ 96456 w 306209"/>
                <a:gd name="connsiteY19" fmla="*/ 13513 h 207001"/>
                <a:gd name="connsiteX20" fmla="*/ 77150 w 306209"/>
                <a:gd name="connsiteY20" fmla="*/ 3232 h 207001"/>
                <a:gd name="connsiteX21" fmla="*/ 38250 w 306209"/>
                <a:gd name="connsiteY21" fmla="*/ 3232 h 207001"/>
                <a:gd name="connsiteX22" fmla="*/ 18944 w 306209"/>
                <a:gd name="connsiteY22" fmla="*/ 13513 h 207001"/>
                <a:gd name="connsiteX23" fmla="*/ 15662 w 306209"/>
                <a:gd name="connsiteY23" fmla="*/ 18918 h 207001"/>
                <a:gd name="connsiteX24" fmla="*/ 314 w 306209"/>
                <a:gd name="connsiteY24" fmla="*/ 88997 h 207001"/>
                <a:gd name="connsiteX25" fmla="*/ 7600 w 306209"/>
                <a:gd name="connsiteY25" fmla="*/ 101262 h 207001"/>
                <a:gd name="connsiteX26" fmla="*/ 7988 w 306209"/>
                <a:gd name="connsiteY26" fmla="*/ 101352 h 207001"/>
                <a:gd name="connsiteX27" fmla="*/ 9581 w 306209"/>
                <a:gd name="connsiteY27" fmla="*/ 101352 h 207001"/>
                <a:gd name="connsiteX28" fmla="*/ 19234 w 306209"/>
                <a:gd name="connsiteY28" fmla="*/ 93775 h 207001"/>
                <a:gd name="connsiteX29" fmla="*/ 33713 w 306209"/>
                <a:gd name="connsiteY29" fmla="*/ 28957 h 207001"/>
                <a:gd name="connsiteX30" fmla="*/ 33713 w 306209"/>
                <a:gd name="connsiteY30" fmla="*/ 28957 h 207001"/>
                <a:gd name="connsiteX31" fmla="*/ 33713 w 306209"/>
                <a:gd name="connsiteY31" fmla="*/ 63224 h 207001"/>
                <a:gd name="connsiteX32" fmla="*/ 19234 w 306209"/>
                <a:gd name="connsiteY32" fmla="*/ 135137 h 207001"/>
                <a:gd name="connsiteX33" fmla="*/ 33713 w 306209"/>
                <a:gd name="connsiteY33" fmla="*/ 135137 h 207001"/>
                <a:gd name="connsiteX34" fmla="*/ 33713 w 306209"/>
                <a:gd name="connsiteY34" fmla="*/ 207002 h 207001"/>
                <a:gd name="connsiteX35" fmla="*/ 53018 w 306209"/>
                <a:gd name="connsiteY35" fmla="*/ 187696 h 207001"/>
                <a:gd name="connsiteX36" fmla="*/ 53018 w 306209"/>
                <a:gd name="connsiteY36" fmla="*/ 135137 h 207001"/>
                <a:gd name="connsiteX37" fmla="*/ 62671 w 306209"/>
                <a:gd name="connsiteY37" fmla="*/ 135137 h 207001"/>
                <a:gd name="connsiteX38" fmla="*/ 62671 w 306209"/>
                <a:gd name="connsiteY38" fmla="*/ 178043 h 207001"/>
                <a:gd name="connsiteX39" fmla="*/ 81977 w 306209"/>
                <a:gd name="connsiteY39" fmla="*/ 158738 h 207001"/>
                <a:gd name="connsiteX40" fmla="*/ 81977 w 306209"/>
                <a:gd name="connsiteY40" fmla="*/ 135137 h 207001"/>
                <a:gd name="connsiteX41" fmla="*/ 96456 w 306209"/>
                <a:gd name="connsiteY41" fmla="*/ 135137 h 207001"/>
                <a:gd name="connsiteX42" fmla="*/ 81977 w 306209"/>
                <a:gd name="connsiteY42" fmla="*/ 63272 h 207001"/>
                <a:gd name="connsiteX43" fmla="*/ 81977 w 306209"/>
                <a:gd name="connsiteY43" fmla="*/ 29488 h 207001"/>
                <a:gd name="connsiteX44" fmla="*/ 81977 w 306209"/>
                <a:gd name="connsiteY44" fmla="*/ 29488 h 207001"/>
                <a:gd name="connsiteX45" fmla="*/ 96456 w 306209"/>
                <a:gd name="connsiteY45" fmla="*/ 92520 h 207001"/>
                <a:gd name="connsiteX46" fmla="*/ 106108 w 306209"/>
                <a:gd name="connsiteY46" fmla="*/ 101352 h 207001"/>
                <a:gd name="connsiteX47" fmla="*/ 106108 w 306209"/>
                <a:gd name="connsiteY47" fmla="*/ 101352 h 207001"/>
                <a:gd name="connsiteX48" fmla="*/ 115472 w 306209"/>
                <a:gd name="connsiteY48" fmla="*/ 93775 h 207001"/>
                <a:gd name="connsiteX49" fmla="*/ 115761 w 306209"/>
                <a:gd name="connsiteY49" fmla="*/ 91700 h 207001"/>
                <a:gd name="connsiteX50" fmla="*/ 129854 w 306209"/>
                <a:gd name="connsiteY50" fmla="*/ 29777 h 207001"/>
                <a:gd name="connsiteX51" fmla="*/ 129854 w 306209"/>
                <a:gd name="connsiteY51" fmla="*/ 29777 h 207001"/>
                <a:gd name="connsiteX52" fmla="*/ 129854 w 306209"/>
                <a:gd name="connsiteY52" fmla="*/ 110716 h 207001"/>
                <a:gd name="connsiteX53" fmla="*/ 140520 w 306209"/>
                <a:gd name="connsiteY53" fmla="*/ 100001 h 207001"/>
                <a:gd name="connsiteX54" fmla="*/ 167823 w 306209"/>
                <a:gd name="connsiteY54" fmla="*/ 99986 h 207001"/>
                <a:gd name="connsiteX55" fmla="*/ 167838 w 306209"/>
                <a:gd name="connsiteY55" fmla="*/ 100001 h 207001"/>
                <a:gd name="connsiteX56" fmla="*/ 178504 w 306209"/>
                <a:gd name="connsiteY56" fmla="*/ 110281 h 207001"/>
                <a:gd name="connsiteX57" fmla="*/ 178504 w 306209"/>
                <a:gd name="connsiteY57" fmla="*/ 29826 h 207001"/>
                <a:gd name="connsiteX58" fmla="*/ 178504 w 306209"/>
                <a:gd name="connsiteY58" fmla="*/ 29826 h 207001"/>
                <a:gd name="connsiteX59" fmla="*/ 192983 w 306209"/>
                <a:gd name="connsiteY59" fmla="*/ 93823 h 207001"/>
                <a:gd name="connsiteX60" fmla="*/ 202636 w 306209"/>
                <a:gd name="connsiteY60" fmla="*/ 101352 h 207001"/>
                <a:gd name="connsiteX61" fmla="*/ 202636 w 306209"/>
                <a:gd name="connsiteY61" fmla="*/ 101352 h 207001"/>
                <a:gd name="connsiteX62" fmla="*/ 212047 w 306209"/>
                <a:gd name="connsiteY62" fmla="*/ 93775 h 207001"/>
                <a:gd name="connsiteX63" fmla="*/ 226526 w 306209"/>
                <a:gd name="connsiteY63" fmla="*/ 29777 h 207001"/>
                <a:gd name="connsiteX64" fmla="*/ 226526 w 306209"/>
                <a:gd name="connsiteY64" fmla="*/ 29777 h 207001"/>
                <a:gd name="connsiteX65" fmla="*/ 226526 w 306209"/>
                <a:gd name="connsiteY65" fmla="*/ 158641 h 207001"/>
                <a:gd name="connsiteX66" fmla="*/ 226526 w 306209"/>
                <a:gd name="connsiteY66" fmla="*/ 158641 h 207001"/>
                <a:gd name="connsiteX67" fmla="*/ 245832 w 306209"/>
                <a:gd name="connsiteY67" fmla="*/ 139336 h 207001"/>
                <a:gd name="connsiteX68" fmla="*/ 245832 w 306209"/>
                <a:gd name="connsiteY68" fmla="*/ 106179 h 207001"/>
                <a:gd name="connsiteX69" fmla="*/ 255484 w 306209"/>
                <a:gd name="connsiteY69" fmla="*/ 106179 h 207001"/>
                <a:gd name="connsiteX70" fmla="*/ 255484 w 306209"/>
                <a:gd name="connsiteY70" fmla="*/ 129876 h 207001"/>
                <a:gd name="connsiteX71" fmla="*/ 274790 w 306209"/>
                <a:gd name="connsiteY71" fmla="*/ 110571 h 207001"/>
                <a:gd name="connsiteX72" fmla="*/ 274790 w 306209"/>
                <a:gd name="connsiteY72" fmla="*/ 29826 h 207001"/>
                <a:gd name="connsiteX73" fmla="*/ 274790 w 306209"/>
                <a:gd name="connsiteY73" fmla="*/ 29826 h 207001"/>
                <a:gd name="connsiteX74" fmla="*/ 289993 w 306209"/>
                <a:gd name="connsiteY74" fmla="*/ 95175 h 207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</a:cxnLst>
              <a:rect l="l" t="t" r="r" b="b"/>
              <a:pathLst>
                <a:path w="306209" h="207001">
                  <a:moveTo>
                    <a:pt x="290331" y="95126"/>
                  </a:moveTo>
                  <a:lnTo>
                    <a:pt x="295157" y="90300"/>
                  </a:lnTo>
                  <a:lnTo>
                    <a:pt x="306209" y="79248"/>
                  </a:lnTo>
                  <a:lnTo>
                    <a:pt x="292792" y="18918"/>
                  </a:lnTo>
                  <a:cubicBezTo>
                    <a:pt x="292382" y="16781"/>
                    <a:pt x="291217" y="14863"/>
                    <a:pt x="289510" y="13513"/>
                  </a:cubicBezTo>
                  <a:cubicBezTo>
                    <a:pt x="283730" y="8977"/>
                    <a:pt x="277194" y="5497"/>
                    <a:pt x="270205" y="3232"/>
                  </a:cubicBezTo>
                  <a:cubicBezTo>
                    <a:pt x="257596" y="-1077"/>
                    <a:pt x="243913" y="-1077"/>
                    <a:pt x="231304" y="3232"/>
                  </a:cubicBezTo>
                  <a:cubicBezTo>
                    <a:pt x="224317" y="5502"/>
                    <a:pt x="217782" y="8982"/>
                    <a:pt x="211999" y="13513"/>
                  </a:cubicBezTo>
                  <a:cubicBezTo>
                    <a:pt x="210329" y="14895"/>
                    <a:pt x="209173" y="16799"/>
                    <a:pt x="208717" y="18918"/>
                  </a:cubicBezTo>
                  <a:lnTo>
                    <a:pt x="202636" y="47201"/>
                  </a:lnTo>
                  <a:lnTo>
                    <a:pt x="202636" y="47201"/>
                  </a:lnTo>
                  <a:lnTo>
                    <a:pt x="196313" y="18918"/>
                  </a:lnTo>
                  <a:cubicBezTo>
                    <a:pt x="195871" y="16782"/>
                    <a:pt x="194692" y="14869"/>
                    <a:pt x="192983" y="13513"/>
                  </a:cubicBezTo>
                  <a:cubicBezTo>
                    <a:pt x="187202" y="8977"/>
                    <a:pt x="180667" y="5497"/>
                    <a:pt x="173678" y="3232"/>
                  </a:cubicBezTo>
                  <a:cubicBezTo>
                    <a:pt x="153862" y="-3163"/>
                    <a:pt x="132165" y="688"/>
                    <a:pt x="115761" y="13513"/>
                  </a:cubicBezTo>
                  <a:cubicBezTo>
                    <a:pt x="114091" y="14895"/>
                    <a:pt x="112935" y="16799"/>
                    <a:pt x="112479" y="18918"/>
                  </a:cubicBezTo>
                  <a:lnTo>
                    <a:pt x="106108" y="46284"/>
                  </a:lnTo>
                  <a:cubicBezTo>
                    <a:pt x="106108" y="46284"/>
                    <a:pt x="106108" y="46284"/>
                    <a:pt x="106108" y="46284"/>
                  </a:cubicBezTo>
                  <a:lnTo>
                    <a:pt x="99834" y="18918"/>
                  </a:lnTo>
                  <a:cubicBezTo>
                    <a:pt x="99352" y="16786"/>
                    <a:pt x="98161" y="14880"/>
                    <a:pt x="96456" y="13513"/>
                  </a:cubicBezTo>
                  <a:cubicBezTo>
                    <a:pt x="90672" y="8982"/>
                    <a:pt x="84138" y="5502"/>
                    <a:pt x="77150" y="3232"/>
                  </a:cubicBezTo>
                  <a:cubicBezTo>
                    <a:pt x="64541" y="-1077"/>
                    <a:pt x="50859" y="-1077"/>
                    <a:pt x="38250" y="3232"/>
                  </a:cubicBezTo>
                  <a:cubicBezTo>
                    <a:pt x="31266" y="5512"/>
                    <a:pt x="24734" y="8991"/>
                    <a:pt x="18944" y="13513"/>
                  </a:cubicBezTo>
                  <a:cubicBezTo>
                    <a:pt x="17274" y="14895"/>
                    <a:pt x="16118" y="16799"/>
                    <a:pt x="15662" y="18918"/>
                  </a:cubicBezTo>
                  <a:lnTo>
                    <a:pt x="314" y="88997"/>
                  </a:lnTo>
                  <a:cubicBezTo>
                    <a:pt x="-1060" y="94396"/>
                    <a:pt x="2201" y="99887"/>
                    <a:pt x="7600" y="101262"/>
                  </a:cubicBezTo>
                  <a:cubicBezTo>
                    <a:pt x="7729" y="101295"/>
                    <a:pt x="7858" y="101325"/>
                    <a:pt x="7988" y="101352"/>
                  </a:cubicBezTo>
                  <a:cubicBezTo>
                    <a:pt x="8518" y="101400"/>
                    <a:pt x="9051" y="101400"/>
                    <a:pt x="9581" y="101352"/>
                  </a:cubicBezTo>
                  <a:cubicBezTo>
                    <a:pt x="14197" y="101460"/>
                    <a:pt x="18242" y="98284"/>
                    <a:pt x="19234" y="93775"/>
                  </a:cubicBezTo>
                  <a:lnTo>
                    <a:pt x="33713" y="28957"/>
                  </a:lnTo>
                  <a:lnTo>
                    <a:pt x="33713" y="28957"/>
                  </a:lnTo>
                  <a:lnTo>
                    <a:pt x="33713" y="63224"/>
                  </a:lnTo>
                  <a:lnTo>
                    <a:pt x="19234" y="135137"/>
                  </a:lnTo>
                  <a:lnTo>
                    <a:pt x="33713" y="135137"/>
                  </a:lnTo>
                  <a:lnTo>
                    <a:pt x="33713" y="207002"/>
                  </a:lnTo>
                  <a:lnTo>
                    <a:pt x="53018" y="187696"/>
                  </a:lnTo>
                  <a:lnTo>
                    <a:pt x="53018" y="135137"/>
                  </a:lnTo>
                  <a:lnTo>
                    <a:pt x="62671" y="135137"/>
                  </a:lnTo>
                  <a:lnTo>
                    <a:pt x="62671" y="178043"/>
                  </a:lnTo>
                  <a:lnTo>
                    <a:pt x="81977" y="158738"/>
                  </a:lnTo>
                  <a:lnTo>
                    <a:pt x="81977" y="135137"/>
                  </a:lnTo>
                  <a:lnTo>
                    <a:pt x="96456" y="135137"/>
                  </a:lnTo>
                  <a:lnTo>
                    <a:pt x="81977" y="63272"/>
                  </a:lnTo>
                  <a:lnTo>
                    <a:pt x="81977" y="29488"/>
                  </a:lnTo>
                  <a:lnTo>
                    <a:pt x="81977" y="29488"/>
                  </a:lnTo>
                  <a:lnTo>
                    <a:pt x="96456" y="92520"/>
                  </a:lnTo>
                  <a:cubicBezTo>
                    <a:pt x="96883" y="97529"/>
                    <a:pt x="101082" y="101371"/>
                    <a:pt x="106108" y="101352"/>
                  </a:cubicBezTo>
                  <a:lnTo>
                    <a:pt x="106108" y="101352"/>
                  </a:lnTo>
                  <a:cubicBezTo>
                    <a:pt x="110616" y="101323"/>
                    <a:pt x="114502" y="98177"/>
                    <a:pt x="115472" y="93775"/>
                  </a:cubicBezTo>
                  <a:lnTo>
                    <a:pt x="115761" y="91700"/>
                  </a:lnTo>
                  <a:lnTo>
                    <a:pt x="129854" y="29777"/>
                  </a:lnTo>
                  <a:cubicBezTo>
                    <a:pt x="129854" y="29777"/>
                    <a:pt x="129854" y="29777"/>
                    <a:pt x="129854" y="29777"/>
                  </a:cubicBezTo>
                  <a:lnTo>
                    <a:pt x="129854" y="110716"/>
                  </a:lnTo>
                  <a:lnTo>
                    <a:pt x="140520" y="100001"/>
                  </a:lnTo>
                  <a:cubicBezTo>
                    <a:pt x="148055" y="92457"/>
                    <a:pt x="160279" y="92451"/>
                    <a:pt x="167823" y="99986"/>
                  </a:cubicBezTo>
                  <a:cubicBezTo>
                    <a:pt x="167827" y="99991"/>
                    <a:pt x="167833" y="99996"/>
                    <a:pt x="167838" y="100001"/>
                  </a:cubicBezTo>
                  <a:lnTo>
                    <a:pt x="178504" y="110281"/>
                  </a:lnTo>
                  <a:lnTo>
                    <a:pt x="178504" y="29826"/>
                  </a:lnTo>
                  <a:cubicBezTo>
                    <a:pt x="178504" y="29826"/>
                    <a:pt x="178504" y="29826"/>
                    <a:pt x="178504" y="29826"/>
                  </a:cubicBezTo>
                  <a:lnTo>
                    <a:pt x="192983" y="93823"/>
                  </a:lnTo>
                  <a:cubicBezTo>
                    <a:pt x="193994" y="98313"/>
                    <a:pt x="198035" y="101465"/>
                    <a:pt x="202636" y="101352"/>
                  </a:cubicBezTo>
                  <a:lnTo>
                    <a:pt x="202636" y="101352"/>
                  </a:lnTo>
                  <a:cubicBezTo>
                    <a:pt x="207161" y="101345"/>
                    <a:pt x="211074" y="98195"/>
                    <a:pt x="212047" y="93775"/>
                  </a:cubicBezTo>
                  <a:lnTo>
                    <a:pt x="226526" y="29777"/>
                  </a:lnTo>
                  <a:cubicBezTo>
                    <a:pt x="226526" y="29777"/>
                    <a:pt x="226526" y="29777"/>
                    <a:pt x="226526" y="29777"/>
                  </a:cubicBezTo>
                  <a:lnTo>
                    <a:pt x="226526" y="158641"/>
                  </a:lnTo>
                  <a:lnTo>
                    <a:pt x="226526" y="158641"/>
                  </a:lnTo>
                  <a:lnTo>
                    <a:pt x="245832" y="139336"/>
                  </a:lnTo>
                  <a:lnTo>
                    <a:pt x="245832" y="106179"/>
                  </a:lnTo>
                  <a:lnTo>
                    <a:pt x="255484" y="106179"/>
                  </a:lnTo>
                  <a:lnTo>
                    <a:pt x="255484" y="129876"/>
                  </a:lnTo>
                  <a:lnTo>
                    <a:pt x="274790" y="110571"/>
                  </a:lnTo>
                  <a:lnTo>
                    <a:pt x="274790" y="29826"/>
                  </a:lnTo>
                  <a:cubicBezTo>
                    <a:pt x="274790" y="29826"/>
                    <a:pt x="274790" y="29826"/>
                    <a:pt x="274790" y="29826"/>
                  </a:cubicBezTo>
                  <a:lnTo>
                    <a:pt x="289993" y="95175"/>
                  </a:lnTo>
                  <a:close/>
                </a:path>
              </a:pathLst>
            </a:custGeom>
            <a:grpFill/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25">
              <a:extLst>
                <a:ext uri="{FF2B5EF4-FFF2-40B4-BE49-F238E27FC236}">
                  <a16:creationId xmlns:a16="http://schemas.microsoft.com/office/drawing/2014/main" xmlns="" id="{DBA2194B-F7F2-4602-9CB0-68AAD9170DA9}"/>
                </a:ext>
              </a:extLst>
            </p:cNvPr>
            <p:cNvSpPr/>
            <p:nvPr/>
          </p:nvSpPr>
          <p:spPr>
            <a:xfrm>
              <a:off x="4131309" y="3611687"/>
              <a:ext cx="48263" cy="48263"/>
            </a:xfrm>
            <a:custGeom>
              <a:avLst/>
              <a:gdLst>
                <a:gd name="connsiteX0" fmla="*/ 48264 w 48263"/>
                <a:gd name="connsiteY0" fmla="*/ 24132 h 48263"/>
                <a:gd name="connsiteX1" fmla="*/ 24132 w 48263"/>
                <a:gd name="connsiteY1" fmla="*/ 48264 h 48263"/>
                <a:gd name="connsiteX2" fmla="*/ 0 w 48263"/>
                <a:gd name="connsiteY2" fmla="*/ 24132 h 48263"/>
                <a:gd name="connsiteX3" fmla="*/ 24132 w 48263"/>
                <a:gd name="connsiteY3" fmla="*/ 0 h 48263"/>
                <a:gd name="connsiteX4" fmla="*/ 48264 w 48263"/>
                <a:gd name="connsiteY4" fmla="*/ 24132 h 48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63" h="48263">
                  <a:moveTo>
                    <a:pt x="48264" y="24132"/>
                  </a:moveTo>
                  <a:cubicBezTo>
                    <a:pt x="48264" y="37459"/>
                    <a:pt x="37459" y="48264"/>
                    <a:pt x="24132" y="48264"/>
                  </a:cubicBezTo>
                  <a:cubicBezTo>
                    <a:pt x="10804" y="48264"/>
                    <a:pt x="0" y="37459"/>
                    <a:pt x="0" y="24132"/>
                  </a:cubicBezTo>
                  <a:cubicBezTo>
                    <a:pt x="0" y="10804"/>
                    <a:pt x="10804" y="0"/>
                    <a:pt x="24132" y="0"/>
                  </a:cubicBezTo>
                  <a:cubicBezTo>
                    <a:pt x="37459" y="0"/>
                    <a:pt x="48264" y="10804"/>
                    <a:pt x="48264" y="24132"/>
                  </a:cubicBezTo>
                  <a:close/>
                </a:path>
              </a:pathLst>
            </a:custGeom>
            <a:grpFill/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26">
              <a:extLst>
                <a:ext uri="{FF2B5EF4-FFF2-40B4-BE49-F238E27FC236}">
                  <a16:creationId xmlns:a16="http://schemas.microsoft.com/office/drawing/2014/main" xmlns="" id="{C7E4AA9C-C222-4EE1-9E0A-87836FC1016E}"/>
                </a:ext>
              </a:extLst>
            </p:cNvPr>
            <p:cNvSpPr/>
            <p:nvPr/>
          </p:nvSpPr>
          <p:spPr>
            <a:xfrm>
              <a:off x="4034636" y="3611687"/>
              <a:ext cx="48263" cy="48263"/>
            </a:xfrm>
            <a:custGeom>
              <a:avLst/>
              <a:gdLst>
                <a:gd name="connsiteX0" fmla="*/ 48264 w 48263"/>
                <a:gd name="connsiteY0" fmla="*/ 24132 h 48263"/>
                <a:gd name="connsiteX1" fmla="*/ 24132 w 48263"/>
                <a:gd name="connsiteY1" fmla="*/ 48264 h 48263"/>
                <a:gd name="connsiteX2" fmla="*/ 0 w 48263"/>
                <a:gd name="connsiteY2" fmla="*/ 24132 h 48263"/>
                <a:gd name="connsiteX3" fmla="*/ 24132 w 48263"/>
                <a:gd name="connsiteY3" fmla="*/ 0 h 48263"/>
                <a:gd name="connsiteX4" fmla="*/ 48264 w 48263"/>
                <a:gd name="connsiteY4" fmla="*/ 24132 h 48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63" h="48263">
                  <a:moveTo>
                    <a:pt x="48264" y="24132"/>
                  </a:moveTo>
                  <a:cubicBezTo>
                    <a:pt x="48264" y="37459"/>
                    <a:pt x="37459" y="48264"/>
                    <a:pt x="24132" y="48264"/>
                  </a:cubicBezTo>
                  <a:cubicBezTo>
                    <a:pt x="10804" y="48264"/>
                    <a:pt x="0" y="37459"/>
                    <a:pt x="0" y="24132"/>
                  </a:cubicBezTo>
                  <a:cubicBezTo>
                    <a:pt x="0" y="10804"/>
                    <a:pt x="10804" y="0"/>
                    <a:pt x="24132" y="0"/>
                  </a:cubicBezTo>
                  <a:cubicBezTo>
                    <a:pt x="37459" y="0"/>
                    <a:pt x="48264" y="10804"/>
                    <a:pt x="48264" y="24132"/>
                  </a:cubicBezTo>
                  <a:close/>
                </a:path>
              </a:pathLst>
            </a:custGeom>
            <a:grpFill/>
            <a:ln w="476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94" name="TextBox 93">
            <a:extLst>
              <a:ext uri="{FF2B5EF4-FFF2-40B4-BE49-F238E27FC236}">
                <a16:creationId xmlns:a16="http://schemas.microsoft.com/office/drawing/2014/main" xmlns="" id="{B60016F9-C8E1-49CF-88F7-891F394D259E}"/>
              </a:ext>
            </a:extLst>
          </p:cNvPr>
          <p:cNvSpPr txBox="1"/>
          <p:nvPr/>
        </p:nvSpPr>
        <p:spPr>
          <a:xfrm>
            <a:off x="4806121" y="2029246"/>
            <a:ext cx="986615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en-US" sz="1200" b="1" cap="all" noProof="1" smtClean="0">
                <a:solidFill>
                  <a:schemeClr val="bg1"/>
                </a:solidFill>
                <a:latin typeface="Century Gothic" panose="020B0502020202020204" pitchFamily="34" charset="0"/>
              </a:rPr>
              <a:t>60</a:t>
            </a:r>
            <a:r>
              <a:rPr lang="ru-RU" sz="1200" b="1" cap="all" noProof="1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1200" b="1" cap="all" noProof="1" smtClean="0">
                <a:solidFill>
                  <a:schemeClr val="bg1"/>
                </a:solidFill>
                <a:latin typeface="Century Gothic" panose="020B0502020202020204" pitchFamily="34" charset="0"/>
              </a:rPr>
              <a:t>007</a:t>
            </a:r>
            <a:endParaRPr lang="ru-RU" sz="1200" b="1" cap="all" noProof="1" smtClean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xmlns="" id="{B60016F9-C8E1-49CF-88F7-891F394D259E}"/>
              </a:ext>
            </a:extLst>
          </p:cNvPr>
          <p:cNvSpPr txBox="1"/>
          <p:nvPr/>
        </p:nvSpPr>
        <p:spPr>
          <a:xfrm>
            <a:off x="5378819" y="1626628"/>
            <a:ext cx="986615" cy="276999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en-US" sz="1200" b="1" cap="all" noProof="1" smtClean="0">
                <a:solidFill>
                  <a:schemeClr val="bg1"/>
                </a:solidFill>
                <a:latin typeface="Century Gothic" panose="020B0502020202020204" pitchFamily="34" charset="0"/>
              </a:rPr>
              <a:t>61</a:t>
            </a:r>
            <a:r>
              <a:rPr lang="ru-RU" sz="1200" b="1" cap="all" noProof="1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1200" b="1" cap="all" noProof="1" smtClean="0">
                <a:solidFill>
                  <a:schemeClr val="bg1"/>
                </a:solidFill>
                <a:latin typeface="Century Gothic" panose="020B0502020202020204" pitchFamily="34" charset="0"/>
              </a:rPr>
              <a:t>980</a:t>
            </a:r>
            <a:endParaRPr lang="ru-RU" sz="1200" b="1" cap="all" noProof="1" smtClean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xmlns="" id="{B60016F9-C8E1-49CF-88F7-891F394D259E}"/>
              </a:ext>
            </a:extLst>
          </p:cNvPr>
          <p:cNvSpPr txBox="1"/>
          <p:nvPr/>
        </p:nvSpPr>
        <p:spPr>
          <a:xfrm>
            <a:off x="6026891" y="1338596"/>
            <a:ext cx="986615" cy="261610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en-US" sz="1100" b="1" cap="all" noProof="1" smtClean="0">
                <a:solidFill>
                  <a:schemeClr val="bg1"/>
                </a:solidFill>
                <a:latin typeface="Century Gothic" panose="020B0502020202020204" pitchFamily="34" charset="0"/>
              </a:rPr>
              <a:t>65</a:t>
            </a:r>
            <a:r>
              <a:rPr lang="ru-RU" sz="1100" b="1" cap="all" noProof="1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US" sz="1100" b="1" cap="all" noProof="1" smtClean="0">
                <a:solidFill>
                  <a:schemeClr val="bg1"/>
                </a:solidFill>
                <a:latin typeface="Century Gothic" panose="020B0502020202020204" pitchFamily="34" charset="0"/>
              </a:rPr>
              <a:t>321</a:t>
            </a:r>
            <a:endParaRPr lang="en-US" sz="1100" b="1" cap="all" noProof="1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61" name="Содержимое 6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+mj-lt"/>
              <a:buAutoNum type="arabicPeriod"/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Приказ Министра образования и науки Республики Казахстан от 18 марта 2008 года № 125  «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 утверждении Типовых правил проведения текущего контроля успеваемости, промежуточной и итоговой аттестации обучающихся для организаций среднего, технического и профессионального, </a:t>
            </a:r>
            <a:r>
              <a:rPr lang="ru-RU" sz="2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послесреднего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образования»</a:t>
            </a:r>
          </a:p>
          <a:p>
            <a:pPr algn="just">
              <a:buFont typeface="+mj-lt"/>
              <a:buAutoNum type="arabicPeriod"/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Приказ МОН РК 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«Об утверждении сроков завершения 2021-2022 учебного года и проведения итоговой аттестации обучающихся в организациях среднего образования» (аналогичные приказы УО, ОО)</a:t>
            </a:r>
            <a:endParaRPr lang="ru-RU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+mj-lt"/>
              <a:buAutoNum type="arabicPeriod"/>
            </a:pPr>
            <a:endParaRPr lang="ru-RU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26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Порядок  освобождения от итоговой аттестации обучающихся 9 (10) и 11 (12) классов, заболевшие в период итоговой аттестации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200150"/>
            <a:ext cx="8291264" cy="374786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 smtClean="0"/>
              <a:t> </a:t>
            </a:r>
            <a:r>
              <a:rPr lang="ru-RU" sz="33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52. Обучающийся 9 (10) и 11 (12) классов, заболевший в период итоговой аттестации, </a:t>
            </a:r>
            <a:r>
              <a:rPr lang="ru-RU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сдает пропущенные экзамены после выздоровления.</a:t>
            </a:r>
          </a:p>
          <a:p>
            <a:pPr algn="just"/>
            <a:r>
              <a:rPr lang="en-US" sz="33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ru-RU" sz="33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Обучающиеся 9 (10) и 11 (12) классов, </a:t>
            </a:r>
            <a:r>
              <a:rPr lang="ru-RU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контактные с больным </a:t>
            </a:r>
            <a:r>
              <a:rPr lang="ru-RU" sz="3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коронавирусной</a:t>
            </a:r>
            <a:r>
              <a:rPr lang="ru-RU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инфекцией </a:t>
            </a:r>
            <a:r>
              <a:rPr lang="ru-RU" sz="33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период итоговой аттестации, сдают итоговый выпускной экзамен </a:t>
            </a:r>
            <a:r>
              <a:rPr lang="ru-RU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 применением дистанционных образовательных технологий.</a:t>
            </a:r>
          </a:p>
          <a:p>
            <a:pPr algn="just"/>
            <a:r>
              <a:rPr lang="ru-RU" sz="33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52-1. В случаях карантина, чрезвычайных ситуаций социального, природного и техногенного характера дети, обучающиеся в форме экстерната в соответствии Правилами обучения </a:t>
            </a:r>
            <a:r>
              <a:rPr lang="ru-RU" sz="3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 форме экстерната</a:t>
            </a:r>
            <a:r>
              <a:rPr lang="ru-RU" sz="33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утвержденными приказом Министра образования и науки Республики Казахстан от 22 января 2016 года № 61 (зарегистрирован в Реестре государственной регистрации нормативных правовых актов под № 13110) </a:t>
            </a:r>
            <a:r>
              <a:rPr lang="ru-RU" sz="33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сдают итоговый выпускной экзамен в форме СОЧ путем дистанционного обучения.</a:t>
            </a:r>
          </a:p>
          <a:p>
            <a:pPr>
              <a:buNone/>
            </a:pPr>
            <a:endParaRPr lang="ru-RU" sz="33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7494"/>
            <a:ext cx="8686800" cy="70958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Досрочная итоговая аттестация выпускников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87574"/>
            <a:ext cx="8291264" cy="3747863"/>
          </a:xfrm>
        </p:spPr>
        <p:txBody>
          <a:bodyPr>
            <a:noAutofit/>
          </a:bodyPr>
          <a:lstStyle/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53. Досрочная итоговая аттестация выпускников 9 (10) и 11 (12) классов, </a:t>
            </a:r>
            <a:r>
              <a:rPr lang="ru-RU" sz="1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допускается в случае выезда обучающихся за границу для поступления на учебу или на постоянное место жительства при предъявлении подтверждающих документов </a:t>
            </a: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проводится в форме итоговых выпускных экзаменов или государственных выпускных экзаменов </a:t>
            </a:r>
            <a:r>
              <a:rPr lang="ru-RU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ранее, чем за 2 месяца до окончания учебного года</a:t>
            </a:r>
            <a:r>
              <a:rPr lang="ru-RU" sz="1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 </a:t>
            </a: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53-1. </a:t>
            </a:r>
            <a:r>
              <a:rPr lang="ru-RU" sz="1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случаях карантина, чрезвычайных ситуаций </a:t>
            </a: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социального, природного и техногенного характера для выпускников 9 (10) и 11 (12) классов, </a:t>
            </a:r>
            <a:r>
              <a:rPr lang="ru-RU" sz="1800" b="1" u="sng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выежающих</a:t>
            </a:r>
            <a:r>
              <a:rPr lang="ru-RU" sz="18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за границу для поступления на учебу или на постоянное место жительство при предъявлении подтверждающих документов, о</a:t>
            </a:r>
            <a:r>
              <a:rPr lang="ru-RU" sz="1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рганизуются итоговые выпускные экзамены или государственные выпускные экзамены путем дистанционного обучения</a:t>
            </a: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 ранее, чем за 2 месяца до окончания учебного года.</a:t>
            </a:r>
          </a:p>
          <a:p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85725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Выпускники 11 (12) класса, выезжавшие на учебу за рубеж по линии международного обмена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9582"/>
            <a:ext cx="8892480" cy="3744415"/>
          </a:xfrm>
        </p:spPr>
        <p:txBody>
          <a:bodyPr>
            <a:noAutofit/>
          </a:bodyPr>
          <a:lstStyle/>
          <a:p>
            <a:r>
              <a:rPr lang="en-US" sz="1800" dirty="0" smtClean="0">
                <a:solidFill>
                  <a:srgbClr val="002060"/>
                </a:solidFill>
              </a:rPr>
              <a:t> 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54. Выпускники 11 (12) класса, выезжавшие на учебу за рубеж по линии международного обмена, и окончившие там образовательные учреждения, итоговую аттестацию за 11 (12) класс проходят в школах Республики Казахстан после окончании учебы за рубежом.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 начала итоговой аттестации 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решением школьной комиссии данные выпускники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проходят аттестацию по предметам инвариантного компонента Типового учебного </a:t>
            </a:r>
            <a:r>
              <a:rPr lang="ru-RU" sz="1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плана</a:t>
            </a:r>
            <a:r>
              <a:rPr lang="ru-RU" sz="1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,утвержденного</a:t>
            </a:r>
            <a:r>
              <a:rPr lang="en-US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приказом</a:t>
            </a:r>
            <a:r>
              <a:rPr lang="en-US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Министра образования и науки Республики Казахстан от 8 ноября 2012 года № 500 "Об утверждении типовых учебных планов начального, основного среднего, общего среднего образования Республики Казахстан" (зарегистрированный в Реестре государственной регистрации нормативных правовых актов под № 8170) не изучавшимся за рубежом.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Сроки проведения итоговой аттестации 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устанавливаются решением педсовета.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54-1. В случаях карантина, чрезвычайных ситуаций социального, природного и техногенного характера выпускники 11 (12) класса, выехавшие на учебу за рубеж по линии международного обмена и окончившие там образовательные учреждения, итоговую аттестацию за 11 (12) класс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проходят на основании текущих оценок в стране пребывания с учетом годовой оценки 10 (11) класса.</a:t>
            </a:r>
          </a:p>
          <a:p>
            <a:endParaRPr lang="ru-RU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sz="1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Выпускники 11 (12) класса, выезжавшие на учебу за рубеж по линии международного обмена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smtClean="0"/>
              <a:t> 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55.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Подготовку экзаменационных материалов для выпускников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(10) и 11 (12) класса, выезжающих за границу для поступления на учебу или на постоянное место жительства и для выпускников 11 (12) класса, выезжающих на учебу за рубеж по линии международного обмена обучающимися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осуществляет школа.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56. Обучающиеся на период их полного курса обучения по программам международного обмена,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числятся в контингенте школ Республики Казахстан, в которых они обучались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 выезда по линии международного обмена обучающимися.</a:t>
            </a:r>
          </a:p>
          <a:p>
            <a:pPr algn="just"/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Итоговая  аттестация обучающихся с особыми образовательными потребностями и обучающихся по индивидуальным учебным программам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9622"/>
            <a:ext cx="8229600" cy="339447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smtClean="0"/>
              <a:t> </a:t>
            </a:r>
            <a:r>
              <a:rPr lang="ru-RU" dirty="0" smtClean="0">
                <a:solidFill>
                  <a:srgbClr val="002060"/>
                </a:solidFill>
              </a:rPr>
              <a:t>57. </a:t>
            </a:r>
            <a:r>
              <a:rPr lang="ru-RU" b="1" u="sng" dirty="0" smtClean="0">
                <a:solidFill>
                  <a:srgbClr val="002060"/>
                </a:solidFill>
              </a:rPr>
              <a:t>Вопрос о необходимости </a:t>
            </a:r>
            <a:r>
              <a:rPr lang="ru-RU" dirty="0" smtClean="0">
                <a:solidFill>
                  <a:srgbClr val="002060"/>
                </a:solidFill>
              </a:rPr>
              <a:t>проведения итоговой аттестации обучающихся с особыми образовательными потребностями и обучающихся по индивидуальным учебным программам </a:t>
            </a:r>
            <a:r>
              <a:rPr lang="ru-RU" b="1" dirty="0" smtClean="0">
                <a:solidFill>
                  <a:srgbClr val="002060"/>
                </a:solidFill>
              </a:rPr>
              <a:t>решается педагогическим советом в соответствии с индивидуальными особенностями обучающихся.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b="1" u="sng" dirty="0" smtClean="0">
                <a:solidFill>
                  <a:srgbClr val="002060"/>
                </a:solidFill>
              </a:rPr>
              <a:t>Экзаменационные материалы </a:t>
            </a:r>
            <a:r>
              <a:rPr lang="ru-RU" dirty="0" smtClean="0">
                <a:solidFill>
                  <a:srgbClr val="002060"/>
                </a:solidFill>
              </a:rPr>
              <a:t>итоговой аттестации детей с особыми образовательными потребностями обучающихся в специальных организациях образования и специальных классах в общеобразовательных школах </a:t>
            </a:r>
            <a:r>
              <a:rPr lang="ru-RU" b="1" dirty="0" smtClean="0">
                <a:solidFill>
                  <a:srgbClr val="002060"/>
                </a:solidFill>
              </a:rPr>
              <a:t>разрабатываются районными, городскими отделами образования или управлением образования.</a:t>
            </a:r>
          </a:p>
          <a:p>
            <a:pPr algn="just"/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Организационные требования для проведения экзаменов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1203598"/>
          <a:ext cx="9144000" cy="417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6987"/>
                <a:gridCol w="7437013"/>
              </a:tblGrid>
              <a:tr h="38404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Место проведения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П. 60. Экзамены проводятся в просторных классных помещениях (помещение в здании школы с большой вместимостью целого класса с рассадкой одна парта один обучающийся), где обучающиеся 9 (10) и 11 (12) класса садятся по одному. 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84043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Порядок проведения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Для выполнения письменных работ обучающимся выдается бумага со штампом школы. </a:t>
                      </a:r>
                    </a:p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Обучающиеся, выполнившие работу, сдают ее Комиссии вместе с черновиками.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Обучающиеся, не закончившие работу в отведенное для экзамена время, сдают ее незаконченной.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61. В период проведения письменного экзамена (кроме диктанта) обучающемуся разрешается выйти на 5 минут из классного помещения. В этом случае он сдает работу Комиссии, на экзаменационной работе отмечается продолжительность отсутствия обучающегося на экзамене.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84043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Условия для детей с ООП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Для детей с особыми образовательными потребностями предоставляется более продолжительное время для перерыва.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Организационные требования для проведения экзаменов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1203598"/>
          <a:ext cx="91440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1720"/>
                <a:gridCol w="7092280"/>
              </a:tblGrid>
              <a:tr h="384043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Порядок проверки экзаменационных работ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62</a:t>
                      </a:r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. По окончании письменного экзамена и тестирования члены Комиссии проверяют работы обучающихся в здании школы, кроме работ претендентов на получение аттестатов об общем среднем образовании "Алтын </a:t>
                      </a:r>
                      <a:r>
                        <a:rPr lang="ru-RU" sz="1400" b="0" dirty="0" err="1" smtClean="0">
                          <a:latin typeface="Arial" pitchFamily="34" charset="0"/>
                          <a:cs typeface="Arial" pitchFamily="34" charset="0"/>
                        </a:rPr>
                        <a:t>белгі</a:t>
                      </a:r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".</a:t>
                      </a:r>
                    </a:p>
                    <a:p>
                      <a:r>
                        <a:rPr lang="en-US" sz="1400" b="0" dirty="0" smtClean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Непроверенные работы сдаются на хранение руководителю школы.</a:t>
                      </a:r>
                    </a:p>
                    <a:p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 При проверке ошибки подчеркиваются. </a:t>
                      </a:r>
                    </a:p>
                    <a:p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В эссе</a:t>
                      </a:r>
                      <a:r>
                        <a:rPr lang="ru-RU" sz="14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 за курс общего среднего образования количество ошибок указывается отдельно.</a:t>
                      </a:r>
                      <a:endParaRPr lang="ru-RU" dirty="0"/>
                    </a:p>
                  </a:txBody>
                  <a:tcPr/>
                </a:tc>
              </a:tr>
              <a:tr h="38404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На письменные работы по математике (алгебре), оцененные на "2" и "5", Комиссией школы даются рецензии.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В 9 (10) классе работы проверяются согласно схеме выставления баллов.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Эссе в 11 (12) классе оценивается двумя оценками, письменная экзаменационная работа по математике (алгебре) за курс основного и общего среднего образования – одной.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По итогам эссе оценка за орфографию и грамматику выставляется по языковым предметам, оценка за содержание выставляется по литературе.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84043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В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случае выбора выпускниками литературы из перечня предметов по выбору для итоговой аттестации оценка выставляется только по данному предмету.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Организационные требования для проведения экзаменов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1203598"/>
          <a:ext cx="9144000" cy="3939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1720"/>
                <a:gridCol w="7092280"/>
              </a:tblGrid>
              <a:tr h="1909025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Порядок проверки экзаменационных работ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8. В 9 (10) классе </a:t>
                      </a:r>
                    </a:p>
                    <a:p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на выполнение письменных работ отводится 2 астрономических часа,</a:t>
                      </a:r>
                    </a:p>
                    <a:p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 на математику (алгебру) (письменно) – 3 астрономических часа (в специализированных школах физико-математического направления – 4 часа).</a:t>
                      </a:r>
                      <a:r>
                        <a:rPr lang="en-US" sz="1400" b="0" dirty="0" smtClean="0">
                          <a:latin typeface="Arial" pitchFamily="34" charset="0"/>
                          <a:cs typeface="Arial" pitchFamily="34" charset="0"/>
                        </a:rPr>
                        <a:t>   </a:t>
                      </a:r>
                      <a:endParaRPr lang="ru-RU" sz="1400" b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1400" b="0" dirty="0" smtClean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59. В 11 (12) классе на эссе отводится 3 астрономических часа, на алгебру и начала анализа – 5 астрономических часа.</a:t>
                      </a:r>
                    </a:p>
                  </a:txBody>
                  <a:tcPr/>
                </a:tc>
              </a:tr>
              <a:tr h="125914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Для детей с особыми образовательными потребностями, которые проходят итоговую аттестацию, предоставляется дополнительное время при сдаче экзамена, согласно решения Экзаменационной комиссии по итоговой аттестации обучающихся (далее – Комиссия) в соответствии с рекомендациями школы.</a:t>
                      </a:r>
                    </a:p>
                  </a:txBody>
                  <a:tcPr/>
                </a:tc>
              </a:tr>
              <a:tr h="771733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В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случае выбора выпускниками литературы из перечня предметов по выбору для итоговой аттестации оценка выставляется только по данному предмету.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05978"/>
            <a:ext cx="8363272" cy="421556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Организационные требования для проведения экзаменов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699542"/>
          <a:ext cx="91440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1720"/>
                <a:gridCol w="7092280"/>
              </a:tblGrid>
              <a:tr h="1723167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Arial" pitchFamily="34" charset="0"/>
                          <a:cs typeface="Arial" pitchFamily="34" charset="0"/>
                        </a:rPr>
                        <a:t>Организация начала</a:t>
                      </a:r>
                      <a:r>
                        <a:rPr lang="ru-RU" sz="1200" b="1" baseline="0" dirty="0" smtClean="0">
                          <a:latin typeface="Arial" pitchFamily="34" charset="0"/>
                          <a:cs typeface="Arial" pitchFamily="34" charset="0"/>
                        </a:rPr>
                        <a:t> экзамена</a:t>
                      </a:r>
                      <a:endParaRPr lang="ru-RU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Arial" pitchFamily="34" charset="0"/>
                          <a:cs typeface="Arial" pitchFamily="34" charset="0"/>
                        </a:rPr>
                        <a:t>63. Письменные экзаменационные работы во всех классах школы начинаются </a:t>
                      </a:r>
                      <a:r>
                        <a:rPr lang="ru-RU" sz="1200" b="0" u="sng" dirty="0" smtClean="0">
                          <a:latin typeface="Arial" pitchFamily="34" charset="0"/>
                          <a:cs typeface="Arial" pitchFamily="34" charset="0"/>
                        </a:rPr>
                        <a:t>в 9 часов 00 минут утра по местному времени. </a:t>
                      </a:r>
                      <a:r>
                        <a:rPr lang="ru-RU" sz="1200" b="0" dirty="0" smtClean="0">
                          <a:latin typeface="Arial" pitchFamily="34" charset="0"/>
                          <a:cs typeface="Arial" pitchFamily="34" charset="0"/>
                        </a:rPr>
                        <a:t>В исключительных случаях (при наличии в школе большого числа обучающихся) для соблюдения пунктов настоящих Правил допускается проведение экзаменов в 2-3 потока.</a:t>
                      </a:r>
                    </a:p>
                    <a:p>
                      <a:r>
                        <a:rPr lang="ru-RU" sz="1200" b="0" dirty="0" smtClean="0">
                          <a:latin typeface="Arial" pitchFamily="34" charset="0"/>
                          <a:cs typeface="Arial" pitchFamily="34" charset="0"/>
                        </a:rPr>
                        <a:t>Пакеты с темами эссе вскрываются за 15 минут до начала экзамена в присутствии обучающихся и членов Комиссии школы.</a:t>
                      </a:r>
                    </a:p>
                    <a:p>
                      <a:r>
                        <a:rPr lang="en-US" sz="1200" b="0" dirty="0" smtClean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200" b="0" dirty="0" smtClean="0">
                          <a:latin typeface="Arial" pitchFamily="34" charset="0"/>
                          <a:cs typeface="Arial" pitchFamily="34" charset="0"/>
                        </a:rPr>
                        <a:t>Пакеты с материалами по математике в 9 и 11 классах вскрываются за 1 час до начала экзаменов в присутствии только членов Комиссии школы для проверки правильности условий предложенных заданий.</a:t>
                      </a:r>
                    </a:p>
                  </a:txBody>
                  <a:tcPr/>
                </a:tc>
              </a:tr>
              <a:tr h="1179009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Требования к тестированию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66. В 11 (12) классе 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на тестирование отводится по каждому предмету 80 минут. </a:t>
                      </a:r>
                    </a:p>
                    <a:p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67. Проверка результатов теста осуществляется в школе Комиссией, формируемой при школе тот же день на основании предоставленных им кодов правильных ответов.</a:t>
                      </a:r>
                    </a:p>
                    <a:p>
                      <a:r>
                        <a:rPr lang="ru-RU" sz="1200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68. Количество и форма тестовых заданий, форма листа ответов для тестирования определяются спецификацией теста в разрезе каждого предмета, профиля и языка обучения. Спецификация теста разрабатывает НЦТ.</a:t>
                      </a:r>
                    </a:p>
                  </a:txBody>
                  <a:tcPr/>
                </a:tc>
              </a:tr>
              <a:tr h="154178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69. После проведения итоговой аттестации по предмету в 9 (10) и 11 (12) классах Комиссия выставляет обучающимся баллы и экзаменационные оценки и вносит их в бумажный и электронный Протокол экзамена за курс обучения на уровне основного среднего, общего среднего образования по форме согласно приложению 3 к настоящим Правилам.</a:t>
                      </a:r>
                    </a:p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 Результаты итоговой аттестации обучающихся 9 (10) и 11 (12) классов по предметам в виде баллов выставляются в журнал (бумажный/электронный) и переводятся по шкале перевода баллов экзамена в экзаменационные оценки согласно приложению 4 к настоящим Правилам.</a:t>
                      </a:r>
                    </a:p>
                    <a:p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05978"/>
            <a:ext cx="8219256" cy="63758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ОСОБЫЕ ЗАМЕЧАНИЯ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43558"/>
            <a:ext cx="8445624" cy="3538488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Непроверенные работы </a:t>
            </a:r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сдаются на хранение руководителю школы. </a:t>
            </a:r>
          </a:p>
          <a:p>
            <a:pPr algn="just"/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 проверке ошибки подчеркиваются. В эссе за курс общего среднего образования количество ошибок указывается отдельно.</a:t>
            </a:r>
          </a:p>
          <a:p>
            <a:pPr algn="just"/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письменные работы по математике (алгебре), оцененные </a:t>
            </a:r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 "2" и "5", комиссией школы даются рецензии.</a:t>
            </a:r>
          </a:p>
          <a:p>
            <a:pPr algn="just"/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Эссе в 11 (12) классе оценивается двумя оценками</a:t>
            </a: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письменная экзаменационная работа по математике (алгебре) за курс основного и общего среднего образования – одной.</a:t>
            </a:r>
          </a:p>
          <a:p>
            <a:pPr algn="just"/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 итогам эссе </a:t>
            </a:r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оценка за орфографию и грамматику выставляется по языковым предметам, оценка за содержание выставляется по литературе</a:t>
            </a: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kk-KZ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36. </a:t>
            </a:r>
            <a:r>
              <a:rPr lang="kk-KZ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Проверка результатов тестирования осуществляется комиссией, сформированной при школе, в тот же день </a:t>
            </a:r>
            <a:r>
              <a:rPr lang="kk-KZ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школе согласно предложенной  схеме выставления баллов.</a:t>
            </a:r>
            <a:endParaRPr lang="ru-RU" sz="1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АЛГОРТМ РАБОТЫ ПО ПОДГОТОВКЕ </a:t>
            </a:r>
            <a:br>
              <a:rPr lang="ru-RU" sz="2800" b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  ИТОГОВОЙ АТТЕСТАЦИИ</a:t>
            </a:r>
            <a:endParaRPr lang="en-US" sz="2800" b="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209550" y="754046"/>
            <a:ext cx="8934450" cy="484204"/>
          </a:xfrm>
        </p:spPr>
        <p:txBody>
          <a:bodyPr/>
          <a:lstStyle/>
          <a:p>
            <a:pPr algn="l"/>
            <a:r>
              <a:rPr lang="ru-RU" sz="1500" i="1" dirty="0" smtClean="0">
                <a:solidFill>
                  <a:srgbClr val="002060"/>
                </a:solidFill>
              </a:rPr>
              <a:t>В помощь заместителю руководителя</a:t>
            </a:r>
            <a:endParaRPr lang="en-US" sz="1500" i="1" dirty="0">
              <a:solidFill>
                <a:srgbClr val="002060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AF4A62CB-F33A-48F3-8D42-F6B687FA4ACC}"/>
              </a:ext>
            </a:extLst>
          </p:cNvPr>
          <p:cNvCxnSpPr>
            <a:cxnSpLocks/>
          </p:cNvCxnSpPr>
          <p:nvPr/>
        </p:nvCxnSpPr>
        <p:spPr>
          <a:xfrm>
            <a:off x="680832" y="2485939"/>
            <a:ext cx="7779854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Diamond 5">
            <a:extLst>
              <a:ext uri="{FF2B5EF4-FFF2-40B4-BE49-F238E27FC236}">
                <a16:creationId xmlns:a16="http://schemas.microsoft.com/office/drawing/2014/main" xmlns="" id="{40EEF023-EE23-4A8E-A592-9D12C569247E}"/>
              </a:ext>
            </a:extLst>
          </p:cNvPr>
          <p:cNvSpPr/>
          <p:nvPr/>
        </p:nvSpPr>
        <p:spPr>
          <a:xfrm>
            <a:off x="7576303" y="2328807"/>
            <a:ext cx="318296" cy="318296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ko-KR" altLang="en-US" sz="2000" dirty="0"/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xmlns="" id="{FA28EF76-C64E-47D0-89EF-84C4B10CF85A}"/>
              </a:ext>
            </a:extLst>
          </p:cNvPr>
          <p:cNvGrpSpPr/>
          <p:nvPr/>
        </p:nvGrpSpPr>
        <p:grpSpPr>
          <a:xfrm>
            <a:off x="7087449" y="1700143"/>
            <a:ext cx="1296000" cy="548640"/>
            <a:chOff x="499359" y="2366048"/>
            <a:chExt cx="1728000" cy="731520"/>
          </a:xfrm>
        </p:grpSpPr>
        <p:sp>
          <p:nvSpPr>
            <p:cNvPr id="8" name="Pentagon 23">
              <a:extLst>
                <a:ext uri="{FF2B5EF4-FFF2-40B4-BE49-F238E27FC236}">
                  <a16:creationId xmlns:a16="http://schemas.microsoft.com/office/drawing/2014/main" xmlns="" id="{D7C9863B-1F61-4E44-A157-16B852E7E91F}"/>
                </a:ext>
              </a:extLst>
            </p:cNvPr>
            <p:cNvSpPr/>
            <p:nvPr/>
          </p:nvSpPr>
          <p:spPr>
            <a:xfrm rot="5400000">
              <a:off x="997599" y="1867808"/>
              <a:ext cx="731520" cy="1728000"/>
            </a:xfrm>
            <a:prstGeom prst="homePlate">
              <a:avLst>
                <a:gd name="adj" fmla="val 34375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20E76A57-5047-4730-979C-898DB2913117}"/>
                </a:ext>
              </a:extLst>
            </p:cNvPr>
            <p:cNvSpPr txBox="1"/>
            <p:nvPr/>
          </p:nvSpPr>
          <p:spPr>
            <a:xfrm>
              <a:off x="936839" y="2464321"/>
              <a:ext cx="853040" cy="4514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ko-KR" sz="1600" b="1" dirty="0" smtClean="0">
                  <a:solidFill>
                    <a:schemeClr val="accent1"/>
                  </a:solidFill>
                  <a:cs typeface="Arial" pitchFamily="34" charset="0"/>
                </a:rPr>
                <a:t>5</a:t>
              </a:r>
              <a:endParaRPr lang="ko-KR" altLang="en-US" sz="1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ACD8389-83E9-4F7D-BD7C-B6372C8CE0E2}"/>
              </a:ext>
            </a:extLst>
          </p:cNvPr>
          <p:cNvSpPr txBox="1"/>
          <p:nvPr/>
        </p:nvSpPr>
        <p:spPr>
          <a:xfrm>
            <a:off x="7087449" y="2764265"/>
            <a:ext cx="1296000" cy="238527"/>
          </a:xfrm>
          <a:prstGeom prst="rect">
            <a:avLst/>
          </a:prstGeom>
          <a:solidFill>
            <a:schemeClr val="accent1"/>
          </a:solidFill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ru-RU" altLang="ko-KR" sz="1100" b="1" dirty="0" smtClean="0">
                <a:solidFill>
                  <a:schemeClr val="bg1"/>
                </a:solidFill>
                <a:cs typeface="Arial" pitchFamily="34" charset="0"/>
              </a:rPr>
              <a:t>этап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239569B7-22A8-45D8-A57F-3680472CCF66}"/>
              </a:ext>
            </a:extLst>
          </p:cNvPr>
          <p:cNvCxnSpPr/>
          <p:nvPr/>
        </p:nvCxnSpPr>
        <p:spPr>
          <a:xfrm>
            <a:off x="7302986" y="4428862"/>
            <a:ext cx="1296000" cy="602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iamond 12">
            <a:extLst>
              <a:ext uri="{FF2B5EF4-FFF2-40B4-BE49-F238E27FC236}">
                <a16:creationId xmlns:a16="http://schemas.microsoft.com/office/drawing/2014/main" xmlns="" id="{96B1F91E-F4CD-433C-B506-E7F97C87F4F4}"/>
              </a:ext>
            </a:extLst>
          </p:cNvPr>
          <p:cNvSpPr/>
          <p:nvPr/>
        </p:nvSpPr>
        <p:spPr>
          <a:xfrm>
            <a:off x="1361518" y="2366512"/>
            <a:ext cx="238859" cy="238859"/>
          </a:xfrm>
          <a:prstGeom prst="diamond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ko-KR" altLang="en-US" sz="2000" dirty="0"/>
          </a:p>
        </p:txBody>
      </p:sp>
      <p:grpSp>
        <p:nvGrpSpPr>
          <p:cNvPr id="3" name="Group 13">
            <a:extLst>
              <a:ext uri="{FF2B5EF4-FFF2-40B4-BE49-F238E27FC236}">
                <a16:creationId xmlns:a16="http://schemas.microsoft.com/office/drawing/2014/main" xmlns="" id="{5DDBF5A8-5E5F-4FC4-A150-47E209A56248}"/>
              </a:ext>
            </a:extLst>
          </p:cNvPr>
          <p:cNvGrpSpPr/>
          <p:nvPr/>
        </p:nvGrpSpPr>
        <p:grpSpPr>
          <a:xfrm>
            <a:off x="832946" y="1700143"/>
            <a:ext cx="1296000" cy="548640"/>
            <a:chOff x="632103" y="2366048"/>
            <a:chExt cx="1728000" cy="731520"/>
          </a:xfrm>
        </p:grpSpPr>
        <p:sp>
          <p:nvSpPr>
            <p:cNvPr id="15" name="Pentagon 5">
              <a:extLst>
                <a:ext uri="{FF2B5EF4-FFF2-40B4-BE49-F238E27FC236}">
                  <a16:creationId xmlns:a16="http://schemas.microsoft.com/office/drawing/2014/main" xmlns="" id="{6DBDC0D6-62F7-4EA7-9ED5-7150B10BE637}"/>
                </a:ext>
              </a:extLst>
            </p:cNvPr>
            <p:cNvSpPr/>
            <p:nvPr/>
          </p:nvSpPr>
          <p:spPr>
            <a:xfrm rot="5400000">
              <a:off x="1130343" y="1867808"/>
              <a:ext cx="731520" cy="1728000"/>
            </a:xfrm>
            <a:prstGeom prst="homePlate">
              <a:avLst>
                <a:gd name="adj" fmla="val 34375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xmlns="" id="{6DEA1FBD-6FF7-4C08-9F5C-1CDAD0DD95B0}"/>
                </a:ext>
              </a:extLst>
            </p:cNvPr>
            <p:cNvSpPr txBox="1"/>
            <p:nvPr/>
          </p:nvSpPr>
          <p:spPr>
            <a:xfrm>
              <a:off x="1069583" y="2464321"/>
              <a:ext cx="853040" cy="4514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1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A4523D6E-09E5-45D8-8A16-5178F8D464A9}"/>
              </a:ext>
            </a:extLst>
          </p:cNvPr>
          <p:cNvSpPr txBox="1"/>
          <p:nvPr/>
        </p:nvSpPr>
        <p:spPr>
          <a:xfrm>
            <a:off x="832946" y="3012797"/>
            <a:ext cx="1296000" cy="136191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ru-RU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Создание комиссии по проведению итоговой аттестации </a:t>
            </a:r>
          </a:p>
          <a:p>
            <a:pPr algn="ctr"/>
            <a:r>
              <a:rPr lang="ru-RU" altLang="ko-KR" sz="1400" b="1" dirty="0" smtClean="0">
                <a:solidFill>
                  <a:srgbClr val="FF0000"/>
                </a:solidFill>
                <a:cs typeface="Arial" pitchFamily="34" charset="0"/>
              </a:rPr>
              <a:t>До 1 февраля</a:t>
            </a:r>
            <a:endParaRPr lang="en-US" altLang="ko-KR" sz="1400" b="1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49583E7A-0AA1-46A7-A55F-BDD74C911E1B}"/>
              </a:ext>
            </a:extLst>
          </p:cNvPr>
          <p:cNvSpPr txBox="1"/>
          <p:nvPr/>
        </p:nvSpPr>
        <p:spPr>
          <a:xfrm>
            <a:off x="832946" y="2764265"/>
            <a:ext cx="1296000" cy="238527"/>
          </a:xfrm>
          <a:prstGeom prst="rect">
            <a:avLst/>
          </a:prstGeom>
          <a:solidFill>
            <a:schemeClr val="accent5"/>
          </a:solidFill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ru-RU" altLang="ko-KR" sz="1100" b="1" dirty="0" smtClean="0">
                <a:solidFill>
                  <a:schemeClr val="bg1"/>
                </a:solidFill>
                <a:cs typeface="Arial" pitchFamily="34" charset="0"/>
              </a:rPr>
              <a:t>этап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D8F3B4C3-55D6-4743-BBEB-CC66AF93E5A5}"/>
              </a:ext>
            </a:extLst>
          </p:cNvPr>
          <p:cNvCxnSpPr/>
          <p:nvPr/>
        </p:nvCxnSpPr>
        <p:spPr>
          <a:xfrm>
            <a:off x="832946" y="4428862"/>
            <a:ext cx="1296000" cy="6028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iamond 19">
            <a:extLst>
              <a:ext uri="{FF2B5EF4-FFF2-40B4-BE49-F238E27FC236}">
                <a16:creationId xmlns:a16="http://schemas.microsoft.com/office/drawing/2014/main" xmlns="" id="{381C5369-B21B-4D3D-99EB-8CFD44E02BF0}"/>
              </a:ext>
            </a:extLst>
          </p:cNvPr>
          <p:cNvSpPr/>
          <p:nvPr/>
        </p:nvSpPr>
        <p:spPr>
          <a:xfrm>
            <a:off x="2925143" y="2366512"/>
            <a:ext cx="238859" cy="238859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ko-KR" altLang="en-US" sz="2000" dirty="0"/>
          </a:p>
        </p:txBody>
      </p:sp>
      <p:grpSp>
        <p:nvGrpSpPr>
          <p:cNvPr id="7" name="Group 20">
            <a:extLst>
              <a:ext uri="{FF2B5EF4-FFF2-40B4-BE49-F238E27FC236}">
                <a16:creationId xmlns:a16="http://schemas.microsoft.com/office/drawing/2014/main" xmlns="" id="{02336BE1-59EA-4D00-90E5-F4E9415573BB}"/>
              </a:ext>
            </a:extLst>
          </p:cNvPr>
          <p:cNvGrpSpPr/>
          <p:nvPr/>
        </p:nvGrpSpPr>
        <p:grpSpPr>
          <a:xfrm>
            <a:off x="2396571" y="1700143"/>
            <a:ext cx="1296000" cy="548640"/>
            <a:chOff x="573386" y="2366048"/>
            <a:chExt cx="1728000" cy="731520"/>
          </a:xfrm>
        </p:grpSpPr>
        <p:sp>
          <p:nvSpPr>
            <p:cNvPr id="22" name="Pentagon 14">
              <a:extLst>
                <a:ext uri="{FF2B5EF4-FFF2-40B4-BE49-F238E27FC236}">
                  <a16:creationId xmlns:a16="http://schemas.microsoft.com/office/drawing/2014/main" xmlns="" id="{C4495ADA-2997-44C7-8946-BEAF2686D6D7}"/>
                </a:ext>
              </a:extLst>
            </p:cNvPr>
            <p:cNvSpPr/>
            <p:nvPr/>
          </p:nvSpPr>
          <p:spPr>
            <a:xfrm rot="5400000">
              <a:off x="1071626" y="1867808"/>
              <a:ext cx="731520" cy="1728000"/>
            </a:xfrm>
            <a:prstGeom prst="homePlate">
              <a:avLst>
                <a:gd name="adj" fmla="val 34375"/>
              </a:avLst>
            </a:prstGeom>
            <a:solidFill>
              <a:schemeClr val="bg1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6C4E2ED2-1359-40FD-A521-186BFE1D600A}"/>
                </a:ext>
              </a:extLst>
            </p:cNvPr>
            <p:cNvSpPr txBox="1"/>
            <p:nvPr/>
          </p:nvSpPr>
          <p:spPr>
            <a:xfrm>
              <a:off x="1010866" y="2464321"/>
              <a:ext cx="853040" cy="4514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7874B520-BCD8-46AE-BE18-E5F3DA265463}"/>
              </a:ext>
            </a:extLst>
          </p:cNvPr>
          <p:cNvSpPr txBox="1"/>
          <p:nvPr/>
        </p:nvSpPr>
        <p:spPr>
          <a:xfrm>
            <a:off x="3995936" y="3003798"/>
            <a:ext cx="1296000" cy="570156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ru-RU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В соответствии   с приказом о завершении  учебного года формирование списков учащихся  для выбора предметов по выбору</a:t>
            </a:r>
          </a:p>
          <a:p>
            <a:pPr algn="ctr"/>
            <a:endParaRPr lang="ru-RU" altLang="ko-KR" sz="12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ru-RU" altLang="ko-KR" sz="900" dirty="0" err="1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5B4D1CD8-CFCF-4BE5-B313-BB43E5592217}"/>
              </a:ext>
            </a:extLst>
          </p:cNvPr>
          <p:cNvSpPr txBox="1"/>
          <p:nvPr/>
        </p:nvSpPr>
        <p:spPr>
          <a:xfrm>
            <a:off x="2396571" y="2764265"/>
            <a:ext cx="1296000" cy="238527"/>
          </a:xfrm>
          <a:prstGeom prst="rect">
            <a:avLst/>
          </a:prstGeom>
          <a:solidFill>
            <a:schemeClr val="accent4"/>
          </a:solidFill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ru-RU" altLang="ko-KR" sz="1100" b="1" dirty="0" smtClean="0">
                <a:solidFill>
                  <a:schemeClr val="bg1"/>
                </a:solidFill>
                <a:cs typeface="Arial" pitchFamily="34" charset="0"/>
              </a:rPr>
              <a:t>этап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752F6F6E-39D6-46AF-B727-A3EC9BDB7D54}"/>
              </a:ext>
            </a:extLst>
          </p:cNvPr>
          <p:cNvCxnSpPr/>
          <p:nvPr/>
        </p:nvCxnSpPr>
        <p:spPr>
          <a:xfrm>
            <a:off x="2425962" y="4428862"/>
            <a:ext cx="1296000" cy="6028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Diamond 26">
            <a:extLst>
              <a:ext uri="{FF2B5EF4-FFF2-40B4-BE49-F238E27FC236}">
                <a16:creationId xmlns:a16="http://schemas.microsoft.com/office/drawing/2014/main" xmlns="" id="{B1DB1114-2983-4FD8-9E32-6A655C689010}"/>
              </a:ext>
            </a:extLst>
          </p:cNvPr>
          <p:cNvSpPr/>
          <p:nvPr/>
        </p:nvSpPr>
        <p:spPr>
          <a:xfrm>
            <a:off x="6052394" y="2366512"/>
            <a:ext cx="238859" cy="238859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ko-KR" altLang="en-US" sz="2000" dirty="0"/>
          </a:p>
        </p:txBody>
      </p:sp>
      <p:grpSp>
        <p:nvGrpSpPr>
          <p:cNvPr id="10" name="Group 27">
            <a:extLst>
              <a:ext uri="{FF2B5EF4-FFF2-40B4-BE49-F238E27FC236}">
                <a16:creationId xmlns:a16="http://schemas.microsoft.com/office/drawing/2014/main" xmlns="" id="{013313FC-F91F-4974-8E11-5E081663708B}"/>
              </a:ext>
            </a:extLst>
          </p:cNvPr>
          <p:cNvGrpSpPr/>
          <p:nvPr/>
        </p:nvGrpSpPr>
        <p:grpSpPr>
          <a:xfrm>
            <a:off x="5523822" y="1700143"/>
            <a:ext cx="1296000" cy="548640"/>
            <a:chOff x="499359" y="2366048"/>
            <a:chExt cx="1728000" cy="731520"/>
          </a:xfrm>
        </p:grpSpPr>
        <p:sp>
          <p:nvSpPr>
            <p:cNvPr id="29" name="Pentagon 20">
              <a:extLst>
                <a:ext uri="{FF2B5EF4-FFF2-40B4-BE49-F238E27FC236}">
                  <a16:creationId xmlns:a16="http://schemas.microsoft.com/office/drawing/2014/main" xmlns="" id="{229DAD4F-406C-48C8-9761-D903AACF8F79}"/>
                </a:ext>
              </a:extLst>
            </p:cNvPr>
            <p:cNvSpPr/>
            <p:nvPr/>
          </p:nvSpPr>
          <p:spPr>
            <a:xfrm rot="5400000">
              <a:off x="997599" y="1867808"/>
              <a:ext cx="731520" cy="1728000"/>
            </a:xfrm>
            <a:prstGeom prst="homePlate">
              <a:avLst>
                <a:gd name="adj" fmla="val 34375"/>
              </a:avLst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C51CBF45-2BDA-4BC7-8158-C0DFF34D4147}"/>
                </a:ext>
              </a:extLst>
            </p:cNvPr>
            <p:cNvSpPr txBox="1"/>
            <p:nvPr/>
          </p:nvSpPr>
          <p:spPr>
            <a:xfrm>
              <a:off x="936839" y="2464321"/>
              <a:ext cx="853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4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8B71DD22-67C5-46FA-890E-AB70C0F9C32F}"/>
              </a:ext>
            </a:extLst>
          </p:cNvPr>
          <p:cNvSpPr txBox="1"/>
          <p:nvPr/>
        </p:nvSpPr>
        <p:spPr>
          <a:xfrm>
            <a:off x="5523822" y="2764265"/>
            <a:ext cx="1296000" cy="238527"/>
          </a:xfrm>
          <a:prstGeom prst="rect">
            <a:avLst/>
          </a:prstGeom>
          <a:solidFill>
            <a:schemeClr val="accent2"/>
          </a:solidFill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ru-RU" altLang="ko-KR" sz="1100" b="1" dirty="0" smtClean="0">
                <a:solidFill>
                  <a:schemeClr val="bg1"/>
                </a:solidFill>
                <a:cs typeface="Arial" pitchFamily="34" charset="0"/>
              </a:rPr>
              <a:t>этап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E245C9BA-CF2E-458D-94E7-EED436CBEBF5}"/>
              </a:ext>
            </a:extLst>
          </p:cNvPr>
          <p:cNvCxnSpPr/>
          <p:nvPr/>
        </p:nvCxnSpPr>
        <p:spPr>
          <a:xfrm>
            <a:off x="5514025" y="4428862"/>
            <a:ext cx="1296000" cy="6028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Diamond 33">
            <a:extLst>
              <a:ext uri="{FF2B5EF4-FFF2-40B4-BE49-F238E27FC236}">
                <a16:creationId xmlns:a16="http://schemas.microsoft.com/office/drawing/2014/main" xmlns="" id="{D3BAC51D-92EC-4573-AE04-12598BAD0BE6}"/>
              </a:ext>
            </a:extLst>
          </p:cNvPr>
          <p:cNvSpPr/>
          <p:nvPr/>
        </p:nvSpPr>
        <p:spPr>
          <a:xfrm>
            <a:off x="4488769" y="2366512"/>
            <a:ext cx="238859" cy="238859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ko-KR" altLang="en-US" sz="2000" dirty="0"/>
          </a:p>
        </p:txBody>
      </p:sp>
      <p:grpSp>
        <p:nvGrpSpPr>
          <p:cNvPr id="14" name="Group 34">
            <a:extLst>
              <a:ext uri="{FF2B5EF4-FFF2-40B4-BE49-F238E27FC236}">
                <a16:creationId xmlns:a16="http://schemas.microsoft.com/office/drawing/2014/main" xmlns="" id="{C7426B1F-B184-41B5-88A8-D328B781DB69}"/>
              </a:ext>
            </a:extLst>
          </p:cNvPr>
          <p:cNvGrpSpPr/>
          <p:nvPr/>
        </p:nvGrpSpPr>
        <p:grpSpPr>
          <a:xfrm>
            <a:off x="3960197" y="1700143"/>
            <a:ext cx="1296000" cy="548640"/>
            <a:chOff x="546388" y="2366048"/>
            <a:chExt cx="1728000" cy="731520"/>
          </a:xfrm>
        </p:grpSpPr>
        <p:sp>
          <p:nvSpPr>
            <p:cNvPr id="36" name="Pentagon 17">
              <a:extLst>
                <a:ext uri="{FF2B5EF4-FFF2-40B4-BE49-F238E27FC236}">
                  <a16:creationId xmlns:a16="http://schemas.microsoft.com/office/drawing/2014/main" xmlns="" id="{3A5E10DB-0988-4C16-BE86-0A233267A4D9}"/>
                </a:ext>
              </a:extLst>
            </p:cNvPr>
            <p:cNvSpPr/>
            <p:nvPr/>
          </p:nvSpPr>
          <p:spPr>
            <a:xfrm rot="5400000">
              <a:off x="1044628" y="1867808"/>
              <a:ext cx="731520" cy="1728000"/>
            </a:xfrm>
            <a:prstGeom prst="homePlate">
              <a:avLst>
                <a:gd name="adj" fmla="val 34375"/>
              </a:avLst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xmlns="" id="{A33C16B7-9D1A-4127-8791-509DABC2FF21}"/>
                </a:ext>
              </a:extLst>
            </p:cNvPr>
            <p:cNvSpPr txBox="1"/>
            <p:nvPr/>
          </p:nvSpPr>
          <p:spPr>
            <a:xfrm>
              <a:off x="983868" y="2464321"/>
              <a:ext cx="853040" cy="4514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3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2FB2104B-DD81-4CE5-B1CE-61EE09D2B16C}"/>
              </a:ext>
            </a:extLst>
          </p:cNvPr>
          <p:cNvSpPr txBox="1"/>
          <p:nvPr/>
        </p:nvSpPr>
        <p:spPr>
          <a:xfrm>
            <a:off x="2339752" y="3075806"/>
            <a:ext cx="1430383" cy="117724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ru-RU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Планирование мероприятий школы по организованному завершению учебного года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8AFE73E7-184C-4A68-B6BC-0F28EF7BB85F}"/>
              </a:ext>
            </a:extLst>
          </p:cNvPr>
          <p:cNvSpPr txBox="1"/>
          <p:nvPr/>
        </p:nvSpPr>
        <p:spPr>
          <a:xfrm>
            <a:off x="3960197" y="2764265"/>
            <a:ext cx="1296000" cy="238527"/>
          </a:xfrm>
          <a:prstGeom prst="rect">
            <a:avLst/>
          </a:prstGeom>
          <a:solidFill>
            <a:schemeClr val="accent3"/>
          </a:solidFill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ru-RU" altLang="ko-KR" sz="1100" b="1" dirty="0" smtClean="0">
                <a:solidFill>
                  <a:schemeClr val="bg1"/>
                </a:solidFill>
                <a:cs typeface="Arial" pitchFamily="34" charset="0"/>
              </a:rPr>
              <a:t>этап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xmlns="" id="{36AAFB76-503F-4C00-90AD-0FEA2303F9BB}"/>
              </a:ext>
            </a:extLst>
          </p:cNvPr>
          <p:cNvCxnSpPr/>
          <p:nvPr/>
        </p:nvCxnSpPr>
        <p:spPr>
          <a:xfrm>
            <a:off x="3960197" y="4419065"/>
            <a:ext cx="1296000" cy="602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2FB2104B-DD81-4CE5-B1CE-61EE09D2B16C}"/>
              </a:ext>
            </a:extLst>
          </p:cNvPr>
          <p:cNvSpPr txBox="1"/>
          <p:nvPr/>
        </p:nvSpPr>
        <p:spPr>
          <a:xfrm>
            <a:off x="5436096" y="3075806"/>
            <a:ext cx="1430383" cy="992579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ru-RU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ВШК </a:t>
            </a:r>
          </a:p>
          <a:p>
            <a:pPr algn="ctr"/>
            <a:r>
              <a:rPr lang="ru-RU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за  реализацией Плана мероприятий (февраль-май)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2FB2104B-DD81-4CE5-B1CE-61EE09D2B16C}"/>
              </a:ext>
            </a:extLst>
          </p:cNvPr>
          <p:cNvSpPr txBox="1"/>
          <p:nvPr/>
        </p:nvSpPr>
        <p:spPr>
          <a:xfrm>
            <a:off x="7020272" y="3075807"/>
            <a:ext cx="1584176" cy="154657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ru-RU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Проведение педсоветов по вопросам перевода, допуска и  выпуска обучающихся. </a:t>
            </a:r>
          </a:p>
          <a:p>
            <a:pPr algn="ctr"/>
            <a:r>
              <a:rPr lang="ru-RU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Анализ итоговой аттестации на педсовете(август)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14582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05978"/>
            <a:ext cx="8363272" cy="421556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Организационные требования для проведения экзаменов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699542"/>
          <a:ext cx="9144000" cy="4443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1720"/>
                <a:gridCol w="7092280"/>
              </a:tblGrid>
              <a:tr h="115665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Допуск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к очередному экзамену 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72. Обучающиеся 9 (10) и 11 (12) классов, получившие оценку "2" на очередном экзамене, допускаются к следующему экзамену.</a:t>
                      </a:r>
                    </a:p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    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50376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Выведение итоговых оценок 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73. При выведении итоговых оценок по предмету в 9 (10) и 11 (12) классах итоговая оценка выставляется на основании результатов экзамена (по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пятибальной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шкале) и четвертных оценок за учебный год (по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пятибальной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шкале) в процентном соотношении 30 на 70. Округление итоговой оценки проводится к ближайшему целому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78353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Выведение</a:t>
                      </a:r>
                      <a:r>
                        <a:rPr lang="ru-RU" sz="16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итоговых оценок по предметам углубленного и стандартного уровня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В случае, если в 11 (12) классах не выбраны предметы углубленного и стандартного уровней инвариантного компонента, в аттестат об общем среднем образовании выставляется итоговая оценка по этим предметам за 9 класс.</a:t>
                      </a:r>
                    </a:p>
                    <a:p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Особые указания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sz="31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3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70. При выставлении итоговой оценки обучающимся, </a:t>
            </a:r>
            <a:r>
              <a:rPr lang="ru-RU" sz="31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находившимся на лечении в лечебном учреждении, где были организованы учебные занятия</a:t>
            </a:r>
            <a:r>
              <a:rPr lang="ru-RU" sz="3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учитываются четвертные (полугодовые) и годовые оценки, полученные ими в школе (классе или группе) при лечебном учреждении.</a:t>
            </a:r>
          </a:p>
          <a:p>
            <a:pPr algn="just">
              <a:buNone/>
            </a:pPr>
            <a:r>
              <a:rPr lang="ru-RU" sz="3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31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71.На основании письменного заявления </a:t>
            </a:r>
            <a:r>
              <a:rPr lang="ru-RU" sz="3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обучающийся в присутствии председателя Комиссии школы </a:t>
            </a:r>
            <a:r>
              <a:rPr lang="ru-RU" sz="31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ознакамливается</a:t>
            </a:r>
            <a:r>
              <a:rPr lang="ru-RU" sz="3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 результатами проверки своей письменной работы.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Апелляция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002060"/>
                </a:solidFill>
              </a:rPr>
              <a:t>74. При несогласии с оценкой, выставленной за письменную работу или результатом тестирования, обучающийся обращается </a:t>
            </a:r>
            <a:r>
              <a:rPr lang="ru-RU" b="1" dirty="0" smtClean="0">
                <a:solidFill>
                  <a:srgbClr val="002060"/>
                </a:solidFill>
              </a:rPr>
              <a:t>до 13 часов 00 минут следующего дня</a:t>
            </a:r>
            <a:r>
              <a:rPr lang="ru-RU" dirty="0" smtClean="0">
                <a:solidFill>
                  <a:srgbClr val="002060"/>
                </a:solidFill>
              </a:rPr>
              <a:t> после объявления экзаменационной оценки </a:t>
            </a:r>
            <a:r>
              <a:rPr lang="ru-RU" b="1" dirty="0" smtClean="0">
                <a:solidFill>
                  <a:srgbClr val="002060"/>
                </a:solidFill>
              </a:rPr>
              <a:t>в Комиссию, созданную </a:t>
            </a:r>
            <a:r>
              <a:rPr lang="ru-RU" i="1" dirty="0" smtClean="0">
                <a:solidFill>
                  <a:srgbClr val="FF0000"/>
                </a:solidFill>
              </a:rPr>
              <a:t>при районных, городских отделах образования, управлениях образования, а также при Министерстве для обучающихся республиканских школ.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Экзаменацонная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комиссия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1059583"/>
          <a:ext cx="8964488" cy="4083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5505"/>
                <a:gridCol w="6528983"/>
              </a:tblGrid>
              <a:tr h="1179798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Сроки создания комиссии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75. Для проведения итоговой </a:t>
                      </a:r>
                      <a:r>
                        <a:rPr lang="ru-RU" sz="1600" dirty="0" err="1" smtClean="0">
                          <a:latin typeface="Arial" pitchFamily="34" charset="0"/>
                          <a:cs typeface="Arial" pitchFamily="34" charset="0"/>
                        </a:rPr>
                        <a:t>атестации</a:t>
                      </a:r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 в срок до 1 февраля текущего года создается Комиссия: при школах - приказом директора 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452060">
                <a:tc rowSpan="2"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Состав комиссии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76. В состав Комиссии при школе включаются учителя-предметники и заместители директора школы (при наличии), представители общественных организаций (при наличии) и родительских комитетов. Комиссию возглавляет директор школы или лицо, заменяющее его.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45206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Количество членов Комиссии при школе составляет не менее пяти человек при одном выпускном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класс-комплекте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основной и средней школы, и не менее семи человек при двух и более выпускных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класс-комплектах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основной и средней школы.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363272" cy="637580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80. Комиссией, формируемой при школе, осуществляются следующие мероприятия: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783170"/>
          <a:ext cx="9144000" cy="4522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591"/>
                <a:gridCol w="8587409"/>
              </a:tblGrid>
              <a:tr h="477997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200" dirty="0" smtClean="0">
                          <a:latin typeface="Arial" pitchFamily="34" charset="0"/>
                          <a:cs typeface="Arial" pitchFamily="34" charset="0"/>
                        </a:rPr>
                        <a:t> 1) проведение разъяснительных работ для обучающихся, педагогов и родителей по вопросам проведения итоговой аттестации;</a:t>
                      </a:r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    </a:t>
                      </a:r>
                      <a:r>
                        <a:rPr lang="ru-RU" sz="1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2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82421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  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формирование и направление в филиал НЦТ списков обучающихся 11 (12) класса, сдающих итоговую аттестацию с указанием перечня предметов, выбранных обучающимися 11 (12) класса, в срок до 1 марта текущего года;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16015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организация работы по проведению итоговой аттестации,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а также подготовке обучающихся к итоговой аттестации;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77997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рассмотрение письменных экзаменационных работ обучающихся 9 (10) и 11 (12) классов, кроме работ претендентов на получение аттестатов об общем среднем образовании "Алтын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белгі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«;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  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77997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2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n-US" sz="12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98327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выдача и использование результатов тестирования;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48827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направление письменных экзаменационных работ претендентов на получение аттестатов об общем среднем образовании "Алтын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белгі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" на рассмотрение Комиссии, формируемыми при управлении образования (республиканские школы на рассмотрение Комиссии, формируемыми при Министерстве) через отделы образования;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82421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перевод баллов результатов тестирования в оценки в соответствии со Шкалой перевода баллов тестирования в оценки аттестата о среднем общем образовании согласно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приложению 4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 настоящим Правилам;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98327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рассмотрение обоснованности предложений, поступивших на апелляцию и принятие решения.</a:t>
                      </a:r>
                      <a:endParaRPr lang="ru-RU" sz="12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75"/>
            <a:ext cx="8229600" cy="56517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Подведение итогов ИА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987574"/>
          <a:ext cx="8568952" cy="4055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974"/>
                <a:gridCol w="7657978"/>
              </a:tblGrid>
              <a:tr h="1296144"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Arial" pitchFamily="34" charset="0"/>
                          <a:cs typeface="Arial" pitchFamily="34" charset="0"/>
                        </a:rPr>
                        <a:t>82</a:t>
                      </a:r>
                      <a:endParaRPr lang="ru-RU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Arial" pitchFamily="34" charset="0"/>
                          <a:cs typeface="Arial" pitchFamily="34" charset="0"/>
                        </a:rPr>
                        <a:t> 82. Заключительное заседание Комиссии, формируемой при школе по подведению итогов работы и принятию решения об утверждении списка обучающихся, награждаемых знаком "Алтын </a:t>
                      </a:r>
                      <a:r>
                        <a:rPr lang="ru-RU" b="0" dirty="0" err="1" smtClean="0">
                          <a:latin typeface="Arial" pitchFamily="34" charset="0"/>
                          <a:cs typeface="Arial" pitchFamily="34" charset="0"/>
                        </a:rPr>
                        <a:t>белгі</a:t>
                      </a:r>
                      <a:r>
                        <a:rPr lang="ru-RU" b="0" dirty="0" smtClean="0">
                          <a:latin typeface="Arial" pitchFamily="34" charset="0"/>
                          <a:cs typeface="Arial" pitchFamily="34" charset="0"/>
                        </a:rPr>
                        <a:t>", проводится </a:t>
                      </a:r>
                      <a:r>
                        <a:rPr lang="ru-RU" b="1" u="sng" dirty="0" smtClean="0">
                          <a:latin typeface="Arial" pitchFamily="34" charset="0"/>
                          <a:cs typeface="Arial" pitchFamily="34" charset="0"/>
                        </a:rPr>
                        <a:t>не позднее 12 июня текущего года</a:t>
                      </a:r>
                      <a:r>
                        <a:rPr lang="ru-RU" b="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96144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83</a:t>
                      </a:r>
                      <a:endParaRPr lang="ru-RU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83. </a:t>
                      </a:r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Списки обладателей а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ттестатов об основном среднем образовании с отличием, аттестатов об общем среднем образовании с отличием и об общем среднем образовании "Алтын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белгі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" и знака "Алтын </a:t>
                      </a:r>
                      <a:r>
                        <a:rPr lang="ru-RU" b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белгі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" </a:t>
                      </a:r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утверждается приказом директора школы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b="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96144">
                <a:tc gridSpan="2">
                  <a:txBody>
                    <a:bodyPr/>
                    <a:lstStyle/>
                    <a:p>
                      <a:pPr algn="just"/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85. </a:t>
                      </a:r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Результаты итоговой аттестации </a:t>
                      </a:r>
                      <a:r>
                        <a:rPr lang="ru-RU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обучающися</a:t>
                      </a:r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обсуждаются на педсовете 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при участии всех членов Комиссии, формируемой при школе, по итогам работы за учебный год в августе месяце текущего года. </a:t>
                      </a:r>
                    </a:p>
                    <a:p>
                      <a:pPr algn="just"/>
                      <a:r>
                        <a:rPr lang="en-US" b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Педсовет</a:t>
                      </a:r>
                      <a:r>
                        <a:rPr lang="en-US" b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принимает</a:t>
                      </a:r>
                      <a:r>
                        <a:rPr lang="en-US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меры</a:t>
                      </a:r>
                      <a:r>
                        <a:rPr lang="en-US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</a:t>
                      </a:r>
                      <a:r>
                        <a:rPr lang="en-US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улучшению</a:t>
                      </a:r>
                      <a:r>
                        <a:rPr lang="en-US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качества</a:t>
                      </a:r>
                      <a:r>
                        <a:rPr lang="en-US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учебно-воспитательной</a:t>
                      </a:r>
                      <a:r>
                        <a:rPr lang="en-US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работы</a:t>
                      </a:r>
                      <a:r>
                        <a:rPr lang="en-US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308304" y="0"/>
            <a:ext cx="18356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/>
              <a:t>Приложение 3</a:t>
            </a:r>
            <a:br>
              <a:rPr lang="ru-RU" sz="1000" dirty="0" smtClean="0"/>
            </a:br>
            <a:endParaRPr lang="ru-RU" sz="10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0" y="267494"/>
            <a:ext cx="4427984" cy="4536504"/>
          </a:xfrm>
        </p:spPr>
        <p:txBody>
          <a:bodyPr>
            <a:noAutofit/>
          </a:bodyPr>
          <a:lstStyle/>
          <a:p>
            <a:r>
              <a:rPr lang="ru-RU" sz="1000" b="1" dirty="0" smtClean="0"/>
              <a:t>Протокол экзамена за курс обучения на уровне основного среднего, </a:t>
            </a:r>
            <a:r>
              <a:rPr lang="ru-RU" sz="1000" dirty="0" smtClean="0"/>
              <a:t/>
            </a:r>
            <a:br>
              <a:rPr lang="ru-RU" sz="1000" dirty="0" smtClean="0"/>
            </a:br>
            <a:r>
              <a:rPr lang="ru-RU" sz="1000" b="1" dirty="0" smtClean="0"/>
              <a:t> </a:t>
            </a:r>
            <a:r>
              <a:rPr lang="en-US" sz="1000" b="1" dirty="0" smtClean="0"/>
              <a:t>                             </a:t>
            </a:r>
            <a:r>
              <a:rPr lang="ru-RU" sz="1000" b="1" dirty="0" smtClean="0"/>
              <a:t> общего среднего образования</a:t>
            </a:r>
            <a:endParaRPr lang="ru-RU" sz="1000" dirty="0" smtClean="0"/>
          </a:p>
          <a:p>
            <a:r>
              <a:rPr lang="en-US" sz="1000" dirty="0" smtClean="0"/>
              <a:t>     </a:t>
            </a:r>
            <a:r>
              <a:rPr lang="ru-RU" sz="1000" dirty="0" smtClean="0"/>
              <a:t> по ______________________________________ в _____________________________  </a:t>
            </a:r>
            <a:br>
              <a:rPr lang="ru-RU" sz="1000" dirty="0" smtClean="0"/>
            </a:br>
            <a:r>
              <a:rPr lang="ru-RU" sz="1000" dirty="0" smtClean="0"/>
              <a:t> </a:t>
            </a:r>
            <a:r>
              <a:rPr lang="en-US" sz="1000" dirty="0" smtClean="0"/>
              <a:t>           </a:t>
            </a:r>
            <a:r>
              <a:rPr lang="ru-RU" sz="1000" dirty="0" smtClean="0"/>
              <a:t> (наименование учебного предмета)</a:t>
            </a:r>
            <a:r>
              <a:rPr lang="en-US" sz="1000" dirty="0" smtClean="0"/>
              <a:t>           </a:t>
            </a:r>
            <a:r>
              <a:rPr lang="ru-RU" sz="1000" dirty="0" smtClean="0"/>
              <a:t>  (наименование школы) </a:t>
            </a:r>
            <a:br>
              <a:rPr lang="ru-RU" sz="1000" dirty="0" smtClean="0"/>
            </a:br>
            <a:r>
              <a:rPr lang="ru-RU" sz="1000" dirty="0" smtClean="0"/>
              <a:t>____________________________________________________________________________  </a:t>
            </a:r>
            <a:br>
              <a:rPr lang="ru-RU" sz="1000" dirty="0" smtClean="0"/>
            </a:br>
            <a:r>
              <a:rPr lang="ru-RU" sz="1000" dirty="0" smtClean="0"/>
              <a:t> </a:t>
            </a:r>
            <a:r>
              <a:rPr lang="en-US" sz="1000" dirty="0" smtClean="0"/>
              <a:t>                       </a:t>
            </a:r>
            <a:r>
              <a:rPr lang="ru-RU" sz="1000" dirty="0" smtClean="0"/>
              <a:t> (наименование города (села)) </a:t>
            </a:r>
            <a:br>
              <a:rPr lang="ru-RU" sz="1000" dirty="0" smtClean="0"/>
            </a:br>
            <a:r>
              <a:rPr lang="ru-RU" sz="1000" dirty="0" smtClean="0"/>
              <a:t>____________________________________________________________________________  </a:t>
            </a:r>
            <a:br>
              <a:rPr lang="ru-RU" sz="1000" dirty="0" smtClean="0"/>
            </a:br>
            <a:r>
              <a:rPr lang="ru-RU" sz="1000" dirty="0" smtClean="0"/>
              <a:t> </a:t>
            </a:r>
            <a:r>
              <a:rPr lang="en-US" sz="1000" dirty="0" smtClean="0"/>
              <a:t>                       </a:t>
            </a:r>
            <a:r>
              <a:rPr lang="ru-RU" sz="1000" dirty="0" smtClean="0"/>
              <a:t> (наименование района) </a:t>
            </a:r>
            <a:br>
              <a:rPr lang="ru-RU" sz="1000" dirty="0" smtClean="0"/>
            </a:br>
            <a:r>
              <a:rPr lang="ru-RU" sz="1000" dirty="0" smtClean="0"/>
              <a:t>______________________________________________ области Республики Казахстан.</a:t>
            </a:r>
          </a:p>
          <a:p>
            <a:r>
              <a:rPr lang="ru-RU" sz="1000" dirty="0" smtClean="0"/>
              <a:t> </a:t>
            </a:r>
            <a:r>
              <a:rPr lang="en-US" sz="1000" dirty="0" smtClean="0"/>
              <a:t>     </a:t>
            </a:r>
            <a:r>
              <a:rPr lang="ru-RU" sz="1000" dirty="0" smtClean="0"/>
              <a:t> В состав экзаменационной комиссии входят: </a:t>
            </a:r>
            <a:br>
              <a:rPr lang="ru-RU" sz="1000" dirty="0" smtClean="0"/>
            </a:br>
            <a:r>
              <a:rPr lang="ru-RU" sz="1000" dirty="0" smtClean="0"/>
              <a:t>____________________________________________________________________________  </a:t>
            </a:r>
            <a:br>
              <a:rPr lang="ru-RU" sz="1000" dirty="0" smtClean="0"/>
            </a:br>
            <a:r>
              <a:rPr lang="ru-RU" sz="1000" dirty="0" smtClean="0"/>
              <a:t> </a:t>
            </a:r>
            <a:r>
              <a:rPr lang="en-US" sz="1000" dirty="0" smtClean="0"/>
              <a:t>     </a:t>
            </a:r>
            <a:r>
              <a:rPr lang="ru-RU" sz="1000" dirty="0" smtClean="0"/>
              <a:t> Ф.И.О. (при его наличии) председателя экзаменационной комиссии </a:t>
            </a:r>
            <a:br>
              <a:rPr lang="ru-RU" sz="1000" dirty="0" smtClean="0"/>
            </a:br>
            <a:r>
              <a:rPr lang="ru-RU" sz="1000" dirty="0" smtClean="0"/>
              <a:t>____________________________________________________________________________  </a:t>
            </a:r>
            <a:br>
              <a:rPr lang="ru-RU" sz="1000" dirty="0" smtClean="0"/>
            </a:br>
            <a:r>
              <a:rPr lang="ru-RU" sz="1000" dirty="0" smtClean="0"/>
              <a:t> </a:t>
            </a:r>
            <a:r>
              <a:rPr lang="en-US" sz="1000" dirty="0" smtClean="0"/>
              <a:t>                 </a:t>
            </a:r>
            <a:r>
              <a:rPr lang="ru-RU" sz="1000" dirty="0" smtClean="0"/>
              <a:t> Ф.И.О. (при его наличии) экзаменатора </a:t>
            </a:r>
            <a:br>
              <a:rPr lang="ru-RU" sz="1000" dirty="0" smtClean="0"/>
            </a:br>
            <a:r>
              <a:rPr lang="ru-RU" sz="1000" dirty="0" smtClean="0"/>
              <a:t>_________________________________________________ ___________________________  </a:t>
            </a:r>
            <a:br>
              <a:rPr lang="ru-RU" sz="1000" dirty="0" smtClean="0"/>
            </a:br>
            <a:r>
              <a:rPr lang="ru-RU" sz="1000" dirty="0" smtClean="0"/>
              <a:t> </a:t>
            </a:r>
            <a:r>
              <a:rPr lang="en-US" sz="1000" dirty="0" smtClean="0"/>
              <a:t>                 </a:t>
            </a:r>
            <a:r>
              <a:rPr lang="ru-RU" sz="1000" dirty="0" smtClean="0"/>
              <a:t> Ф.И.О. (при наличии) ассистентов</a:t>
            </a:r>
          </a:p>
          <a:p>
            <a:r>
              <a:rPr lang="ru-RU" sz="1000" dirty="0" smtClean="0"/>
              <a:t> </a:t>
            </a:r>
            <a:r>
              <a:rPr lang="en-US" sz="1000" dirty="0" smtClean="0"/>
              <a:t>     </a:t>
            </a:r>
            <a:r>
              <a:rPr lang="ru-RU" sz="1000" dirty="0" smtClean="0"/>
              <a:t> Пакет с экзаменационными материалами, присланный из управления образования  </a:t>
            </a:r>
            <a:br>
              <a:rPr lang="ru-RU" sz="1000" dirty="0" smtClean="0"/>
            </a:br>
            <a:r>
              <a:rPr lang="ru-RU" sz="1000" dirty="0" smtClean="0"/>
              <a:t>(Министерства) вскрыт в _____ час. ____ мин.  </a:t>
            </a:r>
          </a:p>
          <a:p>
            <a:r>
              <a:rPr lang="ru-RU" sz="1000" dirty="0" smtClean="0"/>
              <a:t> </a:t>
            </a:r>
            <a:r>
              <a:rPr lang="en-US" sz="1000" dirty="0" smtClean="0"/>
              <a:t>     </a:t>
            </a:r>
            <a:r>
              <a:rPr lang="ru-RU" sz="1000" dirty="0" smtClean="0"/>
              <a:t> Экзаменационный материал, присланный в пакете, прилагается к настоящему протоколу.  </a:t>
            </a:r>
          </a:p>
          <a:p>
            <a:r>
              <a:rPr lang="ru-RU" sz="1000" dirty="0" smtClean="0"/>
              <a:t> </a:t>
            </a:r>
            <a:r>
              <a:rPr lang="en-US" sz="1000" dirty="0" smtClean="0"/>
              <a:t>     </a:t>
            </a:r>
            <a:r>
              <a:rPr lang="ru-RU" sz="1000" dirty="0" smtClean="0"/>
              <a:t> На экзамен явились:  </a:t>
            </a:r>
            <a:br>
              <a:rPr lang="ru-RU" sz="1000" dirty="0" smtClean="0"/>
            </a:br>
            <a:r>
              <a:rPr lang="ru-RU" sz="1000" dirty="0" smtClean="0"/>
              <a:t>____________________________________________________________________________</a:t>
            </a:r>
            <a:r>
              <a:rPr lang="ru-RU" sz="900" dirty="0" smtClean="0"/>
              <a:t/>
            </a:r>
            <a:br>
              <a:rPr lang="ru-RU" sz="900" dirty="0" smtClean="0"/>
            </a:br>
            <a:r>
              <a:rPr lang="ru-RU" sz="900" dirty="0" smtClean="0"/>
              <a:t> </a:t>
            </a:r>
            <a:r>
              <a:rPr lang="en-US" sz="900" dirty="0" smtClean="0"/>
              <a:t>                       </a:t>
            </a:r>
            <a:r>
              <a:rPr lang="ru-RU" sz="900" dirty="0" smtClean="0"/>
              <a:t> </a:t>
            </a:r>
            <a:br>
              <a:rPr lang="ru-RU" sz="900" dirty="0" smtClean="0"/>
            </a:br>
            <a:endParaRPr lang="ru-RU" sz="900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572000" y="195486"/>
            <a:ext cx="4248472" cy="4948014"/>
          </a:xfrm>
        </p:spPr>
        <p:txBody>
          <a:bodyPr>
            <a:normAutofit fontScale="25000" lnSpcReduction="20000"/>
          </a:bodyPr>
          <a:lstStyle/>
          <a:p>
            <a:r>
              <a:rPr lang="en-US" dirty="0" smtClean="0"/>
              <a:t>           </a:t>
            </a:r>
            <a:r>
              <a:rPr lang="en-US" sz="3400" dirty="0" smtClean="0"/>
              <a:t>      </a:t>
            </a:r>
            <a:r>
              <a:rPr lang="ru-RU" sz="3400" dirty="0" smtClean="0"/>
              <a:t> (</a:t>
            </a:r>
            <a:r>
              <a:rPr lang="ru-RU" sz="4000" dirty="0" smtClean="0"/>
              <a:t>Ф.И.О. (при его наличии) обучающихся)  </a:t>
            </a:r>
          </a:p>
          <a:p>
            <a:r>
              <a:rPr lang="ru-RU" sz="4000" dirty="0" smtClean="0"/>
              <a:t> </a:t>
            </a:r>
            <a:r>
              <a:rPr lang="en-US" sz="4000" dirty="0" smtClean="0"/>
              <a:t>     </a:t>
            </a:r>
            <a:r>
              <a:rPr lang="ru-RU" sz="4000" dirty="0" smtClean="0"/>
              <a:t> (Ф.И.О. (при его наличии) обучающихся)  </a:t>
            </a:r>
          </a:p>
          <a:p>
            <a:r>
              <a:rPr lang="ru-RU" sz="4000" dirty="0" smtClean="0"/>
              <a:t> </a:t>
            </a:r>
            <a:r>
              <a:rPr lang="en-US" sz="4000" dirty="0" smtClean="0"/>
              <a:t>     </a:t>
            </a:r>
            <a:r>
              <a:rPr lang="ru-RU" sz="4000" dirty="0" smtClean="0"/>
              <a:t> На экзамен не явились:  </a:t>
            </a:r>
            <a:br>
              <a:rPr lang="ru-RU" sz="4000" dirty="0" smtClean="0"/>
            </a:br>
            <a:r>
              <a:rPr lang="ru-RU" sz="4000" dirty="0" smtClean="0"/>
              <a:t>____________________________________________________________________________  Экзамен начался в </a:t>
            </a:r>
            <a:r>
              <a:rPr lang="ru-RU" sz="4000" dirty="0" err="1" smtClean="0"/>
              <a:t>____час</a:t>
            </a:r>
            <a:r>
              <a:rPr lang="ru-RU" sz="4000" dirty="0" smtClean="0"/>
              <a:t>. ____ мин.  </a:t>
            </a:r>
          </a:p>
          <a:p>
            <a:r>
              <a:rPr lang="ru-RU" sz="4000" dirty="0" smtClean="0"/>
              <a:t> </a:t>
            </a:r>
            <a:r>
              <a:rPr lang="en-US" sz="4000" dirty="0" smtClean="0"/>
              <a:t>     </a:t>
            </a:r>
            <a:r>
              <a:rPr lang="ru-RU" sz="4000" dirty="0" smtClean="0"/>
              <a:t> Экзамен закончился в </a:t>
            </a:r>
            <a:r>
              <a:rPr lang="ru-RU" sz="4000" dirty="0" err="1" smtClean="0"/>
              <a:t>___час</a:t>
            </a:r>
            <a:r>
              <a:rPr lang="ru-RU" sz="4000" dirty="0" smtClean="0"/>
              <a:t>. </a:t>
            </a:r>
            <a:r>
              <a:rPr lang="ru-RU" sz="4000" dirty="0" err="1" smtClean="0"/>
              <a:t>____мин</a:t>
            </a:r>
            <a:r>
              <a:rPr lang="ru-RU" sz="4000" dirty="0" smtClean="0"/>
              <a:t>.  </a:t>
            </a:r>
          </a:p>
          <a:p>
            <a:r>
              <a:rPr lang="en-US" sz="4000" dirty="0" smtClean="0"/>
              <a:t>     </a:t>
            </a:r>
            <a:r>
              <a:rPr lang="ru-RU" sz="4000" dirty="0" smtClean="0"/>
              <a:t> По результатам экзамена выставлены следующие баллы и экзаменационные оценки:</a:t>
            </a:r>
          </a:p>
          <a:p>
            <a:r>
              <a:rPr lang="en-US" sz="4000" dirty="0" smtClean="0"/>
              <a:t>№</a:t>
            </a:r>
            <a:endParaRPr lang="ru-RU" sz="4000" dirty="0" smtClean="0"/>
          </a:p>
          <a:p>
            <a:r>
              <a:rPr lang="ru-RU" sz="4000" dirty="0" smtClean="0"/>
              <a:t>Фамилия, имя, отчество (при его наличии) экзаменующегося</a:t>
            </a:r>
          </a:p>
          <a:p>
            <a:r>
              <a:rPr lang="en-US" sz="4000" dirty="0" err="1" smtClean="0"/>
              <a:t>Балл</a:t>
            </a:r>
            <a:r>
              <a:rPr lang="en-US" sz="4000" dirty="0" smtClean="0"/>
              <a:t> (</a:t>
            </a:r>
            <a:r>
              <a:rPr lang="en-US" sz="4000" dirty="0" err="1" smtClean="0"/>
              <a:t>прописью</a:t>
            </a:r>
            <a:r>
              <a:rPr lang="en-US" sz="4000" dirty="0" smtClean="0"/>
              <a:t>)</a:t>
            </a:r>
            <a:endParaRPr lang="ru-RU" sz="4000" dirty="0" smtClean="0"/>
          </a:p>
          <a:p>
            <a:r>
              <a:rPr lang="en-US" sz="4000" dirty="0" err="1" smtClean="0"/>
              <a:t>Экзаменационная</a:t>
            </a:r>
            <a:r>
              <a:rPr lang="en-US" sz="4000" dirty="0" smtClean="0"/>
              <a:t> </a:t>
            </a:r>
            <a:r>
              <a:rPr lang="en-US" sz="4000" dirty="0" err="1" smtClean="0"/>
              <a:t>оценка</a:t>
            </a:r>
            <a:r>
              <a:rPr lang="en-US" sz="4000" dirty="0" smtClean="0"/>
              <a:t> (</a:t>
            </a:r>
            <a:r>
              <a:rPr lang="en-US" sz="4000" dirty="0" err="1" smtClean="0"/>
              <a:t>прописью</a:t>
            </a:r>
            <a:r>
              <a:rPr lang="en-US" sz="4000" dirty="0" smtClean="0"/>
              <a:t>)</a:t>
            </a:r>
            <a:endParaRPr lang="ru-RU" sz="4000" dirty="0" smtClean="0"/>
          </a:p>
          <a:p>
            <a:r>
              <a:rPr lang="en-US" sz="4000" dirty="0" smtClean="0"/>
              <a:t>1</a:t>
            </a:r>
            <a:endParaRPr lang="ru-RU" sz="4000" dirty="0" smtClean="0"/>
          </a:p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2</a:t>
            </a:r>
            <a:endParaRPr lang="ru-RU" sz="4000" dirty="0" smtClean="0"/>
          </a:p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      </a:t>
            </a:r>
            <a:r>
              <a:rPr lang="en-US" sz="4000" dirty="0" err="1" smtClean="0"/>
              <a:t>Дата</a:t>
            </a:r>
            <a:r>
              <a:rPr lang="en-US" sz="4000" dirty="0" smtClean="0"/>
              <a:t> </a:t>
            </a:r>
            <a:r>
              <a:rPr lang="en-US" sz="4000" dirty="0" err="1" smtClean="0"/>
              <a:t>проведения</a:t>
            </a:r>
            <a:r>
              <a:rPr lang="en-US" sz="4000" dirty="0" smtClean="0"/>
              <a:t> </a:t>
            </a:r>
            <a:r>
              <a:rPr lang="en-US" sz="4000" dirty="0" err="1" smtClean="0"/>
              <a:t>экзамена</a:t>
            </a:r>
            <a:r>
              <a:rPr lang="en-US" sz="4000" dirty="0" smtClean="0"/>
              <a:t> "___" __________20__ г. </a:t>
            </a:r>
            <a:endParaRPr lang="ru-RU" sz="4000" dirty="0" smtClean="0"/>
          </a:p>
          <a:p>
            <a:r>
              <a:rPr lang="en-US" sz="4000" dirty="0" smtClean="0"/>
              <a:t>      </a:t>
            </a:r>
            <a:r>
              <a:rPr lang="ru-RU" sz="4000" dirty="0" smtClean="0"/>
              <a:t> Дата внесения в протокол оценок "___"__________ 20__ г.  </a:t>
            </a:r>
          </a:p>
          <a:p>
            <a:r>
              <a:rPr lang="ru-RU" sz="4000" dirty="0" smtClean="0"/>
              <a:t> </a:t>
            </a:r>
            <a:r>
              <a:rPr lang="en-US" sz="4000" dirty="0" smtClean="0"/>
              <a:t>     </a:t>
            </a:r>
            <a:r>
              <a:rPr lang="ru-RU" sz="4000" dirty="0" smtClean="0"/>
              <a:t> Председатель Комиссии _____________________________________ ___________  </a:t>
            </a:r>
            <a:br>
              <a:rPr lang="ru-RU" sz="4000" dirty="0" smtClean="0"/>
            </a:br>
            <a:r>
              <a:rPr lang="ru-RU" sz="4000" dirty="0" smtClean="0"/>
              <a:t> </a:t>
            </a:r>
            <a:r>
              <a:rPr lang="en-US" sz="4000" dirty="0" smtClean="0"/>
              <a:t>                                   </a:t>
            </a:r>
            <a:r>
              <a:rPr lang="ru-RU" sz="4000" dirty="0" smtClean="0"/>
              <a:t> Ф.И.О. (при его наличии) </a:t>
            </a:r>
            <a:r>
              <a:rPr lang="en-US" sz="4000" dirty="0" smtClean="0"/>
              <a:t>           </a:t>
            </a:r>
            <a:r>
              <a:rPr lang="ru-RU" sz="4000" dirty="0" smtClean="0"/>
              <a:t> подпись  </a:t>
            </a:r>
          </a:p>
          <a:p>
            <a:r>
              <a:rPr lang="ru-RU" sz="4000" dirty="0" smtClean="0"/>
              <a:t> </a:t>
            </a:r>
            <a:r>
              <a:rPr lang="en-US" sz="4000" dirty="0" smtClean="0"/>
              <a:t>     </a:t>
            </a:r>
            <a:r>
              <a:rPr lang="ru-RU" sz="4000" dirty="0" smtClean="0"/>
              <a:t> Экзаменующий учитель _____________________________________ ___________  </a:t>
            </a:r>
            <a:br>
              <a:rPr lang="ru-RU" sz="4000" dirty="0" smtClean="0"/>
            </a:br>
            <a:r>
              <a:rPr lang="ru-RU" sz="4000" dirty="0" smtClean="0"/>
              <a:t> </a:t>
            </a:r>
            <a:r>
              <a:rPr lang="en-US" sz="4000" dirty="0" smtClean="0"/>
              <a:t>                                   </a:t>
            </a:r>
            <a:r>
              <a:rPr lang="ru-RU" sz="4000" dirty="0" smtClean="0"/>
              <a:t> Ф.И.О. (при его наличии) </a:t>
            </a:r>
            <a:r>
              <a:rPr lang="en-US" sz="4000" dirty="0" smtClean="0"/>
              <a:t>           </a:t>
            </a:r>
            <a:r>
              <a:rPr lang="ru-RU" sz="4000" dirty="0" smtClean="0"/>
              <a:t> подпись  </a:t>
            </a:r>
          </a:p>
          <a:p>
            <a:r>
              <a:rPr lang="ru-RU" sz="4000" dirty="0" smtClean="0"/>
              <a:t> </a:t>
            </a:r>
            <a:r>
              <a:rPr lang="en-US" sz="4000" dirty="0" smtClean="0"/>
              <a:t>     </a:t>
            </a:r>
            <a:r>
              <a:rPr lang="ru-RU" sz="4000" dirty="0" smtClean="0"/>
              <a:t> Ассистенты ________________________________________________ ___________  </a:t>
            </a:r>
            <a:br>
              <a:rPr lang="ru-RU" sz="4000" dirty="0" smtClean="0"/>
            </a:br>
            <a:r>
              <a:rPr lang="ru-RU" sz="4000" dirty="0" smtClean="0"/>
              <a:t> </a:t>
            </a:r>
            <a:r>
              <a:rPr lang="en-US" sz="4000" dirty="0" smtClean="0"/>
              <a:t>                                   </a:t>
            </a:r>
            <a:r>
              <a:rPr lang="ru-RU" sz="4000" dirty="0" smtClean="0"/>
              <a:t> Ф.И.О. (при его наличии) </a:t>
            </a:r>
            <a:r>
              <a:rPr lang="en-US" sz="4000" dirty="0" smtClean="0"/>
              <a:t>           </a:t>
            </a:r>
            <a:r>
              <a:rPr lang="ru-RU" sz="4000" dirty="0" smtClean="0"/>
              <a:t> подпись  </a:t>
            </a:r>
          </a:p>
          <a:p>
            <a:r>
              <a:rPr lang="ru-RU" sz="4000" dirty="0" smtClean="0"/>
              <a:t> </a:t>
            </a:r>
            <a:r>
              <a:rPr lang="en-US" sz="4000" dirty="0" smtClean="0"/>
              <a:t>     </a:t>
            </a:r>
            <a:r>
              <a:rPr lang="ru-RU" sz="4000" dirty="0" smtClean="0"/>
              <a:t> __________________________________________________________ ___________  </a:t>
            </a:r>
            <a:br>
              <a:rPr lang="ru-RU" sz="4000" dirty="0" smtClean="0"/>
            </a:br>
            <a:r>
              <a:rPr lang="ru-RU" sz="4000" dirty="0" smtClean="0"/>
              <a:t> </a:t>
            </a:r>
            <a:r>
              <a:rPr lang="en-US" sz="4000" dirty="0" smtClean="0"/>
              <a:t>                             </a:t>
            </a:r>
            <a:r>
              <a:rPr lang="ru-RU" sz="4000" dirty="0" smtClean="0"/>
              <a:t> Ф.И.О. (при его наличии) </a:t>
            </a:r>
            <a:r>
              <a:rPr lang="en-US" sz="4000" dirty="0" smtClean="0"/>
              <a:t>                 </a:t>
            </a:r>
            <a:r>
              <a:rPr lang="ru-RU" sz="4000" dirty="0" smtClean="0"/>
              <a:t> подпись  </a:t>
            </a:r>
            <a:br>
              <a:rPr lang="ru-RU" sz="4000" dirty="0" smtClean="0"/>
            </a:br>
            <a:r>
              <a:rPr lang="ru-RU" sz="4000" dirty="0" smtClean="0"/>
              <a:t>Примечание: аналогичный электронный вариант Протокола используется наравне с бумажным вариантом.</a:t>
            </a:r>
            <a:endParaRPr lang="ru-RU" sz="40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1520" y="1487676"/>
          <a:ext cx="8640960" cy="331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1728192"/>
                <a:gridCol w="1728192"/>
                <a:gridCol w="1728192"/>
                <a:gridCol w="1728192"/>
              </a:tblGrid>
              <a:tr h="1136532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Оценка</a:t>
                      </a:r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Баллы для предметов, где максимальный балл 20</a:t>
                      </a:r>
                    </a:p>
                  </a:txBody>
                  <a:tcPr marL="7434" marR="7434" marT="7434" marB="7434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Баллы для предметов, где максимальный балл 30</a:t>
                      </a:r>
                    </a:p>
                  </a:txBody>
                  <a:tcPr marL="7434" marR="7434" marT="7434" marB="7434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Баллы для предметов, где максимальный балл 40</a:t>
                      </a:r>
                    </a:p>
                  </a:txBody>
                  <a:tcPr marL="7434" marR="7434" marT="7434" marB="7434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Баллы для предметов, где максимальный балл 50</a:t>
                      </a:r>
                    </a:p>
                  </a:txBody>
                  <a:tcPr marL="7434" marR="7434" marT="7434" marB="7434" anchor="ctr"/>
                </a:tc>
              </a:tr>
              <a:tr h="544947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"2"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 – 7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 – 11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0-15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 – 19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/>
                </a:tc>
              </a:tr>
              <a:tr h="544947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"3"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 – 12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 – 19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16-25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 – 32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/>
                </a:tc>
              </a:tr>
              <a:tr h="544947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"4"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 – 16</a:t>
                      </a:r>
                      <a:endParaRPr lang="ru-RU" sz="2000" b="1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 – 25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26-33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33 – 42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/>
                </a:tc>
              </a:tr>
              <a:tr h="544947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"5"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17 – 20</a:t>
                      </a:r>
                      <a:endParaRPr lang="ru-RU" sz="2000" b="1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b="1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26 – 30</a:t>
                      </a:r>
                      <a:endParaRPr lang="ru-RU" sz="2000" b="1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34-40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20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43 – 50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7434" marR="7434" marT="7434" marB="7434" anchor="ctr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51520" y="483519"/>
            <a:ext cx="5400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Шкала перевода баллов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 оценки</a:t>
            </a:r>
            <a:endParaRPr lang="ru-RU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    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04248" y="267494"/>
            <a:ext cx="21419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Приложение 4</a:t>
            </a:r>
            <a:b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05978"/>
            <a:ext cx="8147248" cy="925612"/>
          </a:xfrm>
        </p:spPr>
        <p:txBody>
          <a:bodyPr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Расчет итоговой оценки по предметам итоговой аттестации в 9(10) и 11(12) классах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611560" y="1275606"/>
            <a:ext cx="8229600" cy="3394472"/>
          </a:xfrm>
        </p:spPr>
        <p:txBody>
          <a:bodyPr>
            <a:normAutofit fontScale="77500" lnSpcReduction="20000"/>
          </a:bodyPr>
          <a:lstStyle/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Итоговая оценка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выставляется на основании результатов экзамена (по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пятибальной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шкале) и четвертных оценок за учебный год (по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пятибальной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шкале) в процентном соотношении 30 на 70. Округление итоговой оценки проводится к ближайшему целому.</a:t>
            </a:r>
            <a:endParaRPr lang="ru-RU" sz="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Расчет итоговой оценки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производится по следующей формуле:</a:t>
            </a:r>
            <a:endParaRPr lang="ru-RU" sz="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Итоговая оценка = (Оценка за 1 четверть *0,175 + оценка за 2 четверть *0,175 + оценка за 3 четверть*0,175 + оценка за 4 четверть*0,175) + (оценка ИО *0,3) </a:t>
            </a:r>
            <a:endParaRPr lang="ru-RU" sz="4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Параллелограмм 49"/>
          <p:cNvSpPr/>
          <p:nvPr/>
        </p:nvSpPr>
        <p:spPr>
          <a:xfrm>
            <a:off x="303082" y="355992"/>
            <a:ext cx="8640000" cy="360000"/>
          </a:xfrm>
          <a:prstGeom prst="parallelogram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KZCentury Gothic" panose="020B0502020202020204" pitchFamily="34" charset="0"/>
              </a:rPr>
              <a:t>АТТЕСТАЦИЯ ОБУЧАЮЩИХСЯ  1-8,10 классов</a:t>
            </a:r>
            <a:endParaRPr lang="ru-RU" sz="2000" b="1" dirty="0">
              <a:latin typeface="KZCentury Gothic" panose="020B0502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3534184">
            <a:off x="6459393" y="1733130"/>
            <a:ext cx="2057616" cy="1480752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0276317"/>
              </a:avLst>
            </a:prstTxWarp>
            <a:spAutoFit/>
          </a:bodyPr>
          <a:lstStyle/>
          <a:p>
            <a:pPr algn="ctr"/>
            <a:r>
              <a:rPr lang="ru-RU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endParaRPr lang="ru-RU" b="1" dirty="0" smtClean="0">
              <a:ln w="3175">
                <a:noFill/>
              </a:ln>
              <a:solidFill>
                <a:schemeClr val="bg1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b="1" dirty="0" smtClean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частных</a:t>
            </a:r>
            <a:endParaRPr lang="ru-RU" b="1" dirty="0">
              <a:ln w="3175">
                <a:noFill/>
              </a:ln>
              <a:solidFill>
                <a:schemeClr val="bg1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 rot="20043924">
            <a:off x="6137449" y="2453808"/>
            <a:ext cx="2057615" cy="1546046"/>
          </a:xfrm>
          <a:prstGeom prst="rect">
            <a:avLst/>
          </a:prstGeom>
        </p:spPr>
        <p:txBody>
          <a:bodyPr wrap="none">
            <a:prstTxWarp prst="textArchDown">
              <a:avLst>
                <a:gd name="adj" fmla="val 20824827"/>
              </a:avLst>
            </a:prstTxWarp>
            <a:spAutoFit/>
          </a:bodyPr>
          <a:lstStyle/>
          <a:p>
            <a:pPr algn="ctr"/>
            <a:r>
              <a:rPr lang="ru-RU" b="1" dirty="0" smtClean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18</a:t>
            </a:r>
          </a:p>
          <a:p>
            <a:pPr algn="ctr"/>
            <a:r>
              <a:rPr lang="ru-RU" b="1" dirty="0" smtClean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мини-центров</a:t>
            </a:r>
            <a:endParaRPr lang="ru-RU" b="1" dirty="0">
              <a:ln w="3175">
                <a:noFill/>
              </a:ln>
              <a:solidFill>
                <a:schemeClr val="bg1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83568" y="2779063"/>
            <a:ext cx="18549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600" b="1" dirty="0" smtClean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Воспитываются</a:t>
            </a:r>
          </a:p>
          <a:p>
            <a:pPr algn="ctr"/>
            <a:r>
              <a:rPr lang="ru-RU" sz="1600" b="1" dirty="0" smtClean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19015 детей</a:t>
            </a:r>
            <a:endParaRPr lang="ru-RU" sz="1600" b="1" dirty="0">
              <a:ln w="3175">
                <a:noFill/>
              </a:ln>
              <a:solidFill>
                <a:schemeClr val="bg1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611560" y="6027553"/>
            <a:ext cx="85324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 bmk="z25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23528" y="1131590"/>
          <a:ext cx="8424936" cy="3803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6048672"/>
              </a:tblGrid>
              <a:tr h="936104">
                <a:tc rowSpan="2">
                  <a:txBody>
                    <a:bodyPr/>
                    <a:lstStyle/>
                    <a:p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28. Для обучающихся 2-8 (9) и 10 (11) классов, имеющих годовую оценку "2" по одному или двум предметам, </a:t>
                      </a:r>
                      <a:endParaRPr lang="ru-RU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организуется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суммативное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оценивание за учебный год, включающее содержание материала за учебный год, которое проводится согласно графику, составленному школой.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99933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 bmk="z24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Итоговая оценка выставляется как среднее арифметическое значение годовой оценки и оценки за </a:t>
                      </a:r>
                      <a:r>
                        <a:rPr kumimoji="0" lang="ru-RU" sz="1400" b="0" i="0" u="none" strike="noStrike" cap="none" normalizeH="0" baseline="0" dirty="0" err="1" smtClean="0" bmk="z24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суммативное</a:t>
                      </a:r>
                      <a:r>
                        <a:rPr kumimoji="0" lang="ru-RU" sz="1400" b="0" i="0" u="none" strike="noStrike" cap="none" normalizeH="0" baseline="0" dirty="0" smtClean="0" bmk="z24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оценивание за учебный год с округлением к ближайшему целому.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62707">
                <a:tc>
                  <a:txBody>
                    <a:bodyPr/>
                    <a:lstStyle/>
                    <a:p>
                      <a:r>
                        <a:rPr kumimoji="0" lang="ru-RU" sz="1400" b="0" i="0" u="none" strike="noStrike" cap="none" normalizeH="0" baseline="0" dirty="0" smtClean="0" bmk="z25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Обучающиеся 2-8 (9) и 10 (11) классов, имеющие годовую оценку "2" по трем и более предметам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 bmk="z25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оставляются на повторный год обучения.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6270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При получении оценок "3", "4", "5" обучающиеся 2-8 (9) и 10 (11) классов переводятся в следующий класс.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7066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6255" y="446809"/>
            <a:ext cx="8977745" cy="15690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517" y="800547"/>
            <a:ext cx="8182070" cy="861550"/>
          </a:xfrm>
        </p:spPr>
        <p:txBody>
          <a:bodyPr>
            <a:normAutofit/>
          </a:bodyPr>
          <a:lstStyle/>
          <a:p>
            <a:pPr marL="0" indent="0" algn="just" fontAlgn="base">
              <a:spcBef>
                <a:spcPts val="0"/>
              </a:spcBef>
              <a:spcAft>
                <a:spcPts val="900"/>
              </a:spcAft>
              <a:buNone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Итоговая аттестация обучающихся — 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процедура, проводимая с целью определения степени </a:t>
            </a:r>
            <a:r>
              <a:rPr lang="ru-RU" sz="1400" u="sng" dirty="0">
                <a:latin typeface="Arial" pitchFamily="34" charset="0"/>
                <a:cs typeface="Arial" pitchFamily="34" charset="0"/>
              </a:rPr>
              <a:t>освоения обучающимися объема учебных дисциплин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, предусмотренных </a:t>
            </a:r>
            <a:r>
              <a:rPr lang="ru-RU" sz="1400" u="sng" dirty="0">
                <a:latin typeface="Arial" pitchFamily="34" charset="0"/>
                <a:cs typeface="Arial" pitchFamily="34" charset="0"/>
              </a:rPr>
              <a:t>государственным общеобязательным стандартом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 соответствующего уровня образования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974303428"/>
              </p:ext>
            </p:extLst>
          </p:nvPr>
        </p:nvGraphicFramePr>
        <p:xfrm>
          <a:off x="251520" y="1995686"/>
          <a:ext cx="8640960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4530436"/>
            <a:ext cx="9144000" cy="61306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19196" y="360989"/>
            <a:ext cx="7825212" cy="338554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r>
              <a:rPr lang="kk-KZ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ИТОГОВАЯ АТТЕСТАЦИЯ 9 КЛАССОВ</a:t>
            </a:r>
            <a:endParaRPr lang="ru-RU" sz="16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406587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Параллелограмм 49"/>
          <p:cNvSpPr/>
          <p:nvPr/>
        </p:nvSpPr>
        <p:spPr>
          <a:xfrm>
            <a:off x="323528" y="355992"/>
            <a:ext cx="8619554" cy="487566"/>
          </a:xfrm>
          <a:prstGeom prst="parallelogram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KZCentury Gothic" panose="020B0502020202020204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95536" y="360989"/>
            <a:ext cx="85689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KZCentury Gothic" panose="020B0502020202020204" pitchFamily="34" charset="0"/>
              </a:rPr>
              <a:t>АТТЕСТАЦИЯ ОБУЧАЮЩИХСЯ  1-8,10 классов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ru-RU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1131590"/>
          <a:ext cx="8496944" cy="37728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6574"/>
                <a:gridCol w="6100370"/>
              </a:tblGrid>
              <a:tr h="1235314">
                <a:tc rowSpan="3">
                  <a:txBody>
                    <a:bodyPr/>
                    <a:lstStyle/>
                    <a:p>
                      <a:r>
                        <a:rPr kumimoji="0" lang="ru-RU" sz="1400" b="0" i="0" u="none" strike="noStrike" cap="none" normalizeH="0" baseline="0" dirty="0" smtClean="0" bmk="z458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29. Обучающиеся 2-8 (9) и 10 (11) классов, повторно получившие оценку "2", по одному или двум учебным предметам,</a:t>
                      </a:r>
                      <a:endParaRPr lang="ru-RU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 bmk="z458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подлежат дополнительному </a:t>
                      </a:r>
                      <a:r>
                        <a:rPr kumimoji="0" lang="ru-RU" sz="1400" b="0" i="0" u="none" strike="noStrike" cap="none" normalizeH="0" baseline="0" dirty="0" err="1" smtClean="0" bmk="z458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суммативному</a:t>
                      </a:r>
                      <a:r>
                        <a:rPr kumimoji="0" lang="ru-RU" sz="1400" b="0" i="0" u="none" strike="noStrike" cap="none" normalizeH="0" baseline="0" dirty="0" smtClean="0" bmk="z458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оцениванию за учебный год по данным предметам. </a:t>
                      </a:r>
                      <a:endParaRPr kumimoji="0" lang="ru-RU" sz="600" b="0" i="0" u="none" strike="noStrike" cap="none" normalizeH="0" baseline="0" dirty="0" smtClean="0" bmk="z458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     </a:t>
                      </a: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     </a:t>
                      </a:r>
                      <a:endParaRPr lang="ru-RU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16632">
                <a:tc vMerge="1">
                  <a:txBody>
                    <a:bodyPr/>
                    <a:lstStyle/>
                    <a:p>
                      <a:endParaRPr lang="ru-RU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Итоговая оценка выставляется как среднее арифметическое значение годовой оценки и оценки за дополнительное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суммативное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оценивание с округлением к ближайшему целому.</a:t>
                      </a: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84102">
                <a:tc vMerge="1">
                  <a:txBody>
                    <a:bodyPr/>
                    <a:lstStyle/>
                    <a:p>
                      <a:endParaRPr lang="ru-RU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Дополнительное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суммативное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оценивание проводится до начала нового учебного года.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7453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В случае получения за дополнительное </a:t>
                      </a: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суммативное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оценивание оценки "2" обучающиеся оставляются на повторное обучение.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7565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Параллелограмм 49"/>
          <p:cNvSpPr/>
          <p:nvPr/>
        </p:nvSpPr>
        <p:spPr>
          <a:xfrm>
            <a:off x="251520" y="355992"/>
            <a:ext cx="8691562" cy="631582"/>
          </a:xfrm>
          <a:prstGeom prst="parallelogram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KZCentury Gothic" panose="020B0502020202020204" pitchFamily="34" charset="0"/>
              </a:rPr>
              <a:t>ОСОБЫЕ ЗАМЕЧАНИЯ</a:t>
            </a:r>
            <a:endParaRPr lang="ru-RU" sz="2000" b="1" dirty="0">
              <a:latin typeface="KZCentury Gothic" panose="020B0502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1203598"/>
          <a:ext cx="8568952" cy="3845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8424"/>
                <a:gridCol w="4760528"/>
              </a:tblGrid>
              <a:tr h="964853">
                <a:tc>
                  <a:txBody>
                    <a:bodyPr/>
                    <a:lstStyle/>
                    <a:p>
                      <a:r>
                        <a:rPr kumimoji="0" lang="ru-RU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П</a:t>
                      </a:r>
                      <a:r>
                        <a:rPr kumimoji="0" lang="en-US" sz="1400" b="1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ри</a:t>
                      </a:r>
                      <a:r>
                        <a:rPr kumimoji="0" lang="en-US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выборе</a:t>
                      </a:r>
                      <a:r>
                        <a:rPr kumimoji="0" lang="en-US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предметов</a:t>
                      </a:r>
                      <a:r>
                        <a:rPr kumimoji="0" lang="en-US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углубленного</a:t>
                      </a:r>
                      <a:r>
                        <a:rPr kumimoji="0" lang="en-US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и </a:t>
                      </a:r>
                      <a:r>
                        <a:rPr kumimoji="0" lang="en-US" sz="1400" b="1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стандартного</a:t>
                      </a:r>
                      <a:r>
                        <a:rPr kumimoji="0" lang="en-US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в </a:t>
                      </a:r>
                      <a:r>
                        <a:rPr kumimoji="0" lang="en-US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10-11-х </a:t>
                      </a:r>
                      <a:r>
                        <a:rPr kumimoji="0" lang="en-US" sz="1400" b="1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классах</a:t>
                      </a:r>
                      <a:r>
                        <a:rPr kumimoji="0" lang="en-US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инвариантного</a:t>
                      </a:r>
                      <a:r>
                        <a:rPr kumimoji="0" lang="ru-RU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компонента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по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данным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предметам</a:t>
                      </a:r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проводится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суммативное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оценивание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,</a:t>
                      </a:r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кроме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 </a:t>
                      </a:r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учебных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предметов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"</a:t>
                      </a:r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Основы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предпринимательства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и </a:t>
                      </a:r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бизнеса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", "</a:t>
                      </a:r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Графика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и </a:t>
                      </a:r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проектирование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".</a:t>
                      </a:r>
                      <a:endParaRPr lang="ru-RU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46983">
                <a:tc>
                  <a:txBody>
                    <a:bodyPr/>
                    <a:lstStyle/>
                    <a:p>
                      <a:r>
                        <a:rPr kumimoji="0" lang="ru-RU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По учебным предметам 10-11-го класса, выбранных за счет часов вариативного компонента</a:t>
                      </a:r>
                      <a:endParaRPr lang="ru-R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оценивание не проводится, в конце учебного года выставляется "зачет" ("незачет").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168484">
                <a:tc>
                  <a:txBody>
                    <a:bodyPr/>
                    <a:lstStyle/>
                    <a:p>
                      <a:r>
                        <a:rPr kumimoji="0" lang="en-US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В </a:t>
                      </a:r>
                      <a:r>
                        <a:rPr kumimoji="0" lang="en-US" sz="1400" b="1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случае</a:t>
                      </a:r>
                      <a:r>
                        <a:rPr kumimoji="0" lang="en-US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выбора</a:t>
                      </a:r>
                      <a:r>
                        <a:rPr kumimoji="0" lang="en-US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Типовых</a:t>
                      </a:r>
                      <a:r>
                        <a:rPr kumimoji="0" lang="en-US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учебных</a:t>
                      </a:r>
                      <a:r>
                        <a:rPr kumimoji="0" lang="en-US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планов</a:t>
                      </a:r>
                      <a:r>
                        <a:rPr kumimoji="0" lang="en-US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с </a:t>
                      </a:r>
                      <a:r>
                        <a:rPr kumimoji="0" lang="en-US" sz="1400" b="1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сокращенной</a:t>
                      </a:r>
                      <a:r>
                        <a:rPr kumimoji="0" lang="en-US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учебной</a:t>
                      </a:r>
                      <a:r>
                        <a:rPr kumimoji="0" lang="en-US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нагрузкой</a:t>
                      </a:r>
                      <a:r>
                        <a:rPr kumimoji="0" lang="en-US" sz="1400" b="1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endParaRPr lang="ru-R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количество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СОР </a:t>
                      </a:r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проводится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согласно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пункта</a:t>
                      </a:r>
                      <a:r>
                        <a:rPr kumimoji="0" lang="en-US" sz="1400" b="0" i="0" u="none" strike="noStrike" cap="none" normalizeH="0" baseline="0" dirty="0" smtClean="0" bmk="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14-4.</a:t>
                      </a:r>
                      <a:endParaRPr kumimoji="0" lang="ru-RU" sz="1400" b="0" i="0" u="none" strike="noStrike" cap="none" normalizeH="0" baseline="0" dirty="0" smtClean="0" bmk="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14-4. </a:t>
                      </a:r>
                      <a:r>
                        <a:rPr lang="en-US" sz="1400" b="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</a:t>
                      </a:r>
                      <a:r>
                        <a:rPr lang="en-US" sz="1400" b="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учебной</a:t>
                      </a:r>
                      <a:r>
                        <a:rPr lang="en-US" sz="1400" b="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нагрузке</a:t>
                      </a:r>
                      <a:r>
                        <a:rPr lang="en-US" sz="1400" b="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1 </a:t>
                      </a:r>
                      <a:r>
                        <a:rPr lang="en-US" sz="1400" b="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час</a:t>
                      </a:r>
                      <a:r>
                        <a:rPr lang="en-US" sz="1400" b="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в </a:t>
                      </a:r>
                      <a:r>
                        <a:rPr lang="en-US" sz="1400" b="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неделю</a:t>
                      </a:r>
                      <a:r>
                        <a:rPr lang="en-US" sz="1400" b="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СОР </a:t>
                      </a:r>
                      <a:r>
                        <a:rPr lang="en-US" sz="1400" b="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проводится</a:t>
                      </a:r>
                      <a:r>
                        <a:rPr lang="en-US" sz="1400" b="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</a:t>
                      </a:r>
                      <a:r>
                        <a:rPr lang="en-US" sz="1400" b="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более</a:t>
                      </a:r>
                      <a:r>
                        <a:rPr lang="en-US" sz="1400" b="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двух</a:t>
                      </a:r>
                      <a:r>
                        <a:rPr lang="en-US" sz="1400" b="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раз</a:t>
                      </a:r>
                      <a:r>
                        <a:rPr lang="en-US" sz="1400" b="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в </a:t>
                      </a:r>
                      <a:r>
                        <a:rPr lang="en-US" sz="1400" b="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четверти</a:t>
                      </a:r>
                      <a:r>
                        <a:rPr lang="en-US" sz="1400" b="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с </a:t>
                      </a:r>
                      <a:r>
                        <a:rPr lang="en-US" sz="1400" b="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объединением</a:t>
                      </a:r>
                      <a:r>
                        <a:rPr lang="en-US" sz="1400" b="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разделов</a:t>
                      </a:r>
                      <a:r>
                        <a:rPr lang="en-US" sz="1400" b="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en-US" sz="1400" b="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итоговая</a:t>
                      </a:r>
                      <a:r>
                        <a:rPr lang="en-US" sz="1400" b="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оценка</a:t>
                      </a:r>
                      <a:r>
                        <a:rPr lang="en-US" sz="1400" b="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выставляется</a:t>
                      </a:r>
                      <a:r>
                        <a:rPr lang="en-US" sz="1400" b="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за</a:t>
                      </a:r>
                      <a:r>
                        <a:rPr lang="en-US" sz="1400" b="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0" i="1" kern="120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полугодие</a:t>
                      </a:r>
                      <a:r>
                        <a:rPr lang="en-US" sz="1400" b="0" i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endParaRPr lang="ru-RU" sz="1400" b="0" i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964853">
                <a:tc>
                  <a:txBody>
                    <a:bodyPr/>
                    <a:lstStyle/>
                    <a:p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По учебным предметам 7-9 классов выбранного за счет вариативного компонента (предметы по выбору из инвариантного компонента) </a:t>
                      </a:r>
                      <a:endParaRPr lang="ru-RU" sz="1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суммативное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 оценивание не проводится, в конце учебного года выставляется "зачет" ("незачет").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7565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Заголовок 1"/>
          <p:cNvSpPr txBox="1">
            <a:spLocks/>
          </p:cNvSpPr>
          <p:nvPr/>
        </p:nvSpPr>
        <p:spPr>
          <a:xfrm>
            <a:off x="4644008" y="2067694"/>
            <a:ext cx="4070276" cy="909264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1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Номер слайда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DDDA-C71F-4FA0-8B07-EF9C0848A625}" type="slidenum">
              <a:rPr lang="ru-RU" smtClean="0"/>
              <a:pPr/>
              <a:t>42</a:t>
            </a:fld>
            <a:endParaRPr lang="ru-RU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9103"/>
            <a:ext cx="138564" cy="284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ru-RU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араллелограмм 9"/>
          <p:cNvSpPr/>
          <p:nvPr/>
        </p:nvSpPr>
        <p:spPr>
          <a:xfrm>
            <a:off x="303082" y="355992"/>
            <a:ext cx="8589398" cy="487566"/>
          </a:xfrm>
          <a:prstGeom prst="parallelogram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Заседания педагогического совета</a:t>
            </a:r>
            <a:endPara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>
              <a:latin typeface="KZCentury Gothic" panose="020B0502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95536" y="1203598"/>
          <a:ext cx="8352927" cy="3892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/>
                <a:gridCol w="6048672"/>
                <a:gridCol w="1872207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Содержание</a:t>
                      </a:r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 вопросов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Сроки</a:t>
                      </a:r>
                      <a:r>
                        <a:rPr lang="ru-RU" sz="1400" baseline="0" dirty="0" smtClean="0">
                          <a:latin typeface="Arial" pitchFamily="34" charset="0"/>
                          <a:cs typeface="Arial" pitchFamily="34" charset="0"/>
                        </a:rPr>
                        <a:t> проведения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Об организаци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и досрочной  итоговой  аттестации  выпускников, выезжающих за пределы  РК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За 2 месяца до завершения  учебного года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5952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</a:rPr>
                        <a:t>Об освобождении от итоговой аттестации учащихся 9,11 классов по состоянию здоровья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До 20 мая 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1476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buNone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</a:rPr>
                        <a:t>О переводе учащихся 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</a:rPr>
                        <a:t> 1-8,10 классов</a:t>
                      </a:r>
                      <a:endParaRPr lang="ru-RU" sz="14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>
                        <a:lnSpc>
                          <a:spcPct val="90000"/>
                        </a:lnSpc>
                        <a:buClr>
                          <a:srgbClr val="002060"/>
                        </a:buClr>
                        <a:buSzPct val="100000"/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</a:rPr>
                        <a:t>О награждении учащихся Похвальными листами и (1-8, 10 классы)</a:t>
                      </a:r>
                    </a:p>
                    <a:p>
                      <a:pPr>
                        <a:lnSpc>
                          <a:spcPct val="90000"/>
                        </a:lnSpc>
                        <a:buClr>
                          <a:srgbClr val="002060"/>
                        </a:buClr>
                        <a:buSzPct val="100000"/>
                        <a:buFontTx/>
                        <a:buNone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Об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оставлении на повторный курс обучения</a:t>
                      </a:r>
                    </a:p>
                    <a:p>
                      <a:pPr>
                        <a:lnSpc>
                          <a:spcPct val="90000"/>
                        </a:lnSpc>
                        <a:buClr>
                          <a:srgbClr val="002060"/>
                        </a:buClr>
                        <a:buSzPct val="100000"/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</a:rPr>
                        <a:t>О допуске к итоговой аттестации за курс основного среднего, общего среднего образования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22-25 мая 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6247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buNone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 результатах итоговой государственной аттестации учащихся 9 класса за курс основного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среднего образования</a:t>
                      </a:r>
                    </a:p>
                    <a:p>
                      <a:pPr>
                        <a:lnSpc>
                          <a:spcPct val="80000"/>
                        </a:lnSpc>
                        <a:buNone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 выпуске уч-ся 9 классов (считать окончившими, выдать аттестат об основном среднем образовании)</a:t>
                      </a:r>
                    </a:p>
                    <a:p>
                      <a:pPr>
                        <a:lnSpc>
                          <a:spcPct val="80000"/>
                        </a:lnSpc>
                        <a:buNone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Ходатайствовать перед ОО о выдаче аттестата  с отличием</a:t>
                      </a:r>
                    </a:p>
                    <a:p>
                      <a:pPr algn="ctr">
                        <a:lnSpc>
                          <a:spcPct val="80000"/>
                        </a:lnSpc>
                        <a:buNone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Может быть повторная аттестация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или повторный курс обучения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 окончании итоговой аттестации(</a:t>
                      </a: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r>
                        <a:rPr lang="ru-RU" sz="14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июня)</a:t>
                      </a:r>
                      <a:endParaRPr lang="ru-RU" sz="14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2233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Заголовок 1"/>
          <p:cNvSpPr txBox="1">
            <a:spLocks/>
          </p:cNvSpPr>
          <p:nvPr/>
        </p:nvSpPr>
        <p:spPr>
          <a:xfrm>
            <a:off x="4644008" y="2067694"/>
            <a:ext cx="4070276" cy="909264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1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Номер слайда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3DDDA-C71F-4FA0-8B07-EF9C0848A625}" type="slidenum">
              <a:rPr lang="ru-RU" smtClean="0"/>
              <a:pPr/>
              <a:t>43</a:t>
            </a:fld>
            <a:endParaRPr lang="ru-RU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9103"/>
            <a:ext cx="138564" cy="284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ru-RU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араллелограмм 9"/>
          <p:cNvSpPr/>
          <p:nvPr/>
        </p:nvSpPr>
        <p:spPr>
          <a:xfrm>
            <a:off x="303082" y="355992"/>
            <a:ext cx="8589398" cy="487566"/>
          </a:xfrm>
          <a:prstGeom prst="parallelogram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Заседания педагогического совета</a:t>
            </a:r>
            <a:endPara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>
              <a:latin typeface="KZCentury Gothic" panose="020B0502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67544" y="1059582"/>
          <a:ext cx="8352927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/>
                <a:gridCol w="6048672"/>
                <a:gridCol w="1872207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Содержание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вопросов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Сроки</a:t>
                      </a:r>
                      <a:r>
                        <a:rPr lang="ru-RU" sz="1600" baseline="0" dirty="0" smtClean="0">
                          <a:latin typeface="Arial" pitchFamily="34" charset="0"/>
                          <a:cs typeface="Arial" pitchFamily="34" charset="0"/>
                        </a:rPr>
                        <a:t> проведения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 результатах итоговой государственной аттестации учащихся 11 класса за курс общего среднего образования</a:t>
                      </a:r>
                    </a:p>
                    <a:p>
                      <a:pPr>
                        <a:lnSpc>
                          <a:spcPct val="80000"/>
                        </a:lnSpc>
                        <a:buFont typeface="Arial" pitchFamily="34" charset="0"/>
                        <a:buNone/>
                      </a:pPr>
                      <a:endParaRPr lang="ru-RU" sz="16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buClr>
                          <a:srgbClr val="002060"/>
                        </a:buClr>
                        <a:buSzPct val="100000"/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 выпуске уч-ся 11 классов</a:t>
                      </a:r>
                      <a:r>
                        <a:rPr lang="ru-RU" sz="1600" baseline="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(считать окончившими, выдать аттестат об общем среднем образовании)</a:t>
                      </a:r>
                    </a:p>
                    <a:p>
                      <a:pPr>
                        <a:lnSpc>
                          <a:spcPct val="80000"/>
                        </a:lnSpc>
                        <a:buClr>
                          <a:srgbClr val="002060"/>
                        </a:buClr>
                        <a:buSzPct val="100000"/>
                        <a:buFont typeface="Arial" pitchFamily="34" charset="0"/>
                        <a:buNone/>
                      </a:pPr>
                      <a:endParaRPr lang="ru-RU" sz="16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buClr>
                          <a:srgbClr val="002060"/>
                        </a:buClr>
                        <a:buSzPct val="100000"/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Ходатайствовать перед ОО о выдаче аттестата с отличием, аттестата «Алтын </a:t>
                      </a:r>
                      <a:r>
                        <a:rPr lang="ru-RU" sz="16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белгі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»</a:t>
                      </a:r>
                    </a:p>
                    <a:p>
                      <a:pPr>
                        <a:lnSpc>
                          <a:spcPct val="80000"/>
                        </a:lnSpc>
                        <a:buClr>
                          <a:srgbClr val="002060"/>
                        </a:buClr>
                        <a:buSzPct val="100000"/>
                        <a:buFont typeface="Arial" pitchFamily="34" charset="0"/>
                        <a:buNone/>
                      </a:pPr>
                      <a:endParaRPr lang="ru-RU" sz="16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buClr>
                          <a:srgbClr val="002060"/>
                        </a:buClr>
                        <a:buSzPct val="100000"/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 награждении Похвальными грамотами за особые успехи в изучении отдельных предметов</a:t>
                      </a:r>
                    </a:p>
                    <a:p>
                      <a:pPr>
                        <a:lnSpc>
                          <a:spcPct val="80000"/>
                        </a:lnSpc>
                        <a:buClr>
                          <a:srgbClr val="002060"/>
                        </a:buClr>
                        <a:buSzPct val="100000"/>
                        <a:buFont typeface="Arial" pitchFamily="34" charset="0"/>
                        <a:buNone/>
                      </a:pPr>
                      <a:endParaRPr lang="ru-RU" sz="16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80000"/>
                        </a:lnSpc>
                        <a:buClr>
                          <a:srgbClr val="002060"/>
                        </a:buClr>
                        <a:buSzPct val="100000"/>
                        <a:buFont typeface="Arial" pitchFamily="34" charset="0"/>
                        <a:buChar char="•"/>
                      </a:pPr>
                      <a:r>
                        <a:rPr lang="ru-RU" sz="1600" b="1" u="sng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Может быть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выдача справки «Форма № 1» (обучался в период)</a:t>
                      </a:r>
                    </a:p>
                    <a:p>
                      <a:pPr>
                        <a:lnSpc>
                          <a:spcPct val="80000"/>
                        </a:lnSpc>
                        <a:buClr>
                          <a:srgbClr val="002060"/>
                        </a:buClr>
                        <a:buSzPct val="100000"/>
                        <a:buFont typeface="Wingdings" pitchFamily="2" charset="2"/>
                        <a:buChar char="ü"/>
                      </a:pPr>
                      <a:endParaRPr lang="ru-RU" sz="16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По окончании итоговой аттестации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июня)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2233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Образцы  оформления титульного листа экзаменационных работ для классов с русским языком обучения 9 класс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kk-KZ" dirty="0" smtClean="0"/>
              <a:t>Письменная экзаменационная работа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по математике (</a:t>
            </a:r>
            <a:r>
              <a:rPr lang="kk-KZ" dirty="0" smtClean="0"/>
              <a:t>алгебре)  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за курс обучения 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на уровне</a:t>
            </a:r>
            <a:r>
              <a:rPr lang="ru-RU" dirty="0" smtClean="0"/>
              <a:t>  основного среднего образования </a:t>
            </a:r>
          </a:p>
          <a:p>
            <a:pPr algn="ctr">
              <a:buNone/>
            </a:pPr>
            <a:r>
              <a:rPr lang="kk-KZ" dirty="0" smtClean="0"/>
              <a:t>обучающегося 9-го класса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_____________________________________</a:t>
            </a:r>
          </a:p>
          <a:p>
            <a:pPr algn="ctr">
              <a:buNone/>
            </a:pPr>
            <a:r>
              <a:rPr lang="kk-KZ" dirty="0" smtClean="0"/>
              <a:t>ФИО (</a:t>
            </a:r>
            <a:r>
              <a:rPr lang="kk-KZ" i="1" dirty="0" smtClean="0"/>
              <a:t>в родительном падеже</a:t>
            </a:r>
            <a:r>
              <a:rPr lang="kk-KZ" dirty="0" smtClean="0"/>
              <a:t>)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pPr algn="ctr">
              <a:buNone/>
            </a:pPr>
            <a:r>
              <a:rPr lang="kk-KZ" dirty="0" smtClean="0"/>
              <a:t>Письменная экзаменационная работа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по математике (</a:t>
            </a:r>
            <a:r>
              <a:rPr lang="kk-KZ" dirty="0" smtClean="0"/>
              <a:t>алгебре)  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за курс обучения 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на уровне</a:t>
            </a:r>
            <a:r>
              <a:rPr lang="ru-RU" dirty="0" smtClean="0"/>
              <a:t>  основного среднего образования </a:t>
            </a:r>
          </a:p>
          <a:p>
            <a:pPr algn="ctr">
              <a:buNone/>
            </a:pPr>
            <a:r>
              <a:rPr lang="kk-KZ" dirty="0" smtClean="0"/>
              <a:t>обучающегося 9-го класса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_____________________________________</a:t>
            </a:r>
          </a:p>
          <a:p>
            <a:pPr algn="ctr">
              <a:buNone/>
            </a:pPr>
            <a:r>
              <a:rPr lang="kk-KZ" dirty="0" smtClean="0"/>
              <a:t>ФИО (</a:t>
            </a:r>
            <a:r>
              <a:rPr lang="kk-KZ" i="1" dirty="0" smtClean="0"/>
              <a:t>в родительном падеже</a:t>
            </a:r>
            <a:r>
              <a:rPr lang="kk-KZ" dirty="0" smtClean="0"/>
              <a:t>)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Образцы  оформления титульного листа экзаменационных работ для классов с русским языком обучения 9 класс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kk-KZ" sz="3400" dirty="0" smtClean="0"/>
              <a:t>9 сынып білім алушысы</a:t>
            </a:r>
            <a:endParaRPr lang="ru-RU" sz="3400" dirty="0" smtClean="0"/>
          </a:p>
          <a:p>
            <a:pPr algn="ctr">
              <a:buNone/>
            </a:pPr>
            <a:r>
              <a:rPr lang="kk-KZ" sz="3400" dirty="0" smtClean="0"/>
              <a:t>Білім алушының ТА (</a:t>
            </a:r>
            <a:r>
              <a:rPr lang="kk-KZ" sz="3400" i="1" dirty="0" smtClean="0"/>
              <a:t>ілік септікте</a:t>
            </a:r>
            <a:r>
              <a:rPr lang="kk-KZ" sz="3400" dirty="0" smtClean="0"/>
              <a:t>)</a:t>
            </a:r>
            <a:endParaRPr lang="ru-RU" sz="3400" dirty="0" smtClean="0"/>
          </a:p>
          <a:p>
            <a:pPr algn="ctr">
              <a:buNone/>
            </a:pPr>
            <a:r>
              <a:rPr lang="kk-KZ" sz="3400" dirty="0" smtClean="0"/>
              <a:t> </a:t>
            </a:r>
            <a:endParaRPr lang="ru-RU" sz="3400" dirty="0" smtClean="0"/>
          </a:p>
          <a:p>
            <a:pPr algn="ctr">
              <a:buNone/>
            </a:pPr>
            <a:r>
              <a:rPr lang="kk-KZ" sz="3400" dirty="0" smtClean="0"/>
              <a:t>негізгі орта білім беру деңгейіндегі оқыту курсы бойынша </a:t>
            </a:r>
            <a:endParaRPr lang="ru-RU" sz="3400" dirty="0" smtClean="0"/>
          </a:p>
          <a:p>
            <a:pPr algn="ctr">
              <a:buNone/>
            </a:pPr>
            <a:r>
              <a:rPr lang="kk-KZ" sz="3400" dirty="0" smtClean="0"/>
              <a:t>қазақ тілі мен әдебиеті  пәні  бойынша  </a:t>
            </a:r>
            <a:endParaRPr lang="ru-RU" sz="3400" dirty="0" smtClean="0"/>
          </a:p>
          <a:p>
            <a:pPr algn="ctr">
              <a:buNone/>
            </a:pPr>
            <a:r>
              <a:rPr lang="kk-KZ" sz="3400" dirty="0" smtClean="0"/>
              <a:t>жазбаша емтихан жұмысы</a:t>
            </a:r>
            <a:endParaRPr lang="ru-RU" sz="3400" dirty="0" smtClean="0"/>
          </a:p>
          <a:p>
            <a:pPr algn="ctr"/>
            <a:endParaRPr lang="ru-RU" sz="34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 мемлекеттік тілде жүргізілетін сыныптарға арналған емтихан құжаттарының титулдық парағын безендіру үлгілері </a:t>
            </a:r>
            <a:br>
              <a:rPr lang="kk-KZ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kk-KZ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сынып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kk-KZ" dirty="0" smtClean="0"/>
              <a:t>9-сынып білім алушысы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______________________________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Білім алушының ТА (</a:t>
            </a:r>
            <a:r>
              <a:rPr lang="kk-KZ" i="1" dirty="0" smtClean="0"/>
              <a:t>ілік септікте</a:t>
            </a:r>
            <a:r>
              <a:rPr lang="kk-KZ" dirty="0" smtClean="0"/>
              <a:t>)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 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негізгі орта білім беру деңгейіндегі оқыту курсы бойынша 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математика (алгебра) бастамаларынан 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жазбаша емтихан жұмысы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kk-KZ" dirty="0" smtClean="0"/>
              <a:t>9-сынып білім алушысы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______________________________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Білім алушының ТА (</a:t>
            </a:r>
            <a:r>
              <a:rPr lang="kk-KZ" i="1" dirty="0" smtClean="0"/>
              <a:t>ілік септікте</a:t>
            </a:r>
            <a:r>
              <a:rPr lang="kk-KZ" dirty="0" smtClean="0"/>
              <a:t>)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негізгі орта білім беру деңгейіндегі оқыту курсы бойынша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______________</a:t>
            </a:r>
            <a:r>
              <a:rPr lang="kk-KZ" dirty="0" smtClean="0"/>
              <a:t>пәні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kk-KZ" dirty="0" smtClean="0"/>
              <a:t>(</a:t>
            </a:r>
            <a:r>
              <a:rPr lang="ru-RU" dirty="0" smtClean="0"/>
              <a:t>эссе</a:t>
            </a:r>
            <a:r>
              <a:rPr lang="kk-KZ" dirty="0" smtClean="0"/>
              <a:t>)  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ж</a:t>
            </a:r>
            <a:r>
              <a:rPr lang="ru-RU" dirty="0" err="1" smtClean="0"/>
              <a:t>азбаша</a:t>
            </a:r>
            <a:r>
              <a:rPr lang="ru-RU" dirty="0" smtClean="0"/>
              <a:t> </a:t>
            </a:r>
            <a:r>
              <a:rPr lang="ru-RU" dirty="0" err="1" smtClean="0"/>
              <a:t>емтихан</a:t>
            </a:r>
            <a:r>
              <a:rPr lang="ru-RU" dirty="0" smtClean="0"/>
              <a:t> </a:t>
            </a:r>
            <a:r>
              <a:rPr lang="ru-RU" dirty="0" err="1" smtClean="0"/>
              <a:t>жұмысы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 мемлекеттік тілде жүргізілетін сыныптарға арналған емтихан құжаттарының титулдық парағын безендіру үлгілері </a:t>
            </a:r>
            <a:br>
              <a:rPr lang="kk-KZ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kk-KZ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 сынып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kk-KZ" dirty="0" smtClean="0"/>
              <a:t>П</a:t>
            </a:r>
            <a:r>
              <a:rPr lang="ru-RU" dirty="0" err="1" smtClean="0"/>
              <a:t>исьменная</a:t>
            </a:r>
            <a:r>
              <a:rPr lang="ru-RU" dirty="0" smtClean="0"/>
              <a:t> экзаменационная работа</a:t>
            </a:r>
          </a:p>
          <a:p>
            <a:pPr algn="ctr">
              <a:buNone/>
            </a:pPr>
            <a:r>
              <a:rPr lang="ru-RU" dirty="0" smtClean="0"/>
              <a:t>по </a:t>
            </a:r>
            <a:r>
              <a:rPr lang="kk-KZ" dirty="0" smtClean="0"/>
              <a:t>рус</a:t>
            </a:r>
            <a:r>
              <a:rPr lang="ru-RU" dirty="0" err="1" smtClean="0"/>
              <a:t>скому</a:t>
            </a:r>
            <a:r>
              <a:rPr lang="ru-RU" dirty="0" smtClean="0"/>
              <a:t> языку  и литературе</a:t>
            </a:r>
          </a:p>
          <a:p>
            <a:pPr algn="ctr">
              <a:buNone/>
            </a:pPr>
            <a:r>
              <a:rPr lang="kk-KZ" dirty="0" smtClean="0"/>
              <a:t>за курс обучения 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на уровне </a:t>
            </a:r>
            <a:r>
              <a:rPr lang="ru-RU" dirty="0" smtClean="0"/>
              <a:t>основного среднего образования </a:t>
            </a:r>
          </a:p>
          <a:p>
            <a:pPr algn="ctr">
              <a:buNone/>
            </a:pPr>
            <a:r>
              <a:rPr lang="kk-KZ" dirty="0" smtClean="0"/>
              <a:t>обучающегося   9 -го  класса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Ф.И.О</a:t>
            </a:r>
            <a:r>
              <a:rPr lang="ru-RU" i="1" dirty="0" smtClean="0"/>
              <a:t>. (в родительном падеже).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11510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Образцы  оформления титульного листа экзаменационных работ для классов с русским языком обучения</a:t>
            </a:r>
            <a:r>
              <a:rPr lang="ru-RU" sz="2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 класс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kk-KZ" dirty="0" smtClean="0"/>
              <a:t>Письменная экзаменационная работа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по </a:t>
            </a:r>
            <a:r>
              <a:rPr lang="kk-KZ" dirty="0" smtClean="0"/>
              <a:t>алгебре и началам анализа 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за курс </a:t>
            </a:r>
            <a:r>
              <a:rPr lang="ru-RU" dirty="0" smtClean="0"/>
              <a:t>обучения </a:t>
            </a:r>
          </a:p>
          <a:p>
            <a:pPr algn="ctr">
              <a:buNone/>
            </a:pPr>
            <a:r>
              <a:rPr lang="ru-RU" dirty="0" smtClean="0"/>
              <a:t>на  </a:t>
            </a:r>
            <a:r>
              <a:rPr lang="ru-RU" dirty="0" err="1" smtClean="0"/>
              <a:t>уровн</a:t>
            </a:r>
            <a:r>
              <a:rPr lang="kk-KZ" dirty="0" smtClean="0"/>
              <a:t>е</a:t>
            </a:r>
            <a:r>
              <a:rPr lang="ru-RU" dirty="0" smtClean="0"/>
              <a:t> общего среднего образования </a:t>
            </a:r>
          </a:p>
          <a:p>
            <a:pPr algn="ctr">
              <a:buNone/>
            </a:pPr>
            <a:r>
              <a:rPr lang="kk-KZ" dirty="0" smtClean="0"/>
              <a:t>обучающегося 11 –го  класса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_____________________________________</a:t>
            </a:r>
          </a:p>
          <a:p>
            <a:pPr algn="ctr">
              <a:buNone/>
            </a:pPr>
            <a:r>
              <a:rPr lang="kk-KZ" dirty="0" smtClean="0"/>
              <a:t>ФИО (</a:t>
            </a:r>
            <a:r>
              <a:rPr lang="kk-KZ" i="1" dirty="0" smtClean="0"/>
              <a:t>в родительном падеже</a:t>
            </a:r>
            <a:r>
              <a:rPr lang="kk-KZ" dirty="0" smtClean="0"/>
              <a:t>)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i="1" dirty="0" smtClean="0"/>
              <a:t>Письменная экзаменационная работа</a:t>
            </a: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по ______________ языку (эссе)</a:t>
            </a: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за курс обучения </a:t>
            </a: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на уровне общего среднего образования </a:t>
            </a: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обучающегося 11 -го класса </a:t>
            </a: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_____________________________________</a:t>
            </a: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ФИО (в родительном падеже) </a:t>
            </a:r>
            <a:endParaRPr lang="ru-RU" dirty="0" smtClean="0"/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11510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Образцы  оформления титульного листа экзаменационных работ для классов с русским языком обучения</a:t>
            </a:r>
            <a:r>
              <a:rPr lang="ru-RU" sz="2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 класс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kk-KZ" dirty="0" smtClean="0"/>
              <a:t>Ж</a:t>
            </a:r>
            <a:r>
              <a:rPr lang="ru-RU" dirty="0" err="1" smtClean="0"/>
              <a:t>алпы</a:t>
            </a:r>
            <a:r>
              <a:rPr lang="ru-RU" dirty="0" smtClean="0"/>
              <a:t> орта </a:t>
            </a:r>
            <a:r>
              <a:rPr lang="ru-RU" dirty="0" err="1" smtClean="0"/>
              <a:t>білім</a:t>
            </a:r>
            <a:r>
              <a:rPr lang="ru-RU" dirty="0" smtClean="0"/>
              <a:t> беру </a:t>
            </a:r>
            <a:r>
              <a:rPr lang="ru-RU" dirty="0" err="1" smtClean="0"/>
              <a:t>деңгейінде</a:t>
            </a:r>
            <a:r>
              <a:rPr lang="kk-KZ" dirty="0" smtClean="0"/>
              <a:t>гі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 оқу курсы бойынша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11-сынып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алушысы</a:t>
            </a:r>
            <a:r>
              <a:rPr lang="ru-RU" dirty="0" smtClean="0"/>
              <a:t> </a:t>
            </a:r>
          </a:p>
          <a:p>
            <a:pPr algn="ctr">
              <a:buNone/>
            </a:pPr>
            <a:r>
              <a:rPr lang="ru-RU" dirty="0" smtClean="0"/>
              <a:t>_____________________________________</a:t>
            </a:r>
          </a:p>
          <a:p>
            <a:pPr algn="ctr">
              <a:buNone/>
            </a:pPr>
            <a:r>
              <a:rPr lang="ru-RU" dirty="0" err="1" smtClean="0"/>
              <a:t>Аты-жөні </a:t>
            </a:r>
            <a:r>
              <a:rPr lang="ru-RU" dirty="0" smtClean="0"/>
              <a:t>(</a:t>
            </a:r>
            <a:r>
              <a:rPr lang="ru-RU" dirty="0" err="1" smtClean="0"/>
              <a:t>ілік</a:t>
            </a:r>
            <a:r>
              <a:rPr lang="ru-RU" dirty="0" smtClean="0"/>
              <a:t> </a:t>
            </a:r>
            <a:r>
              <a:rPr lang="ru-RU" dirty="0" err="1" smtClean="0"/>
              <a:t>септігінде</a:t>
            </a:r>
            <a:r>
              <a:rPr lang="ru-RU" dirty="0" smtClean="0"/>
              <a:t>) </a:t>
            </a:r>
          </a:p>
          <a:p>
            <a:pPr algn="ctr">
              <a:buNone/>
            </a:pPr>
            <a:r>
              <a:rPr lang="kk-KZ" dirty="0" smtClean="0"/>
              <a:t>қазақ  тілі пәні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</a:p>
          <a:p>
            <a:pPr algn="ctr">
              <a:buNone/>
            </a:pPr>
            <a:r>
              <a:rPr lang="kk-KZ" dirty="0" smtClean="0"/>
              <a:t>жазбаша емтихан жұмысы (тестілеу)</a:t>
            </a:r>
            <a:endParaRPr lang="ru-RU" dirty="0" smtClean="0"/>
          </a:p>
          <a:p>
            <a:pPr algn="ctr"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 smtClean="0"/>
              <a:t>Письменная экзаменационная работа</a:t>
            </a:r>
          </a:p>
          <a:p>
            <a:pPr algn="ctr">
              <a:buNone/>
            </a:pPr>
            <a:r>
              <a:rPr lang="ru-RU" dirty="0" smtClean="0"/>
              <a:t>по истории Казахстана  (тестирование)</a:t>
            </a:r>
          </a:p>
          <a:p>
            <a:pPr algn="ctr">
              <a:buNone/>
            </a:pPr>
            <a:r>
              <a:rPr lang="ru-RU" dirty="0" smtClean="0"/>
              <a:t>за курс обучения </a:t>
            </a:r>
          </a:p>
          <a:p>
            <a:pPr algn="ctr">
              <a:buNone/>
            </a:pPr>
            <a:r>
              <a:rPr lang="ru-RU" dirty="0" smtClean="0"/>
              <a:t>на уровне общего среднего образования </a:t>
            </a:r>
          </a:p>
          <a:p>
            <a:pPr algn="ctr">
              <a:buNone/>
            </a:pPr>
            <a:r>
              <a:rPr lang="ru-RU" dirty="0" smtClean="0"/>
              <a:t>обучающегося 11 -го класса </a:t>
            </a:r>
          </a:p>
          <a:p>
            <a:pPr algn="ctr">
              <a:buNone/>
            </a:pPr>
            <a:r>
              <a:rPr lang="ru-RU" dirty="0" smtClean="0"/>
              <a:t>_____________________________________</a:t>
            </a:r>
          </a:p>
          <a:p>
            <a:pPr algn="ctr">
              <a:buNone/>
            </a:pPr>
            <a:r>
              <a:rPr lang="ru-RU" dirty="0" smtClean="0"/>
              <a:t>ФИО (в родительном падеже) 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6255" y="446809"/>
            <a:ext cx="8977745" cy="15690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974303428"/>
              </p:ext>
            </p:extLst>
          </p:nvPr>
        </p:nvGraphicFramePr>
        <p:xfrm>
          <a:off x="0" y="915566"/>
          <a:ext cx="9144000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4530436"/>
            <a:ext cx="9144000" cy="61306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19196" y="360989"/>
            <a:ext cx="7825212" cy="338554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r>
              <a:rPr lang="kk-KZ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ИТОГОВАЯ АТТЕСТАЦИЯ 11 КЛАССОВ</a:t>
            </a:r>
            <a:endParaRPr lang="ru-RU" sz="16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512" y="3590896"/>
            <a:ext cx="795637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Повторная итоговая аттестация обучающихся с соблюдением санитарных требований проводится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 сроки, определяемые организациями среднего образования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406587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11510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ru-RU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 мемлекетт</a:t>
            </a:r>
            <a:r>
              <a:rPr lang="kk-KZ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ік </a:t>
            </a:r>
            <a:r>
              <a:rPr lang="ru-RU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тілде</a:t>
            </a:r>
            <a:r>
              <a:rPr lang="ru-RU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жүргізілетін сыныптарға арналған емтихан</a:t>
            </a:r>
            <a:r>
              <a:rPr lang="ru-RU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құжаттарының титулдық парағын безендіру</a:t>
            </a:r>
            <a:r>
              <a:rPr lang="ru-RU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үлгілері</a:t>
            </a:r>
            <a:r>
              <a:rPr lang="ru-RU" sz="2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ru-RU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сынып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kk-KZ" dirty="0" smtClean="0"/>
              <a:t>Жалпы орта білім беру деңгейіндегі 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оқыту курсы бойынша 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11-сынып білім алушысы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 _______________________________</a:t>
            </a:r>
            <a:endParaRPr lang="ru-RU" dirty="0" smtClean="0"/>
          </a:p>
          <a:p>
            <a:pPr algn="ctr">
              <a:buNone/>
            </a:pPr>
            <a:r>
              <a:rPr lang="ru-RU" dirty="0" err="1" smtClean="0"/>
              <a:t>Аты-жөні </a:t>
            </a:r>
            <a:r>
              <a:rPr lang="ru-RU" dirty="0" smtClean="0"/>
              <a:t>(</a:t>
            </a:r>
            <a:r>
              <a:rPr lang="ru-RU" dirty="0" err="1" smtClean="0"/>
              <a:t>ілік</a:t>
            </a:r>
            <a:r>
              <a:rPr lang="ru-RU" dirty="0" smtClean="0"/>
              <a:t> </a:t>
            </a:r>
            <a:r>
              <a:rPr lang="ru-RU" dirty="0" err="1" smtClean="0"/>
              <a:t>септігінде</a:t>
            </a:r>
            <a:r>
              <a:rPr lang="ru-RU" dirty="0" smtClean="0"/>
              <a:t>) </a:t>
            </a:r>
          </a:p>
          <a:p>
            <a:pPr algn="ctr">
              <a:buNone/>
            </a:pPr>
            <a:r>
              <a:rPr lang="kk-KZ" dirty="0" smtClean="0"/>
              <a:t>алгебра және анализ бастамаларынан 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жазбаша емтихан жұмысы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kk-KZ" dirty="0" smtClean="0"/>
              <a:t>Ж</a:t>
            </a:r>
            <a:r>
              <a:rPr lang="ru-RU" dirty="0" err="1" smtClean="0"/>
              <a:t>алпы</a:t>
            </a:r>
            <a:r>
              <a:rPr lang="ru-RU" dirty="0" smtClean="0"/>
              <a:t> орта </a:t>
            </a:r>
            <a:r>
              <a:rPr lang="ru-RU" dirty="0" err="1" smtClean="0"/>
              <a:t>білім</a:t>
            </a:r>
            <a:r>
              <a:rPr lang="ru-RU" dirty="0" smtClean="0"/>
              <a:t> беру </a:t>
            </a:r>
            <a:r>
              <a:rPr lang="ru-RU" dirty="0" err="1" smtClean="0"/>
              <a:t>деңгейінде</a:t>
            </a:r>
            <a:r>
              <a:rPr lang="kk-KZ" dirty="0" smtClean="0"/>
              <a:t>гі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 оқу курсы бойынша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11-сынып </a:t>
            </a:r>
            <a:r>
              <a:rPr lang="ru-RU" dirty="0" err="1" smtClean="0"/>
              <a:t>білім</a:t>
            </a:r>
            <a:r>
              <a:rPr lang="ru-RU" dirty="0" smtClean="0"/>
              <a:t> </a:t>
            </a:r>
            <a:r>
              <a:rPr lang="ru-RU" dirty="0" err="1" smtClean="0"/>
              <a:t>алушысы</a:t>
            </a:r>
            <a:r>
              <a:rPr lang="ru-RU" dirty="0" smtClean="0"/>
              <a:t> </a:t>
            </a:r>
          </a:p>
          <a:p>
            <a:pPr algn="ctr">
              <a:buNone/>
            </a:pPr>
            <a:r>
              <a:rPr lang="ru-RU" dirty="0" smtClean="0"/>
              <a:t>_____________________________________</a:t>
            </a:r>
          </a:p>
          <a:p>
            <a:pPr algn="ctr">
              <a:buNone/>
            </a:pPr>
            <a:r>
              <a:rPr lang="ru-RU" dirty="0" err="1" smtClean="0"/>
              <a:t>Аты-жөні </a:t>
            </a:r>
            <a:r>
              <a:rPr lang="ru-RU" dirty="0" smtClean="0"/>
              <a:t>(</a:t>
            </a:r>
            <a:r>
              <a:rPr lang="ru-RU" dirty="0" err="1" smtClean="0"/>
              <a:t>ілік</a:t>
            </a:r>
            <a:r>
              <a:rPr lang="ru-RU" dirty="0" smtClean="0"/>
              <a:t> </a:t>
            </a:r>
            <a:r>
              <a:rPr lang="ru-RU" dirty="0" err="1" smtClean="0"/>
              <a:t>септігінде</a:t>
            </a:r>
            <a:r>
              <a:rPr lang="ru-RU" dirty="0" smtClean="0"/>
              <a:t>) </a:t>
            </a:r>
          </a:p>
          <a:p>
            <a:pPr algn="ctr">
              <a:buNone/>
            </a:pPr>
            <a:r>
              <a:rPr lang="ru-RU" dirty="0" smtClean="0"/>
              <a:t>______________</a:t>
            </a:r>
            <a:r>
              <a:rPr lang="kk-KZ" dirty="0" smtClean="0"/>
              <a:t>пәні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kk-KZ" dirty="0" smtClean="0"/>
              <a:t>(</a:t>
            </a:r>
            <a:r>
              <a:rPr lang="ru-RU" dirty="0" smtClean="0"/>
              <a:t>эссе</a:t>
            </a:r>
            <a:r>
              <a:rPr lang="kk-KZ" dirty="0" smtClean="0"/>
              <a:t>)  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ж</a:t>
            </a:r>
            <a:r>
              <a:rPr lang="ru-RU" dirty="0" err="1" smtClean="0"/>
              <a:t>азбаша</a:t>
            </a:r>
            <a:r>
              <a:rPr lang="ru-RU" dirty="0" smtClean="0"/>
              <a:t> </a:t>
            </a:r>
            <a:r>
              <a:rPr lang="ru-RU" dirty="0" err="1" smtClean="0"/>
              <a:t>емтихан</a:t>
            </a:r>
            <a:r>
              <a:rPr lang="ru-RU" dirty="0" smtClean="0"/>
              <a:t> </a:t>
            </a:r>
            <a:r>
              <a:rPr lang="ru-RU" dirty="0" err="1" smtClean="0"/>
              <a:t>жұмысы</a:t>
            </a:r>
            <a:endParaRPr lang="ru-RU" dirty="0" smtClean="0"/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11510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ru-RU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Оқу мемлекетт</a:t>
            </a:r>
            <a:r>
              <a:rPr lang="kk-KZ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ік </a:t>
            </a:r>
            <a:r>
              <a:rPr lang="ru-RU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тілде</a:t>
            </a:r>
            <a:r>
              <a:rPr lang="ru-RU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жүргізілетін сыныптарға арналған емтихан</a:t>
            </a:r>
            <a:r>
              <a:rPr lang="ru-RU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құжаттарының титулдық парағын безендіру</a:t>
            </a:r>
            <a:r>
              <a:rPr lang="ru-RU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үлгілері</a:t>
            </a:r>
            <a:r>
              <a:rPr lang="ru-RU" sz="2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 </a:t>
            </a:r>
            <a:r>
              <a:rPr lang="ru-RU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сынып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dirty="0" smtClean="0"/>
              <a:t>Письменная экзаменационная работа</a:t>
            </a:r>
          </a:p>
          <a:p>
            <a:pPr algn="ctr">
              <a:buNone/>
            </a:pPr>
            <a:r>
              <a:rPr lang="ru-RU" dirty="0" smtClean="0"/>
              <a:t>по </a:t>
            </a:r>
            <a:r>
              <a:rPr lang="kk-KZ" dirty="0" smtClean="0"/>
              <a:t>рус</a:t>
            </a:r>
            <a:r>
              <a:rPr lang="ru-RU" dirty="0" err="1" smtClean="0"/>
              <a:t>скому</a:t>
            </a:r>
            <a:r>
              <a:rPr lang="ru-RU" dirty="0" smtClean="0"/>
              <a:t> языку  (тестирование)</a:t>
            </a:r>
          </a:p>
          <a:p>
            <a:pPr algn="ctr">
              <a:buNone/>
            </a:pPr>
            <a:r>
              <a:rPr lang="kk-KZ" dirty="0" smtClean="0"/>
              <a:t>за курс </a:t>
            </a:r>
            <a:r>
              <a:rPr lang="ru-RU" dirty="0" smtClean="0"/>
              <a:t>обучения </a:t>
            </a:r>
          </a:p>
          <a:p>
            <a:pPr algn="ctr">
              <a:buNone/>
            </a:pPr>
            <a:r>
              <a:rPr lang="ru-RU" dirty="0" smtClean="0"/>
              <a:t>на </a:t>
            </a:r>
            <a:r>
              <a:rPr lang="ru-RU" dirty="0" err="1" smtClean="0"/>
              <a:t>уровн</a:t>
            </a:r>
            <a:r>
              <a:rPr lang="kk-KZ" dirty="0" smtClean="0"/>
              <a:t>е</a:t>
            </a:r>
            <a:r>
              <a:rPr lang="ru-RU" dirty="0" smtClean="0"/>
              <a:t> общего среднего образования </a:t>
            </a:r>
          </a:p>
          <a:p>
            <a:pPr algn="ctr">
              <a:buNone/>
            </a:pPr>
            <a:r>
              <a:rPr lang="kk-KZ" dirty="0" smtClean="0"/>
              <a:t>обучающегося 11 –го  класса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_____________________________________</a:t>
            </a:r>
          </a:p>
          <a:p>
            <a:pPr algn="ctr">
              <a:buNone/>
            </a:pPr>
            <a:r>
              <a:rPr lang="kk-KZ" dirty="0" smtClean="0"/>
              <a:t>ФИО (в родительном падеже)</a:t>
            </a:r>
            <a:endParaRPr lang="ru-RU" dirty="0" smtClean="0"/>
          </a:p>
          <a:p>
            <a:pPr algn="ctr"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kk-KZ" dirty="0" smtClean="0"/>
              <a:t>Жалпы орта білім беру деңгейіндегі 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оқыту курсы бойынша 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11-сынып білім алушысы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 _______________________________</a:t>
            </a:r>
            <a:endParaRPr lang="ru-RU" dirty="0" smtClean="0"/>
          </a:p>
          <a:p>
            <a:pPr algn="ctr">
              <a:buNone/>
            </a:pPr>
            <a:r>
              <a:rPr lang="ru-RU" dirty="0" err="1" smtClean="0"/>
              <a:t>Аты-жөні </a:t>
            </a:r>
            <a:r>
              <a:rPr lang="ru-RU" dirty="0" smtClean="0"/>
              <a:t>(</a:t>
            </a:r>
            <a:r>
              <a:rPr lang="ru-RU" dirty="0" err="1" smtClean="0"/>
              <a:t>ілік</a:t>
            </a:r>
            <a:r>
              <a:rPr lang="ru-RU" dirty="0" smtClean="0"/>
              <a:t> </a:t>
            </a:r>
            <a:r>
              <a:rPr lang="ru-RU" dirty="0" err="1" smtClean="0"/>
              <a:t>септігінде</a:t>
            </a:r>
            <a:r>
              <a:rPr lang="ru-RU" dirty="0" smtClean="0"/>
              <a:t>) </a:t>
            </a:r>
          </a:p>
          <a:p>
            <a:pPr algn="ctr">
              <a:buNone/>
            </a:pPr>
            <a:r>
              <a:rPr lang="kk-KZ" dirty="0" smtClean="0"/>
              <a:t> 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Қазақстан тарихы пәні  бойынша  </a:t>
            </a:r>
            <a:endParaRPr lang="ru-RU" dirty="0" smtClean="0"/>
          </a:p>
          <a:p>
            <a:pPr algn="ctr">
              <a:buNone/>
            </a:pPr>
            <a:r>
              <a:rPr lang="kk-KZ" dirty="0" smtClean="0"/>
              <a:t>жазбаша емтихан жұмысы (тестілеу)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3200" b="1" dirty="0" smtClean="0">
                <a:solidFill>
                  <a:srgbClr val="002060"/>
                </a:solidFill>
              </a:rPr>
              <a:t>Районные, городские отделы образования</a:t>
            </a:r>
            <a:r>
              <a:rPr lang="ru-RU" sz="3200" dirty="0" smtClean="0">
                <a:solidFill>
                  <a:srgbClr val="002060"/>
                </a:solidFill>
              </a:rPr>
              <a:t/>
            </a:r>
            <a:br>
              <a:rPr lang="ru-RU" sz="3200" dirty="0" smtClean="0">
                <a:solidFill>
                  <a:srgbClr val="002060"/>
                </a:solidFill>
              </a:rPr>
            </a:b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67544" y="771550"/>
            <a:ext cx="8157592" cy="4032448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ru-RU" dirty="0" smtClean="0"/>
          </a:p>
          <a:p>
            <a:pPr algn="just"/>
            <a:r>
              <a:rPr lang="kk-KZ" dirty="0" smtClean="0"/>
              <a:t> </a:t>
            </a:r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Ответственный специалист отдела образования </a:t>
            </a:r>
            <a:r>
              <a:rPr lang="kk-KZ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 25 мая доводит  до организаций образования экзаменационные материалы для 9 (10) и 11 (12) классов </a:t>
            </a:r>
            <a:r>
              <a:rPr lang="kk-KZ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(темы эссе, контрольные работы, книжки с листаами ответов, аудиоматериал для блока «аудирование» в формате МР3, ключи тестовых вопросов, схемы выставления баллов)</a:t>
            </a:r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Ответственный специалист отдела образования </a:t>
            </a:r>
            <a:r>
              <a:rPr lang="kk-KZ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направляет пароли для вскрытия заблокированных экзаменационных материалов итоговой аттестации 11(12) классов в электронном виде (в «облаке»)</a:t>
            </a:r>
            <a:r>
              <a:rPr lang="kk-KZ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организациям образования и осуществляют заполнение акта, подтверждающего прием  пароля ответственными специалистами, </a:t>
            </a:r>
            <a:r>
              <a:rPr lang="kk-KZ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следующие сроки.</a:t>
            </a:r>
          </a:p>
          <a:p>
            <a:pPr algn="just">
              <a:buNone/>
            </a:pPr>
            <a:endParaRPr lang="kk-KZ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Ответственный специалист отдела образования собирает </a:t>
            </a:r>
            <a:r>
              <a:rPr lang="kk-K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сканированные версии</a:t>
            </a:r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письменных работ обучающихся, претендующих </a:t>
            </a:r>
            <a:r>
              <a:rPr lang="kk-KZ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 знак «Алтын белгі», от ответственного специалиста организации образования в течение 15 минут после окончания экзамена </a:t>
            </a:r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контролирует </a:t>
            </a:r>
            <a:r>
              <a:rPr lang="kk-KZ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своевременную доставку оригиналов </a:t>
            </a:r>
            <a:r>
              <a:rPr lang="kk-K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отдел образования с расчетом расстояния (в день окончания экзамена или на следующий день).</a:t>
            </a: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Руководитель организации образования вскрывает и размножает экзаменационные материалы, заблокированные паролями, по указанным ниже предметам в следующие  сроки (9 класс):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1219037"/>
          <a:ext cx="91440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5080000"/>
              </a:tblGrid>
              <a:tr h="807091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письменный экзамен в форме эссе по языку обучения</a:t>
                      </a:r>
                      <a:endParaRPr lang="ru-RU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задания в зависимости от языка обучения распечатываются на одном листе для каждого класса и помещаются в отдельные конверты для каждого класса</a:t>
                      </a:r>
                      <a:endParaRPr lang="ru-RU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24845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письменный экзамен по математике (алгебре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печатается несколько вариантов в зависимости от количества учащихся в классе и помещается  в конверты для каждого класса 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989338"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письменный экзамен по казахскому языку и литературе в классах с русским языком</a:t>
                      </a:r>
                      <a:r>
                        <a:rPr lang="kk-KZ" sz="1400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kk-KZ" sz="14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обучения и письменный экзамен по русскому языку и литературе в классах с казахским языком обучения 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i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книжки-вопросники распечатываются по одной   на каждого ученика в зависимости от количества учащихся в классе и языка обучения и помещаются в отдельные коробки  для каждого класса</a:t>
                      </a:r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1967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Руководитель организации образования при тиражировании, распечатке экзаменационных материалов обеспечивает отсутствие в здании педагогов, кроме ответственных специалистов.</a:t>
                      </a:r>
                      <a:endParaRPr lang="ru-RU" sz="1800" b="1" kern="1200" dirty="0" smtClean="0">
                        <a:solidFill>
                          <a:srgbClr val="FF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Руководитель организации образования вскрывает и размножает экзаменационные материалы, заблокированные паролями, по указанным ниже предметам в следующие  сроки (11 класс):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1347615"/>
          <a:ext cx="9144000" cy="3928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7864"/>
                <a:gridCol w="5796136"/>
              </a:tblGrid>
              <a:tr h="862612">
                <a:tc>
                  <a:txBody>
                    <a:bodyPr/>
                    <a:lstStyle/>
                    <a:p>
                      <a:r>
                        <a:rPr lang="kk-KZ" sz="16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письменный экзамен в форме эссе по</a:t>
                      </a:r>
                      <a:r>
                        <a:rPr lang="kk-KZ" sz="1600" b="1" i="0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6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языку обучения</a:t>
                      </a:r>
                      <a:endParaRPr lang="ru-RU" sz="16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перечень тем эссе распечатывается  на одном листе для каждого класса и помещается в отдельные конверты для каждогой класса</a:t>
                      </a:r>
                      <a:endParaRPr lang="ru-RU" sz="1600" i="0" dirty="0"/>
                    </a:p>
                  </a:txBody>
                  <a:tcPr/>
                </a:tc>
              </a:tr>
              <a:tr h="880860">
                <a:tc>
                  <a:txBody>
                    <a:bodyPr/>
                    <a:lstStyle/>
                    <a:p>
                      <a:r>
                        <a:rPr lang="kk-KZ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письменный экзамен (контрольная работа) по алгебре и началам анализа</a:t>
                      </a:r>
                      <a:endParaRPr lang="ru-RU" sz="16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распечатывается несколько вариантов заданий  в зависимости от количества учащихся в классе и помещается в отдельные конверты для каждогой класса</a:t>
                      </a:r>
                      <a:endParaRPr lang="ru-RU" sz="1600" i="0" dirty="0"/>
                    </a:p>
                  </a:txBody>
                  <a:tcPr/>
                </a:tc>
              </a:tr>
              <a:tr h="1118200">
                <a:tc>
                  <a:txBody>
                    <a:bodyPr/>
                    <a:lstStyle/>
                    <a:p>
                      <a:r>
                        <a:rPr lang="kk-KZ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тестирование по истории Казахстана </a:t>
                      </a:r>
                      <a:endParaRPr lang="ru-RU" sz="16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книжкии листы ответов распечатываются по одной на каждого ученика в зависимости от количества учащихся в классе и языка обучения и помещаются   в отдельные коробкидля каждогой класса</a:t>
                      </a:r>
                      <a:endParaRPr lang="ru-RU" sz="1600" i="0" dirty="0"/>
                    </a:p>
                  </a:txBody>
                  <a:tcPr/>
                </a:tc>
              </a:tr>
              <a:tr h="934213">
                <a:tc>
                  <a:txBody>
                    <a:bodyPr/>
                    <a:lstStyle/>
                    <a:p>
                      <a:r>
                        <a:rPr lang="kk-KZ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тестирование по казахскому языку в школах с русским языком обучения и русскому языку в школах с казахским языком обучения</a:t>
                      </a:r>
                      <a:endParaRPr lang="ru-RU" sz="16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книжки и листы ответов распечатывают по одному экземпляру </a:t>
                      </a:r>
                      <a:r>
                        <a:rPr lang="kk-KZ" sz="1600" i="0" strike="sng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60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 каждого ученика в зависимости от количества учащихся в классе и языка обучения и  помещаются   в отдельные коробкидля каждогой класса);</a:t>
                      </a:r>
                      <a:endParaRPr lang="ru-RU" sz="1600" i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400" b="1" dirty="0" smtClean="0"/>
              <a:t>Пояснительная записка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 smtClean="0"/>
              <a:t>к проекту   приказа М</a:t>
            </a:r>
            <a:r>
              <a:rPr lang="kk-KZ" sz="1400" b="1" dirty="0" smtClean="0"/>
              <a:t>и</a:t>
            </a:r>
            <a:r>
              <a:rPr lang="ru-RU" sz="1400" b="1" dirty="0" err="1" smtClean="0"/>
              <a:t>нистра</a:t>
            </a:r>
            <a:r>
              <a:rPr lang="ru-RU" sz="1400" b="1" dirty="0" smtClean="0"/>
              <a:t> образования и науки Республики Казахстан «О внесении изменения в приказ Министра образования и науки Республики Казахстан от 18 марта 2008 года № 125 «Об утверждении Типовых правил проведения текущего контроля успеваемости, промежуточной и итоговой аттестации обучающихся для организаций среднего, технического и профессионального, </a:t>
            </a:r>
            <a:r>
              <a:rPr lang="ru-RU" sz="1400" b="1" dirty="0" err="1" smtClean="0"/>
              <a:t>послесреднего</a:t>
            </a:r>
            <a:r>
              <a:rPr lang="ru-RU" sz="1400" b="1" dirty="0" smtClean="0"/>
              <a:t> образования»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/>
              <a:t>Проект разработан в соответствии с подпунктом 1</a:t>
            </a:r>
            <a:r>
              <a:rPr lang="kk-KZ" dirty="0" smtClean="0"/>
              <a:t>9</a:t>
            </a:r>
            <a:r>
              <a:rPr lang="ru-RU" dirty="0" smtClean="0"/>
              <a:t>) статьи 5 Закона Республики Казахстан» </a:t>
            </a:r>
            <a:r>
              <a:rPr lang="kk-KZ" dirty="0" smtClean="0"/>
              <a:t>«</a:t>
            </a:r>
            <a:r>
              <a:rPr lang="ru-RU" dirty="0" smtClean="0"/>
              <a:t>Об образовании</a:t>
            </a:r>
            <a:r>
              <a:rPr lang="kk-KZ" dirty="0" smtClean="0"/>
              <a:t>»</a:t>
            </a:r>
            <a:r>
              <a:rPr lang="ru-RU" dirty="0" smtClean="0"/>
              <a:t>, а также в целях организованного </a:t>
            </a:r>
            <a:r>
              <a:rPr lang="kk-KZ" dirty="0" smtClean="0"/>
              <a:t>проведения итоговой аттестации в </a:t>
            </a:r>
            <a:r>
              <a:rPr lang="ru-RU" dirty="0" smtClean="0"/>
              <a:t>организациях среднего образования независимо от формы собственности и ведомственной подчиненности.</a:t>
            </a:r>
          </a:p>
          <a:p>
            <a:r>
              <a:rPr lang="ru-RU" dirty="0" smtClean="0"/>
              <a:t>Проектом определяются порядок проведения текущего контроля успеваемости</a:t>
            </a:r>
            <a:r>
              <a:rPr lang="kk-KZ" dirty="0" smtClean="0"/>
              <a:t> и </a:t>
            </a:r>
            <a:r>
              <a:rPr lang="ru-RU" dirty="0" smtClean="0"/>
              <a:t>итоговой аттестации обучающихся, независимо от форм собственности и ведомственной подчиненности</a:t>
            </a:r>
            <a:r>
              <a:rPr lang="kk-KZ" dirty="0" smtClean="0"/>
              <a:t>, </a:t>
            </a:r>
            <a:r>
              <a:rPr lang="kk-KZ" b="1" dirty="0" smtClean="0">
                <a:solidFill>
                  <a:srgbClr val="FF0000"/>
                </a:solidFill>
              </a:rPr>
              <a:t>вносятся изменения в части усиления требований к претендентам на аттестат «Алтын белгі». 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smtClean="0">
                <a:solidFill>
                  <a:srgbClr val="FF0000"/>
                </a:solidFill>
              </a:rPr>
              <a:t> </a:t>
            </a:r>
          </a:p>
          <a:p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152038"/>
          <a:ext cx="4248472" cy="4991462"/>
        </p:xfrm>
        <a:graphic>
          <a:graphicData uri="http://schemas.openxmlformats.org/drawingml/2006/table">
            <a:tbl>
              <a:tblPr/>
              <a:tblGrid>
                <a:gridCol w="2978096"/>
                <a:gridCol w="1270376"/>
              </a:tblGrid>
              <a:tr h="4991462">
                <a:tc>
                  <a:txBody>
                    <a:bodyPr/>
                    <a:lstStyle/>
                    <a:p>
                      <a:pPr indent="2876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45. Итоговая аттестация по учебному предмету, определенному подпунктом 2) пункта 41 настоящих Правил, для претендентов на получение аттестата об общем среднем образовании «Алтын </a:t>
                      </a:r>
                      <a:r>
                        <a:rPr lang="ru-RU" sz="12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белгі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» проводится на базе филиалов АОО «НИШ», осуществляющих образовательную деятельность (далее – Интеллектуальные школы), и в порядке, установленном настоящими Правилами.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indent="2876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Специализированными организациями образования экзамены для претендентов на получение аттестата об общем среднем образовании «Алтын </a:t>
                      </a:r>
                      <a:r>
                        <a:rPr lang="ru-RU" sz="12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белгі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» организуются на базе школ.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6583" marR="66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 целях обеспечения независимой объективной итоговой аттестации учебных достижений выпускников 11(12) класса, претендующих на получение «Алтын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белгі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», разработка экзаменационных материалов будет осуществляться АОО «НИШ»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6583" marR="66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004048" y="179695"/>
            <a:ext cx="4139952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 bmk="z477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41.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Итоговая аттестация для обучающихся 11 (12) классов проводится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1) в форме письменного экзамена по казахскому языку /русскому языку и родному языку для школ/классов с уйгурским/ таджикским/ узбекским языком обучения (язык обучения)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2) в форме письменного экзамена по алгебре и началам анализа </a:t>
            </a:r>
            <a:endParaRPr kumimoji="0" lang="ru-RU" sz="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3) по истории Казахстана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4) в форме письменного экзамена по казахскому языку в школах/классах с узбекским/ уйгурским / таджикским/ русским языком обучения и по русскому языку в школах/классах с казахским языком обучения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5) в форме письменного экзамена по предмету по выбору (Физика, Химия, Биология, География, Геометрия, Всемирная история, Основы права, Литература, Иностранный язык (английский/ французский/ немецкий), Информатика).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83568" y="306324"/>
          <a:ext cx="3096344" cy="4837176"/>
        </p:xfrm>
        <a:graphic>
          <a:graphicData uri="http://schemas.openxmlformats.org/drawingml/2006/table">
            <a:tbl>
              <a:tblPr/>
              <a:tblGrid>
                <a:gridCol w="2170477"/>
                <a:gridCol w="925867"/>
              </a:tblGrid>
              <a:tr h="2880320">
                <a:tc>
                  <a:txBody>
                    <a:bodyPr/>
                    <a:lstStyle/>
                    <a:p>
                      <a:pPr indent="2876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51.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Выпускникам 11 (12) класса, показавшим примерное поведение и имеющим 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четвертные, годовые и итоговые оценки «5» по всем предметам в период учебы с 10 по 11 (12) классы, получившим аттестат с отличием об основном среднем образовании,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и прошедшим итоговую аттестацию по завершении общего среднего образования на оценку «5», выдается аттестат об общем среднем образовании «Алтын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белгі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» в соответствии с формой, утвержденной приказом № 39 и знак «Алтын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белгі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».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indent="2876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Сноска. Вводится в действие с 2022-2023 учебного года.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6583" marR="66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Усиление требований к претендентам на аттестат об общем среднем образовании «Алтын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белгі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».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6583" marR="66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4283968" y="1120264"/>
            <a:ext cx="486003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873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64.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Письменные экзамены проводятся в просторных классных помещениях (помещение в здании школы с большой вместимостью целого класса с рассадкой одна парта один обучающийся), где обучающиеся 9 (10) и 11 (12) класса садятся по одному.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87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выполнения письменных работ обучающимся выдается бумага со штампом школы.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87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Претенденты на получение аттестата об общем среднем образовании «Алтын 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белгі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» по учебному предмету, определенному подпунктом 2) пункта 41 настоящих Правил, выполняют письменные работы на  экзаменационных сборниках заданий, разработанных АОО «НИШ».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87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Выполненную работу вместе с черновиками обучающиеся сдают Комиссии.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2873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Обучающиеся, не закончившие работу в отведенное для экзамена время, сдают ее незаконченной.</a:t>
            </a:r>
            <a:r>
              <a: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67208" y="4767263"/>
            <a:ext cx="2057400" cy="273844"/>
          </a:xfrm>
        </p:spPr>
        <p:txBody>
          <a:bodyPr/>
          <a:lstStyle/>
          <a:p>
            <a:fld id="{B19B0651-EE4F-4900-A07F-96A6BFA9D0F0}" type="slidenum">
              <a:rPr lang="ru-RU" smtClean="0">
                <a:latin typeface="Arial Narrow" panose="020B0606020202030204" pitchFamily="34" charset="0"/>
              </a:rPr>
              <a:pPr/>
              <a:t>6</a:t>
            </a:fld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072" y="25777"/>
            <a:ext cx="8526438" cy="80791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Формы проведения итоговой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аттестации 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Уровень основного среднего образования  </a:t>
            </a:r>
            <a:endParaRPr lang="kk-KZ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961246"/>
          <a:ext cx="9144000" cy="4182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966"/>
                <a:gridCol w="7826644"/>
                <a:gridCol w="1007390"/>
              </a:tblGrid>
              <a:tr h="36900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Предмет/формат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Дата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99914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экзамен по казахскому/русскому/уйгурскому/ таджикскому/ узбекскому языку (язык обучения) в форме эссе, для школ с углубленным изучением предметов гуманитарного цикла – письменная работа (статья, рассказ, эссе)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28 мая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6900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экзамен (контрольная работа) по математике (алгебре) 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31 мая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88878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экзамен (работа с текстом, выполнение заданий по тексту) по казахскому языку и литературе в классах с русским/ узбекским/ уйгурским/ таджикским языком обучения и письменный экзамен (работа с текстом, выполнение заданий по тексту) по русскому языку и литературе в классах с казахским языком обучения 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 июня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4908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письменный  экзамен по предмету по выбору (Физика, Химия, Биология, География, Геометрия, История Казахстана, Всемирная история, Литература (по языку обучения), Иностранный язык  (английский/ французский/немецкий), Информатика) 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 июня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13771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67208" y="4767263"/>
            <a:ext cx="2057400" cy="273844"/>
          </a:xfrm>
        </p:spPr>
        <p:txBody>
          <a:bodyPr/>
          <a:lstStyle/>
          <a:p>
            <a:fld id="{B19B0651-EE4F-4900-A07F-96A6BFA9D0F0}" type="slidenum">
              <a:rPr lang="ru-RU" smtClean="0">
                <a:latin typeface="Arial Narrow" panose="020B0606020202030204" pitchFamily="34" charset="0"/>
              </a:rPr>
              <a:pPr/>
              <a:t>7</a:t>
            </a:fld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072" y="25777"/>
            <a:ext cx="8526438" cy="80791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Формы проведения итоговой 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аттестации 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Уровень общего среднего образования  </a:t>
            </a:r>
            <a:endParaRPr lang="kk-KZ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961246"/>
          <a:ext cx="9144000" cy="4182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966"/>
                <a:gridCol w="7826644"/>
                <a:gridCol w="1007390"/>
              </a:tblGrid>
              <a:tr h="40376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Предмет/формат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itchFamily="34" charset="0"/>
                          <a:cs typeface="Arial" pitchFamily="34" charset="0"/>
                        </a:rPr>
                        <a:t>Дата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66862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экзамен (контрольная работа) по алгебре и началам анализа 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27 мая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3367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экзамен по казахскому/русскому/уйгурскому/ таджикскому/узбекскому языку (язык обучения) в форме эссе</a:t>
                      </a:r>
                      <a:endParaRPr lang="ru-RU" sz="1600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30 мая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8213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 истории Казахстана 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 июня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147908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письменный экзамен по казахскому языку в классах с русским/ узбекским/ уйгурским / таджикским языком обучения и тестирования по русскому языку в классах с казахским языком обучения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7 июня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147908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экзамен по предмету по выбору (Физика, Химия, Биология, География, Геометрия, Всемирная история, Основы права, Литература, Иностранный язык (английский/ французский/ немецкий), Информатика) 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10 июня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13771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всех обучающихся  с целью повышения  качества обучения  и восполнения пробелов  в знаниях, допущенных в период пандемии,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ограничтельных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мер, продолжить обучение </a:t>
            </a:r>
            <a:r>
              <a:rPr lang="ru-RU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 17 июня 2022 </a:t>
            </a:r>
            <a:r>
              <a:rPr lang="ru-RU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года</a:t>
            </a:r>
            <a:endParaRPr lang="ru-RU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Глава 4. Порядок проведения итоговой аттестации обучающихся(Приказ МОН РК №125)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200150"/>
            <a:ext cx="8291264" cy="3747863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endParaRPr lang="ru-RU" dirty="0" smtClean="0"/>
          </a:p>
          <a:p>
            <a:pPr algn="just">
              <a:buNone/>
            </a:pPr>
            <a:r>
              <a:rPr lang="en-US" dirty="0" smtClean="0"/>
              <a:t>   </a:t>
            </a:r>
            <a:r>
              <a:rPr lang="ru-RU" sz="5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33. Освоение общеобразовательных учебных программ основного среднего, общего среднего образования завершается обязательной итоговой аттестацией обучающихся и проводится в форме:</a:t>
            </a:r>
          </a:p>
          <a:p>
            <a:pPr algn="just">
              <a:buNone/>
            </a:pPr>
            <a:r>
              <a:rPr lang="en-US" sz="5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ru-RU" sz="5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</a:t>
            </a:r>
            <a:r>
              <a:rPr lang="ru-RU" sz="5500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55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итоговых выпускных экзаменов </a:t>
            </a:r>
            <a:r>
              <a:rPr lang="ru-RU" sz="5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обучающихся 9 (10) класса;</a:t>
            </a:r>
          </a:p>
          <a:p>
            <a:pPr algn="just">
              <a:buNone/>
            </a:pPr>
            <a:r>
              <a:rPr lang="en-US" sz="5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ru-RU" sz="5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2) </a:t>
            </a:r>
            <a:r>
              <a:rPr lang="ru-RU" sz="55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государственных выпускных экзаменов </a:t>
            </a:r>
            <a:r>
              <a:rPr lang="ru-RU" sz="5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обучающихся 11 (12) класса.</a:t>
            </a:r>
          </a:p>
          <a:p>
            <a:pPr algn="just">
              <a:buNone/>
            </a:pPr>
            <a:r>
              <a:rPr lang="en-US" sz="5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ru-RU" sz="5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34. Итоговая аттестация обучающихся 1-8 (9), 10 (11) классов </a:t>
            </a:r>
            <a:r>
              <a:rPr lang="ru-RU" sz="5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предусмотрена.</a:t>
            </a:r>
          </a:p>
          <a:p>
            <a:pPr algn="just">
              <a:buNone/>
            </a:pPr>
            <a:r>
              <a:rPr lang="en-US" sz="5500" dirty="0" smtClean="0">
                <a:latin typeface="Arial" pitchFamily="34" charset="0"/>
                <a:cs typeface="Arial" pitchFamily="34" charset="0"/>
              </a:rPr>
              <a:t>  </a:t>
            </a:r>
            <a:r>
              <a:rPr lang="en-US" sz="5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5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35. К итоговой аттестации допускаются обучающиеся 9 (10), 11 (12) классов</a:t>
            </a:r>
            <a:r>
              <a:rPr lang="ru-RU" sz="55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5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освоившие типовые общеобразовательные учебные программы в соответствии с требованиями ГОСО</a:t>
            </a:r>
            <a:r>
              <a:rPr lang="ru-RU" sz="55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r>
              <a:rPr lang="ru-RU" sz="55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ru-RU" sz="5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40. Содержание итоговой аттестации и ожидаемые результаты </a:t>
            </a:r>
            <a:r>
              <a:rPr lang="ru-RU" sz="5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регламентируются спецификацией в разрезе каждого предмета и языка обучения.</a:t>
            </a:r>
          </a:p>
          <a:p>
            <a:pPr algn="just">
              <a:buNone/>
            </a:pPr>
            <a:endParaRPr lang="ru-RU" sz="55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ru-RU" sz="55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7738</TotalTime>
  <Words>5136</Words>
  <Application>Microsoft Office PowerPoint</Application>
  <PresentationFormat>Экран (16:9)</PresentationFormat>
  <Paragraphs>592</Paragraphs>
  <Slides>57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57</vt:i4>
      </vt:variant>
    </vt:vector>
  </HeadingPairs>
  <TitlesOfParts>
    <vt:vector size="58" baseType="lpstr">
      <vt:lpstr>Тема Office</vt:lpstr>
      <vt:lpstr>Слайд 1</vt:lpstr>
      <vt:lpstr>Слайд 2</vt:lpstr>
      <vt:lpstr>АЛГОРТМ РАБОТЫ ПО ПОДГОТОВКЕ  К  ИТОГОВОЙ АТТЕСТАЦИИ</vt:lpstr>
      <vt:lpstr>Слайд 4</vt:lpstr>
      <vt:lpstr>Слайд 5</vt:lpstr>
      <vt:lpstr>Слайд 6</vt:lpstr>
      <vt:lpstr>Слайд 7</vt:lpstr>
      <vt:lpstr>Слайд 8</vt:lpstr>
      <vt:lpstr>Глава 4. Порядок проведения итоговой аттестации обучающихся(Приказ МОН РК №125)</vt:lpstr>
      <vt:lpstr>Аттестация учащихся, имеющих годовые неудовлетворительные оценки</vt:lpstr>
      <vt:lpstr>Аттестация учащихся, имеющих годовые неудовлетворительные оценки</vt:lpstr>
      <vt:lpstr>Аттестация учащихся, имеющих годовые неудовлетворительные оценки</vt:lpstr>
      <vt:lpstr>Освобождение  учащихся от предметов</vt:lpstr>
      <vt:lpstr>Порядок выдачи аттестатов особого образца</vt:lpstr>
      <vt:lpstr>Результаты итоговой аттестации: </vt:lpstr>
      <vt:lpstr>Результаты итоговой аттестации: </vt:lpstr>
      <vt:lpstr>Освобождение от итоговой аттестации</vt:lpstr>
      <vt:lpstr>Перечень документов для освобождения от итоговой аттестации</vt:lpstr>
      <vt:lpstr>Порядок  освобождения от итоговой аттестации обучающихся 9 (10) и 11 (12) классов, заболевшие COVID-19 в дни проведения экзаменов</vt:lpstr>
      <vt:lpstr>Порядок  освобождения от итоговой аттестации обучающихся 9 (10) и 11 (12) классов, заболевшие в период итоговой аттестации</vt:lpstr>
      <vt:lpstr>Досрочная итоговая аттестация выпускников</vt:lpstr>
      <vt:lpstr>Выпускники 11 (12) класса, выезжавшие на учебу за рубеж по линии международного обмена</vt:lpstr>
      <vt:lpstr>Выпускники 11 (12) класса, выезжавшие на учебу за рубеж по линии международного обмена</vt:lpstr>
      <vt:lpstr>Итоговая  аттестация обучающихся с особыми образовательными потребностями и обучающихся по индивидуальным учебным программам</vt:lpstr>
      <vt:lpstr>Организационные требования для проведения экзаменов</vt:lpstr>
      <vt:lpstr>Организационные требования для проведения экзаменов</vt:lpstr>
      <vt:lpstr>Организационные требования для проведения экзаменов</vt:lpstr>
      <vt:lpstr>Организационные требования для проведения экзаменов</vt:lpstr>
      <vt:lpstr>ОСОБЫЕ ЗАМЕЧАНИЯ</vt:lpstr>
      <vt:lpstr>Организационные требования для проведения экзаменов</vt:lpstr>
      <vt:lpstr>Особые указания </vt:lpstr>
      <vt:lpstr>Апелляция</vt:lpstr>
      <vt:lpstr>Экзаменацонная комиссия</vt:lpstr>
      <vt:lpstr>80. Комиссией, формируемой при школе, осуществляются следующие мероприятия:</vt:lpstr>
      <vt:lpstr>Подведение итогов ИА</vt:lpstr>
      <vt:lpstr>Слайд 36</vt:lpstr>
      <vt:lpstr>Слайд 37</vt:lpstr>
      <vt:lpstr>Расчет итоговой оценки по предметам итоговой аттестации в 9(10) и 11(12) классах </vt:lpstr>
      <vt:lpstr>Слайд 39</vt:lpstr>
      <vt:lpstr>Слайд 40</vt:lpstr>
      <vt:lpstr>Слайд 41</vt:lpstr>
      <vt:lpstr>Слайд 42</vt:lpstr>
      <vt:lpstr>Слайд 43</vt:lpstr>
      <vt:lpstr>Образцы  оформления титульного листа экзаменационных работ для классов с русским языком обучения 9 класс </vt:lpstr>
      <vt:lpstr>Образцы  оформления титульного листа экзаменационных работ для классов с русским языком обучения 9 класс </vt:lpstr>
      <vt:lpstr>Оқу мемлекеттік тілде жүргізілетін сыныптарға арналған емтихан құжаттарының титулдық парағын безендіру үлгілері  9 сынып </vt:lpstr>
      <vt:lpstr>Оқу мемлекеттік тілде жүргізілетін сыныптарға арналған емтихан құжаттарының титулдық парағын безендіру үлгілері  9 сынып </vt:lpstr>
      <vt:lpstr>Образцы  оформления титульного листа экзаменационных работ для классов с русским языком обучения 11 класс </vt:lpstr>
      <vt:lpstr>Образцы  оформления титульного листа экзаменационных работ для классов с русским языком обучения 11 класс </vt:lpstr>
      <vt:lpstr>Оқу мемлекеттік тілде жүргізілетін сыныптарға арналған емтихан құжаттарының титулдық парағын безендіру үлгілері 11 сынып </vt:lpstr>
      <vt:lpstr>Оқу мемлекеттік тілде жүргізілетін сыныптарға арналған емтихан құжаттарының титулдық парағын безендіру үлгілері 11 сынып </vt:lpstr>
      <vt:lpstr>Районные, городские отделы образования </vt:lpstr>
      <vt:lpstr>Руководитель организации образования вскрывает и размножает экзаменационные материалы, заблокированные паролями, по указанным ниже предметам в следующие  сроки (9 класс):</vt:lpstr>
      <vt:lpstr>Руководитель организации образования вскрывает и размножает экзаменационные материалы, заблокированные паролями, по указанным ниже предметам в следующие  сроки (11 класс):</vt:lpstr>
      <vt:lpstr>Пояснительная записка  к проекту   приказа Министра образования и науки Республики Казахстан «О внесении изменения в приказ Министра образования и науки Республики Казахстан от 18 марта 2008 года № 125 «Об утверждении Типовых правил проведения текущего контроля успеваемости, промежуточной и итоговой аттестации обучающихся для организаций среднего, технического и профессионального, послесреднего образования» </vt:lpstr>
      <vt:lpstr>Слайд 56</vt:lpstr>
      <vt:lpstr>Слайд 57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қкұоөүуғпңаівәы</dc:title>
  <dc:creator>ГОО</dc:creator>
  <cp:lastModifiedBy>Admin</cp:lastModifiedBy>
  <cp:revision>404</cp:revision>
  <cp:lastPrinted>2020-08-13T03:30:23Z</cp:lastPrinted>
  <dcterms:created xsi:type="dcterms:W3CDTF">2020-07-30T01:46:28Z</dcterms:created>
  <dcterms:modified xsi:type="dcterms:W3CDTF">2022-03-25T03:29:07Z</dcterms:modified>
</cp:coreProperties>
</file>