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36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695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720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5611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152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336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791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2310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13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1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511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93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8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6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767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06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93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72AD7-14EB-48E1-8A69-D4F6F7AB036D}" type="datetimeFigureOut">
              <a:rPr lang="ru-RU" smtClean="0"/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A675A-030B-47BE-8F3F-F8E1A3BDA4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420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308473" y="502342"/>
            <a:ext cx="8534400" cy="1355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kk-KZ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МАМАНДЫҚ БАР              </a:t>
            </a:r>
            <a:br>
              <a:rPr lang="kk-KZ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ТАКАЯ ПРОФЕССИЯ</a:t>
            </a:r>
            <a:r>
              <a:rPr lang="kk-KZ" dirty="0">
                <a:cs typeface="Aharoni" panose="02010803020104030203" pitchFamily="2" charset="-79"/>
              </a:rPr>
              <a:t/>
            </a:r>
            <a:br>
              <a:rPr lang="kk-KZ" dirty="0">
                <a:cs typeface="Aharoni" panose="02010803020104030203" pitchFamily="2" charset="-79"/>
              </a:rPr>
            </a:br>
            <a:endParaRPr lang="ru-RU" dirty="0">
              <a:cs typeface="Aharoni" panose="02010803020104030203" pitchFamily="2" charset="-79"/>
            </a:endParaRPr>
          </a:p>
        </p:txBody>
      </p:sp>
      <p:sp>
        <p:nvSpPr>
          <p:cNvPr id="5123" name="Объект 4"/>
          <p:cNvSpPr>
            <a:spLocks noGrp="1"/>
          </p:cNvSpPr>
          <p:nvPr>
            <p:ph idx="4294967295"/>
          </p:nvPr>
        </p:nvSpPr>
        <p:spPr>
          <a:xfrm>
            <a:off x="2445745" y="2336800"/>
            <a:ext cx="8989763" cy="4358290"/>
          </a:xfrm>
        </p:spPr>
        <p:txBody>
          <a:bodyPr>
            <a:normAutofit/>
          </a:bodyPr>
          <a:lstStyle/>
          <a:p>
            <a:pPr marL="0" indent="0" algn="ctr">
              <a:buFont typeface="Wingdings 3" panose="05040102010807070707" pitchFamily="18" charset="2"/>
              <a:buNone/>
            </a:pPr>
            <a:endParaRPr lang="kk-KZ" altLang="ru-RU" sz="4800" b="1" dirty="0" smtClean="0"/>
          </a:p>
          <a:p>
            <a:pPr marL="0" indent="0" algn="ctr">
              <a:buFont typeface="Wingdings 3" panose="05040102010807070707" pitchFamily="18" charset="2"/>
              <a:buNone/>
            </a:pPr>
            <a:r>
              <a:rPr lang="kk-KZ" alt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СӘУЛЕТШІ</a:t>
            </a:r>
          </a:p>
          <a:p>
            <a:pPr marL="0" indent="0" algn="ctr">
              <a:buFont typeface="Wingdings 3" panose="05040102010807070707" pitchFamily="18" charset="2"/>
              <a:buNone/>
            </a:pPr>
            <a:r>
              <a:rPr lang="kk-KZ" alt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АРХИТЕКТОР</a:t>
            </a:r>
          </a:p>
        </p:txBody>
      </p:sp>
      <p:pic>
        <p:nvPicPr>
          <p:cNvPr id="5124" name="Рисунок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836" y="280166"/>
            <a:ext cx="2299986" cy="2198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247" y="2336800"/>
            <a:ext cx="3889360" cy="435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32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60580" y="828433"/>
            <a:ext cx="4611422" cy="693135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ПРОФЕССИИ АРХИТЕКТОР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17924" y="1683684"/>
            <a:ext cx="5092927" cy="478089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400" b="1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latin typeface="Georgia" panose="02040502050405020303" pitchFamily="18" charset="0"/>
              </a:rPr>
              <a:t>Профессия </a:t>
            </a:r>
            <a:r>
              <a:rPr lang="ru-RU" sz="6400" b="1" dirty="0">
                <a:latin typeface="Georgia" panose="02040502050405020303" pitchFamily="18" charset="0"/>
              </a:rPr>
              <a:t>архитектор появилась много </a:t>
            </a:r>
            <a:r>
              <a:rPr lang="ru-RU" sz="6000" b="1" dirty="0">
                <a:latin typeface="Georgia" panose="02040502050405020303" pitchFamily="18" charset="0"/>
              </a:rPr>
              <a:t>тысячелетий назад.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b="1" dirty="0">
                <a:latin typeface="Georgia" panose="02040502050405020303" pitchFamily="18" charset="0"/>
              </a:rPr>
              <a:t>Ее потребность была обусловлена появлением первых городов.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b="1" dirty="0">
                <a:latin typeface="Georgia" panose="02040502050405020303" pitchFamily="18" charset="0"/>
              </a:rPr>
              <a:t>Существует легенда, когда Александр Македонский задумал основать город </a:t>
            </a:r>
            <a:r>
              <a:rPr lang="ru-RU" sz="6000" b="1" dirty="0" err="1">
                <a:latin typeface="Georgia" panose="02040502050405020303" pitchFamily="18" charset="0"/>
              </a:rPr>
              <a:t>Фарос</a:t>
            </a:r>
            <a:r>
              <a:rPr lang="ru-RU" sz="6000" b="1" dirty="0">
                <a:latin typeface="Georgia" panose="02040502050405020303" pitchFamily="18" charset="0"/>
              </a:rPr>
              <a:t>, он пригласил к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b="1" dirty="0">
                <a:latin typeface="Georgia" panose="02040502050405020303" pitchFamily="18" charset="0"/>
              </a:rPr>
              <a:t>себе зодчих и приказал им начертить план города, ориентируясь на план местности, но под рукой у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b="1" dirty="0">
                <a:latin typeface="Georgia" panose="02040502050405020303" pitchFamily="18" charset="0"/>
              </a:rPr>
              <a:t>них не оказалось мела, и они наметили на черной земле план зданий города ячменным зерном.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b="1" dirty="0">
                <a:latin typeface="Georgia" panose="02040502050405020303" pitchFamily="18" charset="0"/>
              </a:rPr>
              <a:t>Древнегреческие мастера знали многое из того, что необходимо и сегодня, например, что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b="1" dirty="0">
                <a:latin typeface="Georgia" panose="02040502050405020303" pitchFamily="18" charset="0"/>
              </a:rPr>
              <a:t>направление улиц должно учитывать рельеф местности и направление господствующих ветров.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b="1" dirty="0">
                <a:latin typeface="Georgia" panose="02040502050405020303" pitchFamily="18" charset="0"/>
              </a:rPr>
              <a:t>До нашего времени дошли лишь некоторые имена архитекторов древности. </a:t>
            </a:r>
            <a:endParaRPr lang="ru-RU" sz="6000" b="1" dirty="0" smtClean="0">
              <a:latin typeface="Georgia" panose="02040502050405020303" pitchFamily="18" charset="0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95199" y="828433"/>
            <a:ext cx="4474028" cy="69207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ӘУЛЕТШІ МАМАНДЫҚТЫҢ ТАРИХЫ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48179" y="1976579"/>
            <a:ext cx="4944337" cy="512379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 err="1" smtClean="0">
                <a:latin typeface="Georgia" panose="02040502050405020303" pitchFamily="18" charset="0"/>
              </a:rPr>
              <a:t>Сәулетші</a:t>
            </a:r>
            <a:r>
              <a:rPr lang="ru-RU" sz="1500" b="1" dirty="0" smtClean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мамандығы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мыңдаған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жылдар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бұрын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пайда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болған</a:t>
            </a:r>
            <a:r>
              <a:rPr lang="ru-RU" sz="1500" b="1" dirty="0">
                <a:latin typeface="Georgia" panose="02040502050405020303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 err="1">
                <a:latin typeface="Georgia" panose="02040502050405020303" pitchFamily="18" charset="0"/>
              </a:rPr>
              <a:t>Оның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қажеттілігі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алғашқы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қалалардың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пайда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болуына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байланысты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болды</a:t>
            </a:r>
            <a:r>
              <a:rPr lang="ru-RU" sz="1500" b="1" dirty="0">
                <a:latin typeface="Georgia" panose="02040502050405020303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 err="1">
                <a:latin typeface="Georgia" panose="02040502050405020303" pitchFamily="18" charset="0"/>
              </a:rPr>
              <a:t>Ескендір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Зұлқарнайын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Фарос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қаласын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құруға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шешім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қабылдағанда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шақырған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деген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аңыз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smtClean="0">
                <a:latin typeface="Georgia" panose="02040502050405020303" pitchFamily="18" charset="0"/>
              </a:rPr>
              <a:t>бар </a:t>
            </a:r>
            <a:r>
              <a:rPr lang="ru-RU" sz="1500" b="1" dirty="0" err="1" smtClean="0">
                <a:latin typeface="Georgia" panose="02040502050405020303" pitchFamily="18" charset="0"/>
              </a:rPr>
              <a:t>және</a:t>
            </a:r>
            <a:r>
              <a:rPr lang="ru-RU" sz="1500" b="1" dirty="0" smtClean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оларға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ауданның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жоспарына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назар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аудара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отырып</a:t>
            </a:r>
            <a:r>
              <a:rPr lang="ru-RU" sz="1500" b="1" dirty="0">
                <a:latin typeface="Georgia" panose="02040502050405020303" pitchFamily="18" charset="0"/>
              </a:rPr>
              <a:t>, </a:t>
            </a:r>
            <a:r>
              <a:rPr lang="ru-RU" sz="1500" b="1" dirty="0" err="1">
                <a:latin typeface="Georgia" panose="02040502050405020303" pitchFamily="18" charset="0"/>
              </a:rPr>
              <a:t>қаланың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жоспарын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салуды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бұйырды</a:t>
            </a:r>
            <a:r>
              <a:rPr lang="ru-RU" sz="1500" b="1" dirty="0">
                <a:latin typeface="Georgia" panose="02040502050405020303" pitchFamily="18" charset="0"/>
              </a:rPr>
              <a:t>, </a:t>
            </a:r>
            <a:r>
              <a:rPr lang="ru-RU" sz="1500" b="1" dirty="0" err="1">
                <a:latin typeface="Georgia" panose="02040502050405020303" pitchFamily="18" charset="0"/>
              </a:rPr>
              <a:t>бірақ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 smtClean="0">
                <a:latin typeface="Georgia" panose="02040502050405020303" pitchFamily="18" charset="0"/>
              </a:rPr>
              <a:t>қолында</a:t>
            </a:r>
            <a:r>
              <a:rPr lang="ru-RU" sz="1500" b="1" dirty="0" smtClean="0">
                <a:latin typeface="Georgia" panose="02040502050405020303" pitchFamily="18" charset="0"/>
              </a:rPr>
              <a:t> </a:t>
            </a:r>
            <a:r>
              <a:rPr lang="ru-RU" sz="1500" b="1" dirty="0" err="1" smtClean="0">
                <a:latin typeface="Georgia" panose="02040502050405020303" pitchFamily="18" charset="0"/>
              </a:rPr>
              <a:t>оларда</a:t>
            </a:r>
            <a:r>
              <a:rPr lang="ru-RU" sz="1500" b="1" dirty="0" smtClean="0">
                <a:latin typeface="Georgia" panose="02040502050405020303" pitchFamily="18" charset="0"/>
              </a:rPr>
              <a:t> </a:t>
            </a:r>
            <a:r>
              <a:rPr lang="ru-RU" sz="1500" b="1" dirty="0">
                <a:latin typeface="Georgia" panose="02040502050405020303" pitchFamily="18" charset="0"/>
              </a:rPr>
              <a:t>бор </a:t>
            </a:r>
            <a:r>
              <a:rPr lang="ru-RU" sz="1500" b="1" dirty="0" err="1">
                <a:latin typeface="Georgia" panose="02040502050405020303" pitchFamily="18" charset="0"/>
              </a:rPr>
              <a:t>жоқ</a:t>
            </a:r>
            <a:r>
              <a:rPr lang="ru-RU" sz="1500" b="1" dirty="0">
                <a:latin typeface="Georgia" panose="02040502050405020303" pitchFamily="18" charset="0"/>
              </a:rPr>
              <a:t>, </a:t>
            </a:r>
            <a:r>
              <a:rPr lang="ru-RU" sz="1500" b="1" dirty="0" err="1">
                <a:latin typeface="Georgia" panose="02040502050405020303" pitchFamily="18" charset="0"/>
              </a:rPr>
              <a:t>арпа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дәнімен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қара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жердегі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қала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құрылыстарының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жоспарын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сызып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берді</a:t>
            </a:r>
            <a:r>
              <a:rPr lang="ru-RU" sz="1500" b="1" dirty="0">
                <a:latin typeface="Georgia" panose="02040502050405020303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 err="1">
                <a:latin typeface="Georgia" panose="02040502050405020303" pitchFamily="18" charset="0"/>
              </a:rPr>
              <a:t>Ежелгі</a:t>
            </a:r>
            <a:r>
              <a:rPr lang="ru-RU" sz="1500" b="1" dirty="0">
                <a:latin typeface="Georgia" panose="02040502050405020303" pitchFamily="18" charset="0"/>
              </a:rPr>
              <a:t> грек </a:t>
            </a:r>
            <a:r>
              <a:rPr lang="ru-RU" sz="1500" b="1" dirty="0" err="1">
                <a:latin typeface="Georgia" panose="02040502050405020303" pitchFamily="18" charset="0"/>
              </a:rPr>
              <a:t>шеберлері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бүгінгі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күні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қажет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нәрсенің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көп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бөлігін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білген</a:t>
            </a:r>
            <a:r>
              <a:rPr lang="ru-RU" sz="1500" b="1" dirty="0">
                <a:latin typeface="Georgia" panose="02040502050405020303" pitchFamily="18" charset="0"/>
              </a:rPr>
              <a:t>, </a:t>
            </a:r>
            <a:r>
              <a:rPr lang="ru-RU" sz="1500" b="1" dirty="0" err="1">
                <a:latin typeface="Georgia" panose="02040502050405020303" pitchFamily="18" charset="0"/>
              </a:rPr>
              <a:t>мысалы</a:t>
            </a:r>
            <a:r>
              <a:rPr lang="ru-RU" sz="1500" b="1" dirty="0">
                <a:latin typeface="Georgia" panose="02040502050405020303" pitchFamily="18" charset="0"/>
              </a:rPr>
              <a:t>, </a:t>
            </a:r>
            <a:r>
              <a:rPr lang="ru-RU" sz="1500" b="1" dirty="0" err="1">
                <a:latin typeface="Georgia" panose="02040502050405020303" pitchFamily="18" charset="0"/>
              </a:rPr>
              <a:t>бұл</a:t>
            </a:r>
            <a:endParaRPr lang="ru-RU" sz="1500" b="1" dirty="0">
              <a:latin typeface="Georgia" panose="02040502050405020303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 err="1">
                <a:latin typeface="Georgia" panose="02040502050405020303" pitchFamily="18" charset="0"/>
              </a:rPr>
              <a:t>көшелердің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бағыты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рельефті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және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басым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желдің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бағытын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ескеруі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керек</a:t>
            </a:r>
            <a:r>
              <a:rPr lang="ru-RU" sz="1500" b="1" dirty="0">
                <a:latin typeface="Georgia" panose="02040502050405020303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 err="1">
                <a:latin typeface="Georgia" panose="02040502050405020303" pitchFamily="18" charset="0"/>
              </a:rPr>
              <a:t>Біздің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заманымызға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ежелгі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сәулетшілердің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бірнеше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есімдері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ғана</a:t>
            </a:r>
            <a:r>
              <a:rPr lang="ru-RU" sz="1500" b="1" dirty="0">
                <a:latin typeface="Georgia" panose="02040502050405020303" pitchFamily="18" charset="0"/>
              </a:rPr>
              <a:t> </a:t>
            </a:r>
            <a:r>
              <a:rPr lang="ru-RU" sz="1500" b="1" dirty="0" err="1">
                <a:latin typeface="Georgia" panose="02040502050405020303" pitchFamily="18" charset="0"/>
              </a:rPr>
              <a:t>жеткен</a:t>
            </a:r>
            <a:r>
              <a:rPr lang="ru-RU" sz="1500" b="1" dirty="0"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837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821855" y="962504"/>
            <a:ext cx="4472327" cy="693135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Georgia" panose="02040502050405020303" pitchFamily="18" charset="0"/>
              </a:rPr>
              <a:t>ЧЕМ ЗАНИМАЕТСЯ АРХИТЕКТОР:</a:t>
            </a:r>
            <a:endParaRPr lang="ru-RU" sz="2000" dirty="0">
              <a:latin typeface="Georgia" panose="02040502050405020303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91214" y="1954924"/>
            <a:ext cx="5700785" cy="4903076"/>
          </a:xfrm>
        </p:spPr>
        <p:txBody>
          <a:bodyPr>
            <a:noAutofit/>
          </a:bodyPr>
          <a:lstStyle/>
          <a:p>
            <a:pPr marL="230400"/>
            <a:r>
              <a:rPr lang="kk-KZ" sz="1500" b="1" dirty="0" smtClean="0">
                <a:latin typeface="Georgia" panose="02040502050405020303" pitchFamily="18" charset="0"/>
              </a:rPr>
              <a:t>разработкой макетов различных городов и поселков;</a:t>
            </a:r>
            <a:endParaRPr lang="ru-RU" sz="1500" b="1" dirty="0" smtClean="0">
              <a:latin typeface="Georgia" panose="02040502050405020303" pitchFamily="18" charset="0"/>
            </a:endParaRPr>
          </a:p>
          <a:p>
            <a:pPr marL="230400"/>
            <a:r>
              <a:rPr lang="kk-KZ" sz="1500" b="1" dirty="0" smtClean="0">
                <a:latin typeface="Georgia" panose="02040502050405020303" pitchFamily="18" charset="0"/>
              </a:rPr>
              <a:t>проектирование различных объектов городов</a:t>
            </a:r>
            <a:r>
              <a:rPr lang="en-US" sz="1500" b="1" dirty="0" smtClean="0">
                <a:latin typeface="Georgia" panose="02040502050405020303" pitchFamily="18" charset="0"/>
              </a:rPr>
              <a:t>(</a:t>
            </a:r>
            <a:r>
              <a:rPr lang="kk-KZ" sz="1500" b="1" dirty="0" smtClean="0">
                <a:latin typeface="Georgia" panose="02040502050405020303" pitchFamily="18" charset="0"/>
              </a:rPr>
              <a:t>заводы,дома,школы,детские сады и.т.д.</a:t>
            </a:r>
            <a:r>
              <a:rPr lang="en-US" sz="1500" b="1" dirty="0" smtClean="0">
                <a:latin typeface="Georgia" panose="02040502050405020303" pitchFamily="18" charset="0"/>
              </a:rPr>
              <a:t>)</a:t>
            </a:r>
            <a:r>
              <a:rPr lang="kk-KZ" sz="1500" b="1" dirty="0">
                <a:latin typeface="Georgia" panose="02040502050405020303" pitchFamily="18" charset="0"/>
              </a:rPr>
              <a:t>;</a:t>
            </a:r>
            <a:endParaRPr lang="kk-KZ" sz="1500" b="1" dirty="0" smtClean="0">
              <a:latin typeface="Georgia" panose="02040502050405020303" pitchFamily="18" charset="0"/>
            </a:endParaRPr>
          </a:p>
          <a:p>
            <a:pPr marL="230400"/>
            <a:r>
              <a:rPr lang="kk-KZ" sz="1500" b="1" dirty="0" smtClean="0">
                <a:latin typeface="Georgia" panose="02040502050405020303" pitchFamily="18" charset="0"/>
              </a:rPr>
              <a:t>решение вопросов количественного исчисления городских объектов </a:t>
            </a:r>
            <a:r>
              <a:rPr lang="ru-RU" sz="1500" b="1" dirty="0" smtClean="0">
                <a:latin typeface="Georgia" panose="02040502050405020303" pitchFamily="18" charset="0"/>
              </a:rPr>
              <a:t>(магазинов</a:t>
            </a:r>
            <a:r>
              <a:rPr lang="kk-KZ" sz="1500" b="1" dirty="0" smtClean="0">
                <a:latin typeface="Georgia" panose="02040502050405020303" pitchFamily="18" charset="0"/>
              </a:rPr>
              <a:t>,клубов и.т.д</a:t>
            </a:r>
            <a:r>
              <a:rPr lang="ru-RU" sz="1500" b="1" dirty="0" smtClean="0">
                <a:latin typeface="Georgia" panose="02040502050405020303" pitchFamily="18" charset="0"/>
              </a:rPr>
              <a:t>):</a:t>
            </a:r>
          </a:p>
          <a:p>
            <a:pPr marL="230400"/>
            <a:r>
              <a:rPr lang="kk-KZ" sz="1500" b="1" dirty="0" smtClean="0">
                <a:latin typeface="Georgia" panose="02040502050405020303" pitchFamily="18" charset="0"/>
              </a:rPr>
              <a:t>реконструкция старых городов и памятников архитектуры;</a:t>
            </a:r>
          </a:p>
          <a:p>
            <a:pPr marL="230400"/>
            <a:r>
              <a:rPr lang="kk-KZ" sz="1500" b="1" dirty="0" smtClean="0">
                <a:latin typeface="Georgia" panose="02040502050405020303" pitchFamily="18" charset="0"/>
              </a:rPr>
              <a:t>разработка природного ландшафта </a:t>
            </a:r>
            <a:r>
              <a:rPr lang="ru-RU" sz="1500" b="1" dirty="0" smtClean="0">
                <a:latin typeface="Georgia" panose="02040502050405020303" pitchFamily="18" charset="0"/>
              </a:rPr>
              <a:t>(создание ландшафтных панорам);</a:t>
            </a:r>
          </a:p>
          <a:p>
            <a:pPr marL="230400"/>
            <a:r>
              <a:rPr lang="kk-KZ" sz="1500" b="1" dirty="0" smtClean="0">
                <a:latin typeface="Georgia" panose="02040502050405020303" pitchFamily="18" charset="0"/>
              </a:rPr>
              <a:t>проектирование благоприятных жилищно-бытовых условий;</a:t>
            </a:r>
          </a:p>
          <a:p>
            <a:pPr marL="230400"/>
            <a:r>
              <a:rPr lang="kk-KZ" sz="1500" b="1" dirty="0" smtClean="0">
                <a:latin typeface="Georgia" panose="02040502050405020303" pitchFamily="18" charset="0"/>
              </a:rPr>
              <a:t>оказание информационной помощи предприятиям и организациям;</a:t>
            </a:r>
          </a:p>
          <a:p>
            <a:pPr marL="230400"/>
            <a:r>
              <a:rPr lang="kk-KZ" sz="1500" b="1" dirty="0" smtClean="0">
                <a:latin typeface="Georgia" panose="02040502050405020303" pitchFamily="18" charset="0"/>
              </a:rPr>
              <a:t>рассмотрение планов строительства, реконструкции и перепланировки зданий с учетом </a:t>
            </a:r>
            <a:r>
              <a:rPr lang="kk-KZ" sz="1600" b="1" dirty="0" smtClean="0">
                <a:latin typeface="Georgia" panose="02040502050405020303" pitchFamily="18" charset="0"/>
              </a:rPr>
              <a:t>нормативных </a:t>
            </a:r>
            <a:r>
              <a:rPr lang="kk-KZ" sz="1600" b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требований</a:t>
            </a:r>
            <a:endParaRPr lang="ru-RU" sz="1600" b="1" dirty="0" smtClean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pPr>
              <a:lnSpc>
                <a:spcPct val="100000"/>
              </a:lnSpc>
            </a:pPr>
            <a:endParaRPr lang="kk-KZ" sz="1600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09904" y="963563"/>
            <a:ext cx="4474028" cy="692076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Georgia" panose="02040502050405020303" pitchFamily="18" charset="0"/>
              </a:rPr>
              <a:t>СӘУЛЕТШІ НЕМЕН АЙНАЛЫСАДЫ:</a:t>
            </a:r>
            <a:endParaRPr lang="ru-RU" sz="2000" dirty="0">
              <a:latin typeface="Georgia" panose="02040502050405020303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09904" y="1970879"/>
            <a:ext cx="5208698" cy="4903076"/>
          </a:xfrm>
        </p:spPr>
        <p:txBody>
          <a:bodyPr>
            <a:normAutofit lnSpcReduction="10000"/>
          </a:bodyPr>
          <a:lstStyle/>
          <a:p>
            <a:r>
              <a:rPr lang="ru-RU" sz="1600" b="1" dirty="0" err="1">
                <a:latin typeface="Georgia" panose="02040502050405020303" pitchFamily="18" charset="0"/>
              </a:rPr>
              <a:t>әртүрлі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қалалар</a:t>
            </a:r>
            <a:r>
              <a:rPr lang="ru-RU" sz="1600" b="1" dirty="0">
                <a:latin typeface="Georgia" panose="02040502050405020303" pitchFamily="18" charset="0"/>
              </a:rPr>
              <a:t> мен </a:t>
            </a:r>
            <a:r>
              <a:rPr lang="ru-RU" sz="1600" b="1" dirty="0" err="1">
                <a:latin typeface="Georgia" panose="02040502050405020303" pitchFamily="18" charset="0"/>
              </a:rPr>
              <a:t>елді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мекендердің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үлгілерін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әзірлеу</a:t>
            </a:r>
            <a:r>
              <a:rPr lang="ru-RU" sz="1600" b="1" dirty="0" smtClean="0">
                <a:latin typeface="Georgia" panose="02040502050405020303" pitchFamily="18" charset="0"/>
              </a:rPr>
              <a:t>;</a:t>
            </a:r>
          </a:p>
          <a:p>
            <a:r>
              <a:rPr lang="ru-RU" sz="1600" b="1" dirty="0" err="1">
                <a:latin typeface="Georgia" panose="02040502050405020303" pitchFamily="18" charset="0"/>
              </a:rPr>
              <a:t>қалалардың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әртүрлі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объектілерін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жобалау</a:t>
            </a:r>
            <a:r>
              <a:rPr lang="ru-RU" sz="1600" b="1" dirty="0">
                <a:latin typeface="Georgia" panose="02040502050405020303" pitchFamily="18" charset="0"/>
              </a:rPr>
              <a:t> (</a:t>
            </a:r>
            <a:r>
              <a:rPr lang="ru-RU" sz="1600" b="1" dirty="0" err="1">
                <a:latin typeface="Georgia" panose="02040502050405020303" pitchFamily="18" charset="0"/>
              </a:rPr>
              <a:t>зауыттар</a:t>
            </a:r>
            <a:r>
              <a:rPr lang="ru-RU" sz="1600" b="1" dirty="0">
                <a:latin typeface="Georgia" panose="02040502050405020303" pitchFamily="18" charset="0"/>
              </a:rPr>
              <a:t>, </a:t>
            </a:r>
            <a:r>
              <a:rPr lang="ru-RU" sz="1600" b="1" dirty="0" err="1">
                <a:latin typeface="Georgia" panose="02040502050405020303" pitchFamily="18" charset="0"/>
              </a:rPr>
              <a:t>үйлер</a:t>
            </a:r>
            <a:r>
              <a:rPr lang="ru-RU" sz="1600" b="1" dirty="0">
                <a:latin typeface="Georgia" panose="02040502050405020303" pitchFamily="18" charset="0"/>
              </a:rPr>
              <a:t>, </a:t>
            </a:r>
            <a:r>
              <a:rPr lang="ru-RU" sz="1600" b="1" dirty="0" err="1">
                <a:latin typeface="Georgia" panose="02040502050405020303" pitchFamily="18" charset="0"/>
              </a:rPr>
              <a:t>мектептер</a:t>
            </a:r>
            <a:r>
              <a:rPr lang="ru-RU" sz="1600" b="1" dirty="0">
                <a:latin typeface="Georgia" panose="02040502050405020303" pitchFamily="18" charset="0"/>
              </a:rPr>
              <a:t>, </a:t>
            </a:r>
            <a:r>
              <a:rPr lang="ru-RU" sz="1600" b="1" dirty="0" err="1">
                <a:latin typeface="Georgia" panose="02040502050405020303" pitchFamily="18" charset="0"/>
              </a:rPr>
              <a:t>балабақшалар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және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т.б</a:t>
            </a:r>
            <a:r>
              <a:rPr lang="ru-RU" sz="1600" b="1" dirty="0" smtClean="0">
                <a:latin typeface="Georgia" panose="02040502050405020303" pitchFamily="18" charset="0"/>
              </a:rPr>
              <a:t>.);</a:t>
            </a:r>
          </a:p>
          <a:p>
            <a:r>
              <a:rPr lang="ru-RU" sz="1600" b="1" dirty="0" err="1">
                <a:latin typeface="Georgia" panose="02040502050405020303" pitchFamily="18" charset="0"/>
              </a:rPr>
              <a:t>қала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объектілерінің</a:t>
            </a:r>
            <a:r>
              <a:rPr lang="ru-RU" sz="1600" b="1" dirty="0">
                <a:latin typeface="Georgia" panose="02040502050405020303" pitchFamily="18" charset="0"/>
              </a:rPr>
              <a:t> (</a:t>
            </a:r>
            <a:r>
              <a:rPr lang="ru-RU" sz="1600" b="1" dirty="0" err="1">
                <a:latin typeface="Georgia" panose="02040502050405020303" pitchFamily="18" charset="0"/>
              </a:rPr>
              <a:t>дүкендер</a:t>
            </a:r>
            <a:r>
              <a:rPr lang="ru-RU" sz="1600" b="1" dirty="0">
                <a:latin typeface="Georgia" panose="02040502050405020303" pitchFamily="18" charset="0"/>
              </a:rPr>
              <a:t>, </a:t>
            </a:r>
            <a:r>
              <a:rPr lang="ru-RU" sz="1600" b="1" dirty="0" err="1">
                <a:latin typeface="Georgia" panose="02040502050405020303" pitchFamily="18" charset="0"/>
              </a:rPr>
              <a:t>клубтар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және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 smtClean="0">
                <a:latin typeface="Georgia" panose="02040502050405020303" pitchFamily="18" charset="0"/>
              </a:rPr>
              <a:t>т.б</a:t>
            </a:r>
            <a:r>
              <a:rPr lang="ru-RU" sz="1600" b="1" dirty="0">
                <a:latin typeface="Georgia" panose="02040502050405020303" pitchFamily="18" charset="0"/>
              </a:rPr>
              <a:t>.) </a:t>
            </a:r>
            <a:r>
              <a:rPr lang="ru-RU" sz="1600" b="1" dirty="0" err="1">
                <a:latin typeface="Georgia" panose="02040502050405020303" pitchFamily="18" charset="0"/>
              </a:rPr>
              <a:t>сандық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есебі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мәселелерін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 smtClean="0">
                <a:latin typeface="Georgia" panose="02040502050405020303" pitchFamily="18" charset="0"/>
              </a:rPr>
              <a:t>шешу</a:t>
            </a:r>
            <a:r>
              <a:rPr lang="ru-RU" sz="1600" b="1" dirty="0" smtClean="0">
                <a:latin typeface="Georgia" panose="02040502050405020303" pitchFamily="18" charset="0"/>
              </a:rPr>
              <a:t>;</a:t>
            </a:r>
          </a:p>
          <a:p>
            <a:r>
              <a:rPr lang="ru-RU" sz="1600" b="1" dirty="0" err="1">
                <a:latin typeface="Georgia" panose="02040502050405020303" pitchFamily="18" charset="0"/>
              </a:rPr>
              <a:t>ескі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қалалар</a:t>
            </a:r>
            <a:r>
              <a:rPr lang="ru-RU" sz="1600" b="1" dirty="0">
                <a:latin typeface="Georgia" panose="02040502050405020303" pitchFamily="18" charset="0"/>
              </a:rPr>
              <a:t> мен </a:t>
            </a:r>
            <a:r>
              <a:rPr lang="ru-RU" sz="1600" b="1" dirty="0" err="1">
                <a:latin typeface="Georgia" panose="02040502050405020303" pitchFamily="18" charset="0"/>
              </a:rPr>
              <a:t>сәулет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ескерткіштерін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қайта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құру</a:t>
            </a:r>
            <a:r>
              <a:rPr lang="ru-RU" sz="1600" b="1" dirty="0" smtClean="0">
                <a:latin typeface="Georgia" panose="02040502050405020303" pitchFamily="18" charset="0"/>
              </a:rPr>
              <a:t>;</a:t>
            </a:r>
          </a:p>
          <a:p>
            <a:r>
              <a:rPr lang="ru-RU" sz="1600" b="1" dirty="0" err="1">
                <a:latin typeface="Georgia" panose="02040502050405020303" pitchFamily="18" charset="0"/>
              </a:rPr>
              <a:t>табиғи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ландшафтты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дамыту</a:t>
            </a:r>
            <a:r>
              <a:rPr lang="ru-RU" sz="1600" b="1" dirty="0">
                <a:latin typeface="Georgia" panose="02040502050405020303" pitchFamily="18" charset="0"/>
              </a:rPr>
              <a:t> (</a:t>
            </a:r>
            <a:r>
              <a:rPr lang="ru-RU" sz="1600" b="1" dirty="0" err="1">
                <a:latin typeface="Georgia" panose="02040502050405020303" pitchFamily="18" charset="0"/>
              </a:rPr>
              <a:t>ландшафттық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панорамаларды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жасау</a:t>
            </a:r>
            <a:r>
              <a:rPr lang="ru-RU" sz="1600" b="1" dirty="0" smtClean="0">
                <a:latin typeface="Georgia" panose="02040502050405020303" pitchFamily="18" charset="0"/>
              </a:rPr>
              <a:t>);</a:t>
            </a:r>
          </a:p>
          <a:p>
            <a:r>
              <a:rPr lang="ru-RU" sz="1600" b="1" dirty="0" err="1">
                <a:latin typeface="Georgia" panose="02040502050405020303" pitchFamily="18" charset="0"/>
              </a:rPr>
              <a:t>қолайлы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smtClean="0">
                <a:latin typeface="Georgia" panose="02040502050405020303" pitchFamily="18" charset="0"/>
              </a:rPr>
              <a:t> </a:t>
            </a:r>
            <a:r>
              <a:rPr lang="ru-RU" sz="1600" b="1" dirty="0" err="1" smtClean="0">
                <a:latin typeface="Georgia" panose="02040502050405020303" pitchFamily="18" charset="0"/>
              </a:rPr>
              <a:t>тұрмыс</a:t>
            </a:r>
            <a:r>
              <a:rPr lang="ru-RU" sz="1600" b="1" dirty="0" smtClean="0">
                <a:latin typeface="Georgia" panose="02040502050405020303" pitchFamily="18" charset="0"/>
              </a:rPr>
              <a:t> </a:t>
            </a:r>
            <a:r>
              <a:rPr lang="ru-RU" sz="1600" b="1" dirty="0" err="1" smtClean="0">
                <a:latin typeface="Georgia" panose="02040502050405020303" pitchFamily="18" charset="0"/>
              </a:rPr>
              <a:t>жағдайларын</a:t>
            </a:r>
            <a:r>
              <a:rPr lang="ru-RU" sz="1600" b="1" dirty="0" smtClean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жобалау</a:t>
            </a:r>
            <a:r>
              <a:rPr lang="ru-RU" sz="1600" b="1" dirty="0" smtClean="0">
                <a:latin typeface="Georgia" panose="02040502050405020303" pitchFamily="18" charset="0"/>
              </a:rPr>
              <a:t>;</a:t>
            </a:r>
          </a:p>
          <a:p>
            <a:r>
              <a:rPr lang="ru-RU" sz="1600" b="1" dirty="0" err="1">
                <a:latin typeface="Georgia" panose="02040502050405020303" pitchFamily="18" charset="0"/>
              </a:rPr>
              <a:t>кәсіпорындар</a:t>
            </a:r>
            <a:r>
              <a:rPr lang="ru-RU" sz="1600" b="1" dirty="0">
                <a:latin typeface="Georgia" panose="02040502050405020303" pitchFamily="18" charset="0"/>
              </a:rPr>
              <a:t> мен </a:t>
            </a:r>
            <a:r>
              <a:rPr lang="ru-RU" sz="1600" b="1" dirty="0" err="1">
                <a:latin typeface="Georgia" panose="02040502050405020303" pitchFamily="18" charset="0"/>
              </a:rPr>
              <a:t>ұйымдарға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ақпараттық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көмек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көрсету</a:t>
            </a:r>
            <a:r>
              <a:rPr lang="ru-RU" sz="1600" b="1" dirty="0" smtClean="0">
                <a:latin typeface="Georgia" panose="02040502050405020303" pitchFamily="18" charset="0"/>
              </a:rPr>
              <a:t>;</a:t>
            </a:r>
          </a:p>
          <a:p>
            <a:r>
              <a:rPr lang="ru-RU" sz="1600" b="1" dirty="0" err="1">
                <a:latin typeface="Georgia" panose="02040502050405020303" pitchFamily="18" charset="0"/>
              </a:rPr>
              <a:t>нормативтік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талаптарды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ескере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отырып</a:t>
            </a:r>
            <a:r>
              <a:rPr lang="ru-RU" sz="1600" b="1" dirty="0">
                <a:latin typeface="Georgia" panose="02040502050405020303" pitchFamily="18" charset="0"/>
              </a:rPr>
              <a:t>, </a:t>
            </a:r>
            <a:r>
              <a:rPr lang="ru-RU" sz="1600" b="1" dirty="0" err="1">
                <a:latin typeface="Georgia" panose="02040502050405020303" pitchFamily="18" charset="0"/>
              </a:rPr>
              <a:t>ғимараттарды</a:t>
            </a:r>
            <a:r>
              <a:rPr lang="ru-RU" sz="1600" b="1" dirty="0">
                <a:latin typeface="Georgia" panose="02040502050405020303" pitchFamily="18" charset="0"/>
              </a:rPr>
              <a:t> салу, </a:t>
            </a:r>
            <a:r>
              <a:rPr lang="ru-RU" sz="1600" b="1" dirty="0" err="1">
                <a:latin typeface="Georgia" panose="02040502050405020303" pitchFamily="18" charset="0"/>
              </a:rPr>
              <a:t>реконструкциялау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және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қайта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жоспарлау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жоспарларын</a:t>
            </a: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err="1">
                <a:latin typeface="Georgia" panose="02040502050405020303" pitchFamily="18" charset="0"/>
              </a:rPr>
              <a:t>қарастыру</a:t>
            </a:r>
            <a:endParaRPr lang="ru-RU" sz="1600" b="1" dirty="0" smtClean="0">
              <a:latin typeface="Georgia" panose="02040502050405020303" pitchFamily="18" charset="0"/>
            </a:endParaRPr>
          </a:p>
          <a:p>
            <a:endParaRPr lang="ru-RU" sz="1600" b="1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ru-RU" sz="1600" dirty="0" smtClean="0">
              <a:latin typeface="Georgia" panose="02040502050405020303" pitchFamily="18" charset="0"/>
            </a:endParaRPr>
          </a:p>
          <a:p>
            <a:endParaRPr lang="ru-RU" sz="1600" dirty="0" smtClean="0">
              <a:latin typeface="Georgia" panose="02040502050405020303" pitchFamily="18" charset="0"/>
            </a:endParaRPr>
          </a:p>
          <a:p>
            <a:endParaRPr lang="ru-RU" sz="1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89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862090" y="896427"/>
            <a:ext cx="4553831" cy="1005416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Georgia" panose="02040502050405020303" pitchFamily="18" charset="0"/>
              </a:rPr>
              <a:t>Какими способностями надо обладать чтобы стать архитектором:</a:t>
            </a:r>
            <a:endParaRPr lang="ru-RU" sz="2000" dirty="0">
              <a:latin typeface="Georgia" panose="02040502050405020303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65874" y="2052365"/>
            <a:ext cx="5775562" cy="394973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развитое пространственное мышление;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творческие способности;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математические и аналитические способности;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художественные способности;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хороший глазомер;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способность к конструированию и проектированию.</a:t>
            </a:r>
            <a:endParaRPr lang="ru-RU" sz="2000" b="1" dirty="0">
              <a:latin typeface="Georgia" panose="02040502050405020303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28061" y="896427"/>
            <a:ext cx="4474028" cy="843856"/>
          </a:xfrm>
        </p:spPr>
        <p:txBody>
          <a:bodyPr>
            <a:normAutofit/>
          </a:bodyPr>
          <a:lstStyle/>
          <a:p>
            <a:pPr algn="ctr"/>
            <a:r>
              <a:rPr lang="ru-RU" sz="2000" dirty="0" err="1">
                <a:latin typeface="Georgia" panose="02040502050405020303" pitchFamily="18" charset="0"/>
              </a:rPr>
              <a:t>Сәулетші</a:t>
            </a:r>
            <a:r>
              <a:rPr lang="ru-RU" sz="2000" dirty="0">
                <a:latin typeface="Georgia" panose="02040502050405020303" pitchFamily="18" charset="0"/>
              </a:rPr>
              <a:t> болу </a:t>
            </a:r>
            <a:r>
              <a:rPr lang="ru-RU" sz="2000" dirty="0" err="1">
                <a:latin typeface="Georgia" panose="02040502050405020303" pitchFamily="18" charset="0"/>
              </a:rPr>
              <a:t>үшін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қандай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 smtClean="0">
                <a:latin typeface="Georgia" panose="02040502050405020303" pitchFamily="18" charset="0"/>
              </a:rPr>
              <a:t>қабілеттер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r>
              <a:rPr lang="ru-RU" sz="2000" dirty="0" err="1" smtClean="0">
                <a:latin typeface="Georgia" panose="02040502050405020303" pitchFamily="18" charset="0"/>
              </a:rPr>
              <a:t>қажет</a:t>
            </a:r>
            <a:r>
              <a:rPr lang="ru-RU" sz="2000" dirty="0" smtClean="0">
                <a:latin typeface="Georgia" panose="02040502050405020303" pitchFamily="18" charset="0"/>
              </a:rPr>
              <a:t>:</a:t>
            </a:r>
            <a:endParaRPr lang="ru-RU" sz="2000" dirty="0">
              <a:latin typeface="Georgia" panose="02040502050405020303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28061" y="2052364"/>
            <a:ext cx="5852402" cy="394973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ru-RU" dirty="0" smtClean="0">
                <a:latin typeface="Georgia" panose="02040502050405020303" pitchFamily="18" charset="0"/>
              </a:rPr>
              <a:t> </a:t>
            </a:r>
            <a:r>
              <a:rPr lang="ru-RU" sz="2000" b="1" dirty="0" err="1" smtClean="0">
                <a:latin typeface="Georgia" panose="02040502050405020303" pitchFamily="18" charset="0"/>
              </a:rPr>
              <a:t>дамыған</a:t>
            </a:r>
            <a:r>
              <a:rPr lang="ru-RU" sz="2000" b="1" dirty="0" smtClean="0">
                <a:latin typeface="Georgia" panose="02040502050405020303" pitchFamily="18" charset="0"/>
              </a:rPr>
              <a:t> </a:t>
            </a:r>
            <a:r>
              <a:rPr lang="ru-RU" sz="2000" b="1" dirty="0" err="1">
                <a:latin typeface="Georgia" panose="02040502050405020303" pitchFamily="18" charset="0"/>
              </a:rPr>
              <a:t>кеңістіктік</a:t>
            </a:r>
            <a:r>
              <a:rPr lang="ru-RU" sz="2000" b="1" dirty="0">
                <a:latin typeface="Georgia" panose="02040502050405020303" pitchFamily="18" charset="0"/>
              </a:rPr>
              <a:t> </a:t>
            </a:r>
            <a:r>
              <a:rPr lang="ru-RU" sz="2000" b="1" dirty="0" err="1">
                <a:latin typeface="Georgia" panose="02040502050405020303" pitchFamily="18" charset="0"/>
              </a:rPr>
              <a:t>ойлау</a:t>
            </a:r>
            <a:r>
              <a:rPr lang="ru-RU" sz="2000" b="1" dirty="0" smtClean="0">
                <a:latin typeface="Georgia" panose="02040502050405020303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шығармашылық дағдылар;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математикалық және аналитикалық дағдыдар;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көркемдік қабілеттер;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жақсы көз өлшегіш;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құрастыру мен жобалауға қабілеттілігі;</a:t>
            </a:r>
          </a:p>
          <a:p>
            <a:pPr>
              <a:buFont typeface="Wingdings" panose="05000000000000000000" pitchFamily="2" charset="2"/>
              <a:buChar char="§"/>
            </a:pPr>
            <a:endParaRPr lang="kk-KZ" dirty="0" smtClean="0">
              <a:latin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dirty="0" smtClean="0">
              <a:latin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9144" y="5282958"/>
            <a:ext cx="3171825" cy="143827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3254" y="5282957"/>
            <a:ext cx="2466975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45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885975" y="839586"/>
            <a:ext cx="4472327" cy="1030014"/>
          </a:xfrm>
        </p:spPr>
        <p:txBody>
          <a:bodyPr>
            <a:noAutofit/>
          </a:bodyPr>
          <a:lstStyle/>
          <a:p>
            <a:pPr algn="ctr"/>
            <a:r>
              <a:rPr lang="kk-KZ" dirty="0" smtClean="0"/>
              <a:t>Какими качествами нужно обладать,чтобы стать архитектором: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35179" y="2219306"/>
            <a:ext cx="4698355" cy="29061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оригинальность, находчивость;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наблюдательность </a:t>
            </a:r>
            <a:r>
              <a:rPr lang="ru-RU" sz="2000" b="1" dirty="0" smtClean="0">
                <a:latin typeface="Georgia" panose="02040502050405020303" pitchFamily="18" charset="0"/>
              </a:rPr>
              <a:t>(способность подмечать даже незначительные мелочи);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b="1" dirty="0" smtClean="0">
                <a:latin typeface="Georgia" panose="02040502050405020303" pitchFamily="18" charset="0"/>
              </a:rPr>
              <a:t>ответственность</a:t>
            </a:r>
            <a:r>
              <a:rPr lang="kk-KZ" sz="2000" b="1" dirty="0" smtClean="0">
                <a:latin typeface="Georgia" panose="02040502050405020303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реалистичность;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чувства гармонии и вкуса.</a:t>
            </a:r>
            <a:endParaRPr lang="ru-RU" sz="2000" b="1" dirty="0">
              <a:latin typeface="Georgia" panose="02040502050405020303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87990" y="1008555"/>
            <a:ext cx="4474028" cy="692076"/>
          </a:xfrm>
        </p:spPr>
        <p:txBody>
          <a:bodyPr>
            <a:normAutofit lnSpcReduction="10000"/>
          </a:bodyPr>
          <a:lstStyle/>
          <a:p>
            <a:pPr algn="ctr"/>
            <a:r>
              <a:rPr lang="kk-KZ" dirty="0" smtClean="0"/>
              <a:t>Сәулетші болу үшін қандай қасиеттер болу керек: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87990" y="2219307"/>
            <a:ext cx="5150048" cy="290617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000" b="1" dirty="0" err="1">
                <a:latin typeface="Georgia" panose="02040502050405020303" pitchFamily="18" charset="0"/>
              </a:rPr>
              <a:t>өзіндік</a:t>
            </a:r>
            <a:r>
              <a:rPr lang="ru-RU" sz="2000" b="1" dirty="0">
                <a:latin typeface="Georgia" panose="02040502050405020303" pitchFamily="18" charset="0"/>
              </a:rPr>
              <a:t> </a:t>
            </a:r>
            <a:r>
              <a:rPr lang="ru-RU" sz="2000" b="1" dirty="0" err="1">
                <a:latin typeface="Georgia" panose="02040502050405020303" pitchFamily="18" charset="0"/>
              </a:rPr>
              <a:t>ерекшелігі</a:t>
            </a:r>
            <a:r>
              <a:rPr lang="ru-RU" sz="2000" b="1" dirty="0">
                <a:latin typeface="Georgia" panose="02040502050405020303" pitchFamily="18" charset="0"/>
              </a:rPr>
              <a:t>, </a:t>
            </a:r>
            <a:r>
              <a:rPr lang="ru-RU" sz="2000" b="1" dirty="0" err="1">
                <a:latin typeface="Georgia" panose="02040502050405020303" pitchFamily="18" charset="0"/>
              </a:rPr>
              <a:t>тапқырлығы</a:t>
            </a:r>
            <a:r>
              <a:rPr lang="ru-RU" sz="2000" b="1" dirty="0" smtClean="0">
                <a:latin typeface="Georgia" panose="02040502050405020303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b="1" dirty="0" err="1" smtClean="0">
                <a:latin typeface="Georgia" panose="02040502050405020303" pitchFamily="18" charset="0"/>
              </a:rPr>
              <a:t>байқампаздылық</a:t>
            </a:r>
            <a:r>
              <a:rPr lang="ru-RU" sz="2000" b="1" dirty="0" smtClean="0">
                <a:latin typeface="Georgia" panose="02040502050405020303" pitchFamily="18" charset="0"/>
              </a:rPr>
              <a:t> </a:t>
            </a:r>
            <a:r>
              <a:rPr lang="ru-RU" sz="2000" b="1" dirty="0">
                <a:latin typeface="Georgia" panose="02040502050405020303" pitchFamily="18" charset="0"/>
              </a:rPr>
              <a:t>(</a:t>
            </a:r>
            <a:r>
              <a:rPr lang="ru-RU" sz="2000" b="1" dirty="0" err="1">
                <a:latin typeface="Georgia" panose="02040502050405020303" pitchFamily="18" charset="0"/>
              </a:rPr>
              <a:t>тіпті</a:t>
            </a:r>
            <a:r>
              <a:rPr lang="ru-RU" sz="2000" b="1" dirty="0">
                <a:latin typeface="Georgia" panose="02040502050405020303" pitchFamily="18" charset="0"/>
              </a:rPr>
              <a:t> </a:t>
            </a:r>
            <a:r>
              <a:rPr lang="ru-RU" sz="2000" b="1" dirty="0" err="1">
                <a:latin typeface="Georgia" panose="02040502050405020303" pitchFamily="18" charset="0"/>
              </a:rPr>
              <a:t>ұсақ-түйектерді</a:t>
            </a:r>
            <a:r>
              <a:rPr lang="ru-RU" sz="2000" b="1" dirty="0">
                <a:latin typeface="Georgia" panose="02040502050405020303" pitchFamily="18" charset="0"/>
              </a:rPr>
              <a:t> де </a:t>
            </a:r>
            <a:r>
              <a:rPr lang="ru-RU" sz="2000" b="1" dirty="0" err="1">
                <a:latin typeface="Georgia" panose="02040502050405020303" pitchFamily="18" charset="0"/>
              </a:rPr>
              <a:t>байқау</a:t>
            </a:r>
            <a:r>
              <a:rPr lang="ru-RU" sz="2000" b="1" dirty="0">
                <a:latin typeface="Georgia" panose="02040502050405020303" pitchFamily="18" charset="0"/>
              </a:rPr>
              <a:t> </a:t>
            </a:r>
            <a:r>
              <a:rPr lang="ru-RU" sz="2000" b="1" dirty="0" err="1">
                <a:latin typeface="Georgia" panose="02040502050405020303" pitchFamily="18" charset="0"/>
              </a:rPr>
              <a:t>мүмкіндігі</a:t>
            </a:r>
            <a:r>
              <a:rPr lang="ru-RU" sz="2000" b="1" dirty="0" smtClean="0">
                <a:latin typeface="Georgia" panose="02040502050405020303" pitchFamily="18" charset="0"/>
              </a:rPr>
              <a:t>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жауапкершілік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 smtClean="0">
                <a:latin typeface="Georgia" panose="02040502050405020303" pitchFamily="18" charset="0"/>
              </a:rPr>
              <a:t>шынайлылық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k-KZ" sz="2000" b="1" dirty="0">
                <a:latin typeface="Georgia" panose="02040502050405020303" pitchFamily="18" charset="0"/>
              </a:rPr>
              <a:t>ү</a:t>
            </a:r>
            <a:r>
              <a:rPr lang="kk-KZ" sz="2000" b="1" dirty="0" smtClean="0">
                <a:latin typeface="Georgia" panose="02040502050405020303" pitchFamily="18" charset="0"/>
              </a:rPr>
              <a:t>йлесемділік пен талғам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000" b="1" dirty="0" smtClean="0">
              <a:latin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7552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94123" y="888011"/>
            <a:ext cx="4606381" cy="693135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Где обучают: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11052" y="2012530"/>
            <a:ext cx="5677843" cy="467407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200" b="1" dirty="0">
                <a:latin typeface="Georgia" panose="02040502050405020303" pitchFamily="18" charset="0"/>
              </a:rPr>
              <a:t>Южно-Казахстанский государственный университет имени </a:t>
            </a:r>
            <a:r>
              <a:rPr lang="ru-RU" sz="2200" b="1" dirty="0" smtClean="0">
                <a:latin typeface="Georgia" panose="02040502050405020303" pitchFamily="18" charset="0"/>
              </a:rPr>
              <a:t>М</a:t>
            </a:r>
            <a:r>
              <a:rPr lang="ru-RU" sz="2200" b="1" dirty="0">
                <a:latin typeface="Georgia" panose="02040502050405020303" pitchFamily="18" charset="0"/>
              </a:rPr>
              <a:t>. </a:t>
            </a:r>
            <a:r>
              <a:rPr lang="ru-RU" sz="2200" b="1" dirty="0" err="1" smtClean="0">
                <a:latin typeface="Georgia" panose="02040502050405020303" pitchFamily="18" charset="0"/>
              </a:rPr>
              <a:t>Ауэзова</a:t>
            </a:r>
            <a:endParaRPr lang="ru-RU" sz="2200" b="1" dirty="0" smtClean="0">
              <a:latin typeface="Georgia" panose="02040502050405020303" pitchFamily="18" charset="0"/>
            </a:endParaRPr>
          </a:p>
          <a:p>
            <a:r>
              <a:rPr lang="ru-RU" sz="2200" b="1" dirty="0">
                <a:latin typeface="Georgia" panose="02040502050405020303" pitchFamily="18" charset="0"/>
              </a:rPr>
              <a:t>Карагандинский технический </a:t>
            </a:r>
            <a:r>
              <a:rPr lang="ru-RU" sz="2200" b="1" dirty="0" smtClean="0">
                <a:latin typeface="Georgia" panose="02040502050405020303" pitchFamily="18" charset="0"/>
              </a:rPr>
              <a:t>университет</a:t>
            </a:r>
          </a:p>
          <a:p>
            <a:r>
              <a:rPr lang="ru-RU" sz="2200" b="1" dirty="0">
                <a:latin typeface="Georgia" panose="02040502050405020303" pitchFamily="18" charset="0"/>
              </a:rPr>
              <a:t>Восточно-Казахстанский технический университет имени Д. </a:t>
            </a:r>
            <a:r>
              <a:rPr lang="ru-RU" sz="2200" b="1" dirty="0" err="1" smtClean="0">
                <a:latin typeface="Georgia" panose="02040502050405020303" pitchFamily="18" charset="0"/>
              </a:rPr>
              <a:t>Серикбаева</a:t>
            </a:r>
            <a:endParaRPr lang="ru-RU" sz="2200" b="1" dirty="0" smtClean="0">
              <a:latin typeface="Georgia" panose="02040502050405020303" pitchFamily="18" charset="0"/>
            </a:endParaRPr>
          </a:p>
          <a:p>
            <a:r>
              <a:rPr lang="ru-RU" sz="2200" b="1" dirty="0" err="1">
                <a:latin typeface="Georgia" panose="02040502050405020303" pitchFamily="18" charset="0"/>
              </a:rPr>
              <a:t>Торайгыров</a:t>
            </a:r>
            <a:r>
              <a:rPr lang="ru-RU" sz="2200" b="1" dirty="0">
                <a:latin typeface="Georgia" panose="02040502050405020303" pitchFamily="18" charset="0"/>
              </a:rPr>
              <a:t> </a:t>
            </a:r>
            <a:r>
              <a:rPr lang="ru-RU" sz="2200" b="1" dirty="0" smtClean="0">
                <a:latin typeface="Georgia" panose="02040502050405020303" pitchFamily="18" charset="0"/>
              </a:rPr>
              <a:t>университет</a:t>
            </a:r>
          </a:p>
          <a:p>
            <a:r>
              <a:rPr lang="kk-KZ" sz="2200" b="1" dirty="0" smtClean="0">
                <a:latin typeface="Georgia" panose="02040502050405020303" pitchFamily="18" charset="0"/>
              </a:rPr>
              <a:t>Институт архитектуры и строительства </a:t>
            </a:r>
            <a:r>
              <a:rPr lang="en-US" sz="2200" b="1" dirty="0">
                <a:latin typeface="Georgia" panose="02040502050405020303" pitchFamily="18" charset="0"/>
              </a:rPr>
              <a:t>(</a:t>
            </a:r>
            <a:r>
              <a:rPr lang="en-US" sz="2200" b="1" dirty="0" err="1">
                <a:latin typeface="Georgia" panose="02040502050405020303" pitchFamily="18" charset="0"/>
              </a:rPr>
              <a:t>Satbayev</a:t>
            </a:r>
            <a:r>
              <a:rPr lang="en-US" sz="2200" b="1" dirty="0">
                <a:latin typeface="Georgia" panose="02040502050405020303" pitchFamily="18" charset="0"/>
              </a:rPr>
              <a:t> University)</a:t>
            </a:r>
            <a:endParaRPr lang="ru-RU" sz="2200" b="1" dirty="0" smtClean="0">
              <a:latin typeface="Georgia" panose="02040502050405020303" pitchFamily="18" charset="0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0" y="888011"/>
            <a:ext cx="4700059" cy="692076"/>
          </a:xfrm>
        </p:spPr>
        <p:txBody>
          <a:bodyPr>
            <a:normAutofit/>
          </a:bodyPr>
          <a:lstStyle/>
          <a:p>
            <a:pPr algn="ctr"/>
            <a:r>
              <a:rPr lang="kk-KZ" sz="2800" dirty="0" smtClean="0"/>
              <a:t>Қайда оқытады: </a:t>
            </a:r>
            <a:endParaRPr lang="ru-RU" sz="28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52080" y="2012530"/>
            <a:ext cx="5242043" cy="4505910"/>
          </a:xfrm>
        </p:spPr>
        <p:txBody>
          <a:bodyPr>
            <a:normAutofit/>
          </a:bodyPr>
          <a:lstStyle/>
          <a:p>
            <a:r>
              <a:rPr lang="kk-KZ" sz="2200" b="1" dirty="0" smtClean="0">
                <a:latin typeface="Georgia" panose="02040502050405020303" pitchFamily="18" charset="0"/>
              </a:rPr>
              <a:t>Мұхтар Әуезов атындағы Оңтүстік Қазақстан мемлекеттік университеті </a:t>
            </a:r>
          </a:p>
          <a:p>
            <a:r>
              <a:rPr lang="kk-KZ" sz="2200" b="1" dirty="0" smtClean="0">
                <a:latin typeface="Georgia" panose="02040502050405020303" pitchFamily="18" charset="0"/>
              </a:rPr>
              <a:t>Қарағанды техникалық университеті</a:t>
            </a:r>
          </a:p>
          <a:p>
            <a:r>
              <a:rPr lang="kk-KZ" sz="2200" b="1" dirty="0" smtClean="0">
                <a:latin typeface="Georgia" panose="02040502050405020303" pitchFamily="18" charset="0"/>
              </a:rPr>
              <a:t>Дәулет Серікбаев атындағы Шығыс Қазақстан техникалық университет</a:t>
            </a:r>
          </a:p>
          <a:p>
            <a:r>
              <a:rPr lang="kk-KZ" sz="2200" b="1" dirty="0" smtClean="0">
                <a:latin typeface="Georgia" panose="02040502050405020303" pitchFamily="18" charset="0"/>
              </a:rPr>
              <a:t>Торайғыров университет</a:t>
            </a:r>
          </a:p>
          <a:p>
            <a:r>
              <a:rPr lang="kk-KZ" sz="2200" b="1" dirty="0" smtClean="0">
                <a:latin typeface="Georgia" panose="02040502050405020303" pitchFamily="18" charset="0"/>
              </a:rPr>
              <a:t>Сәулет және құрылыс институты </a:t>
            </a:r>
            <a:r>
              <a:rPr lang="en-US" sz="2200" b="1" dirty="0">
                <a:latin typeface="Georgia" panose="02040502050405020303" pitchFamily="18" charset="0"/>
              </a:rPr>
              <a:t>(</a:t>
            </a:r>
            <a:r>
              <a:rPr lang="en-US" sz="2200" b="1" dirty="0" err="1">
                <a:latin typeface="Georgia" panose="02040502050405020303" pitchFamily="18" charset="0"/>
              </a:rPr>
              <a:t>Satbayev</a:t>
            </a:r>
            <a:r>
              <a:rPr lang="en-US" sz="2200" b="1" dirty="0">
                <a:latin typeface="Georgia" panose="02040502050405020303" pitchFamily="18" charset="0"/>
              </a:rPr>
              <a:t> University)</a:t>
            </a:r>
          </a:p>
          <a:p>
            <a:endParaRPr lang="ru-RU" sz="22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79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341</TotalTime>
  <Words>532</Words>
  <Application>Microsoft Office PowerPoint</Application>
  <PresentationFormat>Широкоэкранный</PresentationFormat>
  <Paragraphs>81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Aharoni</vt:lpstr>
      <vt:lpstr>Arial</vt:lpstr>
      <vt:lpstr>Arial Black</vt:lpstr>
      <vt:lpstr>Georgia</vt:lpstr>
      <vt:lpstr>Times New Roman</vt:lpstr>
      <vt:lpstr>Trebuchet MS</vt:lpstr>
      <vt:lpstr>Wingdings</vt:lpstr>
      <vt:lpstr>Wingdings 3</vt:lpstr>
      <vt:lpstr>Берлин</vt:lpstr>
      <vt:lpstr> ОСЫНДАЙ МАМАНДЫҚ БАР               ЕСТЬ ТАКАЯ ПРОФЕССИЯ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ОСЫНДАЙ МАМАНДЫҚ БАР               ЕСТЬ ТАКАЯ ПРОФЕССИЯ</dc:title>
  <dc:creator>Ученик</dc:creator>
  <cp:lastModifiedBy>User</cp:lastModifiedBy>
  <cp:revision>21</cp:revision>
  <dcterms:created xsi:type="dcterms:W3CDTF">2022-04-29T04:55:47Z</dcterms:created>
  <dcterms:modified xsi:type="dcterms:W3CDTF">2022-07-22T10:05:48Z</dcterms:modified>
</cp:coreProperties>
</file>