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6"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DEAB58C8-397B-4372-8172-654477D4A0D9}" type="datetimeFigureOut">
              <a:rPr lang="ru-RU" smtClean="0"/>
              <a:pPr>
                <a:defRPr/>
              </a:pPr>
              <a:t>22.07.2022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8F60818-042F-41DC-86BD-AA2402C4ABC8}" type="slidenum">
              <a:rPr lang="ru-RU" smtClean="0"/>
              <a:pPr>
                <a:defRPr/>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08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fld id="{60745C14-93F8-48C9-8119-715BA0D550F4}" type="datetimeFigureOut">
              <a:rPr lang="ru-RU" smtClean="0"/>
              <a:pPr>
                <a:defRPr/>
              </a:pPr>
              <a:t>22.07.2022</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4F51BDD4-D7B2-4699-8EFD-8CD56CBB4CCA}" type="slidenum">
              <a:rPr lang="ru-RU" smtClean="0"/>
              <a:pPr>
                <a:defRPr/>
              </a:pPr>
              <a:t>‹#›</a:t>
            </a:fld>
            <a:endParaRPr lang="ru-RU"/>
          </a:p>
        </p:txBody>
      </p:sp>
    </p:spTree>
    <p:extLst>
      <p:ext uri="{BB962C8B-B14F-4D97-AF65-F5344CB8AC3E}">
        <p14:creationId xmlns:p14="http://schemas.microsoft.com/office/powerpoint/2010/main" val="365429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60745C14-93F8-48C9-8119-715BA0D550F4}" type="datetimeFigureOut">
              <a:rPr lang="ru-RU" smtClean="0"/>
              <a:pPr>
                <a:defRPr/>
              </a:pPr>
              <a:t>22.07.2022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F51BDD4-D7B2-4699-8EFD-8CD56CBB4CCA}" type="slidenum">
              <a:rPr lang="ru-RU" smtClean="0"/>
              <a:pPr>
                <a:defRPr/>
              </a:pPr>
              <a:t>‹#›</a:t>
            </a:fld>
            <a:endParaRPr lang="ru-RU"/>
          </a:p>
        </p:txBody>
      </p:sp>
    </p:spTree>
    <p:extLst>
      <p:ext uri="{BB962C8B-B14F-4D97-AF65-F5344CB8AC3E}">
        <p14:creationId xmlns:p14="http://schemas.microsoft.com/office/powerpoint/2010/main" val="82090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60745C14-93F8-48C9-8119-715BA0D550F4}" type="datetimeFigureOut">
              <a:rPr lang="ru-RU" smtClean="0"/>
              <a:pPr>
                <a:defRPr/>
              </a:pPr>
              <a:t>22.07.2022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F51BDD4-D7B2-4699-8EFD-8CD56CBB4CCA}" type="slidenum">
              <a:rPr lang="ru-RU" smtClean="0"/>
              <a:pPr>
                <a:defRPr/>
              </a:pPr>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4695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60745C14-93F8-48C9-8119-715BA0D550F4}" type="datetimeFigureOut">
              <a:rPr lang="ru-RU" smtClean="0"/>
              <a:pPr>
                <a:defRPr/>
              </a:pPr>
              <a:t>22.07.2022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F51BDD4-D7B2-4699-8EFD-8CD56CBB4CCA}" type="slidenum">
              <a:rPr lang="ru-RU" smtClean="0"/>
              <a:pPr>
                <a:defRPr/>
              </a:pPr>
              <a:t>‹#›</a:t>
            </a:fld>
            <a:endParaRPr lang="ru-RU"/>
          </a:p>
        </p:txBody>
      </p:sp>
    </p:spTree>
    <p:extLst>
      <p:ext uri="{BB962C8B-B14F-4D97-AF65-F5344CB8AC3E}">
        <p14:creationId xmlns:p14="http://schemas.microsoft.com/office/powerpoint/2010/main" val="1067946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60745C14-93F8-48C9-8119-715BA0D550F4}" type="datetimeFigureOut">
              <a:rPr lang="ru-RU" smtClean="0"/>
              <a:pPr>
                <a:defRPr/>
              </a:pPr>
              <a:t>22.07.2022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F51BDD4-D7B2-4699-8EFD-8CD56CBB4CCA}" type="slidenum">
              <a:rPr lang="ru-RU" smtClean="0"/>
              <a:pPr>
                <a:defRPr/>
              </a:pPr>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03358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60745C14-93F8-48C9-8119-715BA0D550F4}" type="datetimeFigureOut">
              <a:rPr lang="ru-RU" smtClean="0"/>
              <a:pPr>
                <a:defRPr/>
              </a:pPr>
              <a:t>22.07.2022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F51BDD4-D7B2-4699-8EFD-8CD56CBB4CCA}" type="slidenum">
              <a:rPr lang="ru-RU" smtClean="0"/>
              <a:pPr>
                <a:defRPr/>
              </a:pPr>
              <a:t>‹#›</a:t>
            </a:fld>
            <a:endParaRPr lang="ru-RU"/>
          </a:p>
        </p:txBody>
      </p:sp>
    </p:spTree>
    <p:extLst>
      <p:ext uri="{BB962C8B-B14F-4D97-AF65-F5344CB8AC3E}">
        <p14:creationId xmlns:p14="http://schemas.microsoft.com/office/powerpoint/2010/main" val="43967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7CF3C6A9-4A62-418E-A8F4-EC4BFE34A0FB}" type="datetimeFigureOut">
              <a:rPr lang="ru-RU" smtClean="0"/>
              <a:pPr>
                <a:defRPr/>
              </a:pPr>
              <a:t>22.07.2022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D841275-285F-4E42-ADFE-0A707E2A2B04}" type="slidenum">
              <a:rPr lang="ru-RU" smtClean="0"/>
              <a:pPr>
                <a:defRPr/>
              </a:pPr>
              <a:t>‹#›</a:t>
            </a:fld>
            <a:endParaRPr lang="ru-RU"/>
          </a:p>
        </p:txBody>
      </p:sp>
    </p:spTree>
    <p:extLst>
      <p:ext uri="{BB962C8B-B14F-4D97-AF65-F5344CB8AC3E}">
        <p14:creationId xmlns:p14="http://schemas.microsoft.com/office/powerpoint/2010/main" val="48766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3B854D02-0BCF-4DF1-B985-218182C0C343}" type="datetimeFigureOut">
              <a:rPr lang="ru-RU" smtClean="0"/>
              <a:pPr>
                <a:defRPr/>
              </a:pPr>
              <a:t>22.07.2022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2DDB497-E917-4697-A618-5F177FA2A98C}" type="slidenum">
              <a:rPr lang="ru-RU" smtClean="0"/>
              <a:pPr>
                <a:defRPr/>
              </a:pPr>
              <a:t>‹#›</a:t>
            </a:fld>
            <a:endParaRPr lang="ru-RU"/>
          </a:p>
        </p:txBody>
      </p:sp>
    </p:spTree>
    <p:extLst>
      <p:ext uri="{BB962C8B-B14F-4D97-AF65-F5344CB8AC3E}">
        <p14:creationId xmlns:p14="http://schemas.microsoft.com/office/powerpoint/2010/main" val="71052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EF5F0C86-2645-4CFA-8447-D03FC0B976D7}" type="datetimeFigureOut">
              <a:rPr lang="ru-RU" smtClean="0"/>
              <a:pPr>
                <a:defRPr/>
              </a:pPr>
              <a:t>22.07.2022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D6CBEE0-D04A-4C5E-8E0F-71D8BC6F96AF}" type="slidenum">
              <a:rPr lang="ru-RU" smtClean="0"/>
              <a:pPr>
                <a:defRPr/>
              </a:pPr>
              <a:t>‹#›</a:t>
            </a:fld>
            <a:endParaRPr lang="ru-RU"/>
          </a:p>
        </p:txBody>
      </p:sp>
    </p:spTree>
    <p:extLst>
      <p:ext uri="{BB962C8B-B14F-4D97-AF65-F5344CB8AC3E}">
        <p14:creationId xmlns:p14="http://schemas.microsoft.com/office/powerpoint/2010/main" val="393052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679783C7-6001-4B3C-9815-7526F5000578}" type="datetimeFigureOut">
              <a:rPr lang="ru-RU" smtClean="0"/>
              <a:pPr>
                <a:defRPr/>
              </a:pPr>
              <a:t>22.07.2022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6F0DDFF-5CC9-4397-95A9-AC007C2EF102}" type="slidenum">
              <a:rPr lang="ru-RU" smtClean="0"/>
              <a:pPr>
                <a:defRPr/>
              </a:pPr>
              <a:t>‹#›</a:t>
            </a:fld>
            <a:endParaRPr lang="ru-RU"/>
          </a:p>
        </p:txBody>
      </p:sp>
    </p:spTree>
    <p:extLst>
      <p:ext uri="{BB962C8B-B14F-4D97-AF65-F5344CB8AC3E}">
        <p14:creationId xmlns:p14="http://schemas.microsoft.com/office/powerpoint/2010/main" val="293709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8BB4D136-EDCB-4561-8040-D0B61C7950AD}" type="datetimeFigureOut">
              <a:rPr lang="ru-RU" smtClean="0"/>
              <a:pPr>
                <a:defRPr/>
              </a:pPr>
              <a:t>22.07.2022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598AFFE-2CA1-46B3-849E-8E868A36AD18}" type="slidenum">
              <a:rPr lang="ru-RU" smtClean="0"/>
              <a:pPr>
                <a:defRPr/>
              </a:pPr>
              <a:t>‹#›</a:t>
            </a:fld>
            <a:endParaRPr lang="ru-RU"/>
          </a:p>
        </p:txBody>
      </p:sp>
    </p:spTree>
    <p:extLst>
      <p:ext uri="{BB962C8B-B14F-4D97-AF65-F5344CB8AC3E}">
        <p14:creationId xmlns:p14="http://schemas.microsoft.com/office/powerpoint/2010/main" val="274525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hasCustomPrompt="1"/>
          </p:nvPr>
        </p:nvSpPr>
        <p:spPr>
          <a:xfrm>
            <a:off x="5806545" y="1262062"/>
            <a:ext cx="4929188" cy="3030538"/>
          </a:xfrm>
        </p:spPr>
        <p:txBody>
          <a:bodyPr anchor="t">
            <a:normAutofit/>
          </a:bodyPr>
          <a:lstStyle>
            <a:lvl1pPr>
              <a:defRPr/>
            </a:lvl1pPr>
          </a:lstStyle>
          <a:p>
            <a:pPr lvl="0"/>
            <a:r>
              <a:rPr lang="ru-RU" dirty="0" err="1" smtClean="0"/>
              <a:t>дәрігерОбразец</a:t>
            </a:r>
            <a:r>
              <a:rPr lang="ru-RU" dirty="0" smtClean="0"/>
              <a:t>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7" name="Date Placeholder 6"/>
          <p:cNvSpPr>
            <a:spLocks noGrp="1"/>
          </p:cNvSpPr>
          <p:nvPr>
            <p:ph type="dt" sz="half" idx="10"/>
          </p:nvPr>
        </p:nvSpPr>
        <p:spPr/>
        <p:txBody>
          <a:bodyPr/>
          <a:lstStyle/>
          <a:p>
            <a:pPr>
              <a:defRPr/>
            </a:pPr>
            <a:fld id="{DCD69447-FD72-49FD-9B2E-8CA54521AB59}" type="datetimeFigureOut">
              <a:rPr lang="ru-RU" smtClean="0"/>
              <a:pPr>
                <a:defRPr/>
              </a:pPr>
              <a:t>22.07.2022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D53AE410-D944-401E-BC26-744B1C4D54AF}" type="slidenum">
              <a:rPr lang="ru-RU" smtClean="0"/>
              <a:pPr>
                <a:defRPr/>
              </a:pPr>
              <a:t>‹#›</a:t>
            </a:fld>
            <a:endParaRPr lang="ru-RU"/>
          </a:p>
        </p:txBody>
      </p:sp>
    </p:spTree>
    <p:extLst>
      <p:ext uri="{BB962C8B-B14F-4D97-AF65-F5344CB8AC3E}">
        <p14:creationId xmlns:p14="http://schemas.microsoft.com/office/powerpoint/2010/main" val="213825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E7C8F21B-36C9-429A-B0E7-64C2EB336CAC}" type="datetimeFigureOut">
              <a:rPr lang="ru-RU" smtClean="0"/>
              <a:pPr>
                <a:defRPr/>
              </a:pPr>
              <a:t>22.07.2022</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4916B986-9F0C-4922-9F71-1AC2782D03BC}" type="slidenum">
              <a:rPr lang="ru-RU" smtClean="0"/>
              <a:pPr>
                <a:defRPr/>
              </a:pPr>
              <a:t>‹#›</a:t>
            </a:fld>
            <a:endParaRPr lang="ru-RU"/>
          </a:p>
        </p:txBody>
      </p:sp>
    </p:spTree>
    <p:extLst>
      <p:ext uri="{BB962C8B-B14F-4D97-AF65-F5344CB8AC3E}">
        <p14:creationId xmlns:p14="http://schemas.microsoft.com/office/powerpoint/2010/main" val="424860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B67E8C-60A9-46B1-9F0F-C135E1D1BA15}" type="datetimeFigureOut">
              <a:rPr lang="ru-RU" smtClean="0"/>
              <a:pPr>
                <a:defRPr/>
              </a:pPr>
              <a:t>22.07.2022</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7E212F7-52DF-445B-B200-5EBE11B12484}" type="slidenum">
              <a:rPr lang="ru-RU" smtClean="0"/>
              <a:pPr>
                <a:defRPr/>
              </a:pPr>
              <a:t>‹#›</a:t>
            </a:fld>
            <a:endParaRPr lang="ru-RU"/>
          </a:p>
        </p:txBody>
      </p:sp>
    </p:spTree>
    <p:extLst>
      <p:ext uri="{BB962C8B-B14F-4D97-AF65-F5344CB8AC3E}">
        <p14:creationId xmlns:p14="http://schemas.microsoft.com/office/powerpoint/2010/main" val="281566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D182DB9D-7D56-41F8-9BFD-B0925A87CDC6}" type="datetimeFigureOut">
              <a:rPr lang="ru-RU" smtClean="0"/>
              <a:pPr>
                <a:defRPr/>
              </a:pPr>
              <a:t>22.07.2022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D909553-809F-47DE-BDCE-EC8EE3577D3F}" type="slidenum">
              <a:rPr lang="ru-RU" smtClean="0"/>
              <a:pPr>
                <a:defRPr/>
              </a:pPr>
              <a:t>‹#›</a:t>
            </a:fld>
            <a:endParaRPr lang="ru-RU"/>
          </a:p>
        </p:txBody>
      </p:sp>
    </p:spTree>
    <p:extLst>
      <p:ext uri="{BB962C8B-B14F-4D97-AF65-F5344CB8AC3E}">
        <p14:creationId xmlns:p14="http://schemas.microsoft.com/office/powerpoint/2010/main" val="5136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D2823FBB-208E-4125-8CA2-68F4C51DD489}" type="datetimeFigureOut">
              <a:rPr lang="ru-RU" smtClean="0"/>
              <a:pPr>
                <a:defRPr/>
              </a:pPr>
              <a:t>22.07.2022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AD38E6A-F7BC-41A3-9DC9-379CB7C077AC}" type="slidenum">
              <a:rPr lang="ru-RU" smtClean="0"/>
              <a:pPr>
                <a:defRPr/>
              </a:pPr>
              <a:t>‹#›</a:t>
            </a:fld>
            <a:endParaRPr lang="ru-RU"/>
          </a:p>
        </p:txBody>
      </p:sp>
    </p:spTree>
    <p:extLst>
      <p:ext uri="{BB962C8B-B14F-4D97-AF65-F5344CB8AC3E}">
        <p14:creationId xmlns:p14="http://schemas.microsoft.com/office/powerpoint/2010/main" val="288873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60745C14-93F8-48C9-8119-715BA0D550F4}" type="datetimeFigureOut">
              <a:rPr lang="ru-RU" smtClean="0"/>
              <a:pPr>
                <a:defRPr/>
              </a:pPr>
              <a:t>22.07.2022</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4F51BDD4-D7B2-4699-8EFD-8CD56CBB4CCA}" type="slidenum">
              <a:rPr lang="ru-RU" smtClean="0"/>
              <a:pPr>
                <a:defRPr/>
              </a:pPr>
              <a:t>‹#›</a:t>
            </a:fld>
            <a:endParaRPr lang="ru-RU"/>
          </a:p>
        </p:txBody>
      </p:sp>
    </p:spTree>
    <p:extLst>
      <p:ext uri="{BB962C8B-B14F-4D97-AF65-F5344CB8AC3E}">
        <p14:creationId xmlns:p14="http://schemas.microsoft.com/office/powerpoint/2010/main" val="3695298544"/>
      </p:ext>
    </p:extLst>
  </p:cSld>
  <p:clrMap bg1="dk1" tx1="lt1" bg2="dk2" tx2="lt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 id="2147484231" r:id="rId15"/>
    <p:sldLayoutId id="2147484232" r:id="rId16"/>
    <p:sldLayoutId id="214748423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27000">
              <a:srgbClr val="FFFFFF"/>
            </a:gs>
            <a:gs pos="100000">
              <a:srgbClr val="919191"/>
            </a:gs>
          </a:gsLst>
          <a:path path="rect">
            <a:fillToRect l="100000" t="100000"/>
          </a:path>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620889" y="519359"/>
            <a:ext cx="8534400" cy="1355725"/>
          </a:xfrm>
        </p:spPr>
        <p:txBody>
          <a:bodyPr rtlCol="0">
            <a:normAutofit fontScale="90000"/>
          </a:bodyPr>
          <a:lstStyle/>
          <a:p>
            <a:pPr fontAlgn="auto">
              <a:spcAft>
                <a:spcPts val="0"/>
              </a:spcAft>
              <a:defRPr/>
            </a:pPr>
            <a:r>
              <a:rPr lang="ru-RU" b="1" dirty="0" smtClean="0">
                <a:solidFill>
                  <a:srgbClr val="FFFF00"/>
                </a:solidFill>
                <a:latin typeface="Arial Black" panose="020B0A04020102020204" pitchFamily="34" charset="0"/>
                <a:cs typeface="Aharoni" panose="02010803020104030203" pitchFamily="2" charset="-79"/>
              </a:rPr>
              <a:t/>
            </a:r>
            <a:br>
              <a:rPr lang="ru-RU" b="1" dirty="0" smtClean="0">
                <a:solidFill>
                  <a:srgbClr val="FFFF00"/>
                </a:solidFill>
                <a:latin typeface="Arial Black" panose="020B0A04020102020204" pitchFamily="34" charset="0"/>
                <a:cs typeface="Aharoni" panose="02010803020104030203" pitchFamily="2" charset="-79"/>
              </a:rPr>
            </a:br>
            <a:r>
              <a:rPr lang="ru-RU" b="1" dirty="0" smtClean="0">
                <a:solidFill>
                  <a:srgbClr val="FFFF00"/>
                </a:solidFill>
                <a:latin typeface="Times New Roman" panose="02020603050405020304" pitchFamily="18" charset="0"/>
                <a:cs typeface="Times New Roman" panose="02020603050405020304" pitchFamily="18" charset="0"/>
              </a:rPr>
              <a:t>ОСЫНДАЙ</a:t>
            </a:r>
            <a:r>
              <a:rPr lang="kk-KZ" b="1" dirty="0" smtClean="0">
                <a:solidFill>
                  <a:srgbClr val="FFFF00"/>
                </a:solidFill>
                <a:latin typeface="Times New Roman" panose="02020603050405020304" pitchFamily="18" charset="0"/>
                <a:cs typeface="Times New Roman" panose="02020603050405020304" pitchFamily="18" charset="0"/>
              </a:rPr>
              <a:t> МАМАНДЫҚ БАР              </a:t>
            </a:r>
            <a:br>
              <a:rPr lang="kk-KZ" b="1" dirty="0" smtClean="0">
                <a:solidFill>
                  <a:srgbClr val="FFFF00"/>
                </a:solidFill>
                <a:latin typeface="Times New Roman" panose="02020603050405020304" pitchFamily="18" charset="0"/>
                <a:cs typeface="Times New Roman" panose="02020603050405020304" pitchFamily="18" charset="0"/>
              </a:rPr>
            </a:br>
            <a:r>
              <a:rPr lang="kk-KZ" b="1" dirty="0" smtClean="0">
                <a:solidFill>
                  <a:srgbClr val="FFFF00"/>
                </a:solidFill>
                <a:latin typeface="Times New Roman" panose="02020603050405020304" pitchFamily="18" charset="0"/>
                <a:cs typeface="Times New Roman" panose="02020603050405020304" pitchFamily="18" charset="0"/>
              </a:rPr>
              <a:t>ЕСТЬ ТАКАЯ ПРОФЕССИЯ</a:t>
            </a:r>
            <a:r>
              <a:rPr lang="kk-KZ" dirty="0">
                <a:cs typeface="Aharoni" panose="02010803020104030203" pitchFamily="2" charset="-79"/>
              </a:rPr>
              <a:t/>
            </a:r>
            <a:br>
              <a:rPr lang="kk-KZ" dirty="0">
                <a:cs typeface="Aharoni" panose="02010803020104030203" pitchFamily="2" charset="-79"/>
              </a:rPr>
            </a:br>
            <a:endParaRPr lang="ru-RU" dirty="0">
              <a:cs typeface="Aharoni" panose="02010803020104030203" pitchFamily="2" charset="-79"/>
            </a:endParaRPr>
          </a:p>
        </p:txBody>
      </p:sp>
      <p:sp>
        <p:nvSpPr>
          <p:cNvPr id="5123" name="Объект 4"/>
          <p:cNvSpPr>
            <a:spLocks noGrp="1"/>
          </p:cNvSpPr>
          <p:nvPr>
            <p:ph idx="4294967295"/>
          </p:nvPr>
        </p:nvSpPr>
        <p:spPr>
          <a:xfrm>
            <a:off x="855663" y="2336800"/>
            <a:ext cx="11336337" cy="2540000"/>
          </a:xfrm>
        </p:spPr>
        <p:txBody>
          <a:bodyPr>
            <a:normAutofit lnSpcReduction="10000"/>
          </a:bodyPr>
          <a:lstStyle/>
          <a:p>
            <a:pPr marL="0" indent="0" algn="ctr">
              <a:buFont typeface="Wingdings 3" panose="05040102010807070707" pitchFamily="18" charset="2"/>
              <a:buNone/>
            </a:pPr>
            <a:endParaRPr lang="kk-KZ" altLang="ru-RU" sz="4800" dirty="0" smtClean="0"/>
          </a:p>
          <a:p>
            <a:pPr marL="0" indent="0" algn="ctr">
              <a:buFont typeface="Wingdings 3" panose="05040102010807070707" pitchFamily="18" charset="2"/>
              <a:buNone/>
            </a:pPr>
            <a:r>
              <a:rPr lang="kk-KZ" altLang="ru-RU" sz="4800" b="1" dirty="0" smtClean="0">
                <a:solidFill>
                  <a:srgbClr val="FF0000"/>
                </a:solidFill>
              </a:rPr>
              <a:t>ДӘРІГЕР</a:t>
            </a:r>
          </a:p>
          <a:p>
            <a:pPr marL="0" indent="0" algn="ctr">
              <a:buFont typeface="Wingdings 3" panose="05040102010807070707" pitchFamily="18" charset="2"/>
              <a:buNone/>
            </a:pPr>
            <a:r>
              <a:rPr lang="kk-KZ" altLang="ru-RU" sz="4800" b="1" dirty="0" smtClean="0">
                <a:solidFill>
                  <a:srgbClr val="FF0000"/>
                </a:solidFill>
              </a:rPr>
              <a:t>ВРАЧ</a:t>
            </a:r>
            <a:endParaRPr lang="ru-RU" altLang="ru-RU" sz="4800" b="1" dirty="0" smtClean="0">
              <a:solidFill>
                <a:srgbClr val="FF0000"/>
              </a:solidFill>
            </a:endParaRPr>
          </a:p>
        </p:txBody>
      </p:sp>
      <p:pic>
        <p:nvPicPr>
          <p:cNvPr id="5124" name="Рисунок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416" y="198322"/>
            <a:ext cx="2089896" cy="199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a:stretch>
            <a:fillRect/>
          </a:stretch>
        </p:blipFill>
        <p:spPr>
          <a:xfrm>
            <a:off x="193280" y="4120274"/>
            <a:ext cx="4694809" cy="2436484"/>
          </a:xfrm>
          <a:prstGeom prst="ellipse">
            <a:avLst/>
          </a:prstGeom>
          <a:ln>
            <a:noFill/>
          </a:ln>
          <a:effectLst>
            <a:softEdge rad="112500"/>
          </a:effectLst>
        </p:spPr>
      </p:pic>
      <p:pic>
        <p:nvPicPr>
          <p:cNvPr id="5" name="Рисунок 4"/>
          <p:cNvPicPr>
            <a:picLocks noChangeAspect="1"/>
          </p:cNvPicPr>
          <p:nvPr/>
        </p:nvPicPr>
        <p:blipFill>
          <a:blip r:embed="rId4"/>
          <a:stretch>
            <a:fillRect/>
          </a:stretch>
        </p:blipFill>
        <p:spPr>
          <a:xfrm>
            <a:off x="7951681" y="3155828"/>
            <a:ext cx="4240319" cy="3441944"/>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algn="ctr"/>
            <a:r>
              <a:rPr lang="ru-RU" sz="2000" b="1" dirty="0" smtClean="0">
                <a:solidFill>
                  <a:srgbClr val="FF0000"/>
                </a:solidFill>
              </a:rPr>
              <a:t>КАРДИОЛОГ</a:t>
            </a:r>
            <a:endParaRPr lang="ru-RU" sz="2000" b="1" dirty="0">
              <a:solidFill>
                <a:srgbClr val="FF0000"/>
              </a:solidFill>
            </a:endParaRPr>
          </a:p>
        </p:txBody>
      </p:sp>
      <p:sp>
        <p:nvSpPr>
          <p:cNvPr id="4" name="Объект 3"/>
          <p:cNvSpPr>
            <a:spLocks noGrp="1"/>
          </p:cNvSpPr>
          <p:nvPr>
            <p:ph sz="half" idx="2"/>
          </p:nvPr>
        </p:nvSpPr>
        <p:spPr>
          <a:xfrm>
            <a:off x="6357898" y="1541073"/>
            <a:ext cx="5672521" cy="3030538"/>
          </a:xfrm>
        </p:spPr>
        <p:txBody>
          <a:bodyPr/>
          <a:lstStyle/>
          <a:p>
            <a:pPr marL="0" indent="0">
              <a:buNone/>
            </a:pPr>
            <a:r>
              <a:rPr lang="ru-RU" b="1" dirty="0">
                <a:solidFill>
                  <a:schemeClr val="tx1"/>
                </a:solidFill>
              </a:rPr>
              <a:t>Врач - кардиолог оказывает медицинскую помощь (консультирует и назначает лечение) больным с заболеваниями органов кровообращения, а также занимается профилактикой этих заболеваний.</a:t>
            </a:r>
          </a:p>
        </p:txBody>
      </p:sp>
      <p:sp>
        <p:nvSpPr>
          <p:cNvPr id="5" name="Текст 4"/>
          <p:cNvSpPr>
            <a:spLocks noGrp="1"/>
          </p:cNvSpPr>
          <p:nvPr>
            <p:ph type="body" sz="quarter" idx="3"/>
          </p:nvPr>
        </p:nvSpPr>
        <p:spPr/>
        <p:txBody>
          <a:bodyPr/>
          <a:lstStyle/>
          <a:p>
            <a:pPr algn="ctr"/>
            <a:r>
              <a:rPr lang="ru-RU" sz="2000" b="1" dirty="0" smtClean="0">
                <a:solidFill>
                  <a:srgbClr val="FF0000"/>
                </a:solidFill>
              </a:rPr>
              <a:t>КАРДИОЛОГ</a:t>
            </a:r>
            <a:endParaRPr lang="ru-RU" sz="2000" b="1" dirty="0">
              <a:solidFill>
                <a:srgbClr val="FF0000"/>
              </a:solidFill>
            </a:endParaRPr>
          </a:p>
        </p:txBody>
      </p:sp>
      <p:sp>
        <p:nvSpPr>
          <p:cNvPr id="6" name="Объект 5"/>
          <p:cNvSpPr>
            <a:spLocks noGrp="1"/>
          </p:cNvSpPr>
          <p:nvPr>
            <p:ph sz="quarter" idx="4"/>
          </p:nvPr>
        </p:nvSpPr>
        <p:spPr>
          <a:xfrm>
            <a:off x="757266" y="1541073"/>
            <a:ext cx="4929188" cy="3030538"/>
          </a:xfrm>
        </p:spPr>
        <p:txBody>
          <a:bodyPr/>
          <a:lstStyle/>
          <a:p>
            <a:pPr marL="0" indent="0">
              <a:buNone/>
            </a:pPr>
            <a:r>
              <a:rPr lang="ru-RU" b="1" dirty="0">
                <a:solidFill>
                  <a:schemeClr val="tx1"/>
                </a:solidFill>
              </a:rPr>
              <a:t>Кардиолог қан айналымы жүйесі аурулары бар науқастарға медициналық көмек көрсетеді (кеңес береді және емдеуді тағайындайды), сонымен қатар осы аурулардың алдын алумен айналысады.</a:t>
            </a:r>
          </a:p>
        </p:txBody>
      </p:sp>
      <p:pic>
        <p:nvPicPr>
          <p:cNvPr id="7" name="Рисунок 6"/>
          <p:cNvPicPr>
            <a:picLocks noChangeAspect="1"/>
          </p:cNvPicPr>
          <p:nvPr/>
        </p:nvPicPr>
        <p:blipFill>
          <a:blip r:embed="rId2"/>
          <a:stretch>
            <a:fillRect/>
          </a:stretch>
        </p:blipFill>
        <p:spPr>
          <a:xfrm>
            <a:off x="3983421" y="3951890"/>
            <a:ext cx="4508938" cy="2690648"/>
          </a:xfrm>
          <a:prstGeom prst="rect">
            <a:avLst/>
          </a:prstGeom>
        </p:spPr>
      </p:pic>
    </p:spTree>
    <p:extLst>
      <p:ext uri="{BB962C8B-B14F-4D97-AF65-F5344CB8AC3E}">
        <p14:creationId xmlns:p14="http://schemas.microsoft.com/office/powerpoint/2010/main" val="39749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72080" y="685800"/>
            <a:ext cx="8781520" cy="576262"/>
          </a:xfrm>
        </p:spPr>
        <p:txBody>
          <a:bodyPr/>
          <a:lstStyle/>
          <a:p>
            <a:pPr algn="ctr"/>
            <a:r>
              <a:rPr lang="ru-RU" sz="2000" b="1" dirty="0" smtClean="0">
                <a:solidFill>
                  <a:srgbClr val="FF0000"/>
                </a:solidFill>
              </a:rPr>
              <a:t>АНЕСТЕЗИОЛОГ-РЕАНИМАТОЛОГ</a:t>
            </a:r>
          </a:p>
        </p:txBody>
      </p:sp>
      <p:sp>
        <p:nvSpPr>
          <p:cNvPr id="4" name="Объект 3"/>
          <p:cNvSpPr>
            <a:spLocks noGrp="1"/>
          </p:cNvSpPr>
          <p:nvPr>
            <p:ph sz="half" idx="2"/>
          </p:nvPr>
        </p:nvSpPr>
        <p:spPr>
          <a:xfrm>
            <a:off x="6378768" y="1235151"/>
            <a:ext cx="5261666" cy="3030538"/>
          </a:xfrm>
        </p:spPr>
        <p:txBody>
          <a:bodyPr>
            <a:normAutofit fontScale="92500" lnSpcReduction="10000"/>
          </a:bodyPr>
          <a:lstStyle/>
          <a:p>
            <a:pPr marL="0" indent="0" algn="ctr">
              <a:buNone/>
            </a:pPr>
            <a:endParaRPr lang="ru-RU" b="1" dirty="0" smtClean="0">
              <a:solidFill>
                <a:schemeClr val="tx1"/>
              </a:solidFill>
            </a:endParaRPr>
          </a:p>
          <a:p>
            <a:pPr marL="0" indent="0">
              <a:buNone/>
            </a:pPr>
            <a:r>
              <a:rPr lang="ru-RU" sz="2200" b="1" dirty="0" smtClean="0">
                <a:solidFill>
                  <a:schemeClr val="tx1"/>
                </a:solidFill>
              </a:rPr>
              <a:t>Анестезиолог-реаниматолог </a:t>
            </a:r>
            <a:r>
              <a:rPr lang="ru-RU" sz="2200" b="1" dirty="0">
                <a:solidFill>
                  <a:schemeClr val="tx1"/>
                </a:solidFill>
              </a:rPr>
              <a:t>- специалист с высшим медицинским образованием. Он оказывает анестезиолого-реанимационную помощь во время и после операций, проводит реанимационные мероприятия (искусственное дыхание, прямой и непрямой массаж сердца и др.).</a:t>
            </a:r>
          </a:p>
        </p:txBody>
      </p:sp>
      <p:sp>
        <p:nvSpPr>
          <p:cNvPr id="6" name="Объект 5"/>
          <p:cNvSpPr>
            <a:spLocks noGrp="1"/>
          </p:cNvSpPr>
          <p:nvPr>
            <p:ph sz="quarter" idx="4"/>
          </p:nvPr>
        </p:nvSpPr>
        <p:spPr>
          <a:xfrm>
            <a:off x="586739" y="1235151"/>
            <a:ext cx="5197115" cy="3030538"/>
          </a:xfrm>
        </p:spPr>
        <p:txBody>
          <a:bodyPr>
            <a:normAutofit/>
          </a:bodyPr>
          <a:lstStyle/>
          <a:p>
            <a:pPr marL="0" indent="0" algn="ctr">
              <a:buNone/>
            </a:pPr>
            <a:endParaRPr lang="ru-RU" b="1" dirty="0" smtClean="0">
              <a:solidFill>
                <a:schemeClr val="tx1"/>
              </a:solidFill>
            </a:endParaRPr>
          </a:p>
          <a:p>
            <a:pPr marL="0" indent="0" algn="ctr">
              <a:buNone/>
            </a:pPr>
            <a:r>
              <a:rPr lang="ru-RU" b="1" dirty="0" smtClean="0">
                <a:solidFill>
                  <a:schemeClr val="tx1"/>
                </a:solidFill>
              </a:rPr>
              <a:t>Анестезиолог-реаниматолог </a:t>
            </a:r>
            <a:r>
              <a:rPr lang="ru-RU" b="1" dirty="0">
                <a:solidFill>
                  <a:schemeClr val="tx1"/>
                </a:solidFill>
              </a:rPr>
              <a:t>– жоғары медициналық білімі бар маман. Операциялар кезінде және одан кейін анестезиологиялық және реанимациялық көмек көрсетеді, реанимация жүргізеді (жасанды тыныс алу, тікелей және жанама жүрек массажы және т.б.).</a:t>
            </a:r>
          </a:p>
        </p:txBody>
      </p:sp>
      <p:pic>
        <p:nvPicPr>
          <p:cNvPr id="7" name="Рисунок 6"/>
          <p:cNvPicPr>
            <a:picLocks noChangeAspect="1"/>
          </p:cNvPicPr>
          <p:nvPr/>
        </p:nvPicPr>
        <p:blipFill>
          <a:blip r:embed="rId2"/>
          <a:stretch>
            <a:fillRect/>
          </a:stretch>
        </p:blipFill>
        <p:spPr>
          <a:xfrm>
            <a:off x="1373014" y="4414345"/>
            <a:ext cx="3356641" cy="2228193"/>
          </a:xfrm>
          <a:prstGeom prst="rect">
            <a:avLst/>
          </a:prstGeom>
        </p:spPr>
      </p:pic>
      <p:pic>
        <p:nvPicPr>
          <p:cNvPr id="8" name="Рисунок 7"/>
          <p:cNvPicPr>
            <a:picLocks noChangeAspect="1"/>
          </p:cNvPicPr>
          <p:nvPr/>
        </p:nvPicPr>
        <p:blipFill>
          <a:blip r:embed="rId3"/>
          <a:stretch>
            <a:fillRect/>
          </a:stretch>
        </p:blipFill>
        <p:spPr>
          <a:xfrm>
            <a:off x="6822363" y="4414345"/>
            <a:ext cx="3120423" cy="2228193"/>
          </a:xfrm>
          <a:prstGeom prst="rect">
            <a:avLst/>
          </a:prstGeom>
        </p:spPr>
      </p:pic>
    </p:spTree>
    <p:extLst>
      <p:ext uri="{BB962C8B-B14F-4D97-AF65-F5344CB8AC3E}">
        <p14:creationId xmlns:p14="http://schemas.microsoft.com/office/powerpoint/2010/main" val="137527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267783" y="544706"/>
            <a:ext cx="4649787" cy="576262"/>
          </a:xfrm>
        </p:spPr>
        <p:txBody>
          <a:bodyPr/>
          <a:lstStyle/>
          <a:p>
            <a:pPr algn="ctr"/>
            <a:r>
              <a:rPr lang="ru-RU" sz="2000" b="1" dirty="0" smtClean="0">
                <a:solidFill>
                  <a:srgbClr val="FF0000"/>
                </a:solidFill>
              </a:rPr>
              <a:t>ГДЕ ОБУЧАЮТ </a:t>
            </a:r>
            <a:endParaRPr lang="ru-RU" sz="2000" b="1" dirty="0">
              <a:solidFill>
                <a:srgbClr val="FF0000"/>
              </a:solidFill>
            </a:endParaRPr>
          </a:p>
        </p:txBody>
      </p:sp>
      <p:sp>
        <p:nvSpPr>
          <p:cNvPr id="5" name="Текст 4"/>
          <p:cNvSpPr>
            <a:spLocks noGrp="1"/>
          </p:cNvSpPr>
          <p:nvPr>
            <p:ph type="body" sz="quarter" idx="3"/>
          </p:nvPr>
        </p:nvSpPr>
        <p:spPr>
          <a:xfrm>
            <a:off x="367332" y="544706"/>
            <a:ext cx="4665134" cy="576262"/>
          </a:xfrm>
        </p:spPr>
        <p:txBody>
          <a:bodyPr/>
          <a:lstStyle/>
          <a:p>
            <a:pPr algn="ctr"/>
            <a:r>
              <a:rPr lang="kk-KZ" sz="2000" b="1" dirty="0" smtClean="0">
                <a:solidFill>
                  <a:srgbClr val="FF0000"/>
                </a:solidFill>
              </a:rPr>
              <a:t>ҚАЙДА ОҚЫТАДЫ</a:t>
            </a:r>
            <a:endParaRPr lang="ru-RU" sz="2000" b="1" dirty="0">
              <a:solidFill>
                <a:srgbClr val="FF0000"/>
              </a:solidFill>
            </a:endParaRPr>
          </a:p>
        </p:txBody>
      </p:sp>
      <p:sp>
        <p:nvSpPr>
          <p:cNvPr id="6" name="Объект 5"/>
          <p:cNvSpPr>
            <a:spLocks noGrp="1"/>
          </p:cNvSpPr>
          <p:nvPr>
            <p:ph sz="quarter" idx="4"/>
          </p:nvPr>
        </p:nvSpPr>
        <p:spPr>
          <a:xfrm>
            <a:off x="452347" y="1090986"/>
            <a:ext cx="5730421" cy="5149248"/>
          </a:xfrm>
        </p:spPr>
        <p:txBody>
          <a:bodyPr>
            <a:normAutofit/>
          </a:bodyPr>
          <a:lstStyle/>
          <a:p>
            <a:endParaRPr lang="ru-RU" sz="1800" b="1" dirty="0" smtClean="0">
              <a:solidFill>
                <a:schemeClr val="tx1"/>
              </a:solidFill>
            </a:endParaRPr>
          </a:p>
          <a:p>
            <a:r>
              <a:rPr lang="ru-RU" sz="1800" b="1" dirty="0" smtClean="0">
                <a:solidFill>
                  <a:schemeClr val="tx1"/>
                </a:solidFill>
              </a:rPr>
              <a:t>«</a:t>
            </a:r>
            <a:r>
              <a:rPr lang="ru-RU" sz="1800" b="1" dirty="0">
                <a:solidFill>
                  <a:schemeClr val="tx1"/>
                </a:solidFill>
              </a:rPr>
              <a:t>С.Д. Асфендияров атындағы  Қазақ ұлттық медицина университеті»</a:t>
            </a:r>
            <a:endParaRPr lang="ru-RU" sz="1800" b="1" dirty="0" smtClean="0">
              <a:solidFill>
                <a:schemeClr val="tx1"/>
              </a:solidFill>
            </a:endParaRPr>
          </a:p>
          <a:p>
            <a:r>
              <a:rPr lang="ru-RU" sz="1800" b="1" dirty="0" smtClean="0">
                <a:solidFill>
                  <a:schemeClr val="tx1"/>
                </a:solidFill>
              </a:rPr>
              <a:t>«</a:t>
            </a:r>
            <a:r>
              <a:rPr lang="ru-RU" sz="1800" b="1" dirty="0">
                <a:solidFill>
                  <a:schemeClr val="tx1"/>
                </a:solidFill>
              </a:rPr>
              <a:t>Астана медициналық университеті</a:t>
            </a:r>
            <a:r>
              <a:rPr lang="ru-RU" sz="1800" b="1" dirty="0" smtClean="0">
                <a:solidFill>
                  <a:schemeClr val="tx1"/>
                </a:solidFill>
              </a:rPr>
              <a:t>»</a:t>
            </a:r>
          </a:p>
          <a:p>
            <a:r>
              <a:rPr lang="ru-RU" sz="1800" b="1" dirty="0">
                <a:solidFill>
                  <a:schemeClr val="tx1"/>
                </a:solidFill>
              </a:rPr>
              <a:t>«М.Оспанов атындағы Батыс Қазақстан мемлекеттік медицина </a:t>
            </a:r>
            <a:r>
              <a:rPr lang="ru-RU" sz="1800" b="1" dirty="0" smtClean="0">
                <a:solidFill>
                  <a:schemeClr val="tx1"/>
                </a:solidFill>
              </a:rPr>
              <a:t>университеті</a:t>
            </a:r>
          </a:p>
          <a:p>
            <a:r>
              <a:rPr lang="ru-RU" sz="1800" b="1" dirty="0">
                <a:solidFill>
                  <a:schemeClr val="tx1"/>
                </a:solidFill>
              </a:rPr>
              <a:t>«Семей қалалық мемлекеттік медициналық университеті</a:t>
            </a:r>
            <a:r>
              <a:rPr lang="ru-RU" sz="1800" b="1" dirty="0" smtClean="0">
                <a:solidFill>
                  <a:schemeClr val="tx1"/>
                </a:solidFill>
              </a:rPr>
              <a:t>»</a:t>
            </a:r>
          </a:p>
          <a:p>
            <a:r>
              <a:rPr lang="ru-RU" sz="1800" b="1" dirty="0">
                <a:solidFill>
                  <a:schemeClr val="tx1"/>
                </a:solidFill>
              </a:rPr>
              <a:t>«Қарағанды мемлекеттік медициналық университеті</a:t>
            </a:r>
            <a:r>
              <a:rPr lang="ru-RU" sz="1800" b="1" dirty="0" smtClean="0">
                <a:solidFill>
                  <a:schemeClr val="tx1"/>
                </a:solidFill>
              </a:rPr>
              <a:t>»</a:t>
            </a:r>
          </a:p>
          <a:p>
            <a:r>
              <a:rPr lang="ru-RU" sz="1800" b="1" dirty="0">
                <a:solidFill>
                  <a:schemeClr val="tx1"/>
                </a:solidFill>
              </a:rPr>
              <a:t>«Оңтүстік Қазақстан Мемлекеттік медицина академиясы</a:t>
            </a:r>
            <a:r>
              <a:rPr lang="ru-RU" sz="1800" b="1" dirty="0" smtClean="0">
                <a:solidFill>
                  <a:schemeClr val="tx1"/>
                </a:solidFill>
              </a:rPr>
              <a:t>»</a:t>
            </a:r>
          </a:p>
          <a:p>
            <a:endParaRPr lang="ru-RU" sz="1800" dirty="0" smtClean="0"/>
          </a:p>
          <a:p>
            <a:endParaRPr lang="ru-RU" sz="1800" dirty="0" smtClean="0"/>
          </a:p>
          <a:p>
            <a:endParaRPr lang="ru-RU" dirty="0"/>
          </a:p>
        </p:txBody>
      </p:sp>
      <p:sp>
        <p:nvSpPr>
          <p:cNvPr id="10" name="Объект 9"/>
          <p:cNvSpPr>
            <a:spLocks noGrp="1"/>
          </p:cNvSpPr>
          <p:nvPr>
            <p:ph sz="half" idx="2"/>
          </p:nvPr>
        </p:nvSpPr>
        <p:spPr>
          <a:xfrm>
            <a:off x="6182768" y="991834"/>
            <a:ext cx="5759516" cy="3267897"/>
          </a:xfrm>
        </p:spPr>
        <p:txBody>
          <a:bodyPr>
            <a:noAutofit/>
          </a:bodyPr>
          <a:lstStyle/>
          <a:p>
            <a:endParaRPr lang="ru-RU" sz="1800" b="1" dirty="0" smtClean="0">
              <a:solidFill>
                <a:schemeClr val="tx1"/>
              </a:solidFill>
            </a:endParaRPr>
          </a:p>
          <a:p>
            <a:r>
              <a:rPr lang="ru-RU" sz="1800" b="1" dirty="0" smtClean="0">
                <a:solidFill>
                  <a:schemeClr val="tx1"/>
                </a:solidFill>
              </a:rPr>
              <a:t>Казахский </a:t>
            </a:r>
            <a:r>
              <a:rPr lang="ru-RU" sz="1800" b="1" dirty="0">
                <a:solidFill>
                  <a:schemeClr val="tx1"/>
                </a:solidFill>
              </a:rPr>
              <a:t>национальный медицинский университет им. С.Д Асфендиярова</a:t>
            </a:r>
          </a:p>
          <a:p>
            <a:r>
              <a:rPr lang="ru-RU" sz="1800" b="1" dirty="0">
                <a:solidFill>
                  <a:schemeClr val="tx1"/>
                </a:solidFill>
              </a:rPr>
              <a:t>Медицинский университет «Астана»</a:t>
            </a:r>
          </a:p>
          <a:p>
            <a:r>
              <a:rPr lang="ru-RU" sz="1800" b="1" dirty="0">
                <a:solidFill>
                  <a:schemeClr val="tx1"/>
                </a:solidFill>
              </a:rPr>
              <a:t>Западно-Казахстанский государственный медицинский университет им. М. Оспанова, г. </a:t>
            </a:r>
            <a:r>
              <a:rPr lang="ru-RU" sz="1800" b="1" dirty="0" err="1">
                <a:solidFill>
                  <a:schemeClr val="tx1"/>
                </a:solidFill>
              </a:rPr>
              <a:t>Актобе</a:t>
            </a:r>
            <a:r>
              <a:rPr lang="ru-RU" sz="1800" b="1" dirty="0">
                <a:solidFill>
                  <a:schemeClr val="tx1"/>
                </a:solidFill>
              </a:rPr>
              <a:t>.</a:t>
            </a:r>
          </a:p>
          <a:p>
            <a:r>
              <a:rPr lang="ru-RU" sz="1800" b="1" dirty="0">
                <a:solidFill>
                  <a:schemeClr val="tx1"/>
                </a:solidFill>
              </a:rPr>
              <a:t>Медицинский университет </a:t>
            </a:r>
            <a:r>
              <a:rPr lang="ru-RU" sz="1800" b="1" dirty="0" smtClean="0">
                <a:solidFill>
                  <a:schemeClr val="tx1"/>
                </a:solidFill>
              </a:rPr>
              <a:t>в г</a:t>
            </a:r>
            <a:r>
              <a:rPr lang="ru-RU" sz="1800" b="1" dirty="0">
                <a:solidFill>
                  <a:schemeClr val="tx1"/>
                </a:solidFill>
              </a:rPr>
              <a:t>. Семей</a:t>
            </a:r>
          </a:p>
          <a:p>
            <a:r>
              <a:rPr lang="ru-RU" sz="1800" b="1" dirty="0">
                <a:solidFill>
                  <a:schemeClr val="tx1"/>
                </a:solidFill>
              </a:rPr>
              <a:t>Карагандинский государственный медицинский университет</a:t>
            </a:r>
          </a:p>
          <a:p>
            <a:r>
              <a:rPr lang="ru-RU" sz="1800" b="1" dirty="0" smtClean="0">
                <a:solidFill>
                  <a:schemeClr val="tx1"/>
                </a:solidFill>
              </a:rPr>
              <a:t>Южно-Казахстанская </a:t>
            </a:r>
            <a:r>
              <a:rPr lang="ru-RU" sz="1800" b="1" dirty="0">
                <a:solidFill>
                  <a:schemeClr val="tx1"/>
                </a:solidFill>
              </a:rPr>
              <a:t>государственная медицинская академия</a:t>
            </a:r>
          </a:p>
        </p:txBody>
      </p:sp>
    </p:spTree>
    <p:extLst>
      <p:ext uri="{BB962C8B-B14F-4D97-AF65-F5344CB8AC3E}">
        <p14:creationId xmlns:p14="http://schemas.microsoft.com/office/powerpoint/2010/main" val="225056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504893" y="239265"/>
            <a:ext cx="5569527" cy="736271"/>
          </a:xfrm>
        </p:spPr>
        <p:txBody>
          <a:bodyPr/>
          <a:lstStyle/>
          <a:p>
            <a:pPr algn="ctr"/>
            <a:r>
              <a:rPr lang="kk-KZ" b="1" dirty="0" smtClean="0">
                <a:solidFill>
                  <a:srgbClr val="FF0000"/>
                </a:solidFill>
              </a:rPr>
              <a:t>ИСТОРИЯ ПРОФЕССИИ</a:t>
            </a:r>
            <a:endParaRPr lang="ru-RU" b="1" dirty="0">
              <a:solidFill>
                <a:srgbClr val="FF0000"/>
              </a:solidFill>
            </a:endParaRPr>
          </a:p>
        </p:txBody>
      </p:sp>
      <p:sp>
        <p:nvSpPr>
          <p:cNvPr id="4" name="Объект 3"/>
          <p:cNvSpPr>
            <a:spLocks noGrp="1"/>
          </p:cNvSpPr>
          <p:nvPr>
            <p:ph sz="half" idx="2"/>
          </p:nvPr>
        </p:nvSpPr>
        <p:spPr>
          <a:xfrm>
            <a:off x="6053630" y="1156221"/>
            <a:ext cx="6020790" cy="5260900"/>
          </a:xfrm>
        </p:spPr>
        <p:txBody>
          <a:bodyPr>
            <a:noAutofit/>
          </a:bodyPr>
          <a:lstStyle/>
          <a:p>
            <a:pPr marL="0" indent="0" algn="just">
              <a:buNone/>
            </a:pPr>
            <a:r>
              <a:rPr lang="ru-RU" sz="2200" b="1" dirty="0" smtClean="0">
                <a:solidFill>
                  <a:schemeClr val="tx1"/>
                </a:solidFill>
              </a:rPr>
              <a:t>Профессия врача-одна из наиболее древних профессии. Еще в первобытном обществе  люди занимались врачеванием, а с возникновением религии все функции лекарей сосредоточились в руках целителей. В истории навсегда останутся имена первых выдающихся врачей древности (Гиппократа, </a:t>
            </a:r>
            <a:r>
              <a:rPr lang="ru-RU" sz="2200" b="1" dirty="0" err="1" smtClean="0">
                <a:solidFill>
                  <a:schemeClr val="tx1"/>
                </a:solidFill>
              </a:rPr>
              <a:t>Асклепиада</a:t>
            </a:r>
            <a:r>
              <a:rPr lang="ru-RU" sz="2200" b="1" dirty="0" smtClean="0">
                <a:solidFill>
                  <a:schemeClr val="tx1"/>
                </a:solidFill>
              </a:rPr>
              <a:t> и </a:t>
            </a:r>
            <a:r>
              <a:rPr lang="ru-RU" sz="2200" b="1" dirty="0" err="1" smtClean="0">
                <a:solidFill>
                  <a:schemeClr val="tx1"/>
                </a:solidFill>
              </a:rPr>
              <a:t>др</a:t>
            </a:r>
            <a:r>
              <a:rPr lang="ru-RU" sz="2200" b="1" dirty="0" smtClean="0">
                <a:solidFill>
                  <a:schemeClr val="tx1"/>
                </a:solidFill>
              </a:rPr>
              <a:t>) чьи знания и </a:t>
            </a:r>
            <a:r>
              <a:rPr lang="ru-RU" sz="2200" b="1" dirty="0" err="1" smtClean="0">
                <a:solidFill>
                  <a:schemeClr val="tx1"/>
                </a:solidFill>
              </a:rPr>
              <a:t>исскуство</a:t>
            </a:r>
            <a:r>
              <a:rPr lang="ru-RU" sz="2200" b="1" dirty="0" smtClean="0">
                <a:solidFill>
                  <a:schemeClr val="tx1"/>
                </a:solidFill>
              </a:rPr>
              <a:t> лечить людей не только спасали многие жизни, но и обусловили развитие медицины. </a:t>
            </a:r>
            <a:endParaRPr lang="ru-RU" sz="2200" b="1" dirty="0">
              <a:solidFill>
                <a:schemeClr val="tx1"/>
              </a:solidFill>
            </a:endParaRPr>
          </a:p>
        </p:txBody>
      </p:sp>
      <p:sp>
        <p:nvSpPr>
          <p:cNvPr id="5" name="Текст 4"/>
          <p:cNvSpPr>
            <a:spLocks noGrp="1"/>
          </p:cNvSpPr>
          <p:nvPr>
            <p:ph type="body" sz="quarter" idx="3"/>
          </p:nvPr>
        </p:nvSpPr>
        <p:spPr>
          <a:xfrm>
            <a:off x="83127" y="239266"/>
            <a:ext cx="5451214" cy="736271"/>
          </a:xfrm>
        </p:spPr>
        <p:txBody>
          <a:bodyPr/>
          <a:lstStyle/>
          <a:p>
            <a:pPr algn="ctr"/>
            <a:r>
              <a:rPr lang="kk-KZ" dirty="0" smtClean="0"/>
              <a:t>	</a:t>
            </a:r>
            <a:r>
              <a:rPr lang="kk-KZ" b="1" dirty="0" smtClean="0">
                <a:solidFill>
                  <a:srgbClr val="FF0000"/>
                </a:solidFill>
              </a:rPr>
              <a:t>МАМАНДЫҚ ТАРИХЫ</a:t>
            </a:r>
            <a:endParaRPr lang="ru-RU" b="1" dirty="0">
              <a:solidFill>
                <a:srgbClr val="FF0000"/>
              </a:solidFill>
            </a:endParaRPr>
          </a:p>
        </p:txBody>
      </p:sp>
      <p:sp>
        <p:nvSpPr>
          <p:cNvPr id="6" name="Объект 5"/>
          <p:cNvSpPr>
            <a:spLocks noGrp="1"/>
          </p:cNvSpPr>
          <p:nvPr>
            <p:ph sz="quarter" idx="4"/>
          </p:nvPr>
        </p:nvSpPr>
        <p:spPr>
          <a:xfrm>
            <a:off x="308759" y="1172264"/>
            <a:ext cx="5451214" cy="5367778"/>
          </a:xfrm>
        </p:spPr>
        <p:txBody>
          <a:bodyPr>
            <a:noAutofit/>
          </a:bodyPr>
          <a:lstStyle/>
          <a:p>
            <a:pPr marL="0" indent="0" algn="just">
              <a:buNone/>
            </a:pPr>
            <a:r>
              <a:rPr lang="ru-RU" sz="2200" b="1" dirty="0" smtClean="0">
                <a:solidFill>
                  <a:schemeClr val="tx1"/>
                </a:solidFill>
              </a:rPr>
              <a:t>Д</a:t>
            </a:r>
            <a:r>
              <a:rPr lang="kk-KZ" sz="2200" b="1" dirty="0" smtClean="0">
                <a:solidFill>
                  <a:schemeClr val="tx1"/>
                </a:solidFill>
              </a:rPr>
              <a:t>ә</a:t>
            </a:r>
            <a:r>
              <a:rPr lang="ru-RU" sz="2200" b="1" dirty="0" smtClean="0">
                <a:solidFill>
                  <a:schemeClr val="tx1"/>
                </a:solidFill>
              </a:rPr>
              <a:t>рігер </a:t>
            </a:r>
            <a:r>
              <a:rPr lang="ru-RU" sz="2200" b="1" dirty="0">
                <a:solidFill>
                  <a:schemeClr val="tx1"/>
                </a:solidFill>
              </a:rPr>
              <a:t>мамандығы ең </a:t>
            </a:r>
            <a:r>
              <a:rPr lang="ru-RU" sz="2200" b="1" dirty="0" smtClean="0">
                <a:solidFill>
                  <a:schemeClr val="tx1"/>
                </a:solidFill>
              </a:rPr>
              <a:t>көне мамандықтардың </a:t>
            </a:r>
            <a:r>
              <a:rPr lang="ru-RU" sz="2200" b="1" dirty="0">
                <a:solidFill>
                  <a:schemeClr val="tx1"/>
                </a:solidFill>
              </a:rPr>
              <a:t>бірі. Алғашқы қауымдық қоғамда да адамдар емшілікпен айналысып, діннің пайда болуымен дәрігерлердің барлық </a:t>
            </a:r>
            <a:r>
              <a:rPr lang="ru-RU" sz="2200" b="1" dirty="0" smtClean="0">
                <a:solidFill>
                  <a:schemeClr val="tx1"/>
                </a:solidFill>
              </a:rPr>
              <a:t>қызметі </a:t>
            </a:r>
            <a:r>
              <a:rPr lang="ru-RU" sz="2200" b="1" dirty="0">
                <a:solidFill>
                  <a:schemeClr val="tx1"/>
                </a:solidFill>
              </a:rPr>
              <a:t>емшілердің қолына шоғырланған. Ежелгі дәуірдің алғашқы көрнекті дәрігерлерінің (Гиппократ, Аслепиад, т.б.) есімдері тарихта мәңгі қалады, олардың білімдері мен адамдарды емдеу өнері талай адамның өмірін сақтап қана қоймай, медицинаның дамуын да айқындап берді.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300951" y="363476"/>
            <a:ext cx="5243495" cy="967772"/>
          </a:xfrm>
        </p:spPr>
        <p:txBody>
          <a:bodyPr/>
          <a:lstStyle/>
          <a:p>
            <a:pPr algn="ctr"/>
            <a:r>
              <a:rPr lang="kk-KZ" b="1" dirty="0" smtClean="0">
                <a:solidFill>
                  <a:srgbClr val="FF0000"/>
                </a:solidFill>
              </a:rPr>
              <a:t>Врач должен обладать следующими качествами:</a:t>
            </a:r>
            <a:endParaRPr lang="ru-RU" b="1" dirty="0">
              <a:solidFill>
                <a:srgbClr val="FF0000"/>
              </a:solidFill>
            </a:endParaRPr>
          </a:p>
        </p:txBody>
      </p:sp>
      <p:sp>
        <p:nvSpPr>
          <p:cNvPr id="4" name="Объект 3"/>
          <p:cNvSpPr>
            <a:spLocks noGrp="1"/>
          </p:cNvSpPr>
          <p:nvPr>
            <p:ph sz="half" idx="2"/>
          </p:nvPr>
        </p:nvSpPr>
        <p:spPr>
          <a:xfrm>
            <a:off x="6079066" y="1268201"/>
            <a:ext cx="5465380" cy="5403540"/>
          </a:xfrm>
        </p:spPr>
        <p:txBody>
          <a:bodyPr>
            <a:normAutofit/>
          </a:bodyPr>
          <a:lstStyle/>
          <a:p>
            <a:r>
              <a:rPr lang="kk-KZ" b="1" dirty="0" smtClean="0">
                <a:solidFill>
                  <a:schemeClr val="tx1"/>
                </a:solidFill>
              </a:rPr>
              <a:t>готовность в любое время оказать нужную медицинскую помощь</a:t>
            </a:r>
          </a:p>
          <a:p>
            <a:r>
              <a:rPr lang="kk-KZ" b="1" dirty="0" smtClean="0">
                <a:solidFill>
                  <a:schemeClr val="tx1"/>
                </a:solidFill>
              </a:rPr>
              <a:t>тактичность</a:t>
            </a:r>
          </a:p>
          <a:p>
            <a:r>
              <a:rPr lang="kk-KZ" b="1" dirty="0" smtClean="0">
                <a:solidFill>
                  <a:schemeClr val="tx1"/>
                </a:solidFill>
              </a:rPr>
              <a:t>бескорыстие</a:t>
            </a:r>
          </a:p>
          <a:p>
            <a:r>
              <a:rPr lang="kk-KZ" b="1" dirty="0" smtClean="0">
                <a:solidFill>
                  <a:schemeClr val="tx1"/>
                </a:solidFill>
              </a:rPr>
              <a:t>внимательность</a:t>
            </a:r>
          </a:p>
          <a:p>
            <a:r>
              <a:rPr lang="kk-KZ" b="1" dirty="0" smtClean="0">
                <a:solidFill>
                  <a:schemeClr val="tx1"/>
                </a:solidFill>
              </a:rPr>
              <a:t>хорошо развитая долговременная память</a:t>
            </a:r>
          </a:p>
          <a:p>
            <a:r>
              <a:rPr lang="kk-KZ" b="1" dirty="0" smtClean="0">
                <a:solidFill>
                  <a:schemeClr val="tx1"/>
                </a:solidFill>
              </a:rPr>
              <a:t>вербальные способности</a:t>
            </a:r>
          </a:p>
          <a:p>
            <a:r>
              <a:rPr lang="kk-KZ" b="1" dirty="0" smtClean="0">
                <a:solidFill>
                  <a:schemeClr val="tx1"/>
                </a:solidFill>
              </a:rPr>
              <a:t>доброжелательность и приветливость</a:t>
            </a:r>
          </a:p>
          <a:p>
            <a:r>
              <a:rPr lang="kk-KZ" b="1" dirty="0" smtClean="0">
                <a:solidFill>
                  <a:schemeClr val="tx1"/>
                </a:solidFill>
              </a:rPr>
              <a:t>терпение и выдержка</a:t>
            </a:r>
          </a:p>
          <a:p>
            <a:r>
              <a:rPr lang="kk-KZ" b="1" dirty="0" smtClean="0">
                <a:solidFill>
                  <a:schemeClr val="tx1"/>
                </a:solidFill>
              </a:rPr>
              <a:t>ответственность</a:t>
            </a:r>
          </a:p>
          <a:p>
            <a:r>
              <a:rPr lang="kk-KZ" b="1" dirty="0" smtClean="0">
                <a:solidFill>
                  <a:schemeClr val="tx1"/>
                </a:solidFill>
              </a:rPr>
              <a:t>быстрота реакции</a:t>
            </a:r>
          </a:p>
          <a:p>
            <a:endParaRPr lang="ru-RU" b="1" dirty="0">
              <a:solidFill>
                <a:schemeClr val="bg1"/>
              </a:solidFill>
            </a:endParaRPr>
          </a:p>
        </p:txBody>
      </p:sp>
      <p:sp>
        <p:nvSpPr>
          <p:cNvPr id="5" name="Текст 4"/>
          <p:cNvSpPr>
            <a:spLocks noGrp="1"/>
          </p:cNvSpPr>
          <p:nvPr>
            <p:ph type="body" sz="quarter" idx="3"/>
          </p:nvPr>
        </p:nvSpPr>
        <p:spPr>
          <a:xfrm>
            <a:off x="115320" y="363476"/>
            <a:ext cx="5797624" cy="967772"/>
          </a:xfrm>
        </p:spPr>
        <p:txBody>
          <a:bodyPr/>
          <a:lstStyle/>
          <a:p>
            <a:pPr algn="ctr"/>
            <a:r>
              <a:rPr lang="kk-KZ" b="1" dirty="0" smtClean="0">
                <a:solidFill>
                  <a:srgbClr val="FF0000"/>
                </a:solidFill>
              </a:rPr>
              <a:t>Дәрігер келесі қасиеттерге ие болу керек:</a:t>
            </a:r>
            <a:endParaRPr lang="ru-RU" b="1" dirty="0">
              <a:solidFill>
                <a:srgbClr val="FF0000"/>
              </a:solidFill>
            </a:endParaRPr>
          </a:p>
        </p:txBody>
      </p:sp>
      <p:sp>
        <p:nvSpPr>
          <p:cNvPr id="6" name="Объект 5"/>
          <p:cNvSpPr>
            <a:spLocks noGrp="1"/>
          </p:cNvSpPr>
          <p:nvPr>
            <p:ph sz="quarter" idx="4"/>
          </p:nvPr>
        </p:nvSpPr>
        <p:spPr>
          <a:xfrm>
            <a:off x="163785" y="1259734"/>
            <a:ext cx="5915281" cy="5412007"/>
          </a:xfrm>
        </p:spPr>
        <p:txBody>
          <a:bodyPr/>
          <a:lstStyle/>
          <a:p>
            <a:r>
              <a:rPr lang="ru-RU" b="1" dirty="0">
                <a:solidFill>
                  <a:schemeClr val="tx1"/>
                </a:solidFill>
              </a:rPr>
              <a:t>кез келген уақытта қажетті медициналық көмек көрсетуге дайын </a:t>
            </a:r>
            <a:r>
              <a:rPr lang="ru-RU" b="1" dirty="0" smtClean="0">
                <a:solidFill>
                  <a:schemeClr val="tx1"/>
                </a:solidFill>
              </a:rPr>
              <a:t>болу</a:t>
            </a:r>
          </a:p>
          <a:p>
            <a:r>
              <a:rPr lang="kk-KZ" b="1" dirty="0" smtClean="0">
                <a:solidFill>
                  <a:schemeClr val="tx1"/>
                </a:solidFill>
              </a:rPr>
              <a:t>әдептілік</a:t>
            </a:r>
          </a:p>
          <a:p>
            <a:r>
              <a:rPr lang="kk-KZ" b="1" dirty="0" smtClean="0">
                <a:solidFill>
                  <a:schemeClr val="tx1"/>
                </a:solidFill>
              </a:rPr>
              <a:t>риясыздық</a:t>
            </a:r>
          </a:p>
          <a:p>
            <a:r>
              <a:rPr lang="kk-KZ" b="1" dirty="0" smtClean="0">
                <a:solidFill>
                  <a:schemeClr val="tx1"/>
                </a:solidFill>
              </a:rPr>
              <a:t>зейінділік</a:t>
            </a:r>
          </a:p>
          <a:p>
            <a:r>
              <a:rPr lang="kk-KZ" b="1" dirty="0" smtClean="0">
                <a:solidFill>
                  <a:schemeClr val="tx1"/>
                </a:solidFill>
              </a:rPr>
              <a:t>ұзақ мерзімді есте сақтау қабілеті жақсы дамыған</a:t>
            </a:r>
          </a:p>
          <a:p>
            <a:r>
              <a:rPr lang="kk-KZ" b="1" dirty="0" smtClean="0">
                <a:solidFill>
                  <a:schemeClr val="tx1"/>
                </a:solidFill>
              </a:rPr>
              <a:t>вербалді  қасиеттер</a:t>
            </a:r>
          </a:p>
          <a:p>
            <a:r>
              <a:rPr lang="kk-KZ" b="1" dirty="0" smtClean="0">
                <a:solidFill>
                  <a:schemeClr val="tx1"/>
                </a:solidFill>
              </a:rPr>
              <a:t>мейірімлілік пен жылы шырайлылық </a:t>
            </a:r>
          </a:p>
          <a:p>
            <a:r>
              <a:rPr lang="kk-KZ" b="1" dirty="0" smtClean="0">
                <a:solidFill>
                  <a:schemeClr val="tx1"/>
                </a:solidFill>
              </a:rPr>
              <a:t>шыдамдылық пен табандылық</a:t>
            </a:r>
          </a:p>
          <a:p>
            <a:r>
              <a:rPr lang="kk-KZ" b="1" dirty="0" smtClean="0">
                <a:solidFill>
                  <a:schemeClr val="tx1"/>
                </a:solidFill>
              </a:rPr>
              <a:t>жауапкершілік</a:t>
            </a:r>
          </a:p>
          <a:p>
            <a:r>
              <a:rPr lang="kk-KZ" b="1" dirty="0" smtClean="0">
                <a:solidFill>
                  <a:schemeClr val="tx1"/>
                </a:solidFill>
              </a:rPr>
              <a:t>реакция жылдамдығы</a:t>
            </a:r>
            <a:endParaRPr lang="ru-RU" b="1" dirty="0" smtClean="0">
              <a:solidFill>
                <a:schemeClr val="tx1"/>
              </a:solidFill>
            </a:endParaRPr>
          </a:p>
          <a:p>
            <a:endParaRPr lang="ru-RU" b="1" dirty="0">
              <a:solidFill>
                <a:schemeClr val="bg1"/>
              </a:solidFill>
            </a:endParaRPr>
          </a:p>
        </p:txBody>
      </p:sp>
    </p:spTree>
    <p:extLst>
      <p:ext uri="{BB962C8B-B14F-4D97-AF65-F5344CB8AC3E}">
        <p14:creationId xmlns:p14="http://schemas.microsoft.com/office/powerpoint/2010/main" val="150866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6322184" y="558956"/>
            <a:ext cx="4649787" cy="915221"/>
          </a:xfrm>
        </p:spPr>
        <p:txBody>
          <a:bodyPr/>
          <a:lstStyle/>
          <a:p>
            <a:pPr algn="ctr"/>
            <a:r>
              <a:rPr lang="kk-KZ" b="1" dirty="0" smtClean="0">
                <a:solidFill>
                  <a:srgbClr val="FF0000"/>
                </a:solidFill>
              </a:rPr>
              <a:t>СПЕЦИАЛИЗАЦИЯ ВРАЧЕЙ</a:t>
            </a:r>
            <a:endParaRPr lang="ru-RU" b="1" dirty="0">
              <a:solidFill>
                <a:srgbClr val="FF0000"/>
              </a:solidFill>
            </a:endParaRPr>
          </a:p>
        </p:txBody>
      </p:sp>
      <p:sp>
        <p:nvSpPr>
          <p:cNvPr id="15" name="Текст 14"/>
          <p:cNvSpPr>
            <a:spLocks noGrp="1"/>
          </p:cNvSpPr>
          <p:nvPr>
            <p:ph type="body" sz="quarter" idx="3"/>
          </p:nvPr>
        </p:nvSpPr>
        <p:spPr>
          <a:xfrm>
            <a:off x="631990" y="558957"/>
            <a:ext cx="4665134" cy="915221"/>
          </a:xfrm>
        </p:spPr>
        <p:txBody>
          <a:bodyPr/>
          <a:lstStyle/>
          <a:p>
            <a:pPr algn="ctr"/>
            <a:r>
              <a:rPr lang="kk-KZ" b="1" dirty="0" smtClean="0">
                <a:solidFill>
                  <a:srgbClr val="FF0000"/>
                </a:solidFill>
              </a:rPr>
              <a:t>ДӘРІГЕРЛЕРДІҢ </a:t>
            </a:r>
            <a:r>
              <a:rPr lang="kk-KZ" b="1" dirty="0" smtClean="0">
                <a:solidFill>
                  <a:srgbClr val="FF0000"/>
                </a:solidFill>
              </a:rPr>
              <a:t>МАМАНДАНУЫ</a:t>
            </a:r>
            <a:endParaRPr lang="ru-RU" b="1" dirty="0">
              <a:solidFill>
                <a:srgbClr val="FF0000"/>
              </a:solidFill>
            </a:endParaRPr>
          </a:p>
        </p:txBody>
      </p:sp>
      <p:sp>
        <p:nvSpPr>
          <p:cNvPr id="16" name="Объект 15"/>
          <p:cNvSpPr>
            <a:spLocks noGrp="1"/>
          </p:cNvSpPr>
          <p:nvPr>
            <p:ph sz="quarter" idx="4"/>
          </p:nvPr>
        </p:nvSpPr>
        <p:spPr>
          <a:xfrm>
            <a:off x="312738" y="1492267"/>
            <a:ext cx="5303639" cy="5159759"/>
          </a:xfrm>
        </p:spPr>
        <p:txBody>
          <a:bodyPr/>
          <a:lstStyle/>
          <a:p>
            <a:pPr marL="0" lvl="0" indent="0" algn="ctr">
              <a:buClr>
                <a:prstClr val="white"/>
              </a:buClr>
              <a:buNone/>
            </a:pPr>
            <a:r>
              <a:rPr lang="kk-KZ" b="1" dirty="0" smtClean="0">
                <a:solidFill>
                  <a:prstClr val="black"/>
                </a:solidFill>
              </a:rPr>
              <a:t>ТЕРАПЕВТ</a:t>
            </a:r>
            <a:r>
              <a:rPr lang="kk-KZ" dirty="0" smtClean="0">
                <a:solidFill>
                  <a:prstClr val="black"/>
                </a:solidFill>
              </a:rPr>
              <a:t> </a:t>
            </a:r>
          </a:p>
          <a:p>
            <a:pPr marL="0" lvl="0" indent="0" algn="ctr">
              <a:buClr>
                <a:prstClr val="white"/>
              </a:buClr>
              <a:buNone/>
            </a:pPr>
            <a:r>
              <a:rPr lang="kk-KZ" b="1" dirty="0" smtClean="0">
                <a:solidFill>
                  <a:schemeClr val="tx1"/>
                </a:solidFill>
              </a:rPr>
              <a:t>Терапевт </a:t>
            </a:r>
            <a:r>
              <a:rPr lang="kk-KZ" b="1" dirty="0">
                <a:solidFill>
                  <a:schemeClr val="tx1"/>
                </a:solidFill>
              </a:rPr>
              <a:t>– ішкі ағзалардың ауруларын диагностикалау, алдын алу және хирургиялық емес әдіспен емдеумен айналысатын дәрігер</a:t>
            </a:r>
            <a:r>
              <a:rPr lang="kk-KZ" b="1" dirty="0" smtClean="0">
                <a:solidFill>
                  <a:schemeClr val="tx1"/>
                </a:solidFill>
              </a:rPr>
              <a:t>.</a:t>
            </a:r>
          </a:p>
          <a:p>
            <a:pPr marL="0" lvl="0" indent="0" algn="ctr">
              <a:buClr>
                <a:prstClr val="white"/>
              </a:buClr>
              <a:buNone/>
            </a:pPr>
            <a:endParaRPr lang="kk-KZ" b="1" dirty="0">
              <a:solidFill>
                <a:schemeClr val="tx1"/>
              </a:solidFill>
            </a:endParaRPr>
          </a:p>
          <a:p>
            <a:pPr marL="0" indent="0">
              <a:buNone/>
            </a:pPr>
            <a:endParaRPr lang="ru-RU" dirty="0"/>
          </a:p>
        </p:txBody>
      </p:sp>
      <p:sp>
        <p:nvSpPr>
          <p:cNvPr id="17" name="Объект 16"/>
          <p:cNvSpPr>
            <a:spLocks noGrp="1"/>
          </p:cNvSpPr>
          <p:nvPr>
            <p:ph sz="half" idx="2"/>
          </p:nvPr>
        </p:nvSpPr>
        <p:spPr>
          <a:xfrm>
            <a:off x="6322184" y="1492267"/>
            <a:ext cx="4937655" cy="4699347"/>
          </a:xfrm>
        </p:spPr>
        <p:txBody>
          <a:bodyPr>
            <a:normAutofit/>
          </a:bodyPr>
          <a:lstStyle/>
          <a:p>
            <a:pPr marL="0" indent="0" algn="ctr">
              <a:buNone/>
            </a:pPr>
            <a:r>
              <a:rPr lang="kk-KZ" b="1" dirty="0" smtClean="0">
                <a:solidFill>
                  <a:schemeClr val="bg1"/>
                </a:solidFill>
              </a:rPr>
              <a:t>ТЕРАПЕВТ</a:t>
            </a:r>
            <a:r>
              <a:rPr lang="kk-KZ" dirty="0" smtClean="0">
                <a:solidFill>
                  <a:schemeClr val="bg1"/>
                </a:solidFill>
              </a:rPr>
              <a:t> </a:t>
            </a:r>
          </a:p>
          <a:p>
            <a:pPr marL="0" indent="0" algn="ctr">
              <a:buNone/>
            </a:pPr>
            <a:r>
              <a:rPr lang="ru-RU" b="1" dirty="0" smtClean="0">
                <a:solidFill>
                  <a:schemeClr val="tx1"/>
                </a:solidFill>
              </a:rPr>
              <a:t>Терапевт </a:t>
            </a:r>
            <a:r>
              <a:rPr lang="ru-RU" b="1" dirty="0">
                <a:solidFill>
                  <a:schemeClr val="tx1"/>
                </a:solidFill>
              </a:rPr>
              <a:t>– это врач, который диагностирует, предупреждает и лечит нехирургическим способом заболевания внутренних органов</a:t>
            </a:r>
            <a:r>
              <a:rPr lang="ru-RU" b="1" dirty="0" smtClean="0">
                <a:solidFill>
                  <a:schemeClr val="tx1"/>
                </a:solidFill>
              </a:rPr>
              <a:t>.</a:t>
            </a:r>
          </a:p>
          <a:p>
            <a:pPr marL="0" indent="0" algn="ctr">
              <a:buNone/>
            </a:pPr>
            <a:endParaRPr lang="kk-KZ" b="1" dirty="0">
              <a:solidFill>
                <a:schemeClr val="tx1"/>
              </a:solidFill>
            </a:endParaRPr>
          </a:p>
          <a:p>
            <a:pPr marL="0" indent="0" algn="ctr">
              <a:buNone/>
            </a:pPr>
            <a:endParaRPr lang="kk-KZ" b="1" dirty="0" smtClean="0">
              <a:solidFill>
                <a:schemeClr val="tx1"/>
              </a:solidFill>
            </a:endParaRPr>
          </a:p>
          <a:p>
            <a:pPr marL="0" indent="0" algn="ctr">
              <a:buNone/>
            </a:pPr>
            <a:r>
              <a:rPr lang="kk-KZ" dirty="0" smtClean="0"/>
              <a:t/>
            </a:r>
            <a:br>
              <a:rPr lang="kk-KZ" dirty="0" smtClean="0"/>
            </a:br>
            <a:endParaRPr lang="ru-RU" dirty="0"/>
          </a:p>
        </p:txBody>
      </p:sp>
      <p:sp>
        <p:nvSpPr>
          <p:cNvPr id="18" name="AutoShape 2" descr="Кто такой врач терапевт? | Med-magazin.ua - cеть магазинов медтехники"/>
          <p:cNvSpPr>
            <a:spLocks noChangeAspect="1" noChangeArrowheads="1"/>
          </p:cNvSpPr>
          <p:nvPr/>
        </p:nvSpPr>
        <p:spPr bwMode="auto">
          <a:xfrm>
            <a:off x="160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9" name="Рисунок 18"/>
          <p:cNvPicPr>
            <a:picLocks noChangeAspect="1"/>
          </p:cNvPicPr>
          <p:nvPr/>
        </p:nvPicPr>
        <p:blipFill>
          <a:blip r:embed="rId2"/>
          <a:stretch>
            <a:fillRect/>
          </a:stretch>
        </p:blipFill>
        <p:spPr>
          <a:xfrm>
            <a:off x="2081475" y="3482044"/>
            <a:ext cx="2038579" cy="2466975"/>
          </a:xfrm>
          <a:prstGeom prst="rect">
            <a:avLst/>
          </a:prstGeom>
        </p:spPr>
      </p:pic>
      <p:pic>
        <p:nvPicPr>
          <p:cNvPr id="20" name="Рисунок 19"/>
          <p:cNvPicPr>
            <a:picLocks noChangeAspect="1"/>
          </p:cNvPicPr>
          <p:nvPr/>
        </p:nvPicPr>
        <p:blipFill>
          <a:blip r:embed="rId3"/>
          <a:stretch>
            <a:fillRect/>
          </a:stretch>
        </p:blipFill>
        <p:spPr>
          <a:xfrm>
            <a:off x="7721326" y="3482044"/>
            <a:ext cx="1857375" cy="2466975"/>
          </a:xfrm>
          <a:prstGeom prst="rect">
            <a:avLst/>
          </a:prstGeom>
        </p:spPr>
      </p:pic>
    </p:spTree>
    <p:extLst>
      <p:ext uri="{BB962C8B-B14F-4D97-AF65-F5344CB8AC3E}">
        <p14:creationId xmlns:p14="http://schemas.microsoft.com/office/powerpoint/2010/main" val="283434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152814" y="662152"/>
            <a:ext cx="4937655" cy="6195848"/>
          </a:xfrm>
        </p:spPr>
        <p:txBody>
          <a:bodyPr/>
          <a:lstStyle/>
          <a:p>
            <a:pPr marL="0" indent="0" algn="ctr">
              <a:buNone/>
            </a:pPr>
            <a:endParaRPr lang="kk-KZ" b="1" dirty="0" smtClean="0"/>
          </a:p>
          <a:p>
            <a:pPr marL="0" indent="0" algn="ctr">
              <a:buNone/>
            </a:pPr>
            <a:r>
              <a:rPr lang="kk-KZ" b="1" dirty="0" smtClean="0">
                <a:solidFill>
                  <a:srgbClr val="FF0000"/>
                </a:solidFill>
              </a:rPr>
              <a:t>ПЕДИАТР</a:t>
            </a:r>
          </a:p>
          <a:p>
            <a:pPr marL="0" indent="0" algn="ctr">
              <a:buNone/>
            </a:pPr>
            <a:r>
              <a:rPr lang="ru-RU" b="1" dirty="0">
                <a:solidFill>
                  <a:schemeClr val="tx1"/>
                </a:solidFill>
              </a:rPr>
              <a:t>Педиатр – врач, занимающийся диагностикой и лечением заболеваний у детей всех возрастных групп. </a:t>
            </a:r>
            <a:endParaRPr lang="ru-RU" b="1" dirty="0" smtClean="0">
              <a:solidFill>
                <a:schemeClr val="tx1"/>
              </a:solidFill>
            </a:endParaRPr>
          </a:p>
          <a:p>
            <a:pPr marL="0" indent="0" algn="ctr">
              <a:buNone/>
            </a:pPr>
            <a:endParaRPr lang="kk-KZ" b="1" dirty="0">
              <a:solidFill>
                <a:schemeClr val="tx1"/>
              </a:solidFill>
            </a:endParaRPr>
          </a:p>
        </p:txBody>
      </p:sp>
      <p:sp>
        <p:nvSpPr>
          <p:cNvPr id="6" name="Объект 5"/>
          <p:cNvSpPr>
            <a:spLocks noGrp="1"/>
          </p:cNvSpPr>
          <p:nvPr>
            <p:ph sz="quarter" idx="4"/>
          </p:nvPr>
        </p:nvSpPr>
        <p:spPr>
          <a:xfrm>
            <a:off x="408280" y="662152"/>
            <a:ext cx="4929188" cy="5286703"/>
          </a:xfrm>
        </p:spPr>
        <p:txBody>
          <a:bodyPr/>
          <a:lstStyle/>
          <a:p>
            <a:pPr marL="0" indent="0" algn="ctr">
              <a:buNone/>
            </a:pPr>
            <a:endParaRPr lang="kk-KZ" b="1" dirty="0" smtClean="0"/>
          </a:p>
          <a:p>
            <a:pPr marL="0" indent="0" algn="ctr">
              <a:buNone/>
            </a:pPr>
            <a:r>
              <a:rPr lang="kk-KZ" b="1" dirty="0" smtClean="0">
                <a:solidFill>
                  <a:srgbClr val="FF0000"/>
                </a:solidFill>
              </a:rPr>
              <a:t>ПЕДИАТР</a:t>
            </a:r>
          </a:p>
          <a:p>
            <a:pPr marL="0" indent="0" algn="ctr">
              <a:buNone/>
            </a:pPr>
            <a:r>
              <a:rPr lang="ru-RU" b="1" dirty="0">
                <a:solidFill>
                  <a:schemeClr val="tx1"/>
                </a:solidFill>
              </a:rPr>
              <a:t>Педиатр – бұл барлық жастағы балалардағы ауруларды анықтайтын және емдейтін дәрігер</a:t>
            </a:r>
            <a:r>
              <a:rPr lang="ru-RU" b="1" dirty="0" smtClean="0">
                <a:solidFill>
                  <a:schemeClr val="tx1"/>
                </a:solidFill>
              </a:rPr>
              <a:t>.</a:t>
            </a:r>
          </a:p>
          <a:p>
            <a:pPr marL="0" indent="0" algn="ctr">
              <a:buNone/>
            </a:pPr>
            <a:endParaRPr lang="ru-RU" b="1" dirty="0">
              <a:solidFill>
                <a:schemeClr val="tx1"/>
              </a:solidFill>
            </a:endParaRPr>
          </a:p>
        </p:txBody>
      </p:sp>
      <p:pic>
        <p:nvPicPr>
          <p:cNvPr id="7" name="Рисунок 6"/>
          <p:cNvPicPr>
            <a:picLocks noChangeAspect="1"/>
          </p:cNvPicPr>
          <p:nvPr/>
        </p:nvPicPr>
        <p:blipFill>
          <a:blip r:embed="rId2"/>
          <a:stretch>
            <a:fillRect/>
          </a:stretch>
        </p:blipFill>
        <p:spPr>
          <a:xfrm>
            <a:off x="1439917" y="3511549"/>
            <a:ext cx="3327115" cy="2363733"/>
          </a:xfrm>
          <a:prstGeom prst="rect">
            <a:avLst/>
          </a:prstGeom>
        </p:spPr>
      </p:pic>
      <p:pic>
        <p:nvPicPr>
          <p:cNvPr id="8" name="Рисунок 7"/>
          <p:cNvPicPr>
            <a:picLocks noChangeAspect="1"/>
          </p:cNvPicPr>
          <p:nvPr/>
        </p:nvPicPr>
        <p:blipFill>
          <a:blip r:embed="rId3"/>
          <a:stretch>
            <a:fillRect/>
          </a:stretch>
        </p:blipFill>
        <p:spPr>
          <a:xfrm>
            <a:off x="6716110" y="3511548"/>
            <a:ext cx="3184635" cy="2363733"/>
          </a:xfrm>
          <a:prstGeom prst="rect">
            <a:avLst/>
          </a:prstGeom>
        </p:spPr>
      </p:pic>
    </p:spTree>
    <p:extLst>
      <p:ext uri="{BB962C8B-B14F-4D97-AF65-F5344CB8AC3E}">
        <p14:creationId xmlns:p14="http://schemas.microsoft.com/office/powerpoint/2010/main" val="225226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p:cNvSpPr>
            <a:spLocks noGrp="1"/>
          </p:cNvSpPr>
          <p:nvPr>
            <p:ph sz="half" idx="2"/>
          </p:nvPr>
        </p:nvSpPr>
        <p:spPr>
          <a:xfrm>
            <a:off x="6108716" y="973930"/>
            <a:ext cx="4937655" cy="5574014"/>
          </a:xfrm>
        </p:spPr>
        <p:txBody>
          <a:bodyPr/>
          <a:lstStyle/>
          <a:p>
            <a:pPr marL="0" indent="0" algn="ctr">
              <a:buNone/>
            </a:pPr>
            <a:r>
              <a:rPr lang="kk-KZ" b="1" dirty="0" smtClean="0">
                <a:solidFill>
                  <a:srgbClr val="FF0000"/>
                </a:solidFill>
              </a:rPr>
              <a:t>ХИРУРГ </a:t>
            </a:r>
          </a:p>
          <a:p>
            <a:pPr marL="0" indent="0">
              <a:buNone/>
            </a:pPr>
            <a:r>
              <a:rPr lang="kk-KZ" b="1" dirty="0" smtClean="0">
                <a:solidFill>
                  <a:schemeClr val="tx1"/>
                </a:solidFill>
              </a:rPr>
              <a:t>Хирург-врач, занимающийся заболеваниями требующих </a:t>
            </a:r>
            <a:r>
              <a:rPr lang="ru-RU" b="1" dirty="0" smtClean="0">
                <a:solidFill>
                  <a:schemeClr val="tx1"/>
                </a:solidFill>
              </a:rPr>
              <a:t>(оперативных) методов лечения</a:t>
            </a:r>
          </a:p>
          <a:p>
            <a:pPr marL="0" indent="0">
              <a:buNone/>
            </a:pPr>
            <a:endParaRPr lang="ru-RU" b="1" dirty="0">
              <a:solidFill>
                <a:schemeClr val="tx1"/>
              </a:solidFill>
            </a:endParaRPr>
          </a:p>
        </p:txBody>
      </p:sp>
      <p:sp>
        <p:nvSpPr>
          <p:cNvPr id="11" name="Объект 10"/>
          <p:cNvSpPr>
            <a:spLocks noGrp="1"/>
          </p:cNvSpPr>
          <p:nvPr>
            <p:ph sz="quarter" idx="4"/>
          </p:nvPr>
        </p:nvSpPr>
        <p:spPr>
          <a:xfrm>
            <a:off x="418431" y="973930"/>
            <a:ext cx="5015640" cy="5426869"/>
          </a:xfrm>
        </p:spPr>
        <p:txBody>
          <a:bodyPr/>
          <a:lstStyle/>
          <a:p>
            <a:pPr marL="0" indent="0" algn="ctr">
              <a:buNone/>
            </a:pPr>
            <a:r>
              <a:rPr lang="kk-KZ" b="1" dirty="0">
                <a:solidFill>
                  <a:srgbClr val="FF0000"/>
                </a:solidFill>
              </a:rPr>
              <a:t>ХИРУРГ </a:t>
            </a:r>
            <a:endParaRPr lang="kk-KZ" b="1" dirty="0" smtClean="0">
              <a:solidFill>
                <a:srgbClr val="FF0000"/>
              </a:solidFill>
            </a:endParaRPr>
          </a:p>
          <a:p>
            <a:pPr marL="0" indent="0">
              <a:buNone/>
            </a:pPr>
            <a:r>
              <a:rPr lang="kk-KZ" b="1" dirty="0" smtClean="0">
                <a:solidFill>
                  <a:schemeClr val="tx1"/>
                </a:solidFill>
              </a:rPr>
              <a:t>Хирург-хирургиялық жолмен  </a:t>
            </a:r>
            <a:r>
              <a:rPr lang="kk-KZ" b="1" dirty="0">
                <a:solidFill>
                  <a:schemeClr val="tx1"/>
                </a:solidFill>
              </a:rPr>
              <a:t>емдеу әдістерін қажет ететін аурулармен </a:t>
            </a:r>
            <a:r>
              <a:rPr lang="kk-KZ" b="1" dirty="0" smtClean="0">
                <a:solidFill>
                  <a:schemeClr val="tx1"/>
                </a:solidFill>
              </a:rPr>
              <a:t>айналысатын дәрігер</a:t>
            </a:r>
          </a:p>
          <a:p>
            <a:pPr marL="0" indent="0" algn="ctr">
              <a:buNone/>
            </a:pPr>
            <a:endParaRPr lang="kk-KZ" b="1" dirty="0">
              <a:solidFill>
                <a:schemeClr val="tx1"/>
              </a:solidFill>
            </a:endParaRPr>
          </a:p>
          <a:p>
            <a:pPr marL="0" indent="0" algn="ctr">
              <a:buNone/>
            </a:pPr>
            <a:endParaRPr lang="kk-KZ" b="1" dirty="0">
              <a:solidFill>
                <a:schemeClr val="tx1"/>
              </a:solidFill>
            </a:endParaRPr>
          </a:p>
          <a:p>
            <a:pPr marL="0" indent="0">
              <a:buNone/>
            </a:pPr>
            <a:endParaRPr lang="ru-RU" dirty="0"/>
          </a:p>
        </p:txBody>
      </p:sp>
      <p:pic>
        <p:nvPicPr>
          <p:cNvPr id="12" name="Рисунок 11"/>
          <p:cNvPicPr>
            <a:picLocks noChangeAspect="1"/>
          </p:cNvPicPr>
          <p:nvPr/>
        </p:nvPicPr>
        <p:blipFill>
          <a:blip r:embed="rId2"/>
          <a:stretch>
            <a:fillRect/>
          </a:stretch>
        </p:blipFill>
        <p:spPr>
          <a:xfrm>
            <a:off x="1093076" y="3295813"/>
            <a:ext cx="3262311" cy="2180077"/>
          </a:xfrm>
          <a:prstGeom prst="rect">
            <a:avLst/>
          </a:prstGeom>
        </p:spPr>
      </p:pic>
      <p:pic>
        <p:nvPicPr>
          <p:cNvPr id="13" name="Рисунок 12"/>
          <p:cNvPicPr>
            <a:picLocks noChangeAspect="1"/>
          </p:cNvPicPr>
          <p:nvPr/>
        </p:nvPicPr>
        <p:blipFill>
          <a:blip r:embed="rId3"/>
          <a:stretch>
            <a:fillRect/>
          </a:stretch>
        </p:blipFill>
        <p:spPr>
          <a:xfrm>
            <a:off x="6512754" y="3295812"/>
            <a:ext cx="3516769" cy="2180077"/>
          </a:xfrm>
          <a:prstGeom prst="rect">
            <a:avLst/>
          </a:prstGeom>
        </p:spPr>
      </p:pic>
    </p:spTree>
    <p:extLst>
      <p:ext uri="{BB962C8B-B14F-4D97-AF65-F5344CB8AC3E}">
        <p14:creationId xmlns:p14="http://schemas.microsoft.com/office/powerpoint/2010/main" val="382915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6733513" y="1124889"/>
            <a:ext cx="4937655" cy="3030538"/>
          </a:xfrm>
        </p:spPr>
        <p:txBody>
          <a:bodyPr/>
          <a:lstStyle/>
          <a:p>
            <a:pPr marL="0" indent="0" algn="ctr">
              <a:buNone/>
            </a:pPr>
            <a:r>
              <a:rPr lang="ru-RU" b="1" dirty="0" smtClean="0">
                <a:solidFill>
                  <a:srgbClr val="FF0000"/>
                </a:solidFill>
              </a:rPr>
              <a:t>СТОМАТОЛОГ</a:t>
            </a:r>
          </a:p>
          <a:p>
            <a:pPr marL="0" indent="0" algn="ctr">
              <a:buNone/>
            </a:pPr>
            <a:r>
              <a:rPr lang="ru-RU" b="1" dirty="0">
                <a:solidFill>
                  <a:schemeClr val="tx1"/>
                </a:solidFill>
              </a:rPr>
              <a:t>Стоматолог – это врач, который занимается профилактикой, диагностикой и лечением заболеваний зубов, полости рта и челюстно-лицевой области. </a:t>
            </a:r>
            <a:endParaRPr lang="ru-RU" b="1" dirty="0" smtClean="0">
              <a:solidFill>
                <a:schemeClr val="tx1"/>
              </a:solidFill>
            </a:endParaRPr>
          </a:p>
          <a:p>
            <a:pPr marL="0" indent="0" algn="ctr">
              <a:buNone/>
            </a:pPr>
            <a:endParaRPr lang="ru-RU" b="1" dirty="0">
              <a:solidFill>
                <a:schemeClr val="tx1"/>
              </a:solidFill>
            </a:endParaRPr>
          </a:p>
          <a:p>
            <a:pPr marL="0" indent="0" algn="ctr">
              <a:buNone/>
            </a:pPr>
            <a:endParaRPr lang="ru-RU" b="1" dirty="0" smtClean="0">
              <a:solidFill>
                <a:schemeClr val="tx1"/>
              </a:solidFill>
            </a:endParaRPr>
          </a:p>
          <a:p>
            <a:pPr marL="0" indent="0" algn="ctr">
              <a:buNone/>
            </a:pPr>
            <a:endParaRPr lang="ru-RU" b="1" dirty="0">
              <a:solidFill>
                <a:schemeClr val="tx1"/>
              </a:solidFill>
            </a:endParaRPr>
          </a:p>
        </p:txBody>
      </p:sp>
      <p:sp>
        <p:nvSpPr>
          <p:cNvPr id="9" name="Объект 8"/>
          <p:cNvSpPr>
            <a:spLocks noGrp="1"/>
          </p:cNvSpPr>
          <p:nvPr>
            <p:ph sz="quarter" idx="4"/>
          </p:nvPr>
        </p:nvSpPr>
        <p:spPr>
          <a:xfrm>
            <a:off x="472965" y="1124889"/>
            <a:ext cx="5570482" cy="4886490"/>
          </a:xfrm>
        </p:spPr>
        <p:txBody>
          <a:bodyPr/>
          <a:lstStyle/>
          <a:p>
            <a:pPr marL="0" indent="0" algn="ctr">
              <a:buNone/>
            </a:pPr>
            <a:r>
              <a:rPr lang="ru-RU" b="1" dirty="0" smtClean="0">
                <a:solidFill>
                  <a:srgbClr val="FF0000"/>
                </a:solidFill>
              </a:rPr>
              <a:t>СТОМАТОЛОГ</a:t>
            </a:r>
          </a:p>
          <a:p>
            <a:pPr marL="0" indent="0" algn="ctr">
              <a:buNone/>
            </a:pPr>
            <a:r>
              <a:rPr lang="ru-RU" b="1" dirty="0">
                <a:solidFill>
                  <a:schemeClr val="tx1"/>
                </a:solidFill>
              </a:rPr>
              <a:t>Тіс дәрігері – тіс, ауыз қуысы және жақ-бет аймағы ауруларының алдын алу, диагностикалау және емдеумен айналысатын дәрігер</a:t>
            </a:r>
            <a:r>
              <a:rPr lang="ru-RU" b="1" dirty="0" smtClean="0">
                <a:solidFill>
                  <a:schemeClr val="tx1"/>
                </a:solidFill>
              </a:rPr>
              <a:t>.</a:t>
            </a:r>
          </a:p>
          <a:p>
            <a:pPr marL="0" indent="0" algn="ctr">
              <a:buNone/>
            </a:pPr>
            <a:endParaRPr lang="ru-RU" b="1" dirty="0">
              <a:solidFill>
                <a:schemeClr val="tx1"/>
              </a:solidFill>
            </a:endParaRPr>
          </a:p>
          <a:p>
            <a:pPr marL="0" indent="0" algn="ctr">
              <a:buNone/>
            </a:pPr>
            <a:endParaRPr lang="ru-RU" b="1" dirty="0">
              <a:solidFill>
                <a:schemeClr val="tx1"/>
              </a:solidFill>
            </a:endParaRPr>
          </a:p>
        </p:txBody>
      </p:sp>
      <p:pic>
        <p:nvPicPr>
          <p:cNvPr id="10" name="Рисунок 9"/>
          <p:cNvPicPr>
            <a:picLocks noChangeAspect="1"/>
          </p:cNvPicPr>
          <p:nvPr/>
        </p:nvPicPr>
        <p:blipFill>
          <a:blip r:embed="rId2"/>
          <a:stretch>
            <a:fillRect/>
          </a:stretch>
        </p:blipFill>
        <p:spPr>
          <a:xfrm>
            <a:off x="1734207" y="3661048"/>
            <a:ext cx="3047999" cy="2088111"/>
          </a:xfrm>
          <a:prstGeom prst="rect">
            <a:avLst/>
          </a:prstGeom>
        </p:spPr>
      </p:pic>
      <p:pic>
        <p:nvPicPr>
          <p:cNvPr id="11" name="Рисунок 10"/>
          <p:cNvPicPr>
            <a:picLocks noChangeAspect="1"/>
          </p:cNvPicPr>
          <p:nvPr/>
        </p:nvPicPr>
        <p:blipFill>
          <a:blip r:embed="rId3"/>
          <a:stretch>
            <a:fillRect/>
          </a:stretch>
        </p:blipFill>
        <p:spPr>
          <a:xfrm>
            <a:off x="7608832" y="3584029"/>
            <a:ext cx="2943554" cy="2165130"/>
          </a:xfrm>
          <a:prstGeom prst="rect">
            <a:avLst/>
          </a:prstGeom>
        </p:spPr>
      </p:pic>
    </p:spTree>
    <p:extLst>
      <p:ext uri="{BB962C8B-B14F-4D97-AF65-F5344CB8AC3E}">
        <p14:creationId xmlns:p14="http://schemas.microsoft.com/office/powerpoint/2010/main" val="90440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710438" y="1262062"/>
            <a:ext cx="4937655" cy="1714409"/>
          </a:xfrm>
        </p:spPr>
        <p:txBody>
          <a:bodyPr>
            <a:normAutofit lnSpcReduction="10000"/>
          </a:bodyPr>
          <a:lstStyle/>
          <a:p>
            <a:pPr marL="0" indent="0" algn="ctr">
              <a:buNone/>
            </a:pPr>
            <a:r>
              <a:rPr lang="ru-RU" b="1" dirty="0" smtClean="0">
                <a:solidFill>
                  <a:srgbClr val="FF0000"/>
                </a:solidFill>
              </a:rPr>
              <a:t>ГИНЕКОЛОГ</a:t>
            </a:r>
          </a:p>
          <a:p>
            <a:pPr marL="0" indent="0">
              <a:buNone/>
            </a:pPr>
            <a:r>
              <a:rPr lang="ru-RU" b="1" dirty="0">
                <a:solidFill>
                  <a:schemeClr val="tx1"/>
                </a:solidFill>
              </a:rPr>
              <a:t>гинеколог-специалист, который занимается диагностикой, лечением и предупреждением женских болезней</a:t>
            </a:r>
          </a:p>
        </p:txBody>
      </p:sp>
      <p:sp>
        <p:nvSpPr>
          <p:cNvPr id="6" name="Объект 5"/>
          <p:cNvSpPr>
            <a:spLocks noGrp="1"/>
          </p:cNvSpPr>
          <p:nvPr>
            <p:ph sz="quarter" idx="4"/>
          </p:nvPr>
        </p:nvSpPr>
        <p:spPr>
          <a:xfrm>
            <a:off x="474381" y="1262062"/>
            <a:ext cx="5534117" cy="1722876"/>
          </a:xfrm>
        </p:spPr>
        <p:txBody>
          <a:bodyPr/>
          <a:lstStyle/>
          <a:p>
            <a:pPr marL="0" indent="0" algn="ctr">
              <a:buNone/>
            </a:pPr>
            <a:r>
              <a:rPr lang="ru-RU" b="1" dirty="0">
                <a:solidFill>
                  <a:srgbClr val="FF0000"/>
                </a:solidFill>
              </a:rPr>
              <a:t>ГИНЕКОЛОГ</a:t>
            </a:r>
          </a:p>
          <a:p>
            <a:pPr marL="0" indent="0">
              <a:buNone/>
            </a:pPr>
            <a:r>
              <a:rPr lang="ru-RU" b="1" dirty="0">
                <a:solidFill>
                  <a:schemeClr val="tx1"/>
                </a:solidFill>
              </a:rPr>
              <a:t>әйелдер ауруларын диагностикалау, емдеу және алдын алумен айналысатын гинеколог-маман</a:t>
            </a:r>
          </a:p>
        </p:txBody>
      </p:sp>
      <p:pic>
        <p:nvPicPr>
          <p:cNvPr id="7" name="Рисунок 6"/>
          <p:cNvPicPr>
            <a:picLocks noChangeAspect="1"/>
          </p:cNvPicPr>
          <p:nvPr/>
        </p:nvPicPr>
        <p:blipFill>
          <a:blip r:embed="rId2"/>
          <a:stretch>
            <a:fillRect/>
          </a:stretch>
        </p:blipFill>
        <p:spPr>
          <a:xfrm>
            <a:off x="3520967" y="3513903"/>
            <a:ext cx="4382814" cy="2760773"/>
          </a:xfrm>
          <a:prstGeom prst="rect">
            <a:avLst/>
          </a:prstGeom>
        </p:spPr>
      </p:pic>
    </p:spTree>
    <p:extLst>
      <p:ext uri="{BB962C8B-B14F-4D97-AF65-F5344CB8AC3E}">
        <p14:creationId xmlns:p14="http://schemas.microsoft.com/office/powerpoint/2010/main" val="250246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algn="ctr"/>
            <a:r>
              <a:rPr lang="ru-RU" sz="2000" b="1" dirty="0" smtClean="0">
                <a:solidFill>
                  <a:srgbClr val="FF0000"/>
                </a:solidFill>
              </a:rPr>
              <a:t>ОФТАЛЬМОЛОГ</a:t>
            </a:r>
            <a:endParaRPr lang="ru-RU" sz="2000" b="1" dirty="0">
              <a:solidFill>
                <a:srgbClr val="FF0000"/>
              </a:solidFill>
            </a:endParaRPr>
          </a:p>
        </p:txBody>
      </p:sp>
      <p:sp>
        <p:nvSpPr>
          <p:cNvPr id="4" name="Объект 3"/>
          <p:cNvSpPr>
            <a:spLocks noGrp="1"/>
          </p:cNvSpPr>
          <p:nvPr>
            <p:ph sz="half" idx="2"/>
          </p:nvPr>
        </p:nvSpPr>
        <p:spPr>
          <a:xfrm>
            <a:off x="6598054" y="1400403"/>
            <a:ext cx="4937655" cy="3030538"/>
          </a:xfrm>
        </p:spPr>
        <p:txBody>
          <a:bodyPr/>
          <a:lstStyle/>
          <a:p>
            <a:pPr marL="0" indent="0">
              <a:buNone/>
            </a:pPr>
            <a:r>
              <a:rPr lang="ru-RU" b="1" dirty="0">
                <a:solidFill>
                  <a:schemeClr val="tx1"/>
                </a:solidFill>
              </a:rPr>
              <a:t>Офтальмолог (окулист) </a:t>
            </a:r>
            <a:r>
              <a:rPr lang="ru-RU" b="1" dirty="0" smtClean="0">
                <a:solidFill>
                  <a:schemeClr val="tx1"/>
                </a:solidFill>
              </a:rPr>
              <a:t>- </a:t>
            </a:r>
            <a:r>
              <a:rPr lang="ru-RU" b="1" dirty="0">
                <a:solidFill>
                  <a:schemeClr val="tx1"/>
                </a:solidFill>
              </a:rPr>
              <a:t>это врач, который специализируется на диагностике, лечении и профилактике глазных заболеваний.</a:t>
            </a:r>
          </a:p>
        </p:txBody>
      </p:sp>
      <p:sp>
        <p:nvSpPr>
          <p:cNvPr id="5" name="Текст 4"/>
          <p:cNvSpPr>
            <a:spLocks noGrp="1"/>
          </p:cNvSpPr>
          <p:nvPr>
            <p:ph type="body" sz="quarter" idx="3"/>
          </p:nvPr>
        </p:nvSpPr>
        <p:spPr/>
        <p:txBody>
          <a:bodyPr/>
          <a:lstStyle/>
          <a:p>
            <a:pPr algn="ctr"/>
            <a:r>
              <a:rPr lang="ru-RU" sz="2000" b="1" dirty="0" smtClean="0">
                <a:solidFill>
                  <a:srgbClr val="FF0000"/>
                </a:solidFill>
              </a:rPr>
              <a:t>ОФТАЛЬМОЛОГ</a:t>
            </a:r>
            <a:endParaRPr lang="ru-RU" sz="2000" b="1" dirty="0">
              <a:solidFill>
                <a:srgbClr val="FF0000"/>
              </a:solidFill>
            </a:endParaRPr>
          </a:p>
        </p:txBody>
      </p:sp>
      <p:sp>
        <p:nvSpPr>
          <p:cNvPr id="6" name="Объект 5"/>
          <p:cNvSpPr>
            <a:spLocks noGrp="1"/>
          </p:cNvSpPr>
          <p:nvPr>
            <p:ph sz="quarter" idx="4"/>
          </p:nvPr>
        </p:nvSpPr>
        <p:spPr>
          <a:xfrm>
            <a:off x="1133687" y="1400403"/>
            <a:ext cx="5464367" cy="3030538"/>
          </a:xfrm>
        </p:spPr>
        <p:txBody>
          <a:bodyPr/>
          <a:lstStyle/>
          <a:p>
            <a:pPr marL="0" indent="0">
              <a:buNone/>
            </a:pPr>
            <a:r>
              <a:rPr lang="ru-RU" b="1" dirty="0" smtClean="0">
                <a:solidFill>
                  <a:schemeClr val="tx1"/>
                </a:solidFill>
              </a:rPr>
              <a:t>Офтальмолог (окулист) </a:t>
            </a:r>
            <a:r>
              <a:rPr lang="ru-RU" b="1" dirty="0">
                <a:solidFill>
                  <a:schemeClr val="tx1"/>
                </a:solidFill>
              </a:rPr>
              <a:t>-</a:t>
            </a:r>
            <a:r>
              <a:rPr lang="ru-RU" b="1" dirty="0" smtClean="0">
                <a:solidFill>
                  <a:schemeClr val="tx1"/>
                </a:solidFill>
              </a:rPr>
              <a:t> </a:t>
            </a:r>
            <a:r>
              <a:rPr lang="ru-RU" b="1" dirty="0">
                <a:solidFill>
                  <a:schemeClr val="tx1"/>
                </a:solidFill>
              </a:rPr>
              <a:t>көз ауруларын диагностикалау, емдеу және алдын алумен айналысатын дәрігер.</a:t>
            </a:r>
          </a:p>
        </p:txBody>
      </p:sp>
      <p:pic>
        <p:nvPicPr>
          <p:cNvPr id="7" name="Рисунок 6"/>
          <p:cNvPicPr>
            <a:picLocks noChangeAspect="1"/>
          </p:cNvPicPr>
          <p:nvPr/>
        </p:nvPicPr>
        <p:blipFill>
          <a:blip r:embed="rId2"/>
          <a:stretch>
            <a:fillRect/>
          </a:stretch>
        </p:blipFill>
        <p:spPr>
          <a:xfrm>
            <a:off x="1838588" y="3650538"/>
            <a:ext cx="3153826" cy="2476993"/>
          </a:xfrm>
          <a:prstGeom prst="rect">
            <a:avLst/>
          </a:prstGeom>
        </p:spPr>
      </p:pic>
      <p:pic>
        <p:nvPicPr>
          <p:cNvPr id="8" name="Рисунок 7"/>
          <p:cNvPicPr>
            <a:picLocks noChangeAspect="1"/>
          </p:cNvPicPr>
          <p:nvPr/>
        </p:nvPicPr>
        <p:blipFill>
          <a:blip r:embed="rId3"/>
          <a:stretch>
            <a:fillRect/>
          </a:stretch>
        </p:blipFill>
        <p:spPr>
          <a:xfrm>
            <a:off x="7116232" y="3650537"/>
            <a:ext cx="3015739" cy="2476993"/>
          </a:xfrm>
          <a:prstGeom prst="rect">
            <a:avLst/>
          </a:prstGeom>
        </p:spPr>
      </p:pic>
    </p:spTree>
    <p:extLst>
      <p:ext uri="{BB962C8B-B14F-4D97-AF65-F5344CB8AC3E}">
        <p14:creationId xmlns:p14="http://schemas.microsoft.com/office/powerpoint/2010/main" val="697834503"/>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611</TotalTime>
  <Words>599</Words>
  <Application>Microsoft Office PowerPoint</Application>
  <PresentationFormat>Широкоэкранный</PresentationFormat>
  <Paragraphs>89</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Aharoni</vt:lpstr>
      <vt:lpstr>Arial Black</vt:lpstr>
      <vt:lpstr>Georgia</vt:lpstr>
      <vt:lpstr>Times New Roman</vt:lpstr>
      <vt:lpstr>Wingdings 3</vt:lpstr>
      <vt:lpstr>Сектор</vt:lpstr>
      <vt:lpstr> ОСЫНДАЙ МАМАНДЫҚ БАР               ЕСТЬ ТАКАЯ ПРОФЕССИЯ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Ученик</dc:creator>
  <cp:lastModifiedBy>User</cp:lastModifiedBy>
  <cp:revision>38</cp:revision>
  <dcterms:created xsi:type="dcterms:W3CDTF">2022-04-27T05:21:27Z</dcterms:created>
  <dcterms:modified xsi:type="dcterms:W3CDTF">2022-07-22T11:34:36Z</dcterms:modified>
</cp:coreProperties>
</file>