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24" r:id="rId1"/>
  </p:sldMasterIdLst>
  <p:sldIdLst>
    <p:sldId id="256" r:id="rId2"/>
    <p:sldId id="257" r:id="rId3"/>
    <p:sldId id="268" r:id="rId4"/>
    <p:sldId id="259" r:id="rId5"/>
    <p:sldId id="269" r:id="rId6"/>
    <p:sldId id="27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7" d="100"/>
          <a:sy n="87" d="100"/>
        </p:scale>
        <p:origin x="61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DEAB58C8-397B-4372-8172-654477D4A0D9}"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A8F60818-042F-41DC-86BD-AA2402C4ABC8}" type="slidenum">
              <a:rPr lang="ru-RU" smtClean="0"/>
              <a:pPr>
                <a:defRPr/>
              </a:pPr>
              <a:t>‹#›</a:t>
            </a:fld>
            <a:endParaRPr lang="ru-RU"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8533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4" name="Footer Placeholder 3"/>
          <p:cNvSpPr>
            <a:spLocks noGrp="1"/>
          </p:cNvSpPr>
          <p:nvPr>
            <p:ph type="ftr" sz="quarter" idx="11"/>
          </p:nvPr>
        </p:nvSpPr>
        <p:spPr/>
        <p:txBody>
          <a:bodyPr/>
          <a:lstStyle/>
          <a:p>
            <a:pPr>
              <a:defRPr/>
            </a:pPr>
            <a:endParaRPr lang="ru-RU" dirty="0"/>
          </a:p>
        </p:txBody>
      </p:sp>
      <p:sp>
        <p:nvSpPr>
          <p:cNvPr id="5" name="Slide Number Placeholder 4"/>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782032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419885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2180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613227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84172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2450988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7CF3C6A9-4A62-418E-A8F4-EC4BFE34A0FB}"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DD841275-285F-4E42-ADFE-0A707E2A2B04}" type="slidenum">
              <a:rPr lang="ru-RU" smtClean="0"/>
              <a:pPr>
                <a:defRPr/>
              </a:pPr>
              <a:t>‹#›</a:t>
            </a:fld>
            <a:endParaRPr lang="ru-RU" dirty="0"/>
          </a:p>
        </p:txBody>
      </p:sp>
    </p:spTree>
    <p:extLst>
      <p:ext uri="{BB962C8B-B14F-4D97-AF65-F5344CB8AC3E}">
        <p14:creationId xmlns:p14="http://schemas.microsoft.com/office/powerpoint/2010/main" val="7251760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3B854D02-0BCF-4DF1-B985-218182C0C343}"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52DDB497-E917-4697-A618-5F177FA2A98C}" type="slidenum">
              <a:rPr lang="ru-RU" smtClean="0"/>
              <a:pPr>
                <a:defRPr/>
              </a:pPr>
              <a:t>‹#›</a:t>
            </a:fld>
            <a:endParaRPr lang="ru-RU" dirty="0"/>
          </a:p>
        </p:txBody>
      </p:sp>
    </p:spTree>
    <p:extLst>
      <p:ext uri="{BB962C8B-B14F-4D97-AF65-F5344CB8AC3E}">
        <p14:creationId xmlns:p14="http://schemas.microsoft.com/office/powerpoint/2010/main" val="209404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EF5F0C86-2645-4CFA-8447-D03FC0B976D7}"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1D6CBEE0-D04A-4C5E-8E0F-71D8BC6F96AF}" type="slidenum">
              <a:rPr lang="ru-RU" smtClean="0"/>
              <a:pPr>
                <a:defRPr/>
              </a:pPr>
              <a:t>‹#›</a:t>
            </a:fld>
            <a:endParaRPr lang="ru-RU" dirty="0"/>
          </a:p>
        </p:txBody>
      </p:sp>
    </p:spTree>
    <p:extLst>
      <p:ext uri="{BB962C8B-B14F-4D97-AF65-F5344CB8AC3E}">
        <p14:creationId xmlns:p14="http://schemas.microsoft.com/office/powerpoint/2010/main" val="2767854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679783C7-6001-4B3C-9815-7526F5000578}" type="datetimeFigureOut">
              <a:rPr lang="ru-RU" smtClean="0"/>
              <a:pPr>
                <a:defRPr/>
              </a:pPr>
              <a:t>22.07.2022</a:t>
            </a:fld>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D6F0DDFF-5CC9-4397-95A9-AC007C2EF102}" type="slidenum">
              <a:rPr lang="ru-RU" smtClean="0"/>
              <a:pPr>
                <a:defRPr/>
              </a:pPr>
              <a:t>‹#›</a:t>
            </a:fld>
            <a:endParaRPr lang="ru-RU" dirty="0"/>
          </a:p>
        </p:txBody>
      </p:sp>
    </p:spTree>
    <p:extLst>
      <p:ext uri="{BB962C8B-B14F-4D97-AF65-F5344CB8AC3E}">
        <p14:creationId xmlns:p14="http://schemas.microsoft.com/office/powerpoint/2010/main" val="111177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8BB4D136-EDCB-4561-8040-D0B61C7950AD}"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1598AFFE-2CA1-46B3-849E-8E868A36AD18}" type="slidenum">
              <a:rPr lang="ru-RU" smtClean="0"/>
              <a:pPr>
                <a:defRPr/>
              </a:pPr>
              <a:t>‹#›</a:t>
            </a:fld>
            <a:endParaRPr lang="ru-RU" dirty="0"/>
          </a:p>
        </p:txBody>
      </p:sp>
    </p:spTree>
    <p:extLst>
      <p:ext uri="{BB962C8B-B14F-4D97-AF65-F5344CB8AC3E}">
        <p14:creationId xmlns:p14="http://schemas.microsoft.com/office/powerpoint/2010/main" val="1475472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DCD69447-FD72-49FD-9B2E-8CA54521AB59}" type="datetimeFigureOut">
              <a:rPr lang="ru-RU" smtClean="0"/>
              <a:pPr>
                <a:defRPr/>
              </a:pPr>
              <a:t>22.07.2022</a:t>
            </a:fld>
            <a:endParaRPr lang="ru-RU" dirty="0"/>
          </a:p>
        </p:txBody>
      </p:sp>
      <p:sp>
        <p:nvSpPr>
          <p:cNvPr id="8" name="Footer Placeholder 7"/>
          <p:cNvSpPr>
            <a:spLocks noGrp="1"/>
          </p:cNvSpPr>
          <p:nvPr>
            <p:ph type="ftr" sz="quarter" idx="11"/>
          </p:nvPr>
        </p:nvSpPr>
        <p:spPr/>
        <p:txBody>
          <a:bodyPr/>
          <a:lstStyle/>
          <a:p>
            <a:pPr>
              <a:defRPr/>
            </a:pPr>
            <a:endParaRPr lang="ru-RU" dirty="0"/>
          </a:p>
        </p:txBody>
      </p:sp>
      <p:sp>
        <p:nvSpPr>
          <p:cNvPr id="9" name="Slide Number Placeholder 8"/>
          <p:cNvSpPr>
            <a:spLocks noGrp="1"/>
          </p:cNvSpPr>
          <p:nvPr>
            <p:ph type="sldNum" sz="quarter" idx="12"/>
          </p:nvPr>
        </p:nvSpPr>
        <p:spPr/>
        <p:txBody>
          <a:bodyPr/>
          <a:lstStyle/>
          <a:p>
            <a:pPr>
              <a:defRPr/>
            </a:pPr>
            <a:fld id="{D53AE410-D944-401E-BC26-744B1C4D54AF}" type="slidenum">
              <a:rPr lang="ru-RU" smtClean="0"/>
              <a:pPr>
                <a:defRPr/>
              </a:pPr>
              <a:t>‹#›</a:t>
            </a:fld>
            <a:endParaRPr lang="ru-RU" dirty="0"/>
          </a:p>
        </p:txBody>
      </p:sp>
    </p:spTree>
    <p:extLst>
      <p:ext uri="{BB962C8B-B14F-4D97-AF65-F5344CB8AC3E}">
        <p14:creationId xmlns:p14="http://schemas.microsoft.com/office/powerpoint/2010/main" val="354970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E7C8F21B-36C9-429A-B0E7-64C2EB336CAC}" type="datetimeFigureOut">
              <a:rPr lang="ru-RU" smtClean="0"/>
              <a:pPr>
                <a:defRPr/>
              </a:pPr>
              <a:t>22.07.2022</a:t>
            </a:fld>
            <a:endParaRPr lang="ru-RU" dirty="0"/>
          </a:p>
        </p:txBody>
      </p:sp>
      <p:sp>
        <p:nvSpPr>
          <p:cNvPr id="4" name="Footer Placeholder 3"/>
          <p:cNvSpPr>
            <a:spLocks noGrp="1"/>
          </p:cNvSpPr>
          <p:nvPr>
            <p:ph type="ftr" sz="quarter" idx="11"/>
          </p:nvPr>
        </p:nvSpPr>
        <p:spPr/>
        <p:txBody>
          <a:bodyPr/>
          <a:lstStyle/>
          <a:p>
            <a:pPr>
              <a:defRPr/>
            </a:pPr>
            <a:endParaRPr lang="ru-RU" dirty="0"/>
          </a:p>
        </p:txBody>
      </p:sp>
      <p:sp>
        <p:nvSpPr>
          <p:cNvPr id="5" name="Slide Number Placeholder 4"/>
          <p:cNvSpPr>
            <a:spLocks noGrp="1"/>
          </p:cNvSpPr>
          <p:nvPr>
            <p:ph type="sldNum" sz="quarter" idx="12"/>
          </p:nvPr>
        </p:nvSpPr>
        <p:spPr/>
        <p:txBody>
          <a:bodyPr/>
          <a:lstStyle/>
          <a:p>
            <a:pPr>
              <a:defRPr/>
            </a:pPr>
            <a:fld id="{4916B986-9F0C-4922-9F71-1AC2782D03BC}" type="slidenum">
              <a:rPr lang="ru-RU" smtClean="0"/>
              <a:pPr>
                <a:defRPr/>
              </a:pPr>
              <a:t>‹#›</a:t>
            </a:fld>
            <a:endParaRPr lang="ru-RU" dirty="0"/>
          </a:p>
        </p:txBody>
      </p:sp>
    </p:spTree>
    <p:extLst>
      <p:ext uri="{BB962C8B-B14F-4D97-AF65-F5344CB8AC3E}">
        <p14:creationId xmlns:p14="http://schemas.microsoft.com/office/powerpoint/2010/main" val="1171877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FB67E8C-60A9-46B1-9F0F-C135E1D1BA15}" type="datetimeFigureOut">
              <a:rPr lang="ru-RU" smtClean="0"/>
              <a:pPr>
                <a:defRPr/>
              </a:pPr>
              <a:t>22.07.2022</a:t>
            </a:fld>
            <a:endParaRPr lang="ru-RU" dirty="0"/>
          </a:p>
        </p:txBody>
      </p:sp>
      <p:sp>
        <p:nvSpPr>
          <p:cNvPr id="3" name="Footer Placeholder 2"/>
          <p:cNvSpPr>
            <a:spLocks noGrp="1"/>
          </p:cNvSpPr>
          <p:nvPr>
            <p:ph type="ftr" sz="quarter" idx="11"/>
          </p:nvPr>
        </p:nvSpPr>
        <p:spPr/>
        <p:txBody>
          <a:bodyPr/>
          <a:lstStyle/>
          <a:p>
            <a:pPr>
              <a:defRPr/>
            </a:pPr>
            <a:endParaRPr lang="ru-RU" dirty="0"/>
          </a:p>
        </p:txBody>
      </p:sp>
      <p:sp>
        <p:nvSpPr>
          <p:cNvPr id="4" name="Slide Number Placeholder 3"/>
          <p:cNvSpPr>
            <a:spLocks noGrp="1"/>
          </p:cNvSpPr>
          <p:nvPr>
            <p:ph type="sldNum" sz="quarter" idx="12"/>
          </p:nvPr>
        </p:nvSpPr>
        <p:spPr/>
        <p:txBody>
          <a:bodyPr/>
          <a:lstStyle/>
          <a:p>
            <a:pPr>
              <a:defRPr/>
            </a:pPr>
            <a:fld id="{17E212F7-52DF-445B-B200-5EBE11B12484}" type="slidenum">
              <a:rPr lang="ru-RU" smtClean="0"/>
              <a:pPr>
                <a:defRPr/>
              </a:pPr>
              <a:t>‹#›</a:t>
            </a:fld>
            <a:endParaRPr lang="ru-RU" dirty="0"/>
          </a:p>
        </p:txBody>
      </p:sp>
    </p:spTree>
    <p:extLst>
      <p:ext uri="{BB962C8B-B14F-4D97-AF65-F5344CB8AC3E}">
        <p14:creationId xmlns:p14="http://schemas.microsoft.com/office/powerpoint/2010/main" val="196346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D182DB9D-7D56-41F8-9BFD-B0925A87CDC6}"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5D909553-809F-47DE-BDCE-EC8EE3577D3F}" type="slidenum">
              <a:rPr lang="ru-RU" smtClean="0"/>
              <a:pPr>
                <a:defRPr/>
              </a:pPr>
              <a:t>‹#›</a:t>
            </a:fld>
            <a:endParaRPr lang="ru-RU" dirty="0"/>
          </a:p>
        </p:txBody>
      </p:sp>
    </p:spTree>
    <p:extLst>
      <p:ext uri="{BB962C8B-B14F-4D97-AF65-F5344CB8AC3E}">
        <p14:creationId xmlns:p14="http://schemas.microsoft.com/office/powerpoint/2010/main" val="228930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D2823FBB-208E-4125-8CA2-68F4C51DD489}" type="datetimeFigureOut">
              <a:rPr lang="ru-RU" smtClean="0"/>
              <a:pPr>
                <a:defRPr/>
              </a:pPr>
              <a:t>22.07.2022</a:t>
            </a:fld>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CAD38E6A-F7BC-41A3-9DC9-379CB7C077AC}" type="slidenum">
              <a:rPr lang="ru-RU" smtClean="0"/>
              <a:pPr>
                <a:defRPr/>
              </a:pPr>
              <a:t>‹#›</a:t>
            </a:fld>
            <a:endParaRPr lang="ru-RU" dirty="0"/>
          </a:p>
        </p:txBody>
      </p:sp>
    </p:spTree>
    <p:extLst>
      <p:ext uri="{BB962C8B-B14F-4D97-AF65-F5344CB8AC3E}">
        <p14:creationId xmlns:p14="http://schemas.microsoft.com/office/powerpoint/2010/main" val="1233600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60745C14-93F8-48C9-8119-715BA0D550F4}" type="datetimeFigureOut">
              <a:rPr lang="ru-RU" smtClean="0"/>
              <a:pPr>
                <a:defRPr/>
              </a:pPr>
              <a:t>22.07.2022</a:t>
            </a:fld>
            <a:endParaRPr lang="ru-RU"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ru-RU"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pPr>
              <a:defRPr/>
            </a:pPr>
            <a:fld id="{4F51BDD4-D7B2-4699-8EFD-8CD56CBB4CCA}" type="slidenum">
              <a:rPr lang="ru-RU" smtClean="0"/>
              <a:pPr>
                <a:defRPr/>
              </a:pPr>
              <a:t>‹#›</a:t>
            </a:fld>
            <a:endParaRPr lang="ru-RU" dirty="0"/>
          </a:p>
        </p:txBody>
      </p:sp>
    </p:spTree>
    <p:extLst>
      <p:ext uri="{BB962C8B-B14F-4D97-AF65-F5344CB8AC3E}">
        <p14:creationId xmlns:p14="http://schemas.microsoft.com/office/powerpoint/2010/main" val="1526389914"/>
      </p:ext>
    </p:extLst>
  </p:cSld>
  <p:clrMap bg1="dk1" tx1="lt1" bg2="dk2" tx2="lt2" accent1="accent1" accent2="accent2" accent3="accent3" accent4="accent4" accent5="accent5" accent6="accent6" hlink="hlink" folHlink="folHlink"/>
  <p:sldLayoutIdLst>
    <p:sldLayoutId id="2147484325" r:id="rId1"/>
    <p:sldLayoutId id="2147484326" r:id="rId2"/>
    <p:sldLayoutId id="2147484327" r:id="rId3"/>
    <p:sldLayoutId id="2147484328" r:id="rId4"/>
    <p:sldLayoutId id="2147484329" r:id="rId5"/>
    <p:sldLayoutId id="2147484330" r:id="rId6"/>
    <p:sldLayoutId id="2147484331" r:id="rId7"/>
    <p:sldLayoutId id="2147484332" r:id="rId8"/>
    <p:sldLayoutId id="2147484333" r:id="rId9"/>
    <p:sldLayoutId id="2147484334" r:id="rId10"/>
    <p:sldLayoutId id="2147484335" r:id="rId11"/>
    <p:sldLayoutId id="2147484336" r:id="rId12"/>
    <p:sldLayoutId id="2147484337" r:id="rId13"/>
    <p:sldLayoutId id="2147484338" r:id="rId14"/>
    <p:sldLayoutId id="2147484339" r:id="rId15"/>
    <p:sldLayoutId id="2147484340" r:id="rId16"/>
    <p:sldLayoutId id="214748434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B0F0"/>
            </a:gs>
            <a:gs pos="27000">
              <a:srgbClr val="FFFFFF"/>
            </a:gs>
            <a:gs pos="100000">
              <a:srgbClr val="919191"/>
            </a:gs>
          </a:gsLst>
          <a:path path="rect">
            <a:fillToRect l="100000" t="100000"/>
          </a:path>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0" y="368300"/>
            <a:ext cx="8847138" cy="1355725"/>
          </a:xfrm>
        </p:spPr>
        <p:txBody>
          <a:bodyPr rtlCol="0">
            <a:normAutofit fontScale="90000"/>
          </a:bodyPr>
          <a:lstStyle/>
          <a:p>
            <a:pPr fontAlgn="auto">
              <a:spcAft>
                <a:spcPts val="0"/>
              </a:spcAft>
              <a:defRPr/>
            </a:pPr>
            <a:r>
              <a:rPr lang="ru-RU" sz="4400" b="1" dirty="0" smtClean="0">
                <a:solidFill>
                  <a:srgbClr val="FFFF00"/>
                </a:solidFill>
                <a:latin typeface="Times New Roman" panose="02020603050405020304" pitchFamily="18" charset="0"/>
                <a:cs typeface="Times New Roman" panose="02020603050405020304" pitchFamily="18" charset="0"/>
              </a:rPr>
              <a:t>ОСЫНДАЙ</a:t>
            </a:r>
            <a:r>
              <a:rPr lang="kk-KZ" sz="4400" b="1" dirty="0" smtClean="0">
                <a:solidFill>
                  <a:srgbClr val="FFFF00"/>
                </a:solidFill>
                <a:latin typeface="Times New Roman" panose="02020603050405020304" pitchFamily="18" charset="0"/>
                <a:cs typeface="Times New Roman" panose="02020603050405020304" pitchFamily="18" charset="0"/>
              </a:rPr>
              <a:t> МАМАНДЫҚ БАР</a:t>
            </a:r>
            <a:br>
              <a:rPr lang="kk-KZ" sz="4400" b="1" dirty="0" smtClean="0">
                <a:solidFill>
                  <a:srgbClr val="FFFF00"/>
                </a:solidFill>
                <a:latin typeface="Times New Roman" panose="02020603050405020304" pitchFamily="18" charset="0"/>
                <a:cs typeface="Times New Roman" panose="02020603050405020304" pitchFamily="18" charset="0"/>
              </a:rPr>
            </a:br>
            <a:r>
              <a:rPr lang="kk-KZ" sz="4400" b="1" dirty="0" smtClean="0">
                <a:solidFill>
                  <a:srgbClr val="FFFF00"/>
                </a:solidFill>
                <a:latin typeface="Times New Roman" panose="02020603050405020304" pitchFamily="18" charset="0"/>
                <a:cs typeface="Times New Roman" panose="02020603050405020304" pitchFamily="18" charset="0"/>
              </a:rPr>
              <a:t>ЕСТЬ ТАКАЯ ПРОФЕССИЯ             </a:t>
            </a:r>
            <a:r>
              <a:rPr lang="kk-KZ" dirty="0">
                <a:cs typeface="Aharoni" panose="02010803020104030203" pitchFamily="2" charset="-79"/>
              </a:rPr>
              <a:t/>
            </a:r>
            <a:br>
              <a:rPr lang="kk-KZ" dirty="0">
                <a:cs typeface="Aharoni" panose="02010803020104030203" pitchFamily="2" charset="-79"/>
              </a:rPr>
            </a:br>
            <a:endParaRPr lang="ru-RU" dirty="0">
              <a:cs typeface="Aharoni" panose="02010803020104030203" pitchFamily="2" charset="-79"/>
            </a:endParaRPr>
          </a:p>
        </p:txBody>
      </p:sp>
      <p:sp>
        <p:nvSpPr>
          <p:cNvPr id="5123" name="Объект 4"/>
          <p:cNvSpPr>
            <a:spLocks noGrp="1"/>
          </p:cNvSpPr>
          <p:nvPr>
            <p:ph idx="4294967295"/>
          </p:nvPr>
        </p:nvSpPr>
        <p:spPr>
          <a:xfrm>
            <a:off x="855663" y="2286000"/>
            <a:ext cx="11336337" cy="2540000"/>
          </a:xfrm>
        </p:spPr>
        <p:txBody>
          <a:bodyPr>
            <a:normAutofit fontScale="92500" lnSpcReduction="20000"/>
          </a:bodyPr>
          <a:lstStyle/>
          <a:p>
            <a:pPr marL="0" indent="0" algn="ctr">
              <a:buFont typeface="Wingdings 3" panose="05040102010807070707" pitchFamily="18" charset="2"/>
              <a:buNone/>
            </a:pPr>
            <a:endParaRPr lang="kk-KZ" altLang="ru-RU" sz="4800" dirty="0" smtClean="0"/>
          </a:p>
          <a:p>
            <a:pPr marL="0" indent="0" algn="ctr">
              <a:buFont typeface="Wingdings 3" panose="05040102010807070707" pitchFamily="18" charset="2"/>
              <a:buNone/>
            </a:pPr>
            <a:r>
              <a:rPr lang="kk-KZ" altLang="ru-RU" sz="6000" b="1" dirty="0" smtClean="0">
                <a:solidFill>
                  <a:srgbClr val="FF0000"/>
                </a:solidFill>
                <a:latin typeface="Times New Roman" panose="02020603050405020304" pitchFamily="18" charset="0"/>
                <a:cs typeface="Times New Roman" panose="02020603050405020304" pitchFamily="18" charset="0"/>
              </a:rPr>
              <a:t>Мұғалім </a:t>
            </a:r>
          </a:p>
          <a:p>
            <a:pPr marL="0" indent="0" algn="ctr">
              <a:buFont typeface="Wingdings 3" panose="05040102010807070707" pitchFamily="18" charset="2"/>
              <a:buNone/>
            </a:pPr>
            <a:r>
              <a:rPr lang="kk-KZ" altLang="ru-RU" sz="6000" b="1" dirty="0" smtClean="0">
                <a:solidFill>
                  <a:srgbClr val="FF0000"/>
                </a:solidFill>
                <a:latin typeface="Times New Roman" panose="02020603050405020304" pitchFamily="18" charset="0"/>
                <a:cs typeface="Times New Roman" panose="02020603050405020304" pitchFamily="18" charset="0"/>
              </a:rPr>
              <a:t>Учитель</a:t>
            </a:r>
          </a:p>
        </p:txBody>
      </p:sp>
      <p:pic>
        <p:nvPicPr>
          <p:cNvPr id="5124" name="Рисунок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1263" y="200695"/>
            <a:ext cx="2002804" cy="191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Рисунок 2"/>
          <p:cNvPicPr>
            <a:picLocks noChangeAspect="1"/>
          </p:cNvPicPr>
          <p:nvPr/>
        </p:nvPicPr>
        <p:blipFill>
          <a:blip r:embed="rId3"/>
          <a:stretch>
            <a:fillRect/>
          </a:stretch>
        </p:blipFill>
        <p:spPr>
          <a:xfrm>
            <a:off x="308472" y="2942897"/>
            <a:ext cx="3979749" cy="3373819"/>
          </a:xfrm>
          <a:prstGeom prst="ellipse">
            <a:avLst/>
          </a:prstGeom>
          <a:ln>
            <a:noFill/>
          </a:ln>
          <a:effectLst>
            <a:softEdge rad="112500"/>
          </a:effectLst>
        </p:spPr>
      </p:pic>
      <p:pic>
        <p:nvPicPr>
          <p:cNvPr id="5" name="Рисунок 4"/>
          <p:cNvPicPr>
            <a:picLocks noChangeAspect="1"/>
          </p:cNvPicPr>
          <p:nvPr/>
        </p:nvPicPr>
        <p:blipFill>
          <a:blip r:embed="rId4"/>
          <a:stretch>
            <a:fillRect/>
          </a:stretch>
        </p:blipFill>
        <p:spPr>
          <a:xfrm>
            <a:off x="8847138" y="3111062"/>
            <a:ext cx="2934959" cy="3069021"/>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8759" y="273132"/>
            <a:ext cx="5569527" cy="736271"/>
          </a:xfrm>
        </p:spPr>
        <p:txBody>
          <a:bodyPr/>
          <a:lstStyle/>
          <a:p>
            <a:pPr algn="ctr"/>
            <a:r>
              <a:rPr lang="kk-KZ" sz="2800" b="1" dirty="0">
                <a:solidFill>
                  <a:srgbClr val="FF0000"/>
                </a:solidFill>
                <a:latin typeface="Times New Roman" panose="02020603050405020304" pitchFamily="18" charset="0"/>
                <a:cs typeface="Times New Roman" panose="02020603050405020304" pitchFamily="18" charset="0"/>
              </a:rPr>
              <a:t>МАМАНДЫҚ </a:t>
            </a:r>
            <a:r>
              <a:rPr lang="kk-KZ" sz="2800" b="1" dirty="0" smtClean="0">
                <a:solidFill>
                  <a:srgbClr val="FF0000"/>
                </a:solidFill>
                <a:latin typeface="Times New Roman" panose="02020603050405020304" pitchFamily="18" charset="0"/>
                <a:cs typeface="Times New Roman" panose="02020603050405020304" pitchFamily="18" charset="0"/>
              </a:rPr>
              <a:t>ТУРАЛЫ</a:t>
            </a:r>
          </a:p>
        </p:txBody>
      </p:sp>
      <p:sp>
        <p:nvSpPr>
          <p:cNvPr id="4" name="Объект 3"/>
          <p:cNvSpPr>
            <a:spLocks noGrp="1"/>
          </p:cNvSpPr>
          <p:nvPr>
            <p:ph sz="half" idx="2"/>
          </p:nvPr>
        </p:nvSpPr>
        <p:spPr>
          <a:xfrm>
            <a:off x="308759" y="1270528"/>
            <a:ext cx="6020790" cy="5587471"/>
          </a:xfrm>
        </p:spPr>
        <p:txBody>
          <a:bodyPr>
            <a:noAutofit/>
          </a:bodyPr>
          <a:lstStyle/>
          <a:p>
            <a:pPr marL="0" indent="0" algn="just">
              <a:buNone/>
            </a:pPr>
            <a:r>
              <a:rPr lang="ru-RU" sz="2200" b="1" dirty="0">
                <a:solidFill>
                  <a:schemeClr val="bg1"/>
                </a:solidFill>
                <a:latin typeface="Times New Roman" panose="02020603050405020304" pitchFamily="18" charset="0"/>
                <a:cs typeface="Times New Roman" panose="02020603050405020304" pitchFamily="18" charset="0"/>
              </a:rPr>
              <a:t>Оқытылатын пәннің ерекшеліктерін ескере отырып, оқушыларды оқыту мен тәрбиелеуді жүзеге асырады, жеке тұлғаның жалпы мәдениетін қалыптастыруға, әлеуметтенуге, кәсіптік бағдарламаларды саналы түрде таңдауға және дамытуға ықпал етеді, әр түрлі формаларды, әдістерді, қолданады және мемлекеттік стандарттар шеңберінде білім беру құралдарын, ғылыми-зерттеу және әдістемелік жұмыстарды жүргізеді. </a:t>
            </a:r>
            <a:endParaRPr lang="ru-RU" sz="2200" b="1" dirty="0" smtClean="0">
              <a:solidFill>
                <a:schemeClr val="bg1"/>
              </a:solidFill>
              <a:latin typeface="Times New Roman" panose="02020603050405020304" pitchFamily="18" charset="0"/>
              <a:cs typeface="Times New Roman" panose="02020603050405020304" pitchFamily="18" charset="0"/>
            </a:endParaRPr>
          </a:p>
          <a:p>
            <a:pPr marL="0" indent="0" algn="just">
              <a:buNone/>
            </a:pPr>
            <a:endParaRPr lang="ru-RU" sz="2200" b="1" dirty="0" smtClean="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483927" y="273132"/>
            <a:ext cx="5451214" cy="736271"/>
          </a:xfrm>
        </p:spPr>
        <p:txBody>
          <a:bodyPr/>
          <a:lstStyle/>
          <a:p>
            <a:pPr algn="ctr"/>
            <a:r>
              <a:rPr lang="kk-KZ" sz="2800" b="1" dirty="0" smtClean="0">
                <a:solidFill>
                  <a:srgbClr val="C00000"/>
                </a:solidFill>
                <a:latin typeface="Times New Roman" panose="02020603050405020304" pitchFamily="18" charset="0"/>
                <a:cs typeface="Times New Roman" panose="02020603050405020304" pitchFamily="18" charset="0"/>
              </a:rPr>
              <a:t>О ПРОФЕССИИ</a:t>
            </a:r>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483927" y="1270528"/>
            <a:ext cx="5451214" cy="5477624"/>
          </a:xfrm>
        </p:spPr>
        <p:txBody>
          <a:bodyPr>
            <a:noAutofit/>
          </a:bodyPr>
          <a:lstStyle/>
          <a:p>
            <a:pPr marL="0" indent="0" algn="just">
              <a:buNone/>
            </a:pPr>
            <a:r>
              <a:rPr lang="ru-RU" sz="2200" b="1" dirty="0">
                <a:solidFill>
                  <a:schemeClr val="bg1"/>
                </a:solidFill>
                <a:latin typeface="Times New Roman" panose="02020603050405020304" pitchFamily="18" charset="0"/>
                <a:cs typeface="Times New Roman" panose="02020603050405020304" pitchFamily="18" charset="0"/>
              </a:rPr>
              <a:t>Осуществляет обучение и воспитание учащихся с учетом специфики преподаваемого предмета, способствует формированию обшей культуры личности, социализации, осознанного выбора и освоения профессиональных программ, использует разнообразные формы, приемы, методы и средства обучения в рамках государственных стандартов, проводит научно-исследовательскую и методическую работу.</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8759" y="144545"/>
            <a:ext cx="5569527" cy="736271"/>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БІЛУ КЕРЕК</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308759" y="1147269"/>
            <a:ext cx="5906304" cy="5587471"/>
          </a:xfrm>
        </p:spPr>
        <p:txBody>
          <a:bodyPr>
            <a:noAutofit/>
          </a:bodyPr>
          <a:lstStyle/>
          <a:p>
            <a:pPr marL="0" indent="0" algn="just">
              <a:buNone/>
            </a:pPr>
            <a:r>
              <a:rPr lang="ru-RU" sz="2400" b="1" dirty="0">
                <a:solidFill>
                  <a:schemeClr val="bg1"/>
                </a:solidFill>
                <a:latin typeface="Times New Roman" panose="02020603050405020304" pitchFamily="18" charset="0"/>
                <a:cs typeface="Times New Roman" panose="02020603050405020304" pitchFamily="18" charset="0"/>
              </a:rPr>
              <a:t>Білім туралы заң, педагогика, психология, жасқа байланысты физиология, мектеп гигиенасы,биология мен химияны оқыту әдістемесі, бейорганикалық және органикалық химия, ботаника, зоология, анатомия, адам және жануарлар физиологиясы және  педагогика басқа да бағдарламалар мен оқулықтар, негізгі  білім беру бағыттары мен педагогика ғылымдырының дамуы. </a:t>
            </a:r>
          </a:p>
        </p:txBody>
      </p:sp>
      <p:sp>
        <p:nvSpPr>
          <p:cNvPr id="5" name="Текст 4"/>
          <p:cNvSpPr>
            <a:spLocks noGrp="1"/>
          </p:cNvSpPr>
          <p:nvPr>
            <p:ph type="body" sz="quarter" idx="3"/>
          </p:nvPr>
        </p:nvSpPr>
        <p:spPr>
          <a:xfrm>
            <a:off x="6343650" y="144545"/>
            <a:ext cx="5451214" cy="736271"/>
          </a:xfrm>
        </p:spPr>
        <p:txBody>
          <a:bodyPr/>
          <a:lstStyle/>
          <a:p>
            <a:pPr algn="ctr"/>
            <a:r>
              <a:rPr lang="kk-KZ" dirty="0" smtClean="0"/>
              <a:t>	</a:t>
            </a:r>
            <a:r>
              <a:rPr lang="kk-KZ" sz="2800" b="1" dirty="0" smtClean="0">
                <a:solidFill>
                  <a:srgbClr val="FF0000"/>
                </a:solidFill>
                <a:latin typeface="Times New Roman" panose="02020603050405020304" pitchFamily="18" charset="0"/>
                <a:cs typeface="Times New Roman" panose="02020603050405020304" pitchFamily="18" charset="0"/>
              </a:rPr>
              <a:t>ДОЛЖЕН ЗНАТЬ </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343650" y="1147269"/>
            <a:ext cx="5643563" cy="5867894"/>
          </a:xfrm>
        </p:spPr>
        <p:txBody>
          <a:bodyPr>
            <a:noAutofit/>
          </a:bodyPr>
          <a:lstStyle/>
          <a:p>
            <a:pPr marL="0" indent="0" algn="just">
              <a:buNone/>
            </a:pPr>
            <a:r>
              <a:rPr lang="ru-RU" sz="2400" b="1" dirty="0">
                <a:solidFill>
                  <a:schemeClr val="bg1"/>
                </a:solidFill>
                <a:latin typeface="Times New Roman" panose="02020603050405020304" pitchFamily="18" charset="0"/>
                <a:cs typeface="Times New Roman" panose="02020603050405020304" pitchFamily="18" charset="0"/>
              </a:rPr>
              <a:t>Закон об образовании, педагогику, психологию, возрастную физиологию, школьную гигиену, методику преподавания биологии и химии, неорганическую и органическую химию, ботанику, зоологию, анатомию, физиологию человека и животных и другие программы и учебники, основные направления и перспективы развития образования и педагогические науки.</a:t>
            </a:r>
          </a:p>
        </p:txBody>
      </p:sp>
    </p:spTree>
    <p:extLst>
      <p:ext uri="{BB962C8B-B14F-4D97-AF65-F5344CB8AC3E}">
        <p14:creationId xmlns:p14="http://schemas.microsoft.com/office/powerpoint/2010/main" val="226873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78372" y="294290"/>
            <a:ext cx="5243495" cy="967772"/>
          </a:xfrm>
        </p:spPr>
        <p:txBody>
          <a:bodyPr/>
          <a:lstStyle/>
          <a:p>
            <a:pPr algn="ctr"/>
            <a:r>
              <a:rPr lang="ru-RU" b="1" dirty="0" smtClean="0">
                <a:solidFill>
                  <a:srgbClr val="FF0000"/>
                </a:solidFill>
                <a:latin typeface="Times New Roman" panose="02020603050405020304" pitchFamily="18" charset="0"/>
                <a:cs typeface="Times New Roman" panose="02020603050405020304" pitchFamily="18" charset="0"/>
              </a:rPr>
              <a:t>М</a:t>
            </a:r>
            <a:r>
              <a:rPr lang="kk-KZ" b="1" dirty="0" smtClean="0">
                <a:solidFill>
                  <a:srgbClr val="FF0000"/>
                </a:solidFill>
                <a:latin typeface="Times New Roman" panose="02020603050405020304" pitchFamily="18" charset="0"/>
                <a:cs typeface="Times New Roman" panose="02020603050405020304" pitchFamily="18" charset="0"/>
              </a:rPr>
              <a:t>ұғалім</a:t>
            </a: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a:solidFill>
                  <a:srgbClr val="FF0000"/>
                </a:solidFill>
                <a:latin typeface="Times New Roman" panose="02020603050405020304" pitchFamily="18" charset="0"/>
                <a:cs typeface="Times New Roman" panose="02020603050405020304" pitchFamily="18" charset="0"/>
              </a:rPr>
              <a:t>келесі қасиеттерге ие болу керек</a:t>
            </a:r>
            <a:r>
              <a:rPr lang="ru-RU" sz="2800" b="1" dirty="0" smtClean="0">
                <a:solidFill>
                  <a:srgbClr val="FF0000"/>
                </a:solidFill>
                <a:latin typeface="Times New Roman" panose="02020603050405020304" pitchFamily="18" charset="0"/>
                <a:cs typeface="Times New Roman" panose="02020603050405020304" pitchFamily="18" charset="0"/>
              </a:rPr>
              <a:t>:</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378373" y="1270529"/>
            <a:ext cx="5465380" cy="5403540"/>
          </a:xfrm>
        </p:spPr>
        <p:txBody>
          <a:bodyPr>
            <a:normAutofit/>
          </a:bodyPr>
          <a:lstStyle/>
          <a:p>
            <a:endParaRPr lang="kk-KZ" sz="2000" b="1" dirty="0" smtClean="0">
              <a:solidFill>
                <a:schemeClr val="bg1"/>
              </a:solidFill>
              <a:latin typeface="Times New Roman" panose="02020603050405020304" pitchFamily="18" charset="0"/>
              <a:cs typeface="Times New Roman" panose="02020603050405020304" pitchFamily="18" charset="0"/>
            </a:endParaRPr>
          </a:p>
          <a:p>
            <a:r>
              <a:rPr lang="kk-KZ" sz="2800" b="1" dirty="0">
                <a:solidFill>
                  <a:schemeClr val="bg1"/>
                </a:solidFill>
                <a:latin typeface="Times New Roman" panose="02020603050405020304" pitchFamily="18" charset="0"/>
                <a:cs typeface="Times New Roman" panose="02020603050405020304" pitchFamily="18" charset="0"/>
              </a:rPr>
              <a:t>зейінділік;</a:t>
            </a:r>
          </a:p>
          <a:p>
            <a:r>
              <a:rPr lang="kk-KZ" sz="2800" b="1" dirty="0" smtClean="0">
                <a:solidFill>
                  <a:schemeClr val="bg1"/>
                </a:solidFill>
                <a:latin typeface="Times New Roman" panose="02020603050405020304" pitchFamily="18" charset="0"/>
                <a:cs typeface="Times New Roman" panose="02020603050405020304" pitchFamily="18" charset="0"/>
              </a:rPr>
              <a:t>эмоционалды </a:t>
            </a:r>
            <a:r>
              <a:rPr lang="kk-KZ" sz="2800" b="1" dirty="0">
                <a:solidFill>
                  <a:schemeClr val="bg1"/>
                </a:solidFill>
                <a:latin typeface="Times New Roman" panose="02020603050405020304" pitchFamily="18" charset="0"/>
                <a:cs typeface="Times New Roman" panose="02020603050405020304" pitchFamily="18" charset="0"/>
              </a:rPr>
              <a:t>тұрақтылық;</a:t>
            </a:r>
          </a:p>
          <a:p>
            <a:r>
              <a:rPr lang="kk-KZ" sz="2800" b="1" dirty="0" smtClean="0">
                <a:solidFill>
                  <a:schemeClr val="bg1"/>
                </a:solidFill>
                <a:latin typeface="Times New Roman" panose="02020603050405020304" pitchFamily="18" charset="0"/>
                <a:cs typeface="Times New Roman" panose="02020603050405020304" pitchFamily="18" charset="0"/>
              </a:rPr>
              <a:t>жоғары </a:t>
            </a:r>
            <a:r>
              <a:rPr lang="kk-KZ" sz="2800" b="1" dirty="0">
                <a:solidFill>
                  <a:schemeClr val="bg1"/>
                </a:solidFill>
                <a:latin typeface="Times New Roman" panose="02020603050405020304" pitchFamily="18" charset="0"/>
                <a:cs typeface="Times New Roman" panose="02020603050405020304" pitchFamily="18" charset="0"/>
              </a:rPr>
              <a:t>өзін-өзі бағалау;</a:t>
            </a:r>
          </a:p>
          <a:p>
            <a:r>
              <a:rPr lang="kk-KZ" sz="2800" b="1" dirty="0" smtClean="0">
                <a:solidFill>
                  <a:schemeClr val="bg1"/>
                </a:solidFill>
                <a:latin typeface="Times New Roman" panose="02020603050405020304" pitchFamily="18" charset="0"/>
                <a:cs typeface="Times New Roman" panose="02020603050405020304" pitchFamily="18" charset="0"/>
              </a:rPr>
              <a:t>коммуникативті </a:t>
            </a:r>
            <a:r>
              <a:rPr lang="kk-KZ" sz="2800" b="1" dirty="0">
                <a:solidFill>
                  <a:schemeClr val="bg1"/>
                </a:solidFill>
                <a:latin typeface="Times New Roman" panose="02020603050405020304" pitchFamily="18" charset="0"/>
                <a:cs typeface="Times New Roman" panose="02020603050405020304" pitchFamily="18" charset="0"/>
              </a:rPr>
              <a:t>және ұйымдастырушылық дағдылар.</a:t>
            </a:r>
          </a:p>
          <a:p>
            <a:pPr marL="0" indent="0">
              <a:buNone/>
            </a:pPr>
            <a:endParaRPr lang="ru-RU" sz="2000" b="1" dirty="0">
              <a:solidFill>
                <a:schemeClr val="bg1"/>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079066" y="294290"/>
            <a:ext cx="5797624" cy="967772"/>
          </a:xfrm>
        </p:spPr>
        <p:txBody>
          <a:bodyPr/>
          <a:lstStyle/>
          <a:p>
            <a:pPr algn="ctr"/>
            <a:r>
              <a:rPr lang="ru-RU" b="1" dirty="0" smtClean="0">
                <a:solidFill>
                  <a:srgbClr val="FF0000"/>
                </a:solidFill>
                <a:latin typeface="Times New Roman" panose="02020603050405020304" pitchFamily="18" charset="0"/>
                <a:cs typeface="Times New Roman" panose="02020603050405020304" pitchFamily="18" charset="0"/>
              </a:rPr>
              <a:t>Учитель</a:t>
            </a:r>
            <a:r>
              <a:rPr lang="ru-RU" sz="2800" b="1" dirty="0" smtClean="0">
                <a:solidFill>
                  <a:srgbClr val="FF0000"/>
                </a:solidFill>
                <a:latin typeface="Times New Roman" panose="02020603050405020304" pitchFamily="18" charset="0"/>
                <a:cs typeface="Times New Roman" panose="02020603050405020304" pitchFamily="18" charset="0"/>
              </a:rPr>
              <a:t> </a:t>
            </a:r>
            <a:r>
              <a:rPr lang="ru-RU" sz="2800" b="1" dirty="0">
                <a:solidFill>
                  <a:srgbClr val="FF0000"/>
                </a:solidFill>
                <a:latin typeface="Times New Roman" panose="02020603050405020304" pitchFamily="18" charset="0"/>
                <a:cs typeface="Times New Roman" panose="02020603050405020304" pitchFamily="18" charset="0"/>
              </a:rPr>
              <a:t>должен обладать следующими качествами</a:t>
            </a:r>
            <a:r>
              <a:rPr lang="ru-RU" sz="2800" b="1" dirty="0" smtClean="0">
                <a:solidFill>
                  <a:srgbClr val="FF0000"/>
                </a:solidFill>
                <a:latin typeface="Times New Roman" panose="02020603050405020304" pitchFamily="18" charset="0"/>
                <a:cs typeface="Times New Roman" panose="02020603050405020304" pitchFamily="18" charset="0"/>
              </a:rPr>
              <a:t>:</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5961409" y="1262061"/>
            <a:ext cx="5915281" cy="5412007"/>
          </a:xfrm>
        </p:spPr>
        <p:txBody>
          <a:bodyPr>
            <a:normAutofit/>
          </a:bodyPr>
          <a:lstStyle/>
          <a:p>
            <a:endParaRPr lang="ru-RU" sz="2000" b="1" dirty="0" smtClean="0">
              <a:solidFill>
                <a:schemeClr val="bg1"/>
              </a:solidFill>
              <a:latin typeface="Times New Roman" panose="02020603050405020304" pitchFamily="18" charset="0"/>
              <a:cs typeface="Times New Roman" panose="02020603050405020304" pitchFamily="18" charset="0"/>
            </a:endParaRPr>
          </a:p>
          <a:p>
            <a:r>
              <a:rPr lang="ru-RU" sz="2800" b="1" dirty="0" smtClean="0">
                <a:solidFill>
                  <a:schemeClr val="bg1"/>
                </a:solidFill>
                <a:latin typeface="Times New Roman" panose="02020603050405020304" pitchFamily="18" charset="0"/>
                <a:cs typeface="Times New Roman" panose="02020603050405020304" pitchFamily="18" charset="0"/>
              </a:rPr>
              <a:t>внимательность</a:t>
            </a:r>
            <a:r>
              <a:rPr lang="ru-RU" sz="2800" b="1" dirty="0">
                <a:solidFill>
                  <a:schemeClr val="bg1"/>
                </a:solidFill>
                <a:latin typeface="Times New Roman" panose="02020603050405020304" pitchFamily="18" charset="0"/>
                <a:cs typeface="Times New Roman" panose="02020603050405020304" pitchFamily="18" charset="0"/>
              </a:rPr>
              <a:t>;</a:t>
            </a:r>
          </a:p>
          <a:p>
            <a:r>
              <a:rPr lang="ru-RU" sz="2800" b="1" dirty="0" smtClean="0">
                <a:solidFill>
                  <a:schemeClr val="bg1"/>
                </a:solidFill>
                <a:latin typeface="Times New Roman" panose="02020603050405020304" pitchFamily="18" charset="0"/>
                <a:cs typeface="Times New Roman" panose="02020603050405020304" pitchFamily="18" charset="0"/>
              </a:rPr>
              <a:t>эмоциональная </a:t>
            </a:r>
            <a:r>
              <a:rPr lang="ru-RU" sz="2800" b="1" dirty="0">
                <a:solidFill>
                  <a:schemeClr val="bg1"/>
                </a:solidFill>
                <a:latin typeface="Times New Roman" panose="02020603050405020304" pitchFamily="18" charset="0"/>
                <a:cs typeface="Times New Roman" panose="02020603050405020304" pitchFamily="18" charset="0"/>
              </a:rPr>
              <a:t>устойчивость;</a:t>
            </a:r>
          </a:p>
          <a:p>
            <a:r>
              <a:rPr lang="ru-RU" sz="2800" b="1" dirty="0" smtClean="0">
                <a:solidFill>
                  <a:schemeClr val="bg1"/>
                </a:solidFill>
                <a:latin typeface="Times New Roman" panose="02020603050405020304" pitchFamily="18" charset="0"/>
                <a:cs typeface="Times New Roman" panose="02020603050405020304" pitchFamily="18" charset="0"/>
              </a:rPr>
              <a:t>высокая </a:t>
            </a:r>
            <a:r>
              <a:rPr lang="ru-RU" sz="2800" b="1" dirty="0">
                <a:solidFill>
                  <a:schemeClr val="bg1"/>
                </a:solidFill>
                <a:latin typeface="Times New Roman" panose="02020603050405020304" pitchFamily="18" charset="0"/>
                <a:cs typeface="Times New Roman" panose="02020603050405020304" pitchFamily="18" charset="0"/>
              </a:rPr>
              <a:t>самооценка;</a:t>
            </a:r>
          </a:p>
          <a:p>
            <a:r>
              <a:rPr lang="ru-RU" sz="2800" b="1" dirty="0" smtClean="0">
                <a:solidFill>
                  <a:schemeClr val="bg1"/>
                </a:solidFill>
                <a:latin typeface="Times New Roman" panose="02020603050405020304" pitchFamily="18" charset="0"/>
                <a:cs typeface="Times New Roman" panose="02020603050405020304" pitchFamily="18" charset="0"/>
              </a:rPr>
              <a:t>коммуникативные </a:t>
            </a:r>
            <a:r>
              <a:rPr lang="ru-RU" sz="2800" b="1" dirty="0">
                <a:solidFill>
                  <a:schemeClr val="bg1"/>
                </a:solidFill>
                <a:latin typeface="Times New Roman" panose="02020603050405020304" pitchFamily="18" charset="0"/>
                <a:cs typeface="Times New Roman" panose="02020603050405020304" pitchFamily="18" charset="0"/>
              </a:rPr>
              <a:t>и организаторские способности</a:t>
            </a:r>
          </a:p>
          <a:p>
            <a:endParaRPr lang="ru-RU" sz="2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8668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103313" y="671513"/>
            <a:ext cx="4697412" cy="94297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МЕДИЦИНАЛЫҚ ҚАРСЫ КӨРСЕТКІШТЕР:</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1103313" y="1871663"/>
            <a:ext cx="4396339" cy="4484688"/>
          </a:xfrm>
        </p:spPr>
        <p:txBody>
          <a:bodyPr>
            <a:normAutofit/>
          </a:bodyPr>
          <a:lstStyle/>
          <a:p>
            <a:r>
              <a:rPr lang="kk-KZ" sz="2800" b="1" dirty="0" smtClean="0">
                <a:solidFill>
                  <a:schemeClr val="bg1"/>
                </a:solidFill>
                <a:latin typeface="Times New Roman" panose="02020603050405020304" pitchFamily="18" charset="0"/>
                <a:cs typeface="Times New Roman" panose="02020603050405020304" pitchFamily="18" charset="0"/>
              </a:rPr>
              <a:t>жұқпалы </a:t>
            </a:r>
            <a:r>
              <a:rPr lang="kk-KZ" sz="2800" b="1" dirty="0">
                <a:solidFill>
                  <a:schemeClr val="bg1"/>
                </a:solidFill>
                <a:latin typeface="Times New Roman" panose="02020603050405020304" pitchFamily="18" charset="0"/>
                <a:cs typeface="Times New Roman" panose="02020603050405020304" pitchFamily="18" charset="0"/>
              </a:rPr>
              <a:t>және тері аурулары;</a:t>
            </a:r>
          </a:p>
          <a:p>
            <a:r>
              <a:rPr lang="kk-KZ" sz="2800" b="1" dirty="0" smtClean="0">
                <a:solidFill>
                  <a:schemeClr val="bg1"/>
                </a:solidFill>
                <a:latin typeface="Times New Roman" panose="02020603050405020304" pitchFamily="18" charset="0"/>
                <a:cs typeface="Times New Roman" panose="02020603050405020304" pitchFamily="18" charset="0"/>
              </a:rPr>
              <a:t>невроздар</a:t>
            </a:r>
            <a:endParaRPr lang="kk-KZ" sz="2800" b="1" dirty="0">
              <a:solidFill>
                <a:schemeClr val="bg1"/>
              </a:solidFill>
              <a:latin typeface="Times New Roman" panose="02020603050405020304" pitchFamily="18" charset="0"/>
              <a:cs typeface="Times New Roman" panose="02020603050405020304" pitchFamily="18" charset="0"/>
            </a:endParaRPr>
          </a:p>
          <a:p>
            <a:r>
              <a:rPr lang="kk-KZ" sz="2800" b="1" dirty="0" smtClean="0">
                <a:solidFill>
                  <a:schemeClr val="bg1"/>
                </a:solidFill>
                <a:latin typeface="Times New Roman" panose="02020603050405020304" pitchFamily="18" charset="0"/>
                <a:cs typeface="Times New Roman" panose="02020603050405020304" pitchFamily="18" charset="0"/>
              </a:rPr>
              <a:t>психикалық </a:t>
            </a:r>
            <a:r>
              <a:rPr lang="kk-KZ" sz="2800" b="1" dirty="0">
                <a:solidFill>
                  <a:schemeClr val="bg1"/>
                </a:solidFill>
                <a:latin typeface="Times New Roman" panose="02020603050405020304" pitchFamily="18" charset="0"/>
                <a:cs typeface="Times New Roman" panose="02020603050405020304" pitchFamily="18" charset="0"/>
              </a:rPr>
              <a:t>және жүйке аурулары;</a:t>
            </a:r>
          </a:p>
          <a:p>
            <a:endParaRPr lang="kk-KZ" sz="2800" b="1" dirty="0" smtClean="0">
              <a:solidFill>
                <a:schemeClr val="bg1"/>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554608" y="671513"/>
            <a:ext cx="4396339" cy="94297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МЕДИЦИНСКИЕ ПРОТИВОПОКАЗАНИЯ </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740345" y="1771650"/>
            <a:ext cx="4396339" cy="4484688"/>
          </a:xfrm>
        </p:spPr>
        <p:txBody>
          <a:bodyPr>
            <a:normAutofit/>
          </a:bodyPr>
          <a:lstStyle/>
          <a:p>
            <a:r>
              <a:rPr lang="ru-RU" sz="2800" b="1" dirty="0" smtClean="0">
                <a:solidFill>
                  <a:schemeClr val="bg1"/>
                </a:solidFill>
                <a:latin typeface="Times New Roman" panose="02020603050405020304" pitchFamily="18" charset="0"/>
                <a:cs typeface="Times New Roman" panose="02020603050405020304" pitchFamily="18" charset="0"/>
              </a:rPr>
              <a:t>инфекционные </a:t>
            </a:r>
            <a:r>
              <a:rPr lang="ru-RU" sz="2800" b="1" dirty="0">
                <a:solidFill>
                  <a:schemeClr val="bg1"/>
                </a:solidFill>
                <a:latin typeface="Times New Roman" panose="02020603050405020304" pitchFamily="18" charset="0"/>
                <a:cs typeface="Times New Roman" panose="02020603050405020304" pitchFamily="18" charset="0"/>
              </a:rPr>
              <a:t>и кожные заболевания;</a:t>
            </a:r>
          </a:p>
          <a:p>
            <a:r>
              <a:rPr lang="ru-RU" sz="2800" b="1" dirty="0" smtClean="0">
                <a:solidFill>
                  <a:schemeClr val="bg1"/>
                </a:solidFill>
                <a:latin typeface="Times New Roman" panose="02020603050405020304" pitchFamily="18" charset="0"/>
                <a:cs typeface="Times New Roman" panose="02020603050405020304" pitchFamily="18" charset="0"/>
              </a:rPr>
              <a:t>неврозы</a:t>
            </a:r>
            <a:r>
              <a:rPr lang="ru-RU" sz="2800" b="1" dirty="0">
                <a:solidFill>
                  <a:schemeClr val="bg1"/>
                </a:solidFill>
                <a:latin typeface="Times New Roman" panose="02020603050405020304" pitchFamily="18" charset="0"/>
                <a:cs typeface="Times New Roman" panose="02020603050405020304" pitchFamily="18" charset="0"/>
              </a:rPr>
              <a:t>;</a:t>
            </a:r>
          </a:p>
          <a:p>
            <a:r>
              <a:rPr lang="ru-RU" sz="2800" b="1" dirty="0" smtClean="0">
                <a:solidFill>
                  <a:schemeClr val="bg1"/>
                </a:solidFill>
                <a:latin typeface="Times New Roman" panose="02020603050405020304" pitchFamily="18" charset="0"/>
                <a:cs typeface="Times New Roman" panose="02020603050405020304" pitchFamily="18" charset="0"/>
              </a:rPr>
              <a:t>психические </a:t>
            </a:r>
            <a:r>
              <a:rPr lang="ru-RU" sz="2800" b="1" dirty="0">
                <a:solidFill>
                  <a:schemeClr val="bg1"/>
                </a:solidFill>
                <a:latin typeface="Times New Roman" panose="02020603050405020304" pitchFamily="18" charset="0"/>
                <a:cs typeface="Times New Roman" panose="02020603050405020304" pitchFamily="18" charset="0"/>
              </a:rPr>
              <a:t>и нервные заболевания; </a:t>
            </a:r>
          </a:p>
        </p:txBody>
      </p:sp>
    </p:spTree>
    <p:extLst>
      <p:ext uri="{BB962C8B-B14F-4D97-AF65-F5344CB8AC3E}">
        <p14:creationId xmlns:p14="http://schemas.microsoft.com/office/powerpoint/2010/main" val="1730047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103312" y="700088"/>
            <a:ext cx="5283199" cy="1114425"/>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МАМАНДЫҚ АЛУ ЖОЛДАРЫ</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4" name="Объект 3"/>
          <p:cNvSpPr>
            <a:spLocks noGrp="1"/>
          </p:cNvSpPr>
          <p:nvPr>
            <p:ph sz="half" idx="2"/>
          </p:nvPr>
        </p:nvSpPr>
        <p:spPr>
          <a:xfrm>
            <a:off x="514348" y="2043112"/>
            <a:ext cx="5872163" cy="4429125"/>
          </a:xfrm>
        </p:spPr>
        <p:txBody>
          <a:bodyPr>
            <a:normAutofit/>
          </a:bodyPr>
          <a:lstStyle/>
          <a:p>
            <a:r>
              <a:rPr lang="ru-RU" sz="2400" b="1" dirty="0" smtClean="0">
                <a:solidFill>
                  <a:schemeClr val="bg1"/>
                </a:solidFill>
                <a:latin typeface="Times New Roman" panose="02020603050405020304" pitchFamily="18" charset="0"/>
                <a:cs typeface="Times New Roman" panose="02020603050405020304" pitchFamily="18" charset="0"/>
              </a:rPr>
              <a:t>Абай атындағы Қазақ ұлттық педагогикалық университеті </a:t>
            </a:r>
          </a:p>
          <a:p>
            <a:r>
              <a:rPr lang="kk-KZ" sz="2400" b="1" dirty="0" smtClean="0">
                <a:solidFill>
                  <a:schemeClr val="bg1"/>
                </a:solidFill>
                <a:latin typeface="Times New Roman" panose="02020603050405020304" pitchFamily="18" charset="0"/>
                <a:cs typeface="Times New Roman" panose="02020603050405020304" pitchFamily="18" charset="0"/>
              </a:rPr>
              <a:t>Қазақ ұлттық қыздар педагогикалық университеті </a:t>
            </a:r>
          </a:p>
          <a:p>
            <a:r>
              <a:rPr lang="kk-KZ" sz="2400" b="1" dirty="0" smtClean="0">
                <a:solidFill>
                  <a:schemeClr val="bg1"/>
                </a:solidFill>
                <a:latin typeface="Times New Roman" panose="02020603050405020304" pitchFamily="18" charset="0"/>
                <a:cs typeface="Times New Roman" panose="02020603050405020304" pitchFamily="18" charset="0"/>
              </a:rPr>
              <a:t>Павлодар мемлекеттік педагогикалық университет </a:t>
            </a:r>
          </a:p>
          <a:p>
            <a:r>
              <a:rPr lang="kk-KZ" sz="2400" b="1" dirty="0" smtClean="0">
                <a:solidFill>
                  <a:schemeClr val="bg1"/>
                </a:solidFill>
                <a:latin typeface="Times New Roman" panose="02020603050405020304" pitchFamily="18" charset="0"/>
                <a:cs typeface="Times New Roman" panose="02020603050405020304" pitchFamily="18" charset="0"/>
              </a:rPr>
              <a:t>Қостанай мемлекеттік педагогикалық институт</a:t>
            </a:r>
            <a:endParaRPr lang="kk-KZ" sz="2400" b="1" dirty="0">
              <a:solidFill>
                <a:schemeClr val="bg1"/>
              </a:solidFill>
              <a:latin typeface="Times New Roman" panose="02020603050405020304" pitchFamily="18" charset="0"/>
              <a:cs typeface="Times New Roman" panose="02020603050405020304" pitchFamily="18" charset="0"/>
            </a:endParaRPr>
          </a:p>
          <a:p>
            <a:endParaRPr lang="kk-KZ" sz="2400" b="1" dirty="0">
              <a:solidFill>
                <a:schemeClr val="bg1"/>
              </a:solidFill>
              <a:latin typeface="Times New Roman" panose="02020603050405020304" pitchFamily="18" charset="0"/>
              <a:cs typeface="Times New Roman" panose="02020603050405020304" pitchFamily="18" charset="0"/>
            </a:endParaRPr>
          </a:p>
          <a:p>
            <a:endParaRPr lang="ru-RU" sz="2400" dirty="0" smtClean="0">
              <a:solidFill>
                <a:schemeClr val="bg1"/>
              </a:solidFill>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sz="quarter" idx="3"/>
          </p:nvPr>
        </p:nvSpPr>
        <p:spPr>
          <a:xfrm>
            <a:off x="6386512" y="857251"/>
            <a:ext cx="5361168" cy="957262"/>
          </a:xfrm>
        </p:spPr>
        <p:txBody>
          <a:bodyPr/>
          <a:lstStyle/>
          <a:p>
            <a:pPr algn="ctr"/>
            <a:r>
              <a:rPr lang="kk-KZ" sz="2800" b="1" dirty="0" smtClean="0">
                <a:solidFill>
                  <a:srgbClr val="FF0000"/>
                </a:solidFill>
                <a:latin typeface="Times New Roman" panose="02020603050405020304" pitchFamily="18" charset="0"/>
                <a:cs typeface="Times New Roman" panose="02020603050405020304" pitchFamily="18" charset="0"/>
              </a:rPr>
              <a:t>     ПУТИ ПОЛУЧЕНИЯ    ПРОФЕССИИ</a:t>
            </a:r>
            <a:endParaRPr lang="ru-RU" sz="2800" b="1" dirty="0">
              <a:solidFill>
                <a:srgbClr val="FF0000"/>
              </a:solidFill>
              <a:latin typeface="Times New Roman" panose="02020603050405020304" pitchFamily="18" charset="0"/>
              <a:cs typeface="Times New Roman" panose="02020603050405020304" pitchFamily="18" charset="0"/>
            </a:endParaRPr>
          </a:p>
        </p:txBody>
      </p:sp>
      <p:sp>
        <p:nvSpPr>
          <p:cNvPr id="6" name="Объект 5"/>
          <p:cNvSpPr>
            <a:spLocks noGrp="1"/>
          </p:cNvSpPr>
          <p:nvPr>
            <p:ph sz="quarter" idx="4"/>
          </p:nvPr>
        </p:nvSpPr>
        <p:spPr>
          <a:xfrm>
            <a:off x="6619324" y="2043112"/>
            <a:ext cx="5439326" cy="4429125"/>
          </a:xfrm>
        </p:spPr>
        <p:txBody>
          <a:bodyPr>
            <a:normAutofit/>
          </a:bodyPr>
          <a:lstStyle/>
          <a:p>
            <a:r>
              <a:rPr lang="ru-RU" sz="2400" b="1" dirty="0">
                <a:solidFill>
                  <a:schemeClr val="bg1"/>
                </a:solidFill>
                <a:latin typeface="Times New Roman" panose="02020603050405020304" pitchFamily="18" charset="0"/>
                <a:cs typeface="Times New Roman" panose="02020603050405020304" pitchFamily="18" charset="0"/>
              </a:rPr>
              <a:t>Казахский национальный педагогический университет имени </a:t>
            </a:r>
            <a:r>
              <a:rPr lang="ru-RU" sz="2400" b="1" dirty="0" smtClean="0">
                <a:solidFill>
                  <a:schemeClr val="bg1"/>
                </a:solidFill>
                <a:latin typeface="Times New Roman" panose="02020603050405020304" pitchFamily="18" charset="0"/>
                <a:cs typeface="Times New Roman" panose="02020603050405020304" pitchFamily="18" charset="0"/>
              </a:rPr>
              <a:t>Абая</a:t>
            </a:r>
            <a:r>
              <a:rPr lang="kk-KZ" sz="2400" b="1" dirty="0" smtClean="0">
                <a:solidFill>
                  <a:schemeClr val="bg1"/>
                </a:solidFill>
                <a:latin typeface="Times New Roman" panose="02020603050405020304" pitchFamily="18" charset="0"/>
                <a:cs typeface="Times New Roman" panose="02020603050405020304" pitchFamily="18" charset="0"/>
              </a:rPr>
              <a:t> </a:t>
            </a:r>
          </a:p>
          <a:p>
            <a:r>
              <a:rPr lang="ru-RU" sz="2400" b="1" dirty="0">
                <a:solidFill>
                  <a:schemeClr val="bg1"/>
                </a:solidFill>
                <a:latin typeface="Times New Roman" panose="02020603050405020304" pitchFamily="18" charset="0"/>
                <a:cs typeface="Times New Roman" panose="02020603050405020304" pitchFamily="18" charset="0"/>
              </a:rPr>
              <a:t>Казахский государственный женский педагогический </a:t>
            </a:r>
            <a:r>
              <a:rPr lang="ru-RU" sz="2400" b="1" dirty="0" smtClean="0">
                <a:solidFill>
                  <a:schemeClr val="bg1"/>
                </a:solidFill>
                <a:latin typeface="Times New Roman" panose="02020603050405020304" pitchFamily="18" charset="0"/>
                <a:cs typeface="Times New Roman" panose="02020603050405020304" pitchFamily="18" charset="0"/>
              </a:rPr>
              <a:t>университет</a:t>
            </a:r>
          </a:p>
          <a:p>
            <a:r>
              <a:rPr lang="kk-KZ" sz="2400" b="1" dirty="0">
                <a:solidFill>
                  <a:schemeClr val="bg1"/>
                </a:solidFill>
                <a:latin typeface="Times New Roman" panose="02020603050405020304" pitchFamily="18" charset="0"/>
                <a:cs typeface="Times New Roman" panose="02020603050405020304" pitchFamily="18" charset="0"/>
              </a:rPr>
              <a:t>Павлодарский государственный педагогический </a:t>
            </a:r>
            <a:r>
              <a:rPr lang="kk-KZ" sz="2400" b="1" dirty="0" smtClean="0">
                <a:solidFill>
                  <a:schemeClr val="bg1"/>
                </a:solidFill>
                <a:latin typeface="Times New Roman" panose="02020603050405020304" pitchFamily="18" charset="0"/>
                <a:cs typeface="Times New Roman" panose="02020603050405020304" pitchFamily="18" charset="0"/>
              </a:rPr>
              <a:t>университет </a:t>
            </a:r>
          </a:p>
          <a:p>
            <a:r>
              <a:rPr lang="kk-KZ" sz="2400" b="1" dirty="0">
                <a:solidFill>
                  <a:schemeClr val="bg1"/>
                </a:solidFill>
                <a:latin typeface="Times New Roman" panose="02020603050405020304" pitchFamily="18" charset="0"/>
                <a:cs typeface="Times New Roman" panose="02020603050405020304" pitchFamily="18" charset="0"/>
              </a:rPr>
              <a:t>Костанайский государственный педагогический </a:t>
            </a:r>
            <a:r>
              <a:rPr lang="kk-KZ" sz="2400" b="1" dirty="0" smtClean="0">
                <a:solidFill>
                  <a:schemeClr val="bg1"/>
                </a:solidFill>
                <a:latin typeface="Times New Roman" panose="02020603050405020304" pitchFamily="18" charset="0"/>
                <a:cs typeface="Times New Roman" panose="02020603050405020304" pitchFamily="18" charset="0"/>
              </a:rPr>
              <a:t>институт</a:t>
            </a:r>
          </a:p>
        </p:txBody>
      </p:sp>
    </p:spTree>
    <p:extLst>
      <p:ext uri="{BB962C8B-B14F-4D97-AF65-F5344CB8AC3E}">
        <p14:creationId xmlns:p14="http://schemas.microsoft.com/office/powerpoint/2010/main" val="821295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734</TotalTime>
  <Words>326</Words>
  <Application>Microsoft Office PowerPoint</Application>
  <PresentationFormat>Широкоэкранный</PresentationFormat>
  <Paragraphs>43</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Aharoni</vt:lpstr>
      <vt:lpstr>Century Gothic</vt:lpstr>
      <vt:lpstr>Times New Roman</vt:lpstr>
      <vt:lpstr>Wingdings 3</vt:lpstr>
      <vt:lpstr>Сектор</vt:lpstr>
      <vt:lpstr>ОСЫНДАЙ МАМАНДЫҚ БАР ЕСТЬ ТАКАЯ ПРОФЕССИЯ              </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Ученик</dc:creator>
  <cp:lastModifiedBy>User</cp:lastModifiedBy>
  <cp:revision>54</cp:revision>
  <dcterms:created xsi:type="dcterms:W3CDTF">2022-04-27T05:21:27Z</dcterms:created>
  <dcterms:modified xsi:type="dcterms:W3CDTF">2022-07-22T11:48:21Z</dcterms:modified>
</cp:coreProperties>
</file>