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4" r:id="rId4"/>
    <p:sldId id="272" r:id="rId5"/>
    <p:sldId id="273" r:id="rId6"/>
    <p:sldId id="301" r:id="rId7"/>
    <p:sldId id="297" r:id="rId8"/>
    <p:sldId id="298" r:id="rId9"/>
    <p:sldId id="299" r:id="rId10"/>
    <p:sldId id="258" r:id="rId11"/>
    <p:sldId id="276" r:id="rId12"/>
    <p:sldId id="516" r:id="rId13"/>
    <p:sldId id="278" r:id="rId14"/>
    <p:sldId id="277" r:id="rId15"/>
    <p:sldId id="268" r:id="rId16"/>
    <p:sldId id="281" r:id="rId17"/>
    <p:sldId id="269" r:id="rId18"/>
    <p:sldId id="271" r:id="rId19"/>
    <p:sldId id="293" r:id="rId20"/>
    <p:sldId id="283" r:id="rId21"/>
    <p:sldId id="29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76005" autoAdjust="0"/>
  </p:normalViewPr>
  <p:slideViewPr>
    <p:cSldViewPr snapToGrid="0">
      <p:cViewPr>
        <p:scale>
          <a:sx n="123" d="100"/>
          <a:sy n="123" d="100"/>
        </p:scale>
        <p:origin x="-126" y="-72"/>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8D46D-8F8D-446B-9327-DEEC68C269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58C822D-2270-43A3-88DD-CDE073744B00}">
      <dgm:prSet phldrT="[Текст]" custT="1"/>
      <dgm:spPr>
        <a:solidFill>
          <a:schemeClr val="accent4">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ШЫҒАРЫП ТАСТАУ</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баланы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барлық</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ортақ</a:t>
          </a:r>
          <a:r>
            <a:rPr lang="ru-RU" sz="2000" kern="1200" dirty="0">
              <a:latin typeface="Times New Roman" panose="02020603050405020304" pitchFamily="18" charset="0"/>
              <a:cs typeface="Times New Roman" panose="02020603050405020304" pitchFamily="18" charset="0"/>
            </a:rPr>
            <a:t> онлайн</a:t>
          </a:r>
          <a:r>
            <a:rPr lang="en-GB" sz="2000" kern="1200" dirty="0">
              <a:latin typeface="Times New Roman" panose="02020603050405020304" pitchFamily="18" charset="0"/>
              <a:cs typeface="Times New Roman" panose="02020603050405020304" pitchFamily="18" charset="0"/>
            </a:rPr>
            <a:t>-</a:t>
          </a:r>
          <a:r>
            <a:rPr lang="kk-KZ" sz="2000" kern="1200" dirty="0">
              <a:latin typeface="Times New Roman" panose="02020603050405020304" pitchFamily="18" charset="0"/>
              <a:cs typeface="Times New Roman" panose="02020603050405020304" pitchFamily="18" charset="0"/>
            </a:rPr>
            <a:t>әңгімелерден шығарып тастау</a:t>
          </a:r>
          <a:endParaRPr lang="ru-RU" sz="2000" kern="1200" dirty="0">
            <a:latin typeface="Times New Roman" panose="02020603050405020304" pitchFamily="18" charset="0"/>
            <a:cs typeface="Times New Roman" panose="02020603050405020304" pitchFamily="18" charset="0"/>
          </a:endParaRPr>
        </a:p>
        <a:p>
          <a:pPr defTabSz="208915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gm:t>
    </dgm:pt>
    <dgm:pt modelId="{E6F446AE-55F1-4025-9FB7-318400BD3D1A}" type="parTrans" cxnId="{0E686B81-601D-4216-9C11-E7664F0BF16C}">
      <dgm:prSet/>
      <dgm:spPr/>
      <dgm:t>
        <a:bodyPr/>
        <a:lstStyle/>
        <a:p>
          <a:endParaRPr lang="ru-RU" sz="2000"/>
        </a:p>
      </dgm:t>
    </dgm:pt>
    <dgm:pt modelId="{5E2DD943-5F3F-4FE3-8874-34CE6BA3FC06}" type="sibTrans" cxnId="{0E686B81-601D-4216-9C11-E7664F0BF16C}">
      <dgm:prSet/>
      <dgm:spPr/>
      <dgm:t>
        <a:bodyPr/>
        <a:lstStyle/>
        <a:p>
          <a:endParaRPr lang="ru-RU" sz="2000"/>
        </a:p>
      </dgm:t>
    </dgm:pt>
    <dgm:pt modelId="{D017DA28-914E-4834-8A05-59B05EF8F7B2}">
      <dgm:prSet phldrT="[Текст]" custT="1"/>
      <dgm:spPr>
        <a:solidFill>
          <a:schemeClr val="accent6">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ХЕЙТИНГ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нақты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бір</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адамға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бағытталған</a:t>
          </a:r>
          <a:r>
            <a:rPr lang="ru-RU" sz="2000" kern="1200" dirty="0">
              <a:latin typeface="Times New Roman" panose="02020603050405020304" pitchFamily="18" charset="0"/>
              <a:cs typeface="Times New Roman" panose="02020603050405020304" pitchFamily="18" charset="0"/>
            </a:rPr>
            <a:t> комментарий және </a:t>
          </a:r>
          <a:r>
            <a:rPr lang="ru-RU" sz="2000" kern="1200" dirty="0" err="1">
              <a:latin typeface="Times New Roman" panose="02020603050405020304" pitchFamily="18" charset="0"/>
              <a:cs typeface="Times New Roman" panose="02020603050405020304" pitchFamily="18" charset="0"/>
            </a:rPr>
            <a:t>хабарлама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түріндегі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негізсіз</a:t>
          </a:r>
          <a:r>
            <a:rPr lang="ru-RU" sz="2000" kern="1200" dirty="0">
              <a:latin typeface="Times New Roman" panose="02020603050405020304" pitchFamily="18" charset="0"/>
              <a:cs typeface="Times New Roman" panose="02020603050405020304" pitchFamily="18" charset="0"/>
            </a:rPr>
            <a:t> сын </a:t>
          </a:r>
          <a:r>
            <a:rPr lang="ru-RU" sz="2000" kern="1200" dirty="0" err="1">
              <a:latin typeface="Times New Roman" panose="02020603050405020304" pitchFamily="18" charset="0"/>
              <a:cs typeface="Times New Roman" panose="02020603050405020304" pitchFamily="18" charset="0"/>
            </a:rPr>
            <a:t>айту</a:t>
          </a:r>
          <a:endParaRPr lang="ru-RU" sz="2000" kern="1200" dirty="0">
            <a:latin typeface="Times New Roman" panose="02020603050405020304" pitchFamily="18" charset="0"/>
            <a:cs typeface="Times New Roman" panose="02020603050405020304" pitchFamily="18" charset="0"/>
          </a:endParaRPr>
        </a:p>
      </dgm:t>
    </dgm:pt>
    <dgm:pt modelId="{05F49494-DC87-49C3-AD4F-C91C1F288C4B}" type="parTrans" cxnId="{75EAE155-BA0D-48BB-80EC-24689BBD29FB}">
      <dgm:prSet/>
      <dgm:spPr/>
      <dgm:t>
        <a:bodyPr/>
        <a:lstStyle/>
        <a:p>
          <a:endParaRPr lang="ru-RU" sz="2000"/>
        </a:p>
      </dgm:t>
    </dgm:pt>
    <dgm:pt modelId="{F3FC4D27-E32D-40A1-B4FA-AC7D076424B6}" type="sibTrans" cxnId="{75EAE155-BA0D-48BB-80EC-24689BBD29FB}">
      <dgm:prSet/>
      <dgm:spPr/>
      <dgm:t>
        <a:bodyPr/>
        <a:lstStyle/>
        <a:p>
          <a:endParaRPr lang="ru-RU" sz="2000"/>
        </a:p>
      </dgm:t>
    </dgm:pt>
    <dgm:pt modelId="{E6722CF8-B136-4F83-933C-2322C937883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КИБЕРСТАЛКИНГ</a:t>
          </a:r>
          <a:r>
            <a:rPr lang="ru-RU" sz="2000" kern="1200" dirty="0">
              <a:latin typeface="Times New Roman" panose="02020603050405020304" pitchFamily="18" charset="0"/>
              <a:cs typeface="Times New Roman" panose="02020603050405020304" pitchFamily="18" charset="0"/>
            </a:rPr>
            <a:t> </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құрбанды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қуадалау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мақсатымен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гаджеттерді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пайдалану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құрбанға</a:t>
          </a:r>
          <a:r>
            <a:rPr lang="ru-RU" sz="2000" kern="1200" dirty="0">
              <a:latin typeface="Times New Roman" panose="02020603050405020304" pitchFamily="18" charset="0"/>
              <a:cs typeface="Times New Roman" panose="02020603050405020304" pitchFamily="18" charset="0"/>
            </a:rPr>
            <a:t> және </a:t>
          </a:r>
          <a:r>
            <a:rPr lang="ru-RU" sz="2000" kern="1200" dirty="0" err="1">
              <a:latin typeface="Times New Roman" panose="02020603050405020304" pitchFamily="18" charset="0"/>
              <a:cs typeface="Times New Roman" panose="02020603050405020304" pitchFamily="18" charset="0"/>
            </a:rPr>
            <a:t>оның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отбасы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мүшелеріне</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үздіксіз</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қоқан</a:t>
          </a:r>
          <a:r>
            <a:rPr lang="en-GB" sz="2000" kern="1200" dirty="0">
              <a:latin typeface="Times New Roman" panose="02020603050405020304" pitchFamily="18" charset="0"/>
              <a:cs typeface="Times New Roman" panose="02020603050405020304" pitchFamily="18" charset="0"/>
            </a:rPr>
            <a:t>-</a:t>
          </a:r>
          <a:r>
            <a:rPr lang="kk-KZ" sz="2000" kern="1200" dirty="0">
              <a:latin typeface="Times New Roman" panose="02020603050405020304" pitchFamily="18" charset="0"/>
              <a:cs typeface="Times New Roman" panose="02020603050405020304" pitchFamily="18" charset="0"/>
            </a:rPr>
            <a:t>лоқы көрсету</a:t>
          </a:r>
          <a:endParaRPr lang="ru-RU" sz="2000" kern="1200" dirty="0">
            <a:latin typeface="Times New Roman" panose="02020603050405020304" pitchFamily="18" charset="0"/>
            <a:cs typeface="Times New Roman" panose="02020603050405020304" pitchFamily="18" charset="0"/>
          </a:endParaRPr>
        </a:p>
      </dgm:t>
    </dgm:pt>
    <dgm:pt modelId="{0F34E7BC-8E7F-43C4-BAD0-CE05E5F37886}" type="parTrans" cxnId="{8B3EBAFC-B6BA-45E3-AA1B-D1E858719203}">
      <dgm:prSet/>
      <dgm:spPr/>
      <dgm:t>
        <a:bodyPr/>
        <a:lstStyle/>
        <a:p>
          <a:endParaRPr lang="ru-RU" sz="2000"/>
        </a:p>
      </dgm:t>
    </dgm:pt>
    <dgm:pt modelId="{3026C28B-8BA4-4059-A098-91EA1A7E3901}" type="sibTrans" cxnId="{8B3EBAFC-B6BA-45E3-AA1B-D1E858719203}">
      <dgm:prSet/>
      <dgm:spPr/>
      <dgm:t>
        <a:bodyPr/>
        <a:lstStyle/>
        <a:p>
          <a:endParaRPr lang="ru-RU" sz="2000"/>
        </a:p>
      </dgm:t>
    </dgm:pt>
    <dgm:pt modelId="{B0A057E1-6314-4831-97B6-583B2F6CCF3B}">
      <dgm:prSet phldrT="[Текст]"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ТРОЛЛИНГ</a:t>
          </a:r>
          <a:endParaRPr lang="ru-RU" sz="2000" b="1" u="sng" kern="1200" dirty="0">
            <a:solidFill>
              <a:prstClr val="white"/>
            </a:solidFill>
            <a:latin typeface="Times New Roman" panose="02020603050405020304" pitchFamily="18" charset="0"/>
            <a:ea typeface="+mn-ea"/>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Times New Roman" panose="02020603050405020304" pitchFamily="18" charset="0"/>
              <a:ea typeface="+mn-ea"/>
              <a:cs typeface="Times New Roman" panose="02020603050405020304" pitchFamily="18" charset="0"/>
            </a:rPr>
            <a:t>құрбанды</a:t>
          </a:r>
          <a:r>
            <a:rPr lang="ru-RU" sz="2000" b="1" kern="1200" dirty="0">
              <a:solidFill>
                <a:prstClr val="white"/>
              </a:solidFill>
              <a:latin typeface="Times New Roman" panose="02020603050405020304" pitchFamily="18" charset="0"/>
              <a:ea typeface="+mn-ea"/>
              <a:cs typeface="Times New Roman" panose="02020603050405020304" pitchFamily="18" charset="0"/>
            </a:rPr>
            <a:t> </a:t>
          </a:r>
          <a:r>
            <a:rPr lang="ru-RU" sz="2000" b="1" kern="1200" dirty="0" err="1">
              <a:solidFill>
                <a:prstClr val="white"/>
              </a:solidFill>
              <a:latin typeface="Times New Roman" panose="02020603050405020304" pitchFamily="18" charset="0"/>
              <a:ea typeface="+mn-ea"/>
              <a:cs typeface="Times New Roman" panose="02020603050405020304" pitchFamily="18" charset="0"/>
            </a:rPr>
            <a:t>келемеждеу</a:t>
          </a:r>
          <a:r>
            <a:rPr lang="ru-RU" sz="2000" b="1" kern="1200" dirty="0">
              <a:solidFill>
                <a:prstClr val="white"/>
              </a:solidFill>
              <a:latin typeface="Times New Roman" panose="02020603050405020304" pitchFamily="18" charset="0"/>
              <a:ea typeface="+mn-ea"/>
              <a:cs typeface="Times New Roman" panose="02020603050405020304" pitchFamily="18" charset="0"/>
            </a:rPr>
            <a:t> </a:t>
          </a:r>
          <a:r>
            <a:rPr lang="ru-RU" sz="2000" b="1" kern="1200" dirty="0" err="1">
              <a:solidFill>
                <a:prstClr val="white"/>
              </a:solidFill>
              <a:latin typeface="Times New Roman" panose="02020603050405020304" pitchFamily="18" charset="0"/>
              <a:ea typeface="+mn-ea"/>
              <a:cs typeface="Times New Roman" panose="02020603050405020304" pitchFamily="18" charset="0"/>
            </a:rPr>
            <a:t>мақсатымен</a:t>
          </a:r>
          <a:r>
            <a:rPr lang="ru-RU" sz="2000" b="1" kern="1200" dirty="0">
              <a:solidFill>
                <a:prstClr val="white"/>
              </a:solidFill>
              <a:latin typeface="Times New Roman" panose="02020603050405020304" pitchFamily="18" charset="0"/>
              <a:ea typeface="+mn-ea"/>
              <a:cs typeface="Times New Roman" panose="02020603050405020304" pitchFamily="18" charset="0"/>
            </a:rPr>
            <a:t> веб</a:t>
          </a:r>
          <a:r>
            <a:rPr lang="en-GB" sz="2000" b="1" kern="1200" dirty="0">
              <a:solidFill>
                <a:prstClr val="white"/>
              </a:solidFill>
              <a:latin typeface="Times New Roman" panose="02020603050405020304" pitchFamily="18" charset="0"/>
              <a:ea typeface="+mn-ea"/>
              <a:cs typeface="Times New Roman" panose="02020603050405020304" pitchFamily="18" charset="0"/>
            </a:rPr>
            <a:t>-</a:t>
          </a:r>
          <a:r>
            <a:rPr lang="kk-KZ" sz="2000" b="1" kern="1200" dirty="0">
              <a:solidFill>
                <a:prstClr val="white"/>
              </a:solidFill>
              <a:latin typeface="Times New Roman" panose="02020603050405020304" pitchFamily="18" charset="0"/>
              <a:ea typeface="+mn-ea"/>
              <a:cs typeface="Times New Roman" panose="02020603050405020304" pitchFamily="18" charset="0"/>
            </a:rPr>
            <a:t>сайттарда, әлеуметтік желілердің парақшаларында агрессияға толы ақпарат жариялау </a:t>
          </a:r>
          <a:endParaRPr lang="ru-RU" sz="2000" b="1" kern="1200" dirty="0">
            <a:solidFill>
              <a:prstClr val="white"/>
            </a:solidFill>
            <a:latin typeface="Times New Roman" panose="02020603050405020304" pitchFamily="18" charset="0"/>
            <a:ea typeface="+mn-ea"/>
            <a:cs typeface="Times New Roman" panose="02020603050405020304" pitchFamily="18" charset="0"/>
          </a:endParaRPr>
        </a:p>
      </dgm:t>
    </dgm:pt>
    <dgm:pt modelId="{28EC104D-CAFA-4044-A5B6-CA88FD1B9ED4}" type="parTrans" cxnId="{8BFB5367-5E90-49AE-8BCA-4FD225704938}">
      <dgm:prSet/>
      <dgm:spPr/>
      <dgm:t>
        <a:bodyPr/>
        <a:lstStyle/>
        <a:p>
          <a:endParaRPr lang="ru-RU" sz="2000"/>
        </a:p>
      </dgm:t>
    </dgm:pt>
    <dgm:pt modelId="{04B9E7AD-0668-4B58-AB4C-D2CE0AC20B27}" type="sibTrans" cxnId="{8BFB5367-5E90-49AE-8BCA-4FD225704938}">
      <dgm:prSet/>
      <dgm:spPr/>
      <dgm:t>
        <a:bodyPr/>
        <a:lstStyle/>
        <a:p>
          <a:endParaRPr lang="ru-RU" sz="2000"/>
        </a:p>
      </dgm:t>
    </dgm:pt>
    <dgm:pt modelId="{C151851B-8ECE-4853-971C-96193D47FB24}">
      <dgm:prSet phldrT="[Текст]"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ГРИФИНГ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басқалардың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ойыннан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рахат</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алуына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кедергі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жасау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мақсатымен</a:t>
          </a:r>
          <a:r>
            <a:rPr lang="ru-RU" sz="2000" kern="1200" dirty="0">
              <a:latin typeface="Times New Roman" panose="02020603050405020304" pitchFamily="18" charset="0"/>
              <a:cs typeface="Times New Roman" panose="02020603050405020304" pitchFamily="18" charset="0"/>
            </a:rPr>
            <a:t> онлайн </a:t>
          </a:r>
          <a:r>
            <a:rPr lang="ru-RU" sz="2000" kern="1200" dirty="0" err="1">
              <a:latin typeface="Times New Roman" panose="02020603050405020304" pitchFamily="18" charset="0"/>
              <a:cs typeface="Times New Roman" panose="02020603050405020304" pitchFamily="18" charset="0"/>
            </a:rPr>
            <a:t>ойындарда</a:t>
          </a:r>
          <a:r>
            <a:rPr lang="ru-RU" sz="2000" kern="1200" dirty="0">
              <a:latin typeface="Times New Roman" panose="02020603050405020304" pitchFamily="18" charset="0"/>
              <a:cs typeface="Times New Roman" panose="02020603050405020304" pitchFamily="18" charset="0"/>
            </a:rPr>
            <a:t> онлайн </a:t>
          </a:r>
          <a:r>
            <a:rPr lang="ru-RU" sz="2000" kern="1200" dirty="0" err="1">
              <a:latin typeface="Times New Roman" panose="02020603050405020304" pitchFamily="18" charset="0"/>
              <a:cs typeface="Times New Roman" panose="02020603050405020304" pitchFamily="18" charset="0"/>
            </a:rPr>
            <a:t>ойыншыларды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қудалау</a:t>
          </a:r>
          <a:endParaRPr lang="ru-RU" sz="2000" kern="1200" dirty="0">
            <a:latin typeface="Times New Roman" panose="02020603050405020304" pitchFamily="18" charset="0"/>
            <a:cs typeface="Times New Roman" panose="02020603050405020304" pitchFamily="18" charset="0"/>
          </a:endParaRPr>
        </a:p>
      </dgm:t>
    </dgm:pt>
    <dgm:pt modelId="{AAE48F3C-6AF4-4235-83B6-8C130636BDE1}" type="parTrans" cxnId="{88EC40D2-85BB-4B5D-A392-AE0AF76E8E23}">
      <dgm:prSet/>
      <dgm:spPr/>
      <dgm:t>
        <a:bodyPr/>
        <a:lstStyle/>
        <a:p>
          <a:endParaRPr lang="ru-RU" sz="2000"/>
        </a:p>
      </dgm:t>
    </dgm:pt>
    <dgm:pt modelId="{86645B29-55E8-4CA7-B877-470FF648B363}" type="sibTrans" cxnId="{88EC40D2-85BB-4B5D-A392-AE0AF76E8E23}">
      <dgm:prSet/>
      <dgm:spPr/>
      <dgm:t>
        <a:bodyPr/>
        <a:lstStyle/>
        <a:p>
          <a:endParaRPr lang="ru-RU" sz="2000"/>
        </a:p>
      </dgm:t>
    </dgm:pt>
    <dgm:pt modelId="{0FCC6C74-A257-4460-8149-E819AAB60733}">
      <dgm:prSet custT="1"/>
      <dgm:spPr>
        <a:solidFill>
          <a:srgbClr val="C0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СЕКСТИНГ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жалаңаш</a:t>
          </a:r>
          <a:r>
            <a:rPr lang="ru-RU" sz="2000" kern="1200" dirty="0">
              <a:latin typeface="Times New Roman" panose="02020603050405020304" pitchFamily="18" charset="0"/>
              <a:cs typeface="Times New Roman" panose="02020603050405020304" pitchFamily="18" charset="0"/>
            </a:rPr>
            <a:t> және </a:t>
          </a:r>
          <a:r>
            <a:rPr lang="ru-RU" sz="2000" kern="1200" dirty="0" err="1">
              <a:latin typeface="Times New Roman" panose="02020603050405020304" pitchFamily="18" charset="0"/>
              <a:cs typeface="Times New Roman" panose="02020603050405020304" pitchFamily="18" charset="0"/>
            </a:rPr>
            <a:t>жартылай</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жалаңаш</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адамдар</a:t>
          </a:r>
          <a:r>
            <a:rPr lang="ru-RU" sz="2000" kern="1200" dirty="0">
              <a:latin typeface="Times New Roman" panose="02020603050405020304" pitchFamily="18" charset="0"/>
              <a:cs typeface="Times New Roman" panose="02020603050405020304" pitchFamily="18" charset="0"/>
            </a:rPr>
            <a:t> бар фото және </a:t>
          </a:r>
          <a:r>
            <a:rPr lang="ru-RU" sz="2000" kern="1200" dirty="0" err="1">
              <a:latin typeface="Times New Roman" panose="02020603050405020304" pitchFamily="18" charset="0"/>
              <a:cs typeface="Times New Roman" panose="02020603050405020304" pitchFamily="18" charset="0"/>
            </a:rPr>
            <a:t>бейнематериалдарды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жіберу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немесе</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жариялау</a:t>
          </a:r>
          <a:r>
            <a:rPr lang="ru-RU" sz="2000" kern="1200" dirty="0">
              <a:latin typeface="Times New Roman" panose="02020603050405020304" pitchFamily="18" charset="0"/>
              <a:cs typeface="Times New Roman" panose="02020603050405020304" pitchFamily="18" charset="0"/>
            </a:rPr>
            <a:t> </a:t>
          </a:r>
        </a:p>
      </dgm:t>
    </dgm:pt>
    <dgm:pt modelId="{3FC0E960-21F7-4BB7-9E95-E7F9A6A25BA7}" type="parTrans" cxnId="{6F68BA59-ABF8-49AF-9A28-E4F0328E2EBD}">
      <dgm:prSet/>
      <dgm:spPr/>
      <dgm:t>
        <a:bodyPr/>
        <a:lstStyle/>
        <a:p>
          <a:endParaRPr lang="ru-RU" sz="2000"/>
        </a:p>
      </dgm:t>
    </dgm:pt>
    <dgm:pt modelId="{1BB6AB6B-BCF2-4FA9-8DCC-BABC00198974}" type="sibTrans" cxnId="{6F68BA59-ABF8-49AF-9A28-E4F0328E2EBD}">
      <dgm:prSet/>
      <dgm:spPr/>
      <dgm:t>
        <a:bodyPr/>
        <a:lstStyle/>
        <a:p>
          <a:endParaRPr lang="ru-RU" sz="2000"/>
        </a:p>
      </dgm:t>
    </dgm:pt>
    <dgm:pt modelId="{BACB3423-CA7D-4D4A-8C8B-87C40C69A5AD}" type="pres">
      <dgm:prSet presAssocID="{D848D46D-8F8D-446B-9327-DEEC68C269C1}" presName="diagram" presStyleCnt="0">
        <dgm:presLayoutVars>
          <dgm:dir/>
          <dgm:resizeHandles val="exact"/>
        </dgm:presLayoutVars>
      </dgm:prSet>
      <dgm:spPr/>
      <dgm:t>
        <a:bodyPr/>
        <a:lstStyle/>
        <a:p>
          <a:endParaRPr lang="ru-RU"/>
        </a:p>
      </dgm:t>
    </dgm:pt>
    <dgm:pt modelId="{045F98FE-E56A-466C-B3E1-0AABBAEB1E73}" type="pres">
      <dgm:prSet presAssocID="{D58C822D-2270-43A3-88DD-CDE073744B00}" presName="node" presStyleLbl="node1" presStyleIdx="0" presStyleCnt="6" custScaleY="88751">
        <dgm:presLayoutVars>
          <dgm:bulletEnabled val="1"/>
        </dgm:presLayoutVars>
      </dgm:prSet>
      <dgm:spPr/>
      <dgm:t>
        <a:bodyPr/>
        <a:lstStyle/>
        <a:p>
          <a:endParaRPr lang="ru-RU"/>
        </a:p>
      </dgm:t>
    </dgm:pt>
    <dgm:pt modelId="{5F59F92F-38F0-4DA2-8743-99C010856A22}" type="pres">
      <dgm:prSet presAssocID="{5E2DD943-5F3F-4FE3-8874-34CE6BA3FC06}" presName="sibTrans" presStyleCnt="0"/>
      <dgm:spPr/>
    </dgm:pt>
    <dgm:pt modelId="{92773C7F-6FBA-498D-A7DA-89EDE7F07B24}" type="pres">
      <dgm:prSet presAssocID="{D017DA28-914E-4834-8A05-59B05EF8F7B2}" presName="node" presStyleLbl="node1" presStyleIdx="1" presStyleCnt="6" custScaleY="88751">
        <dgm:presLayoutVars>
          <dgm:bulletEnabled val="1"/>
        </dgm:presLayoutVars>
      </dgm:prSet>
      <dgm:spPr/>
      <dgm:t>
        <a:bodyPr/>
        <a:lstStyle/>
        <a:p>
          <a:endParaRPr lang="ru-RU"/>
        </a:p>
      </dgm:t>
    </dgm:pt>
    <dgm:pt modelId="{8F12D225-126C-40CC-A1A0-88C4B8A91C72}" type="pres">
      <dgm:prSet presAssocID="{F3FC4D27-E32D-40A1-B4FA-AC7D076424B6}" presName="sibTrans" presStyleCnt="0"/>
      <dgm:spPr/>
    </dgm:pt>
    <dgm:pt modelId="{384124D8-F0FD-4DE0-A37D-555496B9101E}" type="pres">
      <dgm:prSet presAssocID="{E6722CF8-B136-4F83-933C-2322C9378830}" presName="node" presStyleLbl="node1" presStyleIdx="2" presStyleCnt="6" custScaleY="88751">
        <dgm:presLayoutVars>
          <dgm:bulletEnabled val="1"/>
        </dgm:presLayoutVars>
      </dgm:prSet>
      <dgm:spPr/>
      <dgm:t>
        <a:bodyPr/>
        <a:lstStyle/>
        <a:p>
          <a:endParaRPr lang="ru-RU"/>
        </a:p>
      </dgm:t>
    </dgm:pt>
    <dgm:pt modelId="{DA3C63B8-F9D0-4922-A4DC-5B71116256BA}" type="pres">
      <dgm:prSet presAssocID="{3026C28B-8BA4-4059-A098-91EA1A7E3901}" presName="sibTrans" presStyleCnt="0"/>
      <dgm:spPr/>
    </dgm:pt>
    <dgm:pt modelId="{87918AAD-B335-4BBE-B4D6-E045F9CFBA5A}" type="pres">
      <dgm:prSet presAssocID="{B0A057E1-6314-4831-97B6-583B2F6CCF3B}" presName="node" presStyleLbl="node1" presStyleIdx="3" presStyleCnt="6">
        <dgm:presLayoutVars>
          <dgm:bulletEnabled val="1"/>
        </dgm:presLayoutVars>
      </dgm:prSet>
      <dgm:spPr>
        <a:xfrm>
          <a:off x="83522" y="2317566"/>
          <a:ext cx="3659909" cy="2195945"/>
        </a:xfrm>
        <a:prstGeom prst="rect">
          <a:avLst/>
        </a:prstGeom>
      </dgm:spPr>
      <dgm:t>
        <a:bodyPr/>
        <a:lstStyle/>
        <a:p>
          <a:endParaRPr lang="ru-RU"/>
        </a:p>
      </dgm:t>
    </dgm:pt>
    <dgm:pt modelId="{45B5F7F0-216E-4FA4-B182-FC5371CBD794}" type="pres">
      <dgm:prSet presAssocID="{04B9E7AD-0668-4B58-AB4C-D2CE0AC20B27}" presName="sibTrans" presStyleCnt="0"/>
      <dgm:spPr/>
    </dgm:pt>
    <dgm:pt modelId="{A7A5B0E8-DC9F-4777-81E2-2A651585796B}" type="pres">
      <dgm:prSet presAssocID="{C151851B-8ECE-4853-971C-96193D47FB24}" presName="node" presStyleLbl="node1" presStyleIdx="4" presStyleCnt="6">
        <dgm:presLayoutVars>
          <dgm:bulletEnabled val="1"/>
        </dgm:presLayoutVars>
      </dgm:prSet>
      <dgm:spPr/>
      <dgm:t>
        <a:bodyPr/>
        <a:lstStyle/>
        <a:p>
          <a:endParaRPr lang="ru-RU"/>
        </a:p>
      </dgm:t>
    </dgm:pt>
    <dgm:pt modelId="{72ACF5AB-2855-4019-996A-4FC7C1424033}" type="pres">
      <dgm:prSet presAssocID="{86645B29-55E8-4CA7-B877-470FF648B363}" presName="sibTrans" presStyleCnt="0"/>
      <dgm:spPr/>
    </dgm:pt>
    <dgm:pt modelId="{96B06CD3-0076-41FE-B76C-6A659579BBB5}" type="pres">
      <dgm:prSet presAssocID="{0FCC6C74-A257-4460-8149-E819AAB60733}" presName="node" presStyleLbl="node1" presStyleIdx="5" presStyleCnt="6">
        <dgm:presLayoutVars>
          <dgm:bulletEnabled val="1"/>
        </dgm:presLayoutVars>
      </dgm:prSet>
      <dgm:spPr/>
      <dgm:t>
        <a:bodyPr/>
        <a:lstStyle/>
        <a:p>
          <a:endParaRPr lang="ru-RU"/>
        </a:p>
      </dgm:t>
    </dgm:pt>
  </dgm:ptLst>
  <dgm:cxnLst>
    <dgm:cxn modelId="{550304CC-92D6-42F1-A397-5C6E08EB9419}" type="presOf" srcId="{E6722CF8-B136-4F83-933C-2322C9378830}" destId="{384124D8-F0FD-4DE0-A37D-555496B9101E}" srcOrd="0" destOrd="0" presId="urn:microsoft.com/office/officeart/2005/8/layout/default"/>
    <dgm:cxn modelId="{8BFB5367-5E90-49AE-8BCA-4FD225704938}" srcId="{D848D46D-8F8D-446B-9327-DEEC68C269C1}" destId="{B0A057E1-6314-4831-97B6-583B2F6CCF3B}" srcOrd="3" destOrd="0" parTransId="{28EC104D-CAFA-4044-A5B6-CA88FD1B9ED4}" sibTransId="{04B9E7AD-0668-4B58-AB4C-D2CE0AC20B27}"/>
    <dgm:cxn modelId="{F2C03825-5066-4388-AB7B-17B6DB62C22D}" type="presOf" srcId="{0FCC6C74-A257-4460-8149-E819AAB60733}" destId="{96B06CD3-0076-41FE-B76C-6A659579BBB5}" srcOrd="0" destOrd="0" presId="urn:microsoft.com/office/officeart/2005/8/layout/default"/>
    <dgm:cxn modelId="{0E686B81-601D-4216-9C11-E7664F0BF16C}" srcId="{D848D46D-8F8D-446B-9327-DEEC68C269C1}" destId="{D58C822D-2270-43A3-88DD-CDE073744B00}" srcOrd="0" destOrd="0" parTransId="{E6F446AE-55F1-4025-9FB7-318400BD3D1A}" sibTransId="{5E2DD943-5F3F-4FE3-8874-34CE6BA3FC06}"/>
    <dgm:cxn modelId="{8B3EBAFC-B6BA-45E3-AA1B-D1E858719203}" srcId="{D848D46D-8F8D-446B-9327-DEEC68C269C1}" destId="{E6722CF8-B136-4F83-933C-2322C9378830}" srcOrd="2" destOrd="0" parTransId="{0F34E7BC-8E7F-43C4-BAD0-CE05E5F37886}" sibTransId="{3026C28B-8BA4-4059-A098-91EA1A7E3901}"/>
    <dgm:cxn modelId="{5EA86B58-4561-43AD-B300-CF2E88D04F3B}" type="presOf" srcId="{D848D46D-8F8D-446B-9327-DEEC68C269C1}" destId="{BACB3423-CA7D-4D4A-8C8B-87C40C69A5AD}" srcOrd="0" destOrd="0" presId="urn:microsoft.com/office/officeart/2005/8/layout/default"/>
    <dgm:cxn modelId="{C8CFD8BB-BE56-46CB-AFBB-1CC7EC7BD0E3}" type="presOf" srcId="{C151851B-8ECE-4853-971C-96193D47FB24}" destId="{A7A5B0E8-DC9F-4777-81E2-2A651585796B}" srcOrd="0" destOrd="0" presId="urn:microsoft.com/office/officeart/2005/8/layout/default"/>
    <dgm:cxn modelId="{6F68BA59-ABF8-49AF-9A28-E4F0328E2EBD}" srcId="{D848D46D-8F8D-446B-9327-DEEC68C269C1}" destId="{0FCC6C74-A257-4460-8149-E819AAB60733}" srcOrd="5" destOrd="0" parTransId="{3FC0E960-21F7-4BB7-9E95-E7F9A6A25BA7}" sibTransId="{1BB6AB6B-BCF2-4FA9-8DCC-BABC00198974}"/>
    <dgm:cxn modelId="{75EAE155-BA0D-48BB-80EC-24689BBD29FB}" srcId="{D848D46D-8F8D-446B-9327-DEEC68C269C1}" destId="{D017DA28-914E-4834-8A05-59B05EF8F7B2}" srcOrd="1" destOrd="0" parTransId="{05F49494-DC87-49C3-AD4F-C91C1F288C4B}" sibTransId="{F3FC4D27-E32D-40A1-B4FA-AC7D076424B6}"/>
    <dgm:cxn modelId="{88EC40D2-85BB-4B5D-A392-AE0AF76E8E23}" srcId="{D848D46D-8F8D-446B-9327-DEEC68C269C1}" destId="{C151851B-8ECE-4853-971C-96193D47FB24}" srcOrd="4" destOrd="0" parTransId="{AAE48F3C-6AF4-4235-83B6-8C130636BDE1}" sibTransId="{86645B29-55E8-4CA7-B877-470FF648B363}"/>
    <dgm:cxn modelId="{06CB79BF-B20A-4BFB-A498-B10B728B9793}" type="presOf" srcId="{D58C822D-2270-43A3-88DD-CDE073744B00}" destId="{045F98FE-E56A-466C-B3E1-0AABBAEB1E73}" srcOrd="0" destOrd="0" presId="urn:microsoft.com/office/officeart/2005/8/layout/default"/>
    <dgm:cxn modelId="{4E091CFB-6963-421C-8252-AD4F20A328E9}" type="presOf" srcId="{B0A057E1-6314-4831-97B6-583B2F6CCF3B}" destId="{87918AAD-B335-4BBE-B4D6-E045F9CFBA5A}" srcOrd="0" destOrd="0" presId="urn:microsoft.com/office/officeart/2005/8/layout/default"/>
    <dgm:cxn modelId="{D0AF88C6-A46F-4C97-98CE-E45432D17D29}" type="presOf" srcId="{D017DA28-914E-4834-8A05-59B05EF8F7B2}" destId="{92773C7F-6FBA-498D-A7DA-89EDE7F07B24}" srcOrd="0" destOrd="0" presId="urn:microsoft.com/office/officeart/2005/8/layout/default"/>
    <dgm:cxn modelId="{6A891780-7976-49DC-B874-00E817ED2A27}" type="presParOf" srcId="{BACB3423-CA7D-4D4A-8C8B-87C40C69A5AD}" destId="{045F98FE-E56A-466C-B3E1-0AABBAEB1E73}" srcOrd="0" destOrd="0" presId="urn:microsoft.com/office/officeart/2005/8/layout/default"/>
    <dgm:cxn modelId="{1917EF53-04DE-4F9E-ACF3-61A95AF7362D}" type="presParOf" srcId="{BACB3423-CA7D-4D4A-8C8B-87C40C69A5AD}" destId="{5F59F92F-38F0-4DA2-8743-99C010856A22}" srcOrd="1" destOrd="0" presId="urn:microsoft.com/office/officeart/2005/8/layout/default"/>
    <dgm:cxn modelId="{31B21D49-FE85-4147-A130-78EBF720F32F}" type="presParOf" srcId="{BACB3423-CA7D-4D4A-8C8B-87C40C69A5AD}" destId="{92773C7F-6FBA-498D-A7DA-89EDE7F07B24}" srcOrd="2" destOrd="0" presId="urn:microsoft.com/office/officeart/2005/8/layout/default"/>
    <dgm:cxn modelId="{27E9DACC-89AF-48E5-B082-BAE5FB5CF35A}" type="presParOf" srcId="{BACB3423-CA7D-4D4A-8C8B-87C40C69A5AD}" destId="{8F12D225-126C-40CC-A1A0-88C4B8A91C72}" srcOrd="3" destOrd="0" presId="urn:microsoft.com/office/officeart/2005/8/layout/default"/>
    <dgm:cxn modelId="{884BF23A-9598-4F5A-9479-88AC44635B1E}" type="presParOf" srcId="{BACB3423-CA7D-4D4A-8C8B-87C40C69A5AD}" destId="{384124D8-F0FD-4DE0-A37D-555496B9101E}" srcOrd="4" destOrd="0" presId="urn:microsoft.com/office/officeart/2005/8/layout/default"/>
    <dgm:cxn modelId="{8AA4C16B-AB5F-46A2-B128-8B43D7726A82}" type="presParOf" srcId="{BACB3423-CA7D-4D4A-8C8B-87C40C69A5AD}" destId="{DA3C63B8-F9D0-4922-A4DC-5B71116256BA}" srcOrd="5" destOrd="0" presId="urn:microsoft.com/office/officeart/2005/8/layout/default"/>
    <dgm:cxn modelId="{F31CB5EC-5FF1-4A3F-85DA-4AF825F7CC2B}" type="presParOf" srcId="{BACB3423-CA7D-4D4A-8C8B-87C40C69A5AD}" destId="{87918AAD-B335-4BBE-B4D6-E045F9CFBA5A}" srcOrd="6" destOrd="0" presId="urn:microsoft.com/office/officeart/2005/8/layout/default"/>
    <dgm:cxn modelId="{9BD16EE4-9D3C-452B-B842-109601140ABD}" type="presParOf" srcId="{BACB3423-CA7D-4D4A-8C8B-87C40C69A5AD}" destId="{45B5F7F0-216E-4FA4-B182-FC5371CBD794}" srcOrd="7" destOrd="0" presId="urn:microsoft.com/office/officeart/2005/8/layout/default"/>
    <dgm:cxn modelId="{C5CD1AAB-1593-407B-83A4-4B92CA00671F}" type="presParOf" srcId="{BACB3423-CA7D-4D4A-8C8B-87C40C69A5AD}" destId="{A7A5B0E8-DC9F-4777-81E2-2A651585796B}" srcOrd="8" destOrd="0" presId="urn:microsoft.com/office/officeart/2005/8/layout/default"/>
    <dgm:cxn modelId="{7B6EAE98-D2CB-498B-8C0E-64CB26CAAB72}" type="presParOf" srcId="{BACB3423-CA7D-4D4A-8C8B-87C40C69A5AD}" destId="{72ACF5AB-2855-4019-996A-4FC7C1424033}" srcOrd="9" destOrd="0" presId="urn:microsoft.com/office/officeart/2005/8/layout/default"/>
    <dgm:cxn modelId="{43FF3F37-BC0E-4C10-A628-3F7D7AD49EB0}" type="presParOf" srcId="{BACB3423-CA7D-4D4A-8C8B-87C40C69A5AD}" destId="{96B06CD3-0076-41FE-B76C-6A659579BBB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F98FE-E56A-466C-B3E1-0AABBAEB1E73}">
      <dsp:nvSpPr>
        <dsp:cNvPr id="0" name=""/>
        <dsp:cNvSpPr/>
      </dsp:nvSpPr>
      <dsp:spPr>
        <a:xfrm>
          <a:off x="83522" y="2651"/>
          <a:ext cx="3659909" cy="194892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ШЫҒАРЫП ТАСТАУ</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баланы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барлық</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ортақ</a:t>
          </a:r>
          <a:r>
            <a:rPr lang="ru-RU" sz="2000" kern="1200" dirty="0">
              <a:latin typeface="Times New Roman" panose="02020603050405020304" pitchFamily="18" charset="0"/>
              <a:cs typeface="Times New Roman" panose="02020603050405020304" pitchFamily="18" charset="0"/>
            </a:rPr>
            <a:t> онлайн</a:t>
          </a:r>
          <a:r>
            <a:rPr lang="en-GB" sz="2000" kern="1200" dirty="0">
              <a:latin typeface="Times New Roman" panose="02020603050405020304" pitchFamily="18" charset="0"/>
              <a:cs typeface="Times New Roman" panose="02020603050405020304" pitchFamily="18" charset="0"/>
            </a:rPr>
            <a:t>-</a:t>
          </a:r>
          <a:r>
            <a:rPr lang="kk-KZ" sz="2000" kern="1200" dirty="0">
              <a:latin typeface="Times New Roman" panose="02020603050405020304" pitchFamily="18" charset="0"/>
              <a:cs typeface="Times New Roman" panose="02020603050405020304" pitchFamily="18" charset="0"/>
            </a:rPr>
            <a:t>әңгімелерден шығарып тастау</a:t>
          </a:r>
          <a:endParaRPr lang="ru-RU" sz="2000" kern="1200" dirty="0">
            <a:latin typeface="Times New Roman" panose="02020603050405020304" pitchFamily="18" charset="0"/>
            <a:cs typeface="Times New Roman" panose="02020603050405020304" pitchFamily="18" charset="0"/>
          </a:endParaRPr>
        </a:p>
        <a:p>
          <a:pPr lvl="0" algn="ctr" defTabSz="208915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83522" y="2651"/>
        <a:ext cx="3659909" cy="1948923"/>
      </dsp:txXfrm>
    </dsp:sp>
    <dsp:sp modelId="{92773C7F-6FBA-498D-A7DA-89EDE7F07B24}">
      <dsp:nvSpPr>
        <dsp:cNvPr id="0" name=""/>
        <dsp:cNvSpPr/>
      </dsp:nvSpPr>
      <dsp:spPr>
        <a:xfrm>
          <a:off x="4109423" y="2651"/>
          <a:ext cx="3659909" cy="1948923"/>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ХЕЙТИНГ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нақты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бір</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адамға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бағытталған</a:t>
          </a:r>
          <a:r>
            <a:rPr lang="ru-RU" sz="2000" kern="1200" dirty="0">
              <a:latin typeface="Times New Roman" panose="02020603050405020304" pitchFamily="18" charset="0"/>
              <a:cs typeface="Times New Roman" panose="02020603050405020304" pitchFamily="18" charset="0"/>
            </a:rPr>
            <a:t> комментарий және </a:t>
          </a:r>
          <a:r>
            <a:rPr lang="ru-RU" sz="2000" kern="1200" dirty="0" err="1">
              <a:latin typeface="Times New Roman" panose="02020603050405020304" pitchFamily="18" charset="0"/>
              <a:cs typeface="Times New Roman" panose="02020603050405020304" pitchFamily="18" charset="0"/>
            </a:rPr>
            <a:t>хабарлама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түріндегі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негізсіз</a:t>
          </a:r>
          <a:r>
            <a:rPr lang="ru-RU" sz="2000" kern="1200" dirty="0">
              <a:latin typeface="Times New Roman" panose="02020603050405020304" pitchFamily="18" charset="0"/>
              <a:cs typeface="Times New Roman" panose="02020603050405020304" pitchFamily="18" charset="0"/>
            </a:rPr>
            <a:t> сын </a:t>
          </a:r>
          <a:r>
            <a:rPr lang="ru-RU" sz="2000" kern="1200" dirty="0" err="1">
              <a:latin typeface="Times New Roman" panose="02020603050405020304" pitchFamily="18" charset="0"/>
              <a:cs typeface="Times New Roman" panose="02020603050405020304" pitchFamily="18" charset="0"/>
            </a:rPr>
            <a:t>айту</a:t>
          </a:r>
          <a:endParaRPr lang="ru-RU" sz="2000" kern="1200" dirty="0">
            <a:latin typeface="Times New Roman" panose="02020603050405020304" pitchFamily="18" charset="0"/>
            <a:cs typeface="Times New Roman" panose="02020603050405020304" pitchFamily="18" charset="0"/>
          </a:endParaRPr>
        </a:p>
      </dsp:txBody>
      <dsp:txXfrm>
        <a:off x="4109423" y="2651"/>
        <a:ext cx="3659909" cy="1948923"/>
      </dsp:txXfrm>
    </dsp:sp>
    <dsp:sp modelId="{384124D8-F0FD-4DE0-A37D-555496B9101E}">
      <dsp:nvSpPr>
        <dsp:cNvPr id="0" name=""/>
        <dsp:cNvSpPr/>
      </dsp:nvSpPr>
      <dsp:spPr>
        <a:xfrm>
          <a:off x="8135323" y="2651"/>
          <a:ext cx="3659909" cy="19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КИБЕРСТАЛКИНГ</a:t>
          </a:r>
          <a:r>
            <a:rPr lang="ru-RU" sz="2000" kern="1200" dirty="0">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құрбанды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қуадалау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мақсатымен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гаджеттерді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пайдалану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құрбанға</a:t>
          </a:r>
          <a:r>
            <a:rPr lang="ru-RU" sz="2000" kern="1200" dirty="0">
              <a:latin typeface="Times New Roman" panose="02020603050405020304" pitchFamily="18" charset="0"/>
              <a:cs typeface="Times New Roman" panose="02020603050405020304" pitchFamily="18" charset="0"/>
            </a:rPr>
            <a:t> және </a:t>
          </a:r>
          <a:r>
            <a:rPr lang="ru-RU" sz="2000" kern="1200" dirty="0" err="1">
              <a:latin typeface="Times New Roman" panose="02020603050405020304" pitchFamily="18" charset="0"/>
              <a:cs typeface="Times New Roman" panose="02020603050405020304" pitchFamily="18" charset="0"/>
            </a:rPr>
            <a:t>оның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отбасы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мүшелеріне</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үздіксіз</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қоқан</a:t>
          </a:r>
          <a:r>
            <a:rPr lang="en-GB" sz="2000" kern="1200" dirty="0">
              <a:latin typeface="Times New Roman" panose="02020603050405020304" pitchFamily="18" charset="0"/>
              <a:cs typeface="Times New Roman" panose="02020603050405020304" pitchFamily="18" charset="0"/>
            </a:rPr>
            <a:t>-</a:t>
          </a:r>
          <a:r>
            <a:rPr lang="kk-KZ" sz="2000" kern="1200" dirty="0">
              <a:latin typeface="Times New Roman" panose="02020603050405020304" pitchFamily="18" charset="0"/>
              <a:cs typeface="Times New Roman" panose="02020603050405020304" pitchFamily="18" charset="0"/>
            </a:rPr>
            <a:t>лоқы көрсету</a:t>
          </a:r>
          <a:endParaRPr lang="ru-RU" sz="2000" kern="1200" dirty="0">
            <a:latin typeface="Times New Roman" panose="02020603050405020304" pitchFamily="18" charset="0"/>
            <a:cs typeface="Times New Roman" panose="02020603050405020304" pitchFamily="18" charset="0"/>
          </a:endParaRPr>
        </a:p>
      </dsp:txBody>
      <dsp:txXfrm>
        <a:off x="8135323" y="2651"/>
        <a:ext cx="3659909" cy="1948923"/>
      </dsp:txXfrm>
    </dsp:sp>
    <dsp:sp modelId="{87918AAD-B335-4BBE-B4D6-E045F9CFBA5A}">
      <dsp:nvSpPr>
        <dsp:cNvPr id="0" name=""/>
        <dsp:cNvSpPr/>
      </dsp:nvSpPr>
      <dsp:spPr>
        <a:xfrm>
          <a:off x="83522" y="2317566"/>
          <a:ext cx="3659909" cy="2195945"/>
        </a:xfrm>
        <a:prstGeom prst="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ТРОЛЛИНГ</a:t>
          </a:r>
          <a:endParaRPr lang="ru-RU" sz="2000" b="1" u="sng" kern="1200" dirty="0">
            <a:solidFill>
              <a:prstClr val="white"/>
            </a:solidFill>
            <a:latin typeface="Times New Roman" panose="02020603050405020304" pitchFamily="18" charset="0"/>
            <a:ea typeface="+mn-ea"/>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Times New Roman" panose="02020603050405020304" pitchFamily="18" charset="0"/>
              <a:ea typeface="+mn-ea"/>
              <a:cs typeface="Times New Roman" panose="02020603050405020304" pitchFamily="18" charset="0"/>
            </a:rPr>
            <a:t>құрбанды</a:t>
          </a:r>
          <a:r>
            <a:rPr lang="ru-RU" sz="2000" b="1" kern="1200" dirty="0">
              <a:solidFill>
                <a:prstClr val="white"/>
              </a:solidFill>
              <a:latin typeface="Times New Roman" panose="02020603050405020304" pitchFamily="18" charset="0"/>
              <a:ea typeface="+mn-ea"/>
              <a:cs typeface="Times New Roman" panose="02020603050405020304" pitchFamily="18" charset="0"/>
            </a:rPr>
            <a:t> </a:t>
          </a:r>
          <a:r>
            <a:rPr lang="ru-RU" sz="2000" b="1" kern="1200" dirty="0" err="1">
              <a:solidFill>
                <a:prstClr val="white"/>
              </a:solidFill>
              <a:latin typeface="Times New Roman" panose="02020603050405020304" pitchFamily="18" charset="0"/>
              <a:ea typeface="+mn-ea"/>
              <a:cs typeface="Times New Roman" panose="02020603050405020304" pitchFamily="18" charset="0"/>
            </a:rPr>
            <a:t>келемеждеу</a:t>
          </a:r>
          <a:r>
            <a:rPr lang="ru-RU" sz="2000" b="1" kern="1200" dirty="0">
              <a:solidFill>
                <a:prstClr val="white"/>
              </a:solidFill>
              <a:latin typeface="Times New Roman" panose="02020603050405020304" pitchFamily="18" charset="0"/>
              <a:ea typeface="+mn-ea"/>
              <a:cs typeface="Times New Roman" panose="02020603050405020304" pitchFamily="18" charset="0"/>
            </a:rPr>
            <a:t> </a:t>
          </a:r>
          <a:r>
            <a:rPr lang="ru-RU" sz="2000" b="1" kern="1200" dirty="0" err="1">
              <a:solidFill>
                <a:prstClr val="white"/>
              </a:solidFill>
              <a:latin typeface="Times New Roman" panose="02020603050405020304" pitchFamily="18" charset="0"/>
              <a:ea typeface="+mn-ea"/>
              <a:cs typeface="Times New Roman" panose="02020603050405020304" pitchFamily="18" charset="0"/>
            </a:rPr>
            <a:t>мақсатымен</a:t>
          </a:r>
          <a:r>
            <a:rPr lang="ru-RU" sz="2000" b="1" kern="1200" dirty="0">
              <a:solidFill>
                <a:prstClr val="white"/>
              </a:solidFill>
              <a:latin typeface="Times New Roman" panose="02020603050405020304" pitchFamily="18" charset="0"/>
              <a:ea typeface="+mn-ea"/>
              <a:cs typeface="Times New Roman" panose="02020603050405020304" pitchFamily="18" charset="0"/>
            </a:rPr>
            <a:t> веб</a:t>
          </a:r>
          <a:r>
            <a:rPr lang="en-GB" sz="2000" b="1" kern="1200" dirty="0">
              <a:solidFill>
                <a:prstClr val="white"/>
              </a:solidFill>
              <a:latin typeface="Times New Roman" panose="02020603050405020304" pitchFamily="18" charset="0"/>
              <a:ea typeface="+mn-ea"/>
              <a:cs typeface="Times New Roman" panose="02020603050405020304" pitchFamily="18" charset="0"/>
            </a:rPr>
            <a:t>-</a:t>
          </a:r>
          <a:r>
            <a:rPr lang="kk-KZ" sz="2000" b="1" kern="1200" dirty="0">
              <a:solidFill>
                <a:prstClr val="white"/>
              </a:solidFill>
              <a:latin typeface="Times New Roman" panose="02020603050405020304" pitchFamily="18" charset="0"/>
              <a:ea typeface="+mn-ea"/>
              <a:cs typeface="Times New Roman" panose="02020603050405020304" pitchFamily="18" charset="0"/>
            </a:rPr>
            <a:t>сайттарда, әлеуметтік желілердің парақшаларында агрессияға толы ақпарат жариялау </a:t>
          </a:r>
          <a:endParaRPr lang="ru-RU" sz="2000" b="1" kern="1200" dirty="0">
            <a:solidFill>
              <a:prstClr val="white"/>
            </a:solidFill>
            <a:latin typeface="Times New Roman" panose="02020603050405020304" pitchFamily="18" charset="0"/>
            <a:ea typeface="+mn-ea"/>
            <a:cs typeface="Times New Roman" panose="02020603050405020304" pitchFamily="18" charset="0"/>
          </a:endParaRPr>
        </a:p>
      </dsp:txBody>
      <dsp:txXfrm>
        <a:off x="83522" y="2317566"/>
        <a:ext cx="3659909" cy="2195945"/>
      </dsp:txXfrm>
    </dsp:sp>
    <dsp:sp modelId="{A7A5B0E8-DC9F-4777-81E2-2A651585796B}">
      <dsp:nvSpPr>
        <dsp:cNvPr id="0" name=""/>
        <dsp:cNvSpPr/>
      </dsp:nvSpPr>
      <dsp:spPr>
        <a:xfrm>
          <a:off x="4109423" y="2317566"/>
          <a:ext cx="3659909" cy="2195945"/>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ГРИФИНГ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басқалардың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ойыннан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рахат</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алуына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кедергі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жасау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мақсатымен</a:t>
          </a:r>
          <a:r>
            <a:rPr lang="ru-RU" sz="2000" kern="1200" dirty="0">
              <a:latin typeface="Times New Roman" panose="02020603050405020304" pitchFamily="18" charset="0"/>
              <a:cs typeface="Times New Roman" panose="02020603050405020304" pitchFamily="18" charset="0"/>
            </a:rPr>
            <a:t> онлайн </a:t>
          </a:r>
          <a:r>
            <a:rPr lang="ru-RU" sz="2000" kern="1200" dirty="0" err="1">
              <a:latin typeface="Times New Roman" panose="02020603050405020304" pitchFamily="18" charset="0"/>
              <a:cs typeface="Times New Roman" panose="02020603050405020304" pitchFamily="18" charset="0"/>
            </a:rPr>
            <a:t>ойындарда</a:t>
          </a:r>
          <a:r>
            <a:rPr lang="ru-RU" sz="2000" kern="1200" dirty="0">
              <a:latin typeface="Times New Roman" panose="02020603050405020304" pitchFamily="18" charset="0"/>
              <a:cs typeface="Times New Roman" panose="02020603050405020304" pitchFamily="18" charset="0"/>
            </a:rPr>
            <a:t> онлайн </a:t>
          </a:r>
          <a:r>
            <a:rPr lang="ru-RU" sz="2000" kern="1200" dirty="0" err="1">
              <a:latin typeface="Times New Roman" panose="02020603050405020304" pitchFamily="18" charset="0"/>
              <a:cs typeface="Times New Roman" panose="02020603050405020304" pitchFamily="18" charset="0"/>
            </a:rPr>
            <a:t>ойыншыларды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қудалау</a:t>
          </a:r>
          <a:endParaRPr lang="ru-RU" sz="2000" kern="1200" dirty="0">
            <a:latin typeface="Times New Roman" panose="02020603050405020304" pitchFamily="18" charset="0"/>
            <a:cs typeface="Times New Roman" panose="02020603050405020304" pitchFamily="18" charset="0"/>
          </a:endParaRPr>
        </a:p>
      </dsp:txBody>
      <dsp:txXfrm>
        <a:off x="4109423" y="2317566"/>
        <a:ext cx="3659909" cy="2195945"/>
      </dsp:txXfrm>
    </dsp:sp>
    <dsp:sp modelId="{96B06CD3-0076-41FE-B76C-6A659579BBB5}">
      <dsp:nvSpPr>
        <dsp:cNvPr id="0" name=""/>
        <dsp:cNvSpPr/>
      </dsp:nvSpPr>
      <dsp:spPr>
        <a:xfrm>
          <a:off x="8135323" y="2317566"/>
          <a:ext cx="3659909" cy="2195945"/>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Times New Roman" panose="02020603050405020304" pitchFamily="18" charset="0"/>
              <a:ea typeface="+mn-ea"/>
              <a:cs typeface="Times New Roman" panose="02020603050405020304" pitchFamily="18" charset="0"/>
            </a:rPr>
            <a:t>СЕКСТИНГ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latin typeface="Times New Roman" panose="02020603050405020304" pitchFamily="18" charset="0"/>
              <a:cs typeface="Times New Roman" panose="02020603050405020304" pitchFamily="18" charset="0"/>
            </a:rPr>
            <a:t>жалаңаш</a:t>
          </a:r>
          <a:r>
            <a:rPr lang="ru-RU" sz="2000" kern="1200" dirty="0">
              <a:latin typeface="Times New Roman" panose="02020603050405020304" pitchFamily="18" charset="0"/>
              <a:cs typeface="Times New Roman" panose="02020603050405020304" pitchFamily="18" charset="0"/>
            </a:rPr>
            <a:t> және </a:t>
          </a:r>
          <a:r>
            <a:rPr lang="ru-RU" sz="2000" kern="1200" dirty="0" err="1">
              <a:latin typeface="Times New Roman" panose="02020603050405020304" pitchFamily="18" charset="0"/>
              <a:cs typeface="Times New Roman" panose="02020603050405020304" pitchFamily="18" charset="0"/>
            </a:rPr>
            <a:t>жартылай</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жалаңаш</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адамдар</a:t>
          </a:r>
          <a:r>
            <a:rPr lang="ru-RU" sz="2000" kern="1200" dirty="0">
              <a:latin typeface="Times New Roman" panose="02020603050405020304" pitchFamily="18" charset="0"/>
              <a:cs typeface="Times New Roman" panose="02020603050405020304" pitchFamily="18" charset="0"/>
            </a:rPr>
            <a:t> бар фото және </a:t>
          </a:r>
          <a:r>
            <a:rPr lang="ru-RU" sz="2000" kern="1200" dirty="0" err="1">
              <a:latin typeface="Times New Roman" panose="02020603050405020304" pitchFamily="18" charset="0"/>
              <a:cs typeface="Times New Roman" panose="02020603050405020304" pitchFamily="18" charset="0"/>
            </a:rPr>
            <a:t>бейнематериалдарды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жіберу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немесе</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жариялау</a:t>
          </a:r>
          <a:r>
            <a:rPr lang="ru-RU" sz="2000" kern="1200" dirty="0">
              <a:latin typeface="Times New Roman" panose="02020603050405020304" pitchFamily="18" charset="0"/>
              <a:cs typeface="Times New Roman" panose="02020603050405020304" pitchFamily="18" charset="0"/>
            </a:rPr>
            <a:t> </a:t>
          </a:r>
        </a:p>
      </dsp:txBody>
      <dsp:txXfrm>
        <a:off x="8135323" y="2317566"/>
        <a:ext cx="3659909" cy="21959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9FFC-7504-4A1E-8BC7-F2CC1EAE66AB}"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D280D-BCB0-4A9F-9582-A63BA6215658}" type="slidenum">
              <a:rPr lang="en-US" smtClean="0"/>
              <a:t>‹#›</a:t>
            </a:fld>
            <a:endParaRPr lang="en-US"/>
          </a:p>
        </p:txBody>
      </p:sp>
    </p:spTree>
    <p:extLst>
      <p:ext uri="{BB962C8B-B14F-4D97-AF65-F5344CB8AC3E}">
        <p14:creationId xmlns:p14="http://schemas.microsoft.com/office/powerpoint/2010/main" val="146424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кездесуге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қатысушыларымен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амандасып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тақырыбын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мақсаттарын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баяндайды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Қайырлы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құрметті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Бүгін біз сіздермен балалардың ғаламтор желісіндегі қауіпсіз мінез-құлқы туралы сөйлесеміз. Осы тақырып соңғы уақытта әрбір дерлік отбасының алдынан шығып отыр. Өкінішке орай, біз оны көбінесе ұзақ уақыт бойы байқамаймыз. Ал байқаған кезде не істерімізді біле бермейміз.</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a:t>
            </a:fld>
            <a:endParaRPr lang="ru-RU"/>
          </a:p>
        </p:txBody>
      </p:sp>
    </p:spTree>
    <p:extLst>
      <p:ext uri="{BB962C8B-B14F-4D97-AF65-F5344CB8AC3E}">
        <p14:creationId xmlns:p14="http://schemas.microsoft.com/office/powerpoint/2010/main" val="61617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Өздеріңіз</a:t>
            </a:r>
            <a:r>
              <a:rPr lang="ru-RU" dirty="0"/>
              <a:t> </a:t>
            </a:r>
            <a:r>
              <a:rPr lang="ru-RU" dirty="0" err="1"/>
              <a:t>үшін</a:t>
            </a:r>
            <a:r>
              <a:rPr lang="ru-RU" dirty="0"/>
              <a:t> </a:t>
            </a:r>
            <a:r>
              <a:rPr lang="ru-RU" dirty="0" err="1"/>
              <a:t>келесі</a:t>
            </a:r>
            <a:r>
              <a:rPr lang="ru-RU" dirty="0"/>
              <a:t> </a:t>
            </a:r>
            <a:r>
              <a:rPr lang="ru-RU" dirty="0" err="1"/>
              <a:t>сұраққа</a:t>
            </a:r>
            <a:r>
              <a:rPr lang="ru-RU" dirty="0"/>
              <a:t> </a:t>
            </a:r>
            <a:r>
              <a:rPr lang="ru-RU" dirty="0" err="1"/>
              <a:t>жауап</a:t>
            </a:r>
            <a:r>
              <a:rPr lang="ru-RU" dirty="0"/>
              <a:t> </a:t>
            </a:r>
            <a:r>
              <a:rPr lang="ru-RU" dirty="0" err="1"/>
              <a:t>беріңіздер</a:t>
            </a:r>
            <a:r>
              <a:rPr lang="ru-RU" dirty="0"/>
              <a:t>: </a:t>
            </a:r>
            <a:r>
              <a:rPr lang="ru-RU" dirty="0" err="1"/>
              <a:t>б</a:t>
            </a:r>
            <a:r>
              <a:rPr lang="ru-RU" b="0" dirty="0" err="1">
                <a:solidFill>
                  <a:srgbClr val="00B0F0"/>
                </a:solidFill>
              </a:rPr>
              <a:t>алаңыз</a:t>
            </a:r>
            <a:r>
              <a:rPr lang="ru-RU" b="0" dirty="0">
                <a:solidFill>
                  <a:srgbClr val="00B0F0"/>
                </a:solidFill>
              </a:rPr>
              <a:t> </a:t>
            </a:r>
            <a:r>
              <a:rPr lang="ru-RU" b="0" dirty="0" err="1">
                <a:solidFill>
                  <a:srgbClr val="00B0F0"/>
                </a:solidFill>
              </a:rPr>
              <a:t>Ғаламтормен</a:t>
            </a:r>
            <a:r>
              <a:rPr lang="ru-RU" b="0" dirty="0">
                <a:solidFill>
                  <a:srgbClr val="00B0F0"/>
                </a:solidFill>
              </a:rPr>
              <a:t> </a:t>
            </a:r>
            <a:r>
              <a:rPr lang="ru-RU" b="0" dirty="0" err="1">
                <a:solidFill>
                  <a:srgbClr val="00B0F0"/>
                </a:solidFill>
              </a:rPr>
              <a:t>достаса</a:t>
            </a:r>
            <a:r>
              <a:rPr lang="ru-RU" b="0" dirty="0">
                <a:solidFill>
                  <a:srgbClr val="00B0F0"/>
                </a:solidFill>
              </a:rPr>
              <a:t> </a:t>
            </a:r>
            <a:r>
              <a:rPr lang="ru-RU" b="0" dirty="0" err="1">
                <a:solidFill>
                  <a:srgbClr val="00B0F0"/>
                </a:solidFill>
              </a:rPr>
              <a:t>бастағанда</a:t>
            </a:r>
            <a:r>
              <a:rPr lang="ru-RU" b="0" dirty="0">
                <a:solidFill>
                  <a:srgbClr val="00B0F0"/>
                </a:solidFill>
              </a:rPr>
              <a:t> </a:t>
            </a:r>
            <a:r>
              <a:rPr lang="ru-RU" b="0" dirty="0" err="1">
                <a:solidFill>
                  <a:srgbClr val="00B0F0"/>
                </a:solidFill>
              </a:rPr>
              <a:t>өзіңіздің</a:t>
            </a:r>
            <a:r>
              <a:rPr lang="ru-RU" b="0" dirty="0">
                <a:solidFill>
                  <a:srgbClr val="00B0F0"/>
                </a:solidFill>
              </a:rPr>
              <a:t> </a:t>
            </a:r>
            <a:r>
              <a:rPr lang="ru-RU" b="0" dirty="0" err="1">
                <a:solidFill>
                  <a:srgbClr val="00B0F0"/>
                </a:solidFill>
              </a:rPr>
              <a:t>ата</a:t>
            </a:r>
            <a:r>
              <a:rPr lang="en-GB" b="0" dirty="0">
                <a:solidFill>
                  <a:srgbClr val="00B0F0"/>
                </a:solidFill>
              </a:rPr>
              <a:t>-</a:t>
            </a:r>
            <a:r>
              <a:rPr lang="kk-KZ" b="0" dirty="0">
                <a:solidFill>
                  <a:srgbClr val="00B0F0"/>
                </a:solidFill>
              </a:rPr>
              <a:t>ана ретіндегі рөліңіз қандай деп ойлайсыздар? Жауаптарыңызды есте сақтаңыздар немесе қағазға жазып алыңыздар. Ғаламторды дұшпан емес, дос ету үшін не істеу керек?</a:t>
            </a:r>
            <a:endParaRPr lang="ru-RU" b="0" dirty="0"/>
          </a:p>
          <a:p>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10</a:t>
            </a:fld>
            <a:endParaRPr lang="ru-RU"/>
          </a:p>
        </p:txBody>
      </p:sp>
    </p:spTree>
    <p:extLst>
      <p:ext uri="{BB962C8B-B14F-4D97-AF65-F5344CB8AC3E}">
        <p14:creationId xmlns:p14="http://schemas.microsoft.com/office/powerpoint/2010/main" val="213093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аналарға келесі жағдайды еске түсіпі, сұраққа жауап беруді ұсынады</a:t>
            </a:r>
            <a:r>
              <a:rPr lang="ru-RU" sz="1200" kern="1200" dirty="0">
                <a:solidFill>
                  <a:schemeClr val="tx1"/>
                </a:solidFill>
                <a:effectLst/>
                <a:latin typeface="+mn-lt"/>
                <a:ea typeface="+mn-ea"/>
                <a:cs typeface="+mn-cs"/>
              </a:rPr>
              <a:t>:</a:t>
            </a:r>
          </a:p>
          <a:p>
            <a:pPr marL="800100" lvl="1" indent="-171450">
              <a:buFont typeface="Arial" panose="020B0604020202020204" pitchFamily="34" charset="0"/>
              <a:buChar char="•"/>
            </a:pP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коньки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велосипед </a:t>
            </a:r>
            <a:r>
              <a:rPr lang="ru-RU" sz="1200" kern="1200" dirty="0" err="1">
                <a:solidFill>
                  <a:schemeClr val="tx1"/>
                </a:solidFill>
                <a:effectLst/>
                <a:latin typeface="+mn-lt"/>
                <a:ea typeface="+mn-ea"/>
                <a:cs typeface="+mn-cs"/>
              </a:rPr>
              <a:t>бергенде</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істейсіз</a:t>
            </a:r>
            <a:r>
              <a:rPr lang="ru-RU" sz="1200" kern="1200" dirty="0">
                <a:solidFill>
                  <a:schemeClr val="tx1"/>
                </a:solidFill>
                <a:effectLst/>
                <a:latin typeface="+mn-lt"/>
                <a:ea typeface="+mn-ea"/>
                <a:cs typeface="+mn-cs"/>
              </a:rPr>
              <a:t>?</a:t>
            </a:r>
          </a:p>
          <a:p>
            <a:pPr marL="0" indent="182880">
              <a:buFontTx/>
              <a:buNone/>
            </a:pPr>
            <a:r>
              <a:rPr lang="ru-RU" sz="1200" kern="1200" dirty="0" err="1">
                <a:solidFill>
                  <a:schemeClr val="tx1"/>
                </a:solidFill>
                <a:effectLst/>
                <a:latin typeface="+mn-lt"/>
                <a:ea typeface="+mn-ea"/>
                <a:cs typeface="+mn-cs"/>
              </a:rPr>
              <a:t>Мүмкіндігінше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жазбаша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комментарийлер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чат </a:t>
            </a:r>
            <a:r>
              <a:rPr lang="ru-RU" sz="1200" kern="1200" dirty="0" err="1">
                <a:solidFill>
                  <a:schemeClr val="tx1"/>
                </a:solidFill>
                <a:effectLst/>
                <a:latin typeface="+mn-lt"/>
                <a:ea typeface="+mn-ea"/>
                <a:cs typeface="+mn-cs"/>
              </a:rPr>
              <a:t>пайдаланылады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A5CF66CD-149D-4FE7-AA33-4C6AF4A33DEE}" type="slidenum">
              <a:rPr lang="ru-RU" smtClean="0"/>
              <a:t>11</a:t>
            </a:fld>
            <a:endParaRPr lang="ru-RU"/>
          </a:p>
        </p:txBody>
      </p:sp>
    </p:spTree>
    <p:extLst>
      <p:ext uri="{BB962C8B-B14F-4D97-AF65-F5344CB8AC3E}">
        <p14:creationId xmlns:p14="http://schemas.microsoft.com/office/powerpoint/2010/main" val="118272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Артынша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қысқаша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жасалады</a:t>
            </a:r>
            <a:r>
              <a:rPr lang="ru-RU" sz="1200" kern="1200" dirty="0">
                <a:solidFill>
                  <a:schemeClr val="tx1"/>
                </a:solidFill>
                <a:effectLst/>
                <a:latin typeface="+mn-lt"/>
                <a:ea typeface="+mn-ea"/>
                <a:cs typeface="+mn-cs"/>
              </a:rPr>
              <a:t>: </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келесі қорытындыға келуі тиіс: ата-ананың басты міндеті – ғаламтор ресурстарын қауіпсіз пайдалануды үйрету.</a:t>
            </a: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12</a:t>
            </a:fld>
            <a:endParaRPr lang="ru-RU"/>
          </a:p>
        </p:txBody>
      </p:sp>
    </p:spTree>
    <p:extLst>
      <p:ext uri="{BB962C8B-B14F-4D97-AF65-F5344CB8AC3E}">
        <p14:creationId xmlns:p14="http://schemas.microsoft.com/office/powerpoint/2010/main" val="375918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баланың</a:t>
            </a:r>
            <a:r>
              <a:rPr lang="ru-RU" dirty="0"/>
              <a:t> </a:t>
            </a:r>
            <a:r>
              <a:rPr lang="ru-RU" dirty="0" err="1"/>
              <a:t>қауіпсіздігін</a:t>
            </a:r>
            <a:r>
              <a:rPr lang="ru-RU" dirty="0"/>
              <a:t> </a:t>
            </a:r>
            <a:r>
              <a:rPr lang="ru-RU" dirty="0" err="1"/>
              <a:t>қамтамасыз</a:t>
            </a:r>
            <a:r>
              <a:rPr lang="ru-RU" dirty="0"/>
              <a:t> </a:t>
            </a:r>
            <a:r>
              <a:rPr lang="ru-RU" dirty="0" err="1"/>
              <a:t>етудің</a:t>
            </a:r>
            <a:r>
              <a:rPr lang="ru-RU" dirty="0"/>
              <a:t> </a:t>
            </a:r>
            <a:r>
              <a:rPr lang="ru-RU" dirty="0" err="1"/>
              <a:t>екі</a:t>
            </a:r>
            <a:r>
              <a:rPr lang="ru-RU" dirty="0"/>
              <a:t> </a:t>
            </a:r>
            <a:r>
              <a:rPr lang="ru-RU" dirty="0" err="1"/>
              <a:t>тәсілін</a:t>
            </a:r>
            <a:r>
              <a:rPr lang="ru-RU" dirty="0"/>
              <a:t> </a:t>
            </a:r>
            <a:r>
              <a:rPr lang="ru-RU" dirty="0" err="1"/>
              <a:t>ұсынады</a:t>
            </a:r>
            <a:r>
              <a:rPr lang="ru-RU" baseline="0" dirty="0"/>
              <a:t>: </a:t>
            </a:r>
            <a:r>
              <a:rPr lang="ru-RU" baseline="0" dirty="0" err="1"/>
              <a:t>қатаң</a:t>
            </a:r>
            <a:r>
              <a:rPr lang="ru-RU" baseline="0" dirty="0"/>
              <a:t> </a:t>
            </a:r>
            <a:r>
              <a:rPr lang="ru-RU" baseline="0" dirty="0" err="1"/>
              <a:t>қадағалау</a:t>
            </a:r>
            <a:r>
              <a:rPr lang="ru-RU" baseline="0" dirty="0"/>
              <a:t> мен </a:t>
            </a:r>
            <a:r>
              <a:rPr lang="ru-RU" baseline="0" dirty="0" err="1"/>
              <a:t>шектеу</a:t>
            </a:r>
            <a:r>
              <a:rPr lang="ru-RU" baseline="0" dirty="0"/>
              <a:t> </a:t>
            </a:r>
            <a:r>
              <a:rPr lang="ru-RU" baseline="0" dirty="0" err="1"/>
              <a:t>тәсілі</a:t>
            </a:r>
            <a:r>
              <a:rPr lang="ru-RU" baseline="0" dirty="0"/>
              <a:t> және </a:t>
            </a:r>
            <a:r>
              <a:rPr lang="ru-RU" baseline="0" dirty="0" err="1"/>
              <a:t>сенім</a:t>
            </a:r>
            <a:r>
              <a:rPr lang="ru-RU" baseline="0" dirty="0"/>
              <a:t> </a:t>
            </a:r>
            <a:r>
              <a:rPr lang="ru-RU" baseline="0" dirty="0" err="1"/>
              <a:t>тәсілі</a:t>
            </a:r>
            <a:r>
              <a:rPr lang="ru-RU" baseline="0" dirty="0"/>
              <a:t>. </a:t>
            </a:r>
          </a:p>
          <a:p>
            <a:pPr indent="182880"/>
            <a:r>
              <a:rPr lang="ru-RU" baseline="0" dirty="0" err="1"/>
              <a:t>Әрқайсысының</a:t>
            </a:r>
            <a:r>
              <a:rPr lang="ru-RU" baseline="0" dirty="0"/>
              <a:t> </a:t>
            </a:r>
            <a:r>
              <a:rPr lang="ru-RU" baseline="0" dirty="0" err="1"/>
              <a:t>артықшылықтары</a:t>
            </a:r>
            <a:r>
              <a:rPr lang="ru-RU" baseline="0" dirty="0"/>
              <a:t> мен </a:t>
            </a:r>
            <a:r>
              <a:rPr lang="ru-RU" baseline="0" dirty="0" err="1"/>
              <a:t>қиыншылықтар</a:t>
            </a:r>
            <a:r>
              <a:rPr lang="ru-RU" baseline="0" dirty="0"/>
              <a:t> бар. </a:t>
            </a:r>
            <a:r>
              <a:rPr lang="ru-RU" baseline="0" dirty="0" err="1"/>
              <a:t>Әрі</a:t>
            </a:r>
            <a:r>
              <a:rPr lang="ru-RU" baseline="0" dirty="0"/>
              <a:t> </a:t>
            </a:r>
            <a:r>
              <a:rPr lang="ru-RU" baseline="0" dirty="0" err="1"/>
              <a:t>қарай</a:t>
            </a:r>
            <a:r>
              <a:rPr lang="ru-RU" baseline="0" dirty="0"/>
              <a:t> </a:t>
            </a:r>
            <a:r>
              <a:rPr lang="ru-RU" baseline="0" dirty="0" err="1"/>
              <a:t>солардың</a:t>
            </a:r>
            <a:r>
              <a:rPr lang="ru-RU" baseline="0" dirty="0"/>
              <a:t> </a:t>
            </a:r>
            <a:r>
              <a:rPr lang="ru-RU" baseline="0" dirty="0" err="1"/>
              <a:t>әрқайсысымен</a:t>
            </a:r>
            <a:r>
              <a:rPr lang="ru-RU" baseline="0" dirty="0"/>
              <a:t> </a:t>
            </a:r>
            <a:r>
              <a:rPr lang="ru-RU" baseline="0" dirty="0" err="1"/>
              <a:t>танысып</a:t>
            </a:r>
            <a:r>
              <a:rPr lang="ru-RU" baseline="0" dirty="0"/>
              <a:t> </a:t>
            </a:r>
            <a:r>
              <a:rPr lang="ru-RU" baseline="0" dirty="0" err="1"/>
              <a:t>шығу</a:t>
            </a:r>
            <a:r>
              <a:rPr lang="ru-RU" baseline="0" dirty="0"/>
              <a:t> </a:t>
            </a:r>
            <a:r>
              <a:rPr lang="ru-RU" baseline="0" dirty="0" err="1"/>
              <a:t>ұсынылады</a:t>
            </a:r>
            <a:r>
              <a:rPr lang="ru-RU" baseline="0" dirty="0"/>
              <a:t>.</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13</a:t>
            </a:fld>
            <a:endParaRPr lang="ru-RU"/>
          </a:p>
        </p:txBody>
      </p:sp>
    </p:spTree>
    <p:extLst>
      <p:ext uri="{BB962C8B-B14F-4D97-AF65-F5344CB8AC3E}">
        <p14:creationId xmlns:p14="http://schemas.microsoft.com/office/powerpoint/2010/main" val="167110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Психолог «</a:t>
            </a:r>
            <a:r>
              <a:rPr lang="ru-RU" dirty="0" err="1"/>
              <a:t>Ғаламтор</a:t>
            </a:r>
            <a:r>
              <a:rPr lang="ru-RU" dirty="0"/>
              <a:t> </a:t>
            </a:r>
            <a:r>
              <a:rPr lang="ru-RU" dirty="0" err="1"/>
              <a:t>желісінде</a:t>
            </a:r>
            <a:r>
              <a:rPr lang="ru-RU" dirty="0"/>
              <a:t> </a:t>
            </a:r>
            <a:r>
              <a:rPr lang="ru-RU" dirty="0" err="1"/>
              <a:t>қауіпсіз</a:t>
            </a:r>
            <a:r>
              <a:rPr lang="ru-RU" dirty="0"/>
              <a:t> </a:t>
            </a:r>
            <a:r>
              <a:rPr lang="ru-RU" dirty="0" err="1"/>
              <a:t>жұмыс</a:t>
            </a:r>
            <a:r>
              <a:rPr lang="ru-RU" dirty="0"/>
              <a:t> </a:t>
            </a:r>
            <a:r>
              <a:rPr lang="ru-RU" dirty="0" err="1"/>
              <a:t>жасауды</a:t>
            </a:r>
            <a:r>
              <a:rPr lang="ru-RU" dirty="0"/>
              <a:t> </a:t>
            </a:r>
            <a:r>
              <a:rPr lang="ru-RU" dirty="0" err="1"/>
              <a:t>ұйымдастыру</a:t>
            </a:r>
            <a:r>
              <a:rPr lang="ru-RU" dirty="0"/>
              <a:t> </a:t>
            </a:r>
            <a:r>
              <a:rPr lang="ru-RU" dirty="0" err="1"/>
              <a:t>жөнінде</a:t>
            </a:r>
            <a:r>
              <a:rPr lang="ru-RU" dirty="0"/>
              <a:t> </a:t>
            </a:r>
            <a:r>
              <a:rPr lang="ru-RU" dirty="0" err="1"/>
              <a:t>ата-аналарға</a:t>
            </a:r>
            <a:r>
              <a:rPr lang="ru-RU" dirty="0"/>
              <a:t> </a:t>
            </a:r>
            <a:r>
              <a:rPr lang="ru-RU" dirty="0" err="1"/>
              <a:t>арналған</a:t>
            </a:r>
            <a:r>
              <a:rPr lang="ru-RU" dirty="0"/>
              <a:t> </a:t>
            </a:r>
            <a:r>
              <a:rPr lang="ru-RU" dirty="0" err="1"/>
              <a:t>ұсынымдар</a:t>
            </a:r>
            <a:r>
              <a:rPr lang="ru-RU" dirty="0"/>
              <a:t>» </a:t>
            </a:r>
            <a:r>
              <a:rPr lang="ru-RU" dirty="0" err="1"/>
              <a:t>бейнесюжетін</a:t>
            </a:r>
            <a:r>
              <a:rPr lang="ru-RU" dirty="0"/>
              <a:t> </a:t>
            </a:r>
            <a:r>
              <a:rPr lang="ru-RU" dirty="0" err="1"/>
              <a:t>көруді</a:t>
            </a:r>
            <a:r>
              <a:rPr lang="ru-RU" dirty="0"/>
              <a:t> және </a:t>
            </a:r>
            <a:r>
              <a:rPr lang="ru-RU" dirty="0" err="1"/>
              <a:t>көру</a:t>
            </a:r>
            <a:r>
              <a:rPr lang="ru-RU" dirty="0"/>
              <a:t> </a:t>
            </a:r>
            <a:r>
              <a:rPr lang="ru-RU" dirty="0" err="1"/>
              <a:t>барысында</a:t>
            </a:r>
            <a:r>
              <a:rPr lang="ru-RU" dirty="0"/>
              <a:t> </a:t>
            </a:r>
            <a:r>
              <a:rPr lang="ru-RU" dirty="0" err="1"/>
              <a:t>ата</a:t>
            </a:r>
            <a:r>
              <a:rPr lang="en-GB" dirty="0"/>
              <a:t>-</a:t>
            </a:r>
            <a:r>
              <a:rPr lang="kk-KZ" dirty="0"/>
              <a:t>аналар естіген және есте сақтаған ережелерді жазып отыруды ұсынады.</a:t>
            </a:r>
            <a:endParaRPr lang="ru-RU"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US" sz="1200" kern="1200" dirty="0">
                <a:solidFill>
                  <a:schemeClr val="tx1"/>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www</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youtube</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com</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watch</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v</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ANeL</a:t>
            </a:r>
            <a:r>
              <a:rPr lang="ru-RU" sz="1200" u="sng" kern="1200" dirty="0">
                <a:solidFill>
                  <a:schemeClr val="tx1"/>
                </a:solidFill>
                <a:effectLst/>
                <a:latin typeface="+mn-lt"/>
                <a:ea typeface="+mn-ea"/>
                <a:cs typeface="+mn-cs"/>
                <a:hlinkClick r:id="rId3"/>
              </a:rPr>
              <a:t>0</a:t>
            </a:r>
            <a:r>
              <a:rPr lang="en-US" sz="1200" u="sng" kern="1200" dirty="0">
                <a:solidFill>
                  <a:schemeClr val="tx1"/>
                </a:solidFill>
                <a:effectLst/>
                <a:latin typeface="+mn-lt"/>
                <a:ea typeface="+mn-ea"/>
                <a:cs typeface="+mn-cs"/>
                <a:hlinkClick r:id="rId3"/>
              </a:rPr>
              <a:t>h</a:t>
            </a:r>
            <a:r>
              <a:rPr lang="ru-RU" sz="1200" u="sng" kern="1200" dirty="0">
                <a:solidFill>
                  <a:schemeClr val="tx1"/>
                </a:solidFill>
                <a:effectLst/>
                <a:latin typeface="+mn-lt"/>
                <a:ea typeface="+mn-ea"/>
                <a:cs typeface="+mn-cs"/>
                <a:hlinkClick r:id="rId3"/>
              </a:rPr>
              <a:t>4</a:t>
            </a:r>
            <a:r>
              <a:rPr lang="en-US" sz="1200" u="sng" kern="1200" dirty="0">
                <a:solidFill>
                  <a:schemeClr val="tx1"/>
                </a:solidFill>
                <a:effectLst/>
                <a:latin typeface="+mn-lt"/>
                <a:ea typeface="+mn-ea"/>
                <a:cs typeface="+mn-cs"/>
                <a:hlinkClick r:id="rId3"/>
              </a:rPr>
              <a:t>CV</a:t>
            </a:r>
            <a:r>
              <a:rPr lang="ru-RU" sz="1200" u="sng" kern="1200" dirty="0">
                <a:solidFill>
                  <a:schemeClr val="tx1"/>
                </a:solidFill>
                <a:effectLst/>
                <a:latin typeface="+mn-lt"/>
                <a:ea typeface="+mn-ea"/>
                <a:cs typeface="+mn-cs"/>
                <a:hlinkClick r:id="rId3"/>
              </a:rPr>
              <a:t>8</a:t>
            </a:r>
            <a:r>
              <a:rPr lang="en-US" sz="1200" u="sng" kern="1200" dirty="0">
                <a:solidFill>
                  <a:schemeClr val="tx1"/>
                </a:solidFill>
                <a:effectLst/>
                <a:latin typeface="+mn-lt"/>
                <a:ea typeface="+mn-ea"/>
                <a:cs typeface="+mn-cs"/>
                <a:hlinkClick r:id="rId3"/>
              </a:rPr>
              <a:t>Q</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14</a:t>
            </a:fld>
            <a:endParaRPr lang="ru-RU"/>
          </a:p>
        </p:txBody>
      </p:sp>
    </p:spTree>
    <p:extLst>
      <p:ext uri="{BB962C8B-B14F-4D97-AF65-F5344CB8AC3E}">
        <p14:creationId xmlns:p14="http://schemas.microsoft.com/office/powerpoint/2010/main" val="109601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Психолог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қауіпсіздігін қадағалауды жүзеге асырудың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15</a:t>
            </a:fld>
            <a:endParaRPr lang="ru-RU"/>
          </a:p>
        </p:txBody>
      </p:sp>
    </p:spTree>
    <p:extLst>
      <p:ext uri="{BB962C8B-B14F-4D97-AF65-F5344CB8AC3E}">
        <p14:creationId xmlns:p14="http://schemas.microsoft.com/office/powerpoint/2010/main" val="192862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қауіпсіздікті қамтамасыз етудің екінші тәсілімен танысып шығуды ұсынады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«сенімге кіру». Ол үшін тағы бір ролик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«№2 Ғаламтор желісіндегі мінез-құлық туралы жасөспірімдердің ата-аналарына арналған кеңестер»</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көруді ұсынып,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тапсырма береді: көру барысында естіген және есте сақтаған ережелерді жазып отыру.</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GB" sz="1200" b="0" kern="1200" dirty="0">
                <a:solidFill>
                  <a:srgbClr val="0070C0"/>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hlinkClick r:id="rId3"/>
              </a:rPr>
              <a:t>https</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www</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youtube</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com</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watch</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v</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ANeL</a:t>
            </a:r>
            <a:r>
              <a:rPr lang="ru-RU" sz="1200" u="none" kern="1200" dirty="0">
                <a:solidFill>
                  <a:schemeClr val="tx1"/>
                </a:solidFill>
                <a:effectLst/>
                <a:latin typeface="+mn-lt"/>
                <a:ea typeface="+mn-ea"/>
                <a:cs typeface="+mn-cs"/>
                <a:hlinkClick r:id="rId3"/>
              </a:rPr>
              <a:t>0</a:t>
            </a:r>
            <a:r>
              <a:rPr lang="en-US" sz="1200" u="none" kern="1200" dirty="0">
                <a:solidFill>
                  <a:schemeClr val="tx1"/>
                </a:solidFill>
                <a:effectLst/>
                <a:latin typeface="+mn-lt"/>
                <a:ea typeface="+mn-ea"/>
                <a:cs typeface="+mn-cs"/>
                <a:hlinkClick r:id="rId3"/>
              </a:rPr>
              <a:t>h</a:t>
            </a:r>
            <a:r>
              <a:rPr lang="ru-RU" sz="1200" u="none" kern="1200" dirty="0">
                <a:solidFill>
                  <a:schemeClr val="tx1"/>
                </a:solidFill>
                <a:effectLst/>
                <a:latin typeface="+mn-lt"/>
                <a:ea typeface="+mn-ea"/>
                <a:cs typeface="+mn-cs"/>
                <a:hlinkClick r:id="rId3"/>
              </a:rPr>
              <a:t>4</a:t>
            </a:r>
            <a:r>
              <a:rPr lang="en-US" sz="1200" u="none" kern="1200" dirty="0">
                <a:solidFill>
                  <a:schemeClr val="tx1"/>
                </a:solidFill>
                <a:effectLst/>
                <a:latin typeface="+mn-lt"/>
                <a:ea typeface="+mn-ea"/>
                <a:cs typeface="+mn-cs"/>
                <a:hlinkClick r:id="rId3"/>
              </a:rPr>
              <a:t>CV</a:t>
            </a:r>
            <a:r>
              <a:rPr lang="ru-RU" sz="1200" u="none" kern="1200" dirty="0">
                <a:solidFill>
                  <a:schemeClr val="tx1"/>
                </a:solidFill>
                <a:effectLst/>
                <a:latin typeface="+mn-lt"/>
                <a:ea typeface="+mn-ea"/>
                <a:cs typeface="+mn-cs"/>
                <a:hlinkClick r:id="rId3"/>
              </a:rPr>
              <a:t>8</a:t>
            </a:r>
            <a:r>
              <a:rPr lang="en-US" sz="1200" u="none" kern="1200" dirty="0">
                <a:solidFill>
                  <a:schemeClr val="tx1"/>
                </a:solidFill>
                <a:effectLst/>
                <a:latin typeface="+mn-lt"/>
                <a:ea typeface="+mn-ea"/>
                <a:cs typeface="+mn-cs"/>
                <a:hlinkClick r:id="rId3"/>
              </a:rPr>
              <a:t>Q</a:t>
            </a:r>
            <a:r>
              <a:rPr lang="ru-RU"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16</a:t>
            </a:fld>
            <a:endParaRPr lang="ru-RU"/>
          </a:p>
        </p:txBody>
      </p:sp>
    </p:spTree>
    <p:extLst>
      <p:ext uri="{BB962C8B-B14F-4D97-AF65-F5344CB8AC3E}">
        <p14:creationId xmlns:p14="http://schemas.microsoft.com/office/powerpoint/2010/main" val="149156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Психолог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сеніміне кірудің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17</a:t>
            </a:fld>
            <a:endParaRPr lang="ru-RU"/>
          </a:p>
        </p:txBody>
      </p:sp>
    </p:spTree>
    <p:extLst>
      <p:ext uri="{BB962C8B-B14F-4D97-AF65-F5344CB8AC3E}">
        <p14:creationId xmlns:p14="http://schemas.microsoft.com/office/powerpoint/2010/main" val="377591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балаларымен сөйлесу әдістеріне аударады. Пікірталасты өзекті ету үшін төмендегі сұрақтарды қойып,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іштей жауап беруді ұсынуға болады:</a:t>
            </a:r>
          </a:p>
          <a:p>
            <a:pPr marL="628650" lvl="1" indent="-171450">
              <a:buFont typeface="Arial" panose="020B0604020202020204" pitchFamily="34" charset="0"/>
              <a:buChar char="•"/>
            </a:pPr>
            <a:r>
              <a:rPr lang="ru-RU" sz="1200" kern="1200" dirty="0" err="1">
                <a:solidFill>
                  <a:schemeClr val="tx1"/>
                </a:solidFill>
                <a:effectLst/>
                <a:latin typeface="+mn-lt"/>
                <a:ea typeface="+mn-ea"/>
                <a:cs typeface="+mn-cs"/>
              </a:rPr>
              <a:t>Есіңізге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компьютерді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берді</a:t>
            </a:r>
            <a:r>
              <a:rPr lang="ru-RU"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ru-RU" sz="1200" kern="1200" dirty="0">
                <a:solidFill>
                  <a:schemeClr val="tx1"/>
                </a:solidFill>
                <a:effectLst/>
                <a:latin typeface="+mn-lt"/>
                <a:ea typeface="+mn-ea"/>
                <a:cs typeface="+mn-cs"/>
              </a:rPr>
              <a:t>Неге </a:t>
            </a:r>
            <a:r>
              <a:rPr lang="ru-RU" sz="1200" kern="1200" dirty="0" err="1">
                <a:solidFill>
                  <a:schemeClr val="tx1"/>
                </a:solidFill>
                <a:effectLst/>
                <a:latin typeface="+mn-lt"/>
                <a:ea typeface="+mn-ea"/>
                <a:cs typeface="+mn-cs"/>
              </a:rPr>
              <a:t>солай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істедіңіз</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Ғаламтор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ананың орнында болғанға дейін олар жеңіліс табатыны туралы, ал ең бастысы бала жеңіліс табатыны туралы ойға келуі тиіс.</a:t>
            </a:r>
          </a:p>
          <a:p>
            <a:pPr indent="182880"/>
            <a:r>
              <a:rPr lang="kk-KZ" sz="1200" kern="1200" dirty="0">
                <a:solidFill>
                  <a:schemeClr val="tx1"/>
                </a:solidFill>
                <a:effectLst/>
                <a:latin typeface="+mn-lt"/>
                <a:ea typeface="+mn-ea"/>
                <a:cs typeface="+mn-cs"/>
              </a:rPr>
              <a:t>Бұдан шығар жол </a:t>
            </a:r>
            <a:r>
              <a:rPr lang="en-GB"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балаңызға </a:t>
            </a:r>
            <a:r>
              <a:rPr lang="kk-KZ" sz="1200" b="1" kern="1200" dirty="0">
                <a:solidFill>
                  <a:schemeClr val="tx1"/>
                </a:solidFill>
                <a:effectLst/>
                <a:latin typeface="+mn-lt"/>
                <a:ea typeface="+mn-ea"/>
                <a:cs typeface="+mn-cs"/>
              </a:rPr>
              <a:t>сапалы</a:t>
            </a:r>
            <a:r>
              <a:rPr lang="kk-KZ" sz="1200" kern="1200" dirty="0">
                <a:solidFill>
                  <a:schemeClr val="tx1"/>
                </a:solidFill>
                <a:effectLst/>
                <a:latin typeface="+mn-lt"/>
                <a:ea typeface="+mn-ea"/>
                <a:cs typeface="+mn-cs"/>
              </a:rPr>
              <a:t> түрде бөлетін уақытыңыз.</a:t>
            </a:r>
          </a:p>
          <a:p>
            <a:pPr indent="182880"/>
            <a:r>
              <a:rPr lang="kk-KZ" sz="1200" i="1" kern="1200" dirty="0">
                <a:solidFill>
                  <a:schemeClr val="tx1"/>
                </a:solidFill>
                <a:effectLst/>
                <a:latin typeface="+mn-lt"/>
                <a:ea typeface="+mn-ea"/>
                <a:cs typeface="+mn-cs"/>
              </a:rPr>
              <a:t>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аналарға баланың не істеп жатқанында басты рөл 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анаға тиесілі екенін ұғындыру маңызды.</a:t>
            </a:r>
            <a:endParaRPr lang="ru-RU" sz="1200" i="1" kern="1200" dirty="0">
              <a:solidFill>
                <a:schemeClr val="tx1"/>
              </a:solidFill>
              <a:effectLst/>
              <a:latin typeface="+mn-lt"/>
              <a:ea typeface="+mn-ea"/>
              <a:cs typeface="+mn-cs"/>
            </a:endParaRPr>
          </a:p>
          <a:p>
            <a:pPr indent="182880"/>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өнімді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a:t>
            </a:r>
          </a:p>
          <a:p>
            <a:pPr indent="182880"/>
            <a:r>
              <a:rPr lang="ru-RU" sz="1200" b="1" u="sng" kern="1200" dirty="0" err="1">
                <a:solidFill>
                  <a:schemeClr val="tx1"/>
                </a:solidFill>
                <a:effectLst/>
                <a:latin typeface="+mn-lt"/>
                <a:ea typeface="+mn-ea"/>
                <a:cs typeface="+mn-cs"/>
              </a:rPr>
              <a:t>Күнделікті</a:t>
            </a:r>
            <a:r>
              <a:rPr lang="ru-RU" sz="1200" b="1" u="sng"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арадағы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қызықты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болды</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көңіл-күйін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түсірді</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қуантты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қойыңыз</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екпінді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тыңдаңыз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сөзсіз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бағалаусыз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берусіз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Өзіңіздің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Айтатындарыңызды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бөлісіңіз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құшақтаңыз</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сағынғаныңызды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жоқтығы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білініп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тұратынын</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көретініңізді</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үйге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оралғаныңызға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қуанышты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a:t>
            </a:r>
            <a:r>
              <a:rPr lang="ru-RU" sz="1200" kern="1200" dirty="0">
                <a:solidFill>
                  <a:schemeClr val="tx1"/>
                </a:solidFill>
                <a:effectLst/>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Психолог </a:t>
            </a:r>
            <a:r>
              <a:rPr lang="ru-RU" sz="1200" i="0" kern="1200" dirty="0" err="1">
                <a:solidFill>
                  <a:schemeClr val="tx1"/>
                </a:solidFill>
                <a:effectLst/>
                <a:latin typeface="+mn-lt"/>
                <a:ea typeface="+mn-ea"/>
                <a:cs typeface="+mn-cs"/>
              </a:rPr>
              <a:t>ата</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аналарға өздеріне лайықты тіл табысу жолдарын таңдауға көмектесе алады, мұнда бастысы </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 жай ғана сұрақ қойып құтылу емес, шынайы қызығушылық білдіру.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18</a:t>
            </a:fld>
            <a:endParaRPr lang="ru-RU"/>
          </a:p>
        </p:txBody>
      </p:sp>
    </p:spTree>
    <p:extLst>
      <p:ext uri="{BB962C8B-B14F-4D97-AF65-F5344CB8AC3E}">
        <p14:creationId xmlns:p14="http://schemas.microsoft.com/office/powerpoint/2010/main" val="199878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аналарға тіпті осы екі тәсіл де («қадағалау мен шектеу» және «сенімге кіру») кейде жасөспірімді қауіптен сақтай алмайтынын айтады. Сондықтан, ата</a:t>
            </a:r>
            <a:r>
              <a:rPr lang="en-GB" dirty="0"/>
              <a:t>-</a:t>
            </a:r>
            <a:r>
              <a:rPr lang="ru-RU" dirty="0" err="1"/>
              <a:t>аналарды</a:t>
            </a:r>
            <a:r>
              <a:rPr lang="ru-RU" dirty="0"/>
              <a:t>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баланың</a:t>
            </a:r>
            <a:r>
              <a:rPr lang="ru-RU" dirty="0"/>
              <a:t> </a:t>
            </a:r>
            <a:r>
              <a:rPr lang="ru-RU" dirty="0" err="1"/>
              <a:t>мінез</a:t>
            </a:r>
            <a:r>
              <a:rPr lang="en-GB" dirty="0"/>
              <a:t>-</a:t>
            </a:r>
            <a:r>
              <a:rPr lang="kk-KZ" dirty="0"/>
              <a:t>құлқындағы үрейлі белгілермен жне ықтимал жоларымен таныстырады. Балаға көңіл бөлуге, шынайы қызығушылық танытуға, оның мүдделерін құрметтеуге және жас ерекшеліктерін ескеруге көңіл аударады.</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19</a:t>
            </a:fld>
            <a:endParaRPr lang="ru-RU"/>
          </a:p>
        </p:txBody>
      </p:sp>
    </p:spTree>
    <p:extLst>
      <p:ext uri="{BB962C8B-B14F-4D97-AF65-F5344CB8AC3E}">
        <p14:creationId xmlns:p14="http://schemas.microsoft.com/office/powerpoint/2010/main" val="14506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қауіпсіз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мінез</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құлық тақырыбының өзектілігін түсіндіріп,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сұрақтар қояды.</a:t>
            </a:r>
          </a:p>
          <a:p>
            <a:pPr indent="182880"/>
            <a:r>
              <a:rPr lang="kk-KZ" sz="1200" kern="1200" dirty="0">
                <a:solidFill>
                  <a:schemeClr val="tx1"/>
                </a:solidFill>
                <a:effectLst/>
                <a:latin typeface="+mn-lt"/>
                <a:ea typeface="+mn-ea"/>
                <a:cs typeface="+mn-cs"/>
              </a:rPr>
              <a:t>Тақырыптың өзектілігін түсіндіру үшін психолог келесі мәтінді пайдалана алады:</a:t>
            </a:r>
          </a:p>
          <a:p>
            <a:pPr indent="182880"/>
            <a:r>
              <a:rPr lang="kk-KZ" sz="1200" kern="1200" dirty="0">
                <a:solidFill>
                  <a:schemeClr val="tx1"/>
                </a:solidFill>
                <a:effectLst/>
                <a:latin typeface="+mn-lt"/>
                <a:ea typeface="+mn-ea"/>
                <a:cs typeface="+mn-cs"/>
              </a:rPr>
              <a:t>Сіздерде компьютер, ал балада телефон бар ма және ол Ғаламтор желісіне кіре ала ма деп сұрамай</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ақ қояйын. Қалай болғанда да, үйде немесе мектепте немесе достарында арқылы болсын, балаңыз Ғаламторға бәрібір шыға алады. Ал кейде сіздер ол туралы тіпті білмейсіздер. Бұл үнемі соншалық жаман ба?</a:t>
            </a:r>
          </a:p>
          <a:p>
            <a:pPr indent="182880"/>
            <a:r>
              <a:rPr lang="kk-KZ" sz="1200" kern="1200" dirty="0">
                <a:solidFill>
                  <a:schemeClr val="tx1"/>
                </a:solidFill>
                <a:effectLst/>
                <a:latin typeface="+mn-lt"/>
                <a:ea typeface="+mn-ea"/>
                <a:cs typeface="+mn-cs"/>
              </a:rPr>
              <a:t>Ғаламтордың қандай жақсы және жаман жақтары бар екенін, оның балаңызға дос не дұшпан екенін анықтап алайық.</a:t>
            </a:r>
          </a:p>
          <a:p>
            <a:pPr indent="182880"/>
            <a:r>
              <a:rPr lang="kk-KZ" sz="1200" kern="1200" dirty="0">
                <a:solidFill>
                  <a:schemeClr val="tx1"/>
                </a:solidFill>
                <a:effectLst/>
                <a:latin typeface="+mn-lt"/>
                <a:ea typeface="+mn-ea"/>
                <a:cs typeface="+mn-cs"/>
              </a:rPr>
              <a:t>Психолог келесі сұрақтарға жауап алу үшін чатқа жазуды немесе микрофонды қосуды ұсына алады:</a:t>
            </a:r>
            <a:endParaRPr lang="ru-RU" sz="1200" kern="1200" dirty="0">
              <a:solidFill>
                <a:schemeClr val="tx1"/>
              </a:solidFill>
              <a:effectLst/>
              <a:latin typeface="+mn-lt"/>
              <a:ea typeface="+mn-ea"/>
              <a:cs typeface="+mn-cs"/>
            </a:endParaRPr>
          </a:p>
          <a:p>
            <a:pPr marL="171450" lvl="0" indent="182880">
              <a:buFontTx/>
              <a:buChar char="-"/>
            </a:pP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нәрселер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p>
          <a:p>
            <a:pPr marL="171450" lvl="0" indent="182880">
              <a:buFontTx/>
              <a:buChar char="-"/>
            </a:pPr>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желісінде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p>
          <a:p>
            <a:pPr marL="0" lvl="0" indent="182880">
              <a:buFontTx/>
              <a:buNone/>
            </a:pPr>
            <a:r>
              <a:rPr lang="ru-RU" sz="1200" kern="1200" dirty="0" err="1">
                <a:solidFill>
                  <a:schemeClr val="tx1"/>
                </a:solidFill>
                <a:effectLst/>
                <a:latin typeface="+mn-lt"/>
                <a:ea typeface="+mn-ea"/>
                <a:cs typeface="+mn-cs"/>
              </a:rPr>
              <a:t>Әңгіме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аяғында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 </a:t>
            </a:r>
            <a:r>
              <a:rPr lang="ru-RU" sz="1200" kern="1200" dirty="0" err="1">
                <a:solidFill>
                  <a:schemeClr val="tx1"/>
                </a:solidFill>
                <a:effectLst/>
                <a:latin typeface="+mn-lt"/>
                <a:ea typeface="+mn-ea"/>
                <a:cs typeface="+mn-cs"/>
              </a:rPr>
              <a:t>бойынша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қорытындыланады</a:t>
            </a:r>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A5CF66CD-149D-4FE7-AA33-4C6AF4A33DEE}" type="slidenum">
              <a:rPr lang="ru-RU" smtClean="0"/>
              <a:t>2</a:t>
            </a:fld>
            <a:endParaRPr lang="ru-RU"/>
          </a:p>
        </p:txBody>
      </p:sp>
    </p:spTree>
    <p:extLst>
      <p:ext uri="{BB962C8B-B14F-4D97-AF65-F5344CB8AC3E}">
        <p14:creationId xmlns:p14="http://schemas.microsoft.com/office/powerpoint/2010/main" val="19039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a:t>
            </a:r>
            <a:r>
              <a:rPr lang="ru-RU" baseline="0" dirty="0"/>
              <a:t> </a:t>
            </a:r>
            <a:r>
              <a:rPr lang="ru-RU" baseline="0" dirty="0" err="1"/>
              <a:t>ата</a:t>
            </a:r>
            <a:r>
              <a:rPr lang="en-GB" baseline="0" dirty="0"/>
              <a:t>-</a:t>
            </a:r>
            <a:r>
              <a:rPr lang="kk-KZ" baseline="0" dirty="0"/>
              <a:t>аналардың Ғаламтордағы қудалау үшін артылатын жауапкершілікке назар аударуын және сол туралы балаларына хабарлауын жеткізеді.</a:t>
            </a:r>
          </a:p>
          <a:p>
            <a:pPr indent="182880"/>
            <a:r>
              <a:rPr lang="kk-KZ" baseline="0" dirty="0"/>
              <a:t>Жағымсыз комментарий қалдыру немесе тіл тигізетін хабарламалар жіберу (егер тіпті бала оларды тіл тигізетін деп санамаса да), жауапкершілікке тартуға, соның ішінде ересектерді жауапкершілікке тартуға алып келуі мүмкін.</a:t>
            </a:r>
          </a:p>
          <a:p>
            <a:pPr indent="182880"/>
            <a:r>
              <a:rPr lang="kk-KZ" baseline="0" dirty="0"/>
              <a:t>Сөйлесу үшін жауапкершілікке тарту мен жазалаудың мысалдарын қысқаша келтіре отырып, төмендегі ақпаратты пайдалануға болады.</a:t>
            </a:r>
          </a:p>
          <a:p>
            <a:pPr indent="182880"/>
            <a:r>
              <a:rPr lang="kk-KZ" baseline="0" dirty="0"/>
              <a:t>Соңғы жылдары қылмыстық заңнама қатаңданып келеді: жала жабу, тіл тигізу, жеке және отбасылық құпияларды жинау мен тарату, жалған ақпарат тарату үшін жазаға тартылуға болады, тізімді жалғастыра берсе, тым ұзақ.</a:t>
            </a:r>
            <a:endParaRPr lang="ru-RU" baseline="0" dirty="0"/>
          </a:p>
          <a:p>
            <a:pPr indent="182880"/>
            <a:r>
              <a:rPr lang="ru-RU" sz="1200" b="1" kern="1200" dirty="0" err="1">
                <a:solidFill>
                  <a:schemeClr val="tx1"/>
                </a:solidFill>
                <a:effectLst/>
                <a:latin typeface="+mn-lt"/>
                <a:ea typeface="+mn-ea"/>
                <a:cs typeface="+mn-cs"/>
              </a:rPr>
              <a:t>Ғаламторда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қылмыстық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жазаға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тартылатын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болып</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табылады</a:t>
            </a:r>
            <a:r>
              <a:rPr lang="ru-RU" sz="1200" b="1"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Бұқаралық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құралдарын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телекоммуникация </a:t>
            </a:r>
            <a:r>
              <a:rPr lang="ru-RU" sz="1200" kern="1200" dirty="0" err="1">
                <a:solidFill>
                  <a:schemeClr val="tx1"/>
                </a:solidFill>
                <a:effectLst/>
                <a:latin typeface="+mn-lt"/>
                <a:ea typeface="+mn-ea"/>
                <a:cs typeface="+mn-cs"/>
              </a:rPr>
              <a:t>желілері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пайдаланумен</a:t>
            </a:r>
            <a:r>
              <a:rPr lang="ru-RU" sz="1200" kern="1200" dirty="0">
                <a:solidFill>
                  <a:schemeClr val="tx1"/>
                </a:solidFill>
                <a:effectLst/>
                <a:latin typeface="+mn-lt"/>
                <a:ea typeface="+mn-ea"/>
                <a:cs typeface="+mn-cs"/>
              </a:rPr>
              <a:t> жала жабу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жауапкершілікке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a:t>
            </a:r>
            <a:r>
              <a:rPr lang="ru-RU" sz="1200" kern="1200" dirty="0">
                <a:solidFill>
                  <a:schemeClr val="tx1"/>
                </a:solidFill>
                <a:effectLst/>
                <a:latin typeface="+mn-lt"/>
                <a:ea typeface="+mn-ea"/>
                <a:cs typeface="+mn-cs"/>
              </a:rPr>
              <a:t> ҚР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Кодексінің</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130, 131 </a:t>
            </a:r>
            <a:r>
              <a:rPr lang="kk-KZ" sz="1200" kern="1200" dirty="0">
                <a:solidFill>
                  <a:schemeClr val="tx1"/>
                </a:solidFill>
                <a:effectLst/>
                <a:latin typeface="+mn-lt"/>
                <a:ea typeface="+mn-ea"/>
                <a:cs typeface="+mn-cs"/>
              </a:rPr>
              <a:t>баптарымен қарастырылған.</a:t>
            </a:r>
          </a:p>
          <a:p>
            <a:pPr indent="182880"/>
            <a:r>
              <a:rPr lang="kk-KZ" sz="1200" kern="1200" dirty="0">
                <a:solidFill>
                  <a:schemeClr val="tx1"/>
                </a:solidFill>
                <a:effectLst/>
                <a:latin typeface="+mn-lt"/>
                <a:ea typeface="+mn-ea"/>
                <a:cs typeface="+mn-cs"/>
              </a:rPr>
              <a:t>Мысалы, Ғаламторды пайдалану арқылы </a:t>
            </a:r>
            <a:r>
              <a:rPr lang="kk-KZ" sz="1200" b="1" kern="1200" dirty="0">
                <a:solidFill>
                  <a:schemeClr val="tx1"/>
                </a:solidFill>
                <a:effectLst/>
                <a:latin typeface="+mn-lt"/>
                <a:ea typeface="+mn-ea"/>
                <a:cs typeface="+mn-cs"/>
              </a:rPr>
              <a:t>жала жабу </a:t>
            </a:r>
            <a:r>
              <a:rPr lang="ru-RU" sz="1200" kern="1200" dirty="0">
                <a:solidFill>
                  <a:schemeClr val="tx1"/>
                </a:solidFill>
                <a:effectLst/>
                <a:latin typeface="+mn-lt"/>
                <a:ea typeface="+mn-ea"/>
                <a:cs typeface="+mn-cs"/>
              </a:rPr>
              <a:t>4 млн. </a:t>
            </a:r>
            <a:r>
              <a:rPr lang="ru-RU" sz="1200" kern="1200" dirty="0" err="1">
                <a:solidFill>
                  <a:schemeClr val="tx1"/>
                </a:solidFill>
                <a:effectLst/>
                <a:latin typeface="+mn-lt"/>
                <a:ea typeface="+mn-ea"/>
                <a:cs typeface="+mn-cs"/>
              </a:rPr>
              <a:t>теңгеге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бостандықты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130 </a:t>
            </a:r>
            <a:r>
              <a:rPr lang="ru-RU" sz="1200" kern="1200" dirty="0" err="1">
                <a:solidFill>
                  <a:schemeClr val="tx1"/>
                </a:solidFill>
                <a:effectLst/>
                <a:latin typeface="+mn-lt"/>
                <a:ea typeface="+mn-ea"/>
                <a:cs typeface="+mn-cs"/>
              </a:rPr>
              <a:t>бабының</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тармағы</a:t>
            </a:r>
            <a:r>
              <a:rPr lang="ru-RU"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200 АЕК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180 </a:t>
            </a:r>
            <a:r>
              <a:rPr lang="ru-RU" sz="1200" kern="1200" dirty="0" err="1">
                <a:solidFill>
                  <a:schemeClr val="tx1"/>
                </a:solidFill>
                <a:effectLst/>
                <a:latin typeface="+mn-lt"/>
                <a:ea typeface="+mn-ea"/>
                <a:cs typeface="+mn-cs"/>
              </a:rPr>
              <a:t>сағатқа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қоғамдық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131 бабы).</a:t>
            </a:r>
          </a:p>
          <a:p>
            <a:pPr indent="182880"/>
            <a:r>
              <a:rPr lang="ru-RU" sz="1200" b="1" kern="1200" dirty="0" err="1">
                <a:solidFill>
                  <a:schemeClr val="tx1"/>
                </a:solidFill>
                <a:effectLst/>
                <a:latin typeface="+mn-lt"/>
                <a:ea typeface="+mn-ea"/>
                <a:cs typeface="+mn-cs"/>
              </a:rPr>
              <a:t>Біле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тұра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ақпарат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тарату</a:t>
            </a:r>
            <a:r>
              <a:rPr lang="ru-RU" sz="1200" b="1"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5000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жылдан</a:t>
            </a:r>
            <a:r>
              <a:rPr lang="ru-RU" sz="1200" kern="1200" dirty="0">
                <a:solidFill>
                  <a:schemeClr val="tx1"/>
                </a:solidFill>
                <a:effectLst/>
                <a:latin typeface="+mn-lt"/>
                <a:ea typeface="+mn-ea"/>
                <a:cs typeface="+mn-cs"/>
              </a:rPr>
              <a:t> 5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a:t>
            </a:r>
            <a:r>
              <a:rPr lang="ru-RU" sz="1200" kern="1200" dirty="0">
                <a:solidFill>
                  <a:schemeClr val="tx1"/>
                </a:solidFill>
                <a:effectLst/>
                <a:latin typeface="+mn-lt"/>
                <a:ea typeface="+mn-ea"/>
                <a:cs typeface="+mn-cs"/>
              </a:rPr>
              <a:t> (ҚР ҚК 274 бабы).</a:t>
            </a: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14 </a:t>
            </a:r>
            <a:r>
              <a:rPr lang="ru-RU" sz="1200" kern="1200" dirty="0" err="1">
                <a:solidFill>
                  <a:schemeClr val="tx1"/>
                </a:solidFill>
                <a:effectLst/>
                <a:latin typeface="+mn-lt"/>
                <a:ea typeface="+mn-ea"/>
                <a:cs typeface="+mn-cs"/>
              </a:rPr>
              <a:t>жасқа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толмаса</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және бала орналастырылған мемлекеттік мекеме жауапкершілікке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 бабы. </a:t>
            </a:r>
            <a:r>
              <a:rPr lang="ru-RU" sz="1200" b="1" kern="1200" dirty="0" err="1">
                <a:solidFill>
                  <a:schemeClr val="tx1"/>
                </a:solidFill>
                <a:effectLst/>
                <a:latin typeface="+mn-lt"/>
                <a:ea typeface="+mn-ea"/>
                <a:cs typeface="+mn-cs"/>
              </a:rPr>
              <a:t>Ата</a:t>
            </a:r>
            <a:r>
              <a:rPr lang="en-GB" sz="1200" b="1" kern="1200" dirty="0">
                <a:solidFill>
                  <a:schemeClr val="tx1"/>
                </a:solidFill>
                <a:effectLst/>
                <a:latin typeface="+mn-lt"/>
                <a:ea typeface="+mn-ea"/>
                <a:cs typeface="+mn-cs"/>
              </a:rPr>
              <a:t>-</a:t>
            </a:r>
            <a:r>
              <a:rPr lang="kk-KZ" sz="1200" b="1" kern="1200" dirty="0">
                <a:solidFill>
                  <a:schemeClr val="tx1"/>
                </a:solidFill>
                <a:effectLst/>
                <a:latin typeface="+mn-lt"/>
                <a:ea typeface="+mn-ea"/>
                <a:cs typeface="+mn-cs"/>
              </a:rPr>
              <a:t>аналардың немесе өзге заңды өкілдердің кәмелетке толмаған балаларды тәрбелеу және оқыту міндеттерін орындамағаны </a:t>
            </a:r>
            <a:r>
              <a:rPr lang="kk-KZ" sz="1200" b="0" kern="1200" dirty="0">
                <a:solidFill>
                  <a:schemeClr val="tx1"/>
                </a:solidFill>
                <a:effectLst/>
                <a:latin typeface="+mn-lt"/>
                <a:ea typeface="+mn-ea"/>
                <a:cs typeface="+mn-cs"/>
              </a:rPr>
              <a:t>үшін</a:t>
            </a:r>
            <a:r>
              <a:rPr lang="kk-KZ"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7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қолданылғаннан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қайтадан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құқық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бұзушылыққа</a:t>
            </a:r>
            <a:r>
              <a:rPr lang="ru-RU" sz="1200" kern="1200" dirty="0">
                <a:solidFill>
                  <a:schemeClr val="tx1"/>
                </a:solidFill>
                <a:effectLst/>
                <a:latin typeface="+mn-lt"/>
                <a:ea typeface="+mn-ea"/>
                <a:cs typeface="+mn-cs"/>
              </a:rPr>
              <a:t> барса, 20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15 </a:t>
            </a:r>
            <a:r>
              <a:rPr lang="ru-RU" sz="1200" kern="1200" dirty="0" err="1">
                <a:solidFill>
                  <a:schemeClr val="tx1"/>
                </a:solidFill>
                <a:effectLst/>
                <a:latin typeface="+mn-lt"/>
                <a:ea typeface="+mn-ea"/>
                <a:cs typeface="+mn-cs"/>
              </a:rPr>
              <a:t>тәулікке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жоқ болса немесе мемлекеттік мекемелердің, яғни балалар үйлерінің, кәмелетке толмағандарды бейімдеу орталықтарының қамқорлығына берілсе, кәмелетке толмағандардың әрекеттері үшін мемлекеттік мекемелер жауапқа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127-1 бабы.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қатысты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заңсыз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әрекеттерді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хабарламау</a:t>
            </a:r>
            <a:r>
              <a:rPr lang="ru-RU" sz="1200" b="1"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Білім</a:t>
            </a:r>
            <a:r>
              <a:rPr lang="ru-RU" sz="1200" b="0" kern="1200" dirty="0">
                <a:solidFill>
                  <a:schemeClr val="tx1"/>
                </a:solidFill>
                <a:effectLst/>
                <a:latin typeface="+mn-lt"/>
                <a:ea typeface="+mn-ea"/>
                <a:cs typeface="+mn-cs"/>
              </a:rPr>
              <a:t> беру, </a:t>
            </a:r>
            <a:r>
              <a:rPr lang="ru-RU" sz="1200" b="0" kern="1200" dirty="0" err="1">
                <a:solidFill>
                  <a:schemeClr val="tx1"/>
                </a:solidFill>
                <a:effectLst/>
                <a:latin typeface="+mn-lt"/>
                <a:ea typeface="+mn-ea"/>
                <a:cs typeface="+mn-cs"/>
              </a:rPr>
              <a:t>денсаулық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сақтау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халықты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әлеуметтік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мекемелерінің</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қызметкерлері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органдарына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кәмелетке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толмағандар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соларға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қатысты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құрамында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қылмыстық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әкімшілік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бұзушылық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бар, </a:t>
            </a:r>
            <a:r>
              <a:rPr lang="ru-RU" sz="1200" b="0" kern="1200" dirty="0" err="1">
                <a:solidFill>
                  <a:schemeClr val="tx1"/>
                </a:solidFill>
                <a:effectLst/>
                <a:latin typeface="+mn-lt"/>
                <a:ea typeface="+mn-ea"/>
                <a:cs typeface="+mn-cs"/>
              </a:rPr>
              <a:t>мекеме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ішінде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орын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алған</a:t>
            </a:r>
            <a:r>
              <a:rPr lang="ru-RU" sz="1200" b="0" kern="1200" dirty="0">
                <a:solidFill>
                  <a:schemeClr val="tx1"/>
                </a:solidFill>
                <a:effectLst/>
                <a:latin typeface="+mn-lt"/>
                <a:ea typeface="+mn-ea"/>
                <a:cs typeface="+mn-cs"/>
              </a:rPr>
              <a:t> және </a:t>
            </a:r>
            <a:r>
              <a:rPr lang="ru-RU" sz="1200" b="0" kern="1200" dirty="0" err="1">
                <a:solidFill>
                  <a:schemeClr val="tx1"/>
                </a:solidFill>
                <a:effectLst/>
                <a:latin typeface="+mn-lt"/>
                <a:ea typeface="+mn-ea"/>
                <a:cs typeface="+mn-cs"/>
              </a:rPr>
              <a:t>артынша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кәсіби</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байланысты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мекемеден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мәлім</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егер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аталмыш</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болмаса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туралы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хабарламау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үшін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жеке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тұлғаларға</a:t>
            </a:r>
            <a:r>
              <a:rPr lang="ru-RU" sz="1200" b="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лауазымды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тұлғаларға</a:t>
            </a:r>
            <a:r>
              <a:rPr lang="ru-RU" sz="1200" kern="1200" dirty="0">
                <a:solidFill>
                  <a:schemeClr val="tx1"/>
                </a:solidFill>
                <a:effectLst/>
                <a:latin typeface="+mn-lt"/>
                <a:ea typeface="+mn-ea"/>
                <a:cs typeface="+mn-cs"/>
              </a:rPr>
              <a:t> 10 </a:t>
            </a:r>
            <a:r>
              <a:rPr lang="ru-RU" sz="1200" kern="1200" dirty="0" err="1">
                <a:solidFill>
                  <a:schemeClr val="tx1"/>
                </a:solidFill>
                <a:effectLst/>
                <a:latin typeface="+mn-lt"/>
                <a:ea typeface="+mn-ea"/>
                <a:cs typeface="+mn-cs"/>
              </a:rPr>
              <a:t>айлық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есептік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көрсеткіш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6000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айырылады</a:t>
            </a:r>
            <a:r>
              <a:rPr lang="ru-RU" sz="1200" kern="1200" dirty="0">
                <a:solidFill>
                  <a:schemeClr val="tx1"/>
                </a:solidFill>
                <a:effectLst/>
                <a:latin typeface="+mn-lt"/>
                <a:ea typeface="+mn-ea"/>
                <a:cs typeface="+mn-cs"/>
              </a:rPr>
              <a:t>.</a:t>
            </a:r>
            <a:endParaRPr lang="ru-RU" sz="1200" b="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20</a:t>
            </a:fld>
            <a:endParaRPr lang="ru-RU"/>
          </a:p>
        </p:txBody>
      </p:sp>
    </p:spTree>
    <p:extLst>
      <p:ext uri="{BB962C8B-B14F-4D97-AF65-F5344CB8AC3E}">
        <p14:creationId xmlns:p14="http://schemas.microsoft.com/office/powerpoint/2010/main" val="3338965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кездесуді</a:t>
            </a:r>
            <a:r>
              <a:rPr lang="ru-RU" dirty="0"/>
              <a:t> </a:t>
            </a:r>
            <a:r>
              <a:rPr lang="ru-RU" dirty="0" err="1"/>
              <a:t>қорытындылайды</a:t>
            </a:r>
            <a:r>
              <a:rPr lang="ru-RU" dirty="0"/>
              <a:t>. </a:t>
            </a:r>
            <a:r>
              <a:rPr lang="ru-RU" dirty="0" err="1"/>
              <a:t>Ол</a:t>
            </a:r>
            <a:r>
              <a:rPr lang="ru-RU" dirty="0"/>
              <a:t> </a:t>
            </a:r>
            <a:r>
              <a:rPr lang="ru-RU" dirty="0" err="1"/>
              <a:t>кездесу</a:t>
            </a:r>
            <a:r>
              <a:rPr lang="ru-RU" dirty="0"/>
              <a:t> </a:t>
            </a:r>
            <a:r>
              <a:rPr lang="ru-RU" dirty="0" err="1"/>
              <a:t>барысында</a:t>
            </a:r>
            <a:r>
              <a:rPr lang="ru-RU" dirty="0"/>
              <a:t> </a:t>
            </a:r>
            <a:r>
              <a:rPr lang="ru-RU" dirty="0" err="1"/>
              <a:t>балаларды</a:t>
            </a:r>
            <a:r>
              <a:rPr lang="ru-RU" dirty="0"/>
              <a:t> </a:t>
            </a:r>
            <a:r>
              <a:rPr lang="ru-RU" dirty="0" err="1"/>
              <a:t>Ғаламтор</a:t>
            </a:r>
            <a:r>
              <a:rPr lang="ru-RU" dirty="0"/>
              <a:t> </a:t>
            </a:r>
            <a:r>
              <a:rPr lang="ru-RU" dirty="0" err="1"/>
              <a:t>кеңістігінде</a:t>
            </a:r>
            <a:r>
              <a:rPr lang="ru-RU" dirty="0"/>
              <a:t> </a:t>
            </a:r>
            <a:r>
              <a:rPr lang="ru-RU" dirty="0" err="1"/>
              <a:t>күтіп</a:t>
            </a:r>
            <a:r>
              <a:rPr lang="ru-RU" dirty="0"/>
              <a:t> </a:t>
            </a:r>
            <a:r>
              <a:rPr lang="ru-RU" dirty="0" err="1"/>
              <a:t>тұрған</a:t>
            </a:r>
            <a:r>
              <a:rPr lang="ru-RU" dirty="0"/>
              <a:t> </a:t>
            </a:r>
            <a:r>
              <a:rPr lang="ru-RU" dirty="0" err="1"/>
              <a:t>қауіптерді</a:t>
            </a:r>
            <a:r>
              <a:rPr lang="ru-RU" dirty="0"/>
              <a:t> </a:t>
            </a:r>
            <a:r>
              <a:rPr lang="ru-RU" dirty="0" err="1"/>
              <a:t>жинақтағанымызға</a:t>
            </a:r>
            <a:r>
              <a:rPr lang="ru-RU" dirty="0"/>
              <a:t>, </a:t>
            </a:r>
            <a:r>
              <a:rPr lang="ru-RU" dirty="0" err="1"/>
              <a:t>қауіпсіздікті</a:t>
            </a:r>
            <a:r>
              <a:rPr lang="ru-RU" dirty="0"/>
              <a:t> </a:t>
            </a:r>
            <a:r>
              <a:rPr lang="ru-RU" dirty="0" err="1"/>
              <a:t>қамтамасыз</a:t>
            </a:r>
            <a:r>
              <a:rPr lang="ru-RU" dirty="0"/>
              <a:t> </a:t>
            </a:r>
            <a:r>
              <a:rPr lang="ru-RU" dirty="0" err="1"/>
              <a:t>етудің</a:t>
            </a:r>
            <a:r>
              <a:rPr lang="ru-RU" dirty="0"/>
              <a:t> </a:t>
            </a:r>
            <a:r>
              <a:rPr lang="ru-RU" dirty="0" err="1"/>
              <a:t>ықтимал</a:t>
            </a:r>
            <a:r>
              <a:rPr lang="ru-RU" dirty="0"/>
              <a:t> </a:t>
            </a:r>
            <a:r>
              <a:rPr lang="ru-RU" dirty="0" err="1"/>
              <a:t>жолдарын</a:t>
            </a:r>
            <a:r>
              <a:rPr lang="ru-RU" dirty="0"/>
              <a:t> </a:t>
            </a:r>
            <a:r>
              <a:rPr lang="ru-RU" dirty="0" err="1"/>
              <a:t>қарастырғанымызға</a:t>
            </a:r>
            <a:r>
              <a:rPr lang="ru-RU" dirty="0"/>
              <a:t>, </a:t>
            </a:r>
            <a:r>
              <a:rPr lang="ru-RU" dirty="0" err="1"/>
              <a:t>кибербуллинг</a:t>
            </a:r>
            <a:r>
              <a:rPr lang="ru-RU" dirty="0"/>
              <a:t> </a:t>
            </a:r>
            <a:r>
              <a:rPr lang="ru-RU" dirty="0" err="1"/>
              <a:t>белгілерімен</a:t>
            </a:r>
            <a:r>
              <a:rPr lang="ru-RU" dirty="0"/>
              <a:t> және </a:t>
            </a:r>
            <a:r>
              <a:rPr lang="ru-RU" dirty="0" err="1"/>
              <a:t>салдарымен</a:t>
            </a:r>
            <a:r>
              <a:rPr lang="ru-RU" dirty="0"/>
              <a:t>, </a:t>
            </a:r>
            <a:r>
              <a:rPr lang="ru-RU" dirty="0" err="1"/>
              <a:t>әрі</a:t>
            </a:r>
            <a:r>
              <a:rPr lang="ru-RU" dirty="0"/>
              <a:t> </a:t>
            </a:r>
            <a:r>
              <a:rPr lang="ru-RU" dirty="0" err="1"/>
              <a:t>қолдау</a:t>
            </a:r>
            <a:r>
              <a:rPr lang="ru-RU" dirty="0"/>
              <a:t> және </a:t>
            </a:r>
            <a:r>
              <a:rPr lang="ru-RU" dirty="0" err="1"/>
              <a:t>көмек</a:t>
            </a:r>
            <a:r>
              <a:rPr lang="ru-RU" dirty="0"/>
              <a:t> </a:t>
            </a:r>
            <a:r>
              <a:rPr lang="ru-RU" dirty="0" err="1"/>
              <a:t>көрсету</a:t>
            </a:r>
            <a:r>
              <a:rPr lang="ru-RU" dirty="0"/>
              <a:t> </a:t>
            </a:r>
            <a:r>
              <a:rPr lang="ru-RU" dirty="0" err="1"/>
              <a:t>жолдарымен</a:t>
            </a:r>
            <a:r>
              <a:rPr lang="ru-RU" dirty="0"/>
              <a:t> </a:t>
            </a:r>
            <a:r>
              <a:rPr lang="ru-RU" dirty="0" err="1"/>
              <a:t>танысқанымызға</a:t>
            </a:r>
            <a:r>
              <a:rPr lang="ru-RU" dirty="0"/>
              <a:t> </a:t>
            </a:r>
            <a:r>
              <a:rPr lang="ru-RU" dirty="0" err="1"/>
              <a:t>назар</a:t>
            </a:r>
            <a:r>
              <a:rPr lang="ru-RU" dirty="0"/>
              <a:t> </a:t>
            </a:r>
            <a:r>
              <a:rPr lang="ru-RU" dirty="0" err="1"/>
              <a:t>аударады</a:t>
            </a:r>
            <a:r>
              <a:rPr lang="ru-RU" dirty="0"/>
              <a:t>.</a:t>
            </a:r>
          </a:p>
          <a:p>
            <a:pPr indent="182880"/>
            <a:r>
              <a:rPr lang="ru-RU" dirty="0" err="1"/>
              <a:t>Жүргізуші</a:t>
            </a:r>
            <a:r>
              <a:rPr lang="ru-RU" dirty="0"/>
              <a:t> </a:t>
            </a:r>
            <a:r>
              <a:rPr lang="ru-RU" dirty="0" err="1"/>
              <a:t>ата</a:t>
            </a:r>
            <a:r>
              <a:rPr lang="en-GB" dirty="0"/>
              <a:t>-</a:t>
            </a:r>
            <a:r>
              <a:rPr lang="ru-RU" dirty="0" err="1"/>
              <a:t>аналар</a:t>
            </a:r>
            <a:r>
              <a:rPr lang="ru-RU" dirty="0"/>
              <a:t> </a:t>
            </a:r>
            <a:r>
              <a:rPr lang="ru-RU" dirty="0" err="1"/>
              <a:t>кездесу</a:t>
            </a:r>
            <a:r>
              <a:rPr lang="ru-RU" dirty="0"/>
              <a:t> </a:t>
            </a:r>
            <a:r>
              <a:rPr lang="ru-RU" dirty="0" err="1"/>
              <a:t>қорытындысы</a:t>
            </a:r>
            <a:r>
              <a:rPr lang="ru-RU" dirty="0"/>
              <a:t> </a:t>
            </a:r>
            <a:r>
              <a:rPr lang="ru-RU" dirty="0" err="1"/>
              <a:t>бойынша</a:t>
            </a:r>
            <a:r>
              <a:rPr lang="ru-RU" dirty="0"/>
              <a:t> «Бала </a:t>
            </a:r>
            <a:r>
              <a:rPr lang="ru-RU" dirty="0" err="1"/>
              <a:t>кибербуллингке</a:t>
            </a:r>
            <a:r>
              <a:rPr lang="ru-RU" dirty="0"/>
              <a:t> тап </a:t>
            </a:r>
            <a:r>
              <a:rPr lang="ru-RU" dirty="0" err="1"/>
              <a:t>болғанда</a:t>
            </a:r>
            <a:r>
              <a:rPr lang="ru-RU" dirty="0"/>
              <a:t> </a:t>
            </a:r>
            <a:r>
              <a:rPr lang="ru-RU" dirty="0" err="1"/>
              <a:t>ата-ана</a:t>
            </a:r>
            <a:r>
              <a:rPr lang="ru-RU" dirty="0"/>
              <a:t> не </a:t>
            </a:r>
            <a:r>
              <a:rPr lang="ru-RU" dirty="0" err="1"/>
              <a:t>істей</a:t>
            </a:r>
            <a:r>
              <a:rPr lang="ru-RU" dirty="0"/>
              <a:t> </a:t>
            </a:r>
            <a:r>
              <a:rPr lang="ru-RU" dirty="0" err="1"/>
              <a:t>алады</a:t>
            </a:r>
            <a:r>
              <a:rPr lang="ru-RU" dirty="0"/>
              <a:t> және </a:t>
            </a:r>
            <a:r>
              <a:rPr lang="ru-RU" dirty="0" err="1"/>
              <a:t>Ғаламтор</a:t>
            </a:r>
            <a:r>
              <a:rPr lang="ru-RU" dirty="0"/>
              <a:t> бала </a:t>
            </a:r>
            <a:r>
              <a:rPr lang="ru-RU" dirty="0" err="1"/>
              <a:t>үшін</a:t>
            </a:r>
            <a:r>
              <a:rPr lang="ru-RU" dirty="0"/>
              <a:t> </a:t>
            </a:r>
            <a:r>
              <a:rPr lang="ru-RU" dirty="0" err="1"/>
              <a:t>қауіпсіз</a:t>
            </a:r>
            <a:r>
              <a:rPr lang="ru-RU" dirty="0"/>
              <a:t> </a:t>
            </a:r>
            <a:r>
              <a:rPr lang="ru-RU" dirty="0" err="1"/>
              <a:t>досқа</a:t>
            </a:r>
            <a:r>
              <a:rPr lang="ru-RU" dirty="0"/>
              <a:t> </a:t>
            </a:r>
            <a:r>
              <a:rPr lang="ru-RU" dirty="0" err="1"/>
              <a:t>айналуы</a:t>
            </a:r>
            <a:r>
              <a:rPr lang="ru-RU" dirty="0"/>
              <a:t> </a:t>
            </a:r>
            <a:r>
              <a:rPr lang="ru-RU" dirty="0" err="1"/>
              <a:t>үшін</a:t>
            </a:r>
            <a:r>
              <a:rPr lang="ru-RU" dirty="0"/>
              <a:t> </a:t>
            </a:r>
            <a:r>
              <a:rPr lang="ru-RU" dirty="0" err="1"/>
              <a:t>өзімізді</a:t>
            </a:r>
            <a:r>
              <a:rPr lang="ru-RU" dirty="0"/>
              <a:t> </a:t>
            </a:r>
            <a:r>
              <a:rPr lang="ru-RU" dirty="0" err="1"/>
              <a:t>қалай</a:t>
            </a:r>
            <a:r>
              <a:rPr lang="ru-RU" dirty="0"/>
              <a:t> </a:t>
            </a:r>
            <a:r>
              <a:rPr lang="ru-RU" dirty="0" err="1"/>
              <a:t>ұстау</a:t>
            </a:r>
            <a:r>
              <a:rPr lang="ru-RU" dirty="0"/>
              <a:t> </a:t>
            </a:r>
            <a:r>
              <a:rPr lang="ru-RU" dirty="0" err="1"/>
              <a:t>керек</a:t>
            </a:r>
            <a:r>
              <a:rPr lang="ru-RU" dirty="0"/>
              <a:t>?» </a:t>
            </a:r>
            <a:r>
              <a:rPr lang="ru-RU" dirty="0" err="1"/>
              <a:t>деген</a:t>
            </a:r>
            <a:r>
              <a:rPr lang="ru-RU" dirty="0"/>
              <a:t> </a:t>
            </a:r>
            <a:r>
              <a:rPr lang="ru-RU" dirty="0" err="1"/>
              <a:t>сұраққа</a:t>
            </a:r>
            <a:r>
              <a:rPr lang="ru-RU" dirty="0"/>
              <a:t> </a:t>
            </a:r>
            <a:r>
              <a:rPr lang="ru-RU" dirty="0" err="1"/>
              <a:t>жауап</a:t>
            </a:r>
            <a:r>
              <a:rPr lang="ru-RU" dirty="0"/>
              <a:t> </a:t>
            </a:r>
            <a:r>
              <a:rPr lang="ru-RU" dirty="0" err="1"/>
              <a:t>таба</a:t>
            </a:r>
            <a:r>
              <a:rPr lang="ru-RU" dirty="0"/>
              <a:t> </a:t>
            </a:r>
            <a:r>
              <a:rPr lang="ru-RU" dirty="0" err="1"/>
              <a:t>алғанынан</a:t>
            </a:r>
            <a:r>
              <a:rPr lang="ru-RU" dirty="0"/>
              <a:t> </a:t>
            </a:r>
            <a:r>
              <a:rPr lang="ru-RU" dirty="0" err="1"/>
              <a:t>үмітті</a:t>
            </a:r>
            <a:r>
              <a:rPr lang="ru-RU" dirty="0"/>
              <a:t> </a:t>
            </a:r>
            <a:r>
              <a:rPr lang="ru-RU" dirty="0" err="1"/>
              <a:t>екенін</a:t>
            </a:r>
            <a:r>
              <a:rPr lang="ru-RU" dirty="0"/>
              <a:t> </a:t>
            </a:r>
            <a:r>
              <a:rPr lang="ru-RU" dirty="0" err="1"/>
              <a:t>жеткізеді</a:t>
            </a:r>
            <a:r>
              <a:rPr lang="ru-RU" dirty="0"/>
              <a:t>.</a:t>
            </a:r>
          </a:p>
        </p:txBody>
      </p:sp>
      <p:sp>
        <p:nvSpPr>
          <p:cNvPr id="4" name="Номер слайда 3"/>
          <p:cNvSpPr>
            <a:spLocks noGrp="1"/>
          </p:cNvSpPr>
          <p:nvPr>
            <p:ph type="sldNum" sz="quarter" idx="10"/>
          </p:nvPr>
        </p:nvSpPr>
        <p:spPr/>
        <p:txBody>
          <a:bodyPr/>
          <a:lstStyle/>
          <a:p>
            <a:fld id="{A5CF66CD-149D-4FE7-AA33-4C6AF4A33DEE}" type="slidenum">
              <a:rPr lang="ru-RU" smtClean="0"/>
              <a:t>21</a:t>
            </a:fld>
            <a:endParaRPr lang="ru-RU"/>
          </a:p>
        </p:txBody>
      </p:sp>
    </p:spTree>
    <p:extLst>
      <p:ext uri="{BB962C8B-B14F-4D97-AF65-F5344CB8AC3E}">
        <p14:creationId xmlns:p14="http://schemas.microsoft.com/office/powerpoint/2010/main" val="389391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алдыңғы</a:t>
            </a:r>
            <a:r>
              <a:rPr lang="ru-RU" sz="1200" kern="1200" dirty="0">
                <a:solidFill>
                  <a:schemeClr val="tx1"/>
                </a:solidFill>
                <a:effectLst/>
                <a:latin typeface="+mn-lt"/>
                <a:ea typeface="+mn-ea"/>
                <a:cs typeface="+mn-cs"/>
              </a:rPr>
              <a:t> слайда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ұйымдастырады</a:t>
            </a:r>
            <a:r>
              <a:rPr lang="ru-RU" sz="1200" kern="1200" dirty="0">
                <a:solidFill>
                  <a:schemeClr val="tx1"/>
                </a:solidFill>
                <a:effectLst/>
                <a:latin typeface="+mn-lt"/>
                <a:ea typeface="+mn-ea"/>
                <a:cs typeface="+mn-cs"/>
              </a:rPr>
              <a:t>.</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балаларының немен айналысатынын бақылауда ұстай алмайтынын түсіндіру, әрі Ғаламтор көмекші дос та, дұшпан да бола алатыны туралы ойды жеткізу керек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бастысы, бір рөл аяқталып, екіншісі қай кезде басталатынын түсіну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3</a:t>
            </a:fld>
            <a:endParaRPr lang="ru-RU"/>
          </a:p>
        </p:txBody>
      </p:sp>
    </p:spTree>
    <p:extLst>
      <p:ext uri="{BB962C8B-B14F-4D97-AF65-F5344CB8AC3E}">
        <p14:creationId xmlns:p14="http://schemas.microsoft.com/office/powerpoint/2010/main" val="26366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Ғаламторға тәуелділік, сонымен бірге, слайда көрсетілген тұстарды түсіндіре отырып, жасөспірімдік жаста тәуелдідіктің қалыптасу ерекшеліктерімен таныстырады.</a:t>
            </a: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a:t>
            </a:r>
            <a:r>
              <a:rPr lang="ru-RU" sz="1200" kern="1200" dirty="0">
                <a:solidFill>
                  <a:schemeClr val="tx1"/>
                </a:solidFill>
                <a:effectLst/>
                <a:latin typeface="+mn-lt"/>
                <a:ea typeface="+mn-ea"/>
                <a:cs typeface="+mn-cs"/>
              </a:rPr>
              <a:t> емес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бала қатты қызығып кетіп, шынайы өмірмен байланысын үзіп алуы мүмкін.</a:t>
            </a:r>
          </a:p>
          <a:p>
            <a:pPr indent="182880"/>
            <a:r>
              <a:rPr lang="kk-KZ" sz="1200" kern="1200" dirty="0">
                <a:solidFill>
                  <a:schemeClr val="tx1"/>
                </a:solidFill>
                <a:effectLst/>
                <a:latin typeface="+mn-lt"/>
                <a:ea typeface="+mn-ea"/>
                <a:cs typeface="+mn-cs"/>
              </a:rPr>
              <a:t>Балаларымыздың тәжірибесі жоқ, оларға орынды шешімдер қабылдау қиын </a:t>
            </a:r>
            <a:r>
              <a:rPr lang="en-GB"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т</a:t>
            </a:r>
            <a:r>
              <a:rPr lang="kk-KZ" sz="1200" kern="1200" dirty="0">
                <a:solidFill>
                  <a:schemeClr val="tx1"/>
                </a:solidFill>
                <a:effectLst/>
                <a:latin typeface="+mn-lt"/>
                <a:ea typeface="+mn-ea"/>
                <a:cs typeface="+mn-cs"/>
              </a:rPr>
              <a:t>әжірибенің жоқтығы Ғаламторда қарым</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 шекарасын белгілеуге мүмкіндік бермейді. Бала оңай әрекеттерге және пайдаға жылдам беріле кетеді.</a:t>
            </a:r>
            <a:endParaRPr lang="ru-RU" sz="1200" kern="1200" dirty="0">
              <a:solidFill>
                <a:schemeClr val="tx1"/>
              </a:solidFill>
              <a:effectLst/>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err="1"/>
              <a:t>Виртуалды</a:t>
            </a:r>
            <a:r>
              <a:rPr lang="ru-RU" sz="1200" dirty="0"/>
              <a:t> </a:t>
            </a:r>
            <a:r>
              <a:rPr lang="ru-RU" sz="1200" dirty="0" err="1"/>
              <a:t>әлем</a:t>
            </a:r>
            <a:r>
              <a:rPr lang="ru-RU" sz="1200" dirty="0"/>
              <a:t> </a:t>
            </a:r>
            <a:r>
              <a:rPr lang="ru-RU" sz="1200" dirty="0" err="1"/>
              <a:t>шынайы</a:t>
            </a:r>
            <a:r>
              <a:rPr lang="ru-RU" sz="1200" dirty="0"/>
              <a:t> </a:t>
            </a:r>
            <a:r>
              <a:rPr lang="ru-RU" sz="1200" dirty="0" err="1"/>
              <a:t>өмірде</a:t>
            </a:r>
            <a:r>
              <a:rPr lang="ru-RU" sz="1200" dirty="0"/>
              <a:t> </a:t>
            </a:r>
            <a:r>
              <a:rPr lang="ru-RU" sz="1200" dirty="0" err="1"/>
              <a:t>жетіспейтіннің</a:t>
            </a:r>
            <a:r>
              <a:rPr lang="ru-RU" sz="1200" dirty="0"/>
              <a:t> </a:t>
            </a:r>
            <a:r>
              <a:rPr lang="ru-RU" sz="1200" dirty="0" err="1"/>
              <a:t>бәрін</a:t>
            </a:r>
            <a:r>
              <a:rPr lang="ru-RU" sz="1200" dirty="0"/>
              <a:t> </a:t>
            </a:r>
            <a:r>
              <a:rPr lang="ru-RU" sz="1200" dirty="0" err="1"/>
              <a:t>береді</a:t>
            </a:r>
            <a:r>
              <a:rPr lang="ru-RU" sz="1200" dirty="0"/>
              <a:t> </a:t>
            </a:r>
            <a:r>
              <a:rPr lang="en-GB" sz="1200" dirty="0"/>
              <a:t>–</a:t>
            </a:r>
            <a:r>
              <a:rPr lang="kk-KZ" sz="1200" dirty="0"/>
              <a:t> ата</a:t>
            </a:r>
            <a:r>
              <a:rPr lang="en-GB" sz="1200" dirty="0"/>
              <a:t>-</a:t>
            </a:r>
            <a:r>
              <a:rPr lang="kk-KZ" sz="1200" dirty="0"/>
              <a:t>аналар балаларына көп тыйым салады, ал балалар соның барлығын басқа жерден іздеуге кіріседі. Ғаламторда бәріне оңай қол жеткізуге болады.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4</a:t>
            </a:fld>
            <a:endParaRPr lang="ru-RU"/>
          </a:p>
        </p:txBody>
      </p:sp>
    </p:spTree>
    <p:extLst>
      <p:ext uri="{BB962C8B-B14F-4D97-AF65-F5344CB8AC3E}">
        <p14:creationId xmlns:p14="http://schemas.microsoft.com/office/powerpoint/2010/main" val="73282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слайда берілген </a:t>
            </a:r>
            <a:r>
              <a:rPr lang="ru-RU" sz="1200" kern="1200" dirty="0">
                <a:solidFill>
                  <a:schemeClr val="tx1"/>
                </a:solidFill>
                <a:effectLst/>
                <a:latin typeface="+mn-lt"/>
                <a:ea typeface="+mn-ea"/>
                <a:cs typeface="+mn-cs"/>
              </a:rPr>
              <a:t>чек-</a:t>
            </a:r>
            <a:r>
              <a:rPr lang="ru-RU" sz="1200" kern="1200" dirty="0" err="1">
                <a:solidFill>
                  <a:schemeClr val="tx1"/>
                </a:solidFill>
                <a:effectLst/>
                <a:latin typeface="+mn-lt"/>
                <a:ea typeface="+mn-ea"/>
                <a:cs typeface="+mn-cs"/>
              </a:rPr>
              <a:t>листі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Ғаламторға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тәуелділік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Аталмыш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жақтаудағы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мәтінді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тұрғанын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түйіндейді</a:t>
            </a:r>
            <a:r>
              <a:rPr lang="ru-RU" sz="1200" kern="1200" dirty="0">
                <a:solidFill>
                  <a:schemeClr val="tx1"/>
                </a:solidFill>
                <a:effectLst/>
                <a:latin typeface="+mn-lt"/>
                <a:ea typeface="+mn-ea"/>
                <a:cs typeface="+mn-cs"/>
              </a:rPr>
              <a:t>.</a:t>
            </a:r>
            <a:endParaRPr lang="kk-KZ" sz="1200" kern="1200" dirty="0">
              <a:solidFill>
                <a:schemeClr val="tx1"/>
              </a:solidFill>
              <a:effectLst/>
              <a:latin typeface="+mn-lt"/>
              <a:ea typeface="+mn-ea"/>
              <a:cs typeface="+mn-cs"/>
            </a:endParaRPr>
          </a:p>
          <a:p>
            <a:pPr indent="182880"/>
            <a:r>
              <a:rPr lang="ru-RU" sz="1200" b="0" dirty="0" err="1">
                <a:solidFill>
                  <a:srgbClr val="00B0F0"/>
                </a:solidFill>
              </a:rPr>
              <a:t>Балаңызда</a:t>
            </a:r>
            <a:r>
              <a:rPr lang="ru-RU" sz="1200" b="0" dirty="0">
                <a:solidFill>
                  <a:srgbClr val="00B0F0"/>
                </a:solidFill>
              </a:rPr>
              <a:t> </a:t>
            </a:r>
            <a:r>
              <a:rPr lang="ru-RU" sz="1200" b="0" dirty="0" err="1">
                <a:solidFill>
                  <a:srgbClr val="00B0F0"/>
                </a:solidFill>
              </a:rPr>
              <a:t>тәуелділік</a:t>
            </a:r>
            <a:r>
              <a:rPr lang="ru-RU" sz="1200" b="0" dirty="0">
                <a:solidFill>
                  <a:srgbClr val="00B0F0"/>
                </a:solidFill>
              </a:rPr>
              <a:t> </a:t>
            </a:r>
            <a:r>
              <a:rPr lang="ru-RU" sz="1200" b="0" dirty="0" err="1">
                <a:solidFill>
                  <a:srgbClr val="00B0F0"/>
                </a:solidFill>
              </a:rPr>
              <a:t>қалыптаса</a:t>
            </a:r>
            <a:r>
              <a:rPr lang="ru-RU" sz="1200" b="0" dirty="0">
                <a:solidFill>
                  <a:srgbClr val="00B0F0"/>
                </a:solidFill>
              </a:rPr>
              <a:t> </a:t>
            </a:r>
            <a:r>
              <a:rPr lang="ru-RU" sz="1200" b="0" dirty="0" err="1">
                <a:solidFill>
                  <a:srgbClr val="00B0F0"/>
                </a:solidFill>
              </a:rPr>
              <a:t>бастағанын</a:t>
            </a:r>
            <a:r>
              <a:rPr lang="ru-RU" sz="1200" b="0" dirty="0">
                <a:solidFill>
                  <a:srgbClr val="00B0F0"/>
                </a:solidFill>
              </a:rPr>
              <a:t> </a:t>
            </a:r>
            <a:r>
              <a:rPr lang="ru-RU" sz="1200" b="0" dirty="0" err="1">
                <a:solidFill>
                  <a:srgbClr val="00B0F0"/>
                </a:solidFill>
              </a:rPr>
              <a:t>қалай</a:t>
            </a:r>
            <a:r>
              <a:rPr lang="ru-RU" sz="1200" b="0" dirty="0">
                <a:solidFill>
                  <a:srgbClr val="00B0F0"/>
                </a:solidFill>
              </a:rPr>
              <a:t> </a:t>
            </a:r>
            <a:r>
              <a:rPr lang="ru-RU" sz="1200" b="0" dirty="0" err="1">
                <a:solidFill>
                  <a:srgbClr val="00B0F0"/>
                </a:solidFill>
              </a:rPr>
              <a:t>білуге</a:t>
            </a:r>
            <a:r>
              <a:rPr lang="ru-RU" sz="1200" b="0" dirty="0">
                <a:solidFill>
                  <a:srgbClr val="00B0F0"/>
                </a:solidFill>
              </a:rPr>
              <a:t> </a:t>
            </a:r>
            <a:r>
              <a:rPr lang="ru-RU" sz="1200" b="0" dirty="0" err="1">
                <a:solidFill>
                  <a:srgbClr val="00B0F0"/>
                </a:solidFill>
              </a:rPr>
              <a:t>болады</a:t>
            </a:r>
            <a:r>
              <a:rPr lang="ru-RU" sz="1200" b="0" dirty="0">
                <a:solidFill>
                  <a:srgbClr val="00B0F0"/>
                </a:solidFill>
              </a:rPr>
              <a:t>?</a:t>
            </a:r>
          </a:p>
          <a:p>
            <a:pPr indent="182880"/>
            <a:r>
              <a:rPr lang="ru-RU" sz="1200" b="0" kern="1200" dirty="0" err="1">
                <a:solidFill>
                  <a:srgbClr val="00B0F0"/>
                </a:solidFill>
                <a:effectLst/>
                <a:latin typeface="+mn-lt"/>
                <a:ea typeface="+mn-ea"/>
                <a:cs typeface="+mn-cs"/>
              </a:rPr>
              <a:t>Төменде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келтірілгендерге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қарап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иә</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немесе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жоқ</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деп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жауап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беріп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көріңіздер</a:t>
            </a:r>
            <a:r>
              <a:rPr lang="ru-RU" sz="1200" b="0" kern="1200" dirty="0">
                <a:solidFill>
                  <a:srgbClr val="00B0F0"/>
                </a:solidFill>
                <a:effectLst/>
                <a:latin typeface="+mn-lt"/>
                <a:ea typeface="+mn-ea"/>
                <a:cs typeface="+mn-cs"/>
              </a:rPr>
              <a:t>:</a:t>
            </a:r>
            <a:endParaRPr lang="kk-KZ" sz="1200" kern="1200" dirty="0">
              <a:solidFill>
                <a:schemeClr val="tx1"/>
              </a:solidFill>
              <a:effectLst/>
              <a:latin typeface="+mn-lt"/>
              <a:ea typeface="+mn-ea"/>
              <a:cs typeface="+mn-cs"/>
            </a:endParaRPr>
          </a:p>
          <a:p>
            <a:pPr marL="628650" lvl="1" indent="-171450">
              <a:lnSpc>
                <a:spcPct val="100000"/>
              </a:lnSpc>
              <a:spcBef>
                <a:spcPts val="200"/>
              </a:spcBef>
              <a:spcAft>
                <a:spcPts val="200"/>
              </a:spcAft>
              <a:buFont typeface="Arial" panose="020B0604020202020204" pitchFamily="34" charset="0"/>
              <a:buChar char="•"/>
            </a:pPr>
            <a:r>
              <a:rPr lang="ru-RU" dirty="0" err="1"/>
              <a:t>компьютердің</a:t>
            </a:r>
            <a:r>
              <a:rPr lang="ru-RU" dirty="0"/>
              <a:t> </a:t>
            </a:r>
            <a:r>
              <a:rPr lang="ru-RU" dirty="0" err="1"/>
              <a:t>жанында</a:t>
            </a:r>
            <a:r>
              <a:rPr lang="ru-RU" dirty="0"/>
              <a:t> </a:t>
            </a:r>
            <a:r>
              <a:rPr lang="ru-RU" dirty="0" err="1"/>
              <a:t>тамақтанады</a:t>
            </a:r>
            <a:r>
              <a:rPr lang="ru-RU" dirty="0"/>
              <a:t>, </a:t>
            </a:r>
            <a:r>
              <a:rPr lang="ru-RU" dirty="0" err="1"/>
              <a:t>шай</a:t>
            </a:r>
            <a:r>
              <a:rPr lang="ru-RU" dirty="0"/>
              <a:t> </a:t>
            </a:r>
            <a:r>
              <a:rPr lang="ru-RU" dirty="0" err="1"/>
              <a:t>ішеді</a:t>
            </a:r>
            <a:r>
              <a:rPr lang="ru-RU" dirty="0"/>
              <a:t>, </a:t>
            </a:r>
            <a:r>
              <a:rPr lang="ru-RU" dirty="0" err="1"/>
              <a:t>сабағын</a:t>
            </a:r>
            <a:r>
              <a:rPr lang="ru-RU" dirty="0"/>
              <a:t> </a:t>
            </a:r>
            <a:r>
              <a:rPr lang="ru-RU" dirty="0" err="1"/>
              <a:t>оқиды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жанында</a:t>
            </a:r>
            <a:r>
              <a:rPr lang="ru-RU" dirty="0"/>
              <a:t> кем </a:t>
            </a:r>
            <a:r>
              <a:rPr lang="ru-RU" dirty="0" err="1"/>
              <a:t>дегенде</a:t>
            </a:r>
            <a:r>
              <a:rPr lang="ru-RU" dirty="0"/>
              <a:t> </a:t>
            </a:r>
            <a:r>
              <a:rPr lang="ru-RU" dirty="0" err="1"/>
              <a:t>бір</a:t>
            </a:r>
            <a:r>
              <a:rPr lang="ru-RU" dirty="0"/>
              <a:t> </a:t>
            </a:r>
            <a:r>
              <a:rPr lang="ru-RU" dirty="0" err="1"/>
              <a:t>түн</a:t>
            </a:r>
            <a:r>
              <a:rPr lang="ru-RU" dirty="0"/>
              <a:t> </a:t>
            </a:r>
            <a:r>
              <a:rPr lang="ru-RU" dirty="0" err="1"/>
              <a:t>өткізді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сабақтан</a:t>
            </a:r>
            <a:r>
              <a:rPr lang="ru-RU" dirty="0"/>
              <a:t> </a:t>
            </a:r>
            <a:r>
              <a:rPr lang="ru-RU" dirty="0" err="1"/>
              <a:t>қалды</a:t>
            </a:r>
            <a:r>
              <a:rPr lang="ru-RU" dirty="0"/>
              <a:t> – </a:t>
            </a:r>
            <a:r>
              <a:rPr lang="ru-RU" dirty="0" err="1"/>
              <a:t>компьютердің</a:t>
            </a:r>
            <a:r>
              <a:rPr lang="ru-RU" dirty="0"/>
              <a:t> </a:t>
            </a:r>
            <a:r>
              <a:rPr lang="ru-RU" dirty="0" err="1"/>
              <a:t>алдында</a:t>
            </a:r>
            <a:r>
              <a:rPr lang="ru-RU" dirty="0"/>
              <a:t> </a:t>
            </a:r>
            <a:r>
              <a:rPr lang="ru-RU" dirty="0" err="1"/>
              <a:t>отырды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үйге</a:t>
            </a:r>
            <a:r>
              <a:rPr lang="ru-RU" dirty="0"/>
              <a:t> </a:t>
            </a:r>
            <a:r>
              <a:rPr lang="ru-RU" dirty="0" err="1"/>
              <a:t>келе</a:t>
            </a:r>
            <a:r>
              <a:rPr lang="ru-RU" dirty="0"/>
              <a:t> сала </a:t>
            </a:r>
            <a:r>
              <a:rPr lang="ru-RU" dirty="0" err="1"/>
              <a:t>бірден</a:t>
            </a:r>
            <a:r>
              <a:rPr lang="ru-RU" dirty="0"/>
              <a:t> </a:t>
            </a:r>
            <a:r>
              <a:rPr lang="ru-RU" dirty="0" err="1"/>
              <a:t>компьютердің</a:t>
            </a:r>
            <a:r>
              <a:rPr lang="ru-RU" dirty="0"/>
              <a:t> </a:t>
            </a:r>
            <a:r>
              <a:rPr lang="ru-RU" dirty="0" err="1"/>
              <a:t>алдына</a:t>
            </a:r>
            <a:r>
              <a:rPr lang="ru-RU" dirty="0"/>
              <a:t> </a:t>
            </a:r>
            <a:r>
              <a:rPr lang="ru-RU" dirty="0" err="1"/>
              <a:t>отырады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тамақ</a:t>
            </a:r>
            <a:r>
              <a:rPr lang="ru-RU" dirty="0"/>
              <a:t> </a:t>
            </a:r>
            <a:r>
              <a:rPr lang="ru-RU" dirty="0" err="1"/>
              <a:t>ішуді</a:t>
            </a:r>
            <a:r>
              <a:rPr lang="ru-RU" dirty="0"/>
              <a:t>, </a:t>
            </a:r>
            <a:r>
              <a:rPr lang="ru-RU" dirty="0" err="1"/>
              <a:t>тісін</a:t>
            </a:r>
            <a:r>
              <a:rPr lang="ru-RU" dirty="0"/>
              <a:t> </a:t>
            </a:r>
            <a:r>
              <a:rPr lang="ru-RU" dirty="0" err="1"/>
              <a:t>тазалауды</a:t>
            </a:r>
            <a:r>
              <a:rPr lang="ru-RU" dirty="0"/>
              <a:t> </a:t>
            </a:r>
            <a:r>
              <a:rPr lang="ru-RU" dirty="0" err="1"/>
              <a:t>ұмытып</a:t>
            </a:r>
            <a:r>
              <a:rPr lang="ru-RU" dirty="0"/>
              <a:t> </a:t>
            </a:r>
            <a:r>
              <a:rPr lang="ru-RU" dirty="0" err="1"/>
              <a:t>кетті</a:t>
            </a:r>
            <a:r>
              <a:rPr lang="ru-RU" dirty="0"/>
              <a:t> (</a:t>
            </a:r>
            <a:r>
              <a:rPr lang="ru-RU" dirty="0" err="1"/>
              <a:t>бұрын</a:t>
            </a:r>
            <a:r>
              <a:rPr lang="ru-RU" dirty="0"/>
              <a:t> </a:t>
            </a:r>
            <a:r>
              <a:rPr lang="ru-RU" dirty="0" err="1"/>
              <a:t>ондай</a:t>
            </a:r>
            <a:r>
              <a:rPr lang="ru-RU" dirty="0"/>
              <a:t> </a:t>
            </a:r>
            <a:r>
              <a:rPr lang="ru-RU" dirty="0" err="1"/>
              <a:t>ештеңе</a:t>
            </a:r>
            <a:r>
              <a:rPr lang="ru-RU" dirty="0"/>
              <a:t> </a:t>
            </a:r>
            <a:r>
              <a:rPr lang="ru-RU" dirty="0" err="1"/>
              <a:t>байқалмаған</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егер</a:t>
            </a:r>
            <a:r>
              <a:rPr lang="ru-RU" dirty="0"/>
              <a:t> компьютер </a:t>
            </a:r>
            <a:r>
              <a:rPr lang="ru-RU" dirty="0" err="1"/>
              <a:t>бұзылып</a:t>
            </a:r>
            <a:r>
              <a:rPr lang="ru-RU" dirty="0"/>
              <a:t> </a:t>
            </a:r>
            <a:r>
              <a:rPr lang="ru-RU" dirty="0" err="1"/>
              <a:t>қалса</a:t>
            </a:r>
            <a:r>
              <a:rPr lang="ru-RU" dirty="0"/>
              <a:t>, </a:t>
            </a:r>
            <a:r>
              <a:rPr lang="ru-RU" dirty="0" err="1"/>
              <a:t>көңіл</a:t>
            </a:r>
            <a:r>
              <a:rPr lang="en-GB" dirty="0"/>
              <a:t>-</a:t>
            </a:r>
            <a:r>
              <a:rPr lang="kk-KZ" dirty="0"/>
              <a:t>күйі нашар, ашушаң болып кетеді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алдына</a:t>
            </a:r>
            <a:r>
              <a:rPr lang="ru-RU" dirty="0"/>
              <a:t> </a:t>
            </a:r>
            <a:r>
              <a:rPr lang="ru-RU" dirty="0" err="1"/>
              <a:t>отыруға</a:t>
            </a:r>
            <a:r>
              <a:rPr lang="ru-RU" dirty="0"/>
              <a:t> </a:t>
            </a:r>
            <a:r>
              <a:rPr lang="ru-RU" dirty="0" err="1"/>
              <a:t>тыйым</a:t>
            </a:r>
            <a:r>
              <a:rPr lang="ru-RU" dirty="0"/>
              <a:t> </a:t>
            </a:r>
            <a:r>
              <a:rPr lang="ru-RU" dirty="0" err="1"/>
              <a:t>салса</a:t>
            </a:r>
            <a:r>
              <a:rPr lang="ru-RU" dirty="0"/>
              <a:t>, </a:t>
            </a:r>
            <a:r>
              <a:rPr lang="ru-RU" dirty="0" err="1"/>
              <a:t>жанжалдасады</a:t>
            </a:r>
            <a:r>
              <a:rPr lang="ru-RU" dirty="0"/>
              <a:t>, </a:t>
            </a:r>
            <a:r>
              <a:rPr lang="ru-RU" dirty="0" err="1"/>
              <a:t>қоқан</a:t>
            </a:r>
            <a:r>
              <a:rPr lang="en-GB" dirty="0"/>
              <a:t>-</a:t>
            </a:r>
            <a:r>
              <a:rPr lang="kk-KZ" dirty="0"/>
              <a:t>лоқы көрсетеді, бопсалайды</a:t>
            </a:r>
            <a:r>
              <a:rPr lang="ru-RU" dirty="0"/>
              <a:t>.</a:t>
            </a:r>
          </a:p>
          <a:p>
            <a:pPr lvl="0"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аталғандардың</a:t>
            </a:r>
            <a:r>
              <a:rPr lang="ru-RU" sz="1200" kern="1200" dirty="0">
                <a:solidFill>
                  <a:schemeClr val="tx1"/>
                </a:solidFill>
                <a:effectLst/>
                <a:latin typeface="+mn-lt"/>
                <a:ea typeface="+mn-ea"/>
                <a:cs typeface="+mn-cs"/>
              </a:rPr>
              <a:t> кем </a:t>
            </a:r>
            <a:r>
              <a:rPr lang="ru-RU" sz="1200" kern="1200" dirty="0" err="1">
                <a:solidFill>
                  <a:schemeClr val="tx1"/>
                </a:solidFill>
                <a:effectLst/>
                <a:latin typeface="+mn-lt"/>
                <a:ea typeface="+mn-ea"/>
                <a:cs typeface="+mn-cs"/>
              </a:rPr>
              <a:t>дегенде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kk-KZ" sz="1200" kern="1200" dirty="0">
                <a:solidFill>
                  <a:schemeClr val="tx1"/>
                </a:solidFill>
                <a:effectLst/>
                <a:latin typeface="+mn-lt"/>
                <a:ea typeface="+mn-ea"/>
                <a:cs typeface="+mn-cs"/>
              </a:rPr>
              <a:t>, бұл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тәуелділіктің бастамасы. Осындай белгілер көбейген сайын тәуелділік те күштірек бола түседі. Егер барлық белгілер көрініс берсе, дереу психолог көмегіне жүгіну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5</a:t>
            </a:fld>
            <a:endParaRPr lang="ru-RU"/>
          </a:p>
        </p:txBody>
      </p:sp>
    </p:spTree>
    <p:extLst>
      <p:ext uri="{BB962C8B-B14F-4D97-AF65-F5344CB8AC3E}">
        <p14:creationId xmlns:p14="http://schemas.microsoft.com/office/powerpoint/2010/main" val="265170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Психолог </a:t>
            </a:r>
            <a:r>
              <a:rPr lang="ru-RU" sz="1200" dirty="0"/>
              <a:t>https://covid-19.mentalcenter.kz </a:t>
            </a:r>
            <a:r>
              <a:rPr lang="ru-RU" sz="1200" dirty="0" err="1"/>
              <a:t>сайтындағы</a:t>
            </a:r>
            <a:r>
              <a:rPr lang="ru-RU" sz="1200" dirty="0"/>
              <a:t> </a:t>
            </a:r>
            <a:r>
              <a:rPr lang="ru-RU" sz="1200" dirty="0" err="1"/>
              <a:t>психологиялық</a:t>
            </a:r>
            <a:r>
              <a:rPr lang="ru-RU" sz="1200" dirty="0"/>
              <a:t> </a:t>
            </a:r>
            <a:r>
              <a:rPr lang="ru-RU" sz="1200" dirty="0" err="1"/>
              <a:t>көмек</a:t>
            </a:r>
            <a:r>
              <a:rPr lang="ru-RU" sz="1200" dirty="0"/>
              <a:t> </a:t>
            </a:r>
            <a:r>
              <a:rPr lang="ru-RU" sz="1200" dirty="0" err="1"/>
              <a:t>көрсету</a:t>
            </a:r>
            <a:r>
              <a:rPr lang="ru-RU" sz="1200" dirty="0"/>
              <a:t> </a:t>
            </a:r>
            <a:r>
              <a:rPr lang="ru-RU" sz="1200" dirty="0" err="1"/>
              <a:t>қызметтеріне</a:t>
            </a:r>
            <a:r>
              <a:rPr lang="ru-RU" sz="1200" dirty="0"/>
              <a:t> </a:t>
            </a:r>
            <a:r>
              <a:rPr lang="ru-RU" sz="1200" dirty="0" err="1"/>
              <a:t>жұгінуді</a:t>
            </a:r>
            <a:r>
              <a:rPr lang="ru-RU" sz="1200" dirty="0"/>
              <a:t> </a:t>
            </a:r>
            <a:r>
              <a:rPr lang="ru-RU" sz="1200" dirty="0" err="1"/>
              <a:t>ұсынады</a:t>
            </a:r>
            <a:r>
              <a:rPr lang="ru-RU" sz="1200" dirty="0"/>
              <a:t>. </a:t>
            </a:r>
            <a:r>
              <a:rPr lang="ru-RU" dirty="0"/>
              <a:t> </a:t>
            </a:r>
            <a:endParaRPr lang="ru-RU" sz="1200"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dirty="0" err="1"/>
              <a:t>Қажет</a:t>
            </a:r>
            <a:r>
              <a:rPr lang="ru-RU" sz="1200" dirty="0"/>
              <a:t> </a:t>
            </a:r>
            <a:r>
              <a:rPr lang="ru-RU" sz="1200" dirty="0" err="1"/>
              <a:t>болса</a:t>
            </a:r>
            <a:r>
              <a:rPr lang="ru-RU" sz="1200" dirty="0"/>
              <a:t>, психолог </a:t>
            </a:r>
            <a:r>
              <a:rPr lang="ru-RU" sz="1200" dirty="0" err="1"/>
              <a:t>консультацияға</a:t>
            </a:r>
            <a:r>
              <a:rPr lang="ru-RU" sz="1200" dirty="0"/>
              <a:t> </a:t>
            </a:r>
            <a:r>
              <a:rPr lang="ru-RU" sz="1200" dirty="0" err="1"/>
              <a:t>қалай</a:t>
            </a:r>
            <a:r>
              <a:rPr lang="ru-RU" sz="1200" dirty="0"/>
              <a:t> </a:t>
            </a:r>
            <a:r>
              <a:rPr lang="ru-RU" sz="1200" dirty="0" err="1"/>
              <a:t>жазылуға</a:t>
            </a:r>
            <a:r>
              <a:rPr lang="ru-RU" sz="1200" dirty="0"/>
              <a:t> </a:t>
            </a:r>
            <a:r>
              <a:rPr lang="ru-RU" sz="1200" dirty="0" err="1"/>
              <a:t>болатыны</a:t>
            </a:r>
            <a:r>
              <a:rPr lang="ru-RU" sz="1200" dirty="0"/>
              <a:t> </a:t>
            </a:r>
            <a:r>
              <a:rPr lang="ru-RU" sz="1200" dirty="0" err="1"/>
              <a:t>туралы</a:t>
            </a:r>
            <a:r>
              <a:rPr lang="ru-RU" sz="1200" dirty="0"/>
              <a:t> да </a:t>
            </a:r>
            <a:r>
              <a:rPr lang="ru-RU" sz="1200" dirty="0" err="1"/>
              <a:t>айтып</a:t>
            </a:r>
            <a:r>
              <a:rPr lang="ru-RU" sz="1200" dirty="0"/>
              <a:t> </a:t>
            </a:r>
            <a:r>
              <a:rPr lang="ru-RU" sz="1200" dirty="0" err="1"/>
              <a:t>береді</a:t>
            </a:r>
            <a:r>
              <a:rPr lang="ru-RU" sz="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6</a:t>
            </a:fld>
            <a:endParaRPr lang="ru-RU"/>
          </a:p>
        </p:txBody>
      </p:sp>
    </p:spTree>
    <p:extLst>
      <p:ext uri="{BB962C8B-B14F-4D97-AF65-F5344CB8AC3E}">
        <p14:creationId xmlns:p14="http://schemas.microsoft.com/office/powerpoint/2010/main" val="318514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Ғаламтордағы</a:t>
            </a:r>
            <a:r>
              <a:rPr lang="ru-RU" dirty="0"/>
              <a:t> </a:t>
            </a:r>
            <a:r>
              <a:rPr lang="ru-RU" dirty="0" err="1"/>
              <a:t>келесі</a:t>
            </a:r>
            <a:r>
              <a:rPr lang="ru-RU" dirty="0"/>
              <a:t> </a:t>
            </a:r>
            <a:r>
              <a:rPr lang="ru-RU" dirty="0" err="1"/>
              <a:t>қауіппен</a:t>
            </a:r>
            <a:r>
              <a:rPr lang="ru-RU" dirty="0"/>
              <a:t> </a:t>
            </a:r>
            <a:r>
              <a:rPr lang="ru-RU" dirty="0" err="1"/>
              <a:t>танысуды</a:t>
            </a:r>
            <a:r>
              <a:rPr lang="ru-RU" dirty="0"/>
              <a:t> </a:t>
            </a:r>
            <a:r>
              <a:rPr lang="ru-RU" dirty="0" err="1"/>
              <a:t>ұсынады</a:t>
            </a:r>
            <a:r>
              <a:rPr lang="ru-RU" dirty="0"/>
              <a:t>.</a:t>
            </a:r>
          </a:p>
          <a:p>
            <a:pPr indent="182880"/>
            <a:r>
              <a:rPr lang="ru-RU" dirty="0" err="1"/>
              <a:t>Оның</a:t>
            </a:r>
            <a:r>
              <a:rPr lang="ru-RU" dirty="0"/>
              <a:t> </a:t>
            </a:r>
            <a:r>
              <a:rPr lang="ru-RU" dirty="0" err="1"/>
              <a:t>қазір</a:t>
            </a:r>
            <a:r>
              <a:rPr lang="ru-RU" dirty="0"/>
              <a:t> </a:t>
            </a:r>
            <a:r>
              <a:rPr lang="ru-RU" dirty="0" err="1"/>
              <a:t>жасөспірімдер</a:t>
            </a:r>
            <a:r>
              <a:rPr lang="ru-RU" dirty="0"/>
              <a:t> мен </a:t>
            </a:r>
            <a:r>
              <a:rPr lang="ru-RU" dirty="0" err="1"/>
              <a:t>ересектер</a:t>
            </a:r>
            <a:r>
              <a:rPr lang="ru-RU" dirty="0"/>
              <a:t> </a:t>
            </a:r>
            <a:r>
              <a:rPr lang="ru-RU" dirty="0" err="1"/>
              <a:t>қашықтан</a:t>
            </a:r>
            <a:r>
              <a:rPr lang="ru-RU" dirty="0"/>
              <a:t> </a:t>
            </a:r>
            <a:r>
              <a:rPr lang="ru-RU" dirty="0" err="1"/>
              <a:t>араласуға</a:t>
            </a:r>
            <a:r>
              <a:rPr lang="ru-RU" dirty="0"/>
              <a:t> </a:t>
            </a:r>
            <a:r>
              <a:rPr lang="ru-RU" dirty="0" err="1"/>
              <a:t>мәжбүр</a:t>
            </a:r>
            <a:r>
              <a:rPr lang="ru-RU" dirty="0"/>
              <a:t> </a:t>
            </a:r>
            <a:r>
              <a:rPr lang="ru-RU" dirty="0" err="1"/>
              <a:t>кезде</a:t>
            </a:r>
            <a:r>
              <a:rPr lang="ru-RU" dirty="0"/>
              <a:t>, ал </a:t>
            </a:r>
            <a:r>
              <a:rPr lang="ru-RU" dirty="0" err="1"/>
              <a:t>мессенджерлер</a:t>
            </a:r>
            <a:r>
              <a:rPr lang="ru-RU" dirty="0"/>
              <a:t> мен </a:t>
            </a:r>
            <a:r>
              <a:rPr lang="ru-RU" dirty="0" err="1"/>
              <a:t>әлеуметтік</a:t>
            </a:r>
            <a:r>
              <a:rPr lang="ru-RU" dirty="0"/>
              <a:t> </a:t>
            </a:r>
            <a:r>
              <a:rPr lang="ru-RU" dirty="0" err="1"/>
              <a:t>желілер</a:t>
            </a:r>
            <a:r>
              <a:rPr lang="ru-RU" dirty="0"/>
              <a:t> </a:t>
            </a:r>
            <a:r>
              <a:rPr lang="ru-RU" dirty="0" err="1"/>
              <a:t>жалғыз</a:t>
            </a:r>
            <a:r>
              <a:rPr lang="ru-RU" dirty="0"/>
              <a:t> </a:t>
            </a:r>
            <a:r>
              <a:rPr lang="ru-RU" dirty="0" err="1"/>
              <a:t>дерлік</a:t>
            </a:r>
            <a:r>
              <a:rPr lang="ru-RU" dirty="0"/>
              <a:t> </a:t>
            </a:r>
            <a:r>
              <a:rPr lang="ru-RU" dirty="0" err="1"/>
              <a:t>қарым</a:t>
            </a:r>
            <a:r>
              <a:rPr lang="en-GB" dirty="0"/>
              <a:t>-</a:t>
            </a:r>
            <a:r>
              <a:rPr lang="kk-KZ" dirty="0"/>
              <a:t>қатынас көзіне айналған уақытта</a:t>
            </a:r>
            <a:r>
              <a:rPr lang="ru-RU" dirty="0"/>
              <a:t> </a:t>
            </a:r>
            <a:r>
              <a:rPr lang="ru-RU" dirty="0" err="1"/>
              <a:t>өте</a:t>
            </a:r>
            <a:r>
              <a:rPr lang="ru-RU" dirty="0"/>
              <a:t> </a:t>
            </a:r>
            <a:r>
              <a:rPr lang="ru-RU" dirty="0" err="1"/>
              <a:t>өзекті</a:t>
            </a:r>
            <a:r>
              <a:rPr lang="ru-RU" dirty="0"/>
              <a:t> </a:t>
            </a:r>
            <a:r>
              <a:rPr lang="ru-RU" dirty="0" err="1"/>
              <a:t>екені</a:t>
            </a:r>
            <a:r>
              <a:rPr lang="ru-RU" dirty="0"/>
              <a:t> </a:t>
            </a:r>
            <a:r>
              <a:rPr lang="ru-RU" dirty="0" err="1"/>
              <a:t>туралы</a:t>
            </a:r>
            <a:r>
              <a:rPr lang="ru-RU" dirty="0"/>
              <a:t> </a:t>
            </a:r>
            <a:r>
              <a:rPr lang="ru-RU" dirty="0" err="1"/>
              <a:t>айтады</a:t>
            </a:r>
            <a:r>
              <a:rPr lang="ru-RU" dirty="0"/>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err="1"/>
              <a:t>Ғаламтор</a:t>
            </a:r>
            <a:r>
              <a:rPr lang="ru-RU" dirty="0"/>
              <a:t> </a:t>
            </a:r>
            <a:r>
              <a:rPr lang="ru-RU" dirty="0" err="1"/>
              <a:t>технологияларының</a:t>
            </a:r>
            <a:r>
              <a:rPr lang="ru-RU" dirty="0"/>
              <a:t> </a:t>
            </a:r>
            <a:r>
              <a:rPr lang="ru-RU" dirty="0" err="1"/>
              <a:t>көмегімен</a:t>
            </a:r>
            <a:r>
              <a:rPr lang="ru-RU" dirty="0"/>
              <a:t> </a:t>
            </a:r>
            <a:r>
              <a:rPr lang="ru-RU" dirty="0" err="1"/>
              <a:t>жүзеге</a:t>
            </a:r>
            <a:r>
              <a:rPr lang="ru-RU" dirty="0"/>
              <a:t> </a:t>
            </a:r>
            <a:r>
              <a:rPr lang="ru-RU" dirty="0" err="1"/>
              <a:t>асырылатын</a:t>
            </a:r>
            <a:r>
              <a:rPr lang="ru-RU" dirty="0"/>
              <a:t> және </a:t>
            </a:r>
            <a:r>
              <a:rPr lang="ru-RU" sz="1200" dirty="0" err="1">
                <a:latin typeface="Arial" panose="020B0604020202020204" pitchFamily="34" charset="0"/>
                <a:cs typeface="Arial" panose="020B0604020202020204" pitchFamily="34" charset="0"/>
              </a:rPr>
              <a:t>тіл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тигізу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бопсалау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қоқан</a:t>
            </a:r>
            <a:r>
              <a:rPr lang="en-GB" sz="1200" dirty="0">
                <a:latin typeface="Arial" panose="020B0604020202020204" pitchFamily="34" charset="0"/>
                <a:cs typeface="Arial" panose="020B0604020202020204" pitchFamily="34" charset="0"/>
              </a:rPr>
              <a:t>-</a:t>
            </a:r>
            <a:r>
              <a:rPr lang="kk-KZ" sz="1200" dirty="0">
                <a:latin typeface="Arial" panose="020B0604020202020204" pitchFamily="34" charset="0"/>
                <a:cs typeface="Arial" panose="020B0604020202020204" pitchFamily="34" charset="0"/>
              </a:rPr>
              <a:t>лоқы көрсету, жала жабу, алымсақтық түрінде көрініс беретін қудалау әдісі «кибербуллинг» ұғымымен қысқаша таныстырады. Ішінара қысқа мысалдар келтіреді: мысалы, оның бір түрі </a:t>
            </a:r>
            <a:r>
              <a:rPr lang="ru-RU" sz="1200" b="1" dirty="0"/>
              <a:t>ТРОЛЛИНГ, </a:t>
            </a:r>
            <a:r>
              <a:rPr lang="ru-RU" sz="1200" b="0" dirty="0" err="1"/>
              <a:t>яғни</a:t>
            </a:r>
            <a:r>
              <a:rPr lang="ru-RU" sz="1200" b="0" dirty="0"/>
              <a:t> </a:t>
            </a:r>
            <a:r>
              <a:rPr lang="ru-RU" sz="1200" b="0" kern="1200" dirty="0" err="1">
                <a:solidFill>
                  <a:prstClr val="white"/>
                </a:solidFill>
                <a:latin typeface="+mn-lt"/>
                <a:ea typeface="+mn-ea"/>
                <a:cs typeface="+mn-cs"/>
              </a:rPr>
              <a:t>құрбанды</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келемеждеу</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мақсатымен</a:t>
            </a:r>
            <a:r>
              <a:rPr lang="ru-RU" sz="1200" b="0" kern="1200" dirty="0">
                <a:solidFill>
                  <a:prstClr val="white"/>
                </a:solidFill>
                <a:latin typeface="+mn-lt"/>
                <a:ea typeface="+mn-ea"/>
                <a:cs typeface="+mn-cs"/>
              </a:rPr>
              <a:t> веб</a:t>
            </a:r>
            <a:r>
              <a:rPr lang="en-GB" sz="1200" b="0" kern="1200" dirty="0">
                <a:solidFill>
                  <a:prstClr val="white"/>
                </a:solidFill>
                <a:latin typeface="+mn-lt"/>
                <a:ea typeface="+mn-ea"/>
                <a:cs typeface="+mn-cs"/>
              </a:rPr>
              <a:t>-</a:t>
            </a:r>
            <a:r>
              <a:rPr lang="kk-KZ" sz="1200" b="0" kern="1200" dirty="0">
                <a:solidFill>
                  <a:prstClr val="white"/>
                </a:solidFill>
                <a:latin typeface="+mn-lt"/>
                <a:ea typeface="+mn-ea"/>
                <a:cs typeface="+mn-cs"/>
              </a:rPr>
              <a:t>сайттарда, әлеуметтік желілердің парақшаларында агрессияға толы ақпарат жариялау немесе тіпті </a:t>
            </a:r>
            <a:r>
              <a:rPr lang="ru-RU" sz="1200" kern="1200" dirty="0" err="1"/>
              <a:t>баланы</a:t>
            </a:r>
            <a:r>
              <a:rPr lang="ru-RU" sz="1200" kern="1200" dirty="0"/>
              <a:t> </a:t>
            </a:r>
            <a:r>
              <a:rPr lang="ru-RU" sz="1200" kern="1200" dirty="0" err="1"/>
              <a:t>жай</a:t>
            </a:r>
            <a:r>
              <a:rPr lang="ru-RU" sz="1200" kern="1200" dirty="0"/>
              <a:t> </a:t>
            </a:r>
            <a:r>
              <a:rPr lang="ru-RU" sz="1200" kern="1200" dirty="0" err="1"/>
              <a:t>ғана</a:t>
            </a:r>
            <a:r>
              <a:rPr lang="ru-RU" sz="1200" kern="1200" dirty="0"/>
              <a:t> </a:t>
            </a:r>
            <a:r>
              <a:rPr lang="ru-RU" sz="1200" kern="1200" dirty="0" err="1"/>
              <a:t>барлық</a:t>
            </a:r>
            <a:r>
              <a:rPr lang="ru-RU" sz="1200" kern="1200" dirty="0"/>
              <a:t> </a:t>
            </a:r>
            <a:r>
              <a:rPr lang="ru-RU" sz="1200" kern="1200" dirty="0" err="1"/>
              <a:t>ортақ</a:t>
            </a:r>
            <a:r>
              <a:rPr lang="ru-RU" sz="1200" kern="1200" dirty="0"/>
              <a:t> онлайн</a:t>
            </a:r>
            <a:r>
              <a:rPr lang="en-GB" sz="1200" kern="1200" dirty="0"/>
              <a:t>-</a:t>
            </a:r>
            <a:r>
              <a:rPr lang="kk-KZ" sz="1200" kern="1200" dirty="0"/>
              <a:t>әңгімелерден </a:t>
            </a:r>
            <a:r>
              <a:rPr lang="kk-KZ" sz="1200" b="1" kern="1200" dirty="0"/>
              <a:t>ШЫҒАРЫП ТАСТАУ. </a:t>
            </a:r>
            <a:r>
              <a:rPr lang="kk-KZ" sz="1200" b="0" kern="1200" dirty="0"/>
              <a:t>Мұндай жағдайда балаларға ерекше қолдау көрсету керек және мәселенің орынды шешімін табу қажет.</a:t>
            </a:r>
            <a:r>
              <a:rPr lang="kk-KZ" sz="1200" b="1" kern="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7</a:t>
            </a:fld>
            <a:endParaRPr lang="ru-RU"/>
          </a:p>
        </p:txBody>
      </p:sp>
    </p:spTree>
    <p:extLst>
      <p:ext uri="{BB962C8B-B14F-4D97-AF65-F5344CB8AC3E}">
        <p14:creationId xmlns:p14="http://schemas.microsoft.com/office/powerpoint/2010/main" val="2184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басты</a:t>
            </a:r>
            <a:r>
              <a:rPr lang="ru-RU" dirty="0"/>
              <a:t> </a:t>
            </a:r>
            <a:r>
              <a:rPr lang="ru-RU" dirty="0" err="1"/>
              <a:t>мәселе</a:t>
            </a:r>
            <a:r>
              <a:rPr lang="ru-RU" dirty="0"/>
              <a:t> </a:t>
            </a:r>
            <a:r>
              <a:rPr lang="ru-RU" dirty="0" err="1"/>
              <a:t>балалардың</a:t>
            </a:r>
            <a:r>
              <a:rPr lang="ru-RU" dirty="0"/>
              <a:t> </a:t>
            </a:r>
            <a:r>
              <a:rPr lang="ru-RU" dirty="0" err="1"/>
              <a:t>шамамен</a:t>
            </a:r>
            <a:r>
              <a:rPr lang="ru-RU" dirty="0"/>
              <a:t> 20% </a:t>
            </a:r>
            <a:r>
              <a:rPr lang="ru-RU" dirty="0" err="1"/>
              <a:t>ғана</a:t>
            </a:r>
            <a:r>
              <a:rPr lang="ru-RU" dirty="0"/>
              <a:t> </a:t>
            </a:r>
            <a:r>
              <a:rPr lang="ru-RU" dirty="0" err="1"/>
              <a:t>ересектерге</a:t>
            </a:r>
            <a:r>
              <a:rPr lang="ru-RU" dirty="0"/>
              <a:t> </a:t>
            </a:r>
            <a:r>
              <a:rPr lang="ru-RU" dirty="0" err="1"/>
              <a:t>түрлі</a:t>
            </a:r>
            <a:r>
              <a:rPr lang="ru-RU" dirty="0"/>
              <a:t> </a:t>
            </a:r>
            <a:r>
              <a:rPr lang="ru-RU" dirty="0" err="1"/>
              <a:t>қудалау</a:t>
            </a:r>
            <a:r>
              <a:rPr lang="ru-RU" dirty="0"/>
              <a:t> </a:t>
            </a:r>
            <a:r>
              <a:rPr lang="ru-RU" dirty="0" err="1"/>
              <a:t>немесе</a:t>
            </a:r>
            <a:r>
              <a:rPr lang="ru-RU" dirty="0"/>
              <a:t> </a:t>
            </a:r>
            <a:r>
              <a:rPr lang="ru-RU" dirty="0" err="1"/>
              <a:t>буллинг</a:t>
            </a:r>
            <a:r>
              <a:rPr lang="ru-RU" dirty="0"/>
              <a:t> </a:t>
            </a:r>
            <a:r>
              <a:rPr lang="ru-RU" dirty="0" err="1"/>
              <a:t>туралы</a:t>
            </a:r>
            <a:r>
              <a:rPr lang="ru-RU" dirty="0"/>
              <a:t> </a:t>
            </a:r>
            <a:r>
              <a:rPr lang="ru-RU" dirty="0" err="1"/>
              <a:t>айта</a:t>
            </a:r>
            <a:r>
              <a:rPr lang="ru-RU" dirty="0"/>
              <a:t> </a:t>
            </a:r>
            <a:r>
              <a:rPr lang="ru-RU" dirty="0" err="1"/>
              <a:t>алатынында</a:t>
            </a:r>
            <a:r>
              <a:rPr lang="ru-RU" dirty="0"/>
              <a:t> </a:t>
            </a:r>
            <a:r>
              <a:rPr lang="ru-RU" dirty="0" err="1"/>
              <a:t>екенін</a:t>
            </a:r>
            <a:r>
              <a:rPr lang="ru-RU" dirty="0"/>
              <a:t> және </a:t>
            </a:r>
            <a:r>
              <a:rPr lang="ru-RU" dirty="0" err="1"/>
              <a:t>осының</a:t>
            </a:r>
            <a:r>
              <a:rPr lang="ru-RU" dirty="0"/>
              <a:t> </a:t>
            </a:r>
            <a:r>
              <a:rPr lang="ru-RU" dirty="0" err="1"/>
              <a:t>салдарынан</a:t>
            </a:r>
            <a:r>
              <a:rPr lang="ru-RU" dirty="0"/>
              <a:t> </a:t>
            </a:r>
            <a:r>
              <a:rPr lang="ru-RU" dirty="0" err="1"/>
              <a:t>ауыр</a:t>
            </a:r>
            <a:r>
              <a:rPr lang="ru-RU" dirty="0"/>
              <a:t> </a:t>
            </a:r>
            <a:r>
              <a:rPr lang="ru-RU" dirty="0" err="1"/>
              <a:t>психологиялық</a:t>
            </a:r>
            <a:r>
              <a:rPr lang="ru-RU" dirty="0"/>
              <a:t> </a:t>
            </a:r>
            <a:r>
              <a:rPr lang="ru-RU" dirty="0" err="1"/>
              <a:t>зақым</a:t>
            </a:r>
            <a:r>
              <a:rPr lang="ru-RU" dirty="0"/>
              <a:t> </a:t>
            </a:r>
            <a:r>
              <a:rPr lang="ru-RU" dirty="0" err="1"/>
              <a:t>келіп</a:t>
            </a:r>
            <a:r>
              <a:rPr lang="ru-RU" dirty="0"/>
              <a:t>, </a:t>
            </a:r>
            <a:r>
              <a:rPr lang="ru-RU" dirty="0" err="1"/>
              <a:t>артынша</a:t>
            </a:r>
            <a:r>
              <a:rPr lang="ru-RU" dirty="0"/>
              <a:t> депрессия, </a:t>
            </a:r>
            <a:r>
              <a:rPr lang="ru-RU" dirty="0" err="1"/>
              <a:t>шектен</a:t>
            </a:r>
            <a:r>
              <a:rPr lang="ru-RU" dirty="0"/>
              <a:t> </a:t>
            </a:r>
            <a:r>
              <a:rPr lang="ru-RU" dirty="0" err="1"/>
              <a:t>тыс</a:t>
            </a:r>
            <a:r>
              <a:rPr lang="ru-RU" dirty="0"/>
              <a:t> агрессия </a:t>
            </a:r>
            <a:r>
              <a:rPr lang="ru-RU" dirty="0" err="1"/>
              <a:t>немесе</a:t>
            </a:r>
            <a:r>
              <a:rPr lang="ru-RU" dirty="0"/>
              <a:t> </a:t>
            </a:r>
            <a:r>
              <a:rPr lang="ru-RU" dirty="0" err="1"/>
              <a:t>керісінше</a:t>
            </a:r>
            <a:r>
              <a:rPr lang="ru-RU" dirty="0"/>
              <a:t> </a:t>
            </a:r>
            <a:r>
              <a:rPr lang="ru-RU" dirty="0" err="1"/>
              <a:t>тұйықтық</a:t>
            </a:r>
            <a:r>
              <a:rPr lang="ru-RU" dirty="0"/>
              <a:t> және </a:t>
            </a:r>
            <a:r>
              <a:rPr lang="ru-RU" dirty="0" err="1"/>
              <a:t>тіпті</a:t>
            </a:r>
            <a:r>
              <a:rPr lang="ru-RU" dirty="0"/>
              <a:t> суицид </a:t>
            </a:r>
            <a:r>
              <a:rPr lang="ru-RU" dirty="0" err="1"/>
              <a:t>орын</a:t>
            </a:r>
            <a:r>
              <a:rPr lang="ru-RU" dirty="0"/>
              <a:t> </a:t>
            </a:r>
            <a:r>
              <a:rPr lang="ru-RU" dirty="0" err="1"/>
              <a:t>алатынында</a:t>
            </a:r>
            <a:r>
              <a:rPr lang="ru-RU" dirty="0"/>
              <a:t> </a:t>
            </a:r>
            <a:r>
              <a:rPr lang="ru-RU" dirty="0" err="1"/>
              <a:t>екенін</a:t>
            </a:r>
            <a:r>
              <a:rPr lang="ru-RU" dirty="0"/>
              <a:t> </a:t>
            </a:r>
            <a:r>
              <a:rPr lang="ru-RU" dirty="0" err="1"/>
              <a:t>айтады</a:t>
            </a:r>
            <a:r>
              <a:rPr lang="ru-RU" dirty="0"/>
              <a:t>. Психолог </a:t>
            </a:r>
            <a:r>
              <a:rPr lang="ru-RU" dirty="0" err="1"/>
              <a:t>статистикалық</a:t>
            </a:r>
            <a:r>
              <a:rPr lang="ru-RU" dirty="0"/>
              <a:t> </a:t>
            </a:r>
            <a:r>
              <a:rPr lang="ru-RU" dirty="0" err="1"/>
              <a:t>мәліметтерді</a:t>
            </a:r>
            <a:r>
              <a:rPr lang="ru-RU" dirty="0"/>
              <a:t> </a:t>
            </a:r>
            <a:r>
              <a:rPr lang="ru-RU" dirty="0" err="1"/>
              <a:t>келтіреді</a:t>
            </a:r>
            <a:r>
              <a:rPr lang="ru-RU" dirty="0"/>
              <a:t>: </a:t>
            </a:r>
            <a:r>
              <a:rPr lang="ru-RU" dirty="0" err="1"/>
              <a:t>кибербуллинг</a:t>
            </a:r>
            <a:r>
              <a:rPr lang="ru-RU" dirty="0"/>
              <a:t> </a:t>
            </a:r>
            <a:r>
              <a:rPr lang="ru-RU" dirty="0" err="1"/>
              <a:t>мәселесін</a:t>
            </a:r>
            <a:r>
              <a:rPr lang="ru-RU" dirty="0"/>
              <a:t> </a:t>
            </a:r>
            <a:r>
              <a:rPr lang="ru-RU" dirty="0" err="1"/>
              <a:t>шешу</a:t>
            </a:r>
            <a:r>
              <a:rPr lang="ru-RU" dirty="0"/>
              <a:t> </a:t>
            </a:r>
            <a:r>
              <a:rPr lang="ru-RU" dirty="0" err="1"/>
              <a:t>үшін</a:t>
            </a:r>
            <a:r>
              <a:rPr lang="ru-RU" dirty="0"/>
              <a:t> </a:t>
            </a:r>
            <a:r>
              <a:rPr lang="ru-RU" dirty="0" err="1"/>
              <a:t>ересектердің</a:t>
            </a:r>
            <a:r>
              <a:rPr lang="ru-RU" dirty="0"/>
              <a:t> </a:t>
            </a:r>
            <a:r>
              <a:rPr lang="ru-RU" baseline="0" dirty="0"/>
              <a:t>58% </a:t>
            </a:r>
            <a:r>
              <a:rPr lang="ru-RU" baseline="0" dirty="0" err="1"/>
              <a:t>жағдайда</a:t>
            </a:r>
            <a:r>
              <a:rPr lang="ru-RU" baseline="0" dirty="0"/>
              <a:t> </a:t>
            </a:r>
            <a:r>
              <a:rPr lang="ru-RU" baseline="0" dirty="0" err="1"/>
              <a:t>араласуына</a:t>
            </a:r>
            <a:r>
              <a:rPr lang="ru-RU" baseline="0" dirty="0"/>
              <a:t> тура </a:t>
            </a:r>
            <a:r>
              <a:rPr lang="ru-RU" baseline="0" dirty="0" err="1"/>
              <a:t>келген</a:t>
            </a:r>
            <a:r>
              <a:rPr lang="ru-RU" baseline="0" dirty="0"/>
              <a:t> және </a:t>
            </a:r>
            <a:r>
              <a:rPr lang="ru-RU" baseline="0" dirty="0" err="1"/>
              <a:t>ата</a:t>
            </a:r>
            <a:r>
              <a:rPr lang="en-GB" baseline="0" dirty="0"/>
              <a:t>-</a:t>
            </a:r>
            <a:r>
              <a:rPr lang="kk-KZ" baseline="0" dirty="0"/>
              <a:t>аналардың шамамен </a:t>
            </a:r>
            <a:r>
              <a:rPr lang="ru-RU" baseline="0" dirty="0"/>
              <a:t>26% </a:t>
            </a:r>
            <a:r>
              <a:rPr lang="ru-RU" baseline="0" dirty="0" err="1"/>
              <a:t>осындай</a:t>
            </a:r>
            <a:r>
              <a:rPr lang="ru-RU" baseline="0" dirty="0"/>
              <a:t> </a:t>
            </a:r>
            <a:r>
              <a:rPr lang="ru-RU" baseline="0" dirty="0" err="1"/>
              <a:t>зорлық</a:t>
            </a:r>
            <a:r>
              <a:rPr lang="en-GB" baseline="0" dirty="0"/>
              <a:t>-</a:t>
            </a:r>
            <a:r>
              <a:rPr lang="kk-KZ" baseline="0" dirty="0"/>
              <a:t>зомбылық пен қудалау туралы олар орын алғаннан әлдеқайда кеш білген. Осыған орай кибербуллинг салдарын жою үшін көбірек уақыт пен көңіл бөлу қажет болған. Ата</a:t>
            </a:r>
            <a:r>
              <a:rPr lang="en-GB" baseline="0" dirty="0"/>
              <a:t>-</a:t>
            </a:r>
            <a:r>
              <a:rPr lang="kk-KZ" baseline="0" dirty="0"/>
              <a:t>аналарды балаларына көбірек көңіл бөлуге шақырады.</a:t>
            </a:r>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8</a:t>
            </a:fld>
            <a:endParaRPr lang="ru-RU"/>
          </a:p>
        </p:txBody>
      </p:sp>
    </p:spTree>
    <p:extLst>
      <p:ext uri="{BB962C8B-B14F-4D97-AF65-F5344CB8AC3E}">
        <p14:creationId xmlns:p14="http://schemas.microsoft.com/office/powerpoint/2010/main" val="206102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аналарды қудалауға түсу белгілерімен және баланың көңіл</a:t>
            </a:r>
            <a:r>
              <a:rPr lang="en-GB" dirty="0"/>
              <a:t>-</a:t>
            </a:r>
            <a:r>
              <a:rPr lang="kk-KZ" dirty="0"/>
              <a:t>күйіндегі өзгерістер себебін анықтау тәсілдерімен таныстырады. Мысалы, бала телефонды сирек қолдана бастады, әлеуметтік желілердегі парақшаларын бұғаттап тастады немесе өшіріп тастады, ата</a:t>
            </a:r>
            <a:r>
              <a:rPr lang="en-GB" dirty="0"/>
              <a:t>-</a:t>
            </a:r>
            <a:r>
              <a:rPr lang="kk-KZ" dirty="0"/>
              <a:t>ана әлеуметтік желіден баласына қатысты тіл тигізетін сөздері көрді немесе бала өзінің сыныптастары немесе достары туралы жағымсыз сөздер айтады, оларға қатысты өшпенділік пен долылық танытады. Бұл ретте айта кету маңызды, бала құрбан рөлінде де, агрессор (қудалауды жүзеге асырушы) рөлінде әрекет ете алады, ал ата</a:t>
            </a:r>
            <a:r>
              <a:rPr lang="en-GB" dirty="0"/>
              <a:t>-</a:t>
            </a:r>
            <a:r>
              <a:rPr lang="kk-KZ" dirty="0"/>
              <a:t>ана көбінесе бұл туралы тіпті білмеуі немесе ойына да келмеуі мүмкін. Естеріңізге саламыз, үйдегі жасөсіпірімдер мен жасөспірімдік ортадағы жасөспірімдер мүлдем әртүрлі жасөспірімдер болуы мүмкін.</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9</a:t>
            </a:fld>
            <a:endParaRPr lang="ru-RU"/>
          </a:p>
        </p:txBody>
      </p:sp>
    </p:spTree>
    <p:extLst>
      <p:ext uri="{BB962C8B-B14F-4D97-AF65-F5344CB8AC3E}">
        <p14:creationId xmlns:p14="http://schemas.microsoft.com/office/powerpoint/2010/main" val="55517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F5CE47-09C7-49F9-AE11-7F76808AE88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709ED933-7C3D-4814-BB1A-BA0E9AF32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2744819-77D9-477F-880D-F44F42BCBB45}"/>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5" name="Нижний колонтитул 4">
            <a:extLst>
              <a:ext uri="{FF2B5EF4-FFF2-40B4-BE49-F238E27FC236}">
                <a16:creationId xmlns:a16="http://schemas.microsoft.com/office/drawing/2014/main" xmlns="" id="{6B62B0FA-F765-42D8-977A-E9E23DD995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B26648-1E61-4994-BA53-0EE2324164C6}"/>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84998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B69844-0F7B-4AA9-AD08-2684E597A20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6B1AC99B-AC75-400B-BFF9-69BE2F6BD9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F36F991-3F66-4714-B69D-3C2C1B249BE5}"/>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5" name="Нижний колонтитул 4">
            <a:extLst>
              <a:ext uri="{FF2B5EF4-FFF2-40B4-BE49-F238E27FC236}">
                <a16:creationId xmlns:a16="http://schemas.microsoft.com/office/drawing/2014/main" xmlns="" id="{C3C21561-CA41-4660-905A-6E7112FFD4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577DE21-8DA6-4B81-AFC8-3C7E1C3E8F1F}"/>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2026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9EE2377-F0B4-430C-AED4-17955D1BBB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8B99760-47E7-4B9C-9297-86B14EB3F02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6D49B9C-0022-4A61-A7DA-7350A7BE594E}"/>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5" name="Нижний колонтитул 4">
            <a:extLst>
              <a:ext uri="{FF2B5EF4-FFF2-40B4-BE49-F238E27FC236}">
                <a16:creationId xmlns:a16="http://schemas.microsoft.com/office/drawing/2014/main" xmlns="" id="{6CF574A4-3093-474C-8EF0-EBE89187FC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C38F1F-2C66-467C-B449-62C6F9FC3F27}"/>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64040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FA0DFB-CEDD-47FF-AA23-62CFE8026E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303B0C8-50FF-4ACF-94C4-B667CD547C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A32F50A-1F31-4858-9298-87DAE861961B}"/>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5" name="Нижний колонтитул 4">
            <a:extLst>
              <a:ext uri="{FF2B5EF4-FFF2-40B4-BE49-F238E27FC236}">
                <a16:creationId xmlns:a16="http://schemas.microsoft.com/office/drawing/2014/main" xmlns="" id="{864E4DE0-D470-497F-ABBB-6BA6CABEC4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632D2D9-D291-4374-978F-06C5DD2F832C}"/>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5978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B6D43B-626B-4051-B96A-012012BC2B8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93CCF46F-4856-4562-A0A4-68D636467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EBEE6CB-81DA-4268-85DE-4640ACC2F7A7}"/>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5" name="Нижний колонтитул 4">
            <a:extLst>
              <a:ext uri="{FF2B5EF4-FFF2-40B4-BE49-F238E27FC236}">
                <a16:creationId xmlns:a16="http://schemas.microsoft.com/office/drawing/2014/main" xmlns="" id="{8A2FD44F-401F-48BD-AD4F-284E553DBB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F2A58A3-A9D3-4070-9EBF-D5BBA20F658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64567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D4049C-6582-4682-AC80-F5C3AD3809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8A52216-6245-4F9B-84B8-0954778CA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64A9214-92CF-48CC-9B18-A32896E9AC5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123D0E6-A13C-4AD0-9D38-6FEE9B276813}"/>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6" name="Нижний колонтитул 5">
            <a:extLst>
              <a:ext uri="{FF2B5EF4-FFF2-40B4-BE49-F238E27FC236}">
                <a16:creationId xmlns:a16="http://schemas.microsoft.com/office/drawing/2014/main" xmlns="" id="{2C8FC4F3-9778-4CEE-ACCE-438E66C79D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7D6787A-9244-4594-9716-B855852906CD}"/>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82265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7741D1-878A-49D5-BEC9-FA603E759F7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A93BE32-CC28-4EBF-A108-468FCA801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EFD6621-2822-44D2-AE94-376DABF5823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7E1E592-226B-45D1-8690-284FBBCFD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6D296613-12C5-47D1-BE62-44D1D0DB04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193B8FA-52E8-4918-B25E-F13485B5C57C}"/>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8" name="Нижний колонтитул 7">
            <a:extLst>
              <a:ext uri="{FF2B5EF4-FFF2-40B4-BE49-F238E27FC236}">
                <a16:creationId xmlns:a16="http://schemas.microsoft.com/office/drawing/2014/main" xmlns="" id="{DCD2490D-6046-4ADB-BBA6-11D83742A5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FF3970C-38F5-4772-B3A3-54406B567715}"/>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4400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AA1692-C4BB-468E-9CF2-526F307E689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725B3F1-E864-42CC-8783-58C9FB2573D2}"/>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4" name="Нижний колонтитул 3">
            <a:extLst>
              <a:ext uri="{FF2B5EF4-FFF2-40B4-BE49-F238E27FC236}">
                <a16:creationId xmlns:a16="http://schemas.microsoft.com/office/drawing/2014/main" xmlns="" id="{BF1F3B41-8106-4E16-B5F6-843E77D115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B28644F-F509-47B9-BBE6-F6599FCB126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283577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FB5A6ED7-5041-4EA4-AE6B-3D5B3B515BB5}"/>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3" name="Нижний колонтитул 2">
            <a:extLst>
              <a:ext uri="{FF2B5EF4-FFF2-40B4-BE49-F238E27FC236}">
                <a16:creationId xmlns:a16="http://schemas.microsoft.com/office/drawing/2014/main" xmlns="" id="{733F605A-57CA-4BE0-A05B-4FAB2C1F1A5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8E008241-A1FA-49FA-8446-641D91DCA010}"/>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41918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34E68C-01C1-4E1C-8BC2-87D2D588ED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D6121352-3C65-45D9-8F87-65E99C664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1D98952-6292-4E12-9F13-D4B03C202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C21688E-B1C5-4318-B68E-D0B0A589D1CF}"/>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6" name="Нижний колонтитул 5">
            <a:extLst>
              <a:ext uri="{FF2B5EF4-FFF2-40B4-BE49-F238E27FC236}">
                <a16:creationId xmlns:a16="http://schemas.microsoft.com/office/drawing/2014/main" xmlns="" id="{4D8D4775-D5C3-46C3-9696-2FDC27C1E6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0B6E3CA-736E-4A55-ABA9-59403FF96681}"/>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2357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A4D645-74AF-4CBA-9BE2-0C9F382E63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02B05BF-9089-46D0-B53F-F5B66950D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D1EF9AB8-1105-47BE-8C66-DDAED3AFC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3680F94-2F01-48AE-96F9-0972B8B3AE51}"/>
              </a:ext>
            </a:extLst>
          </p:cNvPr>
          <p:cNvSpPr>
            <a:spLocks noGrp="1"/>
          </p:cNvSpPr>
          <p:nvPr>
            <p:ph type="dt" sz="half" idx="10"/>
          </p:nvPr>
        </p:nvSpPr>
        <p:spPr/>
        <p:txBody>
          <a:bodyPr/>
          <a:lstStyle/>
          <a:p>
            <a:fld id="{2ABE2D47-12CE-4AA3-868B-845C3106D8A7}" type="datetimeFigureOut">
              <a:rPr lang="ru-RU" smtClean="0"/>
              <a:t>14.10.2022</a:t>
            </a:fld>
            <a:endParaRPr lang="ru-RU"/>
          </a:p>
        </p:txBody>
      </p:sp>
      <p:sp>
        <p:nvSpPr>
          <p:cNvPr id="6" name="Нижний колонтитул 5">
            <a:extLst>
              <a:ext uri="{FF2B5EF4-FFF2-40B4-BE49-F238E27FC236}">
                <a16:creationId xmlns:a16="http://schemas.microsoft.com/office/drawing/2014/main" xmlns="" id="{7A5F006E-5BD7-4C81-B157-0F6F051BCF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2908B0F-7F93-409E-B2D1-C4A6920E5C2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177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D1AB5B-F250-4298-AAF4-A36278C72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9A89726F-E7D5-46FE-B499-90A65C771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0983956-F145-44C7-A2CC-39297688D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2D47-12CE-4AA3-868B-845C3106D8A7}" type="datetimeFigureOut">
              <a:rPr lang="ru-RU" smtClean="0"/>
              <a:t>14.10.2022</a:t>
            </a:fld>
            <a:endParaRPr lang="ru-RU"/>
          </a:p>
        </p:txBody>
      </p:sp>
      <p:sp>
        <p:nvSpPr>
          <p:cNvPr id="5" name="Нижний колонтитул 4">
            <a:extLst>
              <a:ext uri="{FF2B5EF4-FFF2-40B4-BE49-F238E27FC236}">
                <a16:creationId xmlns:a16="http://schemas.microsoft.com/office/drawing/2014/main" xmlns="" id="{5DB282A1-FA7C-44DE-AB10-A399DB778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43DCE79-0131-4763-9BA2-32640AB43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EE79F-CDC9-45A3-9B96-8DCC79B90D80}" type="slidenum">
              <a:rPr lang="ru-RU" smtClean="0"/>
              <a:t>‹#›</a:t>
            </a:fld>
            <a:endParaRPr lang="ru-RU"/>
          </a:p>
        </p:txBody>
      </p:sp>
    </p:spTree>
    <p:extLst>
      <p:ext uri="{BB962C8B-B14F-4D97-AF65-F5344CB8AC3E}">
        <p14:creationId xmlns:p14="http://schemas.microsoft.com/office/powerpoint/2010/main" val="406175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7" Type="http://schemas.openxmlformats.org/officeDocument/2006/relationships/hyperlink" Target="https://covid-19.mentalcenter.kz/r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21406" y="225251"/>
            <a:ext cx="8325751" cy="1340768"/>
          </a:xfrm>
        </p:spPr>
        <p:txBody>
          <a:bodyPr>
            <a:normAutofit/>
          </a:bodyPr>
          <a:lstStyle/>
          <a:p>
            <a:pPr algn="ctr"/>
            <a:r>
              <a:rPr lang="ru-RU" b="1" i="1" dirty="0">
                <a:solidFill>
                  <a:srgbClr val="0070C0"/>
                </a:solidFill>
                <a:latin typeface="Times New Roman" panose="02020603050405020304" pitchFamily="18" charset="0"/>
                <a:cs typeface="Times New Roman" panose="02020603050405020304" pitchFamily="18" charset="0"/>
              </a:rPr>
              <a:t>Балалардың </a:t>
            </a:r>
            <a:r>
              <a:rPr lang="ru-RU" b="1" i="1" dirty="0" err="1">
                <a:solidFill>
                  <a:srgbClr val="0070C0"/>
                </a:solidFill>
                <a:latin typeface="Times New Roman" panose="02020603050405020304" pitchFamily="18" charset="0"/>
                <a:cs typeface="Times New Roman" panose="02020603050405020304" pitchFamily="18" charset="0"/>
              </a:rPr>
              <a:t>интернетке</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тәуелділігі</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жаңа</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дерт</a:t>
            </a:r>
            <a:r>
              <a:rPr lang="ru-RU" b="1" i="1" dirty="0" smtClean="0">
                <a:solidFill>
                  <a:srgbClr val="0070C0"/>
                </a:solidFill>
                <a:latin typeface="Times New Roman" panose="02020603050405020304" pitchFamily="18" charset="0"/>
                <a:cs typeface="Times New Roman" panose="02020603050405020304" pitchFamily="18" charset="0"/>
              </a:rPr>
              <a:t>! </a:t>
            </a:r>
            <a:endParaRPr lang="ru-RU" b="1" i="1" dirty="0">
              <a:solidFill>
                <a:srgbClr val="0070C0"/>
              </a:solidFill>
              <a:latin typeface="+mn-lt"/>
            </a:endParaRPr>
          </a:p>
        </p:txBody>
      </p:sp>
      <p:sp>
        <p:nvSpPr>
          <p:cNvPr id="5" name="Заголовок 3">
            <a:extLst>
              <a:ext uri="{FF2B5EF4-FFF2-40B4-BE49-F238E27FC236}">
                <a16:creationId xmlns:a16="http://schemas.microsoft.com/office/drawing/2014/main" xmlns="" id="{E391F122-B5CD-41E9-B829-460F4BAB6C54}"/>
              </a:ext>
            </a:extLst>
          </p:cNvPr>
          <p:cNvSpPr txBox="1">
            <a:spLocks/>
          </p:cNvSpPr>
          <p:nvPr/>
        </p:nvSpPr>
        <p:spPr>
          <a:xfrm>
            <a:off x="2416453" y="5430144"/>
            <a:ext cx="7632848" cy="778165"/>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altLang="ru-RU" b="1" dirty="0" smtClean="0">
              <a:solidFill>
                <a:srgbClr val="C00000"/>
              </a:solidFill>
              <a:latin typeface="Times New Roman" panose="02020603050405020304" pitchFamily="18" charset="0"/>
              <a:cs typeface="Times New Roman" panose="02020603050405020304" pitchFamily="18" charset="0"/>
            </a:endParaRPr>
          </a:p>
          <a:p>
            <a:pPr algn="ctr"/>
            <a:r>
              <a:rPr lang="ru-RU" b="1" dirty="0">
                <a:solidFill>
                  <a:srgbClr val="0070C0"/>
                </a:solidFill>
                <a:latin typeface="Times New Roman" panose="02020603050405020304" pitchFamily="18" charset="0"/>
                <a:cs typeface="Times New Roman" panose="02020603050405020304" pitchFamily="18" charset="0"/>
              </a:rPr>
              <a:t>Балалардың </a:t>
            </a:r>
            <a:r>
              <a:rPr lang="ru-RU" b="1" dirty="0" err="1">
                <a:solidFill>
                  <a:srgbClr val="0070C0"/>
                </a:solidFill>
                <a:latin typeface="Times New Roman" panose="02020603050405020304" pitchFamily="18" charset="0"/>
                <a:cs typeface="Times New Roman" panose="02020603050405020304" pitchFamily="18" charset="0"/>
              </a:rPr>
              <a:t>ғаламтор</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желісіндегі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қауіпсіз</a:t>
            </a:r>
            <a:r>
              <a:rPr lang="ru-RU" b="1" dirty="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мінез-құлқы</a:t>
            </a: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t>
            </a:r>
            <a:r>
              <a:rPr lang="ru-RU" altLang="ru-RU" b="1" dirty="0" err="1" smtClean="0">
                <a:solidFill>
                  <a:srgbClr val="C00000"/>
                </a:solidFill>
                <a:latin typeface="Times New Roman" panose="02020603050405020304" pitchFamily="18" charset="0"/>
                <a:cs typeface="Times New Roman" panose="02020603050405020304" pitchFamily="18" charset="0"/>
              </a:rPr>
              <a:t>Психологтың</a:t>
            </a:r>
            <a:r>
              <a:rPr lang="ru-RU" altLang="ru-RU" b="1" dirty="0" smtClean="0">
                <a:solidFill>
                  <a:srgbClr val="C00000"/>
                </a:solidFill>
                <a:latin typeface="Times New Roman" panose="02020603050405020304" pitchFamily="18" charset="0"/>
                <a:cs typeface="Times New Roman" panose="02020603050405020304" pitchFamily="18" charset="0"/>
              </a:rPr>
              <a:t> </a:t>
            </a:r>
            <a:r>
              <a:rPr lang="ru-RU" altLang="ru-RU" b="1" dirty="0" err="1">
                <a:solidFill>
                  <a:srgbClr val="C00000"/>
                </a:solidFill>
                <a:latin typeface="Times New Roman" panose="02020603050405020304" pitchFamily="18" charset="0"/>
                <a:cs typeface="Times New Roman" panose="02020603050405020304" pitchFamily="18" charset="0"/>
              </a:rPr>
              <a:t>ата</a:t>
            </a:r>
            <a:r>
              <a:rPr lang="en-GB" altLang="ru-RU" b="1" dirty="0">
                <a:solidFill>
                  <a:srgbClr val="C00000"/>
                </a:solidFill>
                <a:latin typeface="Times New Roman" panose="02020603050405020304" pitchFamily="18" charset="0"/>
                <a:cs typeface="Times New Roman" panose="02020603050405020304" pitchFamily="18" charset="0"/>
              </a:rPr>
              <a:t>-</a:t>
            </a:r>
            <a:r>
              <a:rPr lang="kk-KZ" altLang="ru-RU" b="1" dirty="0" smtClean="0">
                <a:solidFill>
                  <a:srgbClr val="C00000"/>
                </a:solidFill>
                <a:latin typeface="Times New Roman" panose="02020603050405020304" pitchFamily="18" charset="0"/>
                <a:cs typeface="Times New Roman" panose="02020603050405020304" pitchFamily="18" charset="0"/>
              </a:rPr>
              <a:t>аналарға кеңес беру жұмысы</a:t>
            </a:r>
            <a:endParaRPr lang="ru-RU" altLang="ru-RU" b="1" dirty="0">
              <a:solidFill>
                <a:srgbClr val="C00000"/>
              </a:solidFill>
              <a:latin typeface="Times New Roman" panose="02020603050405020304" pitchFamily="18" charset="0"/>
              <a:cs typeface="Times New Roman" panose="02020603050405020304" pitchFamily="18" charset="0"/>
            </a:endParaRPr>
          </a:p>
        </p:txBody>
      </p:sp>
      <p:pic>
        <p:nvPicPr>
          <p:cNvPr id="3" name="Picture 2" descr="A picture containing person, computer, sitting, indoor&#10;&#10;Description automatically generated">
            <a:extLst>
              <a:ext uri="{FF2B5EF4-FFF2-40B4-BE49-F238E27FC236}">
                <a16:creationId xmlns:a16="http://schemas.microsoft.com/office/drawing/2014/main" xmlns="" id="{55B6F41F-3B63-4D6D-8D14-F929B7217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03" y="1956177"/>
            <a:ext cx="5801958" cy="3492203"/>
          </a:xfrm>
          <a:prstGeom prst="rect">
            <a:avLst/>
          </a:prstGeom>
          <a:ln>
            <a:noFill/>
          </a:ln>
          <a:effectLst>
            <a:softEdge rad="112500"/>
          </a:effectLst>
        </p:spPr>
      </p:pic>
      <p:sp>
        <p:nvSpPr>
          <p:cNvPr id="2" name="Прямоугольник 1"/>
          <p:cNvSpPr/>
          <p:nvPr/>
        </p:nvSpPr>
        <p:spPr>
          <a:xfrm>
            <a:off x="154717" y="6359494"/>
            <a:ext cx="3828347"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Font typeface="Wingdings" panose="05000000000000000000" pitchFamily="2" charset="2"/>
              <a:buChar char="ü"/>
            </a:pPr>
            <a:r>
              <a:rPr lang="ru-RU" sz="1600" dirty="0" err="1">
                <a:latin typeface="Times New Roman" panose="02020603050405020304" pitchFamily="18" charset="0"/>
                <a:cs typeface="Times New Roman" panose="02020603050405020304" pitchFamily="18" charset="0"/>
              </a:rPr>
              <a:t>Ата-аналарға</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арналған</a:t>
            </a:r>
            <a:r>
              <a:rPr lang="ru-RU" sz="1600" dirty="0" smtClean="0">
                <a:latin typeface="Times New Roman" panose="02020603050405020304" pitchFamily="18" charset="0"/>
                <a:cs typeface="Times New Roman" panose="02020603050405020304" pitchFamily="18" charset="0"/>
              </a:rPr>
              <a:t> презентация</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43" y="487910"/>
            <a:ext cx="8054577" cy="2171700"/>
          </a:xfrm>
        </p:spPr>
        <p:txBody>
          <a:bodyPr>
            <a:normAutofit/>
          </a:bodyPr>
          <a:lstStyle/>
          <a:p>
            <a:pPr algn="ctr"/>
            <a:r>
              <a:rPr lang="ru-RU" b="1" dirty="0" err="1">
                <a:solidFill>
                  <a:srgbClr val="00B0F0"/>
                </a:solidFill>
                <a:latin typeface="Times New Roman" panose="02020603050405020304" pitchFamily="18" charset="0"/>
                <a:cs typeface="Times New Roman" panose="02020603050405020304" pitchFamily="18" charset="0"/>
              </a:rPr>
              <a:t>Балаңыз</a:t>
            </a:r>
            <a:r>
              <a:rPr lang="ru-RU" b="1" dirty="0">
                <a:solidFill>
                  <a:srgbClr val="00B0F0"/>
                </a:solidFill>
                <a:latin typeface="Times New Roman" panose="02020603050405020304" pitchFamily="18" charset="0"/>
                <a:cs typeface="Times New Roman" panose="02020603050405020304" pitchFamily="18" charset="0"/>
              </a:rPr>
              <a:t> </a:t>
            </a:r>
            <a:r>
              <a:rPr lang="ru-RU" b="1" dirty="0" err="1">
                <a:solidFill>
                  <a:srgbClr val="00B0F0"/>
                </a:solidFill>
                <a:latin typeface="Times New Roman" panose="02020603050405020304" pitchFamily="18" charset="0"/>
                <a:cs typeface="Times New Roman" panose="02020603050405020304" pitchFamily="18" charset="0"/>
              </a:rPr>
              <a:t>Ғаламтормен</a:t>
            </a:r>
            <a:r>
              <a:rPr lang="ru-RU" b="1" dirty="0">
                <a:solidFill>
                  <a:srgbClr val="00B0F0"/>
                </a:solidFill>
                <a:latin typeface="Times New Roman" panose="02020603050405020304" pitchFamily="18" charset="0"/>
                <a:cs typeface="Times New Roman" panose="02020603050405020304" pitchFamily="18" charset="0"/>
              </a:rPr>
              <a:t> </a:t>
            </a:r>
            <a:r>
              <a:rPr lang="ru-RU" b="1" dirty="0" err="1">
                <a:solidFill>
                  <a:srgbClr val="00B0F0"/>
                </a:solidFill>
                <a:latin typeface="Times New Roman" panose="02020603050405020304" pitchFamily="18" charset="0"/>
                <a:cs typeface="Times New Roman" panose="02020603050405020304" pitchFamily="18" charset="0"/>
              </a:rPr>
              <a:t>достаса</a:t>
            </a:r>
            <a:r>
              <a:rPr lang="ru-RU" b="1" dirty="0">
                <a:solidFill>
                  <a:srgbClr val="00B0F0"/>
                </a:solidFill>
                <a:latin typeface="Times New Roman" panose="02020603050405020304" pitchFamily="18" charset="0"/>
                <a:cs typeface="Times New Roman" panose="02020603050405020304" pitchFamily="18" charset="0"/>
              </a:rPr>
              <a:t> </a:t>
            </a:r>
            <a:r>
              <a:rPr lang="ru-RU" b="1" dirty="0" err="1">
                <a:solidFill>
                  <a:srgbClr val="00B0F0"/>
                </a:solidFill>
                <a:latin typeface="Times New Roman" panose="02020603050405020304" pitchFamily="18" charset="0"/>
                <a:cs typeface="Times New Roman" panose="02020603050405020304" pitchFamily="18" charset="0"/>
              </a:rPr>
              <a:t>бастағанда</a:t>
            </a:r>
            <a:r>
              <a:rPr lang="ru-RU" b="1" dirty="0">
                <a:solidFill>
                  <a:srgbClr val="00B0F0"/>
                </a:solidFill>
                <a:latin typeface="Times New Roman" panose="02020603050405020304" pitchFamily="18" charset="0"/>
                <a:cs typeface="Times New Roman" panose="02020603050405020304" pitchFamily="18" charset="0"/>
              </a:rPr>
              <a:t> </a:t>
            </a:r>
            <a:r>
              <a:rPr lang="ru-RU" b="1" dirty="0" err="1">
                <a:solidFill>
                  <a:srgbClr val="00B0F0"/>
                </a:solidFill>
                <a:latin typeface="Times New Roman" panose="02020603050405020304" pitchFamily="18" charset="0"/>
                <a:cs typeface="Times New Roman" panose="02020603050405020304" pitchFamily="18" charset="0"/>
              </a:rPr>
              <a:t>сіздің</a:t>
            </a:r>
            <a:r>
              <a:rPr lang="ru-RU" b="1" dirty="0">
                <a:solidFill>
                  <a:srgbClr val="00B0F0"/>
                </a:solidFill>
                <a:latin typeface="Times New Roman" panose="02020603050405020304" pitchFamily="18" charset="0"/>
                <a:cs typeface="Times New Roman" panose="02020603050405020304" pitchFamily="18" charset="0"/>
              </a:rPr>
              <a:t> </a:t>
            </a:r>
            <a:r>
              <a:rPr lang="ru-RU" b="1" dirty="0" err="1">
                <a:solidFill>
                  <a:srgbClr val="00B0F0"/>
                </a:solidFill>
                <a:latin typeface="Times New Roman" panose="02020603050405020304" pitchFamily="18" charset="0"/>
                <a:cs typeface="Times New Roman" panose="02020603050405020304" pitchFamily="18" charset="0"/>
              </a:rPr>
              <a:t>ата</a:t>
            </a:r>
            <a:r>
              <a:rPr lang="en-GB" b="1" dirty="0">
                <a:solidFill>
                  <a:srgbClr val="00B0F0"/>
                </a:solidFill>
                <a:latin typeface="Times New Roman" panose="02020603050405020304" pitchFamily="18" charset="0"/>
                <a:cs typeface="Times New Roman" panose="02020603050405020304" pitchFamily="18" charset="0"/>
              </a:rPr>
              <a:t>-</a:t>
            </a:r>
            <a:r>
              <a:rPr lang="kk-KZ" b="1" dirty="0">
                <a:solidFill>
                  <a:srgbClr val="00B0F0"/>
                </a:solidFill>
                <a:latin typeface="Times New Roman" panose="02020603050405020304" pitchFamily="18" charset="0"/>
                <a:cs typeface="Times New Roman" panose="02020603050405020304" pitchFamily="18" charset="0"/>
              </a:rPr>
              <a:t>ана ретіндегі рөліңіз қандай</a:t>
            </a:r>
            <a:r>
              <a:rPr lang="ru-RU" b="1" dirty="0">
                <a:solidFill>
                  <a:srgbClr val="00B0F0"/>
                </a:solidFill>
                <a:latin typeface="Times New Roman" panose="02020603050405020304" pitchFamily="18" charset="0"/>
                <a:cs typeface="Times New Roman" panose="02020603050405020304"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505" y="612959"/>
            <a:ext cx="1927780" cy="192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picture containing person, indoor, person, holding&#10;&#10;Description automatically generated">
            <a:extLst>
              <a:ext uri="{FF2B5EF4-FFF2-40B4-BE49-F238E27FC236}">
                <a16:creationId xmlns:a16="http://schemas.microsoft.com/office/drawing/2014/main" xmlns="" id="{F331F3B3-45A3-45C3-B52A-7EEEA973A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835" y="3564610"/>
            <a:ext cx="6031985" cy="2944283"/>
          </a:xfrm>
          <a:prstGeom prst="rect">
            <a:avLst/>
          </a:prstGeom>
          <a:ln>
            <a:noFill/>
          </a:ln>
          <a:effectLst>
            <a:softEdge rad="112500"/>
          </a:effectLst>
        </p:spPr>
      </p:pic>
      <p:pic>
        <p:nvPicPr>
          <p:cNvPr id="10" name="Picture 9" descr="A picture containing person, child, boy, young&#10;&#10;Description automatically generated">
            <a:extLst>
              <a:ext uri="{FF2B5EF4-FFF2-40B4-BE49-F238E27FC236}">
                <a16:creationId xmlns:a16="http://schemas.microsoft.com/office/drawing/2014/main" xmlns="" id="{BD24E706-C6B7-4F2E-91C4-173645B94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730" y="3156070"/>
            <a:ext cx="4995168" cy="359548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02204" y="545081"/>
            <a:ext cx="5508848" cy="1143000"/>
          </a:xfrm>
        </p:spPr>
        <p:txBody>
          <a:bodyPr>
            <a:normAutofit fontScale="90000"/>
          </a:bodyPr>
          <a:lstStyle/>
          <a:p>
            <a:r>
              <a:rPr lang="ru-RU" b="1" dirty="0" err="1">
                <a:solidFill>
                  <a:srgbClr val="00B0F0"/>
                </a:solidFill>
                <a:latin typeface="Times New Roman" panose="02020603050405020304" pitchFamily="18" charset="0"/>
                <a:cs typeface="Times New Roman" panose="02020603050405020304" pitchFamily="18" charset="0"/>
              </a:rPr>
              <a:t>Сұраққа</a:t>
            </a:r>
            <a:r>
              <a:rPr lang="ru-RU" b="1" dirty="0">
                <a:solidFill>
                  <a:srgbClr val="00B0F0"/>
                </a:solidFill>
                <a:latin typeface="Times New Roman" panose="02020603050405020304" pitchFamily="18" charset="0"/>
                <a:cs typeface="Times New Roman" panose="02020603050405020304" pitchFamily="18" charset="0"/>
              </a:rPr>
              <a:t> </a:t>
            </a:r>
            <a:r>
              <a:rPr lang="ru-RU" b="1" dirty="0" err="1">
                <a:solidFill>
                  <a:srgbClr val="00B0F0"/>
                </a:solidFill>
                <a:latin typeface="Times New Roman" panose="02020603050405020304" pitchFamily="18" charset="0"/>
                <a:cs typeface="Times New Roman" panose="02020603050405020304" pitchFamily="18" charset="0"/>
              </a:rPr>
              <a:t>жауап</a:t>
            </a:r>
            <a:r>
              <a:rPr lang="ru-RU" b="1" dirty="0">
                <a:solidFill>
                  <a:srgbClr val="00B0F0"/>
                </a:solidFill>
                <a:latin typeface="Times New Roman" panose="02020603050405020304" pitchFamily="18" charset="0"/>
                <a:cs typeface="Times New Roman" panose="02020603050405020304" pitchFamily="18" charset="0"/>
              </a:rPr>
              <a:t> </a:t>
            </a:r>
            <a:r>
              <a:rPr lang="ru-RU" b="1" dirty="0" err="1">
                <a:solidFill>
                  <a:srgbClr val="00B0F0"/>
                </a:solidFill>
                <a:latin typeface="Times New Roman" panose="02020603050405020304" pitchFamily="18" charset="0"/>
                <a:cs typeface="Times New Roman" panose="02020603050405020304" pitchFamily="18" charset="0"/>
              </a:rPr>
              <a:t>беріңіздер</a:t>
            </a:r>
            <a:r>
              <a:rPr lang="ru-RU" b="1" dirty="0">
                <a:solidFill>
                  <a:srgbClr val="00B0F0"/>
                </a:solidFill>
                <a:latin typeface="Times New Roman" panose="02020603050405020304" pitchFamily="18" charset="0"/>
                <a:cs typeface="Times New Roman" panose="02020603050405020304" pitchFamily="18" charset="0"/>
              </a:rPr>
              <a:t>:</a:t>
            </a:r>
          </a:p>
        </p:txBody>
      </p:sp>
      <p:sp>
        <p:nvSpPr>
          <p:cNvPr id="4" name="Объект 3"/>
          <p:cNvSpPr>
            <a:spLocks noGrp="1"/>
          </p:cNvSpPr>
          <p:nvPr>
            <p:ph idx="1"/>
          </p:nvPr>
        </p:nvSpPr>
        <p:spPr>
          <a:xfrm>
            <a:off x="718134" y="2906789"/>
            <a:ext cx="10574706" cy="2263130"/>
          </a:xfrm>
        </p:spPr>
        <p:txBody>
          <a:bodyPr>
            <a:normAutofit/>
          </a:bodyPr>
          <a:lstStyle/>
          <a:p>
            <a:pPr marL="0" indent="0" algn="ctr">
              <a:buNone/>
            </a:pPr>
            <a:r>
              <a:rPr lang="ru-RU" sz="4800" b="1" dirty="0" err="1">
                <a:solidFill>
                  <a:srgbClr val="002060"/>
                </a:solidFill>
                <a:latin typeface="Times New Roman" panose="02020603050405020304" pitchFamily="18" charset="0"/>
                <a:cs typeface="Times New Roman" panose="02020603050405020304" pitchFamily="18" charset="0"/>
              </a:rPr>
              <a:t>Балаңызға</a:t>
            </a:r>
            <a:r>
              <a:rPr lang="ru-RU" sz="4800" b="1" dirty="0">
                <a:solidFill>
                  <a:srgbClr val="002060"/>
                </a:solidFill>
                <a:latin typeface="Times New Roman" panose="02020603050405020304" pitchFamily="18" charset="0"/>
                <a:cs typeface="Times New Roman" panose="02020603050405020304" pitchFamily="18" charset="0"/>
              </a:rPr>
              <a:t> </a:t>
            </a:r>
            <a:r>
              <a:rPr lang="ru-RU" sz="4800" b="1" dirty="0" err="1">
                <a:solidFill>
                  <a:srgbClr val="002060"/>
                </a:solidFill>
                <a:latin typeface="Times New Roman" panose="02020603050405020304" pitchFamily="18" charset="0"/>
                <a:cs typeface="Times New Roman" panose="02020603050405020304" pitchFamily="18" charset="0"/>
              </a:rPr>
              <a:t>алғаш</a:t>
            </a:r>
            <a:r>
              <a:rPr lang="ru-RU" sz="4800" b="1" dirty="0">
                <a:solidFill>
                  <a:srgbClr val="002060"/>
                </a:solidFill>
                <a:latin typeface="Times New Roman" panose="02020603050405020304" pitchFamily="18" charset="0"/>
                <a:cs typeface="Times New Roman" panose="02020603050405020304" pitchFamily="18" charset="0"/>
              </a:rPr>
              <a:t> </a:t>
            </a:r>
            <a:r>
              <a:rPr lang="ru-RU" sz="4800" b="1" dirty="0" err="1">
                <a:solidFill>
                  <a:srgbClr val="002060"/>
                </a:solidFill>
                <a:latin typeface="Times New Roman" panose="02020603050405020304" pitchFamily="18" charset="0"/>
                <a:cs typeface="Times New Roman" panose="02020603050405020304" pitchFamily="18" charset="0"/>
              </a:rPr>
              <a:t>рет</a:t>
            </a:r>
            <a:r>
              <a:rPr lang="ru-RU" sz="4800" b="1" dirty="0">
                <a:solidFill>
                  <a:srgbClr val="002060"/>
                </a:solidFill>
                <a:latin typeface="Times New Roman" panose="02020603050405020304" pitchFamily="18" charset="0"/>
                <a:cs typeface="Times New Roman" panose="02020603050405020304" pitchFamily="18" charset="0"/>
              </a:rPr>
              <a:t> коньки </a:t>
            </a:r>
            <a:r>
              <a:rPr lang="ru-RU" sz="4800" b="1" dirty="0" err="1">
                <a:solidFill>
                  <a:srgbClr val="002060"/>
                </a:solidFill>
                <a:latin typeface="Times New Roman" panose="02020603050405020304" pitchFamily="18" charset="0"/>
                <a:cs typeface="Times New Roman" panose="02020603050405020304" pitchFamily="18" charset="0"/>
              </a:rPr>
              <a:t>немесе</a:t>
            </a:r>
            <a:r>
              <a:rPr lang="ru-RU" sz="4800" b="1" dirty="0">
                <a:solidFill>
                  <a:srgbClr val="002060"/>
                </a:solidFill>
                <a:latin typeface="Times New Roman" panose="02020603050405020304" pitchFamily="18" charset="0"/>
                <a:cs typeface="Times New Roman" panose="02020603050405020304" pitchFamily="18" charset="0"/>
              </a:rPr>
              <a:t> велосипед </a:t>
            </a:r>
            <a:r>
              <a:rPr lang="ru-RU" sz="4800" b="1" dirty="0" err="1">
                <a:solidFill>
                  <a:srgbClr val="002060"/>
                </a:solidFill>
                <a:latin typeface="Times New Roman" panose="02020603050405020304" pitchFamily="18" charset="0"/>
                <a:cs typeface="Times New Roman" panose="02020603050405020304" pitchFamily="18" charset="0"/>
              </a:rPr>
              <a:t>бергенде</a:t>
            </a:r>
            <a:r>
              <a:rPr lang="ru-RU" sz="4800" b="1" dirty="0">
                <a:solidFill>
                  <a:srgbClr val="002060"/>
                </a:solidFill>
                <a:latin typeface="Times New Roman" panose="02020603050405020304" pitchFamily="18" charset="0"/>
                <a:cs typeface="Times New Roman" panose="02020603050405020304" pitchFamily="18" charset="0"/>
              </a:rPr>
              <a:t> не </a:t>
            </a:r>
            <a:r>
              <a:rPr lang="ru-RU" sz="4800" b="1" dirty="0" err="1">
                <a:solidFill>
                  <a:srgbClr val="002060"/>
                </a:solidFill>
                <a:latin typeface="Times New Roman" panose="02020603050405020304" pitchFamily="18" charset="0"/>
                <a:cs typeface="Times New Roman" panose="02020603050405020304" pitchFamily="18" charset="0"/>
              </a:rPr>
              <a:t>істейсіз</a:t>
            </a:r>
            <a:r>
              <a:rPr lang="ru-RU" sz="4800" b="1" dirty="0">
                <a:solidFill>
                  <a:srgbClr val="002060"/>
                </a:solidFill>
                <a:latin typeface="Times New Roman" panose="02020603050405020304" pitchFamily="18" charset="0"/>
                <a:cs typeface="Times New Roman" panose="02020603050405020304" pitchFamily="18" charset="0"/>
              </a:rPr>
              <a:t>? </a:t>
            </a:r>
          </a:p>
        </p:txBody>
      </p:sp>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83">
                        <a14:foregroundMark x1="4457" y1="26340" x2="20109" y2="18472"/>
                        <a14:foregroundMark x1="29783" y1="13569" x2="48804" y2="2623"/>
                        <a14:foregroundMark x1="55761" y1="25086" x2="71630" y2="18472"/>
                        <a14:foregroundMark x1="81304" y1="27480" x2="97391" y2="23489"/>
                      </a14:backgroundRemoval>
                    </a14:imgEffect>
                  </a14:imgLayer>
                </a14:imgProps>
              </a:ext>
              <a:ext uri="{28A0092B-C50C-407E-A947-70E740481C1C}">
                <a14:useLocalDpi xmlns:a14="http://schemas.microsoft.com/office/drawing/2010/main" val="0"/>
              </a:ext>
            </a:extLst>
          </a:blip>
          <a:srcRect/>
          <a:stretch>
            <a:fillRect/>
          </a:stretch>
        </p:blipFill>
        <p:spPr bwMode="auto">
          <a:xfrm>
            <a:off x="540310" y="456872"/>
            <a:ext cx="1384114" cy="131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person sitting at a table in front of a window&#10;&#10;Description automatically generated">
            <a:extLst>
              <a:ext uri="{FF2B5EF4-FFF2-40B4-BE49-F238E27FC236}">
                <a16:creationId xmlns:a16="http://schemas.microsoft.com/office/drawing/2014/main" xmlns="" id="{EE0A906B-DA9A-4DDE-A8B1-D46309C8E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8577" y="235841"/>
            <a:ext cx="4480948" cy="2591025"/>
          </a:xfrm>
          <a:prstGeom prst="rect">
            <a:avLst/>
          </a:prstGeom>
          <a:ln>
            <a:noFill/>
          </a:ln>
          <a:effectLst>
            <a:softEdge rad="112500"/>
          </a:effectLst>
        </p:spPr>
      </p:pic>
    </p:spTree>
    <p:extLst>
      <p:ext uri="{BB962C8B-B14F-4D97-AF65-F5344CB8AC3E}">
        <p14:creationId xmlns:p14="http://schemas.microsoft.com/office/powerpoint/2010/main" val="200204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 y="3829040"/>
            <a:ext cx="10081260" cy="2554545"/>
          </a:xfrm>
          <a:prstGeom prst="rect">
            <a:avLst/>
          </a:prstGeom>
          <a:ln w="28575">
            <a:solidFill>
              <a:srgbClr val="0070C0"/>
            </a:solidFill>
          </a:ln>
        </p:spPr>
        <p:txBody>
          <a:bodyPr wrap="square">
            <a:spAutoFit/>
          </a:bodyPr>
          <a:lstStyle/>
          <a:p>
            <a:pPr algn="ctr"/>
            <a:r>
              <a:rPr lang="ru-RU" sz="4000" b="1" dirty="0">
                <a:solidFill>
                  <a:srgbClr val="0070C0"/>
                </a:solidFill>
                <a:latin typeface="Times New Roman" panose="02020603050405020304" pitchFamily="18" charset="0"/>
                <a:cs typeface="Times New Roman" panose="02020603050405020304" pitchFamily="18" charset="0"/>
              </a:rPr>
              <a:t>АТА</a:t>
            </a:r>
            <a:r>
              <a:rPr lang="en-GB" sz="4000" b="1" dirty="0">
                <a:solidFill>
                  <a:srgbClr val="0070C0"/>
                </a:solidFill>
                <a:latin typeface="Times New Roman" panose="02020603050405020304" pitchFamily="18" charset="0"/>
                <a:cs typeface="Times New Roman" panose="02020603050405020304" pitchFamily="18" charset="0"/>
              </a:rPr>
              <a:t>-</a:t>
            </a:r>
            <a:r>
              <a:rPr lang="kk-KZ" sz="4000" b="1" dirty="0">
                <a:solidFill>
                  <a:srgbClr val="0070C0"/>
                </a:solidFill>
                <a:latin typeface="Times New Roman" panose="02020603050405020304" pitchFamily="18" charset="0"/>
                <a:cs typeface="Times New Roman" panose="02020603050405020304" pitchFamily="18" charset="0"/>
              </a:rPr>
              <a:t>АНА РЕТІНДЕГІ БІЗДІҢ МІНДЕТІМІЗ </a:t>
            </a:r>
            <a:r>
              <a:rPr lang="ru-RU" sz="4000" b="1" dirty="0">
                <a:solidFill>
                  <a:srgbClr val="0070C0"/>
                </a:solidFill>
                <a:latin typeface="Times New Roman" panose="02020603050405020304" pitchFamily="18" charset="0"/>
                <a:cs typeface="Times New Roman" panose="02020603050405020304" pitchFamily="18" charset="0"/>
              </a:rPr>
              <a:t>– </a:t>
            </a:r>
          </a:p>
          <a:p>
            <a:pPr algn="ctr"/>
            <a:r>
              <a:rPr lang="ru-RU" sz="4000" b="1" dirty="0">
                <a:solidFill>
                  <a:srgbClr val="0070C0"/>
                </a:solidFill>
                <a:latin typeface="Times New Roman" panose="02020603050405020304" pitchFamily="18" charset="0"/>
                <a:cs typeface="Times New Roman" panose="02020603050405020304" pitchFamily="18" charset="0"/>
              </a:rPr>
              <a:t>ҒАЛАМТОР РЕСУРСТАРЫН ҚАУІПСІЗ ПАЙДАЛАНУДЫ ҮЙРЕТУ</a:t>
            </a:r>
          </a:p>
        </p:txBody>
      </p:sp>
      <p:pic>
        <p:nvPicPr>
          <p:cNvPr id="8" name="Picture 7" descr="A picture containing person, computer, indoor, computer&#10;&#10;Description automatically generated">
            <a:extLst>
              <a:ext uri="{FF2B5EF4-FFF2-40B4-BE49-F238E27FC236}">
                <a16:creationId xmlns:a16="http://schemas.microsoft.com/office/drawing/2014/main" xmlns="" id="{81ADD8E5-8271-4724-9CA6-2BE736433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58" y="383439"/>
            <a:ext cx="4355092" cy="3223260"/>
          </a:xfrm>
          <a:prstGeom prst="rect">
            <a:avLst/>
          </a:prstGeom>
          <a:ln>
            <a:noFill/>
          </a:ln>
          <a:effectLst>
            <a:softEdge rad="112500"/>
          </a:effectLst>
        </p:spPr>
      </p:pic>
    </p:spTree>
    <p:extLst>
      <p:ext uri="{BB962C8B-B14F-4D97-AF65-F5344CB8AC3E}">
        <p14:creationId xmlns:p14="http://schemas.microsoft.com/office/powerpoint/2010/main" val="16609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57038"/>
            <a:ext cx="7908400" cy="960344"/>
          </a:xfrm>
        </p:spPr>
        <p:txBody>
          <a:bodyPr>
            <a:noAutofit/>
          </a:bodyPr>
          <a:lstStyle/>
          <a:p>
            <a:pPr algn="ctr"/>
            <a:r>
              <a:rPr lang="ru-RU" b="1" dirty="0" err="1">
                <a:solidFill>
                  <a:srgbClr val="00B0F0"/>
                </a:solidFill>
                <a:latin typeface="Times New Roman" panose="02020603050405020304" pitchFamily="18" charset="0"/>
                <a:cs typeface="Times New Roman" panose="02020603050405020304" pitchFamily="18" charset="0"/>
              </a:rPr>
              <a:t>Ата</a:t>
            </a:r>
            <a:r>
              <a:rPr lang="en-GB" b="1" dirty="0">
                <a:solidFill>
                  <a:srgbClr val="00B0F0"/>
                </a:solidFill>
                <a:latin typeface="Times New Roman" panose="02020603050405020304" pitchFamily="18" charset="0"/>
                <a:cs typeface="Times New Roman" panose="02020603050405020304" pitchFamily="18" charset="0"/>
              </a:rPr>
              <a:t>-</a:t>
            </a:r>
            <a:r>
              <a:rPr lang="kk-KZ" b="1" dirty="0">
                <a:solidFill>
                  <a:srgbClr val="00B0F0"/>
                </a:solidFill>
                <a:latin typeface="Times New Roman" panose="02020603050405020304" pitchFamily="18" charset="0"/>
                <a:cs typeface="Times New Roman" panose="02020603050405020304" pitchFamily="18" charset="0"/>
              </a:rPr>
              <a:t>аналарға не істеу керек</a:t>
            </a:r>
            <a:r>
              <a:rPr lang="ru-RU" b="1" dirty="0">
                <a:solidFill>
                  <a:srgbClr val="00B0F0"/>
                </a:solidFill>
                <a:latin typeface="Times New Roman" panose="02020603050405020304" pitchFamily="18" charset="0"/>
                <a:cs typeface="Times New Roman" panose="02020603050405020304" pitchFamily="18" charset="0"/>
              </a:rPr>
              <a:t>?</a:t>
            </a:r>
          </a:p>
        </p:txBody>
      </p:sp>
      <p:sp>
        <p:nvSpPr>
          <p:cNvPr id="6" name="Текст 5"/>
          <p:cNvSpPr>
            <a:spLocks noGrp="1"/>
          </p:cNvSpPr>
          <p:nvPr>
            <p:ph type="body" idx="1"/>
          </p:nvPr>
        </p:nvSpPr>
        <p:spPr>
          <a:xfrm>
            <a:off x="547213" y="1475301"/>
            <a:ext cx="4611568" cy="1152128"/>
          </a:xfrm>
        </p:spPr>
        <p:txBody>
          <a:bodyPr anchor="t">
            <a:noAutofit/>
          </a:bodyPr>
          <a:lstStyle/>
          <a:p>
            <a:pPr algn="ctr">
              <a:lnSpc>
                <a:spcPct val="100000"/>
              </a:lnSpc>
              <a:spcBef>
                <a:spcPts val="0"/>
              </a:spcBef>
            </a:pPr>
            <a:r>
              <a:rPr lang="ru-RU" sz="2800" dirty="0">
                <a:solidFill>
                  <a:srgbClr val="0070C0"/>
                </a:solidFill>
                <a:latin typeface="Times New Roman" panose="02020603050405020304" pitchFamily="18" charset="0"/>
                <a:cs typeface="Times New Roman" panose="02020603050405020304" pitchFamily="18" charset="0"/>
              </a:rPr>
              <a:t>ТӘСІЛ № 1: </a:t>
            </a:r>
          </a:p>
          <a:p>
            <a:pPr algn="ctr">
              <a:lnSpc>
                <a:spcPct val="100000"/>
              </a:lnSpc>
              <a:spcBef>
                <a:spcPts val="0"/>
              </a:spcBef>
            </a:pPr>
            <a:r>
              <a:rPr lang="ru-RU" sz="2800" dirty="0" err="1">
                <a:solidFill>
                  <a:srgbClr val="0070C0"/>
                </a:solidFill>
                <a:latin typeface="Times New Roman" panose="02020603050405020304" pitchFamily="18" charset="0"/>
                <a:cs typeface="Times New Roman" panose="02020603050405020304" pitchFamily="18" charset="0"/>
              </a:rPr>
              <a:t>Қатаң</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қадағалау</a:t>
            </a:r>
            <a:r>
              <a:rPr lang="ru-RU" sz="2800" dirty="0">
                <a:solidFill>
                  <a:srgbClr val="0070C0"/>
                </a:solidFill>
                <a:latin typeface="Times New Roman" panose="02020603050405020304" pitchFamily="18" charset="0"/>
                <a:cs typeface="Times New Roman" panose="02020603050405020304" pitchFamily="18" charset="0"/>
              </a:rPr>
              <a:t> және </a:t>
            </a:r>
            <a:r>
              <a:rPr lang="ru-RU" sz="2800" dirty="0" err="1">
                <a:solidFill>
                  <a:srgbClr val="0070C0"/>
                </a:solidFill>
                <a:latin typeface="Times New Roman" panose="02020603050405020304" pitchFamily="18" charset="0"/>
                <a:cs typeface="Times New Roman" panose="02020603050405020304" pitchFamily="18" charset="0"/>
              </a:rPr>
              <a:t>шектеу</a:t>
            </a:r>
            <a:endParaRPr lang="ru-RU" sz="2800" dirty="0">
              <a:solidFill>
                <a:srgbClr val="0070C0"/>
              </a:solidFill>
              <a:latin typeface="Times New Roman" panose="02020603050405020304" pitchFamily="18" charset="0"/>
              <a:cs typeface="Times New Roman" panose="02020603050405020304" pitchFamily="18" charset="0"/>
            </a:endParaRPr>
          </a:p>
        </p:txBody>
      </p:sp>
      <p:sp>
        <p:nvSpPr>
          <p:cNvPr id="7" name="Объект 6"/>
          <p:cNvSpPr>
            <a:spLocks noGrp="1"/>
          </p:cNvSpPr>
          <p:nvPr>
            <p:ph sz="half" idx="2"/>
          </p:nvPr>
        </p:nvSpPr>
        <p:spPr>
          <a:xfrm>
            <a:off x="390051" y="3085348"/>
            <a:ext cx="5705949" cy="3344027"/>
          </a:xfrm>
        </p:spPr>
        <p:txBody>
          <a:bodyPr>
            <a:normAutofit/>
          </a:bodyPr>
          <a:lstStyle/>
          <a:p>
            <a:pPr marL="0" indent="0">
              <a:lnSpc>
                <a:spcPct val="100000"/>
              </a:lnSpc>
              <a:spcBef>
                <a:spcPts val="600"/>
              </a:spcBef>
              <a:spcAft>
                <a:spcPts val="600"/>
              </a:spcAf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Өкінішке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тәсіл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балаңыздың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ашуын</a:t>
            </a:r>
            <a:r>
              <a:rPr lang="ru-RU" sz="2400" dirty="0">
                <a:latin typeface="Times New Roman" panose="02020603050405020304" pitchFamily="18" charset="0"/>
                <a:cs typeface="Times New Roman" panose="02020603050405020304" pitchFamily="18" charset="0"/>
              </a:rPr>
              <a:t> және </a:t>
            </a:r>
            <a:r>
              <a:rPr lang="ru-RU" sz="2400" dirty="0" err="1">
                <a:latin typeface="Times New Roman" panose="02020603050405020304" pitchFamily="18" charset="0"/>
                <a:cs typeface="Times New Roman" panose="02020603050405020304" pitchFamily="18" charset="0"/>
              </a:rPr>
              <a:t>наразылығын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тудыруы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Өздеріңіз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білесіздер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тыйым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салынған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жеміс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тәтті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көрінеді</a:t>
            </a:r>
            <a:r>
              <a:rPr lang="ru-RU" sz="2400" dirty="0">
                <a:latin typeface="Times New Roman" panose="02020603050405020304" pitchFamily="18" charset="0"/>
                <a:cs typeface="Times New Roman" panose="02020603050405020304" pitchFamily="18" charset="0"/>
              </a:rPr>
              <a:t>. </a:t>
            </a:r>
          </a:p>
          <a:p>
            <a:pPr marL="0" indent="0">
              <a:lnSpc>
                <a:spcPct val="100000"/>
              </a:lnSpc>
              <a:spcBef>
                <a:spcPts val="600"/>
              </a:spcBef>
              <a:spcAft>
                <a:spcPts val="600"/>
              </a:spcAf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Үйде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Ғаламторға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мүмкіндігінен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айырылған</a:t>
            </a:r>
            <a:r>
              <a:rPr lang="ru-RU" sz="2400" dirty="0">
                <a:latin typeface="Times New Roman" panose="02020603050405020304" pitchFamily="18" charset="0"/>
                <a:cs typeface="Times New Roman" panose="02020603050405020304" pitchFamily="18" charset="0"/>
              </a:rPr>
              <a:t> бала </a:t>
            </a:r>
            <a:r>
              <a:rPr lang="ru-RU" sz="2400" dirty="0" err="1">
                <a:latin typeface="Times New Roman" panose="02020603050405020304" pitchFamily="18" charset="0"/>
                <a:cs typeface="Times New Roman" panose="02020603050405020304" pitchFamily="18" charset="0"/>
              </a:rPr>
              <a:t>қадағалау</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тыйымды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айналып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мүмкіндіктер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тауып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ықтимал</a:t>
            </a:r>
            <a:r>
              <a:rPr lang="ru-RU" sz="2400" dirty="0">
                <a:latin typeface="Times New Roman" panose="02020603050405020304" pitchFamily="18" charset="0"/>
                <a:cs typeface="Times New Roman" panose="02020603050405020304" pitchFamily="18" charset="0"/>
              </a:rPr>
              <a:t>.</a:t>
            </a:r>
          </a:p>
        </p:txBody>
      </p:sp>
      <p:sp>
        <p:nvSpPr>
          <p:cNvPr id="8" name="Текст 7"/>
          <p:cNvSpPr>
            <a:spLocks noGrp="1"/>
          </p:cNvSpPr>
          <p:nvPr>
            <p:ph type="body" sz="quarter" idx="3"/>
          </p:nvPr>
        </p:nvSpPr>
        <p:spPr>
          <a:xfrm>
            <a:off x="6327647" y="1094478"/>
            <a:ext cx="4752496" cy="1913773"/>
          </a:xfrm>
        </p:spPr>
        <p:txBody>
          <a:bodyPr>
            <a:noAutofit/>
          </a:bodyPr>
          <a:lstStyle/>
          <a:p>
            <a:pPr algn="ctr">
              <a:lnSpc>
                <a:spcPct val="100000"/>
              </a:lnSpc>
              <a:spcBef>
                <a:spcPts val="0"/>
              </a:spcBef>
            </a:pPr>
            <a:r>
              <a:rPr lang="ru-RU" sz="2800" dirty="0">
                <a:solidFill>
                  <a:srgbClr val="0070C0"/>
                </a:solidFill>
                <a:latin typeface="Times New Roman" panose="02020603050405020304" pitchFamily="18" charset="0"/>
                <a:cs typeface="Times New Roman" panose="02020603050405020304" pitchFamily="18" charset="0"/>
              </a:rPr>
              <a:t>ТӘСІЛ № 2:  </a:t>
            </a:r>
          </a:p>
          <a:p>
            <a:pPr algn="ctr">
              <a:lnSpc>
                <a:spcPct val="100000"/>
              </a:lnSpc>
              <a:spcBef>
                <a:spcPts val="0"/>
              </a:spcBef>
            </a:pPr>
            <a:r>
              <a:rPr lang="ru-RU" sz="2800" dirty="0" err="1">
                <a:solidFill>
                  <a:srgbClr val="0070C0"/>
                </a:solidFill>
                <a:latin typeface="Times New Roman" panose="02020603050405020304" pitchFamily="18" charset="0"/>
                <a:cs typeface="Times New Roman" panose="02020603050405020304" pitchFamily="18" charset="0"/>
              </a:rPr>
              <a:t>Баланың</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сеніміне</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кіру</a:t>
            </a:r>
            <a:r>
              <a:rPr lang="ru-RU" sz="2800" dirty="0">
                <a:solidFill>
                  <a:srgbClr val="0070C0"/>
                </a:solidFill>
                <a:latin typeface="Times New Roman" panose="02020603050405020304" pitchFamily="18" charset="0"/>
                <a:cs typeface="Times New Roman" panose="02020603050405020304" pitchFamily="18" charset="0"/>
              </a:rPr>
              <a:t> және </a:t>
            </a:r>
            <a:r>
              <a:rPr lang="ru-RU" sz="2800" dirty="0" err="1">
                <a:solidFill>
                  <a:srgbClr val="0070C0"/>
                </a:solidFill>
                <a:latin typeface="Times New Roman" panose="02020603050405020304" pitchFamily="18" charset="0"/>
                <a:cs typeface="Times New Roman" panose="02020603050405020304" pitchFamily="18" charset="0"/>
              </a:rPr>
              <a:t>оның</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Ғаламтордағы</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істерінен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хабардар</a:t>
            </a:r>
            <a:r>
              <a:rPr lang="ru-RU" sz="2800" dirty="0">
                <a:solidFill>
                  <a:srgbClr val="0070C0"/>
                </a:solidFill>
                <a:latin typeface="Times New Roman" panose="02020603050405020304" pitchFamily="18" charset="0"/>
                <a:cs typeface="Times New Roman" panose="02020603050405020304" pitchFamily="18" charset="0"/>
              </a:rPr>
              <a:t> болу</a:t>
            </a:r>
          </a:p>
        </p:txBody>
      </p:sp>
      <p:sp>
        <p:nvSpPr>
          <p:cNvPr id="10" name="Объект 9"/>
          <p:cNvSpPr>
            <a:spLocks noGrp="1"/>
          </p:cNvSpPr>
          <p:nvPr>
            <p:ph sz="quarter" idx="4"/>
          </p:nvPr>
        </p:nvSpPr>
        <p:spPr>
          <a:xfrm>
            <a:off x="6628004" y="3406084"/>
            <a:ext cx="4752496" cy="2678174"/>
          </a:xfrm>
          <a:prstGeom prst="rect">
            <a:avLst/>
          </a:prstGeom>
        </p:spPr>
        <p:txBody>
          <a:bodyPr vert="horz" lIns="91440" tIns="45720" rIns="91440" bIns="45720" rtlCol="0">
            <a:normAutofit/>
          </a:bodyPr>
          <a:lstStyle/>
          <a:p>
            <a:pPr marL="0" indent="0">
              <a:lnSpc>
                <a:spcPct val="100000"/>
              </a:lnSpc>
              <a:spcBef>
                <a:spcPts val="600"/>
              </a:spcBef>
              <a:spcAft>
                <a:spcPts val="600"/>
              </a:spcAf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Балаға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нағыз</a:t>
            </a:r>
            <a:r>
              <a:rPr lang="ru-RU" sz="2400" dirty="0">
                <a:latin typeface="Times New Roman" panose="02020603050405020304" pitchFamily="18" charset="0"/>
                <a:cs typeface="Times New Roman" panose="02020603050405020304" pitchFamily="18" charset="0"/>
              </a:rPr>
              <a:t> және </a:t>
            </a:r>
            <a:r>
              <a:rPr lang="ru-RU" sz="2400" dirty="0" err="1">
                <a:latin typeface="Times New Roman" panose="02020603050405020304" pitchFamily="18" charset="0"/>
                <a:cs typeface="Times New Roman" panose="02020603050405020304" pitchFamily="18" charset="0"/>
              </a:rPr>
              <a:t>адал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болыңыз</a:t>
            </a:r>
            <a:r>
              <a:rPr lang="ru-RU" sz="2400" dirty="0">
                <a:latin typeface="Times New Roman" panose="02020603050405020304" pitchFamily="18" charset="0"/>
                <a:cs typeface="Times New Roman" panose="02020603050405020304" pitchFamily="18" charset="0"/>
              </a:rPr>
              <a:t>. </a:t>
            </a:r>
          </a:p>
          <a:p>
            <a:pPr marL="0" indent="0">
              <a:lnSpc>
                <a:spcPct val="100000"/>
              </a:lnSpc>
              <a:spcBef>
                <a:spcPts val="600"/>
              </a:spcBef>
              <a:spcAft>
                <a:spcPts val="600"/>
              </a:spcAf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Егер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сізбен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шынайы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өмірде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қызықты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виртуалды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өмірде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уақыт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өткізгісі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келмейтін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543" y="91383"/>
            <a:ext cx="1215449" cy="121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0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9617" y="185335"/>
            <a:ext cx="9082330" cy="701622"/>
          </a:xfrm>
        </p:spPr>
        <p:txBody>
          <a:bodyPr anchor="ctr">
            <a:normAutofit/>
          </a:bodyPr>
          <a:lstStyle/>
          <a:p>
            <a:r>
              <a:rPr lang="ru-RU" sz="3600" b="1" dirty="0" err="1">
                <a:solidFill>
                  <a:srgbClr val="0070C0"/>
                </a:solidFill>
                <a:latin typeface="Times New Roman" panose="02020603050405020304" pitchFamily="18" charset="0"/>
                <a:cs typeface="Times New Roman" panose="02020603050405020304" pitchFamily="18" charset="0"/>
              </a:rPr>
              <a:t>Тәсіл</a:t>
            </a:r>
            <a:r>
              <a:rPr lang="ru-RU" sz="3600" b="1" dirty="0">
                <a:solidFill>
                  <a:srgbClr val="0070C0"/>
                </a:solidFill>
                <a:latin typeface="Times New Roman" panose="02020603050405020304" pitchFamily="18" charset="0"/>
                <a:cs typeface="Times New Roman" panose="02020603050405020304" pitchFamily="18" charset="0"/>
              </a:rPr>
              <a:t> №1: </a:t>
            </a:r>
            <a:r>
              <a:rPr lang="ru-RU" sz="3600" b="1" dirty="0" err="1">
                <a:solidFill>
                  <a:srgbClr val="0070C0"/>
                </a:solidFill>
                <a:latin typeface="Times New Roman" panose="02020603050405020304" pitchFamily="18" charset="0"/>
                <a:cs typeface="Times New Roman" panose="02020603050405020304" pitchFamily="18" charset="0"/>
              </a:rPr>
              <a:t>Қатаң</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қадағалау</a:t>
            </a:r>
            <a:r>
              <a:rPr lang="ru-RU" sz="3600" b="1" dirty="0">
                <a:solidFill>
                  <a:srgbClr val="0070C0"/>
                </a:solidFill>
                <a:latin typeface="Times New Roman" panose="02020603050405020304" pitchFamily="18" charset="0"/>
                <a:cs typeface="Times New Roman" panose="02020603050405020304" pitchFamily="18" charset="0"/>
              </a:rPr>
              <a:t> мен </a:t>
            </a:r>
            <a:r>
              <a:rPr lang="ru-RU" sz="3600" b="1" dirty="0" err="1">
                <a:solidFill>
                  <a:srgbClr val="0070C0"/>
                </a:solidFill>
                <a:latin typeface="Times New Roman" panose="02020603050405020304" pitchFamily="18" charset="0"/>
                <a:cs typeface="Times New Roman" panose="02020603050405020304" pitchFamily="18" charset="0"/>
              </a:rPr>
              <a:t>шектеу</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153017" y="4747795"/>
            <a:ext cx="11756572" cy="1512185"/>
          </a:xfrm>
        </p:spPr>
        <p:txBody>
          <a:bodyPr>
            <a:normAutofit/>
          </a:bodyPr>
          <a:lstStyle/>
          <a:p>
            <a:pPr>
              <a:lnSpc>
                <a:spcPct val="100000"/>
              </a:lnSpc>
              <a:spcBef>
                <a:spcPts val="0"/>
              </a:spcBef>
            </a:pPr>
            <a:r>
              <a:rPr lang="ru-RU" sz="2800" b="1" dirty="0" err="1">
                <a:solidFill>
                  <a:srgbClr val="002060"/>
                </a:solidFill>
                <a:latin typeface="Times New Roman" panose="02020603050405020304" pitchFamily="18" charset="0"/>
                <a:cs typeface="Times New Roman" panose="02020603050405020304" pitchFamily="18" charset="0"/>
              </a:rPr>
              <a:t>Бейнесюжет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Ғаламтор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желісінде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қауіпсіз</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жұмыс</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жасауды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ұйымдастыру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жөнінде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ата</a:t>
            </a:r>
            <a:r>
              <a:rPr lang="en-GB" sz="2800" b="1" dirty="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аналарға арналған ұсынымдар</a:t>
            </a:r>
            <a:r>
              <a:rPr lang="ru-RU" sz="2800" b="1" dirty="0">
                <a:solidFill>
                  <a:srgbClr val="002060"/>
                </a:solidFill>
                <a:latin typeface="Times New Roman" panose="02020603050405020304" pitchFamily="18" charset="0"/>
                <a:cs typeface="Times New Roman" panose="02020603050405020304" pitchFamily="18" charset="0"/>
              </a:rPr>
              <a:t>»</a:t>
            </a:r>
          </a:p>
          <a:p>
            <a:pPr>
              <a:lnSpc>
                <a:spcPct val="100000"/>
              </a:lnSpc>
              <a:spcBef>
                <a:spcPts val="0"/>
              </a:spcBef>
            </a:pPr>
            <a:r>
              <a:rPr lang="en-US" sz="2800" u="sng" dirty="0">
                <a:latin typeface="Times New Roman" panose="02020603050405020304" pitchFamily="18" charset="0"/>
                <a:cs typeface="Times New Roman" panose="02020603050405020304" pitchFamily="18" charset="0"/>
                <a:hlinkClick r:id="rId3"/>
              </a:rPr>
              <a:t>https</a:t>
            </a:r>
            <a:r>
              <a:rPr lang="ru-RU" sz="2800" u="sng" dirty="0">
                <a:latin typeface="Times New Roman" panose="02020603050405020304" pitchFamily="18" charset="0"/>
                <a:cs typeface="Times New Roman" panose="02020603050405020304" pitchFamily="18" charset="0"/>
                <a:hlinkClick r:id="rId3"/>
              </a:rPr>
              <a:t>://</a:t>
            </a:r>
            <a:r>
              <a:rPr lang="en-US" sz="2800" u="sng" dirty="0">
                <a:latin typeface="Times New Roman" panose="02020603050405020304" pitchFamily="18" charset="0"/>
                <a:cs typeface="Times New Roman" panose="02020603050405020304" pitchFamily="18" charset="0"/>
                <a:hlinkClick r:id="rId3"/>
              </a:rPr>
              <a:t>www</a:t>
            </a:r>
            <a:r>
              <a:rPr lang="ru-RU" sz="2800" u="sng" dirty="0">
                <a:latin typeface="Times New Roman" panose="02020603050405020304" pitchFamily="18" charset="0"/>
                <a:cs typeface="Times New Roman" panose="02020603050405020304" pitchFamily="18" charset="0"/>
                <a:hlinkClick r:id="rId3"/>
              </a:rPr>
              <a:t>.</a:t>
            </a:r>
            <a:r>
              <a:rPr lang="en-US" sz="2800" u="sng" dirty="0" err="1">
                <a:latin typeface="Times New Roman" panose="02020603050405020304" pitchFamily="18" charset="0"/>
                <a:cs typeface="Times New Roman" panose="02020603050405020304" pitchFamily="18" charset="0"/>
                <a:hlinkClick r:id="rId3"/>
              </a:rPr>
              <a:t>youtube</a:t>
            </a:r>
            <a:r>
              <a:rPr lang="ru-RU" sz="2800" u="sng" dirty="0">
                <a:latin typeface="Times New Roman" panose="02020603050405020304" pitchFamily="18" charset="0"/>
                <a:cs typeface="Times New Roman" panose="02020603050405020304" pitchFamily="18" charset="0"/>
                <a:hlinkClick r:id="rId3"/>
              </a:rPr>
              <a:t>.</a:t>
            </a:r>
            <a:r>
              <a:rPr lang="en-US" sz="2800" u="sng" dirty="0">
                <a:latin typeface="Times New Roman" panose="02020603050405020304" pitchFamily="18" charset="0"/>
                <a:cs typeface="Times New Roman" panose="02020603050405020304" pitchFamily="18" charset="0"/>
                <a:hlinkClick r:id="rId3"/>
              </a:rPr>
              <a:t>com</a:t>
            </a:r>
            <a:r>
              <a:rPr lang="ru-RU" sz="2800" u="sng" dirty="0">
                <a:latin typeface="Times New Roman" panose="02020603050405020304" pitchFamily="18" charset="0"/>
                <a:cs typeface="Times New Roman" panose="02020603050405020304" pitchFamily="18" charset="0"/>
                <a:hlinkClick r:id="rId3"/>
              </a:rPr>
              <a:t>/</a:t>
            </a:r>
            <a:r>
              <a:rPr lang="en-US" sz="2800" u="sng" dirty="0">
                <a:latin typeface="Times New Roman" panose="02020603050405020304" pitchFamily="18" charset="0"/>
                <a:cs typeface="Times New Roman" panose="02020603050405020304" pitchFamily="18" charset="0"/>
                <a:hlinkClick r:id="rId3"/>
              </a:rPr>
              <a:t>watch</a:t>
            </a:r>
            <a:r>
              <a:rPr lang="ru-RU" sz="2800" u="sng" dirty="0">
                <a:latin typeface="Times New Roman" panose="02020603050405020304" pitchFamily="18" charset="0"/>
                <a:cs typeface="Times New Roman" panose="02020603050405020304" pitchFamily="18" charset="0"/>
                <a:hlinkClick r:id="rId3"/>
              </a:rPr>
              <a:t>?</a:t>
            </a:r>
            <a:r>
              <a:rPr lang="en-US" sz="2800" u="sng" dirty="0">
                <a:latin typeface="Times New Roman" panose="02020603050405020304" pitchFamily="18" charset="0"/>
                <a:cs typeface="Times New Roman" panose="02020603050405020304" pitchFamily="18" charset="0"/>
                <a:hlinkClick r:id="rId3"/>
              </a:rPr>
              <a:t>v</a:t>
            </a:r>
            <a:r>
              <a:rPr lang="ru-RU" sz="2800" u="sng" dirty="0">
                <a:latin typeface="Times New Roman" panose="02020603050405020304" pitchFamily="18" charset="0"/>
                <a:cs typeface="Times New Roman" panose="02020603050405020304" pitchFamily="18" charset="0"/>
                <a:hlinkClick r:id="rId3"/>
              </a:rPr>
              <a:t>=</a:t>
            </a:r>
            <a:r>
              <a:rPr lang="en-US" sz="2800" u="sng" dirty="0" err="1">
                <a:latin typeface="Times New Roman" panose="02020603050405020304" pitchFamily="18" charset="0"/>
                <a:cs typeface="Times New Roman" panose="02020603050405020304" pitchFamily="18" charset="0"/>
                <a:hlinkClick r:id="rId3"/>
              </a:rPr>
              <a:t>ANeL</a:t>
            </a:r>
            <a:r>
              <a:rPr lang="ru-RU" sz="2800" u="sng" dirty="0">
                <a:latin typeface="Times New Roman" panose="02020603050405020304" pitchFamily="18" charset="0"/>
                <a:cs typeface="Times New Roman" panose="02020603050405020304" pitchFamily="18" charset="0"/>
                <a:hlinkClick r:id="rId3"/>
              </a:rPr>
              <a:t>0</a:t>
            </a:r>
            <a:r>
              <a:rPr lang="en-US" sz="2800" u="sng" dirty="0">
                <a:latin typeface="Times New Roman" panose="02020603050405020304" pitchFamily="18" charset="0"/>
                <a:cs typeface="Times New Roman" panose="02020603050405020304" pitchFamily="18" charset="0"/>
                <a:hlinkClick r:id="rId3"/>
              </a:rPr>
              <a:t>h</a:t>
            </a:r>
            <a:r>
              <a:rPr lang="ru-RU" sz="2800" u="sng" dirty="0">
                <a:latin typeface="Times New Roman" panose="02020603050405020304" pitchFamily="18" charset="0"/>
                <a:cs typeface="Times New Roman" panose="02020603050405020304" pitchFamily="18" charset="0"/>
                <a:hlinkClick r:id="rId3"/>
              </a:rPr>
              <a:t>4</a:t>
            </a:r>
            <a:r>
              <a:rPr lang="en-US" sz="2800" u="sng" dirty="0">
                <a:latin typeface="Times New Roman" panose="02020603050405020304" pitchFamily="18" charset="0"/>
                <a:cs typeface="Times New Roman" panose="02020603050405020304" pitchFamily="18" charset="0"/>
                <a:hlinkClick r:id="rId3"/>
              </a:rPr>
              <a:t>CV</a:t>
            </a:r>
            <a:r>
              <a:rPr lang="ru-RU" sz="2800" u="sng" dirty="0">
                <a:latin typeface="Times New Roman" panose="02020603050405020304" pitchFamily="18" charset="0"/>
                <a:cs typeface="Times New Roman" panose="02020603050405020304" pitchFamily="18" charset="0"/>
                <a:hlinkClick r:id="rId3"/>
              </a:rPr>
              <a:t>8</a:t>
            </a:r>
            <a:r>
              <a:rPr lang="en-US" sz="2800" u="sng" dirty="0">
                <a:latin typeface="Times New Roman" panose="02020603050405020304" pitchFamily="18" charset="0"/>
                <a:cs typeface="Times New Roman" panose="02020603050405020304" pitchFamily="18" charset="0"/>
                <a:hlinkClick r:id="rId3"/>
              </a:rPr>
              <a:t>Q</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17" y="118"/>
            <a:ext cx="1714694" cy="166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6020" y="834692"/>
            <a:ext cx="6755472" cy="3799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24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9316" y="1499550"/>
            <a:ext cx="11918032" cy="5061269"/>
          </a:xfrm>
        </p:spPr>
        <p:txBody>
          <a:bodyPr>
            <a:noAutofit/>
          </a:bodyPr>
          <a:lstStyle/>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cs typeface="Times New Roman" panose="02020603050405020304" pitchFamily="18" charset="0"/>
              </a:rPr>
              <a:t>Компьютерді</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ортақ</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бөлмеде</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орналастырыңыз</a:t>
            </a:r>
            <a:endParaRPr lang="ru-RU" sz="2400" b="1" kern="1400" dirty="0">
              <a:solidFill>
                <a:srgbClr val="00000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cs typeface="Times New Roman" panose="02020603050405020304" pitchFamily="18" charset="0"/>
              </a:rPr>
              <a:t>Жиі</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кіретін</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сайттардың</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мекен</a:t>
            </a:r>
            <a:r>
              <a:rPr lang="en-GB" sz="2400" b="1" kern="1400" dirty="0">
                <a:solidFill>
                  <a:srgbClr val="0070C0"/>
                </a:solidFill>
                <a:latin typeface="Times New Roman" panose="02020603050405020304" pitchFamily="18" charset="0"/>
                <a:cs typeface="Times New Roman" panose="02020603050405020304" pitchFamily="18" charset="0"/>
              </a:rPr>
              <a:t>-</a:t>
            </a:r>
            <a:r>
              <a:rPr lang="kk-KZ" sz="2400" b="1" kern="1400" dirty="0">
                <a:solidFill>
                  <a:srgbClr val="0070C0"/>
                </a:solidFill>
                <a:latin typeface="Times New Roman" panose="02020603050405020304" pitchFamily="18" charset="0"/>
                <a:cs typeface="Times New Roman" panose="02020603050405020304" pitchFamily="18" charset="0"/>
              </a:rPr>
              <a:t>жай көрсетілген «Таңдаулылар» тізімін жасаңыз</a:t>
            </a:r>
            <a:endParaRPr lang="ru-RU" sz="2400" b="1" kern="1400" dirty="0">
              <a:solidFill>
                <a:srgbClr val="0070C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cs typeface="Times New Roman" panose="02020603050405020304" pitchFamily="18" charset="0"/>
              </a:rPr>
              <a:t>Балаға</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пайдаланушылық</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құқықтары</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шектелген</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тіркеулі</a:t>
            </a:r>
            <a:r>
              <a:rPr lang="kk-KZ" sz="2400" b="1" kern="1400" dirty="0">
                <a:solidFill>
                  <a:srgbClr val="000000"/>
                </a:solidFill>
                <a:latin typeface="Times New Roman" panose="02020603050405020304" pitchFamily="18" charset="0"/>
                <a:cs typeface="Times New Roman" panose="02020603050405020304" pitchFamily="18" charset="0"/>
              </a:rPr>
              <a:t>к</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жазба</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ашыңыз</a:t>
            </a:r>
            <a:endParaRPr lang="ru-RU" sz="2400" b="1" kern="1400" dirty="0">
              <a:solidFill>
                <a:srgbClr val="00000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cs typeface="Times New Roman" panose="02020603050405020304" pitchFamily="18" charset="0"/>
              </a:rPr>
              <a:t>Балаға</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желідегі</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құпиялық</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ережелерін</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үйретіңіз</a:t>
            </a:r>
            <a:endParaRPr lang="ru-RU" sz="2400" b="1" kern="1400" dirty="0">
              <a:solidFill>
                <a:srgbClr val="0070C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cs typeface="Times New Roman" panose="02020603050405020304" pitchFamily="18" charset="0"/>
              </a:rPr>
              <a:t>Балаға</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қауіпсіз</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smtClean="0">
                <a:solidFill>
                  <a:srgbClr val="000000"/>
                </a:solidFill>
                <a:latin typeface="Times New Roman" panose="02020603050405020304" pitchFamily="18" charset="0"/>
                <a:cs typeface="Times New Roman" panose="02020603050405020304" pitchFamily="18" charset="0"/>
              </a:rPr>
              <a:t>кілтсөздер</a:t>
            </a:r>
            <a:r>
              <a:rPr lang="ru-RU" sz="2400" b="1" kern="1400" dirty="0" smtClean="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ойлап</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табуды</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үйретіңіз</a:t>
            </a:r>
            <a:endParaRPr lang="ru-RU" sz="2400" b="1" kern="1400" dirty="0">
              <a:solidFill>
                <a:srgbClr val="00000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cs typeface="Times New Roman" panose="02020603050405020304" pitchFamily="18" charset="0"/>
              </a:rPr>
              <a:t>Балаға</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желідегі</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алаяқтар</a:t>
            </a:r>
            <a:r>
              <a:rPr lang="ru-RU" sz="2400" b="1" kern="1400" dirty="0">
                <a:solidFill>
                  <a:srgbClr val="0070C0"/>
                </a:solidFill>
                <a:latin typeface="Times New Roman" panose="02020603050405020304" pitchFamily="18" charset="0"/>
                <a:cs typeface="Times New Roman" panose="02020603050405020304" pitchFamily="18" charset="0"/>
              </a:rPr>
              <a:t> мен </a:t>
            </a:r>
            <a:r>
              <a:rPr lang="ru-RU" sz="2400" b="1" kern="1400" dirty="0" err="1">
                <a:solidFill>
                  <a:srgbClr val="0070C0"/>
                </a:solidFill>
                <a:latin typeface="Times New Roman" panose="02020603050405020304" pitchFamily="18" charset="0"/>
                <a:cs typeface="Times New Roman" panose="02020603050405020304" pitchFamily="18" charset="0"/>
              </a:rPr>
              <a:t>қылмыскерлер</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туралы</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айтып</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беріңіз</a:t>
            </a:r>
            <a:endParaRPr lang="ru-RU" sz="2400" b="1" kern="1400" dirty="0">
              <a:solidFill>
                <a:srgbClr val="0070C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cs typeface="Times New Roman" panose="02020603050405020304" pitchFamily="18" charset="0"/>
              </a:rPr>
              <a:t>Виртуалды</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таныстарымен</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кездесуге</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қатаң</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тыйым</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салыңыз</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Ондай</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кездесудің</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қандай</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қауіпті</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болатынын</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түсіндіріңіз</a:t>
            </a:r>
            <a:endParaRPr lang="ru-RU" sz="2400" b="1" kern="1400" dirty="0">
              <a:solidFill>
                <a:srgbClr val="00000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cs typeface="Times New Roman" panose="02020603050405020304" pitchFamily="18" charset="0"/>
              </a:rPr>
              <a:t>Ата</a:t>
            </a:r>
            <a:r>
              <a:rPr lang="en-GB" sz="2400" b="1" kern="1400" dirty="0">
                <a:solidFill>
                  <a:srgbClr val="0070C0"/>
                </a:solidFill>
                <a:latin typeface="Times New Roman" panose="02020603050405020304" pitchFamily="18" charset="0"/>
                <a:cs typeface="Times New Roman" panose="02020603050405020304" pitchFamily="18" charset="0"/>
              </a:rPr>
              <a:t>-</a:t>
            </a:r>
            <a:r>
              <a:rPr lang="kk-KZ" sz="2400" b="1" kern="1400" dirty="0">
                <a:solidFill>
                  <a:srgbClr val="0070C0"/>
                </a:solidFill>
                <a:latin typeface="Times New Roman" panose="02020603050405020304" pitchFamily="18" charset="0"/>
                <a:cs typeface="Times New Roman" panose="02020603050405020304" pitchFamily="18" charset="0"/>
              </a:rPr>
              <a:t>аналық бақылау бағдарламаларын орнатыңыз</a:t>
            </a:r>
            <a:endParaRPr lang="ru-RU" sz="2400" b="1" kern="1400" dirty="0">
              <a:solidFill>
                <a:srgbClr val="0070C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a:solidFill>
                  <a:srgbClr val="000000"/>
                </a:solidFill>
                <a:latin typeface="Times New Roman" panose="02020603050405020304" pitchFamily="18" charset="0"/>
                <a:cs typeface="Times New Roman" panose="02020603050405020304" pitchFamily="18" charset="0"/>
              </a:rPr>
              <a:t>Веб</a:t>
            </a:r>
            <a:r>
              <a:rPr lang="en-GB" sz="2400" b="1" kern="1400" dirty="0">
                <a:solidFill>
                  <a:srgbClr val="000000"/>
                </a:solidFill>
                <a:latin typeface="Times New Roman" panose="02020603050405020304" pitchFamily="18" charset="0"/>
                <a:cs typeface="Times New Roman" panose="02020603050405020304" pitchFamily="18" charset="0"/>
              </a:rPr>
              <a:t>-</a:t>
            </a:r>
            <a:r>
              <a:rPr lang="kk-KZ" sz="2400" b="1" kern="1400" dirty="0">
                <a:solidFill>
                  <a:srgbClr val="000000"/>
                </a:solidFill>
                <a:latin typeface="Times New Roman" panose="02020603050405020304" pitchFamily="18" charset="0"/>
                <a:cs typeface="Times New Roman" panose="02020603050405020304" pitchFamily="18" charset="0"/>
              </a:rPr>
              <a:t>контентті сүзгілеу бағдарламаларын пайдаланыңыз</a:t>
            </a:r>
            <a:endParaRPr lang="ru-RU" sz="2400" b="1" kern="1400" dirty="0">
              <a:solidFill>
                <a:srgbClr val="00000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cs typeface="Times New Roman" panose="02020603050405020304" pitchFamily="18" charset="0"/>
              </a:rPr>
              <a:t>Ұнамсыз</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контентті</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бұғаттау</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құралдарын</a:t>
            </a:r>
            <a:r>
              <a:rPr lang="ru-RU" sz="2400" b="1" kern="1400" dirty="0">
                <a:solidFill>
                  <a:srgbClr val="0070C0"/>
                </a:solidFill>
                <a:latin typeface="Times New Roman" panose="02020603050405020304" pitchFamily="18" charset="0"/>
                <a:cs typeface="Times New Roman" panose="02020603050405020304" pitchFamily="18" charset="0"/>
              </a:rPr>
              <a:t> </a:t>
            </a:r>
            <a:r>
              <a:rPr lang="ru-RU" sz="2400" b="1" kern="1400" dirty="0" err="1">
                <a:solidFill>
                  <a:srgbClr val="0070C0"/>
                </a:solidFill>
                <a:latin typeface="Times New Roman" panose="02020603050405020304" pitchFamily="18" charset="0"/>
                <a:cs typeface="Times New Roman" panose="02020603050405020304" pitchFamily="18" charset="0"/>
              </a:rPr>
              <a:t>қолданыңыз</a:t>
            </a:r>
            <a:endParaRPr lang="ru-RU" sz="2400" b="1" kern="1400" dirty="0">
              <a:solidFill>
                <a:srgbClr val="0070C0"/>
              </a:solidFill>
              <a:latin typeface="Times New Roman" panose="02020603050405020304" pitchFamily="18" charset="0"/>
              <a:cs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cs typeface="Times New Roman" panose="02020603050405020304" pitchFamily="18" charset="0"/>
              </a:rPr>
              <a:t>Компьютерде</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жұмыс</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жасау</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уақытын</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шектейтін</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бағдарламаны</a:t>
            </a:r>
            <a:r>
              <a:rPr lang="ru-RU" sz="2400" b="1" kern="1400" dirty="0">
                <a:solidFill>
                  <a:srgbClr val="000000"/>
                </a:solidFill>
                <a:latin typeface="Times New Roman" panose="02020603050405020304" pitchFamily="18" charset="0"/>
                <a:cs typeface="Times New Roman" panose="02020603050405020304" pitchFamily="18" charset="0"/>
              </a:rPr>
              <a:t> </a:t>
            </a:r>
            <a:r>
              <a:rPr lang="ru-RU" sz="2400" b="1" kern="1400" dirty="0" err="1">
                <a:solidFill>
                  <a:srgbClr val="000000"/>
                </a:solidFill>
                <a:latin typeface="Times New Roman" panose="02020603050405020304" pitchFamily="18" charset="0"/>
                <a:cs typeface="Times New Roman" panose="02020603050405020304" pitchFamily="18" charset="0"/>
              </a:rPr>
              <a:t>орнатыңыз</a:t>
            </a:r>
            <a:endParaRPr lang="ru-RU" sz="2400" b="1" dirty="0">
              <a:latin typeface="Times New Roman" panose="02020603050405020304" pitchFamily="18" charset="0"/>
              <a:cs typeface="Times New Roman" panose="02020603050405020304" pitchFamily="18" charset="0"/>
            </a:endParaRPr>
          </a:p>
        </p:txBody>
      </p:sp>
      <p:sp>
        <p:nvSpPr>
          <p:cNvPr id="7" name="Заголовок 1"/>
          <p:cNvSpPr>
            <a:spLocks noGrp="1"/>
          </p:cNvSpPr>
          <p:nvPr>
            <p:ph type="title"/>
          </p:nvPr>
        </p:nvSpPr>
        <p:spPr>
          <a:xfrm>
            <a:off x="1543616" y="87312"/>
            <a:ext cx="10648384" cy="1143000"/>
          </a:xfrm>
        </p:spPr>
        <p:txBody>
          <a:bodyPr>
            <a:normAutofit/>
          </a:bodyPr>
          <a:lstStyle/>
          <a:p>
            <a:pPr algn="ctr"/>
            <a:r>
              <a:rPr lang="ru-RU" sz="3600" b="1" dirty="0" err="1">
                <a:solidFill>
                  <a:srgbClr val="0070C0"/>
                </a:solidFill>
                <a:latin typeface="Times New Roman" panose="02020603050405020304" pitchFamily="18" charset="0"/>
                <a:cs typeface="Times New Roman" panose="02020603050405020304" pitchFamily="18" charset="0"/>
              </a:rPr>
              <a:t>Қолданатын</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кеңестердің</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нөмірін</a:t>
            </a:r>
            <a:r>
              <a:rPr lang="ru-RU" sz="3600" b="1" dirty="0">
                <a:solidFill>
                  <a:srgbClr val="0070C0"/>
                </a:solidFill>
                <a:latin typeface="Times New Roman" panose="02020603050405020304" pitchFamily="18" charset="0"/>
                <a:cs typeface="Times New Roman" panose="02020603050405020304" pitchFamily="18" charset="0"/>
              </a:rPr>
              <a:t> </a:t>
            </a:r>
            <a:r>
              <a:rPr lang="kk-KZ" sz="3600" b="1" dirty="0">
                <a:solidFill>
                  <a:srgbClr val="0070C0"/>
                </a:solidFill>
                <a:latin typeface="Times New Roman" panose="02020603050405020304" pitchFamily="18" charset="0"/>
                <a:cs typeface="Times New Roman" panose="02020603050405020304" pitchFamily="18" charset="0"/>
              </a:rPr>
              <a:t>ч</a:t>
            </a:r>
            <a:r>
              <a:rPr lang="ru-RU" sz="3600" b="1" dirty="0" err="1">
                <a:solidFill>
                  <a:srgbClr val="0070C0"/>
                </a:solidFill>
                <a:latin typeface="Times New Roman" panose="02020603050405020304" pitchFamily="18" charset="0"/>
                <a:cs typeface="Times New Roman" panose="02020603050405020304" pitchFamily="18" charset="0"/>
              </a:rPr>
              <a:t>атта</a:t>
            </a:r>
            <a:r>
              <a:rPr lang="en-GB"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жазыңыз</a:t>
            </a:r>
            <a:endParaRPr lang="ru-RU" sz="3600" b="1" dirty="0">
              <a:solidFill>
                <a:srgbClr val="0070C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16" y="0"/>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18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0180" y="-1"/>
            <a:ext cx="10623033" cy="1188721"/>
          </a:xfrm>
        </p:spPr>
        <p:txBody>
          <a:bodyPr vert="horz" lIns="91440" tIns="45720" rIns="91440" bIns="45720" rtlCol="0" anchor="ctr">
            <a:normAutofit/>
          </a:bodyPr>
          <a:lstStyle/>
          <a:p>
            <a:pPr>
              <a:lnSpc>
                <a:spcPts val="3600"/>
              </a:lnSpc>
            </a:pPr>
            <a:r>
              <a:rPr lang="ru-RU" sz="3200" b="1" dirty="0" err="1">
                <a:solidFill>
                  <a:srgbClr val="0070C0"/>
                </a:solidFill>
                <a:latin typeface="Times New Roman" panose="02020603050405020304" pitchFamily="18" charset="0"/>
                <a:cs typeface="Times New Roman" panose="02020603050405020304" pitchFamily="18" charset="0"/>
              </a:rPr>
              <a:t>Тәсіл</a:t>
            </a:r>
            <a:r>
              <a:rPr lang="ru-RU" sz="3200" b="1" dirty="0">
                <a:solidFill>
                  <a:srgbClr val="0070C0"/>
                </a:solidFill>
                <a:latin typeface="Times New Roman" panose="02020603050405020304" pitchFamily="18" charset="0"/>
                <a:cs typeface="Times New Roman" panose="02020603050405020304" pitchFamily="18" charset="0"/>
              </a:rPr>
              <a:t> №2: </a:t>
            </a:r>
            <a:r>
              <a:rPr lang="ru-RU" sz="3200" b="1" dirty="0" err="1">
                <a:solidFill>
                  <a:srgbClr val="0070C0"/>
                </a:solidFill>
                <a:latin typeface="Times New Roman" panose="02020603050405020304" pitchFamily="18" charset="0"/>
                <a:cs typeface="Times New Roman" panose="02020603050405020304" pitchFamily="18" charset="0"/>
              </a:rPr>
              <a:t>Баланың</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сеніміне</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кіру</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және</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оның</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Ғаламтордағы</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істерінен</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хабардар</a:t>
            </a:r>
            <a:r>
              <a:rPr lang="ru-RU" sz="3200" b="1" dirty="0">
                <a:solidFill>
                  <a:srgbClr val="0070C0"/>
                </a:solidFill>
                <a:latin typeface="Times New Roman" panose="02020603050405020304" pitchFamily="18" charset="0"/>
                <a:cs typeface="Times New Roman" panose="02020603050405020304" pitchFamily="18" charset="0"/>
              </a:rPr>
              <a:t> болу</a:t>
            </a:r>
          </a:p>
        </p:txBody>
      </p:sp>
      <p:sp>
        <p:nvSpPr>
          <p:cNvPr id="4" name="Подзаголовок 3"/>
          <p:cNvSpPr>
            <a:spLocks noGrp="1"/>
          </p:cNvSpPr>
          <p:nvPr>
            <p:ph type="subTitle" idx="1"/>
          </p:nvPr>
        </p:nvSpPr>
        <p:spPr>
          <a:xfrm>
            <a:off x="0" y="4897616"/>
            <a:ext cx="12073889" cy="1523821"/>
          </a:xfrm>
        </p:spPr>
        <p:txBody>
          <a:bodyPr anchor="ctr">
            <a:normAutofit/>
          </a:bodyPr>
          <a:lstStyle/>
          <a:p>
            <a:pPr>
              <a:lnSpc>
                <a:spcPts val="3000"/>
              </a:lnSpc>
              <a:spcBef>
                <a:spcPts val="0"/>
              </a:spcBef>
            </a:pPr>
            <a:r>
              <a:rPr lang="ru-RU" sz="2800" b="1" dirty="0" err="1">
                <a:solidFill>
                  <a:srgbClr val="002060"/>
                </a:solidFill>
                <a:latin typeface="Times New Roman" panose="02020603050405020304" pitchFamily="18" charset="0"/>
                <a:cs typeface="Times New Roman" panose="02020603050405020304" pitchFamily="18" charset="0"/>
              </a:rPr>
              <a:t>Бейнесюжет</a:t>
            </a:r>
            <a:r>
              <a:rPr lang="ru-RU" sz="2800" b="1" dirty="0">
                <a:solidFill>
                  <a:srgbClr val="002060"/>
                </a:solidFill>
                <a:latin typeface="Times New Roman" panose="02020603050405020304" pitchFamily="18" charset="0"/>
                <a:cs typeface="Times New Roman" panose="02020603050405020304" pitchFamily="18" charset="0"/>
              </a:rPr>
              <a:t>: «№2 </a:t>
            </a:r>
            <a:r>
              <a:rPr lang="ru-RU" sz="2800" b="1" dirty="0" err="1">
                <a:solidFill>
                  <a:srgbClr val="002060"/>
                </a:solidFill>
                <a:latin typeface="Times New Roman" panose="02020603050405020304" pitchFamily="18" charset="0"/>
                <a:cs typeface="Times New Roman" panose="02020603050405020304" pitchFamily="18" charset="0"/>
              </a:rPr>
              <a:t>Ғаламтор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желісіндегі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мінез</a:t>
            </a:r>
            <a:r>
              <a:rPr lang="en-GB" sz="2800" b="1" dirty="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құлық туралы жасөспірімдердің ата</a:t>
            </a:r>
            <a:r>
              <a:rPr lang="en-GB" sz="2800" b="1" dirty="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аналарына арналған кеңестер</a:t>
            </a:r>
            <a:r>
              <a:rPr lang="ru-RU" sz="2800" b="1" dirty="0">
                <a:solidFill>
                  <a:srgbClr val="002060"/>
                </a:solidFill>
                <a:latin typeface="Times New Roman" panose="02020603050405020304" pitchFamily="18" charset="0"/>
                <a:cs typeface="Times New Roman" panose="02020603050405020304" pitchFamily="18" charset="0"/>
              </a:rPr>
              <a:t>»</a:t>
            </a:r>
          </a:p>
          <a:p>
            <a:pPr>
              <a:lnSpc>
                <a:spcPts val="3000"/>
              </a:lnSpc>
              <a:spcBef>
                <a:spcPts val="0"/>
              </a:spcBef>
            </a:pPr>
            <a:r>
              <a:rPr lang="en-US" sz="2800" dirty="0">
                <a:latin typeface="Times New Roman" panose="02020603050405020304" pitchFamily="18" charset="0"/>
                <a:cs typeface="Times New Roman" panose="02020603050405020304" pitchFamily="18" charset="0"/>
                <a:hlinkClick r:id="rId3"/>
              </a:rPr>
              <a:t>https</a:t>
            </a:r>
            <a:r>
              <a:rPr lang="ru-RU" sz="2800" dirty="0">
                <a:latin typeface="Times New Roman" panose="02020603050405020304" pitchFamily="18" charset="0"/>
                <a:cs typeface="Times New Roman" panose="02020603050405020304" pitchFamily="18" charset="0"/>
                <a:hlinkClick r:id="rId3"/>
              </a:rPr>
              <a:t>://</a:t>
            </a:r>
            <a:r>
              <a:rPr lang="en-US" sz="2800" dirty="0">
                <a:latin typeface="Times New Roman" panose="02020603050405020304" pitchFamily="18" charset="0"/>
                <a:cs typeface="Times New Roman" panose="02020603050405020304" pitchFamily="18" charset="0"/>
                <a:hlinkClick r:id="rId3"/>
              </a:rPr>
              <a:t>www</a:t>
            </a:r>
            <a:r>
              <a:rPr lang="ru-RU" sz="2800" dirty="0">
                <a:latin typeface="Times New Roman" panose="02020603050405020304" pitchFamily="18" charset="0"/>
                <a:cs typeface="Times New Roman" panose="02020603050405020304" pitchFamily="18" charset="0"/>
                <a:hlinkClick r:id="rId3"/>
              </a:rPr>
              <a:t>.</a:t>
            </a:r>
            <a:r>
              <a:rPr lang="en-US" sz="2800" dirty="0" err="1">
                <a:latin typeface="Times New Roman" panose="02020603050405020304" pitchFamily="18" charset="0"/>
                <a:cs typeface="Times New Roman" panose="02020603050405020304" pitchFamily="18" charset="0"/>
                <a:hlinkClick r:id="rId3"/>
              </a:rPr>
              <a:t>youtube</a:t>
            </a:r>
            <a:r>
              <a:rPr lang="ru-RU" sz="2800" dirty="0">
                <a:latin typeface="Times New Roman" panose="02020603050405020304" pitchFamily="18" charset="0"/>
                <a:cs typeface="Times New Roman" panose="02020603050405020304" pitchFamily="18" charset="0"/>
                <a:hlinkClick r:id="rId3"/>
              </a:rPr>
              <a:t>.</a:t>
            </a:r>
            <a:r>
              <a:rPr lang="en-US" sz="2800" dirty="0">
                <a:latin typeface="Times New Roman" panose="02020603050405020304" pitchFamily="18" charset="0"/>
                <a:cs typeface="Times New Roman" panose="02020603050405020304" pitchFamily="18" charset="0"/>
                <a:hlinkClick r:id="rId3"/>
              </a:rPr>
              <a:t>com</a:t>
            </a:r>
            <a:r>
              <a:rPr lang="ru-RU" sz="2800" dirty="0">
                <a:latin typeface="Times New Roman" panose="02020603050405020304" pitchFamily="18" charset="0"/>
                <a:cs typeface="Times New Roman" panose="02020603050405020304" pitchFamily="18" charset="0"/>
                <a:hlinkClick r:id="rId3"/>
              </a:rPr>
              <a:t>/</a:t>
            </a:r>
            <a:r>
              <a:rPr lang="en-US" sz="2800" dirty="0">
                <a:latin typeface="Times New Roman" panose="02020603050405020304" pitchFamily="18" charset="0"/>
                <a:cs typeface="Times New Roman" panose="02020603050405020304" pitchFamily="18" charset="0"/>
                <a:hlinkClick r:id="rId3"/>
              </a:rPr>
              <a:t>watch</a:t>
            </a:r>
            <a:r>
              <a:rPr lang="ru-RU" sz="2800" dirty="0">
                <a:latin typeface="Times New Roman" panose="02020603050405020304" pitchFamily="18" charset="0"/>
                <a:cs typeface="Times New Roman" panose="02020603050405020304" pitchFamily="18" charset="0"/>
                <a:hlinkClick r:id="rId3"/>
              </a:rPr>
              <a:t>?</a:t>
            </a:r>
            <a:r>
              <a:rPr lang="en-US" sz="2800" dirty="0">
                <a:latin typeface="Times New Roman" panose="02020603050405020304" pitchFamily="18" charset="0"/>
                <a:cs typeface="Times New Roman" panose="02020603050405020304" pitchFamily="18" charset="0"/>
                <a:hlinkClick r:id="rId3"/>
              </a:rPr>
              <a:t>v</a:t>
            </a:r>
            <a:r>
              <a:rPr lang="ru-RU" sz="2800" dirty="0">
                <a:latin typeface="Times New Roman" panose="02020603050405020304" pitchFamily="18" charset="0"/>
                <a:cs typeface="Times New Roman" panose="02020603050405020304" pitchFamily="18" charset="0"/>
                <a:hlinkClick r:id="rId3"/>
              </a:rPr>
              <a:t>=</a:t>
            </a:r>
            <a:r>
              <a:rPr lang="en-US" sz="2800" dirty="0" err="1">
                <a:latin typeface="Times New Roman" panose="02020603050405020304" pitchFamily="18" charset="0"/>
                <a:cs typeface="Times New Roman" panose="02020603050405020304" pitchFamily="18" charset="0"/>
                <a:hlinkClick r:id="rId3"/>
              </a:rPr>
              <a:t>ANeL</a:t>
            </a:r>
            <a:r>
              <a:rPr lang="ru-RU" sz="2800" dirty="0">
                <a:latin typeface="Times New Roman" panose="02020603050405020304" pitchFamily="18" charset="0"/>
                <a:cs typeface="Times New Roman" panose="02020603050405020304" pitchFamily="18" charset="0"/>
                <a:hlinkClick r:id="rId3"/>
              </a:rPr>
              <a:t>0</a:t>
            </a:r>
            <a:r>
              <a:rPr lang="en-US" sz="2800" dirty="0">
                <a:latin typeface="Times New Roman" panose="02020603050405020304" pitchFamily="18" charset="0"/>
                <a:cs typeface="Times New Roman" panose="02020603050405020304" pitchFamily="18" charset="0"/>
                <a:hlinkClick r:id="rId3"/>
              </a:rPr>
              <a:t>h</a:t>
            </a:r>
            <a:r>
              <a:rPr lang="ru-RU" sz="2800" dirty="0">
                <a:latin typeface="Times New Roman" panose="02020603050405020304" pitchFamily="18" charset="0"/>
                <a:cs typeface="Times New Roman" panose="02020603050405020304" pitchFamily="18" charset="0"/>
                <a:hlinkClick r:id="rId3"/>
              </a:rPr>
              <a:t>4</a:t>
            </a:r>
            <a:r>
              <a:rPr lang="en-US" sz="2800" dirty="0">
                <a:latin typeface="Times New Roman" panose="02020603050405020304" pitchFamily="18" charset="0"/>
                <a:cs typeface="Times New Roman" panose="02020603050405020304" pitchFamily="18" charset="0"/>
                <a:hlinkClick r:id="rId3"/>
              </a:rPr>
              <a:t>CV</a:t>
            </a:r>
            <a:r>
              <a:rPr lang="ru-RU" sz="2800" dirty="0">
                <a:latin typeface="Times New Roman" panose="02020603050405020304" pitchFamily="18" charset="0"/>
                <a:cs typeface="Times New Roman" panose="02020603050405020304" pitchFamily="18" charset="0"/>
                <a:hlinkClick r:id="rId3"/>
              </a:rPr>
              <a:t>8</a:t>
            </a:r>
            <a:r>
              <a:rPr lang="en-US" sz="2800" dirty="0">
                <a:latin typeface="Times New Roman" panose="02020603050405020304" pitchFamily="18" charset="0"/>
                <a:cs typeface="Times New Roman" panose="02020603050405020304" pitchFamily="18" charset="0"/>
                <a:hlinkClick r:id="rId3"/>
              </a:rPr>
              <a:t>Q</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6592" y="1188720"/>
            <a:ext cx="7068372" cy="3708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3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7628" y="1403207"/>
            <a:ext cx="12104371" cy="5457478"/>
          </a:xfrm>
        </p:spPr>
        <p:txBody>
          <a:bodyPr>
            <a:normAutofit fontScale="77500" lnSpcReduction="20000"/>
          </a:bodyPr>
          <a:lstStyle/>
          <a:p>
            <a:pPr marL="514350" indent="-514350">
              <a:lnSpc>
                <a:spcPct val="120000"/>
              </a:lnSpc>
              <a:spcBef>
                <a:spcPts val="0"/>
              </a:spcBef>
              <a:buFont typeface="+mj-lt"/>
              <a:buAutoNum type="arabicPeriod"/>
            </a:pPr>
            <a:r>
              <a:rPr lang="kk-KZ" b="1" kern="1400" dirty="0">
                <a:latin typeface="Times New Roman" panose="02020603050405020304" pitchFamily="18" charset="0"/>
                <a:cs typeface="Times New Roman" panose="02020603050405020304" pitchFamily="18" charset="0"/>
              </a:rPr>
              <a:t>Баланың сүйіп тыңдайын </a:t>
            </a:r>
            <a:r>
              <a:rPr lang="en-GB" b="1" kern="1400" dirty="0">
                <a:latin typeface="Times New Roman" panose="02020603050405020304" pitchFamily="18" charset="0"/>
                <a:cs typeface="Times New Roman" panose="02020603050405020304" pitchFamily="18" charset="0"/>
              </a:rPr>
              <a:t>5</a:t>
            </a:r>
            <a:r>
              <a:rPr lang="kk-KZ" b="1" kern="1400" dirty="0">
                <a:latin typeface="Times New Roman" panose="02020603050405020304" pitchFamily="18" charset="0"/>
                <a:cs typeface="Times New Roman" panose="02020603050405020304" pitchFamily="18" charset="0"/>
              </a:rPr>
              <a:t> музыкалық тобын білу, бірге тыңдау және сынға алмау керек</a:t>
            </a:r>
            <a:endParaRPr lang="ru-RU" b="1" kern="1400" dirty="0">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solidFill>
                  <a:srgbClr val="002060"/>
                </a:solidFill>
                <a:latin typeface="Times New Roman" panose="02020603050405020304" pitchFamily="18" charset="0"/>
                <a:cs typeface="Times New Roman" panose="02020603050405020304" pitchFamily="18" charset="0"/>
              </a:rPr>
              <a:t>Баланың</a:t>
            </a:r>
            <a:r>
              <a:rPr lang="ru-RU" b="1" kern="1400" dirty="0">
                <a:solidFill>
                  <a:srgbClr val="002060"/>
                </a:solidFill>
                <a:latin typeface="Times New Roman" panose="02020603050405020304" pitchFamily="18" charset="0"/>
                <a:cs typeface="Times New Roman" panose="02020603050405020304" pitchFamily="18" charset="0"/>
              </a:rPr>
              <a:t> </a:t>
            </a:r>
            <a:r>
              <a:rPr lang="en-GB" b="1" kern="1400" dirty="0">
                <a:solidFill>
                  <a:srgbClr val="002060"/>
                </a:solidFill>
                <a:latin typeface="Times New Roman" panose="02020603050405020304" pitchFamily="18" charset="0"/>
                <a:cs typeface="Times New Roman" panose="02020603050405020304" pitchFamily="18" charset="0"/>
              </a:rPr>
              <a:t>5</a:t>
            </a:r>
            <a:r>
              <a:rPr lang="en-US" b="1" kern="1400" dirty="0">
                <a:solidFill>
                  <a:srgbClr val="002060"/>
                </a:solidFill>
                <a:latin typeface="Times New Roman" panose="02020603050405020304" pitchFamily="18" charset="0"/>
                <a:cs typeface="Times New Roman" panose="02020603050405020304" pitchFamily="18" charset="0"/>
              </a:rPr>
              <a:t> </a:t>
            </a:r>
            <a:r>
              <a:rPr lang="kk-KZ" b="1" kern="1400" dirty="0">
                <a:solidFill>
                  <a:srgbClr val="002060"/>
                </a:solidFill>
                <a:latin typeface="Times New Roman" panose="02020603050405020304" pitchFamily="18" charset="0"/>
                <a:cs typeface="Times New Roman" panose="02020603050405020304" pitchFamily="18" charset="0"/>
              </a:rPr>
              <a:t>сүйікті бейнеблогерлерін білу, бірге қарау, өзіңізді сүйікті блогерлеріңізге сілтемелермен бөлісу керек</a:t>
            </a:r>
            <a:endParaRPr lang="ru-RU" b="1" kern="1400" dirty="0">
              <a:solidFill>
                <a:srgbClr val="002060"/>
              </a:solidFill>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latin typeface="Times New Roman" panose="02020603050405020304" pitchFamily="18" charset="0"/>
                <a:cs typeface="Times New Roman" panose="02020603050405020304" pitchFamily="18" charset="0"/>
              </a:rPr>
              <a:t>Балаңыз</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тіркелген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әлеуметтік</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желілерде</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өзара</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френд</a:t>
            </a:r>
            <a:r>
              <a:rPr lang="ru-RU" b="1" kern="1400" dirty="0">
                <a:latin typeface="Times New Roman" panose="02020603050405020304" pitchFamily="18" charset="0"/>
                <a:cs typeface="Times New Roman" panose="02020603050405020304" pitchFamily="18" charset="0"/>
              </a:rPr>
              <a:t>» болу</a:t>
            </a:r>
            <a:r>
              <a:rPr lang="en-GB" b="1" kern="1400" dirty="0">
                <a:latin typeface="Times New Roman" panose="02020603050405020304" pitchFamily="18" charset="0"/>
                <a:cs typeface="Times New Roman" panose="02020603050405020304" pitchFamily="18" charset="0"/>
              </a:rPr>
              <a:t> </a:t>
            </a:r>
            <a:r>
              <a:rPr lang="kk-KZ" b="1" kern="1400" dirty="0">
                <a:latin typeface="Times New Roman" panose="02020603050405020304" pitchFamily="18" charset="0"/>
                <a:cs typeface="Times New Roman" panose="02020603050405020304" pitchFamily="18" charset="0"/>
              </a:rPr>
              <a:t>керек</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Хабарлама</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фотосурет</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сілтеме</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алмасу</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керек</a:t>
            </a:r>
            <a:endParaRPr lang="ru-RU" b="1" kern="1400" dirty="0">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solidFill>
                  <a:srgbClr val="002060"/>
                </a:solidFill>
                <a:latin typeface="Times New Roman" panose="02020603050405020304" pitchFamily="18" charset="0"/>
                <a:cs typeface="Times New Roman" panose="02020603050405020304" pitchFamily="18" charset="0"/>
              </a:rPr>
              <a:t>Оның</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парақшасының</a:t>
            </a:r>
            <a:r>
              <a:rPr lang="ru-RU" b="1" kern="1400" dirty="0">
                <a:solidFill>
                  <a:srgbClr val="002060"/>
                </a:solidFill>
                <a:latin typeface="Times New Roman" panose="02020603050405020304" pitchFamily="18" charset="0"/>
                <a:cs typeface="Times New Roman" panose="02020603050405020304" pitchFamily="18" charset="0"/>
              </a:rPr>
              <a:t> және </a:t>
            </a:r>
            <a:r>
              <a:rPr lang="ru-RU" b="1" kern="1400" dirty="0" err="1">
                <a:solidFill>
                  <a:srgbClr val="002060"/>
                </a:solidFill>
                <a:latin typeface="Times New Roman" panose="02020603050405020304" pitchFamily="18" charset="0"/>
                <a:cs typeface="Times New Roman" panose="02020603050405020304" pitchFamily="18" charset="0"/>
              </a:rPr>
              <a:t>оның</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достарының</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парақшаларын</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сынға</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алмау</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керек</a:t>
            </a:r>
            <a:endParaRPr lang="ru-RU" b="1" kern="1400" dirty="0">
              <a:solidFill>
                <a:srgbClr val="002060"/>
              </a:solidFill>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latin typeface="Times New Roman" panose="02020603050405020304" pitchFamily="18" charset="0"/>
                <a:cs typeface="Times New Roman" panose="02020603050405020304" pitchFamily="18" charset="0"/>
              </a:rPr>
              <a:t>Балаға</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оның</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алған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әсерлері</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ойлары</a:t>
            </a:r>
            <a:r>
              <a:rPr lang="ru-RU" b="1" kern="1400" dirty="0">
                <a:latin typeface="Times New Roman" panose="02020603050405020304" pitchFamily="18" charset="0"/>
                <a:cs typeface="Times New Roman" panose="02020603050405020304" pitchFamily="18" charset="0"/>
              </a:rPr>
              <a:t> мен </a:t>
            </a:r>
            <a:r>
              <a:rPr lang="ru-RU" b="1" kern="1400" dirty="0" err="1">
                <a:latin typeface="Times New Roman" panose="02020603050405020304" pitchFamily="18" charset="0"/>
                <a:cs typeface="Times New Roman" panose="02020603050405020304" pitchFamily="18" charset="0"/>
              </a:rPr>
              <a:t>эмоциялары</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сізге</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шынымен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қызықты</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екенін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көрсету</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керек</a:t>
            </a:r>
            <a:endParaRPr lang="ru-RU" b="1" kern="1400" dirty="0">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solidFill>
                  <a:srgbClr val="002060"/>
                </a:solidFill>
                <a:latin typeface="Times New Roman" panose="02020603050405020304" pitchFamily="18" charset="0"/>
                <a:cs typeface="Times New Roman" panose="02020603050405020304" pitchFamily="18" charset="0"/>
              </a:rPr>
              <a:t>Балаңыздың</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достары</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үйіңізге</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жиі</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қонаққа</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келіп</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тұруы</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тиіс</a:t>
            </a:r>
            <a:endParaRPr lang="ru-RU" b="1" kern="1400" dirty="0">
              <a:solidFill>
                <a:srgbClr val="002060"/>
              </a:solidFill>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latin typeface="Times New Roman" panose="02020603050405020304" pitchFamily="18" charset="0"/>
                <a:cs typeface="Times New Roman" panose="02020603050405020304" pitchFamily="18" charset="0"/>
              </a:rPr>
              <a:t>Баламен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өмірдің</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мәні</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ішкі</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еркіндік</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өз</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жолын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өзі</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таңдау</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құқығы</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сияқты</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балалардан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гөрі</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ересектерге</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жақын</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тақырыптарда</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әңгімелесу</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керек</a:t>
            </a:r>
            <a:endParaRPr lang="ru-RU" b="1" kern="1400" dirty="0">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solidFill>
                  <a:srgbClr val="002060"/>
                </a:solidFill>
                <a:latin typeface="Times New Roman" panose="02020603050405020304" pitchFamily="18" charset="0"/>
                <a:cs typeface="Times New Roman" panose="02020603050405020304" pitchFamily="18" charset="0"/>
              </a:rPr>
              <a:t>Түрлі</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мәселелерге</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қатысты</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кеңесі</a:t>
            </a:r>
            <a:r>
              <a:rPr lang="ru-RU" b="1" kern="1400" dirty="0">
                <a:solidFill>
                  <a:srgbClr val="002060"/>
                </a:solidFill>
                <a:latin typeface="Times New Roman" panose="02020603050405020304" pitchFamily="18" charset="0"/>
                <a:cs typeface="Times New Roman" panose="02020603050405020304" pitchFamily="18" charset="0"/>
              </a:rPr>
              <a:t> мен </a:t>
            </a:r>
            <a:r>
              <a:rPr lang="ru-RU" b="1" kern="1400" dirty="0" err="1">
                <a:solidFill>
                  <a:srgbClr val="002060"/>
                </a:solidFill>
                <a:latin typeface="Times New Roman" panose="02020603050405020304" pitchFamily="18" charset="0"/>
                <a:cs typeface="Times New Roman" panose="02020603050405020304" pitchFamily="18" charset="0"/>
              </a:rPr>
              <a:t>пікірін</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сұрау</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онымен</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дос</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ретінде</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жаңалықтармен</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бөлісу</a:t>
            </a:r>
            <a:r>
              <a:rPr lang="ru-RU" b="1" kern="1400" dirty="0">
                <a:solidFill>
                  <a:srgbClr val="002060"/>
                </a:solidFill>
                <a:latin typeface="Times New Roman" panose="02020603050405020304" pitchFamily="18" charset="0"/>
                <a:cs typeface="Times New Roman" panose="02020603050405020304" pitchFamily="18" charset="0"/>
              </a:rPr>
              <a:t> </a:t>
            </a:r>
            <a:r>
              <a:rPr lang="ru-RU" b="1" kern="1400" dirty="0" err="1">
                <a:solidFill>
                  <a:srgbClr val="002060"/>
                </a:solidFill>
                <a:latin typeface="Times New Roman" panose="02020603050405020304" pitchFamily="18" charset="0"/>
                <a:cs typeface="Times New Roman" panose="02020603050405020304" pitchFamily="18" charset="0"/>
              </a:rPr>
              <a:t>керек</a:t>
            </a:r>
            <a:endParaRPr lang="ru-RU" b="1" kern="1400" dirty="0">
              <a:solidFill>
                <a:srgbClr val="002060"/>
              </a:solidFill>
              <a:latin typeface="Times New Roman" panose="02020603050405020304" pitchFamily="18" charset="0"/>
              <a:cs typeface="Times New Roman" panose="02020603050405020304" pitchFamily="18" charset="0"/>
            </a:endParaRPr>
          </a:p>
          <a:p>
            <a:pPr marL="514350" indent="-514350">
              <a:lnSpc>
                <a:spcPct val="120000"/>
              </a:lnSpc>
              <a:spcBef>
                <a:spcPts val="0"/>
              </a:spcBef>
              <a:buFont typeface="+mj-lt"/>
              <a:buAutoNum type="arabicPeriod"/>
            </a:pPr>
            <a:r>
              <a:rPr lang="ru-RU" b="1" kern="1400" dirty="0" err="1">
                <a:latin typeface="Times New Roman" panose="02020603050405020304" pitchFamily="18" charset="0"/>
                <a:cs typeface="Times New Roman" panose="02020603050405020304" pitchFamily="18" charset="0"/>
              </a:rPr>
              <a:t>Өзіңіздің</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жасөспірімдік</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шағыңыз</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турады</a:t>
            </a:r>
            <a:r>
              <a:rPr lang="ru-RU" b="1" kern="1400" dirty="0">
                <a:latin typeface="Times New Roman" panose="02020603050405020304" pitchFamily="18" charset="0"/>
                <a:cs typeface="Times New Roman" panose="02020603050405020304" pitchFamily="18" charset="0"/>
              </a:rPr>
              <a:t> және </a:t>
            </a:r>
            <a:r>
              <a:rPr lang="ru-RU" b="1" kern="1400" dirty="0" err="1">
                <a:latin typeface="Times New Roman" panose="02020603050405020304" pitchFamily="18" charset="0"/>
                <a:cs typeface="Times New Roman" panose="02020603050405020304" pitchFamily="18" charset="0"/>
              </a:rPr>
              <a:t>сол</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кездегі</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қиындықтарыңыз</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туралы</a:t>
            </a:r>
            <a:r>
              <a:rPr lang="ru-RU" b="1" kern="1400" dirty="0">
                <a:latin typeface="Times New Roman" panose="02020603050405020304" pitchFamily="18" charset="0"/>
                <a:cs typeface="Times New Roman" panose="02020603050405020304" pitchFamily="18" charset="0"/>
              </a:rPr>
              <a:t> </a:t>
            </a:r>
            <a:r>
              <a:rPr lang="ru-RU" b="1" kern="1400" dirty="0" err="1">
                <a:latin typeface="Times New Roman" panose="02020603050405020304" pitchFamily="18" charset="0"/>
                <a:cs typeface="Times New Roman" panose="02020603050405020304" pitchFamily="18" charset="0"/>
              </a:rPr>
              <a:t>айтып</a:t>
            </a:r>
            <a:r>
              <a:rPr lang="ru-RU" b="1" kern="1400" dirty="0">
                <a:latin typeface="Times New Roman" panose="02020603050405020304" pitchFamily="18" charset="0"/>
                <a:cs typeface="Times New Roman" panose="02020603050405020304" pitchFamily="18" charset="0"/>
              </a:rPr>
              <a:t> беру </a:t>
            </a:r>
            <a:r>
              <a:rPr lang="ru-RU" b="1" kern="1400" dirty="0" err="1">
                <a:latin typeface="Times New Roman" panose="02020603050405020304" pitchFamily="18" charset="0"/>
                <a:cs typeface="Times New Roman" panose="02020603050405020304" pitchFamily="18" charset="0"/>
              </a:rPr>
              <a:t>керек</a:t>
            </a:r>
            <a:r>
              <a:rPr lang="ru-RU" b="1" kern="1400"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513B19B0-0E8F-4902-8F6E-1AFE2720F0EC}"/>
              </a:ext>
            </a:extLst>
          </p:cNvPr>
          <p:cNvSpPr txBox="1">
            <a:spLocks/>
          </p:cNvSpPr>
          <p:nvPr/>
        </p:nvSpPr>
        <p:spPr>
          <a:xfrm>
            <a:off x="1657388" y="123045"/>
            <a:ext cx="10416501" cy="11544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3600" b="1" dirty="0" err="1">
                <a:solidFill>
                  <a:srgbClr val="0070C0"/>
                </a:solidFill>
                <a:latin typeface="Times New Roman" panose="02020603050405020304" pitchFamily="18" charset="0"/>
                <a:cs typeface="Times New Roman" panose="02020603050405020304" pitchFamily="18" charset="0"/>
              </a:rPr>
              <a:t>Тәсіл</a:t>
            </a:r>
            <a:r>
              <a:rPr lang="ru-RU" sz="3600" b="1" dirty="0">
                <a:solidFill>
                  <a:srgbClr val="0070C0"/>
                </a:solidFill>
                <a:latin typeface="Times New Roman" panose="02020603050405020304" pitchFamily="18" charset="0"/>
                <a:cs typeface="Times New Roman" panose="02020603050405020304" pitchFamily="18" charset="0"/>
              </a:rPr>
              <a:t> №2: </a:t>
            </a:r>
            <a:r>
              <a:rPr lang="ru-RU" sz="3600" b="1" dirty="0" err="1">
                <a:solidFill>
                  <a:srgbClr val="0070C0"/>
                </a:solidFill>
                <a:latin typeface="Times New Roman" panose="02020603050405020304" pitchFamily="18" charset="0"/>
                <a:cs typeface="Times New Roman" panose="02020603050405020304" pitchFamily="18" charset="0"/>
              </a:rPr>
              <a:t>Баланың</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сеніміне</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кіру</a:t>
            </a:r>
            <a:r>
              <a:rPr lang="ru-RU" sz="3600" b="1" dirty="0">
                <a:solidFill>
                  <a:srgbClr val="0070C0"/>
                </a:solidFill>
                <a:latin typeface="Times New Roman" panose="02020603050405020304" pitchFamily="18" charset="0"/>
                <a:cs typeface="Times New Roman" panose="02020603050405020304" pitchFamily="18" charset="0"/>
              </a:rPr>
              <a:t> және </a:t>
            </a:r>
            <a:r>
              <a:rPr lang="ru-RU" sz="3600" b="1" dirty="0" err="1">
                <a:solidFill>
                  <a:srgbClr val="0070C0"/>
                </a:solidFill>
                <a:latin typeface="Times New Roman" panose="02020603050405020304" pitchFamily="18" charset="0"/>
                <a:cs typeface="Times New Roman" panose="02020603050405020304" pitchFamily="18" charset="0"/>
              </a:rPr>
              <a:t>оның</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Ғаламтордағы</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істерінен</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хабардар</a:t>
            </a:r>
            <a:r>
              <a:rPr lang="ru-RU" sz="3600" b="1" dirty="0">
                <a:solidFill>
                  <a:srgbClr val="0070C0"/>
                </a:solidFill>
                <a:latin typeface="Times New Roman" panose="02020603050405020304" pitchFamily="18" charset="0"/>
                <a:cs typeface="Times New Roman" panose="02020603050405020304" pitchFamily="18" charset="0"/>
              </a:rPr>
              <a:t> болу</a:t>
            </a:r>
          </a:p>
        </p:txBody>
      </p:sp>
      <p:pic>
        <p:nvPicPr>
          <p:cNvPr id="7" name="Picture 4">
            <a:extLst>
              <a:ext uri="{FF2B5EF4-FFF2-40B4-BE49-F238E27FC236}">
                <a16:creationId xmlns:a16="http://schemas.microsoft.com/office/drawing/2014/main" xmlns="" id="{71269197-5B00-4490-A56E-913C7D3508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65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870" y="2905988"/>
            <a:ext cx="8717632" cy="422920"/>
          </a:xfrm>
        </p:spPr>
        <p:txBody>
          <a:bodyPr>
            <a:noAutofit/>
          </a:bodyPr>
          <a:lstStyle/>
          <a:p>
            <a:r>
              <a:rPr lang="ru-RU" sz="2400" b="1" dirty="0" err="1">
                <a:solidFill>
                  <a:srgbClr val="0070C0"/>
                </a:solidFill>
                <a:latin typeface="Times New Roman" panose="02020603050405020304" pitchFamily="18" charset="0"/>
                <a:cs typeface="Times New Roman" panose="02020603050405020304" pitchFamily="18" charset="0"/>
              </a:rPr>
              <a:t>Баланың</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сізге</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сенуі</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үшін</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онымен</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қалай</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сөйлесу</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керек</a:t>
            </a:r>
            <a:r>
              <a:rPr lang="ru-RU" sz="2400" b="1" dirty="0">
                <a:solidFill>
                  <a:srgbClr val="0070C0"/>
                </a:solidFill>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216466" y="3529092"/>
            <a:ext cx="11828452" cy="2967241"/>
          </a:xfrm>
        </p:spPr>
        <p:txBody>
          <a:bodyPr>
            <a:noAutofit/>
          </a:bodyPr>
          <a:lstStyle/>
          <a:p>
            <a:pPr algn="just">
              <a:lnSpc>
                <a:spcPct val="100000"/>
              </a:lnSpc>
              <a:spcBef>
                <a:spcPts val="100"/>
              </a:spcBef>
              <a:spcAft>
                <a:spcPts val="100"/>
              </a:spcAft>
              <a:buFont typeface="Symbol"/>
              <a:buChar char=""/>
            </a:pPr>
            <a:r>
              <a:rPr lang="ru-RU" sz="2000" dirty="0" err="1">
                <a:solidFill>
                  <a:prstClr val="black"/>
                </a:solidFill>
                <a:latin typeface="Times New Roman" panose="02020603050405020304" pitchFamily="18" charset="0"/>
                <a:ea typeface="Calibri"/>
                <a:cs typeface="Times New Roman" panose="02020603050405020304" pitchFamily="18" charset="0"/>
              </a:rPr>
              <a:t>Баланың</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бағалары</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туралы</a:t>
            </a:r>
            <a:r>
              <a:rPr lang="ru-RU" sz="2000" dirty="0">
                <a:solidFill>
                  <a:prstClr val="black"/>
                </a:solidFill>
                <a:latin typeface="Times New Roman" panose="02020603050405020304" pitchFamily="18" charset="0"/>
                <a:ea typeface="Calibri"/>
                <a:cs typeface="Times New Roman" panose="02020603050405020304" pitchFamily="18" charset="0"/>
              </a:rPr>
              <a:t> емес, </a:t>
            </a:r>
            <a:r>
              <a:rPr lang="ru-RU" sz="2000" dirty="0" err="1">
                <a:solidFill>
                  <a:prstClr val="black"/>
                </a:solidFill>
                <a:latin typeface="Times New Roman" panose="02020603050405020304" pitchFamily="18" charset="0"/>
                <a:ea typeface="Calibri"/>
                <a:cs typeface="Times New Roman" panose="02020603050405020304" pitchFamily="18" charset="0"/>
              </a:rPr>
              <a:t>көңіл</a:t>
            </a:r>
            <a:r>
              <a:rPr lang="en-GB" sz="2000" dirty="0">
                <a:solidFill>
                  <a:prstClr val="black"/>
                </a:solidFill>
                <a:latin typeface="Times New Roman" panose="02020603050405020304" pitchFamily="18" charset="0"/>
                <a:ea typeface="Calibri"/>
                <a:cs typeface="Times New Roman" panose="02020603050405020304" pitchFamily="18" charset="0"/>
              </a:rPr>
              <a:t>-</a:t>
            </a:r>
            <a:r>
              <a:rPr lang="kk-KZ" sz="2000" dirty="0">
                <a:solidFill>
                  <a:prstClr val="black"/>
                </a:solidFill>
                <a:latin typeface="Times New Roman" panose="02020603050405020304" pitchFamily="18" charset="0"/>
                <a:ea typeface="Calibri"/>
                <a:cs typeface="Times New Roman" panose="02020603050405020304" pitchFamily="18" charset="0"/>
              </a:rPr>
              <a:t>күйі туралы сұраңыз.</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algn="just">
              <a:lnSpc>
                <a:spcPct val="100000"/>
              </a:lnSpc>
              <a:spcBef>
                <a:spcPts val="100"/>
              </a:spcBef>
              <a:spcAft>
                <a:spcPts val="100"/>
              </a:spcAft>
              <a:buFont typeface="Symbol"/>
              <a:buChar char=""/>
            </a:pPr>
            <a:r>
              <a:rPr lang="ru-RU" sz="2000" dirty="0" err="1">
                <a:solidFill>
                  <a:srgbClr val="002060"/>
                </a:solidFill>
                <a:latin typeface="Times New Roman" panose="02020603050405020304" pitchFamily="18" charset="0"/>
                <a:ea typeface="Calibri"/>
                <a:cs typeface="Times New Roman" panose="02020603050405020304" pitchFamily="18" charset="0"/>
              </a:rPr>
              <a:t>Мектептегі</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жағдайы</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туралы</a:t>
            </a:r>
            <a:r>
              <a:rPr lang="ru-RU" sz="2000" dirty="0">
                <a:solidFill>
                  <a:srgbClr val="002060"/>
                </a:solidFill>
                <a:latin typeface="Times New Roman" panose="02020603050405020304" pitchFamily="18" charset="0"/>
                <a:ea typeface="Calibri"/>
                <a:cs typeface="Times New Roman" panose="02020603050405020304" pitchFamily="18" charset="0"/>
              </a:rPr>
              <a:t> емес, </a:t>
            </a:r>
            <a:r>
              <a:rPr lang="ru-RU" sz="2000" dirty="0" err="1">
                <a:solidFill>
                  <a:srgbClr val="002060"/>
                </a:solidFill>
                <a:latin typeface="Times New Roman" panose="02020603050405020304" pitchFamily="18" charset="0"/>
                <a:ea typeface="Calibri"/>
                <a:cs typeface="Times New Roman" panose="02020603050405020304" pitchFamily="18" charset="0"/>
              </a:rPr>
              <a:t>достарымен</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арадағы</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жағдай</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қандай</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қандай</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қызықты</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жайттар</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болды</a:t>
            </a:r>
            <a:r>
              <a:rPr lang="ru-RU" sz="2000" dirty="0">
                <a:solidFill>
                  <a:srgbClr val="002060"/>
                </a:solidFill>
                <a:latin typeface="Times New Roman" panose="02020603050405020304" pitchFamily="18" charset="0"/>
                <a:ea typeface="Calibri"/>
                <a:cs typeface="Times New Roman" panose="02020603050405020304" pitchFamily="18" charset="0"/>
              </a:rPr>
              <a:t>, не </a:t>
            </a:r>
            <a:r>
              <a:rPr lang="ru-RU" sz="2000" dirty="0" err="1">
                <a:solidFill>
                  <a:srgbClr val="002060"/>
                </a:solidFill>
                <a:latin typeface="Times New Roman" panose="02020603050405020304" pitchFamily="18" charset="0"/>
                <a:ea typeface="Calibri"/>
                <a:cs typeface="Times New Roman" panose="02020603050405020304" pitchFamily="18" charset="0"/>
              </a:rPr>
              <a:t>көңіл</a:t>
            </a:r>
            <a:r>
              <a:rPr lang="en-GB" sz="2000" dirty="0">
                <a:solidFill>
                  <a:srgbClr val="002060"/>
                </a:solidFill>
                <a:latin typeface="Times New Roman" panose="02020603050405020304" pitchFamily="18" charset="0"/>
                <a:ea typeface="Calibri"/>
                <a:cs typeface="Times New Roman" panose="02020603050405020304" pitchFamily="18" charset="0"/>
              </a:rPr>
              <a:t>-</a:t>
            </a:r>
            <a:r>
              <a:rPr lang="kk-KZ" sz="2000" dirty="0">
                <a:solidFill>
                  <a:srgbClr val="002060"/>
                </a:solidFill>
                <a:latin typeface="Times New Roman" panose="02020603050405020304" pitchFamily="18" charset="0"/>
                <a:ea typeface="Calibri"/>
                <a:cs typeface="Times New Roman" panose="02020603050405020304" pitchFamily="18" charset="0"/>
              </a:rPr>
              <a:t>күйін түсірді, не қуантты деген сұрақтар қойыңыз. Бар екпінді сезімдерге салыңыз.</a:t>
            </a:r>
            <a:endParaRPr lang="ru-RU" sz="2000" dirty="0">
              <a:solidFill>
                <a:srgbClr val="002060"/>
              </a:solidFill>
              <a:latin typeface="Times New Roman" panose="02020603050405020304" pitchFamily="18" charset="0"/>
              <a:ea typeface="Calibri"/>
              <a:cs typeface="Times New Roman" panose="02020603050405020304" pitchFamily="18" charset="0"/>
            </a:endParaRPr>
          </a:p>
          <a:p>
            <a:pPr algn="just">
              <a:lnSpc>
                <a:spcPct val="100000"/>
              </a:lnSpc>
              <a:spcBef>
                <a:spcPts val="100"/>
              </a:spcBef>
              <a:spcAft>
                <a:spcPts val="100"/>
              </a:spcAft>
              <a:buFont typeface="Symbol"/>
              <a:buChar char=""/>
            </a:pPr>
            <a:r>
              <a:rPr lang="ru-RU" sz="2000" dirty="0">
                <a:solidFill>
                  <a:prstClr val="black"/>
                </a:solidFill>
                <a:latin typeface="Times New Roman" panose="02020603050405020304" pitchFamily="18" charset="0"/>
                <a:ea typeface="Calibri"/>
                <a:cs typeface="Times New Roman" panose="02020603050405020304" pitchFamily="18" charset="0"/>
              </a:rPr>
              <a:t>Баланы </a:t>
            </a:r>
            <a:r>
              <a:rPr lang="ru-RU" sz="2000" dirty="0" err="1">
                <a:solidFill>
                  <a:prstClr val="black"/>
                </a:solidFill>
                <a:latin typeface="Times New Roman" panose="02020603050405020304" pitchFamily="18" charset="0"/>
                <a:ea typeface="Calibri"/>
                <a:cs typeface="Times New Roman" panose="02020603050405020304" pitchFamily="18" charset="0"/>
              </a:rPr>
              <a:t>тыңдаңыз</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артық</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сөзсіз</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бағалаусыз</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кеңес</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берусіз</a:t>
            </a:r>
            <a:r>
              <a:rPr lang="ru-RU" sz="2000" dirty="0">
                <a:solidFill>
                  <a:prstClr val="black"/>
                </a:solidFill>
                <a:latin typeface="Times New Roman" panose="02020603050405020304" pitchFamily="18" charset="0"/>
                <a:ea typeface="Calibri"/>
                <a:cs typeface="Times New Roman" panose="02020603050405020304" pitchFamily="18" charset="0"/>
              </a:rPr>
              <a:t>).</a:t>
            </a:r>
          </a:p>
          <a:p>
            <a:pPr algn="just">
              <a:lnSpc>
                <a:spcPct val="100000"/>
              </a:lnSpc>
              <a:spcBef>
                <a:spcPts val="100"/>
              </a:spcBef>
              <a:spcAft>
                <a:spcPts val="100"/>
              </a:spcAft>
              <a:buFont typeface="Symbol"/>
              <a:buChar char=""/>
            </a:pPr>
            <a:r>
              <a:rPr lang="ru-RU" sz="2000" dirty="0" err="1">
                <a:solidFill>
                  <a:prstClr val="black"/>
                </a:solidFill>
                <a:latin typeface="Times New Roman" panose="02020603050405020304" pitchFamily="18" charset="0"/>
                <a:ea typeface="Calibri"/>
                <a:cs typeface="Times New Roman" panose="02020603050405020304" pitchFamily="18" charset="0"/>
              </a:rPr>
              <a:t>Өзіңіздің</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күніңіз</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қалай</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өткенін</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айтып</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беріңіз</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Айтатындарыңызды</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онымен</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дос</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ретінде</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тең</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дәрежелі</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тұлға</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ретінде</a:t>
            </a:r>
            <a:r>
              <a:rPr lang="ru-RU" sz="2000" dirty="0">
                <a:solidFill>
                  <a:prstClr val="black"/>
                </a:solidFill>
                <a:latin typeface="Times New Roman" panose="02020603050405020304" pitchFamily="18" charset="0"/>
                <a:ea typeface="Calibri"/>
                <a:cs typeface="Times New Roman" panose="02020603050405020304" pitchFamily="18" charset="0"/>
              </a:rPr>
              <a:t> </a:t>
            </a:r>
            <a:r>
              <a:rPr lang="ru-RU" sz="2000" dirty="0" err="1">
                <a:solidFill>
                  <a:prstClr val="black"/>
                </a:solidFill>
                <a:latin typeface="Times New Roman" panose="02020603050405020304" pitchFamily="18" charset="0"/>
                <a:ea typeface="Calibri"/>
                <a:cs typeface="Times New Roman" panose="02020603050405020304" pitchFamily="18" charset="0"/>
              </a:rPr>
              <a:t>бөлісіңіз</a:t>
            </a:r>
            <a:r>
              <a:rPr lang="ru-RU" sz="2000" dirty="0">
                <a:solidFill>
                  <a:prstClr val="black"/>
                </a:solidFill>
                <a:latin typeface="Times New Roman" panose="02020603050405020304" pitchFamily="18" charset="0"/>
                <a:ea typeface="Calibri"/>
                <a:cs typeface="Times New Roman" panose="02020603050405020304" pitchFamily="18" charset="0"/>
              </a:rPr>
              <a:t>.</a:t>
            </a:r>
          </a:p>
          <a:p>
            <a:pPr algn="just">
              <a:lnSpc>
                <a:spcPct val="100000"/>
              </a:lnSpc>
              <a:spcBef>
                <a:spcPts val="100"/>
              </a:spcBef>
              <a:spcAft>
                <a:spcPts val="100"/>
              </a:spcAft>
              <a:buFont typeface="Symbol"/>
              <a:buChar char=""/>
            </a:pPr>
            <a:r>
              <a:rPr lang="ru-RU" sz="2000" dirty="0">
                <a:solidFill>
                  <a:srgbClr val="002060"/>
                </a:solidFill>
                <a:latin typeface="Times New Roman" panose="02020603050405020304" pitchFamily="18" charset="0"/>
                <a:ea typeface="Calibri"/>
                <a:cs typeface="Times New Roman" panose="02020603050405020304" pitchFamily="18" charset="0"/>
              </a:rPr>
              <a:t>Баланы </a:t>
            </a:r>
            <a:r>
              <a:rPr lang="ru-RU" sz="2000" dirty="0" err="1">
                <a:solidFill>
                  <a:srgbClr val="002060"/>
                </a:solidFill>
                <a:latin typeface="Times New Roman" panose="02020603050405020304" pitchFamily="18" charset="0"/>
                <a:ea typeface="Calibri"/>
                <a:cs typeface="Times New Roman" panose="02020603050405020304" pitchFamily="18" charset="0"/>
              </a:rPr>
              <a:t>құшақтаңыз</a:t>
            </a:r>
            <a:r>
              <a:rPr lang="ru-RU" sz="2000" dirty="0">
                <a:solidFill>
                  <a:srgbClr val="002060"/>
                </a:solidFill>
                <a:latin typeface="Times New Roman" panose="02020603050405020304" pitchFamily="18" charset="0"/>
                <a:ea typeface="Calibri"/>
                <a:cs typeface="Times New Roman" panose="02020603050405020304" pitchFamily="18" charset="0"/>
              </a:rPr>
              <a:t>, оны </a:t>
            </a:r>
            <a:r>
              <a:rPr lang="ru-RU" sz="2000" dirty="0" err="1">
                <a:solidFill>
                  <a:srgbClr val="002060"/>
                </a:solidFill>
                <a:latin typeface="Times New Roman" panose="02020603050405020304" pitchFamily="18" charset="0"/>
                <a:ea typeface="Calibri"/>
                <a:cs typeface="Times New Roman" panose="02020603050405020304" pitchFamily="18" charset="0"/>
              </a:rPr>
              <a:t>қалай</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сағынғаныңызды</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жоқтығы</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қалай</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білініп</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тұратынын</a:t>
            </a:r>
            <a:r>
              <a:rPr lang="ru-RU" sz="2000" dirty="0">
                <a:solidFill>
                  <a:srgbClr val="002060"/>
                </a:solidFill>
                <a:latin typeface="Times New Roman" panose="02020603050405020304" pitchFamily="18" charset="0"/>
                <a:ea typeface="Calibri"/>
                <a:cs typeface="Times New Roman" panose="02020603050405020304" pitchFamily="18" charset="0"/>
              </a:rPr>
              <a:t>, оны </a:t>
            </a:r>
            <a:r>
              <a:rPr lang="ru-RU" sz="2000" dirty="0" err="1">
                <a:solidFill>
                  <a:srgbClr val="002060"/>
                </a:solidFill>
                <a:latin typeface="Times New Roman" panose="02020603050405020304" pitchFamily="18" charset="0"/>
                <a:ea typeface="Calibri"/>
                <a:cs typeface="Times New Roman" panose="02020603050405020304" pitchFamily="18" charset="0"/>
              </a:rPr>
              <a:t>қалай</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жақсы</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көретініңізді</a:t>
            </a:r>
            <a:r>
              <a:rPr lang="ru-RU" sz="2000" dirty="0">
                <a:solidFill>
                  <a:srgbClr val="002060"/>
                </a:solidFill>
                <a:latin typeface="Times New Roman" panose="02020603050405020304" pitchFamily="18" charset="0"/>
                <a:ea typeface="Calibri"/>
                <a:cs typeface="Times New Roman" panose="02020603050405020304" pitchFamily="18" charset="0"/>
              </a:rPr>
              <a:t> және </a:t>
            </a:r>
            <a:r>
              <a:rPr lang="ru-RU" sz="2000" dirty="0" err="1">
                <a:solidFill>
                  <a:srgbClr val="002060"/>
                </a:solidFill>
                <a:latin typeface="Times New Roman" panose="02020603050405020304" pitchFamily="18" charset="0"/>
                <a:ea typeface="Calibri"/>
                <a:cs typeface="Times New Roman" panose="02020603050405020304" pitchFamily="18" charset="0"/>
              </a:rPr>
              <a:t>үйге</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оның</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жанына</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оралғаныңызға</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қандай</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қуанышты</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екеніңізді</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dirty="0" err="1">
                <a:solidFill>
                  <a:srgbClr val="002060"/>
                </a:solidFill>
                <a:latin typeface="Times New Roman" panose="02020603050405020304" pitchFamily="18" charset="0"/>
                <a:ea typeface="Calibri"/>
                <a:cs typeface="Times New Roman" panose="02020603050405020304" pitchFamily="18" charset="0"/>
              </a:rPr>
              <a:t>айтыңыз</a:t>
            </a:r>
            <a:r>
              <a:rPr lang="ru-RU" sz="2000" dirty="0">
                <a:solidFill>
                  <a:srgbClr val="002060"/>
                </a:solidFill>
                <a:latin typeface="Times New Roman" panose="02020603050405020304" pitchFamily="18" charset="0"/>
                <a:ea typeface="Calibri"/>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972" y="188640"/>
            <a:ext cx="255194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2196" y="246127"/>
            <a:ext cx="9076124" cy="2677656"/>
          </a:xfrm>
          <a:prstGeom prst="rect">
            <a:avLst/>
          </a:prstGeom>
        </p:spPr>
        <p:txBody>
          <a:bodyPr wrap="square">
            <a:spAutoFit/>
          </a:bodyPr>
          <a:lstStyle/>
          <a:p>
            <a:r>
              <a:rPr lang="ru-RU" sz="2800" b="1" dirty="0" err="1" smtClean="0">
                <a:solidFill>
                  <a:srgbClr val="0070C0"/>
                </a:solidFill>
                <a:latin typeface="Times New Roman" panose="02020603050405020304" pitchFamily="18" charset="0"/>
                <a:cs typeface="Times New Roman" panose="02020603050405020304" pitchFamily="18" charset="0"/>
              </a:rPr>
              <a:t>Келесі</a:t>
            </a:r>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сұрақтарды</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өздеріңізге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қойып</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жауаптарын</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жазып</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алыңыздар</a:t>
            </a:r>
            <a:r>
              <a:rPr lang="ru-RU" sz="2800" b="1" dirty="0">
                <a:solidFill>
                  <a:srgbClr val="0070C0"/>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r>
              <a:rPr lang="ru-RU" sz="2800" dirty="0" err="1">
                <a:latin typeface="Times New Roman" panose="02020603050405020304" pitchFamily="18" charset="0"/>
                <a:cs typeface="Times New Roman" panose="02020603050405020304" pitchFamily="18" charset="0"/>
              </a:rPr>
              <a:t>Күніне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қанша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уақытыңызды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балаларыңызға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бөлесіз</a:t>
            </a:r>
            <a:r>
              <a:rPr lang="ru-RU" sz="28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r>
              <a:rPr lang="ru-RU" sz="2800" dirty="0" err="1">
                <a:latin typeface="Times New Roman" panose="02020603050405020304" pitchFamily="18" charset="0"/>
                <a:cs typeface="Times New Roman" panose="02020603050405020304" pitchFamily="18" charset="0"/>
              </a:rPr>
              <a:t>Сол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уақытты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қалай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өткізесіздер</a:t>
            </a:r>
            <a:r>
              <a:rPr lang="ru-RU" sz="28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r>
              <a:rPr lang="ru-RU" sz="2800" dirty="0" err="1">
                <a:latin typeface="Times New Roman" panose="02020603050405020304" pitchFamily="18" charset="0"/>
                <a:cs typeface="Times New Roman" panose="02020603050405020304" pitchFamily="18" charset="0"/>
              </a:rPr>
              <a:t>Әдетте</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туралы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сөйлесесіздер</a:t>
            </a:r>
            <a:r>
              <a:rPr lang="ru-RU" sz="28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r>
              <a:rPr lang="ru-RU" sz="2800" dirty="0" err="1">
                <a:latin typeface="Times New Roman" panose="02020603050405020304" pitchFamily="18" charset="0"/>
                <a:cs typeface="Times New Roman" panose="02020603050405020304" pitchFamily="18" charset="0"/>
              </a:rPr>
              <a:t>Қандай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сұрақтар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қоясыз</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101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161" y="111106"/>
            <a:ext cx="11930108" cy="380507"/>
          </a:xfrm>
        </p:spPr>
        <p:txBody>
          <a:bodyPr>
            <a:noAutofit/>
          </a:bodyPr>
          <a:lstStyle/>
          <a:p>
            <a:pPr algn="ctr"/>
            <a:r>
              <a:rPr lang="ru-RU" sz="2800" b="1" dirty="0" err="1">
                <a:solidFill>
                  <a:srgbClr val="0070C0"/>
                </a:solidFill>
                <a:latin typeface="Times New Roman" panose="02020603050405020304" pitchFamily="18" charset="0"/>
                <a:cs typeface="Times New Roman" panose="02020603050405020304" pitchFamily="18" charset="0"/>
              </a:rPr>
              <a:t>Егер</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үрейлі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белгілерді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байқасаңыз</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кибербуллинг</a:t>
            </a:r>
            <a:r>
              <a:rPr lang="ru-RU" sz="2800" b="1" dirty="0">
                <a:solidFill>
                  <a:srgbClr val="0070C0"/>
                </a:solidFill>
                <a:latin typeface="Times New Roman" panose="02020603050405020304" pitchFamily="18" charset="0"/>
                <a:cs typeface="Times New Roman" panose="02020603050405020304" pitchFamily="18" charset="0"/>
              </a:rPr>
              <a:t>)</a:t>
            </a:r>
          </a:p>
        </p:txBody>
      </p:sp>
      <p:sp>
        <p:nvSpPr>
          <p:cNvPr id="3" name="Содержимое 2"/>
          <p:cNvSpPr>
            <a:spLocks noGrp="1"/>
          </p:cNvSpPr>
          <p:nvPr>
            <p:ph idx="1"/>
          </p:nvPr>
        </p:nvSpPr>
        <p:spPr>
          <a:xfrm>
            <a:off x="148161" y="2806300"/>
            <a:ext cx="11930108" cy="2636667"/>
          </a:xfrm>
        </p:spPr>
        <p:txBody>
          <a:bodyPr>
            <a:normAutofit/>
          </a:bodyPr>
          <a:lstStyle/>
          <a:p>
            <a:pPr marL="0" indent="0" algn="ctr">
              <a:lnSpc>
                <a:spcPct val="100000"/>
              </a:lnSpc>
              <a:spcBef>
                <a:spcPts val="0"/>
              </a:spcBef>
              <a:buNone/>
            </a:pPr>
            <a:r>
              <a:rPr lang="ru-RU" sz="2400" b="1" dirty="0" err="1">
                <a:solidFill>
                  <a:srgbClr val="002060"/>
                </a:solidFill>
                <a:latin typeface="Times New Roman" panose="02020603050405020304" pitchFamily="18" charset="0"/>
                <a:cs typeface="Times New Roman" panose="02020603050405020304" pitchFamily="18" charset="0"/>
              </a:rPr>
              <a:t>Егер</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балаңыз</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кибербуллингке</a:t>
            </a:r>
            <a:r>
              <a:rPr lang="ru-RU" sz="2400" b="1" dirty="0">
                <a:solidFill>
                  <a:srgbClr val="002060"/>
                </a:solidFill>
                <a:latin typeface="Times New Roman" panose="02020603050405020304" pitchFamily="18" charset="0"/>
                <a:cs typeface="Times New Roman" panose="02020603050405020304" pitchFamily="18" charset="0"/>
              </a:rPr>
              <a:t> тап </a:t>
            </a:r>
            <a:r>
              <a:rPr lang="ru-RU" sz="2400" b="1" dirty="0" err="1">
                <a:solidFill>
                  <a:srgbClr val="002060"/>
                </a:solidFill>
                <a:latin typeface="Times New Roman" panose="02020603050405020304" pitchFamily="18" charset="0"/>
                <a:cs typeface="Times New Roman" panose="02020603050405020304" pitchFamily="18" charset="0"/>
              </a:rPr>
              <a:t>болса</a:t>
            </a:r>
            <a:r>
              <a:rPr lang="ru-RU" sz="2400" b="1" dirty="0">
                <a:solidFill>
                  <a:srgbClr val="002060"/>
                </a:solidFill>
                <a:latin typeface="Times New Roman" panose="02020603050405020304" pitchFamily="18" charset="0"/>
                <a:cs typeface="Times New Roman" panose="02020603050405020304" pitchFamily="18" charset="0"/>
              </a:rPr>
              <a:t>:</a:t>
            </a:r>
          </a:p>
          <a:p>
            <a:pPr>
              <a:lnSpc>
                <a:spcPct val="100000"/>
              </a:lnSpc>
              <a:spcBef>
                <a:spcPts val="0"/>
              </a:spcBef>
            </a:pPr>
            <a:r>
              <a:rPr lang="ru-RU" sz="2000" dirty="0" err="1">
                <a:latin typeface="Times New Roman" panose="02020603050405020304" pitchFamily="18" charset="0"/>
                <a:cs typeface="Times New Roman" panose="02020603050405020304" pitchFamily="18" charset="0"/>
              </a:rPr>
              <a:t>үшінші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педагогты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мектеп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әкімшілігін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қатыстыра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жанжалды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заңды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өкілімен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реттеуге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тырысыңыз</a:t>
            </a:r>
            <a:endParaRPr lang="ru-RU" sz="2000" dirty="0">
              <a:latin typeface="Times New Roman" panose="02020603050405020304" pitchFamily="18" charset="0"/>
              <a:cs typeface="Times New Roman" panose="02020603050405020304" pitchFamily="18" charset="0"/>
            </a:endParaRPr>
          </a:p>
          <a:p>
            <a:pPr>
              <a:lnSpc>
                <a:spcPct val="100000"/>
              </a:lnSpc>
              <a:spcBef>
                <a:spcPts val="0"/>
              </a:spcBef>
            </a:pPr>
            <a:r>
              <a:rPr lang="ru-RU" sz="2000" dirty="0" err="1">
                <a:latin typeface="Times New Roman" panose="02020603050405020304" pitchFamily="18" charset="0"/>
                <a:cs typeface="Times New Roman" panose="02020603050405020304" pitchFamily="18" charset="0"/>
              </a:rPr>
              <a:t>скриншоттар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кибербуллинг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дәлелдерін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тіркей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сот </a:t>
            </a:r>
            <a:r>
              <a:rPr lang="ru-RU" sz="2000" dirty="0" err="1">
                <a:latin typeface="Times New Roman" panose="02020603050405020304" pitchFamily="18" charset="0"/>
                <a:cs typeface="Times New Roman" panose="02020603050405020304" pitchFamily="18" charset="0"/>
              </a:rPr>
              <a:t>органдарына</a:t>
            </a:r>
            <a:r>
              <a:rPr lang="en-GB" sz="2000" dirty="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полицияға жүгініңіз</a:t>
            </a:r>
            <a:endParaRPr lang="ru-RU" sz="2000"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sz="1100" b="1" dirty="0">
              <a:solidFill>
                <a:srgbClr val="0070C0"/>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ru-RU" b="1" dirty="0" err="1">
                <a:solidFill>
                  <a:srgbClr val="0070C0"/>
                </a:solidFill>
                <a:latin typeface="Times New Roman" panose="02020603050405020304" pitchFamily="18" charset="0"/>
                <a:cs typeface="Times New Roman" panose="02020603050405020304" pitchFamily="18" charset="0"/>
              </a:rPr>
              <a:t>Анықтап</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алыңыз</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балаңыз</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кибербуллингке</a:t>
            </a:r>
            <a:r>
              <a:rPr lang="ru-RU" b="1" dirty="0">
                <a:solidFill>
                  <a:srgbClr val="0070C0"/>
                </a:solidFill>
                <a:latin typeface="Times New Roman" panose="02020603050405020304" pitchFamily="18" charset="0"/>
                <a:cs typeface="Times New Roman" panose="02020603050405020304" pitchFamily="18" charset="0"/>
              </a:rPr>
              <a:t> тап </a:t>
            </a:r>
            <a:r>
              <a:rPr lang="ru-RU" b="1" dirty="0" err="1">
                <a:solidFill>
                  <a:srgbClr val="0070C0"/>
                </a:solidFill>
                <a:latin typeface="Times New Roman" panose="02020603050405020304" pitchFamily="18" charset="0"/>
                <a:cs typeface="Times New Roman" panose="02020603050405020304" pitchFamily="18" charset="0"/>
              </a:rPr>
              <a:t>болды</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ма</a:t>
            </a:r>
            <a:r>
              <a:rPr lang="ru-RU" b="1" dirty="0">
                <a:solidFill>
                  <a:srgbClr val="0070C0"/>
                </a:solidFill>
                <a:latin typeface="Times New Roman" panose="02020603050405020304" pitchFamily="18" charset="0"/>
                <a:cs typeface="Times New Roman" panose="02020603050405020304" pitchFamily="18" charset="0"/>
              </a:rPr>
              <a:t>, </a:t>
            </a:r>
          </a:p>
          <a:p>
            <a:pPr marL="0" indent="0" algn="ctr">
              <a:lnSpc>
                <a:spcPct val="100000"/>
              </a:lnSpc>
              <a:spcBef>
                <a:spcPts val="0"/>
              </a:spcBef>
              <a:buNone/>
            </a:pPr>
            <a:r>
              <a:rPr lang="ru-RU" b="1" dirty="0" err="1">
                <a:solidFill>
                  <a:srgbClr val="0070C0"/>
                </a:solidFill>
                <a:latin typeface="Times New Roman" panose="02020603050405020304" pitchFamily="18" charset="0"/>
                <a:cs typeface="Times New Roman" panose="02020603050405020304" pitchFamily="18" charset="0"/>
              </a:rPr>
              <a:t>әлде</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өзі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қудалауды</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бастап</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отыр</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ма</a:t>
            </a:r>
            <a:r>
              <a:rPr lang="ru-RU" b="1" dirty="0">
                <a:solidFill>
                  <a:srgbClr val="0070C0"/>
                </a:solidFill>
                <a:latin typeface="Times New Roman" panose="02020603050405020304" pitchFamily="18" charset="0"/>
                <a:cs typeface="Times New Roman" panose="02020603050405020304" pitchFamily="18" charset="0"/>
              </a:rPr>
              <a:t>!</a:t>
            </a:r>
          </a:p>
        </p:txBody>
      </p:sp>
      <p:sp>
        <p:nvSpPr>
          <p:cNvPr id="4" name="Скругленный прямоугольник 3"/>
          <p:cNvSpPr/>
          <p:nvPr/>
        </p:nvSpPr>
        <p:spPr>
          <a:xfrm>
            <a:off x="245814" y="5529101"/>
            <a:ext cx="11734800" cy="1217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latin typeface="Times New Roman" panose="02020603050405020304" pitchFamily="18" charset="0"/>
                <a:cs typeface="Times New Roman" panose="02020603050405020304" pitchFamily="18" charset="0"/>
              </a:rPr>
              <a:t>Егер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балаңыздың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мінез</a:t>
            </a:r>
            <a:r>
              <a:rPr lang="en-GB" sz="2400" b="1" dirty="0">
                <a:latin typeface="Times New Roman" panose="02020603050405020304" pitchFamily="18" charset="0"/>
                <a:cs typeface="Times New Roman" panose="02020603050405020304" pitchFamily="18" charset="0"/>
              </a:rPr>
              <a:t>-</a:t>
            </a:r>
            <a:r>
              <a:rPr lang="kk-KZ" sz="2400" b="1" dirty="0">
                <a:latin typeface="Times New Roman" panose="02020603050405020304" pitchFamily="18" charset="0"/>
                <a:cs typeface="Times New Roman" panose="02020603050405020304" pitchFamily="18" charset="0"/>
              </a:rPr>
              <a:t>құлқында қандай да бір өзгерістерді байқасаңыз, психологтың немесе басқа маманның көмегіне жүгініңіз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көрсету</a:t>
            </a:r>
            <a:r>
              <a:rPr lang="ru-RU" sz="2000" dirty="0">
                <a:latin typeface="Times New Roman" panose="02020603050405020304" pitchFamily="18" charset="0"/>
                <a:cs typeface="Times New Roman" panose="02020603050405020304" pitchFamily="18" charset="0"/>
              </a:rPr>
              <a:t> вебсайты: </a:t>
            </a:r>
            <a:r>
              <a:rPr lang="en-US" sz="2000" dirty="0">
                <a:latin typeface="Times New Roman" panose="02020603050405020304" pitchFamily="18" charset="0"/>
                <a:cs typeface="Times New Roman" panose="02020603050405020304" pitchFamily="18" charset="0"/>
              </a:rPr>
              <a:t>https://covid-19.mentalcenter.kz</a:t>
            </a:r>
            <a:r>
              <a:rPr lang="ru-RU" sz="2000" dirty="0">
                <a:latin typeface="Times New Roman" panose="02020603050405020304" pitchFamily="18" charset="0"/>
                <a:cs typeface="Times New Roman" panose="02020603050405020304" pitchFamily="18" charset="0"/>
              </a:rPr>
              <a:t>). </a:t>
            </a:r>
          </a:p>
        </p:txBody>
      </p:sp>
      <p:sp>
        <p:nvSpPr>
          <p:cNvPr id="5" name="Содержимое 2">
            <a:extLst>
              <a:ext uri="{FF2B5EF4-FFF2-40B4-BE49-F238E27FC236}">
                <a16:creationId xmlns:a16="http://schemas.microsoft.com/office/drawing/2014/main" xmlns="" id="{DDC857CA-961C-49AF-89B7-825A6A81661A}"/>
              </a:ext>
            </a:extLst>
          </p:cNvPr>
          <p:cNvSpPr txBox="1">
            <a:spLocks/>
          </p:cNvSpPr>
          <p:nvPr/>
        </p:nvSpPr>
        <p:spPr>
          <a:xfrm>
            <a:off x="68062" y="529878"/>
            <a:ext cx="6027938" cy="220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00"/>
              </a:spcBef>
              <a:spcAft>
                <a:spcPts val="100"/>
              </a:spcAft>
              <a:buFont typeface="Wingdings" panose="05000000000000000000" pitchFamily="2" charset="2"/>
              <a:buChar char="ü"/>
            </a:pPr>
            <a:r>
              <a:rPr lang="ru-RU" sz="1800" b="1" dirty="0" err="1">
                <a:latin typeface="Times New Roman" panose="02020603050405020304" pitchFamily="18" charset="0"/>
                <a:cs typeface="Times New Roman" panose="02020603050405020304" pitchFamily="18" charset="0"/>
              </a:rPr>
              <a:t>Баланың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сезімдерін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елеусіз</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қалдырмаңыз</a:t>
            </a:r>
            <a:endParaRPr lang="ru-RU" sz="1800" b="1" dirty="0">
              <a:latin typeface="Times New Roman" panose="02020603050405020304" pitchFamily="18" charset="0"/>
              <a:cs typeface="Times New Roman" panose="02020603050405020304" pitchFamily="18" charset="0"/>
            </a:endParaRPr>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latin typeface="Times New Roman" panose="02020603050405020304" pitchFamily="18" charset="0"/>
                <a:cs typeface="Times New Roman" panose="02020603050405020304" pitchFamily="18" charset="0"/>
              </a:rPr>
              <a:t>Болып</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жатқан</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жайтқа</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шынайы</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қызығушылық</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білдіріңіз</a:t>
            </a:r>
            <a:endParaRPr lang="ru-RU" sz="1800" b="1"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100"/>
              </a:spcBef>
              <a:spcAft>
                <a:spcPts val="100"/>
              </a:spcAft>
              <a:buFont typeface="Wingdings" panose="05000000000000000000" pitchFamily="2" charset="2"/>
              <a:buChar char="ü"/>
            </a:pPr>
            <a:r>
              <a:rPr lang="ru-RU" sz="1800" b="1" dirty="0" err="1">
                <a:latin typeface="Times New Roman" panose="02020603050405020304" pitchFamily="18" charset="0"/>
                <a:cs typeface="Times New Roman" panose="02020603050405020304" pitchFamily="18" charset="0"/>
              </a:rPr>
              <a:t>Баламен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күнделікті</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сөйлесіңіз</a:t>
            </a:r>
            <a:r>
              <a:rPr lang="ru-RU" sz="1800" b="1" dirty="0">
                <a:latin typeface="Times New Roman" panose="02020603050405020304" pitchFamily="18" charset="0"/>
                <a:cs typeface="Times New Roman" panose="02020603050405020304" pitchFamily="18" charset="0"/>
              </a:rPr>
              <a:t> және </a:t>
            </a:r>
            <a:r>
              <a:rPr lang="ru-RU" sz="1800" b="1" dirty="0" err="1">
                <a:latin typeface="Times New Roman" panose="02020603050405020304" pitchFamily="18" charset="0"/>
                <a:cs typeface="Times New Roman" panose="02020603050405020304" pitchFamily="18" charset="0"/>
              </a:rPr>
              <a:t>қолдау</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көрсетіңіз</a:t>
            </a:r>
            <a:endParaRPr lang="ru-RU" sz="1800" b="1" dirty="0">
              <a:latin typeface="Times New Roman" panose="02020603050405020304" pitchFamily="18" charset="0"/>
              <a:cs typeface="Times New Roman" panose="02020603050405020304" pitchFamily="18" charset="0"/>
            </a:endParaRPr>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latin typeface="Times New Roman" panose="02020603050405020304" pitchFamily="18" charset="0"/>
                <a:cs typeface="Times New Roman" panose="02020603050405020304" pitchFamily="18" charset="0"/>
              </a:rPr>
              <a:t>Баланың</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көңіл</a:t>
            </a:r>
            <a:r>
              <a:rPr lang="en-GB" sz="1800" b="1" dirty="0">
                <a:solidFill>
                  <a:srgbClr val="002060"/>
                </a:solidFill>
                <a:latin typeface="Times New Roman" panose="02020603050405020304" pitchFamily="18" charset="0"/>
                <a:cs typeface="Times New Roman" panose="02020603050405020304" pitchFamily="18" charset="0"/>
              </a:rPr>
              <a:t>-</a:t>
            </a:r>
            <a:r>
              <a:rPr lang="kk-KZ" sz="1800" b="1" dirty="0">
                <a:solidFill>
                  <a:srgbClr val="002060"/>
                </a:solidFill>
                <a:latin typeface="Times New Roman" panose="02020603050405020304" pitchFamily="18" charset="0"/>
                <a:cs typeface="Times New Roman" panose="02020603050405020304" pitchFamily="18" charset="0"/>
              </a:rPr>
              <a:t>күйін және мінез</a:t>
            </a:r>
            <a:r>
              <a:rPr lang="en-GB" sz="1800" b="1" dirty="0">
                <a:solidFill>
                  <a:srgbClr val="002060"/>
                </a:solidFill>
                <a:latin typeface="Times New Roman" panose="02020603050405020304" pitchFamily="18" charset="0"/>
                <a:cs typeface="Times New Roman" panose="02020603050405020304" pitchFamily="18" charset="0"/>
              </a:rPr>
              <a:t>-</a:t>
            </a:r>
            <a:r>
              <a:rPr lang="kk-KZ" sz="1800" b="1" dirty="0">
                <a:solidFill>
                  <a:srgbClr val="002060"/>
                </a:solidFill>
                <a:latin typeface="Times New Roman" panose="02020603050405020304" pitchFamily="18" charset="0"/>
                <a:cs typeface="Times New Roman" panose="02020603050405020304" pitchFamily="18" charset="0"/>
              </a:rPr>
              <a:t>құлқын мұқият бақылаңыз</a:t>
            </a:r>
            <a:endParaRPr lang="ru-RU" sz="1800" b="1" dirty="0">
              <a:latin typeface="Times New Roman" panose="02020603050405020304" pitchFamily="18" charset="0"/>
              <a:cs typeface="Times New Roman" panose="02020603050405020304" pitchFamily="18" charset="0"/>
            </a:endParaRPr>
          </a:p>
        </p:txBody>
      </p:sp>
      <p:sp>
        <p:nvSpPr>
          <p:cNvPr id="6" name="Содержимое 2">
            <a:extLst>
              <a:ext uri="{FF2B5EF4-FFF2-40B4-BE49-F238E27FC236}">
                <a16:creationId xmlns:a16="http://schemas.microsoft.com/office/drawing/2014/main" xmlns="" id="{D54EDE5F-23DC-4BB7-93C1-DCCD74F0BDDD}"/>
              </a:ext>
            </a:extLst>
          </p:cNvPr>
          <p:cNvSpPr txBox="1">
            <a:spLocks/>
          </p:cNvSpPr>
          <p:nvPr/>
        </p:nvSpPr>
        <p:spPr>
          <a:xfrm>
            <a:off x="6286870" y="619489"/>
            <a:ext cx="5623733" cy="21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ts val="100"/>
              </a:spcAft>
              <a:buFont typeface="Wingdings" panose="05000000000000000000" pitchFamily="2" charset="2"/>
              <a:buChar char="ü"/>
            </a:pPr>
            <a:r>
              <a:rPr lang="kk-KZ" sz="1800" b="1" dirty="0">
                <a:latin typeface="Times New Roman" panose="02020603050405020304" pitchFamily="18" charset="0"/>
                <a:cs typeface="Times New Roman" panose="02020603050405020304" pitchFamily="18" charset="0"/>
              </a:rPr>
              <a:t>Балаға сіздің көмегіңізге жүгіне алатынын, сізге және осындай жағдайларда кәсіби көмек көрсететін адамдарға сенім арта алатынын жеткізіңіз</a:t>
            </a:r>
            <a:r>
              <a:rPr lang="ru-RU" sz="1800" b="1" dirty="0">
                <a:latin typeface="Times New Roman" panose="02020603050405020304" pitchFamily="18" charset="0"/>
                <a:cs typeface="Times New Roman" panose="02020603050405020304" pitchFamily="18" charset="0"/>
              </a:rPr>
              <a:t>; </a:t>
            </a:r>
          </a:p>
          <a:p>
            <a:pPr>
              <a:lnSpc>
                <a:spcPct val="100000"/>
              </a:lnSpc>
              <a:spcBef>
                <a:spcPts val="100"/>
              </a:spcBef>
              <a:spcAft>
                <a:spcPts val="100"/>
              </a:spcAft>
              <a:buFont typeface="Wingdings" panose="05000000000000000000" pitchFamily="2" charset="2"/>
              <a:buChar char="ü"/>
            </a:pPr>
            <a:r>
              <a:rPr lang="ru-RU" sz="1800" b="1" dirty="0">
                <a:latin typeface="Times New Roman" panose="02020603050405020304" pitchFamily="18" charset="0"/>
                <a:cs typeface="Times New Roman" panose="02020603050405020304" pitchFamily="18" charset="0"/>
              </a:rPr>
              <a:t>Баланы </a:t>
            </a:r>
            <a:r>
              <a:rPr lang="ru-RU" sz="1800" b="1" dirty="0" err="1">
                <a:latin typeface="Times New Roman" panose="02020603050405020304" pitchFamily="18" charset="0"/>
                <a:cs typeface="Times New Roman" panose="02020603050405020304" pitchFamily="18" charset="0"/>
              </a:rPr>
              <a:t>буллинг</a:t>
            </a:r>
            <a:r>
              <a:rPr lang="ru-RU" sz="1800" b="1" dirty="0">
                <a:latin typeface="Times New Roman" panose="02020603050405020304" pitchFamily="18" charset="0"/>
                <a:cs typeface="Times New Roman" panose="02020603050405020304" pitchFamily="18" charset="0"/>
              </a:rPr>
              <a:t> және </a:t>
            </a:r>
            <a:r>
              <a:rPr lang="ru-RU" sz="1800" b="1" dirty="0" err="1">
                <a:latin typeface="Times New Roman" panose="02020603050405020304" pitchFamily="18" charset="0"/>
                <a:cs typeface="Times New Roman" panose="02020603050405020304" pitchFamily="18" charset="0"/>
              </a:rPr>
              <a:t>кибербуллинг</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жайттары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туралы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ересектерге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айтуға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үйретіңіз</a:t>
            </a:r>
            <a:r>
              <a:rPr lang="ru-RU" sz="1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631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06090"/>
          </a:xfrm>
        </p:spPr>
        <p:txBody>
          <a:bodyPr>
            <a:noAutofit/>
          </a:bodyPr>
          <a:lstStyle/>
          <a:p>
            <a:pPr algn="ctr"/>
            <a:r>
              <a:rPr lang="ru-RU" sz="4800" b="1" dirty="0">
                <a:solidFill>
                  <a:srgbClr val="00B0F0"/>
                </a:solidFill>
                <a:latin typeface="Times New Roman" panose="02020603050405020304" pitchFamily="18" charset="0"/>
                <a:cs typeface="Times New Roman" panose="02020603050405020304" pitchFamily="18" charset="0"/>
              </a:rPr>
              <a:t>ҒАЛАМТОР:</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275" y="1812762"/>
            <a:ext cx="3105677" cy="193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9950" y="1869484"/>
            <a:ext cx="2785560" cy="185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8296" y="1198799"/>
            <a:ext cx="3857082" cy="553998"/>
          </a:xfrm>
          <a:prstGeom prst="rect">
            <a:avLst/>
          </a:prstGeom>
          <a:noFill/>
        </p:spPr>
        <p:txBody>
          <a:bodyPr wrap="none" rtlCol="0">
            <a:spAutoFit/>
          </a:bodyPr>
          <a:lstStyle/>
          <a:p>
            <a:r>
              <a:rPr lang="ru-RU" sz="3000" b="1" dirty="0" err="1">
                <a:solidFill>
                  <a:srgbClr val="0070C0"/>
                </a:solidFill>
                <a:latin typeface="Times New Roman" panose="02020603050405020304" pitchFamily="18" charset="0"/>
                <a:cs typeface="Times New Roman" panose="02020603050405020304" pitchFamily="18" charset="0"/>
              </a:rPr>
              <a:t>Жағымды</a:t>
            </a:r>
            <a:r>
              <a:rPr lang="ru-RU" sz="3000" b="1" dirty="0">
                <a:solidFill>
                  <a:srgbClr val="0070C0"/>
                </a:solidFill>
                <a:latin typeface="Times New Roman" panose="02020603050405020304" pitchFamily="18" charset="0"/>
                <a:cs typeface="Times New Roman" panose="02020603050405020304" pitchFamily="18" charset="0"/>
              </a:rPr>
              <a:t> </a:t>
            </a:r>
            <a:r>
              <a:rPr lang="ru-RU" sz="3000" b="1" dirty="0" err="1">
                <a:solidFill>
                  <a:srgbClr val="0070C0"/>
                </a:solidFill>
                <a:latin typeface="Times New Roman" panose="02020603050405020304" pitchFamily="18" charset="0"/>
                <a:cs typeface="Times New Roman" panose="02020603050405020304" pitchFamily="18" charset="0"/>
              </a:rPr>
              <a:t>жақтары</a:t>
            </a:r>
            <a:r>
              <a:rPr lang="ru-RU" sz="3000" b="1" dirty="0">
                <a:solidFill>
                  <a:srgbClr val="0070C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7020543" y="1163834"/>
            <a:ext cx="3988528" cy="553998"/>
          </a:xfrm>
          <a:prstGeom prst="rect">
            <a:avLst/>
          </a:prstGeom>
          <a:noFill/>
        </p:spPr>
        <p:txBody>
          <a:bodyPr wrap="none" rtlCol="0">
            <a:spAutoFit/>
          </a:bodyPr>
          <a:lstStyle/>
          <a:p>
            <a:r>
              <a:rPr lang="ru-RU" sz="3000" b="1" dirty="0" err="1">
                <a:solidFill>
                  <a:srgbClr val="0070C0"/>
                </a:solidFill>
                <a:latin typeface="Times New Roman" panose="02020603050405020304" pitchFamily="18" charset="0"/>
                <a:cs typeface="Times New Roman" panose="02020603050405020304" pitchFamily="18" charset="0"/>
              </a:rPr>
              <a:t>Жағымсыз</a:t>
            </a:r>
            <a:r>
              <a:rPr lang="ru-RU" sz="3000" b="1" dirty="0">
                <a:solidFill>
                  <a:srgbClr val="0070C0"/>
                </a:solidFill>
                <a:latin typeface="Times New Roman" panose="02020603050405020304" pitchFamily="18" charset="0"/>
                <a:cs typeface="Times New Roman" panose="02020603050405020304" pitchFamily="18" charset="0"/>
              </a:rPr>
              <a:t> </a:t>
            </a:r>
            <a:r>
              <a:rPr lang="ru-RU" sz="3000" b="1" dirty="0" err="1">
                <a:solidFill>
                  <a:srgbClr val="0070C0"/>
                </a:solidFill>
                <a:latin typeface="Times New Roman" panose="02020603050405020304" pitchFamily="18" charset="0"/>
                <a:cs typeface="Times New Roman" panose="02020603050405020304" pitchFamily="18" charset="0"/>
              </a:rPr>
              <a:t>жақтары</a:t>
            </a:r>
            <a:r>
              <a:rPr lang="ru-RU" sz="3000" b="1" dirty="0">
                <a:solidFill>
                  <a:srgbClr val="0070C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1882000" y="4419464"/>
            <a:ext cx="10310000" cy="1862048"/>
          </a:xfrm>
          <a:prstGeom prst="rect">
            <a:avLst/>
          </a:prstGeom>
        </p:spPr>
        <p:txBody>
          <a:bodyPr wrap="square">
            <a:spAutoFit/>
          </a:bodyPr>
          <a:lstStyle/>
          <a:p>
            <a:r>
              <a:rPr lang="ru-RU" sz="2600" b="1" dirty="0">
                <a:solidFill>
                  <a:srgbClr val="0070C0"/>
                </a:solidFill>
                <a:latin typeface="Times New Roman" panose="02020603050405020304" pitchFamily="18" charset="0"/>
                <a:cs typeface="Times New Roman" panose="02020603050405020304" pitchFamily="18" charset="0"/>
              </a:rPr>
              <a:t>СҰРАҚТАРҒА ЖАУАП БЕРІҢІЗДЕР:</a:t>
            </a:r>
          </a:p>
          <a:p>
            <a:endParaRPr lang="ru-RU" sz="1100" b="1" dirty="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ru-RU" sz="2600" dirty="0" err="1">
                <a:latin typeface="Times New Roman" panose="02020603050405020304" pitchFamily="18" charset="0"/>
                <a:cs typeface="Times New Roman" panose="02020603050405020304" pitchFamily="18" charset="0"/>
              </a:rPr>
              <a:t>Ғаламтор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бізге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қандай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жақсы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нәрселер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береді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Пайдасы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қандай</a:t>
            </a:r>
            <a:r>
              <a:rPr lang="ru-RU" sz="26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ü"/>
            </a:pPr>
            <a:r>
              <a:rPr lang="ru-RU" sz="2600" dirty="0">
                <a:latin typeface="Times New Roman" panose="02020603050405020304" pitchFamily="18" charset="0"/>
                <a:cs typeface="Times New Roman" panose="02020603050405020304" pitchFamily="18" charset="0"/>
              </a:rPr>
              <a:t>Бала </a:t>
            </a:r>
            <a:r>
              <a:rPr lang="ru-RU" sz="2600" dirty="0" err="1">
                <a:latin typeface="Times New Roman" panose="02020603050405020304" pitchFamily="18" charset="0"/>
                <a:cs typeface="Times New Roman" panose="02020603050405020304" pitchFamily="18" charset="0"/>
              </a:rPr>
              <a:t>Ғаламтор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желісінде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болғанда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оған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қандай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қауіптер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кездесуі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мүмкін</a:t>
            </a:r>
            <a:r>
              <a:rPr lang="ru-RU" sz="2600" dirty="0">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46" y="4691676"/>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46" y="129568"/>
            <a:ext cx="9743440" cy="556990"/>
          </a:xfrm>
        </p:spPr>
        <p:txBody>
          <a:bodyPr>
            <a:noAutofit/>
          </a:bodyPr>
          <a:lstStyle/>
          <a:p>
            <a:pPr algn="ctr"/>
            <a:r>
              <a:rPr lang="ru-RU" sz="3200" b="1" dirty="0">
                <a:solidFill>
                  <a:srgbClr val="00B0F0"/>
                </a:solidFill>
                <a:latin typeface="Times New Roman" panose="02020603050405020304" pitchFamily="18" charset="0"/>
                <a:cs typeface="Times New Roman" panose="02020603050405020304" pitchFamily="18" charset="0"/>
              </a:rPr>
              <a:t>ЖАСӨСПІРІМДЕРГЕ АҚПАРАТ БЕРІҢІЗДЕР!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30572" y="3149600"/>
            <a:ext cx="2230298" cy="179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93760" y="916142"/>
            <a:ext cx="5102800" cy="639763"/>
          </a:xfrm>
        </p:spPr>
        <p:txBody>
          <a:bodyPr anchor="ctr">
            <a:noAutofit/>
          </a:bodyPr>
          <a:lstStyle/>
          <a:p>
            <a:pPr algn="ctr"/>
            <a:r>
              <a:rPr lang="ru-RU" dirty="0">
                <a:solidFill>
                  <a:srgbClr val="FF0000"/>
                </a:solidFill>
                <a:latin typeface="Times New Roman" panose="02020603050405020304" pitchFamily="18" charset="0"/>
                <a:cs typeface="Times New Roman" panose="02020603050405020304" pitchFamily="18" charset="0"/>
              </a:rPr>
              <a:t>ӘРЕКЕТТЕР</a:t>
            </a:r>
          </a:p>
        </p:txBody>
      </p:sp>
      <p:sp>
        <p:nvSpPr>
          <p:cNvPr id="5" name="Объект 4"/>
          <p:cNvSpPr>
            <a:spLocks noGrp="1"/>
          </p:cNvSpPr>
          <p:nvPr>
            <p:ph sz="half" idx="2"/>
          </p:nvPr>
        </p:nvSpPr>
        <p:spPr>
          <a:xfrm>
            <a:off x="393760" y="1635761"/>
            <a:ext cx="6079320" cy="2900908"/>
          </a:xfrm>
        </p:spPr>
        <p:txBody>
          <a:bodyPr anchor="ctr">
            <a:noAutofit/>
          </a:bodyPr>
          <a:lstStyle/>
          <a:p>
            <a:pPr marL="4763" indent="198438">
              <a:buFont typeface="Wingdings" panose="05000000000000000000" pitchFamily="2" charset="2"/>
              <a:buChar char="Ø"/>
            </a:pP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Фотосуреттердің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астына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жағымсыз</a:t>
            </a:r>
            <a:r>
              <a:rPr lang="ru-RU" sz="2400" dirty="0">
                <a:solidFill>
                  <a:srgbClr val="0070C0"/>
                </a:solidFill>
                <a:latin typeface="Times New Roman" panose="02020603050405020304" pitchFamily="18" charset="0"/>
                <a:cs typeface="Times New Roman" panose="02020603050405020304" pitchFamily="18" charset="0"/>
              </a:rPr>
              <a:t> комментарий </a:t>
            </a:r>
            <a:r>
              <a:rPr lang="ru-RU" sz="2400" dirty="0" err="1">
                <a:solidFill>
                  <a:srgbClr val="0070C0"/>
                </a:solidFill>
                <a:latin typeface="Times New Roman" panose="02020603050405020304" pitchFamily="18" charset="0"/>
                <a:cs typeface="Times New Roman" panose="02020603050405020304" pitchFamily="18" charset="0"/>
              </a:rPr>
              <a:t>қалдыру</a:t>
            </a:r>
            <a:r>
              <a:rPr lang="ru-RU" sz="2400" dirty="0">
                <a:solidFill>
                  <a:srgbClr val="0070C0"/>
                </a:solidFill>
                <a:latin typeface="Times New Roman" panose="02020603050405020304" pitchFamily="18" charset="0"/>
                <a:cs typeface="Times New Roman" panose="02020603050405020304" pitchFamily="18" charset="0"/>
              </a:rPr>
              <a:t> (постинг); </a:t>
            </a:r>
          </a:p>
          <a:p>
            <a:pPr marL="4763" indent="198438">
              <a:buFont typeface="Wingdings" panose="05000000000000000000" pitchFamily="2" charset="2"/>
              <a:buChar char="Ø"/>
            </a:pP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Тіл</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тигізетін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хабарламалар</a:t>
            </a:r>
            <a:r>
              <a:rPr lang="ru-RU" sz="2400" dirty="0">
                <a:solidFill>
                  <a:srgbClr val="002060"/>
                </a:solidFill>
                <a:latin typeface="Times New Roman" panose="02020603050405020304" pitchFamily="18" charset="0"/>
                <a:cs typeface="Times New Roman" panose="02020603050405020304" pitchFamily="18" charset="0"/>
              </a:rPr>
              <a:t>; </a:t>
            </a:r>
          </a:p>
          <a:p>
            <a:pPr marL="4763" indent="198438">
              <a:buFont typeface="Wingdings" panose="05000000000000000000" pitchFamily="2" charset="2"/>
              <a:buChar char="Ø"/>
            </a:pP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Адамды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келемеждейтін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суреттер</a:t>
            </a:r>
            <a:r>
              <a:rPr lang="ru-RU" sz="2400" dirty="0">
                <a:solidFill>
                  <a:srgbClr val="0070C0"/>
                </a:solidFill>
                <a:latin typeface="Times New Roman" panose="02020603050405020304" pitchFamily="18" charset="0"/>
                <a:cs typeface="Times New Roman" panose="02020603050405020304" pitchFamily="18" charset="0"/>
              </a:rPr>
              <a:t> мен </a:t>
            </a:r>
            <a:r>
              <a:rPr lang="ru-RU" sz="2400" dirty="0" err="1">
                <a:solidFill>
                  <a:srgbClr val="0070C0"/>
                </a:solidFill>
                <a:latin typeface="Times New Roman" panose="02020603050405020304" pitchFamily="18" charset="0"/>
                <a:cs typeface="Times New Roman" panose="02020603050405020304" pitchFamily="18" charset="0"/>
              </a:rPr>
              <a:t>бейнематериалдар</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жасау</a:t>
            </a:r>
            <a:r>
              <a:rPr lang="ru-RU" sz="2400" dirty="0">
                <a:solidFill>
                  <a:srgbClr val="0070C0"/>
                </a:solidFill>
                <a:latin typeface="Times New Roman" panose="02020603050405020304" pitchFamily="18" charset="0"/>
                <a:cs typeface="Times New Roman" panose="02020603050405020304" pitchFamily="18" charset="0"/>
              </a:rPr>
              <a:t>; </a:t>
            </a:r>
          </a:p>
          <a:p>
            <a:pPr marL="4763" indent="198438">
              <a:buFont typeface="Wingdings" panose="05000000000000000000" pitchFamily="2" charset="2"/>
              <a:buChar char="Ø"/>
            </a:pP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Тіркеулік</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жазбаға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бұзып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кіру</a:t>
            </a:r>
            <a:r>
              <a:rPr lang="ru-RU" sz="2400" dirty="0">
                <a:solidFill>
                  <a:srgbClr val="002060"/>
                </a:solidFill>
                <a:latin typeface="Times New Roman" panose="02020603050405020304" pitchFamily="18" charset="0"/>
                <a:cs typeface="Times New Roman" panose="02020603050405020304" pitchFamily="18" charset="0"/>
              </a:rPr>
              <a:t> және </a:t>
            </a:r>
            <a:r>
              <a:rPr lang="ru-RU" sz="2400" dirty="0" err="1">
                <a:solidFill>
                  <a:srgbClr val="002060"/>
                </a:solidFill>
                <a:latin typeface="Times New Roman" panose="02020603050405020304" pitchFamily="18" charset="0"/>
                <a:cs typeface="Times New Roman" panose="02020603050405020304" pitchFamily="18" charset="0"/>
              </a:rPr>
              <a:t>оның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иесі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атынан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хабарламалар</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жариялау</a:t>
            </a:r>
            <a:r>
              <a:rPr lang="ru-RU" sz="2400" dirty="0">
                <a:solidFill>
                  <a:srgbClr val="002060"/>
                </a:solidFill>
                <a:latin typeface="Times New Roman" panose="02020603050405020304" pitchFamily="18" charset="0"/>
                <a:cs typeface="Times New Roman" panose="02020603050405020304" pitchFamily="18" charset="0"/>
              </a:rPr>
              <a:t>.</a:t>
            </a:r>
          </a:p>
        </p:txBody>
      </p:sp>
      <p:sp>
        <p:nvSpPr>
          <p:cNvPr id="6" name="Текст 5"/>
          <p:cNvSpPr>
            <a:spLocks noGrp="1"/>
          </p:cNvSpPr>
          <p:nvPr>
            <p:ph type="body" sz="quarter" idx="3"/>
          </p:nvPr>
        </p:nvSpPr>
        <p:spPr>
          <a:xfrm>
            <a:off x="6695442" y="861063"/>
            <a:ext cx="4473823" cy="639763"/>
          </a:xfrm>
        </p:spPr>
        <p:txBody>
          <a:bodyPr anchor="ctr">
            <a:noAutofit/>
          </a:bodyPr>
          <a:lstStyle/>
          <a:p>
            <a:pPr algn="ctr">
              <a:spcBef>
                <a:spcPts val="0"/>
              </a:spcBef>
            </a:pPr>
            <a:r>
              <a:rPr lang="ru-RU" dirty="0">
                <a:solidFill>
                  <a:srgbClr val="FF0000"/>
                </a:solidFill>
                <a:latin typeface="Times New Roman" panose="02020603050405020304" pitchFamily="18" charset="0"/>
                <a:cs typeface="Times New Roman" panose="02020603050405020304" pitchFamily="18" charset="0"/>
              </a:rPr>
              <a:t>САЛДАР</a:t>
            </a:r>
          </a:p>
        </p:txBody>
      </p:sp>
      <p:sp>
        <p:nvSpPr>
          <p:cNvPr id="7" name="Объект 6"/>
          <p:cNvSpPr>
            <a:spLocks noGrp="1"/>
          </p:cNvSpPr>
          <p:nvPr>
            <p:ph sz="quarter" idx="4"/>
          </p:nvPr>
        </p:nvSpPr>
        <p:spPr>
          <a:xfrm>
            <a:off x="7287384" y="1635761"/>
            <a:ext cx="4510856" cy="4239320"/>
          </a:xfrm>
        </p:spPr>
        <p:txBody>
          <a:bodyPr>
            <a:noAutofit/>
          </a:bodyPr>
          <a:lstStyle/>
          <a:p>
            <a:pPr marL="0" indent="0">
              <a:buNone/>
            </a:pPr>
            <a:r>
              <a:rPr lang="ru-RU" sz="2400" b="1" dirty="0" err="1">
                <a:latin typeface="Times New Roman" panose="02020603050405020304" pitchFamily="18" charset="0"/>
                <a:cs typeface="Times New Roman" panose="02020603050405020304" pitchFamily="18" charset="0"/>
              </a:rPr>
              <a:t>Қылмыстық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жауапкершілік</a:t>
            </a:r>
            <a:r>
              <a:rPr lang="ru-RU" sz="24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ru-RU" sz="2400" b="1" dirty="0">
                <a:solidFill>
                  <a:srgbClr val="002060"/>
                </a:solidFill>
                <a:latin typeface="Times New Roman" panose="02020603050405020304" pitchFamily="18" charset="0"/>
                <a:cs typeface="Times New Roman" panose="02020603050405020304" pitchFamily="18" charset="0"/>
              </a:rPr>
              <a:t>жала жабу </a:t>
            </a:r>
            <a:r>
              <a:rPr lang="ru-RU" sz="2400" b="1" dirty="0" err="1">
                <a:solidFill>
                  <a:srgbClr val="002060"/>
                </a:solidFill>
                <a:latin typeface="Times New Roman" panose="02020603050405020304" pitchFamily="18" charset="0"/>
                <a:cs typeface="Times New Roman" panose="02020603050405020304" pitchFamily="18" charset="0"/>
              </a:rPr>
              <a:t>үшін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(ҚР ҚҚ 130)</a:t>
            </a:r>
          </a:p>
          <a:p>
            <a:pPr>
              <a:buFont typeface="Wingdings" panose="05000000000000000000" pitchFamily="2" charset="2"/>
              <a:buChar char="ü"/>
            </a:pPr>
            <a:r>
              <a:rPr lang="ru-RU" sz="2400" b="1" dirty="0" err="1">
                <a:solidFill>
                  <a:srgbClr val="0070C0"/>
                </a:solidFill>
                <a:latin typeface="Times New Roman" panose="02020603050405020304" pitchFamily="18" charset="0"/>
                <a:cs typeface="Times New Roman" panose="02020603050405020304" pitchFamily="18" charset="0"/>
              </a:rPr>
              <a:t>тіл</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тигізу</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(ҚР ҚҚ 131)</a:t>
            </a:r>
          </a:p>
        </p:txBody>
      </p:sp>
      <p:sp>
        <p:nvSpPr>
          <p:cNvPr id="3" name="Прямоугольник 2"/>
          <p:cNvSpPr/>
          <p:nvPr/>
        </p:nvSpPr>
        <p:spPr>
          <a:xfrm>
            <a:off x="363188" y="5035661"/>
            <a:ext cx="11465623" cy="1569660"/>
          </a:xfrm>
          <a:prstGeom prst="rect">
            <a:avLst/>
          </a:prstGeom>
        </p:spPr>
        <p:txBody>
          <a:bodyPr wrap="square">
            <a:spAutoFit/>
          </a:bodyPr>
          <a:lstStyle/>
          <a:p>
            <a:pPr algn="ctr"/>
            <a:r>
              <a:rPr lang="ru-RU" sz="2400" b="1" dirty="0" err="1">
                <a:solidFill>
                  <a:srgbClr val="002060"/>
                </a:solidFill>
                <a:latin typeface="Times New Roman" panose="02020603050405020304" pitchFamily="18" charset="0"/>
                <a:cs typeface="Times New Roman" panose="02020603050405020304" pitchFamily="18" charset="0"/>
              </a:rPr>
              <a:t>Кәмелетке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толмаған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балалардың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әрекеттері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үшін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жауапкершілікке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тартылатындар</a:t>
            </a:r>
            <a:r>
              <a:rPr lang="ru-RU" sz="2400" b="1" dirty="0">
                <a:solidFill>
                  <a:srgbClr val="002060"/>
                </a:solidFill>
                <a:latin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a:t>
            </a:r>
            <a:r>
              <a:rPr lang="en-GB" sz="2400" dirty="0">
                <a:latin typeface="Times New Roman" panose="02020603050405020304" pitchFamily="18" charset="0"/>
                <a:cs typeface="Times New Roman" panose="02020603050405020304" pitchFamily="18" charset="0"/>
              </a:rPr>
              <a:t>-</a:t>
            </a:r>
            <a:r>
              <a:rPr lang="kk-KZ" sz="2400" dirty="0">
                <a:latin typeface="Times New Roman" panose="02020603050405020304" pitchFamily="18" charset="0"/>
                <a:cs typeface="Times New Roman" panose="02020603050405020304" pitchFamily="18" charset="0"/>
              </a:rPr>
              <a:t>аналары, заңды өкілдері </a:t>
            </a:r>
            <a:r>
              <a:rPr lang="ru-RU" sz="2400" dirty="0">
                <a:latin typeface="Times New Roman" panose="02020603050405020304" pitchFamily="18" charset="0"/>
                <a:cs typeface="Times New Roman" panose="02020603050405020304" pitchFamily="18" charset="0"/>
              </a:rPr>
              <a:t>(ӘҚБК 127 бабы);</a:t>
            </a:r>
          </a:p>
          <a:p>
            <a:pPr algn="ct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балалар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орналастырылған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мемлекеттік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мекемелер</a:t>
            </a:r>
            <a:r>
              <a:rPr lang="ru-RU" sz="2400" dirty="0">
                <a:latin typeface="Times New Roman" panose="02020603050405020304" pitchFamily="18" charset="0"/>
                <a:cs typeface="Times New Roman" panose="02020603050405020304" pitchFamily="18" charset="0"/>
              </a:rPr>
              <a:t> (ӘҚБК 127-1 бабы)</a:t>
            </a:r>
          </a:p>
        </p:txBody>
      </p:sp>
    </p:spTree>
    <p:extLst>
      <p:ext uri="{BB962C8B-B14F-4D97-AF65-F5344CB8AC3E}">
        <p14:creationId xmlns:p14="http://schemas.microsoft.com/office/powerpoint/2010/main" val="326097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2387" y="312082"/>
            <a:ext cx="6491064" cy="721042"/>
          </a:xfrm>
        </p:spPr>
        <p:txBody>
          <a:bodyPr>
            <a:normAutofit/>
          </a:bodyPr>
          <a:lstStyle/>
          <a:p>
            <a:pPr algn="ctr"/>
            <a:r>
              <a:rPr lang="ru-RU" sz="3600" b="1" dirty="0">
                <a:solidFill>
                  <a:srgbClr val="00B0F0"/>
                </a:solidFill>
                <a:latin typeface="Times New Roman" panose="02020603050405020304" pitchFamily="18" charset="0"/>
                <a:cs typeface="Times New Roman" panose="02020603050405020304" pitchFamily="18" charset="0"/>
              </a:rPr>
              <a:t>ҚОРЫТЫНДЫЛАЙЫҚ</a:t>
            </a:r>
          </a:p>
        </p:txBody>
      </p:sp>
      <p:sp>
        <p:nvSpPr>
          <p:cNvPr id="3" name="Объект 2"/>
          <p:cNvSpPr>
            <a:spLocks noGrp="1"/>
          </p:cNvSpPr>
          <p:nvPr>
            <p:ph idx="1"/>
          </p:nvPr>
        </p:nvSpPr>
        <p:spPr>
          <a:xfrm>
            <a:off x="254000" y="1563401"/>
            <a:ext cx="11805920" cy="2541239"/>
          </a:xfrm>
        </p:spPr>
        <p:txBody>
          <a:bodyPr>
            <a:normAutofit/>
          </a:bodyPr>
          <a:lstStyle/>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Ғаламтор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кеңістігінде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күтіп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қауіптерді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жинақтадық</a:t>
            </a:r>
            <a:endParaRPr lang="ru-RU"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Қауіпсіздікті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қамтамасыз</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етудің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ықтимал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жолдарын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қарастырдық</a:t>
            </a:r>
            <a:endParaRPr lang="ru-RU"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Кибербуллинг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белгілерімен</a:t>
            </a:r>
            <a:r>
              <a:rPr lang="ru-RU" dirty="0">
                <a:latin typeface="Times New Roman" panose="02020603050405020304" pitchFamily="18" charset="0"/>
                <a:cs typeface="Times New Roman" panose="02020603050405020304" pitchFamily="18" charset="0"/>
              </a:rPr>
              <a:t> және </a:t>
            </a:r>
            <a:r>
              <a:rPr lang="ru-RU" dirty="0" err="1">
                <a:latin typeface="Times New Roman" panose="02020603050405020304" pitchFamily="18" charset="0"/>
                <a:cs typeface="Times New Roman" panose="02020603050405020304" pitchFamily="18" charset="0"/>
              </a:rPr>
              <a:t>салдарымен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қолдау</a:t>
            </a:r>
            <a:r>
              <a:rPr lang="ru-RU" dirty="0">
                <a:latin typeface="Times New Roman" panose="02020603050405020304" pitchFamily="18" charset="0"/>
                <a:cs typeface="Times New Roman" panose="02020603050405020304" pitchFamily="18" charset="0"/>
              </a:rPr>
              <a:t> және </a:t>
            </a:r>
            <a:r>
              <a:rPr lang="ru-RU" dirty="0" err="1">
                <a:latin typeface="Times New Roman" panose="02020603050405020304" pitchFamily="18" charset="0"/>
                <a:cs typeface="Times New Roman" panose="02020603050405020304" pitchFamily="18" charset="0"/>
              </a:rPr>
              <a:t>көмек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жолдарымен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таныстық</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3056" y1="16741" x2="42963" y2="95556"/>
                        <a14:foregroundMark x1="10093" y1="14370" x2="40741" y2="1778"/>
                        <a14:foregroundMark x1="76944" y1="86667" x2="97500" y2="67556"/>
                      </a14:backgroundRemoval>
                    </a14:imgEffect>
                  </a14:imgLayer>
                </a14:imgProps>
              </a:ext>
              <a:ext uri="{28A0092B-C50C-407E-A947-70E740481C1C}">
                <a14:useLocalDpi xmlns:a14="http://schemas.microsoft.com/office/drawing/2010/main" val="0"/>
              </a:ext>
            </a:extLst>
          </a:blip>
          <a:srcRect/>
          <a:stretch>
            <a:fillRect/>
          </a:stretch>
        </p:blipFill>
        <p:spPr bwMode="auto">
          <a:xfrm>
            <a:off x="0" y="76446"/>
            <a:ext cx="1907704" cy="119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6879" y="4103898"/>
            <a:ext cx="11532207" cy="2144177"/>
          </a:xfrm>
          <a:prstGeom prst="rect">
            <a:avLst/>
          </a:prstGeom>
        </p:spPr>
        <p:txBody>
          <a:bodyPr wrap="square">
            <a:spAutoFit/>
          </a:bodyPr>
          <a:lstStyle/>
          <a:p>
            <a:pPr algn="ctr">
              <a:spcBef>
                <a:spcPts val="200"/>
              </a:spcBef>
              <a:spcAft>
                <a:spcPts val="200"/>
              </a:spcAft>
            </a:pPr>
            <a:r>
              <a:rPr lang="ru-RU" sz="2400" b="1" dirty="0">
                <a:solidFill>
                  <a:srgbClr val="0070C0"/>
                </a:solidFill>
                <a:latin typeface="Times New Roman" panose="02020603050405020304" pitchFamily="18" charset="0"/>
                <a:cs typeface="Times New Roman" panose="02020603050405020304" pitchFamily="18" charset="0"/>
              </a:rPr>
              <a:t>ӘРҚАЙСЫСЫҢЫЗҒА БАЛА КИБЕРБУЛЛИНГКЕ ТАП БОЛҒАНДА</a:t>
            </a:r>
          </a:p>
          <a:p>
            <a:pPr algn="ctr">
              <a:spcBef>
                <a:spcPts val="200"/>
              </a:spcBef>
              <a:spcAft>
                <a:spcPts val="200"/>
              </a:spcAft>
            </a:pPr>
            <a:r>
              <a:rPr lang="ru-RU" sz="2400" b="1" dirty="0">
                <a:solidFill>
                  <a:srgbClr val="0070C0"/>
                </a:solidFill>
                <a:latin typeface="Times New Roman" panose="02020603050405020304" pitchFamily="18" charset="0"/>
                <a:cs typeface="Times New Roman" panose="02020603050405020304" pitchFamily="18" charset="0"/>
              </a:rPr>
              <a:t> АТА</a:t>
            </a:r>
            <a:r>
              <a:rPr lang="en-GB" sz="2400" b="1" dirty="0">
                <a:solidFill>
                  <a:srgbClr val="0070C0"/>
                </a:solidFill>
                <a:latin typeface="Times New Roman" panose="02020603050405020304" pitchFamily="18" charset="0"/>
                <a:cs typeface="Times New Roman" panose="02020603050405020304" pitchFamily="18" charset="0"/>
              </a:rPr>
              <a:t>-</a:t>
            </a:r>
            <a:r>
              <a:rPr lang="ru-RU" sz="2400" b="1" dirty="0">
                <a:solidFill>
                  <a:srgbClr val="0070C0"/>
                </a:solidFill>
                <a:latin typeface="Times New Roman" panose="02020603050405020304" pitchFamily="18" charset="0"/>
                <a:cs typeface="Times New Roman" panose="02020603050405020304" pitchFamily="18" charset="0"/>
              </a:rPr>
              <a:t>АНА НЕ ІСТЕЙ АЛАТЫНЫН ЖӘНЕ </a:t>
            </a:r>
          </a:p>
          <a:p>
            <a:pPr algn="ctr">
              <a:spcBef>
                <a:spcPts val="200"/>
              </a:spcBef>
              <a:spcAft>
                <a:spcPts val="200"/>
              </a:spcAft>
            </a:pPr>
            <a:r>
              <a:rPr lang="ru-RU" sz="2400" b="1" dirty="0">
                <a:solidFill>
                  <a:srgbClr val="0070C0"/>
                </a:solidFill>
                <a:latin typeface="Times New Roman" panose="02020603050405020304" pitchFamily="18" charset="0"/>
                <a:cs typeface="Times New Roman" panose="02020603050405020304" pitchFamily="18" charset="0"/>
              </a:rPr>
              <a:t>ҒАЛАМТОР БАЛА ҮШІН ҚАУІПСІЗ ДОСҚА АЙНАЛУЫ ҮШІН </a:t>
            </a:r>
          </a:p>
          <a:p>
            <a:pPr algn="ctr">
              <a:spcBef>
                <a:spcPts val="200"/>
              </a:spcBef>
              <a:spcAft>
                <a:spcPts val="200"/>
              </a:spcAft>
            </a:pPr>
            <a:r>
              <a:rPr lang="ru-RU" sz="2400" b="1" dirty="0">
                <a:solidFill>
                  <a:srgbClr val="0070C0"/>
                </a:solidFill>
                <a:latin typeface="Times New Roman" panose="02020603050405020304" pitchFamily="18" charset="0"/>
                <a:cs typeface="Times New Roman" panose="02020603050405020304" pitchFamily="18" charset="0"/>
              </a:rPr>
              <a:t>ӨЗІМІЗДІ ҚАЛАЙ ҰСТАУ КЕРЕК ЕКЕНІ </a:t>
            </a:r>
          </a:p>
          <a:p>
            <a:pPr algn="ctr">
              <a:spcBef>
                <a:spcPts val="200"/>
              </a:spcBef>
              <a:spcAft>
                <a:spcPts val="200"/>
              </a:spcAft>
            </a:pPr>
            <a:r>
              <a:rPr lang="ru-RU" sz="2400" b="1" dirty="0">
                <a:solidFill>
                  <a:srgbClr val="0070C0"/>
                </a:solidFill>
                <a:latin typeface="Times New Roman" panose="02020603050405020304" pitchFamily="18" charset="0"/>
                <a:cs typeface="Times New Roman" panose="02020603050405020304" pitchFamily="18" charset="0"/>
              </a:rPr>
              <a:t>ТҮСІНІКТІРЕК БОЛДЫ ДЕП ҮМІТТЕНЕМІЗ</a:t>
            </a:r>
          </a:p>
        </p:txBody>
      </p:sp>
    </p:spTree>
    <p:extLst>
      <p:ext uri="{BB962C8B-B14F-4D97-AF65-F5344CB8AC3E}">
        <p14:creationId xmlns:p14="http://schemas.microsoft.com/office/powerpoint/2010/main" val="329646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90667" y="628306"/>
            <a:ext cx="6005015" cy="1143000"/>
          </a:xfrm>
        </p:spPr>
        <p:txBody>
          <a:bodyPr>
            <a:normAutofit fontScale="90000"/>
          </a:bodyPr>
          <a:lstStyle/>
          <a:p>
            <a:pPr algn="ctr"/>
            <a:r>
              <a:rPr lang="ru-RU" sz="4800" b="1" dirty="0" err="1">
                <a:solidFill>
                  <a:srgbClr val="00B0F0"/>
                </a:solidFill>
                <a:latin typeface="Times New Roman" panose="02020603050405020304" pitchFamily="18" charset="0"/>
                <a:cs typeface="Times New Roman" panose="02020603050405020304" pitchFamily="18" charset="0"/>
              </a:rPr>
              <a:t>Ғаламтор</a:t>
            </a:r>
            <a:r>
              <a:rPr lang="ru-RU" sz="4800" b="1" dirty="0">
                <a:solidFill>
                  <a:srgbClr val="00B0F0"/>
                </a:solidFill>
                <a:latin typeface="Times New Roman" panose="02020603050405020304" pitchFamily="18" charset="0"/>
                <a:cs typeface="Times New Roman" panose="02020603050405020304" pitchFamily="18" charset="0"/>
              </a:rPr>
              <a:t>: </a:t>
            </a:r>
            <a:br>
              <a:rPr lang="ru-RU" sz="4800" b="1" dirty="0">
                <a:solidFill>
                  <a:srgbClr val="00B0F0"/>
                </a:solidFill>
                <a:latin typeface="Times New Roman" panose="02020603050405020304" pitchFamily="18" charset="0"/>
                <a:cs typeface="Times New Roman" panose="02020603050405020304" pitchFamily="18" charset="0"/>
              </a:rPr>
            </a:br>
            <a:r>
              <a:rPr lang="ru-RU" sz="4800" b="1" dirty="0" err="1">
                <a:solidFill>
                  <a:srgbClr val="00B0F0"/>
                </a:solidFill>
                <a:latin typeface="Times New Roman" panose="02020603050405020304" pitchFamily="18" charset="0"/>
                <a:cs typeface="Times New Roman" panose="02020603050405020304" pitchFamily="18" charset="0"/>
              </a:rPr>
              <a:t>жақсы</a:t>
            </a:r>
            <a:r>
              <a:rPr lang="ru-RU" sz="4800" b="1" dirty="0">
                <a:solidFill>
                  <a:srgbClr val="00B0F0"/>
                </a:solidFill>
                <a:latin typeface="Times New Roman" panose="02020603050405020304" pitchFamily="18" charset="0"/>
                <a:cs typeface="Times New Roman" panose="02020603050405020304" pitchFamily="18" charset="0"/>
              </a:rPr>
              <a:t> </a:t>
            </a:r>
            <a:r>
              <a:rPr lang="ru-RU" sz="4800" b="1" dirty="0" err="1">
                <a:solidFill>
                  <a:srgbClr val="00B0F0"/>
                </a:solidFill>
                <a:latin typeface="Times New Roman" panose="02020603050405020304" pitchFamily="18" charset="0"/>
                <a:cs typeface="Times New Roman" panose="02020603050405020304" pitchFamily="18" charset="0"/>
              </a:rPr>
              <a:t>ма</a:t>
            </a:r>
            <a:r>
              <a:rPr lang="ru-RU" sz="4800" b="1" dirty="0">
                <a:solidFill>
                  <a:srgbClr val="00B0F0"/>
                </a:solidFill>
                <a:latin typeface="Times New Roman" panose="02020603050405020304" pitchFamily="18" charset="0"/>
                <a:cs typeface="Times New Roman" panose="02020603050405020304" pitchFamily="18" charset="0"/>
              </a:rPr>
              <a:t>, </a:t>
            </a:r>
            <a:r>
              <a:rPr lang="ru-RU" sz="4800" b="1" dirty="0" err="1">
                <a:solidFill>
                  <a:srgbClr val="00B0F0"/>
                </a:solidFill>
                <a:latin typeface="Times New Roman" panose="02020603050405020304" pitchFamily="18" charset="0"/>
                <a:cs typeface="Times New Roman" panose="02020603050405020304" pitchFamily="18" charset="0"/>
              </a:rPr>
              <a:t>жаман</a:t>
            </a:r>
            <a:r>
              <a:rPr lang="ru-RU" sz="4800" b="1" dirty="0">
                <a:solidFill>
                  <a:srgbClr val="00B0F0"/>
                </a:solidFill>
                <a:latin typeface="Times New Roman" panose="02020603050405020304" pitchFamily="18" charset="0"/>
                <a:cs typeface="Times New Roman" panose="02020603050405020304" pitchFamily="18" charset="0"/>
              </a:rPr>
              <a:t> ба?</a:t>
            </a:r>
          </a:p>
        </p:txBody>
      </p:sp>
      <p:graphicFrame>
        <p:nvGraphicFramePr>
          <p:cNvPr id="5" name="Объект 4"/>
          <p:cNvGraphicFramePr>
            <a:graphicFrameLocks noGrp="1"/>
          </p:cNvGraphicFramePr>
          <p:nvPr>
            <p:ph idx="1"/>
            <p:extLst>
              <p:ext uri="{D42A27DB-BD31-4B8C-83A1-F6EECF244321}">
                <p14:modId xmlns:p14="http://schemas.microsoft.com/office/powerpoint/2010/main" val="65324358"/>
              </p:ext>
            </p:extLst>
          </p:nvPr>
        </p:nvGraphicFramePr>
        <p:xfrm>
          <a:off x="627797" y="3122123"/>
          <a:ext cx="11218460" cy="3528513"/>
        </p:xfrm>
        <a:graphic>
          <a:graphicData uri="http://schemas.openxmlformats.org/drawingml/2006/table">
            <a:tbl>
              <a:tblPr firstRow="1" bandRow="1">
                <a:tableStyleId>{5C22544A-7EE6-4342-B048-85BDC9FD1C3A}</a:tableStyleId>
              </a:tblPr>
              <a:tblGrid>
                <a:gridCol w="5609230">
                  <a:extLst>
                    <a:ext uri="{9D8B030D-6E8A-4147-A177-3AD203B41FA5}">
                      <a16:colId xmlns:a16="http://schemas.microsoft.com/office/drawing/2014/main" xmlns="" val="20000"/>
                    </a:ext>
                  </a:extLst>
                </a:gridCol>
                <a:gridCol w="5609230">
                  <a:extLst>
                    <a:ext uri="{9D8B030D-6E8A-4147-A177-3AD203B41FA5}">
                      <a16:colId xmlns:a16="http://schemas.microsoft.com/office/drawing/2014/main" xmlns="" val="20001"/>
                    </a:ext>
                  </a:extLst>
                </a:gridCol>
              </a:tblGrid>
              <a:tr h="556713">
                <a:tc>
                  <a:txBody>
                    <a:bodyPr/>
                    <a:lstStyle/>
                    <a:p>
                      <a:pPr algn="ctr">
                        <a:lnSpc>
                          <a:spcPct val="115000"/>
                        </a:lnSpc>
                        <a:spcAft>
                          <a:spcPts val="0"/>
                        </a:spcAft>
                      </a:pPr>
                      <a:r>
                        <a:rPr lang="ru-RU" sz="2800" dirty="0">
                          <a:effectLst/>
                          <a:latin typeface="Times New Roman" panose="02020603050405020304" pitchFamily="18" charset="0"/>
                          <a:cs typeface="Times New Roman" panose="02020603050405020304" pitchFamily="18" charset="0"/>
                        </a:rPr>
                        <a:t>ЖАҚСЫ</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2800" dirty="0">
                          <a:effectLst/>
                          <a:latin typeface="Times New Roman" panose="02020603050405020304" pitchFamily="18" charset="0"/>
                          <a:cs typeface="Times New Roman" panose="02020603050405020304" pitchFamily="18" charset="0"/>
                        </a:rPr>
                        <a:t>ЖАМАН</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0840">
                <a:tc>
                  <a:txBody>
                    <a:bodyPr/>
                    <a:lstStyle/>
                    <a:p>
                      <a:pPr algn="just">
                        <a:lnSpc>
                          <a:spcPct val="115000"/>
                        </a:lnSpc>
                        <a:spcAft>
                          <a:spcPts val="0"/>
                        </a:spcAft>
                      </a:pPr>
                      <a:r>
                        <a:rPr lang="ru-RU" sz="2800" dirty="0" err="1">
                          <a:effectLst/>
                          <a:latin typeface="Times New Roman" panose="02020603050405020304" pitchFamily="18" charset="0"/>
                          <a:cs typeface="Times New Roman" panose="02020603050405020304" pitchFamily="18" charset="0"/>
                        </a:rPr>
                        <a:t>Оқуда</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көмек</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береді</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2800" dirty="0" err="1">
                          <a:effectLst/>
                          <a:latin typeface="Times New Roman" panose="02020603050405020304" pitchFamily="18" charset="0"/>
                          <a:cs typeface="Times New Roman" panose="02020603050405020304" pitchFamily="18" charset="0"/>
                        </a:rPr>
                        <a:t>Ұнамсыз</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сайттар</a:t>
                      </a:r>
                      <a:r>
                        <a:rPr lang="ru-RU" sz="2800" dirty="0">
                          <a:effectLst/>
                          <a:latin typeface="Times New Roman" panose="02020603050405020304" pitchFamily="18" charset="0"/>
                          <a:cs typeface="Times New Roman" panose="02020603050405020304" pitchFamily="18" charset="0"/>
                        </a:rPr>
                        <a:t>,, контент </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70840">
                <a:tc>
                  <a:txBody>
                    <a:bodyPr/>
                    <a:lstStyle/>
                    <a:p>
                      <a:pPr algn="just">
                        <a:lnSpc>
                          <a:spcPct val="115000"/>
                        </a:lnSpc>
                        <a:spcAft>
                          <a:spcPts val="0"/>
                        </a:spcAft>
                      </a:pPr>
                      <a:r>
                        <a:rPr lang="ru-RU" sz="2800" dirty="0">
                          <a:effectLst/>
                          <a:latin typeface="Times New Roman" panose="02020603050405020304" pitchFamily="18" charset="0"/>
                          <a:cs typeface="Times New Roman" panose="02020603050405020304" pitchFamily="18" charset="0"/>
                        </a:rPr>
                        <a:t>Ал да, </a:t>
                      </a:r>
                      <a:r>
                        <a:rPr lang="ru-RU" sz="2800" dirty="0" err="1">
                          <a:effectLst/>
                          <a:latin typeface="Times New Roman" panose="02020603050405020304" pitchFamily="18" charset="0"/>
                          <a:cs typeface="Times New Roman" panose="02020603050405020304" pitchFamily="18" charset="0"/>
                        </a:rPr>
                        <a:t>жаса</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2800" dirty="0" err="1">
                          <a:effectLst/>
                          <a:latin typeface="Times New Roman" panose="02020603050405020304" pitchFamily="18" charset="0"/>
                          <a:ea typeface="Calibri"/>
                          <a:cs typeface="Times New Roman" panose="02020603050405020304" pitchFamily="18" charset="0"/>
                        </a:rPr>
                        <a:t>Алаяқтар</a:t>
                      </a:r>
                      <a:r>
                        <a:rPr lang="ru-RU" sz="2800" dirty="0">
                          <a:effectLst/>
                          <a:latin typeface="Times New Roman" panose="02020603050405020304" pitchFamily="18" charset="0"/>
                          <a:ea typeface="Calibri"/>
                          <a:cs typeface="Times New Roman" panose="02020603050405020304" pitchFamily="18" charset="0"/>
                        </a:rPr>
                        <a:t> </a:t>
                      </a:r>
                    </a:p>
                  </a:txBody>
                  <a:tcPr marL="68580" marR="68580" marT="0" marB="0"/>
                </a:tc>
                <a:extLst>
                  <a:ext uri="{0D108BD9-81ED-4DB2-BD59-A6C34878D82A}">
                    <a16:rowId xmlns:a16="http://schemas.microsoft.com/office/drawing/2014/main" xmlns="" val="10002"/>
                  </a:ext>
                </a:extLst>
              </a:tr>
              <a:tr h="370840">
                <a:tc>
                  <a:txBody>
                    <a:bodyPr/>
                    <a:lstStyle/>
                    <a:p>
                      <a:pPr algn="just">
                        <a:lnSpc>
                          <a:spcPct val="115000"/>
                        </a:lnSpc>
                        <a:spcAft>
                          <a:spcPts val="0"/>
                        </a:spcAft>
                      </a:pPr>
                      <a:r>
                        <a:rPr lang="ru-RU" sz="2800" dirty="0">
                          <a:effectLst/>
                          <a:latin typeface="Times New Roman" panose="02020603050405020304" pitchFamily="18" charset="0"/>
                          <a:cs typeface="Times New Roman" panose="02020603050405020304" pitchFamily="18" charset="0"/>
                        </a:rPr>
                        <a:t>Музыка </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2800" dirty="0">
                          <a:effectLst/>
                          <a:latin typeface="Times New Roman" panose="02020603050405020304" pitchFamily="18" charset="0"/>
                          <a:cs typeface="Times New Roman" panose="02020603050405020304" pitchFamily="18" charset="0"/>
                        </a:rPr>
                        <a:t>Арам </a:t>
                      </a:r>
                      <a:r>
                        <a:rPr lang="ru-RU" sz="2800" dirty="0" err="1">
                          <a:effectLst/>
                          <a:latin typeface="Times New Roman" panose="02020603050405020304" pitchFamily="18" charset="0"/>
                          <a:cs typeface="Times New Roman" panose="02020603050405020304" pitchFamily="18" charset="0"/>
                        </a:rPr>
                        <a:t>ниетті</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қаскүнемдер</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0840">
                <a:tc>
                  <a:txBody>
                    <a:bodyPr/>
                    <a:lstStyle/>
                    <a:p>
                      <a:pPr algn="just">
                        <a:lnSpc>
                          <a:spcPct val="115000"/>
                        </a:lnSpc>
                        <a:spcAft>
                          <a:spcPts val="0"/>
                        </a:spcAft>
                      </a:pPr>
                      <a:r>
                        <a:rPr lang="ru-RU" sz="2800" dirty="0" err="1">
                          <a:effectLst/>
                          <a:latin typeface="Times New Roman" panose="02020603050405020304" pitchFamily="18" charset="0"/>
                          <a:cs typeface="Times New Roman" panose="02020603050405020304" pitchFamily="18" charset="0"/>
                        </a:rPr>
                        <a:t>Мультфильмдер</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фильмдер</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2800" dirty="0" err="1">
                          <a:effectLst/>
                          <a:latin typeface="Times New Roman" panose="02020603050405020304" pitchFamily="18" charset="0"/>
                          <a:cs typeface="Times New Roman" panose="02020603050405020304" pitchFamily="18" charset="0"/>
                        </a:rPr>
                        <a:t>Кибербуллинг</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70840">
                <a:tc>
                  <a:txBody>
                    <a:bodyPr/>
                    <a:lstStyle/>
                    <a:p>
                      <a:pPr algn="just">
                        <a:lnSpc>
                          <a:spcPct val="115000"/>
                        </a:lnSpc>
                        <a:spcAft>
                          <a:spcPts val="0"/>
                        </a:spcAft>
                      </a:pPr>
                      <a:r>
                        <a:rPr lang="ru-RU" sz="2800" dirty="0" err="1">
                          <a:effectLst/>
                          <a:latin typeface="Times New Roman" panose="02020603050405020304" pitchFamily="18" charset="0"/>
                          <a:ea typeface="+mn-ea"/>
                          <a:cs typeface="Times New Roman" panose="02020603050405020304" pitchFamily="18" charset="0"/>
                        </a:rPr>
                        <a:t>Дамытушы</a:t>
                      </a:r>
                      <a:r>
                        <a:rPr lang="ru-RU" sz="2800" dirty="0">
                          <a:effectLst/>
                          <a:latin typeface="Times New Roman" panose="02020603050405020304" pitchFamily="18" charset="0"/>
                          <a:ea typeface="+mn-ea"/>
                          <a:cs typeface="Times New Roman" panose="02020603050405020304" pitchFamily="18" charset="0"/>
                        </a:rPr>
                        <a:t> </a:t>
                      </a:r>
                      <a:r>
                        <a:rPr lang="ru-RU" sz="2800" dirty="0" err="1">
                          <a:effectLst/>
                          <a:latin typeface="Times New Roman" panose="02020603050405020304" pitchFamily="18" charset="0"/>
                          <a:ea typeface="+mn-ea"/>
                          <a:cs typeface="Times New Roman" panose="02020603050405020304" pitchFamily="18" charset="0"/>
                        </a:rPr>
                        <a:t>ойындар</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2800" dirty="0" err="1">
                          <a:effectLst/>
                          <a:latin typeface="Times New Roman" panose="02020603050405020304" pitchFamily="18" charset="0"/>
                          <a:cs typeface="Times New Roman" panose="02020603050405020304" pitchFamily="18" charset="0"/>
                        </a:rPr>
                        <a:t>Тәуелділік</a:t>
                      </a:r>
                      <a:endParaRPr lang="ru-RU"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70840">
                <a:tc>
                  <a:txBody>
                    <a:bodyPr/>
                    <a:lstStyle/>
                    <a:p>
                      <a:r>
                        <a:rPr lang="ru-RU" sz="2800" dirty="0">
                          <a:latin typeface="Times New Roman" panose="02020603050405020304" pitchFamily="18" charset="0"/>
                          <a:cs typeface="Times New Roman" panose="02020603050405020304" pitchFamily="18" charset="0"/>
                        </a:rPr>
                        <a:t>????</a:t>
                      </a:r>
                    </a:p>
                  </a:txBody>
                  <a:tcPr/>
                </a:tc>
                <a:tc>
                  <a:txBody>
                    <a:bodyPr/>
                    <a:lstStyle/>
                    <a:p>
                      <a:r>
                        <a:rPr lang="ru-RU" sz="28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10006"/>
                  </a:ext>
                </a:extLst>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6" y="418061"/>
            <a:ext cx="1568516" cy="156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7" descr="002.jpg">
            <a:extLst>
              <a:ext uri="{FF2B5EF4-FFF2-40B4-BE49-F238E27FC236}">
                <a16:creationId xmlns:a16="http://schemas.microsoft.com/office/drawing/2014/main" xmlns="" id="{77663DFA-E249-4385-9683-512C5F9B507C}"/>
              </a:ext>
            </a:extLst>
          </p:cNvPr>
          <p:cNvPicPr>
            <a:picLocks noChangeAspect="1"/>
          </p:cNvPicPr>
          <p:nvPr/>
        </p:nvPicPr>
        <p:blipFill>
          <a:blip r:embed="rId4" cstate="print"/>
          <a:stretch>
            <a:fillRect/>
          </a:stretch>
        </p:blipFill>
        <p:spPr>
          <a:xfrm>
            <a:off x="8132427" y="0"/>
            <a:ext cx="4059573" cy="2743858"/>
          </a:xfrm>
          <a:prstGeom prst="rect">
            <a:avLst/>
          </a:prstGeom>
        </p:spPr>
      </p:pic>
    </p:spTree>
    <p:extLst>
      <p:ext uri="{BB962C8B-B14F-4D97-AF65-F5344CB8AC3E}">
        <p14:creationId xmlns:p14="http://schemas.microsoft.com/office/powerpoint/2010/main" val="29491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4772" y="177819"/>
            <a:ext cx="8482885" cy="1143000"/>
          </a:xfrm>
        </p:spPr>
        <p:txBody>
          <a:bodyPr>
            <a:noAutofit/>
          </a:bodyPr>
          <a:lstStyle/>
          <a:p>
            <a:pPr algn="ctr"/>
            <a:r>
              <a:rPr lang="ru-RU" sz="3600" b="1" dirty="0" err="1">
                <a:solidFill>
                  <a:srgbClr val="00B0F0"/>
                </a:solidFill>
                <a:latin typeface="Times New Roman" panose="02020603050405020304" pitchFamily="18" charset="0"/>
                <a:cs typeface="Times New Roman" panose="02020603050405020304" pitchFamily="18" charset="0"/>
              </a:rPr>
              <a:t>Неліктен</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балаларда</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Ғаламторға</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тәуелділік</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тым</a:t>
            </a:r>
            <a:r>
              <a:rPr lang="ru-RU" sz="3600" b="1" dirty="0">
                <a:solidFill>
                  <a:srgbClr val="00B0F0"/>
                </a:solidFill>
                <a:latin typeface="Times New Roman" panose="02020603050405020304" pitchFamily="18" charset="0"/>
                <a:cs typeface="Times New Roman" panose="02020603050405020304" pitchFamily="18" charset="0"/>
              </a:rPr>
              <a:t> тез </a:t>
            </a:r>
            <a:r>
              <a:rPr lang="ru-RU" sz="3600" b="1" dirty="0" err="1">
                <a:solidFill>
                  <a:srgbClr val="00B0F0"/>
                </a:solidFill>
                <a:latin typeface="Times New Roman" panose="02020603050405020304" pitchFamily="18" charset="0"/>
                <a:cs typeface="Times New Roman" panose="02020603050405020304" pitchFamily="18" charset="0"/>
              </a:rPr>
              <a:t>пайда</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болады</a:t>
            </a:r>
            <a:r>
              <a:rPr lang="ru-RU" sz="3600" b="1" dirty="0">
                <a:solidFill>
                  <a:srgbClr val="00B0F0"/>
                </a:solidFill>
                <a:latin typeface="Times New Roman" panose="02020603050405020304" pitchFamily="18" charset="0"/>
                <a:cs typeface="Times New Roman" panose="02020603050405020304" pitchFamily="18" charset="0"/>
              </a:rPr>
              <a:t>?</a:t>
            </a:r>
          </a:p>
        </p:txBody>
      </p:sp>
      <p:sp>
        <p:nvSpPr>
          <p:cNvPr id="3" name="Содержимое 2"/>
          <p:cNvSpPr>
            <a:spLocks noGrp="1"/>
          </p:cNvSpPr>
          <p:nvPr>
            <p:ph idx="1"/>
          </p:nvPr>
        </p:nvSpPr>
        <p:spPr>
          <a:xfrm>
            <a:off x="409433" y="2395933"/>
            <a:ext cx="8899214" cy="3456383"/>
          </a:xfrm>
        </p:spPr>
        <p:txBody>
          <a:bodyPr>
            <a:normAutofit/>
          </a:bodyPr>
          <a:lstStyle/>
          <a:p>
            <a:pPr lvl="0">
              <a:lnSpc>
                <a:spcPct val="100000"/>
              </a:lnSpc>
              <a:spcBef>
                <a:spcPts val="600"/>
              </a:spcBef>
              <a:spcAft>
                <a:spcPts val="600"/>
              </a:spcAft>
              <a:buFont typeface="Wingdings" panose="05000000000000000000" pitchFamily="2" charset="2"/>
              <a:buChar char="ü"/>
            </a:pP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Баланың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психикасы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жеткілікті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дәрежеде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орнықты</a:t>
            </a:r>
            <a:r>
              <a:rPr lang="ru-RU" sz="3200" dirty="0">
                <a:latin typeface="Times New Roman" panose="02020603050405020304" pitchFamily="18" charset="0"/>
                <a:cs typeface="Times New Roman" panose="02020603050405020304" pitchFamily="18" charset="0"/>
              </a:rPr>
              <a:t> емес </a:t>
            </a:r>
          </a:p>
          <a:p>
            <a:pPr lvl="0">
              <a:lnSpc>
                <a:spcPct val="100000"/>
              </a:lnSpc>
              <a:spcBef>
                <a:spcPts val="600"/>
              </a:spcBef>
              <a:spcAft>
                <a:spcPts val="600"/>
              </a:spcAft>
              <a:buFont typeface="Wingdings" panose="05000000000000000000" pitchFamily="2" charset="2"/>
              <a:buChar char="ü"/>
            </a:pP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Ересектерге</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қарағанда</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балалардың</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тәжірибесі</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әлі</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жеткіліксіз</a:t>
            </a:r>
            <a:r>
              <a:rPr lang="ru-RU" sz="3200" dirty="0">
                <a:solidFill>
                  <a:srgbClr val="002060"/>
                </a:solidFill>
                <a:latin typeface="Times New Roman" panose="02020603050405020304" pitchFamily="18" charset="0"/>
                <a:cs typeface="Times New Roman" panose="02020603050405020304" pitchFamily="18" charset="0"/>
              </a:rPr>
              <a:t> </a:t>
            </a:r>
          </a:p>
          <a:p>
            <a:pPr lvl="0">
              <a:lnSpc>
                <a:spcPct val="100000"/>
              </a:lnSpc>
              <a:spcBef>
                <a:spcPts val="600"/>
              </a:spcBef>
              <a:spcAft>
                <a:spcPts val="600"/>
              </a:spcAft>
              <a:buFont typeface="Wingdings" panose="05000000000000000000" pitchFamily="2" charset="2"/>
              <a:buChar char="ü"/>
            </a:pP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Виртуалды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әлем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шынайы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өмірде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жетіспейтіннің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бәрін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береді</a:t>
            </a:r>
            <a:r>
              <a:rPr lang="ru-RU" sz="3200" dirty="0">
                <a:latin typeface="Times New Roman" panose="02020603050405020304" pitchFamily="18" charset="0"/>
                <a:cs typeface="Times New Roman" panose="02020603050405020304" pitchFamily="18" charset="0"/>
              </a:rPr>
              <a:t>.</a:t>
            </a:r>
          </a:p>
          <a:p>
            <a:pPr>
              <a:lnSpc>
                <a:spcPct val="100000"/>
              </a:lnSpc>
              <a:spcBef>
                <a:spcPts val="600"/>
              </a:spcBef>
              <a:spcAft>
                <a:spcPts val="600"/>
              </a:spcAft>
              <a:buFont typeface="Wingdings" panose="05000000000000000000" pitchFamily="2" charset="2"/>
              <a:buChar char="ü"/>
            </a:pPr>
            <a:endParaRPr lang="ru-RU"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55" y="184584"/>
            <a:ext cx="151703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267" l="500" r="99033">
                        <a14:foregroundMark x1="45933" y1="88767" x2="71800" y2="83167"/>
                        <a14:foregroundMark x1="40667" y1="88767" x2="44533" y2="91233"/>
                      </a14:backgroundRemoval>
                    </a14:imgEffect>
                  </a14:imgLayer>
                </a14:imgProps>
              </a:ext>
              <a:ext uri="{28A0092B-C50C-407E-A947-70E740481C1C}">
                <a14:useLocalDpi xmlns:a14="http://schemas.microsoft.com/office/drawing/2010/main" val="0"/>
              </a:ext>
            </a:extLst>
          </a:blip>
          <a:srcRect l="11969" t="4864" r="12726" b="5256"/>
          <a:stretch/>
        </p:blipFill>
        <p:spPr bwMode="auto">
          <a:xfrm>
            <a:off x="9416042" y="2241909"/>
            <a:ext cx="2473920" cy="295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1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49" y="134065"/>
            <a:ext cx="10275537" cy="720080"/>
          </a:xfrm>
        </p:spPr>
        <p:txBody>
          <a:bodyPr>
            <a:noAutofit/>
          </a:bodyPr>
          <a:lstStyle/>
          <a:p>
            <a:pPr algn="ctr"/>
            <a:r>
              <a:rPr lang="ru-RU" sz="3600" b="1" dirty="0" err="1">
                <a:solidFill>
                  <a:srgbClr val="00B0F0"/>
                </a:solidFill>
                <a:latin typeface="Times New Roman" panose="02020603050405020304" pitchFamily="18" charset="0"/>
                <a:cs typeface="Times New Roman" panose="02020603050405020304" pitchFamily="18" charset="0"/>
              </a:rPr>
              <a:t>Балаңызда</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тәуелділік</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қалыптаса</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бастағанын</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қалай</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білуге</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болады</a:t>
            </a:r>
            <a:r>
              <a:rPr lang="ru-RU" sz="3600" b="1" dirty="0">
                <a:solidFill>
                  <a:srgbClr val="00B0F0"/>
                </a:solidFill>
                <a:latin typeface="Times New Roman" panose="02020603050405020304" pitchFamily="18" charset="0"/>
                <a:cs typeface="Times New Roman" panose="02020603050405020304" pitchFamily="18" charset="0"/>
              </a:rPr>
              <a:t>?</a:t>
            </a:r>
          </a:p>
        </p:txBody>
      </p:sp>
      <p:sp>
        <p:nvSpPr>
          <p:cNvPr id="3" name="Содержимое 2"/>
          <p:cNvSpPr>
            <a:spLocks noGrp="1"/>
          </p:cNvSpPr>
          <p:nvPr>
            <p:ph idx="1"/>
          </p:nvPr>
        </p:nvSpPr>
        <p:spPr>
          <a:xfrm>
            <a:off x="0" y="1197055"/>
            <a:ext cx="12192000" cy="4463890"/>
          </a:xfrm>
        </p:spPr>
        <p:txBody>
          <a:bodyPr>
            <a:noAutofit/>
          </a:bodyPr>
          <a:lstStyle/>
          <a:p>
            <a:pPr marL="0" indent="0">
              <a:lnSpc>
                <a:spcPct val="100000"/>
              </a:lnSpc>
              <a:spcBef>
                <a:spcPts val="200"/>
              </a:spcBef>
              <a:spcAft>
                <a:spcPts val="200"/>
              </a:spcAft>
              <a:buFont typeface="Wingdings" panose="05000000000000000000" pitchFamily="2" charset="2"/>
              <a:buChar char="ü"/>
            </a:pP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компьютердің</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жанында</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тамақтанады</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шай</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ішеді</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сабағын</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оқиды</a:t>
            </a:r>
            <a:r>
              <a:rPr lang="ru-RU" sz="2500" b="1" dirty="0">
                <a:latin typeface="Times New Roman" panose="02020603050405020304" pitchFamily="18" charset="0"/>
                <a:cs typeface="Times New Roman" panose="02020603050405020304" pitchFamily="18" charset="0"/>
              </a:rPr>
              <a:t>;</a:t>
            </a:r>
          </a:p>
          <a:p>
            <a:pPr marL="0" indent="0">
              <a:lnSpc>
                <a:spcPct val="100000"/>
              </a:lnSpc>
              <a:spcBef>
                <a:spcPts val="200"/>
              </a:spcBef>
              <a:spcAft>
                <a:spcPts val="200"/>
              </a:spcAft>
              <a:buFont typeface="Wingdings" panose="05000000000000000000" pitchFamily="2" charset="2"/>
              <a:buChar char="ü"/>
            </a:pPr>
            <a:r>
              <a:rPr lang="ru-RU" sz="2500" b="1" dirty="0">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компьютердің</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жанында</a:t>
            </a:r>
            <a:r>
              <a:rPr lang="ru-RU" sz="2500" b="1" dirty="0">
                <a:solidFill>
                  <a:srgbClr val="002060"/>
                </a:solidFill>
                <a:latin typeface="Times New Roman" panose="02020603050405020304" pitchFamily="18" charset="0"/>
                <a:cs typeface="Times New Roman" panose="02020603050405020304" pitchFamily="18" charset="0"/>
              </a:rPr>
              <a:t> кем </a:t>
            </a:r>
            <a:r>
              <a:rPr lang="ru-RU" sz="2500" b="1" dirty="0" err="1">
                <a:solidFill>
                  <a:srgbClr val="002060"/>
                </a:solidFill>
                <a:latin typeface="Times New Roman" panose="02020603050405020304" pitchFamily="18" charset="0"/>
                <a:cs typeface="Times New Roman" panose="02020603050405020304" pitchFamily="18" charset="0"/>
              </a:rPr>
              <a:t>дегенде</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бір</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түн</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өткізді</a:t>
            </a:r>
            <a:r>
              <a:rPr lang="ru-RU" sz="2500" b="1" dirty="0">
                <a:solidFill>
                  <a:srgbClr val="002060"/>
                </a:solidFill>
                <a:latin typeface="Times New Roman" panose="02020603050405020304" pitchFamily="18" charset="0"/>
                <a:cs typeface="Times New Roman" panose="02020603050405020304" pitchFamily="18" charset="0"/>
              </a:rPr>
              <a:t>;</a:t>
            </a:r>
          </a:p>
          <a:p>
            <a:pPr marL="0" indent="0">
              <a:lnSpc>
                <a:spcPct val="100000"/>
              </a:lnSpc>
              <a:spcBef>
                <a:spcPts val="200"/>
              </a:spcBef>
              <a:spcAft>
                <a:spcPts val="200"/>
              </a:spcAft>
              <a:buFont typeface="Wingdings" panose="05000000000000000000" pitchFamily="2" charset="2"/>
              <a:buChar char="ü"/>
            </a:pP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сабақтан</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қалды</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себебі</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компьютердің</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алдында</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отырды</a:t>
            </a:r>
            <a:r>
              <a:rPr lang="ru-RU" sz="2500" b="1" dirty="0">
                <a:latin typeface="Times New Roman" panose="02020603050405020304" pitchFamily="18" charset="0"/>
                <a:cs typeface="Times New Roman" panose="02020603050405020304" pitchFamily="18" charset="0"/>
              </a:rPr>
              <a:t>;</a:t>
            </a:r>
          </a:p>
          <a:p>
            <a:pPr marL="0" indent="0">
              <a:lnSpc>
                <a:spcPct val="100000"/>
              </a:lnSpc>
              <a:spcBef>
                <a:spcPts val="200"/>
              </a:spcBef>
              <a:spcAft>
                <a:spcPts val="200"/>
              </a:spcAft>
              <a:buFont typeface="Wingdings" panose="05000000000000000000" pitchFamily="2" charset="2"/>
              <a:buChar char="ü"/>
            </a:pP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үйге</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келе</a:t>
            </a:r>
            <a:r>
              <a:rPr lang="ru-RU" sz="2500" b="1" dirty="0">
                <a:solidFill>
                  <a:srgbClr val="002060"/>
                </a:solidFill>
                <a:latin typeface="Times New Roman" panose="02020603050405020304" pitchFamily="18" charset="0"/>
                <a:cs typeface="Times New Roman" panose="02020603050405020304" pitchFamily="18" charset="0"/>
              </a:rPr>
              <a:t> сала </a:t>
            </a:r>
            <a:r>
              <a:rPr lang="ru-RU" sz="2500" b="1" dirty="0" err="1">
                <a:solidFill>
                  <a:srgbClr val="002060"/>
                </a:solidFill>
                <a:latin typeface="Times New Roman" panose="02020603050405020304" pitchFamily="18" charset="0"/>
                <a:cs typeface="Times New Roman" panose="02020603050405020304" pitchFamily="18" charset="0"/>
              </a:rPr>
              <a:t>бірден</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компьютердің</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алдына</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отырады</a:t>
            </a:r>
            <a:r>
              <a:rPr lang="ru-RU" sz="2500" b="1" dirty="0">
                <a:solidFill>
                  <a:srgbClr val="002060"/>
                </a:solidFill>
                <a:latin typeface="Times New Roman" panose="02020603050405020304" pitchFamily="18" charset="0"/>
                <a:cs typeface="Times New Roman" panose="02020603050405020304" pitchFamily="18" charset="0"/>
              </a:rPr>
              <a:t>;</a:t>
            </a:r>
          </a:p>
          <a:p>
            <a:pPr marL="0" indent="0">
              <a:lnSpc>
                <a:spcPct val="100000"/>
              </a:lnSpc>
              <a:spcBef>
                <a:spcPts val="200"/>
              </a:spcBef>
              <a:spcAft>
                <a:spcPts val="200"/>
              </a:spcAft>
              <a:buFont typeface="Wingdings" panose="05000000000000000000" pitchFamily="2" charset="2"/>
              <a:buChar char="ü"/>
            </a:pP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тамақ</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ішуді</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тісін</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тазалауды</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ұмытып</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кетті</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бұрын</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ондай</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ештеңе</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байқалмаған</a:t>
            </a:r>
            <a:r>
              <a:rPr lang="ru-RU" sz="2500" b="1" dirty="0">
                <a:latin typeface="Times New Roman" panose="02020603050405020304" pitchFamily="18" charset="0"/>
                <a:cs typeface="Times New Roman" panose="02020603050405020304" pitchFamily="18" charset="0"/>
              </a:rPr>
              <a:t>);</a:t>
            </a:r>
          </a:p>
          <a:p>
            <a:pPr marL="0" indent="0">
              <a:lnSpc>
                <a:spcPct val="100000"/>
              </a:lnSpc>
              <a:spcBef>
                <a:spcPts val="200"/>
              </a:spcBef>
              <a:spcAft>
                <a:spcPts val="200"/>
              </a:spcAft>
              <a:buFont typeface="Wingdings" panose="05000000000000000000" pitchFamily="2" charset="2"/>
              <a:buChar char="ü"/>
            </a:pP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егер</a:t>
            </a:r>
            <a:r>
              <a:rPr lang="ru-RU" sz="2500" b="1" dirty="0">
                <a:solidFill>
                  <a:srgbClr val="002060"/>
                </a:solidFill>
                <a:latin typeface="Times New Roman" panose="02020603050405020304" pitchFamily="18" charset="0"/>
                <a:cs typeface="Times New Roman" panose="02020603050405020304" pitchFamily="18" charset="0"/>
              </a:rPr>
              <a:t> компьютер </a:t>
            </a:r>
            <a:r>
              <a:rPr lang="ru-RU" sz="2500" b="1" dirty="0" err="1">
                <a:solidFill>
                  <a:srgbClr val="002060"/>
                </a:solidFill>
                <a:latin typeface="Times New Roman" panose="02020603050405020304" pitchFamily="18" charset="0"/>
                <a:cs typeface="Times New Roman" panose="02020603050405020304" pitchFamily="18" charset="0"/>
              </a:rPr>
              <a:t>бұзылып</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қалса</a:t>
            </a:r>
            <a:r>
              <a:rPr lang="ru-RU" sz="2500" b="1" dirty="0">
                <a:solidFill>
                  <a:srgbClr val="002060"/>
                </a:solidFill>
                <a:latin typeface="Times New Roman" panose="02020603050405020304" pitchFamily="18" charset="0"/>
                <a:cs typeface="Times New Roman" panose="02020603050405020304" pitchFamily="18" charset="0"/>
              </a:rPr>
              <a:t>, </a:t>
            </a:r>
            <a:r>
              <a:rPr lang="ru-RU" sz="2500" b="1" dirty="0" err="1">
                <a:solidFill>
                  <a:srgbClr val="002060"/>
                </a:solidFill>
                <a:latin typeface="Times New Roman" panose="02020603050405020304" pitchFamily="18" charset="0"/>
                <a:cs typeface="Times New Roman" panose="02020603050405020304" pitchFamily="18" charset="0"/>
              </a:rPr>
              <a:t>көңіл</a:t>
            </a:r>
            <a:r>
              <a:rPr lang="en-GB" sz="2500" b="1" dirty="0">
                <a:solidFill>
                  <a:srgbClr val="002060"/>
                </a:solidFill>
                <a:latin typeface="Times New Roman" panose="02020603050405020304" pitchFamily="18" charset="0"/>
                <a:cs typeface="Times New Roman" panose="02020603050405020304" pitchFamily="18" charset="0"/>
              </a:rPr>
              <a:t>-</a:t>
            </a:r>
            <a:r>
              <a:rPr lang="kk-KZ" sz="2500" b="1" dirty="0">
                <a:solidFill>
                  <a:srgbClr val="002060"/>
                </a:solidFill>
                <a:latin typeface="Times New Roman" panose="02020603050405020304" pitchFamily="18" charset="0"/>
                <a:cs typeface="Times New Roman" panose="02020603050405020304" pitchFamily="18" charset="0"/>
              </a:rPr>
              <a:t>күйі нашар, ашушаң болып кетеді</a:t>
            </a:r>
            <a:r>
              <a:rPr lang="ru-RU" sz="2500" b="1" dirty="0">
                <a:solidFill>
                  <a:srgbClr val="002060"/>
                </a:solidFill>
                <a:latin typeface="Times New Roman" panose="02020603050405020304" pitchFamily="18" charset="0"/>
                <a:cs typeface="Times New Roman" panose="02020603050405020304" pitchFamily="18" charset="0"/>
              </a:rPr>
              <a:t>;</a:t>
            </a:r>
          </a:p>
          <a:p>
            <a:pPr marL="0" indent="0">
              <a:lnSpc>
                <a:spcPct val="100000"/>
              </a:lnSpc>
              <a:spcBef>
                <a:spcPts val="200"/>
              </a:spcBef>
              <a:spcAft>
                <a:spcPts val="200"/>
              </a:spcAft>
              <a:buFont typeface="Wingdings" panose="05000000000000000000" pitchFamily="2" charset="2"/>
              <a:buChar char="ü"/>
            </a:pP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компьютердің</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алдына</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отыруға</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тыйым</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салса</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жанжалдасады</a:t>
            </a:r>
            <a:r>
              <a:rPr lang="ru-RU" sz="2500" b="1" dirty="0">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қоқан</a:t>
            </a:r>
            <a:r>
              <a:rPr lang="en-GB" sz="2500" b="1" dirty="0">
                <a:latin typeface="Times New Roman" panose="02020603050405020304" pitchFamily="18" charset="0"/>
                <a:cs typeface="Times New Roman" panose="02020603050405020304" pitchFamily="18" charset="0"/>
              </a:rPr>
              <a:t>-</a:t>
            </a:r>
            <a:r>
              <a:rPr lang="kk-KZ" sz="2500" b="1" dirty="0">
                <a:latin typeface="Times New Roman" panose="02020603050405020304" pitchFamily="18" charset="0"/>
                <a:cs typeface="Times New Roman" panose="02020603050405020304" pitchFamily="18" charset="0"/>
              </a:rPr>
              <a:t>лоқы көрсетеді, бопсалайды</a:t>
            </a:r>
            <a:r>
              <a:rPr lang="ru-RU" sz="2500"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791052" y="5397644"/>
            <a:ext cx="10111762" cy="954107"/>
          </a:xfrm>
          <a:prstGeom prst="rect">
            <a:avLst/>
          </a:prstGeom>
          <a:noFill/>
          <a:ln w="28575">
            <a:solidFill>
              <a:srgbClr val="0070C0"/>
            </a:solidFill>
          </a:ln>
        </p:spPr>
        <p:txBody>
          <a:bodyPr wrap="square" rtlCol="0">
            <a:spAutoFit/>
          </a:bodyPr>
          <a:lstStyle/>
          <a:p>
            <a:r>
              <a:rPr lang="ru-RU" sz="2800" b="1" dirty="0" err="1">
                <a:latin typeface="Times New Roman" panose="02020603050405020304" pitchFamily="18" charset="0"/>
                <a:cs typeface="Times New Roman" panose="02020603050405020304" pitchFamily="18" charset="0"/>
              </a:rPr>
              <a:t>Егер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жоғарыдалардың</a:t>
            </a:r>
            <a:r>
              <a:rPr lang="ru-RU" sz="2800" b="1" dirty="0">
                <a:latin typeface="Times New Roman" panose="02020603050405020304" pitchFamily="18" charset="0"/>
                <a:cs typeface="Times New Roman" panose="02020603050405020304" pitchFamily="18" charset="0"/>
              </a:rPr>
              <a:t> </a:t>
            </a:r>
            <a:r>
              <a:rPr lang="kk-KZ" sz="2800" b="1" dirty="0">
                <a:latin typeface="Times New Roman" panose="02020603050405020304" pitchFamily="18" charset="0"/>
                <a:cs typeface="Times New Roman" panose="02020603050405020304" pitchFamily="18" charset="0"/>
              </a:rPr>
              <a:t>төрт</a:t>
            </a:r>
            <a:r>
              <a:rPr lang="en-GB" sz="2800" b="1" dirty="0">
                <a:latin typeface="Times New Roman" panose="02020603050405020304" pitchFamily="18" charset="0"/>
                <a:cs typeface="Times New Roman" panose="02020603050405020304" pitchFamily="18" charset="0"/>
              </a:rPr>
              <a:t>-</a:t>
            </a:r>
            <a:r>
              <a:rPr lang="kk-KZ" sz="2800" b="1" dirty="0">
                <a:latin typeface="Times New Roman" panose="02020603050405020304" pitchFamily="18" charset="0"/>
                <a:cs typeface="Times New Roman" panose="02020603050405020304" pitchFamily="18" charset="0"/>
              </a:rPr>
              <a:t>бесеуіне «иә» деп жауап берсеңіздер, психологқа жүгініп, балаға көмек көрсеткен жөн</a:t>
            </a:r>
            <a:endParaRPr lang="ru-RU" sz="2800" b="1"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891" l="0" r="100000">
                        <a14:foregroundMark x1="31739" y1="25652" x2="49783" y2="75978"/>
                        <a14:foregroundMark x1="56630" y1="24348" x2="46304" y2="51087"/>
                        <a14:foregroundMark x1="71196" y1="56196" x2="63261" y2="79239"/>
                        <a14:foregroundMark x1="31196" y1="51957" x2="40978" y2="75217"/>
                        <a14:foregroundMark x1="31196" y1="77391" x2="70109" y2="78370"/>
                        <a14:foregroundMark x1="29891" y1="22826" x2="72283" y2="23804"/>
                        <a14:foregroundMark x1="42283" y1="37609" x2="63804" y2="31739"/>
                        <a14:foregroundMark x1="27500" y1="21957" x2="28261" y2="77609"/>
                        <a14:foregroundMark x1="60109" y1="62283" x2="73043" y2="51413"/>
                        <a14:foregroundMark x1="49783" y1="54891" x2="49783" y2="54891"/>
                        <a14:foregroundMark x1="53152" y1="44239" x2="58478" y2="35543"/>
                        <a14:foregroundMark x1="45000" y1="61196" x2="51848" y2="49022"/>
                        <a14:foregroundMark x1="52391" y1="74130" x2="63261" y2="60978"/>
                        <a14:foregroundMark x1="48370" y1="33913" x2="53152" y2="24130"/>
                        <a14:foregroundMark x1="61630" y1="26522" x2="66739" y2="26522"/>
                        <a14:foregroundMark x1="48913" y1="58587" x2="52609" y2="52717"/>
                        <a14:foregroundMark x1="55326" y1="57500" x2="57935" y2="53478"/>
                      </a14:backgroundRemoval>
                    </a14:imgEffect>
                  </a14:imgLayer>
                </a14:imgProps>
              </a:ext>
              <a:ext uri="{28A0092B-C50C-407E-A947-70E740481C1C}">
                <a14:useLocalDpi xmlns:a14="http://schemas.microsoft.com/office/drawing/2010/main" val="0"/>
              </a:ext>
            </a:extLst>
          </a:blip>
          <a:srcRect/>
          <a:stretch>
            <a:fillRect/>
          </a:stretch>
        </p:blipFill>
        <p:spPr bwMode="auto">
          <a:xfrm>
            <a:off x="168714" y="5270311"/>
            <a:ext cx="1453624" cy="14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38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991"/>
            <a:ext cx="12192000" cy="1143000"/>
          </a:xfrm>
        </p:spPr>
        <p:txBody>
          <a:bodyPr>
            <a:normAutofit fontScale="90000"/>
          </a:bodyPr>
          <a:lstStyle/>
          <a:p>
            <a:pPr algn="ctr">
              <a:lnSpc>
                <a:spcPts val="3200"/>
              </a:lnSpc>
              <a:spcBef>
                <a:spcPts val="0"/>
              </a:spcBef>
              <a:defRPr/>
            </a:pPr>
            <a:r>
              <a:rPr lang="ru-RU" sz="3600" b="1" dirty="0" err="1">
                <a:solidFill>
                  <a:srgbClr val="00B0F0"/>
                </a:solidFill>
                <a:latin typeface="Times New Roman" panose="02020603050405020304" pitchFamily="18" charset="0"/>
                <a:cs typeface="Times New Roman" panose="02020603050405020304" pitchFamily="18" charset="0"/>
              </a:rPr>
              <a:t>Ақпарат</a:t>
            </a:r>
            <a:r>
              <a:rPr lang="ru-RU" sz="3600" b="1" dirty="0">
                <a:solidFill>
                  <a:srgbClr val="00B0F0"/>
                </a:solidFill>
                <a:latin typeface="Times New Roman" panose="02020603050405020304" pitchFamily="18" charset="0"/>
                <a:cs typeface="Times New Roman" panose="02020603050405020304" pitchFamily="18" charset="0"/>
              </a:rPr>
              <a:t> және </a:t>
            </a:r>
            <a:r>
              <a:rPr lang="ru-RU" sz="3600" b="1" dirty="0" err="1">
                <a:solidFill>
                  <a:srgbClr val="00B0F0"/>
                </a:solidFill>
                <a:latin typeface="Times New Roman" panose="02020603050405020304" pitchFamily="18" charset="0"/>
                <a:cs typeface="Times New Roman" panose="02020603050405020304" pitchFamily="18" charset="0"/>
              </a:rPr>
              <a:t>мамандардың</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жеке</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тегін</a:t>
            </a:r>
            <a:r>
              <a:rPr lang="ru-RU" sz="3600" b="1" dirty="0">
                <a:solidFill>
                  <a:srgbClr val="00B0F0"/>
                </a:solidFill>
                <a:latin typeface="Times New Roman" panose="02020603050405020304" pitchFamily="18" charset="0"/>
                <a:cs typeface="Times New Roman" panose="02020603050405020304" pitchFamily="18" charset="0"/>
              </a:rPr>
              <a:t> онлайн </a:t>
            </a:r>
            <a:r>
              <a:rPr lang="ru-RU" sz="3600" b="1" dirty="0" err="1">
                <a:solidFill>
                  <a:srgbClr val="00B0F0"/>
                </a:solidFill>
                <a:latin typeface="Times New Roman" panose="02020603050405020304" pitchFamily="18" charset="0"/>
                <a:cs typeface="Times New Roman" panose="02020603050405020304" pitchFamily="18" charset="0"/>
              </a:rPr>
              <a:t>консультациялары</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келесі</a:t>
            </a:r>
            <a:r>
              <a:rPr lang="ru-RU" sz="3600" b="1" dirty="0">
                <a:solidFill>
                  <a:srgbClr val="00B0F0"/>
                </a:solidFill>
                <a:latin typeface="Times New Roman" panose="02020603050405020304" pitchFamily="18" charset="0"/>
                <a:cs typeface="Times New Roman" panose="02020603050405020304" pitchFamily="18" charset="0"/>
              </a:rPr>
              <a:t> веб-</a:t>
            </a:r>
            <a:r>
              <a:rPr lang="ru-RU" sz="3600" b="1" dirty="0" err="1">
                <a:solidFill>
                  <a:srgbClr val="00B0F0"/>
                </a:solidFill>
                <a:latin typeface="Times New Roman" panose="02020603050405020304" pitchFamily="18" charset="0"/>
                <a:cs typeface="Times New Roman" panose="02020603050405020304" pitchFamily="18" charset="0"/>
              </a:rPr>
              <a:t>сайтта</a:t>
            </a:r>
            <a:r>
              <a:rPr lang="ru-RU" sz="3600" b="1" dirty="0">
                <a:solidFill>
                  <a:srgbClr val="00B0F0"/>
                </a:solidFill>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hlinkClick r:id="rId3"/>
              </a:rPr>
              <a:t>covid-19.mentalcenter.kz</a:t>
            </a:r>
            <a:endParaRPr lang="ru-RU" sz="3200" dirty="0">
              <a:solidFill>
                <a:srgbClr val="00B0F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A70CB53C-3461-4CC9-B86E-37D322FCBBF5}"/>
              </a:ext>
            </a:extLst>
          </p:cNvPr>
          <p:cNvGrpSpPr/>
          <p:nvPr/>
        </p:nvGrpSpPr>
        <p:grpSpPr>
          <a:xfrm>
            <a:off x="275073" y="2207136"/>
            <a:ext cx="6831329" cy="3819180"/>
            <a:chOff x="323851" y="2341590"/>
            <a:chExt cx="6230790" cy="3503109"/>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1" y="2341590"/>
              <a:ext cx="6230790" cy="350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533078" y="2406733"/>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Group 2">
            <a:extLst>
              <a:ext uri="{FF2B5EF4-FFF2-40B4-BE49-F238E27FC236}">
                <a16:creationId xmlns:a16="http://schemas.microsoft.com/office/drawing/2014/main" xmlns="" id="{F5F8E213-66BE-46AC-8467-509346AE0B90}"/>
              </a:ext>
            </a:extLst>
          </p:cNvPr>
          <p:cNvGrpSpPr/>
          <p:nvPr/>
        </p:nvGrpSpPr>
        <p:grpSpPr>
          <a:xfrm>
            <a:off x="6236744" y="3337550"/>
            <a:ext cx="5955256" cy="3520450"/>
            <a:chOff x="6473253" y="3468950"/>
            <a:chExt cx="5631406" cy="3166120"/>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Заголовок 1">
            <a:extLst>
              <a:ext uri="{FF2B5EF4-FFF2-40B4-BE49-F238E27FC236}">
                <a16:creationId xmlns:a16="http://schemas.microsoft.com/office/drawing/2014/main" xmlns="" id="{0B393759-1CA6-4809-A665-62A23438D2D3}"/>
              </a:ext>
            </a:extLst>
          </p:cNvPr>
          <p:cNvSpPr txBox="1">
            <a:spLocks/>
          </p:cNvSpPr>
          <p:nvPr/>
        </p:nvSpPr>
        <p:spPr>
          <a:xfrm>
            <a:off x="133205" y="1189991"/>
            <a:ext cx="11925589" cy="78752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3"/>
              </a:rPr>
              <a:t>https://covid-19.mentalcenter.kz/</a:t>
            </a:r>
            <a:r>
              <a:rPr lang="ru-RU" sz="2400" b="1" dirty="0"/>
              <a:t> </a:t>
            </a:r>
            <a:r>
              <a:rPr lang="en-GB" sz="2400" b="1" dirty="0"/>
              <a:t>-</a:t>
            </a:r>
            <a:r>
              <a:rPr lang="kk-KZ" sz="2400" b="1" dirty="0"/>
              <a:t> </a:t>
            </a:r>
            <a:r>
              <a:rPr lang="ru-RU" sz="2400" b="1" dirty="0" err="1"/>
              <a:t>қазақ</a:t>
            </a:r>
            <a:r>
              <a:rPr lang="ru-RU" sz="2400" b="1" dirty="0"/>
              <a:t> </a:t>
            </a:r>
            <a:r>
              <a:rPr lang="ru-RU" sz="2400" b="1" dirty="0" err="1"/>
              <a:t>тілінде</a:t>
            </a:r>
            <a:endParaRPr lang="ru-RU" sz="2400" b="1" dirty="0"/>
          </a:p>
          <a:p>
            <a:pPr>
              <a:lnSpc>
                <a:spcPct val="110000"/>
              </a:lnSpc>
              <a:spcBef>
                <a:spcPts val="0"/>
              </a:spcBef>
              <a:defRPr/>
            </a:pPr>
            <a:r>
              <a:rPr lang="ru-RU" sz="2400" b="1" dirty="0">
                <a:hlinkClick r:id="rId7"/>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spTree>
    <p:extLst>
      <p:ext uri="{BB962C8B-B14F-4D97-AF65-F5344CB8AC3E}">
        <p14:creationId xmlns:p14="http://schemas.microsoft.com/office/powerpoint/2010/main" val="411774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6890" y="80506"/>
            <a:ext cx="8408670" cy="418058"/>
          </a:xfrm>
        </p:spPr>
        <p:txBody>
          <a:bodyPr>
            <a:noAutofit/>
          </a:bodyPr>
          <a:lstStyle/>
          <a:p>
            <a:pPr algn="ctr"/>
            <a:r>
              <a:rPr lang="ru-RU" sz="4200" b="1" dirty="0" err="1">
                <a:solidFill>
                  <a:srgbClr val="00B0F0"/>
                </a:solidFill>
                <a:latin typeface="Times New Roman" panose="02020603050405020304" pitchFamily="18" charset="0"/>
                <a:cs typeface="Times New Roman" panose="02020603050405020304" pitchFamily="18" charset="0"/>
              </a:rPr>
              <a:t>Желідегі</a:t>
            </a:r>
            <a:r>
              <a:rPr lang="ru-RU" sz="4200" b="1" dirty="0">
                <a:solidFill>
                  <a:srgbClr val="00B0F0"/>
                </a:solidFill>
                <a:latin typeface="Times New Roman" panose="02020603050405020304" pitchFamily="18" charset="0"/>
                <a:cs typeface="Times New Roman" panose="02020603050405020304" pitchFamily="18" charset="0"/>
              </a:rPr>
              <a:t> </a:t>
            </a:r>
            <a:r>
              <a:rPr lang="ru-RU" sz="4200" b="1" dirty="0" err="1">
                <a:solidFill>
                  <a:srgbClr val="00B0F0"/>
                </a:solidFill>
                <a:latin typeface="Times New Roman" panose="02020603050405020304" pitchFamily="18" charset="0"/>
                <a:cs typeface="Times New Roman" panose="02020603050405020304" pitchFamily="18" charset="0"/>
              </a:rPr>
              <a:t>қауіп</a:t>
            </a:r>
            <a:r>
              <a:rPr lang="ru-RU" sz="4200" b="1" dirty="0">
                <a:solidFill>
                  <a:srgbClr val="00B0F0"/>
                </a:solidFill>
                <a:latin typeface="Times New Roman" panose="02020603050405020304" pitchFamily="18" charset="0"/>
                <a:cs typeface="Times New Roman" panose="02020603050405020304" pitchFamily="18" charset="0"/>
              </a:rPr>
              <a:t> - </a:t>
            </a:r>
            <a:r>
              <a:rPr lang="ru-RU" sz="4200" b="1" dirty="0" err="1">
                <a:solidFill>
                  <a:srgbClr val="00B0F0"/>
                </a:solidFill>
                <a:latin typeface="Times New Roman" panose="02020603050405020304" pitchFamily="18" charset="0"/>
                <a:cs typeface="Times New Roman" panose="02020603050405020304" pitchFamily="18" charset="0"/>
              </a:rPr>
              <a:t>кибербуллинг</a:t>
            </a:r>
            <a:endParaRPr lang="ru-RU" sz="4200" b="1" dirty="0">
              <a:solidFill>
                <a:srgbClr val="00B0F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89726" y="634489"/>
            <a:ext cx="12102274" cy="775857"/>
          </a:xfrm>
        </p:spPr>
        <p:txBody>
          <a:bodyPr>
            <a:noAutofit/>
          </a:bodyPr>
          <a:lstStyle/>
          <a:p>
            <a:pPr marL="0">
              <a:lnSpc>
                <a:spcPct val="120000"/>
              </a:lnSpc>
              <a:spcBef>
                <a:spcPts val="0"/>
              </a:spcBef>
            </a:pPr>
            <a:r>
              <a:rPr lang="ru-RU" sz="2400" dirty="0" err="1">
                <a:solidFill>
                  <a:srgbClr val="002060"/>
                </a:solidFill>
                <a:latin typeface="Times New Roman" panose="02020603050405020304" pitchFamily="18" charset="0"/>
                <a:cs typeface="Times New Roman" panose="02020603050405020304" pitchFamily="18" charset="0"/>
              </a:rPr>
              <a:t>Кибербуллинг</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Ғаламтор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технологияларының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көмегімен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жүзеге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асыралатын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қудалау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түрі.Оның</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түрлері</a:t>
            </a:r>
            <a:r>
              <a:rPr lang="ru-RU" sz="2400" dirty="0">
                <a:latin typeface="Times New Roman" panose="02020603050405020304" pitchFamily="18" charset="0"/>
                <a:cs typeface="Times New Roman" panose="02020603050405020304" pitchFamily="18" charset="0"/>
              </a:rPr>
              <a:t> сан</a:t>
            </a:r>
            <a:r>
              <a:rPr lang="en-GB" sz="2400" dirty="0">
                <a:latin typeface="Times New Roman" panose="02020603050405020304" pitchFamily="18" charset="0"/>
                <a:cs typeface="Times New Roman" panose="02020603050405020304" pitchFamily="18" charset="0"/>
              </a:rPr>
              <a:t>-</a:t>
            </a:r>
            <a:r>
              <a:rPr lang="kk-KZ" sz="2400" dirty="0">
                <a:latin typeface="Times New Roman" panose="02020603050405020304" pitchFamily="18" charset="0"/>
                <a:cs typeface="Times New Roman" panose="02020603050405020304" pitchFamily="18" charset="0"/>
              </a:rPr>
              <a:t>алуан</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тіл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тигізу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бопсалау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қоқан</a:t>
            </a:r>
            <a:r>
              <a:rPr lang="en-GB" sz="2400" dirty="0">
                <a:latin typeface="Times New Roman" panose="02020603050405020304" pitchFamily="18" charset="0"/>
                <a:cs typeface="Times New Roman" panose="02020603050405020304" pitchFamily="18" charset="0"/>
              </a:rPr>
              <a:t>-</a:t>
            </a:r>
            <a:r>
              <a:rPr lang="kk-KZ" sz="2400" dirty="0">
                <a:latin typeface="Times New Roman" panose="02020603050405020304" pitchFamily="18" charset="0"/>
                <a:cs typeface="Times New Roman" panose="02020603050405020304" pitchFamily="18" charset="0"/>
              </a:rPr>
              <a:t>лоқы көрсету, жала жабу, алымсақтық</a:t>
            </a:r>
            <a:r>
              <a:rPr lang="ru-RU" sz="2400"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ru-RU" sz="2400" dirty="0">
              <a:latin typeface="Times New Roman" panose="02020603050405020304" pitchFamily="18" charset="0"/>
              <a:cs typeface="Times New Roman" panose="02020603050405020304" pitchFamily="18" charset="0"/>
            </a:endParaRPr>
          </a:p>
        </p:txBody>
      </p:sp>
      <p:graphicFrame>
        <p:nvGraphicFramePr>
          <p:cNvPr id="10" name="Схема 9"/>
          <p:cNvGraphicFramePr/>
          <p:nvPr>
            <p:extLst>
              <p:ext uri="{D42A27DB-BD31-4B8C-83A1-F6EECF244321}">
                <p14:modId xmlns:p14="http://schemas.microsoft.com/office/powerpoint/2010/main" val="159856526"/>
              </p:ext>
            </p:extLst>
          </p:nvPr>
        </p:nvGraphicFramePr>
        <p:xfrm>
          <a:off x="156622" y="2138566"/>
          <a:ext cx="11878756" cy="45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20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241" y="113519"/>
            <a:ext cx="11183188" cy="615757"/>
          </a:xfrm>
        </p:spPr>
        <p:txBody>
          <a:bodyPr>
            <a:normAutofit/>
          </a:bodyPr>
          <a:lstStyle/>
          <a:p>
            <a:pPr algn="ctr"/>
            <a:r>
              <a:rPr lang="ru-RU" sz="3600" b="1" dirty="0" err="1">
                <a:solidFill>
                  <a:srgbClr val="00B0F0"/>
                </a:solidFill>
                <a:latin typeface="Times New Roman" panose="02020603050405020304" pitchFamily="18" charset="0"/>
                <a:cs typeface="Times New Roman" panose="02020603050405020304" pitchFamily="18" charset="0"/>
              </a:rPr>
              <a:t>Балалар</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бізге</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кибербуллинг</a:t>
            </a:r>
            <a:r>
              <a:rPr lang="ru-RU" sz="3600" b="1" dirty="0">
                <a:solidFill>
                  <a:srgbClr val="00B0F0"/>
                </a:solidFill>
                <a:latin typeface="Times New Roman" panose="02020603050405020304" pitchFamily="18" charset="0"/>
                <a:cs typeface="Times New Roman" panose="02020603050405020304" pitchFamily="18" charset="0"/>
              </a:rPr>
              <a:t> </a:t>
            </a:r>
            <a:r>
              <a:rPr lang="ru-RU" sz="3600" b="1" dirty="0" err="1">
                <a:solidFill>
                  <a:srgbClr val="00B0F0"/>
                </a:solidFill>
                <a:latin typeface="Times New Roman" panose="02020603050405020304" pitchFamily="18" charset="0"/>
                <a:cs typeface="Times New Roman" panose="02020603050405020304" pitchFamily="18" charset="0"/>
              </a:rPr>
              <a:t>туралы</a:t>
            </a:r>
            <a:r>
              <a:rPr lang="ru-RU" sz="3600" b="1" dirty="0">
                <a:solidFill>
                  <a:srgbClr val="00B0F0"/>
                </a:solidFill>
                <a:latin typeface="Times New Roman" panose="02020603050405020304" pitchFamily="18" charset="0"/>
                <a:cs typeface="Times New Roman" panose="02020603050405020304" pitchFamily="18" charset="0"/>
              </a:rPr>
              <a:t> АЙТПАЙДЫ</a:t>
            </a:r>
          </a:p>
        </p:txBody>
      </p:sp>
      <p:sp>
        <p:nvSpPr>
          <p:cNvPr id="3" name="Объект 2"/>
          <p:cNvSpPr>
            <a:spLocks noGrp="1"/>
          </p:cNvSpPr>
          <p:nvPr>
            <p:ph idx="1"/>
          </p:nvPr>
        </p:nvSpPr>
        <p:spPr>
          <a:xfrm>
            <a:off x="300667" y="4818867"/>
            <a:ext cx="11723371" cy="1617043"/>
          </a:xfrm>
          <a:ln w="28575">
            <a:solidFill>
              <a:schemeClr val="accent1"/>
            </a:solidFill>
          </a:ln>
        </p:spPr>
        <p:txBody>
          <a:bodyPr>
            <a:normAutofit fontScale="70000" lnSpcReduction="20000"/>
          </a:bodyPr>
          <a:lstStyle/>
          <a:p>
            <a:pPr marL="0" indent="0">
              <a:lnSpc>
                <a:spcPct val="120000"/>
              </a:lnSpc>
              <a:spcBef>
                <a:spcPts val="0"/>
              </a:spcBef>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Кибербуллинг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салдары</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депрессия мен </a:t>
            </a:r>
            <a:r>
              <a:rPr lang="ru-RU" dirty="0" err="1">
                <a:latin typeface="Times New Roman" panose="02020603050405020304" pitchFamily="18" charset="0"/>
                <a:cs typeface="Times New Roman" panose="02020603050405020304" pitchFamily="18" charset="0"/>
              </a:rPr>
              <a:t>агрессиядан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бастап</a:t>
            </a:r>
            <a:r>
              <a:rPr lang="ru-RU" dirty="0">
                <a:latin typeface="Times New Roman" panose="02020603050405020304" pitchFamily="18" charset="0"/>
                <a:cs typeface="Times New Roman" panose="02020603050405020304" pitchFamily="18" charset="0"/>
              </a:rPr>
              <a:t>, суицид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әрекеттері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тіпті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en-GB"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өзіне қол салуға дейін</a:t>
            </a:r>
            <a:r>
              <a:rPr lang="ru-RU" dirty="0">
                <a:latin typeface="Times New Roman" panose="02020603050405020304" pitchFamily="18" charset="0"/>
                <a:cs typeface="Times New Roman" panose="02020603050405020304" pitchFamily="18" charset="0"/>
              </a:rPr>
              <a:t>... </a:t>
            </a:r>
          </a:p>
          <a:p>
            <a:pPr marL="0" indent="0">
              <a:lnSpc>
                <a:spcPct val="120000"/>
              </a:lnSpc>
              <a:spcBef>
                <a:spcPts val="0"/>
              </a:spcBef>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Көбінесе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a:t>
            </a:r>
            <a:r>
              <a:rPr lang="en-GB"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аналар осындай мәселелер туралы тым кеш біліп жатады: балалар ата</a:t>
            </a:r>
            <a:r>
              <a:rPr lang="en-GB"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аналарын өз киберкеңістігіне кіргізгісі келмейді және олармен желіде не болып жатқанның барлығын жасырады. </a:t>
            </a:r>
            <a:endParaRPr lang="ru-RU"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74181629"/>
              </p:ext>
            </p:extLst>
          </p:nvPr>
        </p:nvGraphicFramePr>
        <p:xfrm>
          <a:off x="312127" y="923336"/>
          <a:ext cx="11700450" cy="1188720"/>
        </p:xfrm>
        <a:graphic>
          <a:graphicData uri="http://schemas.openxmlformats.org/drawingml/2006/table">
            <a:tbl>
              <a:tblPr firstRow="1" bandRow="1">
                <a:tableStyleId>{5C22544A-7EE6-4342-B048-85BDC9FD1C3A}</a:tableStyleId>
              </a:tblPr>
              <a:tblGrid>
                <a:gridCol w="3505139">
                  <a:extLst>
                    <a:ext uri="{9D8B030D-6E8A-4147-A177-3AD203B41FA5}">
                      <a16:colId xmlns:a16="http://schemas.microsoft.com/office/drawing/2014/main" xmlns="" val="20000"/>
                    </a:ext>
                  </a:extLst>
                </a:gridCol>
                <a:gridCol w="4295161">
                  <a:extLst>
                    <a:ext uri="{9D8B030D-6E8A-4147-A177-3AD203B41FA5}">
                      <a16:colId xmlns:a16="http://schemas.microsoft.com/office/drawing/2014/main" xmlns="" val="20001"/>
                    </a:ext>
                  </a:extLst>
                </a:gridCol>
                <a:gridCol w="3900150">
                  <a:extLst>
                    <a:ext uri="{9D8B030D-6E8A-4147-A177-3AD203B41FA5}">
                      <a16:colId xmlns:a16="http://schemas.microsoft.com/office/drawing/2014/main" xmlns="" val="20002"/>
                    </a:ext>
                  </a:extLst>
                </a:gridCol>
              </a:tblGrid>
              <a:tr h="370840">
                <a:tc>
                  <a:txBody>
                    <a:bodyPr/>
                    <a:lstStyle/>
                    <a:p>
                      <a:pPr algn="ctr"/>
                      <a:r>
                        <a:rPr lang="ru-RU" sz="2400" dirty="0" err="1">
                          <a:latin typeface="Times New Roman" panose="02020603050405020304" pitchFamily="18" charset="0"/>
                          <a:cs typeface="Times New Roman" panose="02020603050405020304" pitchFamily="18" charset="0"/>
                        </a:rPr>
                        <a:t>балалардың</a:t>
                      </a:r>
                      <a:r>
                        <a:rPr lang="ru-RU" sz="2400" dirty="0">
                          <a:latin typeface="Times New Roman" panose="02020603050405020304" pitchFamily="18" charset="0"/>
                          <a:cs typeface="Times New Roman" panose="02020603050405020304" pitchFamily="18" charset="0"/>
                        </a:rPr>
                        <a:t> 58% </a:t>
                      </a:r>
                      <a:r>
                        <a:rPr lang="ru-RU" sz="2400" dirty="0" err="1">
                          <a:latin typeface="Times New Roman" panose="02020603050405020304" pitchFamily="18" charset="0"/>
                          <a:cs typeface="Times New Roman" panose="02020603050405020304" pitchFamily="18" charset="0"/>
                        </a:rPr>
                        <a:t>кибербулингке</a:t>
                      </a:r>
                      <a:r>
                        <a:rPr lang="ru-RU" sz="2400" dirty="0">
                          <a:latin typeface="Times New Roman" panose="02020603050405020304" pitchFamily="18" charset="0"/>
                          <a:cs typeface="Times New Roman" panose="02020603050405020304" pitchFamily="18" charset="0"/>
                        </a:rPr>
                        <a:t> тап </a:t>
                      </a:r>
                      <a:r>
                        <a:rPr lang="ru-RU" sz="2400" dirty="0" err="1">
                          <a:latin typeface="Times New Roman" panose="02020603050405020304" pitchFamily="18" charset="0"/>
                          <a:cs typeface="Times New Roman" panose="02020603050405020304" pitchFamily="18" charset="0"/>
                        </a:rPr>
                        <a:t>болады</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ru-RU" sz="2400" dirty="0">
                          <a:latin typeface="Times New Roman" panose="02020603050405020304" pitchFamily="18" charset="0"/>
                          <a:cs typeface="Times New Roman" panose="02020603050405020304" pitchFamily="18" charset="0"/>
                        </a:rPr>
                        <a:t>тек 17% </a:t>
                      </a:r>
                      <a:r>
                        <a:rPr lang="ru-RU" sz="2400" dirty="0" err="1">
                          <a:latin typeface="Times New Roman" panose="02020603050405020304" pitchFamily="18" charset="0"/>
                          <a:cs typeface="Times New Roman" panose="02020603050405020304" pitchFamily="18" charset="0"/>
                        </a:rPr>
                        <a:t>ғана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қудаланған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a:t>
                      </a:r>
                      <a:r>
                        <a:rPr lang="ru-RU" sz="2400" dirty="0">
                          <a:latin typeface="Times New Roman" panose="02020603050405020304" pitchFamily="18" charset="0"/>
                          <a:cs typeface="Times New Roman" panose="02020603050405020304" pitchFamily="18" charset="0"/>
                        </a:rPr>
                        <a:t>-</a:t>
                      </a:r>
                      <a:r>
                        <a:rPr lang="kk-KZ" sz="2400" dirty="0">
                          <a:latin typeface="Times New Roman" panose="02020603050405020304" pitchFamily="18" charset="0"/>
                          <a:cs typeface="Times New Roman" panose="02020603050405020304" pitchFamily="18" charset="0"/>
                        </a:rPr>
                        <a:t>анасына жүгінуге дайын</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ru-RU" sz="2400" dirty="0">
                          <a:latin typeface="Times New Roman" panose="02020603050405020304" pitchFamily="18" charset="0"/>
                          <a:cs typeface="Times New Roman" panose="02020603050405020304" pitchFamily="18" charset="0"/>
                        </a:rPr>
                        <a:t>тек 3% </a:t>
                      </a:r>
                      <a:r>
                        <a:rPr lang="ru-RU" sz="2400" dirty="0" err="1">
                          <a:latin typeface="Times New Roman" panose="02020603050405020304" pitchFamily="18" charset="0"/>
                          <a:cs typeface="Times New Roman" panose="02020603050405020304" pitchFamily="18" charset="0"/>
                        </a:rPr>
                        <a:t>ғана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мұғалімдердің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көмегіне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жүгінуге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дайын</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203482" y="2306116"/>
            <a:ext cx="11723371" cy="2554545"/>
          </a:xfrm>
          <a:prstGeom prst="rect">
            <a:avLst/>
          </a:prstGeom>
          <a:noFill/>
        </p:spPr>
        <p:txBody>
          <a:bodyPr wrap="square" rtlCol="0">
            <a:spAutoFit/>
          </a:bodyPr>
          <a:lstStyle/>
          <a:p>
            <a:r>
              <a:rPr lang="ru-RU" sz="2800" b="1" dirty="0">
                <a:latin typeface="Times New Roman" panose="02020603050405020304" pitchFamily="18" charset="0"/>
                <a:cs typeface="Times New Roman" panose="02020603050405020304" pitchFamily="18" charset="0"/>
              </a:rPr>
              <a:t>58% </a:t>
            </a:r>
            <a:r>
              <a:rPr lang="ru-RU" sz="2400" dirty="0" err="1">
                <a:latin typeface="Times New Roman" panose="02020603050405020304" pitchFamily="18" charset="0"/>
                <a:cs typeface="Times New Roman" panose="02020603050405020304" pitchFamily="18" charset="0"/>
              </a:rPr>
              <a:t>ересектер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балаға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көмектесу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араласуға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мәжбүр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болған</a:t>
            </a:r>
            <a:r>
              <a:rPr lang="ru-RU" sz="2400" dirty="0">
                <a:latin typeface="Times New Roman" panose="02020603050405020304" pitchFamily="18" charset="0"/>
                <a:cs typeface="Times New Roman" panose="02020603050405020304" pitchFamily="18" charset="0"/>
              </a:rPr>
              <a:t> </a:t>
            </a:r>
          </a:p>
          <a:p>
            <a:r>
              <a:rPr lang="ru-RU" sz="2800" b="1" dirty="0">
                <a:latin typeface="Times New Roman" panose="02020603050405020304" pitchFamily="18" charset="0"/>
                <a:cs typeface="Times New Roman" panose="02020603050405020304" pitchFamily="18" charset="0"/>
              </a:rPr>
              <a:t>13% </a:t>
            </a:r>
            <a:r>
              <a:rPr lang="ru-RU" sz="2400" dirty="0" err="1">
                <a:latin typeface="Times New Roman" panose="02020603050405020304" pitchFamily="18" charset="0"/>
                <a:cs typeface="Times New Roman" panose="02020603050405020304" pitchFamily="18" charset="0"/>
              </a:rPr>
              <a:t>виртуалды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жанжалдар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шынайы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жанжалдарға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ұласқан</a:t>
            </a:r>
            <a:endParaRPr lang="ru-RU" sz="2400"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7% </a:t>
            </a:r>
            <a:r>
              <a:rPr lang="ru-RU" sz="2400" dirty="0" err="1">
                <a:latin typeface="Times New Roman" panose="02020603050405020304" pitchFamily="18" charset="0"/>
                <a:cs typeface="Times New Roman" panose="02020603050405020304" pitchFamily="18" charset="0"/>
              </a:rPr>
              <a:t>жәбірленушілер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психологиялық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зақым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оқиғаға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ұзақ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уақыт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уайымдаған</a:t>
            </a:r>
            <a:endParaRPr lang="ru-RU" sz="2400"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26% </a:t>
            </a:r>
            <a:r>
              <a:rPr lang="ru-RU" sz="2400" dirty="0" err="1">
                <a:latin typeface="Times New Roman" panose="02020603050405020304" pitchFamily="18" charset="0"/>
                <a:cs typeface="Times New Roman" panose="02020603050405020304" pitchFamily="18" charset="0"/>
              </a:rPr>
              <a:t>ата</a:t>
            </a:r>
            <a:r>
              <a:rPr lang="en-GB" sz="2400" dirty="0">
                <a:latin typeface="Times New Roman" panose="02020603050405020304" pitchFamily="18" charset="0"/>
                <a:cs typeface="Times New Roman" panose="02020603050405020304" pitchFamily="18" charset="0"/>
              </a:rPr>
              <a:t>-</a:t>
            </a:r>
            <a:r>
              <a:rPr lang="kk-KZ" sz="2400" dirty="0">
                <a:latin typeface="Times New Roman" panose="02020603050405020304" pitchFamily="18" charset="0"/>
                <a:cs typeface="Times New Roman" panose="02020603050405020304" pitchFamily="18" charset="0"/>
              </a:rPr>
              <a:t>аналар кибербуллинг туралы әлдеқайда кеш, оқиған орын алған соң барып қана білген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9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699" y="57134"/>
            <a:ext cx="11738610" cy="838446"/>
          </a:xfrm>
        </p:spPr>
        <p:txBody>
          <a:bodyPr>
            <a:normAutofit fontScale="90000"/>
          </a:bodyPr>
          <a:lstStyle/>
          <a:p>
            <a:pPr algn="ctr"/>
            <a:r>
              <a:rPr lang="ru-RU" sz="4000" b="1" dirty="0">
                <a:solidFill>
                  <a:srgbClr val="00B0F0"/>
                </a:solidFill>
                <a:latin typeface="Times New Roman" panose="02020603050405020304" pitchFamily="18" charset="0"/>
                <a:cs typeface="Times New Roman" panose="02020603050405020304" pitchFamily="18" charset="0"/>
              </a:rPr>
              <a:t>Бала (</a:t>
            </a:r>
            <a:r>
              <a:rPr lang="ru-RU" sz="4000" b="1" dirty="0" err="1">
                <a:solidFill>
                  <a:srgbClr val="00B0F0"/>
                </a:solidFill>
                <a:latin typeface="Times New Roman" panose="02020603050405020304" pitchFamily="18" charset="0"/>
                <a:cs typeface="Times New Roman" panose="02020603050405020304" pitchFamily="18" charset="0"/>
              </a:rPr>
              <a:t>жасөспірім</a:t>
            </a:r>
            <a:r>
              <a:rPr lang="ru-RU" sz="4000" b="1" dirty="0">
                <a:solidFill>
                  <a:srgbClr val="00B0F0"/>
                </a:solidFill>
                <a:latin typeface="Times New Roman" panose="02020603050405020304" pitchFamily="18" charset="0"/>
                <a:cs typeface="Times New Roman" panose="02020603050405020304" pitchFamily="18" charset="0"/>
              </a:rPr>
              <a:t>) </a:t>
            </a:r>
            <a:r>
              <a:rPr lang="ru-RU" sz="4000" b="1" dirty="0" err="1">
                <a:solidFill>
                  <a:srgbClr val="00B0F0"/>
                </a:solidFill>
                <a:latin typeface="Times New Roman" panose="02020603050405020304" pitchFamily="18" charset="0"/>
                <a:cs typeface="Times New Roman" panose="02020603050405020304" pitchFamily="18" charset="0"/>
              </a:rPr>
              <a:t>кибербуллинг</a:t>
            </a:r>
            <a:r>
              <a:rPr lang="ru-RU" sz="4000" b="1" dirty="0">
                <a:solidFill>
                  <a:srgbClr val="00B0F0"/>
                </a:solidFill>
                <a:latin typeface="Times New Roman" panose="02020603050405020304" pitchFamily="18" charset="0"/>
                <a:cs typeface="Times New Roman" panose="02020603050405020304" pitchFamily="18" charset="0"/>
              </a:rPr>
              <a:t> </a:t>
            </a:r>
            <a:r>
              <a:rPr lang="ru-RU" sz="4000" b="1" dirty="0" err="1">
                <a:solidFill>
                  <a:srgbClr val="00B0F0"/>
                </a:solidFill>
                <a:latin typeface="Times New Roman" panose="02020603050405020304" pitchFamily="18" charset="0"/>
                <a:cs typeface="Times New Roman" panose="02020603050405020304" pitchFamily="18" charset="0"/>
              </a:rPr>
              <a:t>құрбанына</a:t>
            </a:r>
            <a:r>
              <a:rPr lang="ru-RU" sz="4000" b="1" dirty="0">
                <a:solidFill>
                  <a:srgbClr val="00B0F0"/>
                </a:solidFill>
                <a:latin typeface="Times New Roman" panose="02020603050405020304" pitchFamily="18" charset="0"/>
                <a:cs typeface="Times New Roman" panose="02020603050405020304" pitchFamily="18" charset="0"/>
              </a:rPr>
              <a:t> </a:t>
            </a:r>
            <a:r>
              <a:rPr lang="ru-RU" sz="4000" b="1" dirty="0" err="1">
                <a:solidFill>
                  <a:srgbClr val="00B0F0"/>
                </a:solidFill>
                <a:latin typeface="Times New Roman" panose="02020603050405020304" pitchFamily="18" charset="0"/>
                <a:cs typeface="Times New Roman" panose="02020603050405020304" pitchFamily="18" charset="0"/>
              </a:rPr>
              <a:t>айналғанының</a:t>
            </a:r>
            <a:r>
              <a:rPr lang="ru-RU" sz="4000" b="1" dirty="0">
                <a:solidFill>
                  <a:srgbClr val="00B0F0"/>
                </a:solidFill>
                <a:latin typeface="Times New Roman" panose="02020603050405020304" pitchFamily="18" charset="0"/>
                <a:cs typeface="Times New Roman" panose="02020603050405020304" pitchFamily="18" charset="0"/>
              </a:rPr>
              <a:t> </a:t>
            </a:r>
            <a:r>
              <a:rPr lang="ru-RU" sz="4000" b="1" dirty="0" err="1">
                <a:solidFill>
                  <a:srgbClr val="00B0F0"/>
                </a:solidFill>
                <a:latin typeface="Times New Roman" panose="02020603050405020304" pitchFamily="18" charset="0"/>
                <a:cs typeface="Times New Roman" panose="02020603050405020304" pitchFamily="18" charset="0"/>
              </a:rPr>
              <a:t>негізгі</a:t>
            </a:r>
            <a:r>
              <a:rPr lang="ru-RU" sz="4000" b="1" dirty="0">
                <a:solidFill>
                  <a:srgbClr val="00B0F0"/>
                </a:solidFill>
                <a:latin typeface="Times New Roman" panose="02020603050405020304" pitchFamily="18" charset="0"/>
                <a:cs typeface="Times New Roman" panose="02020603050405020304" pitchFamily="18" charset="0"/>
              </a:rPr>
              <a:t> </a:t>
            </a:r>
            <a:r>
              <a:rPr lang="ru-RU" sz="4000" b="1" dirty="0" err="1">
                <a:solidFill>
                  <a:srgbClr val="00B0F0"/>
                </a:solidFill>
                <a:latin typeface="Times New Roman" panose="02020603050405020304" pitchFamily="18" charset="0"/>
                <a:cs typeface="Times New Roman" panose="02020603050405020304" pitchFamily="18" charset="0"/>
              </a:rPr>
              <a:t>белгілері</a:t>
            </a:r>
            <a:r>
              <a:rPr lang="ru-RU" sz="4000" b="1" dirty="0">
                <a:solidFill>
                  <a:srgbClr val="00B0F0"/>
                </a:solidFill>
                <a:latin typeface="Times New Roman" panose="02020603050405020304" pitchFamily="18" charset="0"/>
                <a:cs typeface="Times New Roman" panose="02020603050405020304" pitchFamily="18" charset="0"/>
              </a:rPr>
              <a:t>:</a:t>
            </a:r>
          </a:p>
        </p:txBody>
      </p:sp>
      <p:sp>
        <p:nvSpPr>
          <p:cNvPr id="3" name="Содержимое 2"/>
          <p:cNvSpPr>
            <a:spLocks noGrp="1"/>
          </p:cNvSpPr>
          <p:nvPr>
            <p:ph idx="1"/>
          </p:nvPr>
        </p:nvSpPr>
        <p:spPr>
          <a:xfrm>
            <a:off x="91248" y="1071546"/>
            <a:ext cx="11910061" cy="4714908"/>
          </a:xfrm>
        </p:spPr>
        <p:txBody>
          <a:bodyPr>
            <a:normAutofit fontScale="77500" lnSpcReduction="20000"/>
          </a:bodyPr>
          <a:lstStyle/>
          <a:p>
            <a:pPr lvl="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көңіл</a:t>
            </a:r>
            <a:r>
              <a:rPr lang="en-GB"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күйі өзгерген, үріккен, мазасы кеткен</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мұңая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түскен</a:t>
            </a:r>
            <a:endParaRPr lang="ru-RU" dirty="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қоғамдық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спорттық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секцияларға</a:t>
            </a:r>
            <a:r>
              <a:rPr lang="ru-RU" dirty="0">
                <a:latin typeface="Times New Roman" panose="02020603050405020304" pitchFamily="18" charset="0"/>
                <a:cs typeface="Times New Roman" panose="02020603050405020304" pitchFamily="18" charset="0"/>
              </a:rPr>
              <a:t> және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барудан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қашқақтайды</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ұялы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құрылғыларды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бұрынғыдан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сирек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қолдана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бастады</a:t>
            </a:r>
            <a:endParaRPr lang="ru-RU" dirty="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жаңа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хабарлама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келгені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дыбыстық </a:t>
            </a:r>
            <a:r>
              <a:rPr lang="ru-RU" dirty="0" err="1">
                <a:latin typeface="Times New Roman" panose="02020603050405020304" pitchFamily="18" charset="0"/>
                <a:cs typeface="Times New Roman" panose="02020603050405020304" pitchFamily="18" charset="0"/>
              </a:rPr>
              <a:t>белгілерге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жағымсыз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бастады</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мінез</a:t>
            </a:r>
            <a:r>
              <a:rPr lang="en-GB" dirty="0">
                <a:solidFill>
                  <a:srgbClr val="002060"/>
                </a:solidFill>
                <a:latin typeface="Times New Roman" panose="02020603050405020304" pitchFamily="18" charset="0"/>
                <a:cs typeface="Times New Roman" panose="02020603050405020304" pitchFamily="18" charset="0"/>
              </a:rPr>
              <a:t>-</a:t>
            </a:r>
            <a:r>
              <a:rPr lang="kk-KZ" dirty="0">
                <a:solidFill>
                  <a:srgbClr val="002060"/>
                </a:solidFill>
                <a:latin typeface="Times New Roman" panose="02020603050405020304" pitchFamily="18" charset="0"/>
                <a:cs typeface="Times New Roman" panose="02020603050405020304" pitchFamily="18" charset="0"/>
              </a:rPr>
              <a:t>құлқы, әсіресе, Ғаламтормен жұмыс жасау саласында өзгеріп кетті</a:t>
            </a:r>
            <a:endParaRPr lang="ru-RU"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парақшаларын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өшіріп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тастады</a:t>
            </a:r>
            <a:endParaRPr lang="ru-RU"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сізге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желіде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балаңыздың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қатысы</a:t>
            </a:r>
            <a:r>
              <a:rPr lang="ru-RU" dirty="0">
                <a:solidFill>
                  <a:srgbClr val="002060"/>
                </a:solidFill>
                <a:latin typeface="Times New Roman" panose="02020603050405020304" pitchFamily="18" charset="0"/>
                <a:cs typeface="Times New Roman" panose="02020603050405020304" pitchFamily="18" charset="0"/>
              </a:rPr>
              <a:t> бар </a:t>
            </a:r>
            <a:r>
              <a:rPr lang="ru-RU" dirty="0" err="1">
                <a:solidFill>
                  <a:srgbClr val="002060"/>
                </a:solidFill>
                <a:latin typeface="Times New Roman" panose="02020603050405020304" pitchFamily="18" charset="0"/>
                <a:cs typeface="Times New Roman" panose="02020603050405020304" pitchFamily="18" charset="0"/>
              </a:rPr>
              <a:t>қорлайтын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немесе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кемсітетін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суреттер</a:t>
            </a:r>
            <a:r>
              <a:rPr lang="ru-RU" dirty="0">
                <a:solidFill>
                  <a:srgbClr val="002060"/>
                </a:solidFill>
                <a:latin typeface="Times New Roman" panose="02020603050405020304" pitchFamily="18" charset="0"/>
                <a:cs typeface="Times New Roman" panose="02020603050405020304" pitchFamily="18" charset="0"/>
              </a:rPr>
              <a:t> және </a:t>
            </a:r>
            <a:r>
              <a:rPr lang="ru-RU" dirty="0" err="1">
                <a:solidFill>
                  <a:srgbClr val="002060"/>
                </a:solidFill>
                <a:latin typeface="Times New Roman" panose="02020603050405020304" pitchFamily="18" charset="0"/>
                <a:cs typeface="Times New Roman" panose="02020603050405020304" pitchFamily="18" charset="0"/>
              </a:rPr>
              <a:t>хабарламалар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кез</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болды</a:t>
            </a:r>
            <a:endParaRPr lang="ru-RU"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долылық</a:t>
            </a:r>
            <a:r>
              <a:rPr lang="ru-RU" dirty="0">
                <a:latin typeface="Times New Roman" panose="02020603050405020304" pitchFamily="18" charset="0"/>
                <a:cs typeface="Times New Roman" panose="02020603050405020304" pitchFamily="18" charset="0"/>
              </a:rPr>
              <a:t> пен </a:t>
            </a:r>
            <a:r>
              <a:rPr lang="ru-RU" dirty="0" err="1">
                <a:latin typeface="Times New Roman" panose="02020603050405020304" pitchFamily="18" charset="0"/>
                <a:cs typeface="Times New Roman" panose="02020603050405020304" pitchFamily="18" charset="0"/>
              </a:rPr>
              <a:t>өшпенділік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сезімдері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болды</a:t>
            </a:r>
            <a:endParaRPr lang="ru-RU"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қорқыныш</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алаңдау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үшін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әрдайым</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жеткілікті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себеп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Егер</a:t>
            </a:r>
            <a:r>
              <a:rPr lang="ru-RU" dirty="0">
                <a:solidFill>
                  <a:srgbClr val="002060"/>
                </a:solidFill>
                <a:latin typeface="Times New Roman" panose="02020603050405020304" pitchFamily="18" charset="0"/>
                <a:cs typeface="Times New Roman" panose="02020603050405020304" pitchFamily="18" charset="0"/>
              </a:rPr>
              <a:t> бала </a:t>
            </a:r>
            <a:r>
              <a:rPr lang="ru-RU" dirty="0" err="1">
                <a:solidFill>
                  <a:srgbClr val="002060"/>
                </a:solidFill>
                <a:latin typeface="Times New Roman" panose="02020603050405020304" pitchFamily="18" charset="0"/>
                <a:cs typeface="Times New Roman" panose="02020603050405020304" pitchFamily="18" charset="0"/>
              </a:rPr>
              <a:t>үнемі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қорқып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жүргендей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көрінсе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кибербуллинг</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құрбанына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айналғаны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әбден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мүмкін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Аталған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белгілер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басқа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түйіткілді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мәселелерді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сипаттауы</a:t>
            </a:r>
            <a:r>
              <a:rPr lang="ru-RU" dirty="0">
                <a:solidFill>
                  <a:srgbClr val="002060"/>
                </a:solidFill>
                <a:latin typeface="Times New Roman" panose="02020603050405020304" pitchFamily="18" charset="0"/>
                <a:cs typeface="Times New Roman" panose="02020603050405020304" pitchFamily="18" charset="0"/>
              </a:rPr>
              <a:t> да </a:t>
            </a:r>
            <a:r>
              <a:rPr lang="ru-RU" dirty="0" err="1">
                <a:solidFill>
                  <a:srgbClr val="002060"/>
                </a:solidFill>
                <a:latin typeface="Times New Roman" panose="02020603050405020304" pitchFamily="18" charset="0"/>
                <a:cs typeface="Times New Roman" panose="02020603050405020304" pitchFamily="18" charset="0"/>
              </a:rPr>
              <a:t>мүмкін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Бірақ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кибербуллинг</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ықтималдылығын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бірінші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кезекте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анықтап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шешіп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қажет</a:t>
            </a:r>
            <a:endParaRPr lang="ru-RU"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262699" y="5865791"/>
            <a:ext cx="1173861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latin typeface="Times New Roman" panose="02020603050405020304" pitchFamily="18" charset="0"/>
                <a:cs typeface="Times New Roman" panose="02020603050405020304" pitchFamily="18" charset="0"/>
              </a:rPr>
              <a:t>Баланың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жасөсіпірімнің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көңіл</a:t>
            </a:r>
            <a:r>
              <a:rPr lang="en-GB" sz="2400" b="1" dirty="0">
                <a:latin typeface="Times New Roman" panose="02020603050405020304" pitchFamily="18" charset="0"/>
                <a:cs typeface="Times New Roman" panose="02020603050405020304" pitchFamily="18" charset="0"/>
              </a:rPr>
              <a:t>-</a:t>
            </a:r>
            <a:r>
              <a:rPr lang="kk-KZ" sz="2400" b="1" dirty="0">
                <a:latin typeface="Times New Roman" panose="02020603050405020304" pitchFamily="18" charset="0"/>
                <a:cs typeface="Times New Roman" panose="02020603050405020304" pitchFamily="18" charset="0"/>
              </a:rPr>
              <a:t>күйіндегі қзақ уақытқа созылатын кез</a:t>
            </a:r>
            <a:r>
              <a:rPr lang="en-GB" sz="2400" b="1" dirty="0">
                <a:latin typeface="Times New Roman" panose="02020603050405020304" pitchFamily="18" charset="0"/>
                <a:cs typeface="Times New Roman" panose="02020603050405020304" pitchFamily="18" charset="0"/>
              </a:rPr>
              <a:t>-</a:t>
            </a:r>
            <a:r>
              <a:rPr lang="kk-KZ" sz="2400" b="1" dirty="0">
                <a:latin typeface="Times New Roman" panose="02020603050405020304" pitchFamily="18" charset="0"/>
                <a:cs typeface="Times New Roman" panose="02020603050405020304" pitchFamily="18" charset="0"/>
              </a:rPr>
              <a:t>келген оқыс өзгеріс </a:t>
            </a:r>
            <a:r>
              <a:rPr lang="en-GB" sz="2400" b="1" dirty="0">
                <a:latin typeface="Times New Roman" panose="02020603050405020304" pitchFamily="18" charset="0"/>
                <a:cs typeface="Times New Roman" panose="02020603050405020304" pitchFamily="18" charset="0"/>
              </a:rPr>
              <a:t>–</a:t>
            </a:r>
            <a:r>
              <a:rPr lang="kk-KZ" sz="2400" b="1" dirty="0">
                <a:latin typeface="Times New Roman" panose="02020603050405020304" pitchFamily="18" charset="0"/>
                <a:cs typeface="Times New Roman" panose="02020603050405020304" pitchFamily="18" charset="0"/>
              </a:rPr>
              <a:t> ата</a:t>
            </a:r>
            <a:r>
              <a:rPr lang="en-GB" sz="2400" b="1" dirty="0">
                <a:latin typeface="Times New Roman" panose="02020603050405020304" pitchFamily="18" charset="0"/>
                <a:cs typeface="Times New Roman" panose="02020603050405020304" pitchFamily="18" charset="0"/>
              </a:rPr>
              <a:t>-</a:t>
            </a:r>
            <a:r>
              <a:rPr lang="kk-KZ" sz="2400" b="1" dirty="0">
                <a:latin typeface="Times New Roman" panose="02020603050405020304" pitchFamily="18" charset="0"/>
                <a:cs typeface="Times New Roman" panose="02020603050405020304" pitchFamily="18" charset="0"/>
              </a:rPr>
              <a:t>ана үшін дабыл белгісі</a:t>
            </a:r>
            <a:r>
              <a:rPr lang="ru-RU"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57976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6846</TotalTime>
  <Words>3712</Words>
  <Application>Microsoft Office PowerPoint</Application>
  <PresentationFormat>Произвольный</PresentationFormat>
  <Paragraphs>275</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Балалардың интернетке тәуелділігі –жаңа дерт! </vt:lpstr>
      <vt:lpstr>ҒАЛАМТОР:</vt:lpstr>
      <vt:lpstr>Ғаламтор:  жақсы ма, жаман ба?</vt:lpstr>
      <vt:lpstr>Неліктен балаларда Ғаламторға тәуелділік тым тез пайда болады?</vt:lpstr>
      <vt:lpstr>Балаңызда тәуелділік қалыптаса бастағанын қалай білуге болады?</vt:lpstr>
      <vt:lpstr>Ақпарат және мамандардың жеке тегін онлайн консультациялары келесі веб-сайтта: covid-19.mentalcenter.kz</vt:lpstr>
      <vt:lpstr>Желідегі қауіп - кибербуллинг</vt:lpstr>
      <vt:lpstr>Балалар бізге кибербуллинг туралы АЙТПАЙДЫ</vt:lpstr>
      <vt:lpstr>Бала (жасөспірім) кибербуллинг құрбанына айналғанының негізгі белгілері:</vt:lpstr>
      <vt:lpstr>Балаңыз Ғаламтормен достаса бастағанда сіздің ата-ана ретіндегі рөліңіз қандай?</vt:lpstr>
      <vt:lpstr>Сұраққа жауап беріңіздер:</vt:lpstr>
      <vt:lpstr>Презентация PowerPoint</vt:lpstr>
      <vt:lpstr>Ата-аналарға не істеу керек?</vt:lpstr>
      <vt:lpstr>Тәсіл №1: Қатаң қадағалау мен шектеу</vt:lpstr>
      <vt:lpstr>Қолданатын кеңестердің нөмірін чатта жазыңыз</vt:lpstr>
      <vt:lpstr>Тәсіл №2: Баланың сеніміне кіру және оның Ғаламтордағы істерінен хабардар болу</vt:lpstr>
      <vt:lpstr>Презентация PowerPoint</vt:lpstr>
      <vt:lpstr>Баланың сізге сенуі үшін онымен қалай сөйлесу керек:</vt:lpstr>
      <vt:lpstr>Егер үрейлі белгілерді байқасаңыз (кибербуллинг)</vt:lpstr>
      <vt:lpstr>ЖАСӨСПІРІМДЕРГЕ АҚПАРАТ БЕРІҢІЗДЕР! </vt:lpstr>
      <vt:lpstr>ҚОРЫТЫНДЫЛАЙЫҚ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Тревога≠ страх, стресс</dc:title>
  <dc:creator>Пользователь</dc:creator>
  <cp:lastModifiedBy>user</cp:lastModifiedBy>
  <cp:revision>225</cp:revision>
  <dcterms:created xsi:type="dcterms:W3CDTF">2020-06-01T02:18:42Z</dcterms:created>
  <dcterms:modified xsi:type="dcterms:W3CDTF">2022-10-14T03:33:12Z</dcterms:modified>
</cp:coreProperties>
</file>