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69" r:id="rId2"/>
    <p:sldId id="262" r:id="rId3"/>
    <p:sldId id="260" r:id="rId4"/>
    <p:sldId id="275" r:id="rId5"/>
    <p:sldId id="281" r:id="rId6"/>
    <p:sldId id="282" r:id="rId7"/>
    <p:sldId id="283" r:id="rId8"/>
    <p:sldId id="261" r:id="rId9"/>
    <p:sldId id="286" r:id="rId10"/>
    <p:sldId id="296" r:id="rId11"/>
    <p:sldId id="265" r:id="rId12"/>
    <p:sldId id="297" r:id="rId13"/>
    <p:sldId id="287" r:id="rId14"/>
  </p:sldIdLst>
  <p:sldSz cx="9144000" cy="6858000" type="screen4x3"/>
  <p:notesSz cx="6797675" cy="99266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D4DD318F-5B3D-4916-9AB6-3493C56D2431}" type="datetimeFigureOut">
              <a:rPr lang="ru-RU" smtClean="0"/>
              <a:pPr/>
              <a:t>13.10.2022</a:t>
            </a:fld>
            <a:endParaRPr lang="ru-RU"/>
          </a:p>
        </p:txBody>
      </p:sp>
      <p:sp>
        <p:nvSpPr>
          <p:cNvPr id="4" name="Образ слайда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2E526D2C-A802-4039-9E9F-642BE16C52B0}" type="slidenum">
              <a:rPr lang="ru-RU" smtClean="0"/>
              <a:pPr/>
              <a:t>‹#›</a:t>
            </a:fld>
            <a:endParaRPr lang="ru-RU"/>
          </a:p>
        </p:txBody>
      </p:sp>
    </p:spTree>
    <p:extLst>
      <p:ext uri="{BB962C8B-B14F-4D97-AF65-F5344CB8AC3E}">
        <p14:creationId xmlns:p14="http://schemas.microsoft.com/office/powerpoint/2010/main" val="39135106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18B989B3-C19C-4ED7-BEC9-564175F6D1E7}" type="datetimeFigureOut">
              <a:rPr lang="ru-RU" smtClean="0"/>
              <a:pPr/>
              <a:t>13.10.2022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6E9364F-CC58-4F86-B7D6-F58AD27DE466}" type="slidenum">
              <a:rPr lang="ru-RU" smtClean="0"/>
              <a:pPr/>
              <a:t>‹#›</a:t>
            </a:fld>
            <a:endParaRPr lang="ru-RU"/>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18B989B3-C19C-4ED7-BEC9-564175F6D1E7}" type="datetimeFigureOut">
              <a:rPr lang="ru-RU" smtClean="0"/>
              <a:pPr/>
              <a:t>13.10.2022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6E9364F-CC58-4F86-B7D6-F58AD27DE466}"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8B989B3-C19C-4ED7-BEC9-564175F6D1E7}" type="datetimeFigureOut">
              <a:rPr lang="ru-RU" smtClean="0"/>
              <a:pPr/>
              <a:t>13.10.2022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6E9364F-CC58-4F86-B7D6-F58AD27DE466}"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8B989B3-C19C-4ED7-BEC9-564175F6D1E7}" type="datetimeFigureOut">
              <a:rPr lang="ru-RU" smtClean="0"/>
              <a:pPr/>
              <a:t>13.10.2022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6E9364F-CC58-4F86-B7D6-F58AD27DE466}" type="slidenum">
              <a:rPr lang="ru-RU" smtClean="0"/>
              <a:pPr/>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8B989B3-C19C-4ED7-BEC9-564175F6D1E7}" type="datetimeFigureOut">
              <a:rPr lang="ru-RU" smtClean="0"/>
              <a:pPr/>
              <a:t>13.10.2022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6E9364F-CC58-4F86-B7D6-F58AD27DE466}"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8B989B3-C19C-4ED7-BEC9-564175F6D1E7}" type="datetimeFigureOut">
              <a:rPr lang="ru-RU" smtClean="0"/>
              <a:pPr/>
              <a:t>13.10.2022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6E9364F-CC58-4F86-B7D6-F58AD27DE466}" type="slidenum">
              <a:rPr lang="ru-RU" smtClean="0"/>
              <a:pPr/>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smtClean="0"/>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18B989B3-C19C-4ED7-BEC9-564175F6D1E7}" type="datetimeFigureOut">
              <a:rPr lang="ru-RU" smtClean="0"/>
              <a:pPr/>
              <a:t>13.10.2022</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06E9364F-CC58-4F86-B7D6-F58AD27DE466}" type="slidenum">
              <a:rPr lang="ru-RU" smtClean="0"/>
              <a:pPr/>
              <a:t>‹#›</a:t>
            </a:fld>
            <a:endParaRPr lang="ru-RU"/>
          </a:p>
        </p:txBody>
      </p:sp>
      <p:sp>
        <p:nvSpPr>
          <p:cNvPr id="10" name="Title 9"/>
          <p:cNvSpPr>
            <a:spLocks noGrp="1"/>
          </p:cNvSpPr>
          <p:nvPr>
            <p:ph type="title"/>
          </p:nvPr>
        </p:nvSpPr>
        <p:spPr/>
        <p:txBody>
          <a:body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18B989B3-C19C-4ED7-BEC9-564175F6D1E7}" type="datetimeFigureOut">
              <a:rPr lang="ru-RU" smtClean="0"/>
              <a:pPr/>
              <a:t>13.10.2022</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06E9364F-CC58-4F86-B7D6-F58AD27DE466}"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B989B3-C19C-4ED7-BEC9-564175F6D1E7}" type="datetimeFigureOut">
              <a:rPr lang="ru-RU" smtClean="0"/>
              <a:pPr/>
              <a:t>13.10.2022</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06E9364F-CC58-4F86-B7D6-F58AD27DE466}"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18B989B3-C19C-4ED7-BEC9-564175F6D1E7}" type="datetimeFigureOut">
              <a:rPr lang="ru-RU" smtClean="0"/>
              <a:pPr/>
              <a:t>13.10.2022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6E9364F-CC58-4F86-B7D6-F58AD27DE466}"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18B989B3-C19C-4ED7-BEC9-564175F6D1E7}" type="datetimeFigureOut">
              <a:rPr lang="ru-RU" smtClean="0"/>
              <a:pPr/>
              <a:t>13.10.2022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6E9364F-CC58-4F86-B7D6-F58AD27DE466}" type="slidenum">
              <a:rPr lang="ru-RU" smtClean="0"/>
              <a:pPr/>
              <a:t>‹#›</a:t>
            </a:fld>
            <a:endParaRPr lang="ru-RU"/>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18B989B3-C19C-4ED7-BEC9-564175F6D1E7}" type="datetimeFigureOut">
              <a:rPr lang="ru-RU" smtClean="0"/>
              <a:pPr/>
              <a:t>13.10.2022</a:t>
            </a:fld>
            <a:endParaRPr lang="ru-RU"/>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ru-RU"/>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06E9364F-CC58-4F86-B7D6-F58AD27DE466}"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6.png"/><Relationship Id="rId7" Type="http://schemas.openxmlformats.org/officeDocument/2006/relationships/image" Target="../media/image8.jpeg"/><Relationship Id="rId2" Type="http://schemas.openxmlformats.org/officeDocument/2006/relationships/slideLayout" Target="../slideLayouts/slideLayout6.xml"/><Relationship Id="rId1" Type="http://schemas.openxmlformats.org/officeDocument/2006/relationships/vmlDrawing" Target="../drawings/vmlDrawing1.vml"/><Relationship Id="rId6" Type="http://schemas.openxmlformats.org/officeDocument/2006/relationships/image" Target="../media/image5.wmf"/><Relationship Id="rId11" Type="http://schemas.openxmlformats.org/officeDocument/2006/relationships/image" Target="../media/image12.jpeg"/><Relationship Id="rId5" Type="http://schemas.openxmlformats.org/officeDocument/2006/relationships/oleObject" Target="../embeddings/oleObject1.bin"/><Relationship Id="rId10" Type="http://schemas.openxmlformats.org/officeDocument/2006/relationships/image" Target="../media/image11.png"/><Relationship Id="rId4" Type="http://schemas.openxmlformats.org/officeDocument/2006/relationships/image" Target="../media/image7.png"/><Relationship Id="rId9" Type="http://schemas.openxmlformats.org/officeDocument/2006/relationships/image" Target="../media/image10.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Заголовок 1"/>
          <p:cNvSpPr>
            <a:spLocks noGrp="1"/>
          </p:cNvSpPr>
          <p:nvPr>
            <p:ph type="ctrTitle"/>
          </p:nvPr>
        </p:nvSpPr>
        <p:spPr>
          <a:xfrm>
            <a:off x="685800" y="1357313"/>
            <a:ext cx="7772400" cy="4071937"/>
          </a:xfrm>
        </p:spPr>
        <p:txBody>
          <a:bodyPr/>
          <a:lstStyle/>
          <a:p>
            <a:pPr marL="182880" indent="0">
              <a:buNone/>
            </a:pPr>
            <a:r>
              <a:rPr lang="kk-KZ" sz="6000" dirty="0">
                <a:latin typeface="Times New Roman" pitchFamily="18" charset="0"/>
                <a:cs typeface="Times New Roman" pitchFamily="18" charset="0"/>
              </a:rPr>
              <a:t>«Бастауыш сынып оқушылрының бейімделу  </a:t>
            </a:r>
            <a:r>
              <a:rPr lang="kk-KZ" sz="6000" dirty="0" smtClean="0">
                <a:latin typeface="Times New Roman" pitchFamily="18" charset="0"/>
                <a:cs typeface="Times New Roman" pitchFamily="18" charset="0"/>
              </a:rPr>
              <a:t>кезеңдері»</a:t>
            </a:r>
            <a:r>
              <a:rPr lang="ru-RU" sz="6000" dirty="0">
                <a:latin typeface="Times New Roman" pitchFamily="18" charset="0"/>
                <a:cs typeface="Times New Roman" pitchFamily="18" charset="0"/>
              </a:rPr>
              <a:t/>
            </a:r>
            <a:br>
              <a:rPr lang="ru-RU" sz="6000" dirty="0">
                <a:latin typeface="Times New Roman" pitchFamily="18" charset="0"/>
                <a:cs typeface="Times New Roman" pitchFamily="18" charset="0"/>
              </a:rPr>
            </a:br>
            <a:endParaRPr lang="ru-RU" sz="6000" b="1" i="1" dirty="0" smtClean="0">
              <a:solidFill>
                <a:schemeClr val="accent2"/>
              </a:solidFill>
            </a:endParaRPr>
          </a:p>
        </p:txBody>
      </p:sp>
      <p:pic>
        <p:nvPicPr>
          <p:cNvPr id="2051" name="Picture 8" descr="tcvet28"/>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4294981" y="-1520030"/>
            <a:ext cx="968375" cy="4608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2" name="Picture 8" descr="tcvet28"/>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4288632" y="3496469"/>
            <a:ext cx="998537"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9" descr="GUVERC~1"/>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309067">
            <a:off x="7667625" y="5300663"/>
            <a:ext cx="1008063"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0" descr="GUVERC~1"/>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646972" flipH="1">
            <a:off x="1187450" y="5286375"/>
            <a:ext cx="1152525" cy="80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1" descr="GUVERC~1"/>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363443" flipH="1">
            <a:off x="339552" y="546438"/>
            <a:ext cx="1373188" cy="962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12" descr="GUVERC~1"/>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800987">
            <a:off x="7299325" y="979488"/>
            <a:ext cx="1182688"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888947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2"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3000" fill="hold"/>
                                        <p:tgtEl>
                                          <p:spTgt spid="5"/>
                                        </p:tgtEl>
                                        <p:attrNameLst>
                                          <p:attrName>ppt_x</p:attrName>
                                        </p:attrNameLst>
                                      </p:cBhvr>
                                      <p:tavLst>
                                        <p:tav tm="0">
                                          <p:val>
                                            <p:strVal val="1+#ppt_w/2"/>
                                          </p:val>
                                        </p:tav>
                                        <p:tav tm="100000">
                                          <p:val>
                                            <p:strVal val="#ppt_x"/>
                                          </p:val>
                                        </p:tav>
                                      </p:tavLst>
                                    </p:anim>
                                    <p:anim calcmode="lin" valueType="num">
                                      <p:cBhvr additive="base">
                                        <p:cTn id="8" dur="3000" fill="hold"/>
                                        <p:tgtEl>
                                          <p:spTgt spid="5"/>
                                        </p:tgtEl>
                                        <p:attrNameLst>
                                          <p:attrName>ppt_y</p:attrName>
                                        </p:attrNameLst>
                                      </p:cBhvr>
                                      <p:tavLst>
                                        <p:tav tm="0">
                                          <p:val>
                                            <p:strVal val="#ppt_y"/>
                                          </p:val>
                                        </p:tav>
                                        <p:tav tm="100000">
                                          <p:val>
                                            <p:strVal val="#ppt_y"/>
                                          </p:val>
                                        </p:tav>
                                      </p:tavLst>
                                    </p:anim>
                                  </p:childTnLst>
                                </p:cTn>
                              </p:par>
                              <p:par>
                                <p:cTn id="9" presetID="2" presetClass="entr" presetSubtype="12" fill="hold"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3000" fill="hold"/>
                                        <p:tgtEl>
                                          <p:spTgt spid="6"/>
                                        </p:tgtEl>
                                        <p:attrNameLst>
                                          <p:attrName>ppt_x</p:attrName>
                                        </p:attrNameLst>
                                      </p:cBhvr>
                                      <p:tavLst>
                                        <p:tav tm="0">
                                          <p:val>
                                            <p:strVal val="0-#ppt_w/2"/>
                                          </p:val>
                                        </p:tav>
                                        <p:tav tm="100000">
                                          <p:val>
                                            <p:strVal val="#ppt_x"/>
                                          </p:val>
                                        </p:tav>
                                      </p:tavLst>
                                    </p:anim>
                                    <p:anim calcmode="lin" valueType="num">
                                      <p:cBhvr additive="base">
                                        <p:cTn id="12" dur="3000" fill="hold"/>
                                        <p:tgtEl>
                                          <p:spTgt spid="6"/>
                                        </p:tgtEl>
                                        <p:attrNameLst>
                                          <p:attrName>ppt_y</p:attrName>
                                        </p:attrNameLst>
                                      </p:cBhvr>
                                      <p:tavLst>
                                        <p:tav tm="0">
                                          <p:val>
                                            <p:strVal val="1+#ppt_h/2"/>
                                          </p:val>
                                        </p:tav>
                                        <p:tav tm="100000">
                                          <p:val>
                                            <p:strVal val="#ppt_y"/>
                                          </p:val>
                                        </p:tav>
                                      </p:tavLst>
                                    </p:anim>
                                  </p:childTnLst>
                                </p:cTn>
                              </p:par>
                              <p:par>
                                <p:cTn id="13" presetID="2" presetClass="entr" presetSubtype="12" fill="hold" nodeType="with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3000" fill="hold"/>
                                        <p:tgtEl>
                                          <p:spTgt spid="7"/>
                                        </p:tgtEl>
                                        <p:attrNameLst>
                                          <p:attrName>ppt_x</p:attrName>
                                        </p:attrNameLst>
                                      </p:cBhvr>
                                      <p:tavLst>
                                        <p:tav tm="0">
                                          <p:val>
                                            <p:strVal val="0-#ppt_w/2"/>
                                          </p:val>
                                        </p:tav>
                                        <p:tav tm="100000">
                                          <p:val>
                                            <p:strVal val="#ppt_x"/>
                                          </p:val>
                                        </p:tav>
                                      </p:tavLst>
                                    </p:anim>
                                    <p:anim calcmode="lin" valueType="num">
                                      <p:cBhvr additive="base">
                                        <p:cTn id="16" dur="3000" fill="hold"/>
                                        <p:tgtEl>
                                          <p:spTgt spid="7"/>
                                        </p:tgtEl>
                                        <p:attrNameLst>
                                          <p:attrName>ppt_y</p:attrName>
                                        </p:attrNameLst>
                                      </p:cBhvr>
                                      <p:tavLst>
                                        <p:tav tm="0">
                                          <p:val>
                                            <p:strVal val="1+#ppt_h/2"/>
                                          </p:val>
                                        </p:tav>
                                        <p:tav tm="100000">
                                          <p:val>
                                            <p:strVal val="#ppt_y"/>
                                          </p:val>
                                        </p:tav>
                                      </p:tavLst>
                                    </p:anim>
                                  </p:childTnLst>
                                </p:cTn>
                              </p:par>
                              <p:par>
                                <p:cTn id="17" presetID="2" presetClass="entr" presetSubtype="2" fill="hold" nodeType="with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3000" fill="hold"/>
                                        <p:tgtEl>
                                          <p:spTgt spid="8"/>
                                        </p:tgtEl>
                                        <p:attrNameLst>
                                          <p:attrName>ppt_x</p:attrName>
                                        </p:attrNameLst>
                                      </p:cBhvr>
                                      <p:tavLst>
                                        <p:tav tm="0">
                                          <p:val>
                                            <p:strVal val="1+#ppt_w/2"/>
                                          </p:val>
                                        </p:tav>
                                        <p:tav tm="100000">
                                          <p:val>
                                            <p:strVal val="#ppt_x"/>
                                          </p:val>
                                        </p:tav>
                                      </p:tavLst>
                                    </p:anim>
                                    <p:anim calcmode="lin" valueType="num">
                                      <p:cBhvr additive="base">
                                        <p:cTn id="20" dur="3000" fill="hold"/>
                                        <p:tgtEl>
                                          <p:spTgt spid="8"/>
                                        </p:tgtEl>
                                        <p:attrNameLst>
                                          <p:attrName>ppt_y</p:attrName>
                                        </p:attrNameLst>
                                      </p:cBhvr>
                                      <p:tavLst>
                                        <p:tav tm="0">
                                          <p:val>
                                            <p:strVal val="#ppt_y"/>
                                          </p:val>
                                        </p:tav>
                                        <p:tav tm="100000">
                                          <p:val>
                                            <p:strVal val="#ppt_y"/>
                                          </p:val>
                                        </p:tav>
                                      </p:tavLst>
                                    </p:anim>
                                  </p:childTnLst>
                                </p:cTn>
                              </p:par>
                            </p:childTnLst>
                          </p:cTn>
                        </p:par>
                        <p:par>
                          <p:cTn id="21" fill="hold" nodeType="afterGroup">
                            <p:stCondLst>
                              <p:cond delay="3000"/>
                            </p:stCondLst>
                            <p:childTnLst>
                              <p:par>
                                <p:cTn id="22" presetID="12" presetClass="entr" presetSubtype="2" fill="hold" grpId="1" nodeType="afterEffect">
                                  <p:stCondLst>
                                    <p:cond delay="0"/>
                                  </p:stCondLst>
                                  <p:iterate type="lt">
                                    <p:tmPct val="0"/>
                                  </p:iterate>
                                  <p:childTnLst>
                                    <p:set>
                                      <p:cBhvr>
                                        <p:cTn id="23" dur="1" fill="hold">
                                          <p:stCondLst>
                                            <p:cond delay="0"/>
                                          </p:stCondLst>
                                        </p:cTn>
                                        <p:tgtEl>
                                          <p:spTgt spid="2050"/>
                                        </p:tgtEl>
                                        <p:attrNameLst>
                                          <p:attrName>style.visibility</p:attrName>
                                        </p:attrNameLst>
                                      </p:cBhvr>
                                      <p:to>
                                        <p:strVal val="visible"/>
                                      </p:to>
                                    </p:set>
                                    <p:animEffect transition="in" filter="slide(fromRight)">
                                      <p:cBhvr>
                                        <p:cTn id="24" dur="500"/>
                                        <p:tgtEl>
                                          <p:spTgt spid="2050"/>
                                        </p:tgtEl>
                                      </p:cBhvr>
                                    </p:animEffect>
                                  </p:childTnLst>
                                </p:cTn>
                              </p:par>
                            </p:childTnLst>
                          </p:cTn>
                        </p:par>
                        <p:par>
                          <p:cTn id="25" fill="hold" nodeType="afterGroup">
                            <p:stCondLst>
                              <p:cond delay="3500"/>
                            </p:stCondLst>
                            <p:childTnLst>
                              <p:par>
                                <p:cTn id="26" presetID="35" presetClass="emph" presetSubtype="0" repeatCount="5000" fill="hold" grpId="0" nodeType="afterEffect">
                                  <p:stCondLst>
                                    <p:cond delay="0"/>
                                  </p:stCondLst>
                                  <p:iterate type="lt">
                                    <p:tmPct val="10000"/>
                                  </p:iterate>
                                  <p:childTnLst>
                                    <p:anim calcmode="discrete" valueType="str">
                                      <p:cBhvr>
                                        <p:cTn id="27" dur="1000" fill="hold"/>
                                        <p:tgtEl>
                                          <p:spTgt spid="2050"/>
                                        </p:tgtEl>
                                        <p:attrNameLst>
                                          <p:attrName>style.visibility</p:attrName>
                                        </p:attrNameLst>
                                      </p:cBhvr>
                                      <p:tavLst>
                                        <p:tav tm="0">
                                          <p:val>
                                            <p:strVal val="hidden"/>
                                          </p:val>
                                        </p:tav>
                                        <p:tav tm="50000">
                                          <p:val>
                                            <p:strVal val="visible"/>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P spid="2050"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0" y="-123595"/>
            <a:ext cx="9355209" cy="68580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b="1" dirty="0" smtClean="0">
                <a:solidFill>
                  <a:schemeClr val="tx1"/>
                </a:solidFill>
              </a:rPr>
              <a:t>Ата-аналарға  ұсыныс</a:t>
            </a:r>
            <a:endParaRPr lang="ru-RU" dirty="0">
              <a:solidFill>
                <a:schemeClr val="tx1"/>
              </a:solidFill>
            </a:endParaRPr>
          </a:p>
          <a:p>
            <a:r>
              <a:rPr lang="kk-KZ" b="1" dirty="0"/>
              <a:t> </a:t>
            </a:r>
            <a:endParaRPr lang="ru-RU" dirty="0">
              <a:solidFill>
                <a:schemeClr val="tx1"/>
              </a:solidFill>
            </a:endParaRPr>
          </a:p>
          <a:p>
            <a:pPr lvl="0"/>
            <a:r>
              <a:rPr lang="en-US" dirty="0" smtClean="0">
                <a:solidFill>
                  <a:schemeClr val="tx1"/>
                </a:solidFill>
              </a:rPr>
              <a:t>- </a:t>
            </a:r>
            <a:r>
              <a:rPr lang="kk-KZ" dirty="0" smtClean="0">
                <a:solidFill>
                  <a:schemeClr val="tx1"/>
                </a:solidFill>
              </a:rPr>
              <a:t>Баланың </a:t>
            </a:r>
            <a:r>
              <a:rPr lang="kk-KZ" dirty="0">
                <a:solidFill>
                  <a:schemeClr val="tx1"/>
                </a:solidFill>
              </a:rPr>
              <a:t>оқушы болуға ұмтылысын қолдаңыз. Оның мектептегі істеріне сіздің  шынайы жетістіктері мен қиындықтарына шынайы қарым- қатынасыңыз жаңа орны мен іс-әрекетінің маңыздылығын түсінуіне көмектеседі.</a:t>
            </a:r>
            <a:endParaRPr lang="ru-RU" dirty="0">
              <a:solidFill>
                <a:schemeClr val="tx1"/>
              </a:solidFill>
            </a:endParaRPr>
          </a:p>
          <a:p>
            <a:pPr lvl="0"/>
            <a:r>
              <a:rPr lang="en-US" dirty="0" smtClean="0">
                <a:solidFill>
                  <a:schemeClr val="tx1"/>
                </a:solidFill>
              </a:rPr>
              <a:t>- </a:t>
            </a:r>
            <a:r>
              <a:rPr lang="kk-KZ" dirty="0" smtClean="0">
                <a:solidFill>
                  <a:schemeClr val="tx1"/>
                </a:solidFill>
              </a:rPr>
              <a:t>Баламен </a:t>
            </a:r>
            <a:r>
              <a:rPr lang="kk-KZ" dirty="0">
                <a:solidFill>
                  <a:schemeClr val="tx1"/>
                </a:solidFill>
              </a:rPr>
              <a:t>балаңыз мектепке оқу үшін келеді. Баланың қателік жасауға құқы бар.</a:t>
            </a:r>
            <a:endParaRPr lang="ru-RU" dirty="0">
              <a:solidFill>
                <a:schemeClr val="tx1"/>
              </a:solidFill>
            </a:endParaRPr>
          </a:p>
          <a:p>
            <a:pPr lvl="0"/>
            <a:r>
              <a:rPr lang="kk-KZ" dirty="0">
                <a:solidFill>
                  <a:schemeClr val="tx1"/>
                </a:solidFill>
              </a:rPr>
              <a:t>Бірінші сынып оқушысымен бірге күн тәртібін жасаңыз, оны орындауын қадағалаңыз.</a:t>
            </a:r>
            <a:endParaRPr lang="ru-RU" dirty="0">
              <a:solidFill>
                <a:schemeClr val="tx1"/>
              </a:solidFill>
            </a:endParaRPr>
          </a:p>
          <a:p>
            <a:pPr lvl="0"/>
            <a:r>
              <a:rPr lang="en-US" dirty="0" smtClean="0">
                <a:solidFill>
                  <a:schemeClr val="tx1"/>
                </a:solidFill>
              </a:rPr>
              <a:t>- </a:t>
            </a:r>
            <a:r>
              <a:rPr lang="kk-KZ" dirty="0" smtClean="0">
                <a:solidFill>
                  <a:schemeClr val="tx1"/>
                </a:solidFill>
              </a:rPr>
              <a:t>Оқу </a:t>
            </a:r>
            <a:r>
              <a:rPr lang="kk-KZ" dirty="0">
                <a:solidFill>
                  <a:schemeClr val="tx1"/>
                </a:solidFill>
              </a:rPr>
              <a:t>машықтарын меңгерудің бастапқы кезеңінде байқалатын кемшіліктерді елеусіз қалдырмаңыз. Балада, мысалы, тіл кемістігі болса, оқудың  бірінші жылында  қолға алыңыз.</a:t>
            </a:r>
            <a:endParaRPr lang="ru-RU" dirty="0">
              <a:solidFill>
                <a:schemeClr val="tx1"/>
              </a:solidFill>
            </a:endParaRPr>
          </a:p>
          <a:p>
            <a:pPr lvl="0"/>
            <a:r>
              <a:rPr lang="en-US" dirty="0" smtClean="0">
                <a:solidFill>
                  <a:schemeClr val="tx1"/>
                </a:solidFill>
              </a:rPr>
              <a:t>- </a:t>
            </a:r>
            <a:r>
              <a:rPr lang="kk-KZ" dirty="0" smtClean="0">
                <a:solidFill>
                  <a:schemeClr val="tx1"/>
                </a:solidFill>
              </a:rPr>
              <a:t>Бірінші </a:t>
            </a:r>
            <a:r>
              <a:rPr lang="kk-KZ" dirty="0">
                <a:solidFill>
                  <a:schemeClr val="tx1"/>
                </a:solidFill>
              </a:rPr>
              <a:t>сынып оқушысының жұмысында міндетті  түрде мадақтауға  болатын нәрсені іздеңіз. Есіңізде болсын, мадақтау мен эмоциялы  қолдау («керемет», «сен өте жақсы орындадың») адамның ақыл-ой жетістігін көтереді.</a:t>
            </a:r>
            <a:endParaRPr lang="ru-RU" dirty="0">
              <a:solidFill>
                <a:schemeClr val="tx1"/>
              </a:solidFill>
            </a:endParaRPr>
          </a:p>
          <a:p>
            <a:pPr lvl="0"/>
            <a:r>
              <a:rPr lang="en-US" dirty="0" smtClean="0">
                <a:solidFill>
                  <a:schemeClr val="tx1"/>
                </a:solidFill>
              </a:rPr>
              <a:t>- </a:t>
            </a:r>
            <a:r>
              <a:rPr lang="kk-KZ" dirty="0" smtClean="0">
                <a:solidFill>
                  <a:schemeClr val="tx1"/>
                </a:solidFill>
              </a:rPr>
              <a:t>Егер </a:t>
            </a:r>
            <a:r>
              <a:rPr lang="kk-KZ" dirty="0">
                <a:solidFill>
                  <a:schemeClr val="tx1"/>
                </a:solidFill>
              </a:rPr>
              <a:t>сізді баланың жүріс-тұрысында, оқу істеріне бір нәрселер  алаңдататын болса, мұғаліммен немесе  мектеп психологінен ақыл-кеңес сұрауға ұялмаңыз.</a:t>
            </a:r>
            <a:endParaRPr lang="ru-RU" dirty="0">
              <a:solidFill>
                <a:schemeClr val="tx1"/>
              </a:solidFill>
            </a:endParaRPr>
          </a:p>
          <a:p>
            <a:pPr lvl="0"/>
            <a:r>
              <a:rPr lang="en-US" dirty="0" smtClean="0">
                <a:solidFill>
                  <a:schemeClr val="tx1"/>
                </a:solidFill>
              </a:rPr>
              <a:t>- </a:t>
            </a:r>
            <a:r>
              <a:rPr lang="kk-KZ" dirty="0" smtClean="0">
                <a:solidFill>
                  <a:schemeClr val="tx1"/>
                </a:solidFill>
              </a:rPr>
              <a:t>Мектепке </a:t>
            </a:r>
            <a:r>
              <a:rPr lang="kk-KZ" dirty="0">
                <a:solidFill>
                  <a:schemeClr val="tx1"/>
                </a:solidFill>
              </a:rPr>
              <a:t>келгеннен кейін балаңыздың өмірінде  сізден гөрі беделді адам пайда болады. Бұл-мұғалім. Бірінші сынып оқушысының өз мұғалімі туралы пікірін сыйлаңыз.</a:t>
            </a:r>
            <a:endParaRPr lang="ru-RU" dirty="0">
              <a:solidFill>
                <a:schemeClr val="tx1"/>
              </a:solidFill>
            </a:endParaRPr>
          </a:p>
          <a:p>
            <a:pPr lvl="0"/>
            <a:r>
              <a:rPr lang="en-US" dirty="0" smtClean="0">
                <a:solidFill>
                  <a:schemeClr val="tx1"/>
                </a:solidFill>
              </a:rPr>
              <a:t>- </a:t>
            </a:r>
            <a:r>
              <a:rPr lang="kk-KZ" dirty="0" smtClean="0">
                <a:solidFill>
                  <a:schemeClr val="tx1"/>
                </a:solidFill>
              </a:rPr>
              <a:t>Оқу </a:t>
            </a:r>
            <a:r>
              <a:rPr lang="kk-KZ" dirty="0">
                <a:solidFill>
                  <a:schemeClr val="tx1"/>
                </a:solidFill>
              </a:rPr>
              <a:t>оңай емес, жауапкершілікті еңбек. Мектепке келу бала өмірін өзгертеді, бірақ оны ойыннан бөлмеу қажет. Ойын жаттығуына керекті уақыт қалуы керек.</a:t>
            </a:r>
            <a:endParaRPr lang="ru-RU" dirty="0">
              <a:solidFill>
                <a:schemeClr val="tx1"/>
              </a:solidFill>
            </a:endParaRPr>
          </a:p>
        </p:txBody>
      </p:sp>
    </p:spTree>
    <p:extLst>
      <p:ext uri="{BB962C8B-B14F-4D97-AF65-F5344CB8AC3E}">
        <p14:creationId xmlns:p14="http://schemas.microsoft.com/office/powerpoint/2010/main" val="24497409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ятно 2 2"/>
          <p:cNvSpPr/>
          <p:nvPr/>
        </p:nvSpPr>
        <p:spPr>
          <a:xfrm>
            <a:off x="6104740" y="404664"/>
            <a:ext cx="3039260" cy="2664296"/>
          </a:xfrm>
          <a:prstGeom prst="irregularSeal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chemeClr val="tx1"/>
                </a:solidFill>
              </a:rPr>
              <a:t>Кеңес беру</a:t>
            </a:r>
            <a:endParaRPr lang="ru-RU" dirty="0">
              <a:solidFill>
                <a:schemeClr val="tx1"/>
              </a:solidFill>
            </a:endParaRPr>
          </a:p>
        </p:txBody>
      </p:sp>
      <p:sp>
        <p:nvSpPr>
          <p:cNvPr id="2" name="Пятно 2 1"/>
          <p:cNvSpPr/>
          <p:nvPr/>
        </p:nvSpPr>
        <p:spPr>
          <a:xfrm>
            <a:off x="-324544" y="-207404"/>
            <a:ext cx="4248472" cy="3024336"/>
          </a:xfrm>
          <a:prstGeom prst="irregularSeal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solidFill>
                  <a:schemeClr val="tx1"/>
                </a:solidFill>
              </a:rPr>
              <a:t>П</a:t>
            </a:r>
            <a:r>
              <a:rPr lang="kk-KZ" dirty="0" smtClean="0">
                <a:solidFill>
                  <a:schemeClr val="tx1"/>
                </a:solidFill>
              </a:rPr>
              <a:t>сихологиялық </a:t>
            </a:r>
            <a:r>
              <a:rPr lang="kk-KZ" dirty="0">
                <a:solidFill>
                  <a:schemeClr val="tx1"/>
                </a:solidFill>
              </a:rPr>
              <a:t>ағарту жұмысы </a:t>
            </a:r>
            <a:endParaRPr lang="ru-RU" dirty="0">
              <a:solidFill>
                <a:schemeClr val="tx1"/>
              </a:solidFill>
            </a:endParaRPr>
          </a:p>
        </p:txBody>
      </p:sp>
      <p:sp>
        <p:nvSpPr>
          <p:cNvPr id="5" name="Пятно 2 4"/>
          <p:cNvSpPr/>
          <p:nvPr/>
        </p:nvSpPr>
        <p:spPr>
          <a:xfrm>
            <a:off x="0" y="3861048"/>
            <a:ext cx="4788024" cy="2880320"/>
          </a:xfrm>
          <a:prstGeom prst="irregularSeal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chemeClr val="tx1"/>
                </a:solidFill>
              </a:rPr>
              <a:t>Прфилактика прфесиального выгорания   ( релаксация, әңгімелесу, тренинг)</a:t>
            </a:r>
            <a:endParaRPr lang="ru-RU" dirty="0">
              <a:solidFill>
                <a:schemeClr val="tx1"/>
              </a:solidFill>
            </a:endParaRPr>
          </a:p>
        </p:txBody>
      </p:sp>
      <p:sp>
        <p:nvSpPr>
          <p:cNvPr id="6" name="Пятно 2 5"/>
          <p:cNvSpPr/>
          <p:nvPr/>
        </p:nvSpPr>
        <p:spPr>
          <a:xfrm>
            <a:off x="4283968" y="2792634"/>
            <a:ext cx="4919718" cy="3333760"/>
          </a:xfrm>
          <a:prstGeom prst="irregularSeal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chemeClr val="tx1"/>
                </a:solidFill>
              </a:rPr>
              <a:t>Әдістемелік бірлестікте және пед кеңестерде психологиялық проблемаларды талқылау </a:t>
            </a:r>
            <a:endParaRPr lang="ru-RU" dirty="0">
              <a:solidFill>
                <a:schemeClr val="tx1"/>
              </a:solidFill>
            </a:endParaRPr>
          </a:p>
        </p:txBody>
      </p:sp>
      <p:sp>
        <p:nvSpPr>
          <p:cNvPr id="4" name="Пятно 2 3"/>
          <p:cNvSpPr/>
          <p:nvPr/>
        </p:nvSpPr>
        <p:spPr>
          <a:xfrm>
            <a:off x="2114912" y="1304764"/>
            <a:ext cx="4910786" cy="2988332"/>
          </a:xfrm>
          <a:prstGeom prst="irregularSeal2">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800" dirty="0" smtClean="0">
                <a:latin typeface="Times New Roman" pitchFamily="18" charset="0"/>
                <a:cs typeface="Times New Roman" pitchFamily="18" charset="0"/>
              </a:rPr>
              <a:t> </a:t>
            </a:r>
            <a:r>
              <a:rPr lang="kk-KZ" sz="2800" dirty="0" smtClean="0">
                <a:solidFill>
                  <a:schemeClr val="tx1"/>
                </a:solidFill>
                <a:latin typeface="Times New Roman" pitchFamily="18" charset="0"/>
                <a:cs typeface="Times New Roman" pitchFamily="18" charset="0"/>
              </a:rPr>
              <a:t>Мұғалімдер</a:t>
            </a:r>
            <a:r>
              <a:rPr lang="en-US" sz="2800" dirty="0" smtClean="0">
                <a:solidFill>
                  <a:schemeClr val="tx1"/>
                </a:solidFill>
                <a:latin typeface="Times New Roman" pitchFamily="18" charset="0"/>
                <a:cs typeface="Times New Roman" pitchFamily="18" charset="0"/>
              </a:rPr>
              <a:t>-</a:t>
            </a:r>
            <a:r>
              <a:rPr lang="kk-KZ" sz="2800" dirty="0" smtClean="0">
                <a:solidFill>
                  <a:schemeClr val="tx1"/>
                </a:solidFill>
                <a:latin typeface="Times New Roman" pitchFamily="18" charset="0"/>
                <a:cs typeface="Times New Roman" pitchFamily="18" charset="0"/>
              </a:rPr>
              <a:t>мен жұмыс</a:t>
            </a:r>
            <a:endParaRPr lang="ru-RU" sz="28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7345792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404664"/>
            <a:ext cx="8892480" cy="10433625"/>
          </a:xfrm>
          <a:prstGeom prst="rect">
            <a:avLst/>
          </a:prstGeom>
        </p:spPr>
        <p:txBody>
          <a:bodyPr wrap="square">
            <a:spAutoFit/>
          </a:bodyPr>
          <a:lstStyle/>
          <a:p>
            <a:pPr algn="ctr"/>
            <a:r>
              <a:rPr lang="kk-KZ" sz="2400" dirty="0" smtClean="0">
                <a:latin typeface="Times New Roman" pitchFamily="18" charset="0"/>
                <a:cs typeface="Times New Roman" pitchFamily="18" charset="0"/>
              </a:rPr>
              <a:t>Мұғалімдермен жұмыс ( </a:t>
            </a:r>
            <a:r>
              <a:rPr lang="kk-KZ" sz="2400" dirty="0">
                <a:latin typeface="Times New Roman" pitchFamily="18" charset="0"/>
                <a:cs typeface="Times New Roman" pitchFamily="18" charset="0"/>
              </a:rPr>
              <a:t>релаксация, әңгімелесу, тренинг</a:t>
            </a:r>
            <a:r>
              <a:rPr lang="kk-KZ" sz="2400" dirty="0" smtClean="0">
                <a:latin typeface="Times New Roman" pitchFamily="18" charset="0"/>
                <a:cs typeface="Times New Roman" pitchFamily="18" charset="0"/>
              </a:rPr>
              <a:t>)</a:t>
            </a:r>
          </a:p>
          <a:p>
            <a:pPr algn="ctr"/>
            <a:endParaRPr lang="kk-KZ" sz="2400" dirty="0">
              <a:latin typeface="Times New Roman" pitchFamily="18" charset="0"/>
              <a:cs typeface="Times New Roman" pitchFamily="18" charset="0"/>
            </a:endParaRPr>
          </a:p>
          <a:p>
            <a:r>
              <a:rPr lang="kk-KZ" sz="2400" dirty="0" smtClean="0">
                <a:latin typeface="Times New Roman" pitchFamily="18" charset="0"/>
                <a:cs typeface="Times New Roman" pitchFamily="18" charset="0"/>
              </a:rPr>
              <a:t>«Мұғалім </a:t>
            </a:r>
            <a:r>
              <a:rPr lang="en-US" sz="2400" dirty="0" smtClean="0">
                <a:latin typeface="Times New Roman" pitchFamily="18" charset="0"/>
                <a:cs typeface="Times New Roman" pitchFamily="18" charset="0"/>
              </a:rPr>
              <a:t>-</a:t>
            </a:r>
            <a:r>
              <a:rPr lang="kk-KZ" sz="2400" dirty="0" smtClean="0">
                <a:latin typeface="Times New Roman" pitchFamily="18" charset="0"/>
                <a:cs typeface="Times New Roman" pitchFamily="18" charset="0"/>
              </a:rPr>
              <a:t> класс»  циклі  «Эмоция» жаттығуы</a:t>
            </a:r>
          </a:p>
          <a:p>
            <a:r>
              <a:rPr lang="kk-KZ" sz="2400" dirty="0" smtClean="0">
                <a:latin typeface="Times New Roman" pitchFamily="18" charset="0"/>
                <a:cs typeface="Times New Roman" pitchFamily="18" charset="0"/>
              </a:rPr>
              <a:t>Мақсаты: Мұғалім бойындағы артстизм, эмоционалдық, иілгіштік оқушылармен қарым қатынаста образдық пен тірлік техникаларын дамыту.</a:t>
            </a:r>
          </a:p>
          <a:p>
            <a:r>
              <a:rPr lang="kk-KZ" sz="2400" dirty="0">
                <a:latin typeface="Times New Roman" pitchFamily="18" charset="0"/>
                <a:cs typeface="Times New Roman" pitchFamily="18" charset="0"/>
              </a:rPr>
              <a:t> </a:t>
            </a:r>
            <a:r>
              <a:rPr lang="kk-KZ" sz="2400" dirty="0" smtClean="0">
                <a:latin typeface="Times New Roman" pitchFamily="18" charset="0"/>
                <a:cs typeface="Times New Roman" pitchFamily="18" charset="0"/>
              </a:rPr>
              <a:t>«Кейіпін тап» жаттығуы</a:t>
            </a:r>
          </a:p>
          <a:p>
            <a:r>
              <a:rPr lang="kk-KZ" sz="2400" dirty="0" smtClean="0">
                <a:latin typeface="Times New Roman" pitchFamily="18" charset="0"/>
                <a:cs typeface="Times New Roman" pitchFamily="18" charset="0"/>
              </a:rPr>
              <a:t>Мақсаты: Оқушыларға жаңа материалды түсіндірудің эффективті амалдарын ұйымдастыруда мұғалімнің образды тілін қалыптастыру.</a:t>
            </a:r>
          </a:p>
          <a:p>
            <a:r>
              <a:rPr lang="kk-KZ" sz="2400" dirty="0" smtClean="0">
                <a:latin typeface="Times New Roman" pitchFamily="18" charset="0"/>
                <a:cs typeface="Times New Roman" pitchFamily="18" charset="0"/>
              </a:rPr>
              <a:t>«Мұғалім</a:t>
            </a:r>
            <a:r>
              <a:rPr lang="en-US" sz="2400" dirty="0" smtClean="0">
                <a:latin typeface="Times New Roman" pitchFamily="18" charset="0"/>
                <a:cs typeface="Times New Roman" pitchFamily="18" charset="0"/>
              </a:rPr>
              <a:t>-</a:t>
            </a:r>
            <a:r>
              <a:rPr lang="kk-KZ" sz="2400" dirty="0" smtClean="0">
                <a:latin typeface="Times New Roman" pitchFamily="18" charset="0"/>
                <a:cs typeface="Times New Roman" pitchFamily="18" charset="0"/>
              </a:rPr>
              <a:t> оқушы» циклі  «Бала»  жаттығуы</a:t>
            </a:r>
          </a:p>
          <a:p>
            <a:r>
              <a:rPr lang="kk-KZ" sz="2400" dirty="0">
                <a:latin typeface="Times New Roman" pitchFamily="18" charset="0"/>
                <a:cs typeface="Times New Roman" pitchFamily="18" charset="0"/>
              </a:rPr>
              <a:t> </a:t>
            </a:r>
            <a:r>
              <a:rPr lang="kk-KZ" sz="2400" dirty="0" smtClean="0">
                <a:latin typeface="Times New Roman" pitchFamily="18" charset="0"/>
                <a:cs typeface="Times New Roman" pitchFamily="18" charset="0"/>
              </a:rPr>
              <a:t> мұғалім бойында балаға деген жағымды </a:t>
            </a:r>
            <a:r>
              <a:rPr lang="en-US" sz="2400" dirty="0" smtClean="0">
                <a:latin typeface="Times New Roman" pitchFamily="18" charset="0"/>
                <a:cs typeface="Times New Roman" pitchFamily="18" charset="0"/>
              </a:rPr>
              <a:t>-</a:t>
            </a:r>
            <a:r>
              <a:rPr lang="kk-KZ" sz="2400" dirty="0" smtClean="0">
                <a:latin typeface="Times New Roman" pitchFamily="18" charset="0"/>
                <a:cs typeface="Times New Roman" pitchFamily="18" charset="0"/>
              </a:rPr>
              <a:t> эмоцияналды қатынасын қалыптастыру.</a:t>
            </a:r>
            <a:endParaRPr lang="kk-KZ" sz="2400" dirty="0">
              <a:latin typeface="Times New Roman" pitchFamily="18" charset="0"/>
              <a:cs typeface="Times New Roman" pitchFamily="18" charset="0"/>
            </a:endParaRPr>
          </a:p>
          <a:p>
            <a:r>
              <a:rPr lang="kk-KZ" sz="2400" dirty="0" smtClean="0">
                <a:latin typeface="Times New Roman" pitchFamily="18" charset="0"/>
                <a:cs typeface="Times New Roman" pitchFamily="18" charset="0"/>
              </a:rPr>
              <a:t>«Тұлғаның өзіне сенімділігін психологиялық дайындау»  аутотренинг</a:t>
            </a:r>
            <a:endParaRPr lang="kk-KZ" sz="2400" dirty="0">
              <a:latin typeface="Times New Roman" pitchFamily="18" charset="0"/>
              <a:cs typeface="Times New Roman" pitchFamily="18" charset="0"/>
            </a:endParaRPr>
          </a:p>
          <a:p>
            <a:pPr algn="ctr"/>
            <a:endParaRPr lang="kk-KZ" sz="2400" dirty="0" smtClean="0">
              <a:latin typeface="Times New Roman" pitchFamily="18" charset="0"/>
              <a:cs typeface="Times New Roman" pitchFamily="18" charset="0"/>
            </a:endParaRPr>
          </a:p>
          <a:p>
            <a:pPr algn="ctr"/>
            <a:endParaRPr lang="kk-KZ" sz="2400" dirty="0">
              <a:latin typeface="Times New Roman" pitchFamily="18" charset="0"/>
              <a:cs typeface="Times New Roman" pitchFamily="18" charset="0"/>
            </a:endParaRPr>
          </a:p>
          <a:p>
            <a:pPr algn="ctr"/>
            <a:endParaRPr lang="kk-KZ" sz="2400" dirty="0" smtClean="0">
              <a:latin typeface="Times New Roman" pitchFamily="18" charset="0"/>
              <a:cs typeface="Times New Roman" pitchFamily="18" charset="0"/>
            </a:endParaRPr>
          </a:p>
          <a:p>
            <a:pPr algn="ctr"/>
            <a:endParaRPr lang="kk-KZ" sz="2400" dirty="0">
              <a:latin typeface="Times New Roman" pitchFamily="18" charset="0"/>
              <a:cs typeface="Times New Roman" pitchFamily="18" charset="0"/>
            </a:endParaRPr>
          </a:p>
          <a:p>
            <a:pPr algn="ctr"/>
            <a:endParaRPr lang="kk-KZ" sz="2400" dirty="0" smtClean="0">
              <a:latin typeface="Times New Roman" pitchFamily="18" charset="0"/>
              <a:cs typeface="Times New Roman" pitchFamily="18" charset="0"/>
            </a:endParaRPr>
          </a:p>
          <a:p>
            <a:pPr algn="ctr"/>
            <a:endParaRPr lang="kk-KZ" sz="2400" dirty="0">
              <a:latin typeface="Times New Roman" pitchFamily="18" charset="0"/>
              <a:cs typeface="Times New Roman" pitchFamily="18" charset="0"/>
            </a:endParaRPr>
          </a:p>
          <a:p>
            <a:pPr algn="ctr"/>
            <a:endParaRPr lang="kk-KZ" sz="2400" dirty="0" smtClean="0">
              <a:latin typeface="Times New Roman" pitchFamily="18" charset="0"/>
              <a:cs typeface="Times New Roman" pitchFamily="18" charset="0"/>
            </a:endParaRPr>
          </a:p>
          <a:p>
            <a:pPr algn="ctr"/>
            <a:endParaRPr lang="kk-KZ" sz="2400" dirty="0">
              <a:latin typeface="Times New Roman" pitchFamily="18" charset="0"/>
              <a:cs typeface="Times New Roman" pitchFamily="18" charset="0"/>
            </a:endParaRPr>
          </a:p>
          <a:p>
            <a:pPr algn="ctr"/>
            <a:endParaRPr lang="kk-KZ" sz="2400" dirty="0" smtClean="0">
              <a:latin typeface="Times New Roman" pitchFamily="18" charset="0"/>
              <a:cs typeface="Times New Roman" pitchFamily="18" charset="0"/>
            </a:endParaRPr>
          </a:p>
          <a:p>
            <a:pPr algn="ctr"/>
            <a:endParaRPr lang="kk-KZ" sz="2400" dirty="0">
              <a:latin typeface="Times New Roman" pitchFamily="18" charset="0"/>
              <a:cs typeface="Times New Roman" pitchFamily="18" charset="0"/>
            </a:endParaRPr>
          </a:p>
          <a:p>
            <a:pPr algn="ctr"/>
            <a:endParaRPr lang="kk-KZ" sz="2400" dirty="0" smtClean="0">
              <a:latin typeface="Times New Roman" pitchFamily="18" charset="0"/>
              <a:cs typeface="Times New Roman" pitchFamily="18" charset="0"/>
            </a:endParaRPr>
          </a:p>
          <a:p>
            <a:pPr algn="ct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6308535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251520" y="731520"/>
            <a:ext cx="8784976" cy="4713704"/>
          </a:xfrm>
        </p:spPr>
        <p:txBody>
          <a:bodyPr>
            <a:normAutofit/>
          </a:bodyPr>
          <a:lstStyle/>
          <a:p>
            <a:r>
              <a:rPr lang="kk-KZ" sz="2400" b="1" dirty="0">
                <a:latin typeface="Times New Roman" pitchFamily="18" charset="0"/>
                <a:cs typeface="Times New Roman" pitchFamily="18" charset="0"/>
              </a:rPr>
              <a:t>Ұсыныс:</a:t>
            </a:r>
            <a:r>
              <a:rPr lang="kk-KZ" sz="2400" dirty="0">
                <a:latin typeface="Times New Roman" pitchFamily="18" charset="0"/>
                <a:cs typeface="Times New Roman" pitchFamily="18" charset="0"/>
              </a:rPr>
              <a:t> мектепке бейімделуі төмен оқушыларға ерекше зейін аударып, оларда оқуға деген жағымды қатынас орнату, өзін-өзі бағалауы төмен оқушыларда өзіндік бағасын жоғарылату үшін қолдап, жағдай жасауға көмектесу, төмен ұпай жинаған оқушыларда танымдық мотивацияны дамыту, оқушылардың мектепке деген қатынасын оң арнаға түсіру, мектептік өмірге үйрету қажет, ол үшін бала мектепке білім алып тәрбиелену үшін келетінін үнемі айтып отыру қажет, оқушыларда кеңістіктік байланыстар орнату қабілетін, көрнекілік қабылдау дәлдігін дамытқан жөн.</a:t>
            </a:r>
            <a:endParaRPr lang="ru-RU" sz="2400"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14565297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AutoShape 12"/>
          <p:cNvSpPr>
            <a:spLocks noChangeArrowheads="1"/>
          </p:cNvSpPr>
          <p:nvPr/>
        </p:nvSpPr>
        <p:spPr bwMode="auto">
          <a:xfrm>
            <a:off x="1835695" y="2457739"/>
            <a:ext cx="5184575" cy="2736850"/>
          </a:xfrm>
          <a:prstGeom prst="star16">
            <a:avLst>
              <a:gd name="adj" fmla="val 45023"/>
            </a:avLst>
          </a:prstGeom>
          <a:solidFill>
            <a:srgbClr val="00FFFF"/>
          </a:solidFill>
          <a:ln w="9525">
            <a:solidFill>
              <a:schemeClr val="tx1"/>
            </a:solidFill>
            <a:miter lim="800000"/>
            <a:headEnd/>
            <a:tailEnd/>
          </a:ln>
        </p:spPr>
        <p:txBody>
          <a:bodyPr wrap="none" anchor="ctr"/>
          <a:lstStyle/>
          <a:p>
            <a:pPr defTabSz="771525"/>
            <a:r>
              <a:rPr lang="kk-KZ" sz="1200" dirty="0" smtClean="0">
                <a:latin typeface="Times New Roman" pitchFamily="18" charset="0"/>
                <a:cs typeface="Times New Roman" pitchFamily="18" charset="0"/>
              </a:rPr>
              <a:t> </a:t>
            </a:r>
            <a:r>
              <a:rPr lang="kk-KZ" sz="1600" dirty="0" smtClean="0">
                <a:latin typeface="Times New Roman" pitchFamily="18" charset="0"/>
                <a:cs typeface="Times New Roman" pitchFamily="18" charset="0"/>
              </a:rPr>
              <a:t>Мақсаты:</a:t>
            </a:r>
          </a:p>
          <a:p>
            <a:pPr defTabSz="771525"/>
            <a:r>
              <a:rPr lang="kk-KZ" sz="1600" dirty="0" smtClean="0">
                <a:latin typeface="Times New Roman" pitchFamily="18" charset="0"/>
                <a:cs typeface="Times New Roman" pitchFamily="18" charset="0"/>
              </a:rPr>
              <a:t>оқушылардың </a:t>
            </a:r>
            <a:r>
              <a:rPr lang="kk-KZ" sz="1600" dirty="0">
                <a:latin typeface="Times New Roman" pitchFamily="18" charset="0"/>
                <a:cs typeface="Times New Roman" pitchFamily="18" charset="0"/>
              </a:rPr>
              <a:t>мектепке </a:t>
            </a:r>
            <a:r>
              <a:rPr lang="kk-KZ" sz="1600" dirty="0" smtClean="0">
                <a:latin typeface="Times New Roman" pitchFamily="18" charset="0"/>
                <a:cs typeface="Times New Roman" pitchFamily="18" charset="0"/>
              </a:rPr>
              <a:t>икемделу</a:t>
            </a:r>
          </a:p>
          <a:p>
            <a:pPr defTabSz="771525"/>
            <a:r>
              <a:rPr lang="kk-KZ" sz="1600" dirty="0" smtClean="0">
                <a:latin typeface="Times New Roman" pitchFamily="18" charset="0"/>
                <a:cs typeface="Times New Roman" pitchFamily="18" charset="0"/>
              </a:rPr>
              <a:t> </a:t>
            </a:r>
            <a:r>
              <a:rPr lang="kk-KZ" sz="1600" dirty="0">
                <a:latin typeface="Times New Roman" pitchFamily="18" charset="0"/>
                <a:cs typeface="Times New Roman" pitchFamily="18" charset="0"/>
              </a:rPr>
              <a:t>деңгейін, икемделуінде қиындықтары </a:t>
            </a:r>
            <a:endParaRPr lang="kk-KZ" sz="1600" dirty="0" smtClean="0">
              <a:latin typeface="Times New Roman" pitchFamily="18" charset="0"/>
              <a:cs typeface="Times New Roman" pitchFamily="18" charset="0"/>
            </a:endParaRPr>
          </a:p>
          <a:p>
            <a:pPr defTabSz="771525"/>
            <a:r>
              <a:rPr lang="kk-KZ" sz="1600" dirty="0" smtClean="0">
                <a:latin typeface="Times New Roman" pitchFamily="18" charset="0"/>
                <a:cs typeface="Times New Roman" pitchFamily="18" charset="0"/>
              </a:rPr>
              <a:t>бар </a:t>
            </a:r>
            <a:r>
              <a:rPr lang="kk-KZ" sz="1600" dirty="0">
                <a:latin typeface="Times New Roman" pitchFamily="18" charset="0"/>
                <a:cs typeface="Times New Roman" pitchFamily="18" charset="0"/>
              </a:rPr>
              <a:t>балаларды анықтау, баланың </a:t>
            </a:r>
            <a:endParaRPr lang="kk-KZ" sz="1600" dirty="0" smtClean="0">
              <a:latin typeface="Times New Roman" pitchFamily="18" charset="0"/>
              <a:cs typeface="Times New Roman" pitchFamily="18" charset="0"/>
            </a:endParaRPr>
          </a:p>
          <a:p>
            <a:pPr defTabSz="771525"/>
            <a:r>
              <a:rPr lang="kk-KZ" sz="1600" dirty="0" smtClean="0">
                <a:latin typeface="Times New Roman" pitchFamily="18" charset="0"/>
                <a:cs typeface="Times New Roman" pitchFamily="18" charset="0"/>
              </a:rPr>
              <a:t>мұғаліммен </a:t>
            </a:r>
            <a:r>
              <a:rPr lang="kk-KZ" sz="1600" dirty="0">
                <a:latin typeface="Times New Roman" pitchFamily="18" charset="0"/>
                <a:cs typeface="Times New Roman" pitchFamily="18" charset="0"/>
              </a:rPr>
              <a:t>қарым-қатынасының, </a:t>
            </a:r>
            <a:endParaRPr lang="kk-KZ" sz="1600" dirty="0" smtClean="0">
              <a:latin typeface="Times New Roman" pitchFamily="18" charset="0"/>
              <a:cs typeface="Times New Roman" pitchFamily="18" charset="0"/>
            </a:endParaRPr>
          </a:p>
          <a:p>
            <a:pPr defTabSz="771525"/>
            <a:r>
              <a:rPr lang="kk-KZ" sz="1600" dirty="0" smtClean="0">
                <a:latin typeface="Times New Roman" pitchFamily="18" charset="0"/>
                <a:cs typeface="Times New Roman" pitchFamily="18" charset="0"/>
              </a:rPr>
              <a:t>құрдастар </a:t>
            </a:r>
            <a:r>
              <a:rPr lang="kk-KZ" sz="1600" dirty="0">
                <a:latin typeface="Times New Roman" pitchFamily="18" charset="0"/>
                <a:cs typeface="Times New Roman" pitchFamily="18" charset="0"/>
              </a:rPr>
              <a:t>тобындағы </a:t>
            </a:r>
            <a:r>
              <a:rPr lang="kk-KZ" sz="1600" dirty="0" smtClean="0">
                <a:latin typeface="Times New Roman" pitchFamily="18" charset="0"/>
                <a:cs typeface="Times New Roman" pitchFamily="18" charset="0"/>
              </a:rPr>
              <a:t>әлеуметтік</a:t>
            </a:r>
          </a:p>
          <a:p>
            <a:pPr defTabSz="771525"/>
            <a:r>
              <a:rPr lang="kk-KZ" sz="1600" dirty="0" smtClean="0">
                <a:latin typeface="Times New Roman" pitchFamily="18" charset="0"/>
                <a:cs typeface="Times New Roman" pitchFamily="18" charset="0"/>
              </a:rPr>
              <a:t> </a:t>
            </a:r>
            <a:r>
              <a:rPr lang="kk-KZ" sz="1600" dirty="0">
                <a:latin typeface="Times New Roman" pitchFamily="18" charset="0"/>
                <a:cs typeface="Times New Roman" pitchFamily="18" charset="0"/>
              </a:rPr>
              <a:t>жағдайының қолайлы болуына </a:t>
            </a:r>
            <a:r>
              <a:rPr lang="kk-KZ" sz="1600" dirty="0" smtClean="0">
                <a:latin typeface="Times New Roman" pitchFamily="18" charset="0"/>
                <a:cs typeface="Times New Roman" pitchFamily="18" charset="0"/>
              </a:rPr>
              <a:t>жағдай</a:t>
            </a:r>
          </a:p>
          <a:p>
            <a:pPr defTabSz="771525"/>
            <a:r>
              <a:rPr lang="kk-KZ" sz="1600" dirty="0" smtClean="0">
                <a:latin typeface="Times New Roman" pitchFamily="18" charset="0"/>
                <a:cs typeface="Times New Roman" pitchFamily="18" charset="0"/>
              </a:rPr>
              <a:t> жасау. </a:t>
            </a:r>
            <a:endParaRPr lang="ru-RU" sz="1600" dirty="0">
              <a:latin typeface="Times New Roman" pitchFamily="18" charset="0"/>
              <a:cs typeface="Times New Roman" pitchFamily="18" charset="0"/>
            </a:endParaRPr>
          </a:p>
        </p:txBody>
      </p:sp>
      <p:sp>
        <p:nvSpPr>
          <p:cNvPr id="4099" name="AutoShape 14"/>
          <p:cNvSpPr>
            <a:spLocks noChangeArrowheads="1"/>
          </p:cNvSpPr>
          <p:nvPr/>
        </p:nvSpPr>
        <p:spPr bwMode="auto">
          <a:xfrm rot="20882361">
            <a:off x="6012161" y="1196752"/>
            <a:ext cx="2448271" cy="1260987"/>
          </a:xfrm>
          <a:prstGeom prst="cloudCallout">
            <a:avLst>
              <a:gd name="adj1" fmla="val -69028"/>
              <a:gd name="adj2" fmla="val 33111"/>
            </a:avLst>
          </a:prstGeom>
          <a:solidFill>
            <a:srgbClr val="FF6600"/>
          </a:solidFill>
          <a:ln w="9525">
            <a:solidFill>
              <a:schemeClr val="tx1"/>
            </a:solidFill>
            <a:round/>
            <a:headEnd/>
            <a:tailEnd/>
          </a:ln>
        </p:spPr>
        <p:txBody>
          <a:bodyPr/>
          <a:lstStyle/>
          <a:p>
            <a:pPr algn="ctr"/>
            <a:r>
              <a:rPr lang="kk-KZ" sz="2400" b="1" dirty="0" smtClean="0">
                <a:latin typeface="Times New Roman" pitchFamily="18" charset="0"/>
                <a:cs typeface="Times New Roman" pitchFamily="18" charset="0"/>
              </a:rPr>
              <a:t>Көңіл- күй</a:t>
            </a:r>
            <a:endParaRPr lang="ru-RU" sz="2400" b="1" dirty="0">
              <a:latin typeface="Times New Roman" pitchFamily="18" charset="0"/>
              <a:cs typeface="Times New Roman" pitchFamily="18" charset="0"/>
            </a:endParaRPr>
          </a:p>
        </p:txBody>
      </p:sp>
      <p:sp>
        <p:nvSpPr>
          <p:cNvPr id="4100" name="AutoShape 16"/>
          <p:cNvSpPr>
            <a:spLocks noChangeArrowheads="1"/>
          </p:cNvSpPr>
          <p:nvPr/>
        </p:nvSpPr>
        <p:spPr bwMode="auto">
          <a:xfrm rot="-6265708">
            <a:off x="646616" y="861959"/>
            <a:ext cx="1658077" cy="2398818"/>
          </a:xfrm>
          <a:prstGeom prst="cloudCallout">
            <a:avLst>
              <a:gd name="adj1" fmla="val -37611"/>
              <a:gd name="adj2" fmla="val 61824"/>
            </a:avLst>
          </a:prstGeom>
          <a:solidFill>
            <a:srgbClr val="FF6600"/>
          </a:solidFill>
          <a:ln w="9525">
            <a:solidFill>
              <a:schemeClr val="tx1"/>
            </a:solidFill>
            <a:round/>
            <a:headEnd/>
            <a:tailEnd/>
          </a:ln>
        </p:spPr>
        <p:txBody>
          <a:bodyPr vert="eaVert"/>
          <a:lstStyle/>
          <a:p>
            <a:pPr algn="ctr"/>
            <a:r>
              <a:rPr lang="kk-KZ" b="1" dirty="0" smtClean="0"/>
              <a:t>Ой- өрісін дамыту</a:t>
            </a:r>
            <a:endParaRPr lang="ru-RU" sz="1800" b="1" dirty="0"/>
          </a:p>
        </p:txBody>
      </p:sp>
      <p:sp>
        <p:nvSpPr>
          <p:cNvPr id="4101" name="AutoShape 17"/>
          <p:cNvSpPr>
            <a:spLocks noChangeArrowheads="1"/>
          </p:cNvSpPr>
          <p:nvPr/>
        </p:nvSpPr>
        <p:spPr bwMode="auto">
          <a:xfrm rot="5133200">
            <a:off x="6613917" y="4242303"/>
            <a:ext cx="1454442" cy="2673842"/>
          </a:xfrm>
          <a:prstGeom prst="cloudCallout">
            <a:avLst>
              <a:gd name="adj1" fmla="val -76083"/>
              <a:gd name="adj2" fmla="val 31963"/>
            </a:avLst>
          </a:prstGeom>
          <a:solidFill>
            <a:srgbClr val="FF6600"/>
          </a:solidFill>
          <a:ln w="9525">
            <a:solidFill>
              <a:schemeClr val="tx1"/>
            </a:solidFill>
            <a:round/>
            <a:headEnd/>
            <a:tailEnd/>
          </a:ln>
        </p:spPr>
        <p:txBody>
          <a:bodyPr rot="10800000" vert="eaVert"/>
          <a:lstStyle/>
          <a:p>
            <a:pPr algn="ctr"/>
            <a:r>
              <a:rPr lang="kk-KZ" sz="1800" b="1" dirty="0" smtClean="0"/>
              <a:t>Есте сақтау</a:t>
            </a:r>
            <a:endParaRPr lang="ru-RU" sz="1800" b="1" dirty="0"/>
          </a:p>
        </p:txBody>
      </p:sp>
      <p:sp>
        <p:nvSpPr>
          <p:cNvPr id="4102" name="AutoShape 18"/>
          <p:cNvSpPr>
            <a:spLocks noChangeArrowheads="1"/>
          </p:cNvSpPr>
          <p:nvPr/>
        </p:nvSpPr>
        <p:spPr bwMode="auto">
          <a:xfrm rot="-9992756">
            <a:off x="342900" y="4803659"/>
            <a:ext cx="2912234" cy="1351033"/>
          </a:xfrm>
          <a:prstGeom prst="cloudCallout">
            <a:avLst>
              <a:gd name="adj1" fmla="val -14801"/>
              <a:gd name="adj2" fmla="val 75625"/>
            </a:avLst>
          </a:prstGeom>
          <a:solidFill>
            <a:srgbClr val="FF6600"/>
          </a:solidFill>
          <a:ln w="9525">
            <a:solidFill>
              <a:schemeClr val="tx1"/>
            </a:solidFill>
            <a:round/>
            <a:headEnd/>
            <a:tailEnd/>
          </a:ln>
        </p:spPr>
        <p:txBody>
          <a:bodyPr rot="10800000"/>
          <a:lstStyle/>
          <a:p>
            <a:pPr algn="ctr"/>
            <a:r>
              <a:rPr lang="kk-KZ" b="1" dirty="0" smtClean="0"/>
              <a:t>Темперамент-терін анықтау</a:t>
            </a:r>
            <a:endParaRPr lang="ru-RU" sz="1800" b="1" dirty="0"/>
          </a:p>
        </p:txBody>
      </p:sp>
      <p:pic>
        <p:nvPicPr>
          <p:cNvPr id="4103" name="Picture 26" descr="AG00317_"/>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995738" y="549275"/>
            <a:ext cx="1655762" cy="201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4" name="Picture 24" descr="AG00315_"/>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995738" y="5013325"/>
            <a:ext cx="1624012" cy="17280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5" name="AutoShape 22"/>
          <p:cNvSpPr>
            <a:spLocks noChangeArrowheads="1"/>
          </p:cNvSpPr>
          <p:nvPr/>
        </p:nvSpPr>
        <p:spPr bwMode="auto">
          <a:xfrm>
            <a:off x="323850" y="0"/>
            <a:ext cx="8353425" cy="836613"/>
          </a:xfrm>
          <a:prstGeom prst="star16">
            <a:avLst>
              <a:gd name="adj" fmla="val 45023"/>
            </a:avLst>
          </a:prstGeom>
          <a:solidFill>
            <a:srgbClr val="00FFFF"/>
          </a:solidFill>
          <a:ln w="9525">
            <a:solidFill>
              <a:schemeClr val="tx1"/>
            </a:solidFill>
            <a:miter lim="800000"/>
            <a:headEnd/>
            <a:tailEnd/>
          </a:ln>
        </p:spPr>
        <p:txBody>
          <a:bodyPr wrap="none" anchor="ctr"/>
          <a:lstStyle/>
          <a:p>
            <a:pPr algn="ctr"/>
            <a:r>
              <a:rPr lang="kk-KZ" b="1" dirty="0"/>
              <a:t>1 сынып оқушыларының мектепке икемделу үрдісі бойынша </a:t>
            </a:r>
            <a:endParaRPr lang="kk-KZ" b="1" dirty="0" smtClean="0"/>
          </a:p>
          <a:p>
            <a:pPr algn="ctr"/>
            <a:r>
              <a:rPr lang="kk-KZ" b="1" dirty="0" smtClean="0"/>
              <a:t> мақсаты </a:t>
            </a:r>
            <a:endParaRPr lang="ru-RU" sz="1800" dirty="0"/>
          </a:p>
        </p:txBody>
      </p:sp>
      <p:sp>
        <p:nvSpPr>
          <p:cNvPr id="10" name="AutoShape 14"/>
          <p:cNvSpPr>
            <a:spLocks noChangeArrowheads="1"/>
          </p:cNvSpPr>
          <p:nvPr/>
        </p:nvSpPr>
        <p:spPr bwMode="auto">
          <a:xfrm>
            <a:off x="7020271" y="2852936"/>
            <a:ext cx="1872209" cy="1597063"/>
          </a:xfrm>
          <a:prstGeom prst="cloudCallout">
            <a:avLst>
              <a:gd name="adj1" fmla="val -69028"/>
              <a:gd name="adj2" fmla="val 33111"/>
            </a:avLst>
          </a:prstGeom>
          <a:solidFill>
            <a:srgbClr val="FF6600"/>
          </a:solidFill>
          <a:ln w="9525">
            <a:solidFill>
              <a:schemeClr val="tx1"/>
            </a:solidFill>
            <a:round/>
            <a:headEnd/>
            <a:tailEnd/>
          </a:ln>
        </p:spPr>
        <p:txBody>
          <a:bodyPr/>
          <a:lstStyle/>
          <a:p>
            <a:pPr algn="ctr"/>
            <a:r>
              <a:rPr lang="kk-KZ" sz="2800" b="1" dirty="0" smtClean="0">
                <a:latin typeface="Times New Roman" pitchFamily="18" charset="0"/>
                <a:cs typeface="Times New Roman" pitchFamily="18" charset="0"/>
              </a:rPr>
              <a:t>зейін</a:t>
            </a:r>
            <a:endParaRPr lang="ru-RU" sz="2800" b="1" dirty="0">
              <a:latin typeface="Times New Roman" pitchFamily="18" charset="0"/>
              <a:cs typeface="Times New Roman" pitchFamily="18" charset="0"/>
            </a:endParaRPr>
          </a:p>
        </p:txBody>
      </p:sp>
    </p:spTree>
    <p:extLst>
      <p:ext uri="{BB962C8B-B14F-4D97-AF65-F5344CB8AC3E}">
        <p14:creationId xmlns:p14="http://schemas.microsoft.com/office/powerpoint/2010/main" val="188239471"/>
      </p:ext>
    </p:extLst>
  </p:cSld>
  <p:clrMapOvr>
    <a:masterClrMapping/>
  </p:clrMapOvr>
  <p:transition spd="med">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8788" name="Picture 4" descr="r_1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5288" y="1412875"/>
            <a:ext cx="1728787" cy="563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8789" name="Rectangle 5"/>
          <p:cNvSpPr>
            <a:spLocks noGrp="1" noChangeArrowheads="1"/>
          </p:cNvSpPr>
          <p:nvPr>
            <p:ph type="title"/>
          </p:nvPr>
        </p:nvSpPr>
        <p:spPr>
          <a:xfrm>
            <a:off x="250825" y="260350"/>
            <a:ext cx="8893175" cy="596900"/>
          </a:xfrm>
        </p:spPr>
        <p:txBody>
          <a:bodyPr/>
          <a:lstStyle/>
          <a:p>
            <a:pPr marL="0" indent="0" algn="ctr">
              <a:buNone/>
            </a:pPr>
            <a:r>
              <a:rPr lang="kk-KZ" sz="3600" b="1" dirty="0" smtClean="0"/>
              <a:t>1 сынып оқушыларының мектепке бейімделу диагностикасы</a:t>
            </a:r>
            <a:r>
              <a:rPr lang="kk-KZ" sz="3600" b="1" dirty="0"/>
              <a:t/>
            </a:r>
            <a:br>
              <a:rPr lang="kk-KZ" sz="3600" b="1" dirty="0"/>
            </a:br>
            <a:r>
              <a:rPr lang="kk-KZ" sz="3600" b="1" dirty="0" smtClean="0"/>
              <a:t/>
            </a:r>
            <a:br>
              <a:rPr lang="kk-KZ" sz="3600" b="1" dirty="0" smtClean="0"/>
            </a:br>
            <a:endParaRPr lang="ru-RU" sz="3600" b="1" dirty="0"/>
          </a:p>
        </p:txBody>
      </p:sp>
      <p:pic>
        <p:nvPicPr>
          <p:cNvPr id="118790" name="Picture 6" descr="r_2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84213" y="2349500"/>
            <a:ext cx="1793875" cy="763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18791" name="Group 7"/>
          <p:cNvGrpSpPr>
            <a:grpSpLocks/>
          </p:cNvGrpSpPr>
          <p:nvPr/>
        </p:nvGrpSpPr>
        <p:grpSpPr bwMode="auto">
          <a:xfrm>
            <a:off x="250825" y="3500438"/>
            <a:ext cx="3082925" cy="588962"/>
            <a:chOff x="1152" y="1152"/>
            <a:chExt cx="10224" cy="2064"/>
          </a:xfrm>
        </p:grpSpPr>
        <p:graphicFrame>
          <p:nvGraphicFramePr>
            <p:cNvPr id="118792" name="Object 8"/>
            <p:cNvGraphicFramePr>
              <a:graphicFrameLocks noChangeAspect="1"/>
            </p:cNvGraphicFramePr>
            <p:nvPr/>
          </p:nvGraphicFramePr>
          <p:xfrm>
            <a:off x="1152" y="2304"/>
            <a:ext cx="1872" cy="527"/>
          </p:xfrm>
          <a:graphic>
            <a:graphicData uri="http://schemas.openxmlformats.org/presentationml/2006/ole">
              <mc:AlternateContent xmlns:mc="http://schemas.openxmlformats.org/markup-compatibility/2006">
                <mc:Choice xmlns:v="urn:schemas-microsoft-com:vml" Requires="v">
                  <p:oleObj spid="_x0000_s2068" r:id="rId5" imgW="6545263" imgH="1706563" progId="">
                    <p:embed/>
                  </p:oleObj>
                </mc:Choice>
                <mc:Fallback>
                  <p:oleObj r:id="rId5" imgW="6545263" imgH="1706563" progId="">
                    <p:embed/>
                    <p:pic>
                      <p:nvPicPr>
                        <p:cNvPr id="0" name="Picture 14"/>
                        <p:cNvPicPr>
                          <a:picLocks noChangeAspect="1" noChangeArrowheads="1"/>
                        </p:cNvPicPr>
                        <p:nvPr/>
                      </p:nvPicPr>
                      <p:blipFill>
                        <a:blip r:embed="rId6">
                          <a:grayscl/>
                          <a:biLevel thresh="50000"/>
                          <a:extLst>
                            <a:ext uri="{28A0092B-C50C-407E-A947-70E740481C1C}">
                              <a14:useLocalDpi xmlns:a14="http://schemas.microsoft.com/office/drawing/2010/main" val="0"/>
                            </a:ext>
                          </a:extLst>
                        </a:blip>
                        <a:srcRect/>
                        <a:stretch>
                          <a:fillRect/>
                        </a:stretch>
                      </p:blipFill>
                      <p:spPr bwMode="auto">
                        <a:xfrm>
                          <a:off x="1152" y="2304"/>
                          <a:ext cx="1872" cy="52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8793" name="Freeform 9"/>
            <p:cNvSpPr>
              <a:spLocks/>
            </p:cNvSpPr>
            <p:nvPr/>
          </p:nvSpPr>
          <p:spPr bwMode="auto">
            <a:xfrm>
              <a:off x="3312" y="2016"/>
              <a:ext cx="6225" cy="768"/>
            </a:xfrm>
            <a:custGeom>
              <a:avLst/>
              <a:gdLst>
                <a:gd name="T0" fmla="*/ 0 w 6336"/>
                <a:gd name="T1" fmla="*/ 576 h 768"/>
                <a:gd name="T2" fmla="*/ 720 w 6336"/>
                <a:gd name="T3" fmla="*/ 720 h 768"/>
                <a:gd name="T4" fmla="*/ 1584 w 6336"/>
                <a:gd name="T5" fmla="*/ 288 h 768"/>
                <a:gd name="T6" fmla="*/ 2880 w 6336"/>
                <a:gd name="T7" fmla="*/ 432 h 768"/>
                <a:gd name="T8" fmla="*/ 4032 w 6336"/>
                <a:gd name="T9" fmla="*/ 0 h 768"/>
                <a:gd name="T10" fmla="*/ 5472 w 6336"/>
                <a:gd name="T11" fmla="*/ 432 h 768"/>
                <a:gd name="T12" fmla="*/ 6336 w 6336"/>
                <a:gd name="T13" fmla="*/ 432 h 768"/>
              </a:gdLst>
              <a:ahLst/>
              <a:cxnLst>
                <a:cxn ang="0">
                  <a:pos x="T0" y="T1"/>
                </a:cxn>
                <a:cxn ang="0">
                  <a:pos x="T2" y="T3"/>
                </a:cxn>
                <a:cxn ang="0">
                  <a:pos x="T4" y="T5"/>
                </a:cxn>
                <a:cxn ang="0">
                  <a:pos x="T6" y="T7"/>
                </a:cxn>
                <a:cxn ang="0">
                  <a:pos x="T8" y="T9"/>
                </a:cxn>
                <a:cxn ang="0">
                  <a:pos x="T10" y="T11"/>
                </a:cxn>
                <a:cxn ang="0">
                  <a:pos x="T12" y="T13"/>
                </a:cxn>
              </a:cxnLst>
              <a:rect l="0" t="0" r="r" b="b"/>
              <a:pathLst>
                <a:path w="6336" h="768">
                  <a:moveTo>
                    <a:pt x="0" y="576"/>
                  </a:moveTo>
                  <a:cubicBezTo>
                    <a:pt x="228" y="672"/>
                    <a:pt x="456" y="768"/>
                    <a:pt x="720" y="720"/>
                  </a:cubicBezTo>
                  <a:cubicBezTo>
                    <a:pt x="984" y="672"/>
                    <a:pt x="1224" y="336"/>
                    <a:pt x="1584" y="288"/>
                  </a:cubicBezTo>
                  <a:cubicBezTo>
                    <a:pt x="1944" y="240"/>
                    <a:pt x="2472" y="480"/>
                    <a:pt x="2880" y="432"/>
                  </a:cubicBezTo>
                  <a:cubicBezTo>
                    <a:pt x="3288" y="384"/>
                    <a:pt x="3600" y="0"/>
                    <a:pt x="4032" y="0"/>
                  </a:cubicBezTo>
                  <a:cubicBezTo>
                    <a:pt x="4464" y="0"/>
                    <a:pt x="5088" y="360"/>
                    <a:pt x="5472" y="432"/>
                  </a:cubicBezTo>
                  <a:cubicBezTo>
                    <a:pt x="5856" y="504"/>
                    <a:pt x="6096" y="468"/>
                    <a:pt x="6336" y="432"/>
                  </a:cubicBez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118794" name="Rectangle 10"/>
            <p:cNvSpPr>
              <a:spLocks noChangeArrowheads="1"/>
            </p:cNvSpPr>
            <p:nvPr/>
          </p:nvSpPr>
          <p:spPr bwMode="auto">
            <a:xfrm>
              <a:off x="9936" y="1728"/>
              <a:ext cx="1440" cy="1008"/>
            </a:xfrm>
            <a:prstGeom prst="rect">
              <a:avLst/>
            </a:prstGeom>
            <a:solidFill>
              <a:srgbClr val="FFFFFF"/>
            </a:solidFill>
            <a:ln w="9525">
              <a:solidFill>
                <a:srgbClr val="000000"/>
              </a:solidFill>
              <a:miter lim="800000"/>
              <a:headEnd/>
              <a:tailEnd/>
            </a:ln>
          </p:spPr>
          <p:txBody>
            <a:bodyPr/>
            <a:lstStyle/>
            <a:p>
              <a:endParaRPr lang="ru-RU"/>
            </a:p>
          </p:txBody>
        </p:sp>
        <p:sp>
          <p:nvSpPr>
            <p:cNvPr id="118795" name="Line 11"/>
            <p:cNvSpPr>
              <a:spLocks noChangeShapeType="1"/>
            </p:cNvSpPr>
            <p:nvPr/>
          </p:nvSpPr>
          <p:spPr bwMode="auto">
            <a:xfrm flipH="1">
              <a:off x="9936" y="1152"/>
              <a:ext cx="720" cy="57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18796" name="Line 12"/>
            <p:cNvSpPr>
              <a:spLocks noChangeShapeType="1"/>
            </p:cNvSpPr>
            <p:nvPr/>
          </p:nvSpPr>
          <p:spPr bwMode="auto">
            <a:xfrm>
              <a:off x="10656" y="1152"/>
              <a:ext cx="720" cy="57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18797" name="Rectangle 13"/>
            <p:cNvSpPr>
              <a:spLocks noChangeArrowheads="1"/>
            </p:cNvSpPr>
            <p:nvPr/>
          </p:nvSpPr>
          <p:spPr bwMode="auto">
            <a:xfrm>
              <a:off x="10512" y="2016"/>
              <a:ext cx="432" cy="432"/>
            </a:xfrm>
            <a:prstGeom prst="rect">
              <a:avLst/>
            </a:prstGeom>
            <a:solidFill>
              <a:srgbClr val="FFFFFF"/>
            </a:solidFill>
            <a:ln w="9525">
              <a:solidFill>
                <a:srgbClr val="000000"/>
              </a:solidFill>
              <a:miter lim="800000"/>
              <a:headEnd/>
              <a:tailEnd/>
            </a:ln>
          </p:spPr>
          <p:txBody>
            <a:bodyPr/>
            <a:lstStyle/>
            <a:p>
              <a:endParaRPr lang="ru-RU"/>
            </a:p>
          </p:txBody>
        </p:sp>
        <p:sp>
          <p:nvSpPr>
            <p:cNvPr id="118798" name="Line 14"/>
            <p:cNvSpPr>
              <a:spLocks noChangeShapeType="1"/>
            </p:cNvSpPr>
            <p:nvPr/>
          </p:nvSpPr>
          <p:spPr bwMode="auto">
            <a:xfrm>
              <a:off x="10656" y="2016"/>
              <a:ext cx="0" cy="43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18799" name="Line 15"/>
            <p:cNvSpPr>
              <a:spLocks noChangeShapeType="1"/>
            </p:cNvSpPr>
            <p:nvPr/>
          </p:nvSpPr>
          <p:spPr bwMode="auto">
            <a:xfrm>
              <a:off x="10800" y="2016"/>
              <a:ext cx="0" cy="43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18800" name="Line 16"/>
            <p:cNvSpPr>
              <a:spLocks noChangeShapeType="1"/>
            </p:cNvSpPr>
            <p:nvPr/>
          </p:nvSpPr>
          <p:spPr bwMode="auto">
            <a:xfrm>
              <a:off x="10512" y="2304"/>
              <a:ext cx="432"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18801" name="Rectangle 17"/>
            <p:cNvSpPr>
              <a:spLocks noChangeArrowheads="1"/>
            </p:cNvSpPr>
            <p:nvPr/>
          </p:nvSpPr>
          <p:spPr bwMode="auto">
            <a:xfrm>
              <a:off x="9648" y="1872"/>
              <a:ext cx="288" cy="864"/>
            </a:xfrm>
            <a:prstGeom prst="rect">
              <a:avLst/>
            </a:prstGeom>
            <a:solidFill>
              <a:srgbClr val="FFFFFF"/>
            </a:solidFill>
            <a:ln w="9525">
              <a:solidFill>
                <a:srgbClr val="000000"/>
              </a:solidFill>
              <a:miter lim="800000"/>
              <a:headEnd/>
              <a:tailEnd/>
            </a:ln>
          </p:spPr>
          <p:txBody>
            <a:bodyPr/>
            <a:lstStyle/>
            <a:p>
              <a:endParaRPr lang="ru-RU"/>
            </a:p>
          </p:txBody>
        </p:sp>
        <p:sp>
          <p:nvSpPr>
            <p:cNvPr id="118802" name="Rectangle 18"/>
            <p:cNvSpPr>
              <a:spLocks noChangeArrowheads="1"/>
            </p:cNvSpPr>
            <p:nvPr/>
          </p:nvSpPr>
          <p:spPr bwMode="auto">
            <a:xfrm flipH="1">
              <a:off x="10080" y="1296"/>
              <a:ext cx="144" cy="288"/>
            </a:xfrm>
            <a:prstGeom prst="rect">
              <a:avLst/>
            </a:prstGeom>
            <a:solidFill>
              <a:srgbClr val="FFFFFF"/>
            </a:solidFill>
            <a:ln w="9525">
              <a:solidFill>
                <a:srgbClr val="000000"/>
              </a:solidFill>
              <a:miter lim="800000"/>
              <a:headEnd/>
              <a:tailEnd/>
            </a:ln>
          </p:spPr>
          <p:txBody>
            <a:bodyPr/>
            <a:lstStyle/>
            <a:p>
              <a:endParaRPr lang="ru-RU"/>
            </a:p>
          </p:txBody>
        </p:sp>
        <p:sp>
          <p:nvSpPr>
            <p:cNvPr id="118803" name="Freeform 19"/>
            <p:cNvSpPr>
              <a:spLocks/>
            </p:cNvSpPr>
            <p:nvPr/>
          </p:nvSpPr>
          <p:spPr bwMode="auto">
            <a:xfrm>
              <a:off x="3168" y="2448"/>
              <a:ext cx="6225" cy="768"/>
            </a:xfrm>
            <a:custGeom>
              <a:avLst/>
              <a:gdLst>
                <a:gd name="T0" fmla="*/ 0 w 6336"/>
                <a:gd name="T1" fmla="*/ 576 h 768"/>
                <a:gd name="T2" fmla="*/ 720 w 6336"/>
                <a:gd name="T3" fmla="*/ 720 h 768"/>
                <a:gd name="T4" fmla="*/ 1584 w 6336"/>
                <a:gd name="T5" fmla="*/ 288 h 768"/>
                <a:gd name="T6" fmla="*/ 2880 w 6336"/>
                <a:gd name="T7" fmla="*/ 432 h 768"/>
                <a:gd name="T8" fmla="*/ 4032 w 6336"/>
                <a:gd name="T9" fmla="*/ 0 h 768"/>
                <a:gd name="T10" fmla="*/ 5472 w 6336"/>
                <a:gd name="T11" fmla="*/ 432 h 768"/>
                <a:gd name="T12" fmla="*/ 6336 w 6336"/>
                <a:gd name="T13" fmla="*/ 432 h 768"/>
              </a:gdLst>
              <a:ahLst/>
              <a:cxnLst>
                <a:cxn ang="0">
                  <a:pos x="T0" y="T1"/>
                </a:cxn>
                <a:cxn ang="0">
                  <a:pos x="T2" y="T3"/>
                </a:cxn>
                <a:cxn ang="0">
                  <a:pos x="T4" y="T5"/>
                </a:cxn>
                <a:cxn ang="0">
                  <a:pos x="T6" y="T7"/>
                </a:cxn>
                <a:cxn ang="0">
                  <a:pos x="T8" y="T9"/>
                </a:cxn>
                <a:cxn ang="0">
                  <a:pos x="T10" y="T11"/>
                </a:cxn>
                <a:cxn ang="0">
                  <a:pos x="T12" y="T13"/>
                </a:cxn>
              </a:cxnLst>
              <a:rect l="0" t="0" r="r" b="b"/>
              <a:pathLst>
                <a:path w="6336" h="768">
                  <a:moveTo>
                    <a:pt x="0" y="576"/>
                  </a:moveTo>
                  <a:cubicBezTo>
                    <a:pt x="228" y="672"/>
                    <a:pt x="456" y="768"/>
                    <a:pt x="720" y="720"/>
                  </a:cubicBezTo>
                  <a:cubicBezTo>
                    <a:pt x="984" y="672"/>
                    <a:pt x="1224" y="336"/>
                    <a:pt x="1584" y="288"/>
                  </a:cubicBezTo>
                  <a:cubicBezTo>
                    <a:pt x="1944" y="240"/>
                    <a:pt x="2472" y="480"/>
                    <a:pt x="2880" y="432"/>
                  </a:cubicBezTo>
                  <a:cubicBezTo>
                    <a:pt x="3288" y="384"/>
                    <a:pt x="3600" y="0"/>
                    <a:pt x="4032" y="0"/>
                  </a:cubicBezTo>
                  <a:cubicBezTo>
                    <a:pt x="4464" y="0"/>
                    <a:pt x="5088" y="360"/>
                    <a:pt x="5472" y="432"/>
                  </a:cubicBezTo>
                  <a:cubicBezTo>
                    <a:pt x="5856" y="504"/>
                    <a:pt x="6096" y="468"/>
                    <a:pt x="6336" y="432"/>
                  </a:cubicBez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grpSp>
      <p:sp>
        <p:nvSpPr>
          <p:cNvPr id="118805" name="Rectangle 21"/>
          <p:cNvSpPr>
            <a:spLocks noChangeArrowheads="1"/>
          </p:cNvSpPr>
          <p:nvPr/>
        </p:nvSpPr>
        <p:spPr bwMode="auto">
          <a:xfrm>
            <a:off x="0" y="8572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pic>
        <p:nvPicPr>
          <p:cNvPr id="118804" name="Рисунок 1" descr="рисунок"/>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95288" y="4581525"/>
            <a:ext cx="1831975" cy="1366838"/>
          </a:xfrm>
          <a:prstGeom prst="rect">
            <a:avLst/>
          </a:prstGeom>
          <a:noFill/>
          <a:extLst>
            <a:ext uri="{909E8E84-426E-40DD-AFC4-6F175D3DCCD1}">
              <a14:hiddenFill xmlns:a14="http://schemas.microsoft.com/office/drawing/2010/main">
                <a:solidFill>
                  <a:srgbClr val="FFFFFF"/>
                </a:solidFill>
              </a14:hiddenFill>
            </a:ext>
          </a:extLst>
        </p:spPr>
      </p:pic>
      <p:pic>
        <p:nvPicPr>
          <p:cNvPr id="118806" name="Picture 22" descr="pg_01"/>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596188" y="1628775"/>
            <a:ext cx="1152525" cy="1008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8807" name="Рисунок 2" descr="http://festival.1september.ru/articles/310056/img2.gif"/>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4139952" y="3979825"/>
            <a:ext cx="1925091" cy="1968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8831" name="Картинка1" descr="DOG"/>
          <p:cNvPicPr>
            <a:picLocks noRot="1"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6659563" y="3952432"/>
            <a:ext cx="1366837" cy="18260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18832" name="Рисунок 3" descr="P1100206.JPG"/>
          <p:cNvPicPr>
            <a:picLocks noChangeAspect="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3851275" y="1557338"/>
            <a:ext cx="1979613" cy="172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 name="Picture 22" descr="pg_01"/>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748588" y="1781175"/>
            <a:ext cx="1152525" cy="1008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118318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036495" cy="6858000"/>
          </a:xfrm>
        </p:spPr>
        <p:txBody>
          <a:bodyPr/>
          <a:lstStyle/>
          <a:p>
            <a:pPr algn="l"/>
            <a:r>
              <a:rPr lang="kk-KZ" sz="1400" dirty="0">
                <a:effectLst/>
              </a:rPr>
              <a:t>№4 тапсырма.    К. Йерасектің оқушының мектепке дайындығын   </a:t>
            </a:r>
            <a:r>
              <a:rPr lang="ru-RU" sz="1400" dirty="0">
                <a:effectLst/>
              </a:rPr>
              <a:t/>
            </a:r>
            <a:br>
              <a:rPr lang="ru-RU" sz="1400" dirty="0">
                <a:effectLst/>
              </a:rPr>
            </a:br>
            <a:r>
              <a:rPr lang="kk-KZ" sz="1400" dirty="0">
                <a:effectLst/>
              </a:rPr>
              <a:t>                                 бағдарлау тестісінің ауызша сұрақтары.</a:t>
            </a:r>
            <a:r>
              <a:rPr lang="ru-RU" sz="1400" dirty="0">
                <a:effectLst/>
              </a:rPr>
              <a:t/>
            </a:r>
            <a:br>
              <a:rPr lang="ru-RU" sz="1400" dirty="0">
                <a:effectLst/>
              </a:rPr>
            </a:br>
            <a:r>
              <a:rPr lang="kk-KZ" sz="1400" dirty="0">
                <a:effectLst/>
              </a:rPr>
              <a:t>1.Жануарлардың қайсысы үлкен – жылқы ма, ит пе?</a:t>
            </a:r>
            <a:r>
              <a:rPr lang="ru-RU" sz="1400" dirty="0">
                <a:effectLst/>
              </a:rPr>
              <a:t/>
            </a:r>
            <a:br>
              <a:rPr lang="ru-RU" sz="1400" dirty="0">
                <a:effectLst/>
              </a:rPr>
            </a:br>
            <a:r>
              <a:rPr lang="kk-KZ" sz="1400" dirty="0">
                <a:effectLst/>
              </a:rPr>
              <a:t>  Жылқы 0 ұпай, қате жауап=- ұпай.</a:t>
            </a:r>
            <a:r>
              <a:rPr lang="ru-RU" sz="1400" dirty="0">
                <a:effectLst/>
              </a:rPr>
              <a:t/>
            </a:r>
            <a:br>
              <a:rPr lang="ru-RU" sz="1400" dirty="0">
                <a:effectLst/>
              </a:rPr>
            </a:br>
            <a:r>
              <a:rPr lang="kk-KZ" sz="1400" dirty="0">
                <a:effectLst/>
              </a:rPr>
              <a:t>2. Таңертең ас ішесіз, ал күндіз ше?</a:t>
            </a:r>
            <a:r>
              <a:rPr lang="ru-RU" sz="1400" dirty="0">
                <a:effectLst/>
              </a:rPr>
              <a:t/>
            </a:r>
            <a:br>
              <a:rPr lang="ru-RU" sz="1400" dirty="0">
                <a:effectLst/>
              </a:rPr>
            </a:br>
            <a:r>
              <a:rPr lang="kk-KZ" sz="1400" dirty="0">
                <a:effectLst/>
              </a:rPr>
              <a:t>Түскі ас ішеміз. Сорпа ішіп , ет жейміз=-0 ұпай. Кешкі тамақ ішеміз, ұйықтаймыз және т. б.  Қате жауаптар= 3 ұпай</a:t>
            </a:r>
            <a:r>
              <a:rPr lang="ru-RU" sz="1400" dirty="0">
                <a:effectLst/>
              </a:rPr>
              <a:t/>
            </a:r>
            <a:br>
              <a:rPr lang="ru-RU" sz="1400" dirty="0">
                <a:effectLst/>
              </a:rPr>
            </a:br>
            <a:r>
              <a:rPr lang="kk-KZ" sz="1400" dirty="0">
                <a:effectLst/>
              </a:rPr>
              <a:t>3. Күндіз жарық, ал түнде...</a:t>
            </a:r>
            <a:r>
              <a:rPr lang="ru-RU" sz="1400" dirty="0">
                <a:effectLst/>
              </a:rPr>
              <a:t/>
            </a:r>
            <a:br>
              <a:rPr lang="ru-RU" sz="1400" dirty="0">
                <a:effectLst/>
              </a:rPr>
            </a:br>
            <a:r>
              <a:rPr lang="kk-KZ" sz="1400" dirty="0">
                <a:effectLst/>
              </a:rPr>
              <a:t>    Қараңғы-0 ұпай, қате жауап =- 0 ұпай.</a:t>
            </a:r>
            <a:r>
              <a:rPr lang="ru-RU" sz="1400" dirty="0">
                <a:effectLst/>
              </a:rPr>
              <a:t/>
            </a:r>
            <a:br>
              <a:rPr lang="ru-RU" sz="1400" dirty="0">
                <a:effectLst/>
              </a:rPr>
            </a:br>
            <a:r>
              <a:rPr lang="kk-KZ" sz="1400" dirty="0">
                <a:effectLst/>
              </a:rPr>
              <a:t>4. Аспан көк, шөп...</a:t>
            </a:r>
            <a:r>
              <a:rPr lang="ru-RU" sz="1400" dirty="0">
                <a:effectLst/>
              </a:rPr>
              <a:t/>
            </a:r>
            <a:br>
              <a:rPr lang="ru-RU" sz="1400" dirty="0">
                <a:effectLst/>
              </a:rPr>
            </a:br>
            <a:r>
              <a:rPr lang="kk-KZ" sz="1400" dirty="0">
                <a:effectLst/>
              </a:rPr>
              <a:t>   Қараңғы- 0 ұпай, қате жауап=-4 ұпай</a:t>
            </a:r>
            <a:r>
              <a:rPr lang="ru-RU" sz="1400" dirty="0">
                <a:effectLst/>
              </a:rPr>
              <a:t/>
            </a:r>
            <a:br>
              <a:rPr lang="ru-RU" sz="1400" dirty="0">
                <a:effectLst/>
              </a:rPr>
            </a:br>
            <a:r>
              <a:rPr lang="kk-KZ" sz="1400" dirty="0">
                <a:effectLst/>
              </a:rPr>
              <a:t>5. Шие, өрік, алма бұл не?</a:t>
            </a:r>
            <a:r>
              <a:rPr lang="ru-RU" sz="1400" dirty="0">
                <a:effectLst/>
              </a:rPr>
              <a:t/>
            </a:r>
            <a:br>
              <a:rPr lang="ru-RU" sz="1400" dirty="0">
                <a:effectLst/>
              </a:rPr>
            </a:br>
            <a:r>
              <a:rPr lang="kk-KZ" sz="1400" dirty="0">
                <a:effectLst/>
              </a:rPr>
              <a:t>Жемістер= 1 ұпай, қате жауап =-1 ұпай</a:t>
            </a:r>
            <a:r>
              <a:rPr lang="ru-RU" sz="1400" dirty="0">
                <a:effectLst/>
              </a:rPr>
              <a:t/>
            </a:r>
            <a:br>
              <a:rPr lang="ru-RU" sz="1400" dirty="0">
                <a:effectLst/>
              </a:rPr>
            </a:br>
            <a:r>
              <a:rPr lang="kk-KZ" sz="1400" dirty="0">
                <a:effectLst/>
              </a:rPr>
              <a:t>6. Темір жолдан өтер кезде неге шлагбаум түсіріліп, жол жабылады?</a:t>
            </a:r>
            <a:r>
              <a:rPr lang="ru-RU" sz="1400" dirty="0">
                <a:effectLst/>
              </a:rPr>
              <a:t/>
            </a:r>
            <a:br>
              <a:rPr lang="ru-RU" sz="1400" dirty="0">
                <a:effectLst/>
              </a:rPr>
            </a:br>
            <a:r>
              <a:rPr lang="kk-KZ" sz="1400" dirty="0">
                <a:effectLst/>
              </a:rPr>
              <a:t>Адамдардың поезд астына түсіп қалмауы үшін (т. б) = 0 ұпай, қате жауап =- 1 ұпай</a:t>
            </a:r>
            <a:r>
              <a:rPr lang="ru-RU" sz="1400" dirty="0">
                <a:effectLst/>
              </a:rPr>
              <a:t/>
            </a:r>
            <a:br>
              <a:rPr lang="ru-RU" sz="1400" dirty="0">
                <a:effectLst/>
              </a:rPr>
            </a:br>
            <a:r>
              <a:rPr lang="kk-KZ" sz="1400" dirty="0">
                <a:effectLst/>
              </a:rPr>
              <a:t>7. Астана , Алматы, Семей, Павлодар бұл не?</a:t>
            </a:r>
            <a:r>
              <a:rPr lang="ru-RU" sz="1400" dirty="0">
                <a:effectLst/>
              </a:rPr>
              <a:t/>
            </a:r>
            <a:br>
              <a:rPr lang="ru-RU" sz="1400" dirty="0">
                <a:effectLst/>
              </a:rPr>
            </a:br>
            <a:r>
              <a:rPr lang="kk-KZ" sz="1400" dirty="0">
                <a:effectLst/>
              </a:rPr>
              <a:t>   Қала=1 ұпай, станция=0 ұпай, қате жауап=-1 ұпай</a:t>
            </a:r>
            <a:r>
              <a:rPr lang="ru-RU" sz="1400" dirty="0">
                <a:effectLst/>
              </a:rPr>
              <a:t/>
            </a:r>
            <a:br>
              <a:rPr lang="ru-RU" sz="1400" dirty="0">
                <a:effectLst/>
              </a:rPr>
            </a:br>
            <a:r>
              <a:rPr lang="kk-KZ" sz="1400" dirty="0">
                <a:effectLst/>
              </a:rPr>
              <a:t>8.Сағат қанша уақытты  көрсетіп тұр (қағаздан көрсетеміз: он бес минут кетті, бес минутсыз сегіз, он бірден  бес минут кетті, он бірден он бес минус кетті)?</a:t>
            </a:r>
            <a:r>
              <a:rPr lang="ru-RU" sz="1400" dirty="0">
                <a:effectLst/>
              </a:rPr>
              <a:t/>
            </a:r>
            <a:br>
              <a:rPr lang="ru-RU" sz="1400" dirty="0">
                <a:effectLst/>
              </a:rPr>
            </a:br>
            <a:r>
              <a:rPr lang="kk-KZ" sz="1400" dirty="0">
                <a:effectLst/>
              </a:rPr>
              <a:t>Жақсы көрсетсе =4 ұпай. Сағаттан он бес минутты, толық бір сағатты немесе он бес минут бір сағат дұрыс болса=3 ұпай. Сағатты білмесе = 0 ұпай.</a:t>
            </a:r>
            <a:r>
              <a:rPr lang="ru-RU" sz="1400" dirty="0">
                <a:effectLst/>
              </a:rPr>
              <a:t/>
            </a:r>
            <a:br>
              <a:rPr lang="ru-RU" sz="1400" dirty="0">
                <a:effectLst/>
              </a:rPr>
            </a:br>
            <a:r>
              <a:rPr lang="kk-KZ" sz="1400" dirty="0">
                <a:effectLst/>
              </a:rPr>
              <a:t>9. Кішкенмай сиыр- ол бұзау, кішкентай ит- ол ...., кішкентай қой- ол .....?</a:t>
            </a:r>
            <a:r>
              <a:rPr lang="ru-RU" sz="1400" dirty="0">
                <a:effectLst/>
              </a:rPr>
              <a:t/>
            </a:r>
            <a:br>
              <a:rPr lang="ru-RU" sz="1400" dirty="0">
                <a:effectLst/>
              </a:rPr>
            </a:br>
            <a:r>
              <a:rPr lang="kk-KZ" sz="1400" dirty="0">
                <a:effectLst/>
              </a:rPr>
              <a:t>  Күшік, қозы=4 ұпай, екеуінің біреуін тағы атаса=0 ұпай, қате жауап=-1 ұпай</a:t>
            </a:r>
            <a:r>
              <a:rPr lang="ru-RU" sz="1400" dirty="0">
                <a:effectLst/>
              </a:rPr>
              <a:t/>
            </a:r>
            <a:br>
              <a:rPr lang="ru-RU" sz="1400" dirty="0">
                <a:effectLst/>
              </a:rPr>
            </a:br>
            <a:r>
              <a:rPr lang="kk-KZ" sz="1400" dirty="0">
                <a:effectLst/>
              </a:rPr>
              <a:t>10. Ит тауыққа ұқсай ма, әлде мысыққа ұқсайды ма? Олар несімен ұқсас?</a:t>
            </a:r>
            <a:r>
              <a:rPr lang="ru-RU" sz="1400" dirty="0">
                <a:effectLst/>
              </a:rPr>
              <a:t/>
            </a:r>
            <a:br>
              <a:rPr lang="ru-RU" sz="1400" dirty="0">
                <a:effectLst/>
              </a:rPr>
            </a:br>
            <a:r>
              <a:rPr lang="kk-KZ" sz="1400" dirty="0">
                <a:effectLst/>
              </a:rPr>
              <a:t>     Мысыққа ұқсас , себебі 4 аяғы, жүні, құйрығы, тырнақтары бар=0 ұпай.   </a:t>
            </a:r>
            <a:r>
              <a:rPr lang="ru-RU" sz="1400" dirty="0">
                <a:effectLst/>
              </a:rPr>
              <a:t/>
            </a:r>
            <a:br>
              <a:rPr lang="ru-RU" sz="1400" dirty="0">
                <a:effectLst/>
              </a:rPr>
            </a:br>
            <a:r>
              <a:rPr lang="kk-KZ" sz="1400" dirty="0">
                <a:effectLst/>
              </a:rPr>
              <a:t>      Мысыққа ұқсас( белгілерін айтпайды). Тауыққа ұқсас=- 3 </a:t>
            </a:r>
            <a:r>
              <a:rPr lang="kk-KZ" sz="1400" dirty="0" smtClean="0">
                <a:effectLst/>
              </a:rPr>
              <a:t>ұпай.</a:t>
            </a:r>
            <a:br>
              <a:rPr lang="kk-KZ" sz="1400" dirty="0" smtClean="0">
                <a:effectLst/>
              </a:rPr>
            </a:br>
            <a:r>
              <a:rPr lang="kk-KZ" sz="1400" dirty="0"/>
              <a:t>11. Неге барлық автомобильдерде  тежегіш бар?</a:t>
            </a:r>
            <a:r>
              <a:rPr lang="ru-RU" sz="1400" dirty="0"/>
              <a:t/>
            </a:r>
            <a:br>
              <a:rPr lang="ru-RU" sz="1400" dirty="0"/>
            </a:br>
            <a:r>
              <a:rPr lang="kk-KZ" sz="1400" dirty="0"/>
              <a:t>      Екі себебі бар (таулы жерде, бұрылыстарда тежегіш қажет; соқтығысу  </a:t>
            </a:r>
            <a:r>
              <a:rPr lang="ru-RU" sz="1400" dirty="0"/>
              <a:t/>
            </a:r>
            <a:br>
              <a:rPr lang="ru-RU" sz="1400" dirty="0"/>
            </a:br>
            <a:r>
              <a:rPr lang="kk-KZ" sz="1400" dirty="0"/>
              <a:t>      қаупі туғанда; жай машина тоқтату үшін) =1 ұпай. 1 себеп=0 ұпай, қате </a:t>
            </a:r>
            <a:r>
              <a:rPr lang="ru-RU" sz="1400" dirty="0"/>
              <a:t/>
            </a:r>
            <a:br>
              <a:rPr lang="ru-RU" sz="1400" dirty="0"/>
            </a:br>
            <a:r>
              <a:rPr lang="kk-KZ" sz="1400" dirty="0"/>
              <a:t>       жауап( мысалы, машина тежегішсіз –ақ жүре беруіне болады) =-1 ұпай.</a:t>
            </a:r>
            <a:r>
              <a:rPr lang="ru-RU" sz="1400" dirty="0"/>
              <a:t/>
            </a:r>
            <a:br>
              <a:rPr lang="ru-RU" sz="1400" dirty="0"/>
            </a:br>
            <a:endParaRPr lang="ru-RU" sz="1400" dirty="0"/>
          </a:p>
        </p:txBody>
      </p:sp>
    </p:spTree>
    <p:extLst>
      <p:ext uri="{BB962C8B-B14F-4D97-AF65-F5344CB8AC3E}">
        <p14:creationId xmlns:p14="http://schemas.microsoft.com/office/powerpoint/2010/main" val="30773974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0" y="-1"/>
            <a:ext cx="9144000" cy="6370975"/>
          </a:xfrm>
          <a:prstGeom prst="rect">
            <a:avLst/>
          </a:prstGeom>
        </p:spPr>
        <p:txBody>
          <a:bodyPr wrap="square">
            <a:spAutoFit/>
          </a:bodyPr>
          <a:lstStyle/>
          <a:p>
            <a:r>
              <a:rPr lang="kk-KZ" sz="1200" dirty="0" smtClean="0"/>
              <a:t>12</a:t>
            </a:r>
            <a:r>
              <a:rPr lang="kk-KZ" sz="1200" dirty="0"/>
              <a:t>. Балта мен балғаның ұқсастығы неде?</a:t>
            </a:r>
            <a:r>
              <a:rPr lang="ru-RU" sz="1200" dirty="0"/>
              <a:t/>
            </a:r>
            <a:br>
              <a:rPr lang="ru-RU" sz="1200" dirty="0"/>
            </a:br>
            <a:r>
              <a:rPr lang="kk-KZ" sz="1200" dirty="0"/>
              <a:t>       Екі ортақ белгілері бар (олар ағаш пен темірден жасалған, сабы бар,   </a:t>
            </a:r>
            <a:r>
              <a:rPr lang="ru-RU" sz="1200" dirty="0"/>
              <a:t/>
            </a:r>
            <a:br>
              <a:rPr lang="ru-RU" sz="1200" dirty="0"/>
            </a:br>
            <a:r>
              <a:rPr lang="kk-KZ" sz="1200" dirty="0"/>
              <a:t>       олармен шегені қағуға болады, артқы жақтары тегіс болып келеді)   </a:t>
            </a:r>
            <a:r>
              <a:rPr lang="ru-RU" sz="1200" dirty="0"/>
              <a:t/>
            </a:r>
            <a:br>
              <a:rPr lang="ru-RU" sz="1200" dirty="0"/>
            </a:br>
            <a:r>
              <a:rPr lang="kk-KZ" sz="1200" dirty="0"/>
              <a:t>        =3ұпай, бір ғана белгісін айтса =2 ұпай, қате жауап=0 ұпай.</a:t>
            </a:r>
            <a:r>
              <a:rPr lang="ru-RU" sz="1200" dirty="0"/>
              <a:t/>
            </a:r>
            <a:br>
              <a:rPr lang="ru-RU" sz="1200" dirty="0"/>
            </a:br>
            <a:r>
              <a:rPr lang="kk-KZ" sz="1200" dirty="0"/>
              <a:t>13. Тиін мен мысықтың ұқсастығы неде?</a:t>
            </a:r>
            <a:r>
              <a:rPr lang="ru-RU" sz="1200" dirty="0"/>
              <a:t/>
            </a:r>
            <a:br>
              <a:rPr lang="ru-RU" sz="1200" dirty="0"/>
            </a:br>
            <a:r>
              <a:rPr lang="kk-KZ" sz="1200" dirty="0"/>
              <a:t>      Олардың екі ұқсастығы бар(4 аяғы, құйрығы, жүні бар, екеуі де ағашқа   </a:t>
            </a:r>
            <a:r>
              <a:rPr lang="ru-RU" sz="1200" dirty="0"/>
              <a:t/>
            </a:r>
            <a:br>
              <a:rPr lang="ru-RU" sz="1200" dirty="0"/>
            </a:br>
            <a:r>
              <a:rPr lang="kk-KZ" sz="1200" dirty="0"/>
              <a:t>      өрмелей алады) =3 ұпай, біреуін ғана айтса=2 ұпай, қате жауап=0 ұпай.</a:t>
            </a:r>
            <a:r>
              <a:rPr lang="ru-RU" sz="1200" dirty="0"/>
              <a:t/>
            </a:r>
            <a:br>
              <a:rPr lang="ru-RU" sz="1200" dirty="0"/>
            </a:br>
            <a:r>
              <a:rPr lang="kk-KZ" sz="1200" dirty="0"/>
              <a:t>14.  Шеге мен бұранданың айырмашылығы неде? Екеуі де алдыңда жатса , </a:t>
            </a:r>
            <a:r>
              <a:rPr lang="ru-RU" sz="1200" dirty="0"/>
              <a:t/>
            </a:r>
            <a:br>
              <a:rPr lang="ru-RU" sz="1200" dirty="0"/>
            </a:br>
            <a:r>
              <a:rPr lang="kk-KZ" sz="1200" dirty="0"/>
              <a:t>        қалай ажыратар едің?</a:t>
            </a:r>
            <a:r>
              <a:rPr lang="ru-RU" sz="1200" dirty="0"/>
              <a:t/>
            </a:r>
            <a:br>
              <a:rPr lang="ru-RU" sz="1200" dirty="0"/>
            </a:br>
            <a:r>
              <a:rPr lang="kk-KZ" sz="1200" dirty="0"/>
              <a:t>         Олардың бір-бірінен айырмасы көп: бұранда бұралады, шиырмалы=3  </a:t>
            </a:r>
            <a:r>
              <a:rPr lang="ru-RU" sz="1200" dirty="0"/>
              <a:t/>
            </a:r>
            <a:br>
              <a:rPr lang="ru-RU" sz="1200" dirty="0"/>
            </a:br>
            <a:r>
              <a:rPr lang="kk-KZ" sz="1200" dirty="0"/>
              <a:t>        Ұпай. Бұраңданы айналдырып  кіргізсек, шегені қағамыз =2 ұпай, қате жауап=0 ұпай.</a:t>
            </a:r>
            <a:r>
              <a:rPr lang="ru-RU" sz="1200" dirty="0"/>
              <a:t/>
            </a:r>
            <a:br>
              <a:rPr lang="ru-RU" sz="1200" dirty="0"/>
            </a:br>
            <a:r>
              <a:rPr lang="kk-KZ" sz="1200" dirty="0"/>
              <a:t>15. Футбол, биікке секіру, теннис, жүзу- бұл не?</a:t>
            </a:r>
            <a:r>
              <a:rPr lang="ru-RU" sz="1200" dirty="0"/>
              <a:t/>
            </a:r>
            <a:br>
              <a:rPr lang="ru-RU" sz="1200" dirty="0"/>
            </a:br>
            <a:r>
              <a:rPr lang="kk-KZ" sz="1200" dirty="0"/>
              <a:t>     Спорт, дене шынықтыру=3 ұпай. Ойын,( жаттығу), гинастика, жарыс, қате  </a:t>
            </a:r>
            <a:r>
              <a:rPr lang="ru-RU" sz="1200" dirty="0"/>
              <a:t/>
            </a:r>
            <a:br>
              <a:rPr lang="ru-RU" sz="1200" dirty="0"/>
            </a:br>
            <a:r>
              <a:rPr lang="kk-KZ" sz="1200" dirty="0"/>
              <a:t>     жауап=0 ұпай</a:t>
            </a:r>
            <a:r>
              <a:rPr lang="ru-RU" sz="1200" dirty="0"/>
              <a:t/>
            </a:r>
            <a:br>
              <a:rPr lang="ru-RU" sz="1200" dirty="0"/>
            </a:br>
            <a:r>
              <a:rPr lang="kk-KZ" sz="1200" dirty="0"/>
              <a:t>16. Қандай көлік  тұрлерін білесің?</a:t>
            </a:r>
            <a:r>
              <a:rPr lang="ru-RU" sz="1200" dirty="0"/>
              <a:t/>
            </a:r>
            <a:br>
              <a:rPr lang="ru-RU" sz="1200" dirty="0"/>
            </a:br>
            <a:r>
              <a:rPr lang="kk-KZ" sz="1200" dirty="0"/>
              <a:t>      Жерде жүретін көлік түрі, ұшақ және кеме=4 ұпай. Жерде жүретән үш көлік түрі немесе толық тізімі, ұшақ пен кеме және олар қозғалыс құралы=2 ұпай, қате жауап =0 ұпай</a:t>
            </a:r>
            <a:r>
              <a:rPr lang="ru-RU" sz="1200" dirty="0"/>
              <a:t/>
            </a:r>
            <a:br>
              <a:rPr lang="ru-RU" sz="1200" dirty="0"/>
            </a:br>
            <a:r>
              <a:rPr lang="kk-KZ" sz="1200" dirty="0"/>
              <a:t>17.  Қарт адаммен жас адамның айырмасы неде?</a:t>
            </a:r>
            <a:r>
              <a:rPr lang="ru-RU" sz="1200" dirty="0"/>
              <a:t/>
            </a:r>
            <a:br>
              <a:rPr lang="ru-RU" sz="1200" dirty="0"/>
            </a:br>
            <a:r>
              <a:rPr lang="kk-KZ" sz="1200" dirty="0"/>
              <a:t>      Ұш белгісі бар ( шаштың ағаруы немесе мүлде болмауы, әжімдер,  жұмыс  </a:t>
            </a:r>
            <a:r>
              <a:rPr lang="ru-RU" sz="1200" dirty="0"/>
              <a:t/>
            </a:r>
            <a:br>
              <a:rPr lang="ru-RU" sz="1200" dirty="0"/>
            </a:br>
            <a:r>
              <a:rPr lang="kk-KZ" sz="1200" dirty="0"/>
              <a:t>      істей алмауы, көзі нашар көреді дұрыс естімейді, жиі ауырады, жас       </a:t>
            </a:r>
            <a:r>
              <a:rPr lang="ru-RU" sz="1200" dirty="0"/>
              <a:t/>
            </a:r>
            <a:br>
              <a:rPr lang="ru-RU" sz="1200" dirty="0"/>
            </a:br>
            <a:r>
              <a:rPr lang="kk-KZ" sz="1200" dirty="0"/>
              <a:t>      адамға қарағанда өлімге жақын тұр) =4 ұпай, бір немесе екі айырмасын </a:t>
            </a:r>
            <a:r>
              <a:rPr lang="ru-RU" sz="1200" dirty="0"/>
              <a:t/>
            </a:r>
            <a:br>
              <a:rPr lang="ru-RU" sz="1200" dirty="0"/>
            </a:br>
            <a:r>
              <a:rPr lang="kk-KZ" sz="1200" dirty="0"/>
              <a:t>      айтса =2 ұпай. Қате жауап(оның қолында таяқ, темекі тартады) =0 ұпай</a:t>
            </a:r>
            <a:r>
              <a:rPr lang="ru-RU" sz="1200" dirty="0"/>
              <a:t/>
            </a:r>
            <a:br>
              <a:rPr lang="ru-RU" sz="1200" dirty="0"/>
            </a:br>
            <a:r>
              <a:rPr lang="kk-KZ" sz="1200" dirty="0"/>
              <a:t>18. Адамдар неге спортпен шұғылданады?</a:t>
            </a:r>
            <a:r>
              <a:rPr lang="ru-RU" sz="1200" dirty="0"/>
              <a:t/>
            </a:r>
            <a:br>
              <a:rPr lang="ru-RU" sz="1200" dirty="0"/>
            </a:br>
            <a:r>
              <a:rPr lang="kk-KZ" sz="1200" dirty="0"/>
              <a:t>     Екі себебі бар( денсаулығы мықты, күшті болуы үшін, ширақ қозғалыс, </a:t>
            </a:r>
            <a:r>
              <a:rPr lang="ru-RU" sz="1200" dirty="0"/>
              <a:t/>
            </a:r>
            <a:br>
              <a:rPr lang="ru-RU" sz="1200" dirty="0"/>
            </a:br>
            <a:r>
              <a:rPr lang="kk-KZ" sz="1200" dirty="0"/>
              <a:t>     толық болмас үшін, рекорд жасағысы келеді, т. б.) =4 ұпай, Бір ғана </a:t>
            </a:r>
            <a:r>
              <a:rPr lang="ru-RU" sz="1200" dirty="0"/>
              <a:t/>
            </a:r>
            <a:br>
              <a:rPr lang="ru-RU" sz="1200" dirty="0"/>
            </a:br>
            <a:r>
              <a:rPr lang="kk-KZ" sz="1200" dirty="0"/>
              <a:t>      себебін келтірсе=2 ұпай, қате жауап=0 ұпай.</a:t>
            </a:r>
            <a:r>
              <a:rPr lang="ru-RU" sz="1200" dirty="0"/>
              <a:t/>
            </a:r>
            <a:br>
              <a:rPr lang="ru-RU" sz="1200" dirty="0"/>
            </a:br>
            <a:r>
              <a:rPr lang="kk-KZ" sz="1200" dirty="0"/>
              <a:t>19. Егер адам жұмыс істеуден қашқақтаса неге жаман деп есептеледі?</a:t>
            </a:r>
            <a:r>
              <a:rPr lang="ru-RU" sz="1200" dirty="0"/>
              <a:t/>
            </a:r>
            <a:br>
              <a:rPr lang="ru-RU" sz="1200" dirty="0"/>
            </a:br>
            <a:r>
              <a:rPr lang="kk-KZ" sz="1200" dirty="0"/>
              <a:t>     Басқалары ол үшін жұмыс істеуі керек( немесе басқаларға зиян келеді), </a:t>
            </a:r>
            <a:r>
              <a:rPr lang="ru-RU" sz="1200" dirty="0"/>
              <a:t/>
            </a:r>
            <a:br>
              <a:rPr lang="ru-RU" sz="1200" dirty="0"/>
            </a:br>
            <a:r>
              <a:rPr lang="kk-KZ" sz="1200" dirty="0"/>
              <a:t>     өте аз жалақы алады, ештеңе сатып ала алмайды, жалқау=2 ұпай,қате </a:t>
            </a:r>
            <a:r>
              <a:rPr lang="ru-RU" sz="1200" dirty="0"/>
              <a:t/>
            </a:r>
            <a:br>
              <a:rPr lang="ru-RU" sz="1200" dirty="0"/>
            </a:br>
            <a:r>
              <a:rPr lang="kk-KZ" sz="1200" dirty="0"/>
              <a:t>     жауап=0 ұпай.</a:t>
            </a:r>
            <a:r>
              <a:rPr lang="ru-RU" sz="1200" dirty="0"/>
              <a:t/>
            </a:r>
            <a:br>
              <a:rPr lang="ru-RU" sz="1200" dirty="0"/>
            </a:br>
            <a:r>
              <a:rPr lang="kk-KZ" sz="1200" dirty="0"/>
              <a:t>20. Конвертке неге марка жапсырады?</a:t>
            </a:r>
            <a:r>
              <a:rPr lang="ru-RU" sz="1200" dirty="0"/>
              <a:t/>
            </a:r>
            <a:br>
              <a:rPr lang="ru-RU" sz="1200" dirty="0"/>
            </a:br>
            <a:r>
              <a:rPr lang="kk-KZ" sz="1200" dirty="0"/>
              <a:t>     Хатты тасымалдағаны үшін төлейміз=5 ұпай.</a:t>
            </a:r>
            <a:r>
              <a:rPr lang="ru-RU" sz="1200" dirty="0"/>
              <a:t/>
            </a:r>
            <a:br>
              <a:rPr lang="ru-RU" sz="1200" dirty="0"/>
            </a:br>
            <a:r>
              <a:rPr lang="kk-KZ" sz="1200" dirty="0"/>
              <a:t>     Басқа адамның төлейтін штрафы=2 ұпай</a:t>
            </a:r>
            <a:r>
              <a:rPr lang="ru-RU" sz="1200" dirty="0"/>
              <a:t/>
            </a:r>
            <a:br>
              <a:rPr lang="ru-RU" sz="1200" dirty="0"/>
            </a:br>
            <a:r>
              <a:rPr lang="kk-KZ" sz="1200" dirty="0"/>
              <a:t>     Қате жауап =0 ұпай</a:t>
            </a:r>
            <a:endParaRPr lang="ru-RU" sz="1200" dirty="0"/>
          </a:p>
        </p:txBody>
      </p:sp>
    </p:spTree>
    <p:extLst>
      <p:ext uri="{BB962C8B-B14F-4D97-AF65-F5344CB8AC3E}">
        <p14:creationId xmlns:p14="http://schemas.microsoft.com/office/powerpoint/2010/main" val="37499192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AutoShape 12"/>
          <p:cNvSpPr>
            <a:spLocks noChangeArrowheads="1"/>
          </p:cNvSpPr>
          <p:nvPr/>
        </p:nvSpPr>
        <p:spPr bwMode="auto">
          <a:xfrm>
            <a:off x="2123728" y="2457739"/>
            <a:ext cx="4392488" cy="2736850"/>
          </a:xfrm>
          <a:prstGeom prst="star16">
            <a:avLst>
              <a:gd name="adj" fmla="val 45023"/>
            </a:avLst>
          </a:prstGeom>
          <a:solidFill>
            <a:srgbClr val="00FFFF"/>
          </a:solidFill>
          <a:ln w="9525">
            <a:solidFill>
              <a:schemeClr val="tx1"/>
            </a:solidFill>
            <a:miter lim="800000"/>
            <a:headEnd/>
            <a:tailEnd/>
          </a:ln>
        </p:spPr>
        <p:txBody>
          <a:bodyPr wrap="none" anchor="ctr"/>
          <a:lstStyle/>
          <a:p>
            <a:pPr algn="ctr" defTabSz="771525"/>
            <a:r>
              <a:rPr lang="kk-KZ" sz="3600" dirty="0" smtClean="0">
                <a:latin typeface="Times New Roman" pitchFamily="18" charset="0"/>
                <a:cs typeface="Times New Roman" pitchFamily="18" charset="0"/>
              </a:rPr>
              <a:t>Түзету жұмыстары</a:t>
            </a:r>
          </a:p>
        </p:txBody>
      </p:sp>
      <p:sp>
        <p:nvSpPr>
          <p:cNvPr id="4099" name="AutoShape 14"/>
          <p:cNvSpPr>
            <a:spLocks noChangeArrowheads="1"/>
          </p:cNvSpPr>
          <p:nvPr/>
        </p:nvSpPr>
        <p:spPr bwMode="auto">
          <a:xfrm rot="20630313">
            <a:off x="5868144" y="332656"/>
            <a:ext cx="3275857" cy="2376264"/>
          </a:xfrm>
          <a:prstGeom prst="cloudCallout">
            <a:avLst>
              <a:gd name="adj1" fmla="val -64871"/>
              <a:gd name="adj2" fmla="val 44573"/>
            </a:avLst>
          </a:prstGeom>
          <a:solidFill>
            <a:srgbClr val="FF6600"/>
          </a:solidFill>
          <a:ln w="9525">
            <a:solidFill>
              <a:schemeClr val="tx1"/>
            </a:solidFill>
            <a:round/>
            <a:headEnd/>
            <a:tailEnd/>
          </a:ln>
        </p:spPr>
        <p:txBody>
          <a:bodyPr/>
          <a:lstStyle/>
          <a:p>
            <a:pPr algn="ctr"/>
            <a:r>
              <a:rPr lang="kk-KZ" sz="1800" b="1" dirty="0" smtClean="0">
                <a:latin typeface="Times New Roman" pitchFamily="18" charset="0"/>
                <a:cs typeface="Times New Roman" pitchFamily="18" charset="0"/>
              </a:rPr>
              <a:t>Мектеп мазасыздығы мен қорқынышына профилактика және коррекция жасау</a:t>
            </a:r>
            <a:endParaRPr lang="ru-RU" sz="1800" b="1" dirty="0">
              <a:latin typeface="Times New Roman" pitchFamily="18" charset="0"/>
              <a:cs typeface="Times New Roman" pitchFamily="18" charset="0"/>
            </a:endParaRPr>
          </a:p>
        </p:txBody>
      </p:sp>
      <p:sp>
        <p:nvSpPr>
          <p:cNvPr id="4100" name="AutoShape 16"/>
          <p:cNvSpPr>
            <a:spLocks noChangeArrowheads="1"/>
          </p:cNvSpPr>
          <p:nvPr/>
        </p:nvSpPr>
        <p:spPr bwMode="auto">
          <a:xfrm rot="17252989">
            <a:off x="-167493" y="6429"/>
            <a:ext cx="3024398" cy="3043725"/>
          </a:xfrm>
          <a:prstGeom prst="cloudCallout">
            <a:avLst>
              <a:gd name="adj1" fmla="val -37611"/>
              <a:gd name="adj2" fmla="val 61824"/>
            </a:avLst>
          </a:prstGeom>
          <a:solidFill>
            <a:srgbClr val="FF6600"/>
          </a:solidFill>
          <a:ln w="9525">
            <a:solidFill>
              <a:schemeClr val="tx1"/>
            </a:solidFill>
            <a:round/>
            <a:headEnd/>
            <a:tailEnd/>
          </a:ln>
        </p:spPr>
        <p:txBody>
          <a:bodyPr vert="eaVert"/>
          <a:lstStyle/>
          <a:p>
            <a:pPr algn="ctr"/>
            <a:r>
              <a:rPr lang="kk-KZ" sz="1800" b="1" dirty="0" smtClean="0"/>
              <a:t>Эмоциялық –коммуникативті дағдыларды дамыту</a:t>
            </a:r>
            <a:endParaRPr lang="ru-RU" sz="1800" b="1" dirty="0"/>
          </a:p>
        </p:txBody>
      </p:sp>
      <p:sp>
        <p:nvSpPr>
          <p:cNvPr id="4101" name="AutoShape 17"/>
          <p:cNvSpPr>
            <a:spLocks noChangeArrowheads="1"/>
          </p:cNvSpPr>
          <p:nvPr/>
        </p:nvSpPr>
        <p:spPr bwMode="auto">
          <a:xfrm rot="5400000">
            <a:off x="6493669" y="3523456"/>
            <a:ext cx="2276475" cy="4392613"/>
          </a:xfrm>
          <a:prstGeom prst="cloudCallout">
            <a:avLst>
              <a:gd name="adj1" fmla="val -76083"/>
              <a:gd name="adj2" fmla="val 31963"/>
            </a:avLst>
          </a:prstGeom>
          <a:solidFill>
            <a:srgbClr val="FF6600"/>
          </a:solidFill>
          <a:ln w="9525">
            <a:solidFill>
              <a:schemeClr val="tx1"/>
            </a:solidFill>
            <a:round/>
            <a:headEnd/>
            <a:tailEnd/>
          </a:ln>
        </p:spPr>
        <p:txBody>
          <a:bodyPr rot="10800000" vert="eaVert"/>
          <a:lstStyle/>
          <a:p>
            <a:pPr algn="ctr"/>
            <a:r>
              <a:rPr lang="kk-KZ" sz="1800" b="1" dirty="0" smtClean="0"/>
              <a:t>Өзінің  денсаулығына және салауатты өмір салтына жауапкершілікті  қатынасты қалыптастыру</a:t>
            </a:r>
            <a:endParaRPr lang="ru-RU" sz="1800" b="1" dirty="0"/>
          </a:p>
        </p:txBody>
      </p:sp>
      <p:sp>
        <p:nvSpPr>
          <p:cNvPr id="4102" name="AutoShape 18"/>
          <p:cNvSpPr>
            <a:spLocks noChangeArrowheads="1"/>
          </p:cNvSpPr>
          <p:nvPr/>
        </p:nvSpPr>
        <p:spPr bwMode="auto">
          <a:xfrm rot="-9992756">
            <a:off x="184735" y="4707402"/>
            <a:ext cx="3702641" cy="2024720"/>
          </a:xfrm>
          <a:prstGeom prst="cloudCallout">
            <a:avLst>
              <a:gd name="adj1" fmla="val -14801"/>
              <a:gd name="adj2" fmla="val 75625"/>
            </a:avLst>
          </a:prstGeom>
          <a:solidFill>
            <a:srgbClr val="FF6600"/>
          </a:solidFill>
          <a:ln w="9525">
            <a:solidFill>
              <a:schemeClr val="tx1"/>
            </a:solidFill>
            <a:round/>
            <a:headEnd/>
            <a:tailEnd/>
          </a:ln>
        </p:spPr>
        <p:txBody>
          <a:bodyPr rot="10800000"/>
          <a:lstStyle/>
          <a:p>
            <a:pPr algn="ctr"/>
            <a:r>
              <a:rPr lang="kk-KZ" sz="1800" b="1" dirty="0" smtClean="0"/>
              <a:t>Баланың өзіндік санасын дамыту және еркіндікті қалыптастыру</a:t>
            </a:r>
            <a:endParaRPr lang="ru-RU" sz="1800" b="1" dirty="0"/>
          </a:p>
        </p:txBody>
      </p:sp>
      <p:pic>
        <p:nvPicPr>
          <p:cNvPr id="4103" name="Picture 26" descr="AG00317_"/>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995738" y="188641"/>
            <a:ext cx="1655762" cy="1669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4" name="Picture 24" descr="AG00315_"/>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995738" y="5013325"/>
            <a:ext cx="1624012" cy="2087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AutoShape 14"/>
          <p:cNvSpPr>
            <a:spLocks noChangeArrowheads="1"/>
          </p:cNvSpPr>
          <p:nvPr/>
        </p:nvSpPr>
        <p:spPr bwMode="auto">
          <a:xfrm>
            <a:off x="6516216" y="2852936"/>
            <a:ext cx="2808313" cy="1597063"/>
          </a:xfrm>
          <a:prstGeom prst="cloudCallout">
            <a:avLst>
              <a:gd name="adj1" fmla="val -69028"/>
              <a:gd name="adj2" fmla="val 33111"/>
            </a:avLst>
          </a:prstGeom>
          <a:solidFill>
            <a:srgbClr val="FF6600"/>
          </a:solidFill>
          <a:ln w="9525">
            <a:solidFill>
              <a:schemeClr val="tx1"/>
            </a:solidFill>
            <a:round/>
            <a:headEnd/>
            <a:tailEnd/>
          </a:ln>
        </p:spPr>
        <p:txBody>
          <a:bodyPr/>
          <a:lstStyle/>
          <a:p>
            <a:pPr algn="ctr"/>
            <a:r>
              <a:rPr lang="kk-KZ" sz="1800" b="1" dirty="0" smtClean="0">
                <a:latin typeface="Times New Roman" pitchFamily="18" charset="0"/>
                <a:cs typeface="Times New Roman" pitchFamily="18" charset="0"/>
              </a:rPr>
              <a:t>Мотивациялық сферасын қалыптастыру</a:t>
            </a:r>
            <a:endParaRPr lang="ru-RU" sz="1800" b="1" dirty="0">
              <a:latin typeface="Times New Roman" pitchFamily="18" charset="0"/>
              <a:cs typeface="Times New Roman" pitchFamily="18" charset="0"/>
            </a:endParaRPr>
          </a:p>
        </p:txBody>
      </p:sp>
    </p:spTree>
    <p:extLst>
      <p:ext uri="{BB962C8B-B14F-4D97-AF65-F5344CB8AC3E}">
        <p14:creationId xmlns:p14="http://schemas.microsoft.com/office/powerpoint/2010/main" val="993958554"/>
      </p:ext>
    </p:extLst>
  </p:cSld>
  <p:clrMapOvr>
    <a:masterClrMapping/>
  </p:clrMapOvr>
  <p:transition spd="med">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8964487" cy="6858000"/>
          </a:xfrm>
        </p:spPr>
        <p:txBody>
          <a:bodyPr/>
          <a:lstStyle/>
          <a:p>
            <a:pPr marL="0" indent="0" algn="l">
              <a:buNone/>
            </a:pPr>
            <a:r>
              <a:rPr lang="kk-KZ" sz="2000" dirty="0" smtClean="0"/>
              <a:t/>
            </a:r>
            <a:br>
              <a:rPr lang="kk-KZ" sz="2000" dirty="0" smtClean="0"/>
            </a:br>
            <a:r>
              <a:rPr lang="kk-KZ" sz="2400" dirty="0" smtClean="0">
                <a:latin typeface="Times New Roman" pitchFamily="18" charset="0"/>
                <a:cs typeface="Times New Roman" pitchFamily="18" charset="0"/>
              </a:rPr>
              <a:t>Эмоциялық </a:t>
            </a:r>
            <a:r>
              <a:rPr lang="kk-KZ" sz="2400" dirty="0">
                <a:latin typeface="Times New Roman" pitchFamily="18" charset="0"/>
                <a:cs typeface="Times New Roman" pitchFamily="18" charset="0"/>
              </a:rPr>
              <a:t>–коммуникативті дағдыларды </a:t>
            </a:r>
            <a:r>
              <a:rPr lang="kk-KZ" sz="2400" dirty="0" smtClean="0">
                <a:latin typeface="Times New Roman" pitchFamily="18" charset="0"/>
                <a:cs typeface="Times New Roman" pitchFamily="18" charset="0"/>
              </a:rPr>
              <a:t>дамыту : </a:t>
            </a:r>
            <a:br>
              <a:rPr lang="kk-KZ" sz="2400" dirty="0" smtClean="0">
                <a:latin typeface="Times New Roman" pitchFamily="18" charset="0"/>
                <a:cs typeface="Times New Roman" pitchFamily="18" charset="0"/>
              </a:rPr>
            </a:br>
            <a:r>
              <a:rPr lang="kk-KZ" sz="2400" dirty="0" smtClean="0">
                <a:latin typeface="Times New Roman" pitchFamily="18" charset="0"/>
                <a:cs typeface="Times New Roman" pitchFamily="18" charset="0"/>
              </a:rPr>
              <a:t>«Көңіл күй»,  «Сезіну»,  жаттығуы</a:t>
            </a:r>
            <a:r>
              <a:rPr lang="kk-KZ" sz="2400" dirty="0">
                <a:latin typeface="Times New Roman" pitchFamily="18" charset="0"/>
                <a:cs typeface="Times New Roman" pitchFamily="18" charset="0"/>
              </a:rPr>
              <a:t/>
            </a:r>
            <a:br>
              <a:rPr lang="kk-KZ" sz="2400" dirty="0">
                <a:latin typeface="Times New Roman" pitchFamily="18" charset="0"/>
                <a:cs typeface="Times New Roman" pitchFamily="18" charset="0"/>
              </a:rPr>
            </a:br>
            <a:r>
              <a:rPr lang="kk-KZ" sz="2400" dirty="0" smtClean="0">
                <a:latin typeface="Times New Roman" pitchFamily="18" charset="0"/>
                <a:cs typeface="Times New Roman" pitchFamily="18" charset="0"/>
              </a:rPr>
              <a:t/>
            </a:r>
            <a:br>
              <a:rPr lang="kk-KZ" sz="2400" dirty="0" smtClean="0">
                <a:latin typeface="Times New Roman" pitchFamily="18" charset="0"/>
                <a:cs typeface="Times New Roman" pitchFamily="18" charset="0"/>
              </a:rPr>
            </a:br>
            <a:r>
              <a:rPr lang="kk-KZ" sz="2400" dirty="0" smtClean="0">
                <a:latin typeface="Times New Roman" pitchFamily="18" charset="0"/>
                <a:cs typeface="Times New Roman" pitchFamily="18" charset="0"/>
              </a:rPr>
              <a:t>Мектеп </a:t>
            </a:r>
            <a:r>
              <a:rPr lang="kk-KZ" sz="2400" dirty="0">
                <a:latin typeface="Times New Roman" pitchFamily="18" charset="0"/>
                <a:cs typeface="Times New Roman" pitchFamily="18" charset="0"/>
              </a:rPr>
              <a:t>мазасыздығы мен қорқынышына профилактика және коррекция жасау</a:t>
            </a: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err="1" smtClean="0">
                <a:latin typeface="Times New Roman" pitchFamily="18" charset="0"/>
                <a:cs typeface="Times New Roman" pitchFamily="18" charset="0"/>
              </a:rPr>
              <a:t>Ертегі</a:t>
            </a:r>
            <a:r>
              <a:rPr lang="ru-RU" sz="2400" dirty="0" smtClean="0">
                <a:latin typeface="Times New Roman" pitchFamily="18" charset="0"/>
                <a:cs typeface="Times New Roman" pitchFamily="18" charset="0"/>
              </a:rPr>
              <a:t>  терапия,  «</a:t>
            </a:r>
            <a:r>
              <a:rPr lang="ru-RU" sz="2400" dirty="0" err="1" smtClean="0">
                <a:latin typeface="Times New Roman" pitchFamily="18" charset="0"/>
                <a:cs typeface="Times New Roman" pitchFamily="18" charset="0"/>
              </a:rPr>
              <a:t>Сиқырлы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сөз</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Сиырлы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қанат</a:t>
            </a:r>
            <a:r>
              <a:rPr lang="ru-RU" sz="2400" dirty="0" smtClean="0">
                <a:latin typeface="Times New Roman" pitchFamily="18" charset="0"/>
                <a:cs typeface="Times New Roman" pitchFamily="18" charset="0"/>
              </a:rPr>
              <a:t>,</a:t>
            </a:r>
            <a:r>
              <a:rPr lang="kk-KZ" sz="2400" dirty="0" smtClean="0">
                <a:latin typeface="Times New Roman" pitchFamily="18" charset="0"/>
                <a:cs typeface="Times New Roman" pitchFamily="18" charset="0"/>
              </a:rPr>
              <a:t/>
            </a:r>
            <a:br>
              <a:rPr lang="kk-KZ" sz="2400" dirty="0" smtClean="0">
                <a:latin typeface="Times New Roman" pitchFamily="18" charset="0"/>
                <a:cs typeface="Times New Roman" pitchFamily="18" charset="0"/>
              </a:rPr>
            </a:br>
            <a:r>
              <a:rPr lang="kk-KZ" sz="2400" dirty="0" smtClean="0">
                <a:latin typeface="Times New Roman" pitchFamily="18" charset="0"/>
                <a:cs typeface="Times New Roman" pitchFamily="18" charset="0"/>
              </a:rPr>
              <a:t>Мотивациялық </a:t>
            </a:r>
            <a:r>
              <a:rPr lang="kk-KZ" sz="2400" dirty="0">
                <a:latin typeface="Times New Roman" pitchFamily="18" charset="0"/>
                <a:cs typeface="Times New Roman" pitchFamily="18" charset="0"/>
              </a:rPr>
              <a:t>сферасын қалыптастыру</a:t>
            </a: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kk-KZ" sz="2400" dirty="0" smtClean="0">
                <a:latin typeface="Times New Roman" pitchFamily="18" charset="0"/>
                <a:cs typeface="Times New Roman" pitchFamily="18" charset="0"/>
              </a:rPr>
              <a:t>«Сабақ және қоңырау» , ойыны</a:t>
            </a:r>
            <a:br>
              <a:rPr lang="kk-KZ" sz="2400" dirty="0" smtClean="0">
                <a:latin typeface="Times New Roman" pitchFamily="18" charset="0"/>
                <a:cs typeface="Times New Roman" pitchFamily="18" charset="0"/>
              </a:rPr>
            </a:br>
            <a:r>
              <a:rPr lang="kk-KZ" sz="2400" dirty="0" smtClean="0">
                <a:latin typeface="Times New Roman" pitchFamily="18" charset="0"/>
                <a:cs typeface="Times New Roman" pitchFamily="18" charset="0"/>
              </a:rPr>
              <a:t/>
            </a:r>
            <a:br>
              <a:rPr lang="kk-KZ" sz="2400" dirty="0" smtClean="0">
                <a:latin typeface="Times New Roman" pitchFamily="18" charset="0"/>
                <a:cs typeface="Times New Roman" pitchFamily="18" charset="0"/>
              </a:rPr>
            </a:br>
            <a:r>
              <a:rPr lang="kk-KZ" sz="2400" dirty="0" smtClean="0">
                <a:latin typeface="Times New Roman" pitchFamily="18" charset="0"/>
                <a:cs typeface="Times New Roman" pitchFamily="18" charset="0"/>
              </a:rPr>
              <a:t>Өзінің  </a:t>
            </a:r>
            <a:r>
              <a:rPr lang="kk-KZ" sz="2400" dirty="0">
                <a:latin typeface="Times New Roman" pitchFamily="18" charset="0"/>
                <a:cs typeface="Times New Roman" pitchFamily="18" charset="0"/>
              </a:rPr>
              <a:t>денсаулығына және салауатты өмір салтына жауапкершілікті  қатынасты қалыптастыру</a:t>
            </a: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smtClean="0">
                <a:latin typeface="Times New Roman" pitchFamily="18" charset="0"/>
                <a:cs typeface="Times New Roman" pitchFamily="18" charset="0"/>
              </a:rPr>
              <a:t>«</a:t>
            </a:r>
            <a:r>
              <a:rPr lang="ru-RU" sz="2400" dirty="0" err="1" smtClean="0">
                <a:latin typeface="Times New Roman" pitchFamily="18" charset="0"/>
                <a:cs typeface="Times New Roman" pitchFamily="18" charset="0"/>
              </a:rPr>
              <a:t>Доппен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ойнау</a:t>
            </a:r>
            <a:r>
              <a:rPr lang="ru-RU" sz="2400" dirty="0" smtClean="0">
                <a:latin typeface="Times New Roman" pitchFamily="18" charset="0"/>
                <a:cs typeface="Times New Roman" pitchFamily="18" charset="0"/>
              </a:rPr>
              <a:t>», </a:t>
            </a: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kk-KZ" sz="2400" dirty="0">
                <a:latin typeface="Times New Roman" pitchFamily="18" charset="0"/>
                <a:cs typeface="Times New Roman" pitchFamily="18" charset="0"/>
              </a:rPr>
              <a:t>Баланың өзіндік санасын дамыту және еркіндікті қалыптастыру</a:t>
            </a: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000" dirty="0">
                <a:latin typeface="Times New Roman" pitchFamily="18" charset="0"/>
                <a:cs typeface="Times New Roman" pitchFamily="18" charset="0"/>
              </a:rPr>
              <a:t/>
            </a:r>
            <a:br>
              <a:rPr lang="ru-RU" sz="2000" dirty="0">
                <a:latin typeface="Times New Roman" pitchFamily="18" charset="0"/>
                <a:cs typeface="Times New Roman" pitchFamily="18" charset="0"/>
              </a:rPr>
            </a:br>
            <a:r>
              <a:rPr lang="ru-RU" sz="2400" dirty="0" err="1" smtClean="0">
                <a:latin typeface="Times New Roman" pitchFamily="18" charset="0"/>
                <a:cs typeface="Times New Roman" pitchFamily="18" charset="0"/>
              </a:rPr>
              <a:t>Релаксациялық</a:t>
            </a:r>
            <a:r>
              <a:rPr lang="ru-RU" sz="2400" dirty="0" smtClean="0">
                <a:latin typeface="Times New Roman" pitchFamily="18" charset="0"/>
                <a:cs typeface="Times New Roman" pitchFamily="18" charset="0"/>
              </a:rPr>
              <a:t> тренинг</a:t>
            </a:r>
            <a:br>
              <a:rPr lang="ru-RU" sz="2400" dirty="0" smtClean="0">
                <a:latin typeface="Times New Roman" pitchFamily="18" charset="0"/>
                <a:cs typeface="Times New Roman" pitchFamily="18" charset="0"/>
              </a:rPr>
            </a:br>
            <a:r>
              <a:rPr lang="ru-RU" sz="2400" dirty="0" err="1" smtClean="0">
                <a:latin typeface="Times New Roman" pitchFamily="18" charset="0"/>
                <a:cs typeface="Times New Roman" pitchFamily="18" charset="0"/>
              </a:rPr>
              <a:t>Мақсаты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Босаңсып</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спецификациялық</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қорқыныш</a:t>
            </a:r>
            <a:r>
              <a:rPr lang="ru-RU" sz="2400" dirty="0" smtClean="0">
                <a:latin typeface="Times New Roman" pitchFamily="18" charset="0"/>
                <a:cs typeface="Times New Roman" pitchFamily="18" charset="0"/>
              </a:rPr>
              <a:t> пен </a:t>
            </a:r>
            <a:r>
              <a:rPr lang="ru-RU" sz="2400" dirty="0" err="1" smtClean="0">
                <a:latin typeface="Times New Roman" pitchFamily="18" charset="0"/>
                <a:cs typeface="Times New Roman" pitchFamily="18" charset="0"/>
              </a:rPr>
              <a:t>үрейден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құтылу</a:t>
            </a:r>
            <a:r>
              <a:rPr lang="ru-RU" sz="2400" dirty="0" smtClean="0">
                <a:latin typeface="Times New Roman" pitchFamily="18" charset="0"/>
                <a:cs typeface="Times New Roman" pitchFamily="18" charset="0"/>
              </a:rPr>
              <a:t>.</a:t>
            </a: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8565118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AutoShape 22"/>
          <p:cNvSpPr>
            <a:spLocks noChangeArrowheads="1"/>
          </p:cNvSpPr>
          <p:nvPr/>
        </p:nvSpPr>
        <p:spPr bwMode="auto">
          <a:xfrm>
            <a:off x="2343150" y="5949950"/>
            <a:ext cx="5759450" cy="838200"/>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0 h 21600"/>
              <a:gd name="T8" fmla="*/ 0 60000 65536"/>
              <a:gd name="T9" fmla="*/ 0 60000 65536"/>
              <a:gd name="T10" fmla="*/ 0 60000 65536"/>
              <a:gd name="T11" fmla="*/ 0 60000 65536"/>
              <a:gd name="T12" fmla="*/ 3598 w 21600"/>
              <a:gd name="T13" fmla="*/ 3598 h 21600"/>
              <a:gd name="T14" fmla="*/ 18002 w 21600"/>
              <a:gd name="T15" fmla="*/ 18002 h 21600"/>
            </a:gdLst>
            <a:ahLst/>
            <a:cxnLst>
              <a:cxn ang="T8">
                <a:pos x="T0" y="T1"/>
              </a:cxn>
              <a:cxn ang="T9">
                <a:pos x="T2" y="T3"/>
              </a:cxn>
              <a:cxn ang="T10">
                <a:pos x="T4" y="T5"/>
              </a:cxn>
              <a:cxn ang="T11">
                <a:pos x="T6" y="T7"/>
              </a:cxn>
            </a:cxnLst>
            <a:rect l="T12" t="T13" r="T14" b="T15"/>
            <a:pathLst>
              <a:path w="21600" h="21600">
                <a:moveTo>
                  <a:pt x="0" y="0"/>
                </a:moveTo>
                <a:lnTo>
                  <a:pt x="3595" y="21600"/>
                </a:lnTo>
                <a:lnTo>
                  <a:pt x="18005" y="21600"/>
                </a:lnTo>
                <a:lnTo>
                  <a:pt x="21600" y="0"/>
                </a:lnTo>
                <a:lnTo>
                  <a:pt x="0" y="0"/>
                </a:lnTo>
                <a:close/>
              </a:path>
            </a:pathLst>
          </a:custGeom>
          <a:gradFill rotWithShape="0">
            <a:gsLst>
              <a:gs pos="0">
                <a:srgbClr val="D6B19C"/>
              </a:gs>
              <a:gs pos="30000">
                <a:srgbClr val="D49E6C"/>
              </a:gs>
              <a:gs pos="70000">
                <a:srgbClr val="A65528"/>
              </a:gs>
              <a:gs pos="100000">
                <a:srgbClr val="663012"/>
              </a:gs>
            </a:gsLst>
            <a:path path="rect">
              <a:fillToRect l="100000" b="100000"/>
            </a:path>
          </a:gradFill>
          <a:ln w="76200">
            <a:solidFill>
              <a:srgbClr val="000000"/>
            </a:solidFill>
            <a:miter lim="800000"/>
            <a:headEnd/>
            <a:tailEnd/>
          </a:ln>
        </p:spPr>
        <p:txBody>
          <a:bodyPr lIns="77221" tIns="38611" rIns="77221" bIns="38611"/>
          <a:lstStyle/>
          <a:p>
            <a:endParaRPr lang="ru-RU"/>
          </a:p>
        </p:txBody>
      </p:sp>
      <p:sp>
        <p:nvSpPr>
          <p:cNvPr id="20487" name="AutoShape 7" descr="Водяные капли"/>
          <p:cNvSpPr>
            <a:spLocks noChangeArrowheads="1"/>
          </p:cNvSpPr>
          <p:nvPr/>
        </p:nvSpPr>
        <p:spPr bwMode="auto">
          <a:xfrm>
            <a:off x="179512" y="1052513"/>
            <a:ext cx="5616451" cy="4968875"/>
          </a:xfrm>
          <a:prstGeom prst="moon">
            <a:avLst>
              <a:gd name="adj" fmla="val 45772"/>
            </a:avLst>
          </a:prstGeom>
          <a:blipFill dpi="0" rotWithShape="0">
            <a:blip r:embed="rId2"/>
            <a:srcRect/>
            <a:tile tx="0" ty="0" sx="100000" sy="100000" flip="none" algn="tl"/>
          </a:blipFill>
          <a:ln w="57150">
            <a:solidFill>
              <a:srgbClr val="000000"/>
            </a:solidFill>
            <a:miter lim="800000"/>
            <a:headEnd/>
            <a:tailEnd/>
          </a:ln>
          <a:effectLst>
            <a:outerShdw dist="35921" dir="2700000" algn="ctr" rotWithShape="0">
              <a:srgbClr val="808080"/>
            </a:outerShdw>
          </a:effectLst>
        </p:spPr>
        <p:txBody>
          <a:bodyPr lIns="77221" tIns="38611" rIns="77221" bIns="38611"/>
          <a:lstStyle/>
          <a:p>
            <a:pPr defTabSz="771525"/>
            <a:r>
              <a:rPr lang="kk-KZ" sz="2400" b="1" dirty="0" smtClean="0">
                <a:solidFill>
                  <a:srgbClr val="FF0000"/>
                </a:solidFill>
                <a:latin typeface="Times New Roman" pitchFamily="18" charset="0"/>
              </a:rPr>
              <a:t>Ата –аналармен жұмыс</a:t>
            </a:r>
            <a:endParaRPr lang="kk-KZ" sz="2400" b="1" dirty="0">
              <a:solidFill>
                <a:srgbClr val="FF0000"/>
              </a:solidFill>
              <a:latin typeface="Times New Roman" pitchFamily="18" charset="0"/>
            </a:endParaRPr>
          </a:p>
        </p:txBody>
      </p:sp>
      <p:sp>
        <p:nvSpPr>
          <p:cNvPr id="20484" name="AutoShape 4"/>
          <p:cNvSpPr>
            <a:spLocks noChangeArrowheads="1"/>
          </p:cNvSpPr>
          <p:nvPr/>
        </p:nvSpPr>
        <p:spPr bwMode="auto">
          <a:xfrm>
            <a:off x="0" y="0"/>
            <a:ext cx="4427538" cy="1772816"/>
          </a:xfrm>
          <a:prstGeom prst="cloudCallout">
            <a:avLst>
              <a:gd name="adj1" fmla="val 20491"/>
              <a:gd name="adj2" fmla="val 31347"/>
            </a:avLst>
          </a:prstGeom>
          <a:gradFill rotWithShape="0">
            <a:gsLst>
              <a:gs pos="0">
                <a:srgbClr val="FFEFD1"/>
              </a:gs>
              <a:gs pos="32500">
                <a:srgbClr val="F0EBD5"/>
              </a:gs>
              <a:gs pos="50000">
                <a:srgbClr val="D1C39F"/>
              </a:gs>
              <a:gs pos="67500">
                <a:srgbClr val="F0EBD5"/>
              </a:gs>
              <a:gs pos="100000">
                <a:srgbClr val="FFEFD1"/>
              </a:gs>
            </a:gsLst>
            <a:lin ang="18900000" scaled="1"/>
          </a:gradFill>
          <a:ln w="28575">
            <a:solidFill>
              <a:srgbClr val="000000"/>
            </a:solidFill>
            <a:round/>
            <a:headEnd/>
            <a:tailEnd/>
          </a:ln>
        </p:spPr>
        <p:txBody>
          <a:bodyPr lIns="77221" tIns="38611" rIns="77221" bIns="38611"/>
          <a:lstStyle/>
          <a:p>
            <a:pPr algn="ctr" defTabSz="771525"/>
            <a:r>
              <a:rPr lang="kk-KZ" b="1" dirty="0">
                <a:latin typeface="Times New Roman" pitchFamily="18" charset="0"/>
              </a:rPr>
              <a:t>«Біле бер,  қанша білсең – тағы тіле,</a:t>
            </a:r>
          </a:p>
          <a:p>
            <a:pPr algn="ctr" defTabSz="771525"/>
            <a:r>
              <a:rPr lang="kk-KZ" b="1" dirty="0">
                <a:latin typeface="Times New Roman" pitchFamily="18" charset="0"/>
              </a:rPr>
              <a:t>Жетерсің  мұратыңа  біле, біле.»</a:t>
            </a:r>
          </a:p>
          <a:p>
            <a:pPr algn="ctr" defTabSz="771525"/>
            <a:r>
              <a:rPr lang="kk-KZ" b="1" dirty="0">
                <a:latin typeface="Times New Roman" pitchFamily="18" charset="0"/>
              </a:rPr>
              <a:t>Жүсіп Баласаұғын</a:t>
            </a:r>
            <a:endParaRPr lang="ru-RU" b="1" dirty="0">
              <a:latin typeface="Times New Roman" pitchFamily="18" charset="0"/>
            </a:endParaRPr>
          </a:p>
        </p:txBody>
      </p:sp>
      <p:sp>
        <p:nvSpPr>
          <p:cNvPr id="20491" name="AutoShape 11"/>
          <p:cNvSpPr>
            <a:spLocks noChangeArrowheads="1"/>
          </p:cNvSpPr>
          <p:nvPr/>
        </p:nvSpPr>
        <p:spPr bwMode="auto">
          <a:xfrm>
            <a:off x="3779838" y="1557339"/>
            <a:ext cx="4719637" cy="791542"/>
          </a:xfrm>
          <a:prstGeom prst="flowChartOnlineStorage">
            <a:avLst/>
          </a:prstGeom>
          <a:gradFill rotWithShape="0">
            <a:gsLst>
              <a:gs pos="0">
                <a:srgbClr val="B6EBFE"/>
              </a:gs>
              <a:gs pos="100000">
                <a:srgbClr val="0DBEFD"/>
              </a:gs>
            </a:gsLst>
            <a:lin ang="2700000" scaled="1"/>
          </a:gradFill>
          <a:ln w="38100">
            <a:solidFill>
              <a:srgbClr val="000000"/>
            </a:solidFill>
            <a:miter lim="800000"/>
            <a:headEnd/>
            <a:tailEnd/>
          </a:ln>
        </p:spPr>
        <p:txBody>
          <a:bodyPr lIns="77221" tIns="38611" rIns="77221" bIns="38611"/>
          <a:lstStyle/>
          <a:p>
            <a:pPr defTabSz="771525"/>
            <a:r>
              <a:rPr lang="kk-KZ" sz="2400" b="1" dirty="0" smtClean="0">
                <a:latin typeface="Times New Roman" pitchFamily="18" charset="0"/>
              </a:rPr>
              <a:t>Кеңес беру (ұсыныстар) </a:t>
            </a:r>
            <a:endParaRPr lang="ru-RU" sz="2400" b="1" dirty="0">
              <a:latin typeface="Times New Roman" pitchFamily="18" charset="0"/>
            </a:endParaRPr>
          </a:p>
        </p:txBody>
      </p:sp>
      <p:sp>
        <p:nvSpPr>
          <p:cNvPr id="12" name="AutoShape 11"/>
          <p:cNvSpPr>
            <a:spLocks noChangeArrowheads="1"/>
          </p:cNvSpPr>
          <p:nvPr/>
        </p:nvSpPr>
        <p:spPr bwMode="auto">
          <a:xfrm>
            <a:off x="4286176" y="4687121"/>
            <a:ext cx="3816424" cy="936104"/>
          </a:xfrm>
          <a:prstGeom prst="flowChartOnlineStorage">
            <a:avLst/>
          </a:prstGeom>
          <a:gradFill rotWithShape="0">
            <a:gsLst>
              <a:gs pos="0">
                <a:srgbClr val="B6EBFE"/>
              </a:gs>
              <a:gs pos="100000">
                <a:srgbClr val="0DBEFD"/>
              </a:gs>
            </a:gsLst>
            <a:lin ang="2700000" scaled="1"/>
          </a:gradFill>
          <a:ln w="38100">
            <a:solidFill>
              <a:srgbClr val="000000"/>
            </a:solidFill>
            <a:miter lim="800000"/>
            <a:headEnd/>
            <a:tailEnd/>
          </a:ln>
        </p:spPr>
        <p:txBody>
          <a:bodyPr lIns="77221" tIns="38611" rIns="77221" bIns="38611"/>
          <a:lstStyle/>
          <a:p>
            <a:pPr defTabSz="771525">
              <a:defRPr/>
            </a:pPr>
            <a:endParaRPr lang="kk-KZ" sz="1800" dirty="0" smtClean="0">
              <a:solidFill>
                <a:srgbClr val="FF0000"/>
              </a:solidFill>
              <a:latin typeface="Arial" charset="0"/>
              <a:cs typeface="+mn-cs"/>
            </a:endParaRPr>
          </a:p>
          <a:p>
            <a:pPr defTabSz="771525">
              <a:defRPr/>
            </a:pPr>
            <a:r>
              <a:rPr lang="kk-KZ" sz="2400" b="1" dirty="0" smtClean="0">
                <a:latin typeface="Arial" charset="0"/>
              </a:rPr>
              <a:t>Анкета алу</a:t>
            </a:r>
            <a:endParaRPr lang="kk-KZ" sz="2400" b="1" dirty="0">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endParaRPr lang="kk-KZ" sz="1600" b="1" dirty="0" smtClean="0">
              <a:solidFill>
                <a:srgbClr val="FF0000"/>
              </a:solidFill>
              <a:latin typeface="Arial" charset="0"/>
              <a:cs typeface="+mn-cs"/>
            </a:endParaRPr>
          </a:p>
          <a:p>
            <a:pPr defTabSz="771525">
              <a:defRPr/>
            </a:pPr>
            <a:endParaRPr lang="kk-KZ" sz="1600" b="1" dirty="0">
              <a:solidFill>
                <a:srgbClr val="FF0000"/>
              </a:solidFill>
              <a:latin typeface="Arial" charset="0"/>
            </a:endParaRPr>
          </a:p>
          <a:p>
            <a:pPr defTabSz="771525">
              <a:defRPr/>
            </a:pPr>
            <a:r>
              <a:rPr lang="kk-KZ" sz="1600" b="1" dirty="0" smtClean="0">
                <a:latin typeface="Times New Roman" pitchFamily="18" charset="0"/>
                <a:cs typeface="+mn-cs"/>
              </a:rPr>
              <a:t>Ар</a:t>
            </a:r>
            <a:endParaRPr lang="ru-RU" sz="1600" b="1" dirty="0">
              <a:latin typeface="Times New Roman" pitchFamily="18" charset="0"/>
              <a:cs typeface="+mn-cs"/>
            </a:endParaRPr>
          </a:p>
        </p:txBody>
      </p:sp>
      <p:sp>
        <p:nvSpPr>
          <p:cNvPr id="8" name="AutoShape 11"/>
          <p:cNvSpPr>
            <a:spLocks noChangeArrowheads="1"/>
          </p:cNvSpPr>
          <p:nvPr/>
        </p:nvSpPr>
        <p:spPr bwMode="auto">
          <a:xfrm>
            <a:off x="3059906" y="2636850"/>
            <a:ext cx="5904582" cy="1800200"/>
          </a:xfrm>
          <a:prstGeom prst="flowChartOnlineStorage">
            <a:avLst/>
          </a:prstGeom>
          <a:gradFill rotWithShape="0">
            <a:gsLst>
              <a:gs pos="0">
                <a:srgbClr val="B6EBFE"/>
              </a:gs>
              <a:gs pos="100000">
                <a:srgbClr val="0DBEFD"/>
              </a:gs>
            </a:gsLst>
            <a:lin ang="2700000" scaled="1"/>
          </a:gradFill>
          <a:ln w="38100">
            <a:solidFill>
              <a:srgbClr val="000000"/>
            </a:solidFill>
            <a:miter lim="800000"/>
            <a:headEnd/>
            <a:tailEnd/>
          </a:ln>
        </p:spPr>
        <p:txBody>
          <a:bodyPr lIns="77221" tIns="38611" rIns="77221" bIns="38611"/>
          <a:lstStyle/>
          <a:p>
            <a:pPr defTabSz="771525"/>
            <a:r>
              <a:rPr lang="kk-KZ" sz="2400" b="1" dirty="0" smtClean="0">
                <a:latin typeface="Times New Roman" pitchFamily="18" charset="0"/>
              </a:rPr>
              <a:t>Ата –аналар мен психологиялық ағарту жұмысы (доклад, лекция, әңгімелесу)</a:t>
            </a:r>
            <a:endParaRPr lang="ru-RU" sz="2400" b="1" dirty="0">
              <a:latin typeface="Times New Roman" pitchFamily="18" charset="0"/>
            </a:endParaRPr>
          </a:p>
        </p:txBody>
      </p:sp>
    </p:spTree>
    <p:extLst>
      <p:ext uri="{BB962C8B-B14F-4D97-AF65-F5344CB8AC3E}">
        <p14:creationId xmlns:p14="http://schemas.microsoft.com/office/powerpoint/2010/main" val="143552424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0487"/>
                                        </p:tgtEl>
                                        <p:attrNameLst>
                                          <p:attrName>style.visibility</p:attrName>
                                        </p:attrNameLst>
                                      </p:cBhvr>
                                      <p:to>
                                        <p:strVal val="visible"/>
                                      </p:to>
                                    </p:set>
                                    <p:animEffect transition="in" filter="fade">
                                      <p:cBhvr>
                                        <p:cTn id="7" dur="1000"/>
                                        <p:tgtEl>
                                          <p:spTgt spid="20487"/>
                                        </p:tgtEl>
                                      </p:cBhvr>
                                    </p:animEffect>
                                    <p:anim calcmode="lin" valueType="num">
                                      <p:cBhvr>
                                        <p:cTn id="8" dur="1000" fill="hold"/>
                                        <p:tgtEl>
                                          <p:spTgt spid="20487"/>
                                        </p:tgtEl>
                                        <p:attrNameLst>
                                          <p:attrName>ppt_x</p:attrName>
                                        </p:attrNameLst>
                                      </p:cBhvr>
                                      <p:tavLst>
                                        <p:tav tm="0">
                                          <p:val>
                                            <p:strVal val="#ppt_x"/>
                                          </p:val>
                                        </p:tav>
                                        <p:tav tm="100000">
                                          <p:val>
                                            <p:strVal val="#ppt_x"/>
                                          </p:val>
                                        </p:tav>
                                      </p:tavLst>
                                    </p:anim>
                                    <p:anim calcmode="lin" valueType="num">
                                      <p:cBhvr>
                                        <p:cTn id="9" dur="1000" fill="hold"/>
                                        <p:tgtEl>
                                          <p:spTgt spid="20487"/>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1000"/>
                            </p:stCondLst>
                            <p:childTnLst>
                              <p:par>
                                <p:cTn id="11" presetID="40" presetClass="entr" presetSubtype="0" fill="hold" grpId="0" nodeType="afterEffect">
                                  <p:stCondLst>
                                    <p:cond delay="0"/>
                                  </p:stCondLst>
                                  <p:iterate type="lt">
                                    <p:tmPct val="10000"/>
                                  </p:iterate>
                                  <p:childTnLst>
                                    <p:set>
                                      <p:cBhvr>
                                        <p:cTn id="12" dur="1" fill="hold">
                                          <p:stCondLst>
                                            <p:cond delay="0"/>
                                          </p:stCondLst>
                                        </p:cTn>
                                        <p:tgtEl>
                                          <p:spTgt spid="20484">
                                            <p:bg/>
                                          </p:spTgt>
                                        </p:tgtEl>
                                        <p:attrNameLst>
                                          <p:attrName>style.visibility</p:attrName>
                                        </p:attrNameLst>
                                      </p:cBhvr>
                                      <p:to>
                                        <p:strVal val="visible"/>
                                      </p:to>
                                    </p:set>
                                    <p:animEffect transition="in" filter="fade">
                                      <p:cBhvr>
                                        <p:cTn id="13" dur="1000"/>
                                        <p:tgtEl>
                                          <p:spTgt spid="20484">
                                            <p:bg/>
                                          </p:spTgt>
                                        </p:tgtEl>
                                      </p:cBhvr>
                                    </p:animEffect>
                                    <p:anim calcmode="lin" valueType="num">
                                      <p:cBhvr>
                                        <p:cTn id="14" dur="1000" fill="hold"/>
                                        <p:tgtEl>
                                          <p:spTgt spid="20484">
                                            <p:bg/>
                                          </p:spTgt>
                                        </p:tgtEl>
                                        <p:attrNameLst>
                                          <p:attrName>ppt_x</p:attrName>
                                        </p:attrNameLst>
                                      </p:cBhvr>
                                      <p:tavLst>
                                        <p:tav tm="0">
                                          <p:val>
                                            <p:strVal val="#ppt_x-.1"/>
                                          </p:val>
                                        </p:tav>
                                        <p:tav tm="100000">
                                          <p:val>
                                            <p:strVal val="#ppt_x"/>
                                          </p:val>
                                        </p:tav>
                                      </p:tavLst>
                                    </p:anim>
                                    <p:anim calcmode="lin" valueType="num">
                                      <p:cBhvr>
                                        <p:cTn id="15" dur="1000" fill="hold"/>
                                        <p:tgtEl>
                                          <p:spTgt spid="20484">
                                            <p:bg/>
                                          </p:spTgt>
                                        </p:tgtEl>
                                        <p:attrNameLst>
                                          <p:attrName>ppt_y</p:attrName>
                                        </p:attrNameLst>
                                      </p:cBhvr>
                                      <p:tavLst>
                                        <p:tav tm="0">
                                          <p:val>
                                            <p:strVal val="#ppt_y"/>
                                          </p:val>
                                        </p:tav>
                                        <p:tav tm="100000">
                                          <p:val>
                                            <p:strVal val="#ppt_y"/>
                                          </p:val>
                                        </p:tav>
                                      </p:tavLst>
                                    </p:anim>
                                  </p:childTnLst>
                                </p:cTn>
                              </p:par>
                              <p:par>
                                <p:cTn id="16" presetID="40" presetClass="entr" presetSubtype="0" fill="hold" grpId="0" nodeType="withEffect">
                                  <p:stCondLst>
                                    <p:cond delay="0"/>
                                  </p:stCondLst>
                                  <p:iterate type="lt">
                                    <p:tmPct val="10000"/>
                                  </p:iterate>
                                  <p:childTnLst>
                                    <p:set>
                                      <p:cBhvr>
                                        <p:cTn id="17" dur="1" fill="hold">
                                          <p:stCondLst>
                                            <p:cond delay="0"/>
                                          </p:stCondLst>
                                        </p:cTn>
                                        <p:tgtEl>
                                          <p:spTgt spid="20484">
                                            <p:txEl>
                                              <p:pRg st="0" end="0"/>
                                            </p:txEl>
                                          </p:spTgt>
                                        </p:tgtEl>
                                        <p:attrNameLst>
                                          <p:attrName>style.visibility</p:attrName>
                                        </p:attrNameLst>
                                      </p:cBhvr>
                                      <p:to>
                                        <p:strVal val="visible"/>
                                      </p:to>
                                    </p:set>
                                    <p:animEffect transition="in" filter="fade">
                                      <p:cBhvr>
                                        <p:cTn id="18" dur="1000"/>
                                        <p:tgtEl>
                                          <p:spTgt spid="20484">
                                            <p:txEl>
                                              <p:pRg st="0" end="0"/>
                                            </p:txEl>
                                          </p:spTgt>
                                        </p:tgtEl>
                                      </p:cBhvr>
                                    </p:animEffect>
                                    <p:anim calcmode="lin" valueType="num">
                                      <p:cBhvr>
                                        <p:cTn id="19" dur="1000" fill="hold"/>
                                        <p:tgtEl>
                                          <p:spTgt spid="20484">
                                            <p:txEl>
                                              <p:pRg st="0" end="0"/>
                                            </p:txEl>
                                          </p:spTgt>
                                        </p:tgtEl>
                                        <p:attrNameLst>
                                          <p:attrName>ppt_x</p:attrName>
                                        </p:attrNameLst>
                                      </p:cBhvr>
                                      <p:tavLst>
                                        <p:tav tm="0">
                                          <p:val>
                                            <p:strVal val="#ppt_x-.1"/>
                                          </p:val>
                                        </p:tav>
                                        <p:tav tm="100000">
                                          <p:val>
                                            <p:strVal val="#ppt_x"/>
                                          </p:val>
                                        </p:tav>
                                      </p:tavLst>
                                    </p:anim>
                                    <p:anim calcmode="lin" valueType="num">
                                      <p:cBhvr>
                                        <p:cTn id="20" dur="1000" fill="hold"/>
                                        <p:tgtEl>
                                          <p:spTgt spid="20484">
                                            <p:txEl>
                                              <p:pRg st="0" end="0"/>
                                            </p:txEl>
                                          </p:spTgt>
                                        </p:tgtEl>
                                        <p:attrNameLst>
                                          <p:attrName>ppt_y</p:attrName>
                                        </p:attrNameLst>
                                      </p:cBhvr>
                                      <p:tavLst>
                                        <p:tav tm="0">
                                          <p:val>
                                            <p:strVal val="#ppt_y"/>
                                          </p:val>
                                        </p:tav>
                                        <p:tav tm="100000">
                                          <p:val>
                                            <p:strVal val="#ppt_y"/>
                                          </p:val>
                                        </p:tav>
                                      </p:tavLst>
                                    </p:anim>
                                  </p:childTnLst>
                                </p:cTn>
                              </p:par>
                              <p:par>
                                <p:cTn id="21" presetID="40" presetClass="entr" presetSubtype="0" fill="hold" grpId="0" nodeType="withEffect">
                                  <p:stCondLst>
                                    <p:cond delay="0"/>
                                  </p:stCondLst>
                                  <p:iterate type="lt">
                                    <p:tmPct val="10000"/>
                                  </p:iterate>
                                  <p:childTnLst>
                                    <p:set>
                                      <p:cBhvr>
                                        <p:cTn id="22" dur="1" fill="hold">
                                          <p:stCondLst>
                                            <p:cond delay="0"/>
                                          </p:stCondLst>
                                        </p:cTn>
                                        <p:tgtEl>
                                          <p:spTgt spid="20484">
                                            <p:txEl>
                                              <p:pRg st="1" end="1"/>
                                            </p:txEl>
                                          </p:spTgt>
                                        </p:tgtEl>
                                        <p:attrNameLst>
                                          <p:attrName>style.visibility</p:attrName>
                                        </p:attrNameLst>
                                      </p:cBhvr>
                                      <p:to>
                                        <p:strVal val="visible"/>
                                      </p:to>
                                    </p:set>
                                    <p:animEffect transition="in" filter="fade">
                                      <p:cBhvr>
                                        <p:cTn id="23" dur="1000"/>
                                        <p:tgtEl>
                                          <p:spTgt spid="20484">
                                            <p:txEl>
                                              <p:pRg st="1" end="1"/>
                                            </p:txEl>
                                          </p:spTgt>
                                        </p:tgtEl>
                                      </p:cBhvr>
                                    </p:animEffect>
                                    <p:anim calcmode="lin" valueType="num">
                                      <p:cBhvr>
                                        <p:cTn id="24" dur="1000" fill="hold"/>
                                        <p:tgtEl>
                                          <p:spTgt spid="20484">
                                            <p:txEl>
                                              <p:pRg st="1" end="1"/>
                                            </p:txEl>
                                          </p:spTgt>
                                        </p:tgtEl>
                                        <p:attrNameLst>
                                          <p:attrName>ppt_x</p:attrName>
                                        </p:attrNameLst>
                                      </p:cBhvr>
                                      <p:tavLst>
                                        <p:tav tm="0">
                                          <p:val>
                                            <p:strVal val="#ppt_x-.1"/>
                                          </p:val>
                                        </p:tav>
                                        <p:tav tm="100000">
                                          <p:val>
                                            <p:strVal val="#ppt_x"/>
                                          </p:val>
                                        </p:tav>
                                      </p:tavLst>
                                    </p:anim>
                                    <p:anim calcmode="lin" valueType="num">
                                      <p:cBhvr>
                                        <p:cTn id="25" dur="1000" fill="hold"/>
                                        <p:tgtEl>
                                          <p:spTgt spid="20484">
                                            <p:txEl>
                                              <p:pRg st="1" end="1"/>
                                            </p:txEl>
                                          </p:spTgt>
                                        </p:tgtEl>
                                        <p:attrNameLst>
                                          <p:attrName>ppt_y</p:attrName>
                                        </p:attrNameLst>
                                      </p:cBhvr>
                                      <p:tavLst>
                                        <p:tav tm="0">
                                          <p:val>
                                            <p:strVal val="#ppt_y"/>
                                          </p:val>
                                        </p:tav>
                                        <p:tav tm="100000">
                                          <p:val>
                                            <p:strVal val="#ppt_y"/>
                                          </p:val>
                                        </p:tav>
                                      </p:tavLst>
                                    </p:anim>
                                  </p:childTnLst>
                                </p:cTn>
                              </p:par>
                              <p:par>
                                <p:cTn id="26" presetID="40" presetClass="entr" presetSubtype="0" fill="hold" grpId="0" nodeType="withEffect">
                                  <p:stCondLst>
                                    <p:cond delay="0"/>
                                  </p:stCondLst>
                                  <p:iterate type="lt">
                                    <p:tmPct val="10000"/>
                                  </p:iterate>
                                  <p:childTnLst>
                                    <p:set>
                                      <p:cBhvr>
                                        <p:cTn id="27" dur="1" fill="hold">
                                          <p:stCondLst>
                                            <p:cond delay="0"/>
                                          </p:stCondLst>
                                        </p:cTn>
                                        <p:tgtEl>
                                          <p:spTgt spid="20484">
                                            <p:txEl>
                                              <p:pRg st="2" end="2"/>
                                            </p:txEl>
                                          </p:spTgt>
                                        </p:tgtEl>
                                        <p:attrNameLst>
                                          <p:attrName>style.visibility</p:attrName>
                                        </p:attrNameLst>
                                      </p:cBhvr>
                                      <p:to>
                                        <p:strVal val="visible"/>
                                      </p:to>
                                    </p:set>
                                    <p:animEffect transition="in" filter="fade">
                                      <p:cBhvr>
                                        <p:cTn id="28" dur="1000"/>
                                        <p:tgtEl>
                                          <p:spTgt spid="20484">
                                            <p:txEl>
                                              <p:pRg st="2" end="2"/>
                                            </p:txEl>
                                          </p:spTgt>
                                        </p:tgtEl>
                                      </p:cBhvr>
                                    </p:animEffect>
                                    <p:anim calcmode="lin" valueType="num">
                                      <p:cBhvr>
                                        <p:cTn id="29" dur="1000" fill="hold"/>
                                        <p:tgtEl>
                                          <p:spTgt spid="20484">
                                            <p:txEl>
                                              <p:pRg st="2" end="2"/>
                                            </p:txEl>
                                          </p:spTgt>
                                        </p:tgtEl>
                                        <p:attrNameLst>
                                          <p:attrName>ppt_x</p:attrName>
                                        </p:attrNameLst>
                                      </p:cBhvr>
                                      <p:tavLst>
                                        <p:tav tm="0">
                                          <p:val>
                                            <p:strVal val="#ppt_x-.1"/>
                                          </p:val>
                                        </p:tav>
                                        <p:tav tm="100000">
                                          <p:val>
                                            <p:strVal val="#ppt_x"/>
                                          </p:val>
                                        </p:tav>
                                      </p:tavLst>
                                    </p:anim>
                                    <p:anim calcmode="lin" valueType="num">
                                      <p:cBhvr>
                                        <p:cTn id="30" dur="1000" fill="hold"/>
                                        <p:tgtEl>
                                          <p:spTgt spid="20484">
                                            <p:txEl>
                                              <p:pRg st="2" end="2"/>
                                            </p:txEl>
                                          </p:spTgt>
                                        </p:tgtEl>
                                        <p:attrNameLst>
                                          <p:attrName>ppt_y</p:attrName>
                                        </p:attrNameLst>
                                      </p:cBhvr>
                                      <p:tavLst>
                                        <p:tav tm="0">
                                          <p:val>
                                            <p:strVal val="#ppt_y"/>
                                          </p:val>
                                        </p:tav>
                                        <p:tav tm="100000">
                                          <p:val>
                                            <p:strVal val="#ppt_y"/>
                                          </p:val>
                                        </p:tav>
                                      </p:tavLst>
                                    </p:anim>
                                  </p:childTnLst>
                                </p:cTn>
                              </p:par>
                            </p:childTnLst>
                          </p:cTn>
                        </p:par>
                        <p:par>
                          <p:cTn id="31" fill="hold" nodeType="afterGroup">
                            <p:stCondLst>
                              <p:cond delay="4900"/>
                            </p:stCondLst>
                            <p:childTnLst>
                              <p:par>
                                <p:cTn id="32" presetID="7" presetClass="entr" presetSubtype="2" fill="hold" grpId="0" nodeType="afterEffect">
                                  <p:stCondLst>
                                    <p:cond delay="0"/>
                                  </p:stCondLst>
                                  <p:childTnLst>
                                    <p:set>
                                      <p:cBhvr>
                                        <p:cTn id="33" dur="1" fill="hold">
                                          <p:stCondLst>
                                            <p:cond delay="0"/>
                                          </p:stCondLst>
                                        </p:cTn>
                                        <p:tgtEl>
                                          <p:spTgt spid="20491"/>
                                        </p:tgtEl>
                                        <p:attrNameLst>
                                          <p:attrName>style.visibility</p:attrName>
                                        </p:attrNameLst>
                                      </p:cBhvr>
                                      <p:to>
                                        <p:strVal val="visible"/>
                                      </p:to>
                                    </p:set>
                                    <p:anim calcmode="lin" valueType="num">
                                      <p:cBhvr additive="base">
                                        <p:cTn id="34" dur="2000" fill="hold"/>
                                        <p:tgtEl>
                                          <p:spTgt spid="20491"/>
                                        </p:tgtEl>
                                        <p:attrNameLst>
                                          <p:attrName>ppt_x</p:attrName>
                                        </p:attrNameLst>
                                      </p:cBhvr>
                                      <p:tavLst>
                                        <p:tav tm="0">
                                          <p:val>
                                            <p:strVal val="1+#ppt_w/2"/>
                                          </p:val>
                                        </p:tav>
                                        <p:tav tm="100000">
                                          <p:val>
                                            <p:strVal val="#ppt_x"/>
                                          </p:val>
                                        </p:tav>
                                      </p:tavLst>
                                    </p:anim>
                                    <p:anim calcmode="lin" valueType="num">
                                      <p:cBhvr additive="base">
                                        <p:cTn id="35" dur="2000" fill="hold"/>
                                        <p:tgtEl>
                                          <p:spTgt spid="20491"/>
                                        </p:tgtEl>
                                        <p:attrNameLst>
                                          <p:attrName>ppt_y</p:attrName>
                                        </p:attrNameLst>
                                      </p:cBhvr>
                                      <p:tavLst>
                                        <p:tav tm="0">
                                          <p:val>
                                            <p:strVal val="#ppt_y"/>
                                          </p:val>
                                        </p:tav>
                                        <p:tav tm="100000">
                                          <p:val>
                                            <p:strVal val="#ppt_y"/>
                                          </p:val>
                                        </p:tav>
                                      </p:tavLst>
                                    </p:anim>
                                  </p:childTnLst>
                                </p:cTn>
                              </p:par>
                            </p:childTnLst>
                          </p:cTn>
                        </p:par>
                        <p:par>
                          <p:cTn id="36" fill="hold" nodeType="afterGroup">
                            <p:stCondLst>
                              <p:cond delay="6900"/>
                            </p:stCondLst>
                            <p:childTnLst>
                              <p:par>
                                <p:cTn id="37" presetID="7" presetClass="entr" presetSubtype="2" fill="hold" grpId="0" nodeType="afterEffect">
                                  <p:stCondLst>
                                    <p:cond delay="0"/>
                                  </p:stCondLst>
                                  <p:childTnLst>
                                    <p:set>
                                      <p:cBhvr>
                                        <p:cTn id="38" dur="1" fill="hold">
                                          <p:stCondLst>
                                            <p:cond delay="0"/>
                                          </p:stCondLst>
                                        </p:cTn>
                                        <p:tgtEl>
                                          <p:spTgt spid="12"/>
                                        </p:tgtEl>
                                        <p:attrNameLst>
                                          <p:attrName>style.visibility</p:attrName>
                                        </p:attrNameLst>
                                      </p:cBhvr>
                                      <p:to>
                                        <p:strVal val="visible"/>
                                      </p:to>
                                    </p:set>
                                    <p:anim calcmode="lin" valueType="num">
                                      <p:cBhvr additive="base">
                                        <p:cTn id="39" dur="2000" fill="hold"/>
                                        <p:tgtEl>
                                          <p:spTgt spid="12"/>
                                        </p:tgtEl>
                                        <p:attrNameLst>
                                          <p:attrName>ppt_x</p:attrName>
                                        </p:attrNameLst>
                                      </p:cBhvr>
                                      <p:tavLst>
                                        <p:tav tm="0">
                                          <p:val>
                                            <p:strVal val="1+#ppt_w/2"/>
                                          </p:val>
                                        </p:tav>
                                        <p:tav tm="100000">
                                          <p:val>
                                            <p:strVal val="#ppt_x"/>
                                          </p:val>
                                        </p:tav>
                                      </p:tavLst>
                                    </p:anim>
                                    <p:anim calcmode="lin" valueType="num">
                                      <p:cBhvr additive="base">
                                        <p:cTn id="40" dur="20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3" presetClass="entr" presetSubtype="10" fill="hold" nodeType="clickEffect">
                                  <p:stCondLst>
                                    <p:cond delay="0"/>
                                  </p:stCondLst>
                                  <p:iterate type="lt">
                                    <p:tmPct val="0"/>
                                  </p:iterate>
                                  <p:childTnLst>
                                    <p:set>
                                      <p:cBhvr>
                                        <p:cTn id="44" dur="1" fill="hold">
                                          <p:stCondLst>
                                            <p:cond delay="0"/>
                                          </p:stCondLst>
                                        </p:cTn>
                                        <p:tgtEl>
                                          <p:spTgt spid="20484">
                                            <p:txEl>
                                              <p:pRg st="0" end="0"/>
                                            </p:txEl>
                                          </p:spTgt>
                                        </p:tgtEl>
                                        <p:attrNameLst>
                                          <p:attrName>style.visibility</p:attrName>
                                        </p:attrNameLst>
                                      </p:cBhvr>
                                      <p:to>
                                        <p:strVal val="visible"/>
                                      </p:to>
                                    </p:set>
                                    <p:animEffect transition="in" filter="blinds(horizontal)">
                                      <p:cBhvr>
                                        <p:cTn id="45" dur="500"/>
                                        <p:tgtEl>
                                          <p:spTgt spid="20484">
                                            <p:txEl>
                                              <p:pRg st="0" end="0"/>
                                            </p:txEl>
                                          </p:spTgt>
                                        </p:tgtEl>
                                      </p:cBhvr>
                                    </p:animEffect>
                                  </p:childTnLst>
                                </p:cTn>
                              </p:par>
                              <p:par>
                                <p:cTn id="46" presetID="3" presetClass="entr" presetSubtype="10" fill="hold" nodeType="withEffect">
                                  <p:stCondLst>
                                    <p:cond delay="0"/>
                                  </p:stCondLst>
                                  <p:iterate type="lt">
                                    <p:tmPct val="0"/>
                                  </p:iterate>
                                  <p:childTnLst>
                                    <p:set>
                                      <p:cBhvr>
                                        <p:cTn id="47" dur="1" fill="hold">
                                          <p:stCondLst>
                                            <p:cond delay="0"/>
                                          </p:stCondLst>
                                        </p:cTn>
                                        <p:tgtEl>
                                          <p:spTgt spid="20484">
                                            <p:txEl>
                                              <p:pRg st="1" end="1"/>
                                            </p:txEl>
                                          </p:spTgt>
                                        </p:tgtEl>
                                        <p:attrNameLst>
                                          <p:attrName>style.visibility</p:attrName>
                                        </p:attrNameLst>
                                      </p:cBhvr>
                                      <p:to>
                                        <p:strVal val="visible"/>
                                      </p:to>
                                    </p:set>
                                    <p:animEffect transition="in" filter="blinds(horizontal)">
                                      <p:cBhvr>
                                        <p:cTn id="48" dur="500"/>
                                        <p:tgtEl>
                                          <p:spTgt spid="20484">
                                            <p:txEl>
                                              <p:pRg st="1" end="1"/>
                                            </p:txEl>
                                          </p:spTgt>
                                        </p:tgtEl>
                                      </p:cBhvr>
                                    </p:animEffect>
                                  </p:childTnLst>
                                </p:cTn>
                              </p:par>
                              <p:par>
                                <p:cTn id="49" presetID="3" presetClass="entr" presetSubtype="10" fill="hold" nodeType="withEffect">
                                  <p:stCondLst>
                                    <p:cond delay="0"/>
                                  </p:stCondLst>
                                  <p:iterate type="lt">
                                    <p:tmPct val="0"/>
                                  </p:iterate>
                                  <p:childTnLst>
                                    <p:set>
                                      <p:cBhvr>
                                        <p:cTn id="50" dur="1" fill="hold">
                                          <p:stCondLst>
                                            <p:cond delay="0"/>
                                          </p:stCondLst>
                                        </p:cTn>
                                        <p:tgtEl>
                                          <p:spTgt spid="20484">
                                            <p:txEl>
                                              <p:pRg st="2" end="2"/>
                                            </p:txEl>
                                          </p:spTgt>
                                        </p:tgtEl>
                                        <p:attrNameLst>
                                          <p:attrName>style.visibility</p:attrName>
                                        </p:attrNameLst>
                                      </p:cBhvr>
                                      <p:to>
                                        <p:strVal val="visible"/>
                                      </p:to>
                                    </p:set>
                                    <p:animEffect transition="in" filter="blinds(horizontal)">
                                      <p:cBhvr>
                                        <p:cTn id="51" dur="500"/>
                                        <p:tgtEl>
                                          <p:spTgt spid="20484">
                                            <p:txEl>
                                              <p:pRg st="2" end="2"/>
                                            </p:txEl>
                                          </p:spTgt>
                                        </p:tgtEl>
                                      </p:cBhvr>
                                    </p:animEffect>
                                  </p:childTnLst>
                                </p:cTn>
                              </p:par>
                            </p:childTnLst>
                          </p:cTn>
                        </p:par>
                        <p:par>
                          <p:cTn id="52" fill="hold">
                            <p:stCondLst>
                              <p:cond delay="500"/>
                            </p:stCondLst>
                            <p:childTnLst>
                              <p:par>
                                <p:cTn id="53" presetID="7" presetClass="entr" presetSubtype="2" fill="hold" grpId="0" nodeType="afterEffect">
                                  <p:stCondLst>
                                    <p:cond delay="0"/>
                                  </p:stCondLst>
                                  <p:childTnLst>
                                    <p:set>
                                      <p:cBhvr>
                                        <p:cTn id="54" dur="1" fill="hold">
                                          <p:stCondLst>
                                            <p:cond delay="0"/>
                                          </p:stCondLst>
                                        </p:cTn>
                                        <p:tgtEl>
                                          <p:spTgt spid="8"/>
                                        </p:tgtEl>
                                        <p:attrNameLst>
                                          <p:attrName>style.visibility</p:attrName>
                                        </p:attrNameLst>
                                      </p:cBhvr>
                                      <p:to>
                                        <p:strVal val="visible"/>
                                      </p:to>
                                    </p:set>
                                    <p:anim calcmode="lin" valueType="num">
                                      <p:cBhvr additive="base">
                                        <p:cTn id="55" dur="2000" fill="hold"/>
                                        <p:tgtEl>
                                          <p:spTgt spid="8"/>
                                        </p:tgtEl>
                                        <p:attrNameLst>
                                          <p:attrName>ppt_x</p:attrName>
                                        </p:attrNameLst>
                                      </p:cBhvr>
                                      <p:tavLst>
                                        <p:tav tm="0">
                                          <p:val>
                                            <p:strVal val="1+#ppt_w/2"/>
                                          </p:val>
                                        </p:tav>
                                        <p:tav tm="100000">
                                          <p:val>
                                            <p:strVal val="#ppt_x"/>
                                          </p:val>
                                        </p:tav>
                                      </p:tavLst>
                                    </p:anim>
                                    <p:anim calcmode="lin" valueType="num">
                                      <p:cBhvr additive="base">
                                        <p:cTn id="56" dur="20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7" grpId="0" animBg="1"/>
      <p:bldP spid="20484" grpId="0" build="allAtOnce" animBg="1"/>
      <p:bldP spid="20491" grpId="0" animBg="1"/>
      <p:bldP spid="12" grpId="0" animBg="1"/>
      <p:bldP spid="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332656"/>
            <a:ext cx="8964488" cy="7109639"/>
          </a:xfrm>
          <a:prstGeom prst="rect">
            <a:avLst/>
          </a:prstGeom>
        </p:spPr>
        <p:txBody>
          <a:bodyPr wrap="square">
            <a:spAutoFit/>
          </a:bodyPr>
          <a:lstStyle/>
          <a:p>
            <a:r>
              <a:rPr lang="uk-UA" sz="3200" dirty="0" smtClean="0">
                <a:latin typeface="Times New Roman" pitchFamily="18" charset="0"/>
                <a:cs typeface="Times New Roman" pitchFamily="18" charset="0"/>
              </a:rPr>
              <a:t>Ата</a:t>
            </a:r>
            <a:r>
              <a:rPr lang="en-US" sz="3200" dirty="0" smtClean="0">
                <a:latin typeface="Times New Roman" pitchFamily="18" charset="0"/>
                <a:cs typeface="Times New Roman" pitchFamily="18" charset="0"/>
              </a:rPr>
              <a:t>-</a:t>
            </a:r>
            <a:r>
              <a:rPr lang="uk-UA" sz="3200" dirty="0" smtClean="0">
                <a:latin typeface="Times New Roman" pitchFamily="18" charset="0"/>
                <a:cs typeface="Times New Roman" pitchFamily="18" charset="0"/>
              </a:rPr>
              <a:t> </a:t>
            </a:r>
            <a:r>
              <a:rPr lang="uk-UA" sz="3200" dirty="0" err="1" smtClean="0">
                <a:latin typeface="Times New Roman" pitchFamily="18" charset="0"/>
                <a:cs typeface="Times New Roman" pitchFamily="18" charset="0"/>
              </a:rPr>
              <a:t>аналар</a:t>
            </a:r>
            <a:r>
              <a:rPr lang="uk-UA" sz="3200" dirty="0" smtClean="0">
                <a:latin typeface="Times New Roman" pitchFamily="18" charset="0"/>
                <a:cs typeface="Times New Roman" pitchFamily="18" charset="0"/>
              </a:rPr>
              <a:t>  </a:t>
            </a:r>
            <a:r>
              <a:rPr lang="uk-UA" sz="3200" dirty="0" err="1" smtClean="0">
                <a:latin typeface="Times New Roman" pitchFamily="18" charset="0"/>
                <a:cs typeface="Times New Roman" pitchFamily="18" charset="0"/>
              </a:rPr>
              <a:t>мен</a:t>
            </a:r>
            <a:r>
              <a:rPr lang="uk-UA" sz="3200" dirty="0" smtClean="0">
                <a:latin typeface="Times New Roman" pitchFamily="18" charset="0"/>
                <a:cs typeface="Times New Roman" pitchFamily="18" charset="0"/>
              </a:rPr>
              <a:t> </a:t>
            </a:r>
            <a:r>
              <a:rPr lang="uk-UA" sz="3200" dirty="0" err="1" smtClean="0">
                <a:latin typeface="Times New Roman" pitchFamily="18" charset="0"/>
                <a:cs typeface="Times New Roman" pitchFamily="18" charset="0"/>
              </a:rPr>
              <a:t>психологиялық</a:t>
            </a:r>
            <a:r>
              <a:rPr lang="uk-UA" sz="3200" dirty="0" smtClean="0">
                <a:latin typeface="Times New Roman" pitchFamily="18" charset="0"/>
                <a:cs typeface="Times New Roman" pitchFamily="18" charset="0"/>
              </a:rPr>
              <a:t> </a:t>
            </a:r>
            <a:r>
              <a:rPr lang="uk-UA" sz="3200" dirty="0" err="1" smtClean="0">
                <a:latin typeface="Times New Roman" pitchFamily="18" charset="0"/>
                <a:cs typeface="Times New Roman" pitchFamily="18" charset="0"/>
              </a:rPr>
              <a:t>ағарту</a:t>
            </a:r>
            <a:r>
              <a:rPr lang="uk-UA" sz="3200" dirty="0" smtClean="0">
                <a:latin typeface="Times New Roman" pitchFamily="18" charset="0"/>
                <a:cs typeface="Times New Roman" pitchFamily="18" charset="0"/>
              </a:rPr>
              <a:t> </a:t>
            </a:r>
            <a:r>
              <a:rPr lang="uk-UA" sz="3200" dirty="0" err="1" smtClean="0">
                <a:latin typeface="Times New Roman" pitchFamily="18" charset="0"/>
                <a:cs typeface="Times New Roman" pitchFamily="18" charset="0"/>
              </a:rPr>
              <a:t>жұмысында</a:t>
            </a:r>
            <a:r>
              <a:rPr lang="uk-UA" sz="3200" dirty="0" smtClean="0">
                <a:latin typeface="Times New Roman" pitchFamily="18" charset="0"/>
                <a:cs typeface="Times New Roman" pitchFamily="18" charset="0"/>
              </a:rPr>
              <a:t> </a:t>
            </a:r>
            <a:r>
              <a:rPr lang="uk-UA" sz="3200" dirty="0" err="1" smtClean="0">
                <a:latin typeface="Times New Roman" pitchFamily="18" charset="0"/>
                <a:cs typeface="Times New Roman" pitchFamily="18" charset="0"/>
              </a:rPr>
              <a:t>оқылған</a:t>
            </a:r>
            <a:r>
              <a:rPr lang="uk-UA" sz="3200" dirty="0" smtClean="0">
                <a:latin typeface="Times New Roman" pitchFamily="18" charset="0"/>
                <a:cs typeface="Times New Roman" pitchFamily="18" charset="0"/>
              </a:rPr>
              <a:t> </a:t>
            </a:r>
            <a:r>
              <a:rPr lang="uk-UA" sz="3200" dirty="0" err="1" smtClean="0">
                <a:latin typeface="Times New Roman" pitchFamily="18" charset="0"/>
                <a:cs typeface="Times New Roman" pitchFamily="18" charset="0"/>
              </a:rPr>
              <a:t>баяндамалар</a:t>
            </a:r>
            <a:r>
              <a:rPr lang="uk-UA" sz="3200" dirty="0" smtClean="0">
                <a:latin typeface="Times New Roman" pitchFamily="18" charset="0"/>
                <a:cs typeface="Times New Roman" pitchFamily="18" charset="0"/>
              </a:rPr>
              <a:t> </a:t>
            </a:r>
            <a:r>
              <a:rPr lang="uk-UA" sz="3200" dirty="0" err="1" smtClean="0">
                <a:latin typeface="Times New Roman" pitchFamily="18" charset="0"/>
                <a:cs typeface="Times New Roman" pitchFamily="18" charset="0"/>
              </a:rPr>
              <a:t>тақырыптары</a:t>
            </a:r>
            <a:r>
              <a:rPr lang="uk-UA" sz="3200" dirty="0">
                <a:latin typeface="Times New Roman" pitchFamily="18" charset="0"/>
                <a:cs typeface="Times New Roman" pitchFamily="18" charset="0"/>
              </a:rPr>
              <a:t>:</a:t>
            </a:r>
            <a:endParaRPr lang="uk-UA" sz="3200" dirty="0" smtClean="0">
              <a:latin typeface="Times New Roman" pitchFamily="18" charset="0"/>
              <a:cs typeface="Times New Roman" pitchFamily="18" charset="0"/>
            </a:endParaRPr>
          </a:p>
          <a:p>
            <a:endParaRPr lang="uk-UA" sz="3200" dirty="0" smtClean="0">
              <a:latin typeface="Times New Roman" pitchFamily="18" charset="0"/>
              <a:cs typeface="Times New Roman" pitchFamily="18" charset="0"/>
            </a:endParaRPr>
          </a:p>
          <a:p>
            <a:r>
              <a:rPr lang="uk-UA" sz="3200" dirty="0" smtClean="0">
                <a:latin typeface="Times New Roman" pitchFamily="18" charset="0"/>
                <a:cs typeface="Times New Roman" pitchFamily="18" charset="0"/>
              </a:rPr>
              <a:t>“ </a:t>
            </a:r>
            <a:r>
              <a:rPr lang="uk-UA" sz="3200" dirty="0" err="1">
                <a:latin typeface="Times New Roman" pitchFamily="18" charset="0"/>
                <a:cs typeface="Times New Roman" pitchFamily="18" charset="0"/>
              </a:rPr>
              <a:t>Бастауыш</a:t>
            </a:r>
            <a:r>
              <a:rPr lang="uk-UA" sz="3200" dirty="0">
                <a:latin typeface="Times New Roman" pitchFamily="18" charset="0"/>
                <a:cs typeface="Times New Roman" pitchFamily="18" charset="0"/>
              </a:rPr>
              <a:t> </a:t>
            </a:r>
            <a:r>
              <a:rPr lang="uk-UA" sz="3200" dirty="0" err="1">
                <a:latin typeface="Times New Roman" pitchFamily="18" charset="0"/>
                <a:cs typeface="Times New Roman" pitchFamily="18" charset="0"/>
              </a:rPr>
              <a:t>сынып</a:t>
            </a:r>
            <a:r>
              <a:rPr lang="uk-UA" sz="3200" dirty="0">
                <a:latin typeface="Times New Roman" pitchFamily="18" charset="0"/>
                <a:cs typeface="Times New Roman" pitchFamily="18" charset="0"/>
              </a:rPr>
              <a:t> </a:t>
            </a:r>
            <a:r>
              <a:rPr lang="uk-UA" sz="3200" dirty="0" err="1">
                <a:latin typeface="Times New Roman" pitchFamily="18" charset="0"/>
                <a:cs typeface="Times New Roman" pitchFamily="18" charset="0"/>
              </a:rPr>
              <a:t>оқушыларының</a:t>
            </a:r>
            <a:r>
              <a:rPr lang="uk-UA" sz="3200" dirty="0">
                <a:latin typeface="Times New Roman" pitchFamily="18" charset="0"/>
                <a:cs typeface="Times New Roman" pitchFamily="18" charset="0"/>
              </a:rPr>
              <a:t> </a:t>
            </a:r>
            <a:r>
              <a:rPr lang="uk-UA" sz="3200" dirty="0" err="1">
                <a:latin typeface="Times New Roman" pitchFamily="18" charset="0"/>
                <a:cs typeface="Times New Roman" pitchFamily="18" charset="0"/>
              </a:rPr>
              <a:t>зеректігін</a:t>
            </a:r>
            <a:r>
              <a:rPr lang="uk-UA" sz="3200" dirty="0">
                <a:latin typeface="Times New Roman" pitchFamily="18" charset="0"/>
                <a:cs typeface="Times New Roman" pitchFamily="18" charset="0"/>
              </a:rPr>
              <a:t> </a:t>
            </a:r>
            <a:r>
              <a:rPr lang="uk-UA" sz="3200" dirty="0" err="1">
                <a:latin typeface="Times New Roman" pitchFamily="18" charset="0"/>
                <a:cs typeface="Times New Roman" pitchFamily="18" charset="0"/>
              </a:rPr>
              <a:t>дамыту</a:t>
            </a:r>
            <a:r>
              <a:rPr lang="uk-UA" sz="3200" dirty="0" smtClean="0">
                <a:latin typeface="Times New Roman" pitchFamily="18" charset="0"/>
                <a:cs typeface="Times New Roman" pitchFamily="18" charset="0"/>
              </a:rPr>
              <a:t>”.</a:t>
            </a:r>
          </a:p>
          <a:p>
            <a:endParaRPr lang="uk-UA" sz="3200" dirty="0">
              <a:latin typeface="Times New Roman" pitchFamily="18" charset="0"/>
              <a:cs typeface="Times New Roman" pitchFamily="18" charset="0"/>
            </a:endParaRPr>
          </a:p>
          <a:p>
            <a:r>
              <a:rPr lang="uk-UA" sz="3200" dirty="0">
                <a:latin typeface="Times New Roman" pitchFamily="18" charset="0"/>
                <a:cs typeface="Times New Roman" pitchFamily="18" charset="0"/>
              </a:rPr>
              <a:t>“ </a:t>
            </a:r>
            <a:r>
              <a:rPr lang="uk-UA" sz="3200" dirty="0" err="1">
                <a:latin typeface="Times New Roman" pitchFamily="18" charset="0"/>
                <a:cs typeface="Times New Roman" pitchFamily="18" charset="0"/>
              </a:rPr>
              <a:t>Тұлғаның</a:t>
            </a:r>
            <a:r>
              <a:rPr lang="uk-UA" sz="3200" dirty="0">
                <a:latin typeface="Times New Roman" pitchFamily="18" charset="0"/>
                <a:cs typeface="Times New Roman" pitchFamily="18" charset="0"/>
              </a:rPr>
              <a:t> </a:t>
            </a:r>
            <a:r>
              <a:rPr lang="uk-UA" sz="3200" dirty="0" err="1">
                <a:latin typeface="Times New Roman" pitchFamily="18" charset="0"/>
                <a:cs typeface="Times New Roman" pitchFamily="18" charset="0"/>
              </a:rPr>
              <a:t>қалыптасуына</a:t>
            </a:r>
            <a:r>
              <a:rPr lang="uk-UA" sz="3200" dirty="0">
                <a:latin typeface="Times New Roman" pitchFamily="18" charset="0"/>
                <a:cs typeface="Times New Roman" pitchFamily="18" charset="0"/>
              </a:rPr>
              <a:t> </a:t>
            </a:r>
            <a:r>
              <a:rPr lang="uk-UA" sz="3200" dirty="0" err="1">
                <a:latin typeface="Times New Roman" pitchFamily="18" charset="0"/>
                <a:cs typeface="Times New Roman" pitchFamily="18" charset="0"/>
              </a:rPr>
              <a:t>жанұя</a:t>
            </a:r>
            <a:r>
              <a:rPr lang="uk-UA" sz="3200" dirty="0">
                <a:latin typeface="Times New Roman" pitchFamily="18" charset="0"/>
                <a:cs typeface="Times New Roman" pitchFamily="18" charset="0"/>
              </a:rPr>
              <a:t> </a:t>
            </a:r>
            <a:r>
              <a:rPr lang="uk-UA" sz="3200" dirty="0" err="1">
                <a:latin typeface="Times New Roman" pitchFamily="18" charset="0"/>
                <a:cs typeface="Times New Roman" pitchFamily="18" charset="0"/>
              </a:rPr>
              <a:t>тәрбиесіндегі</a:t>
            </a:r>
            <a:r>
              <a:rPr lang="uk-UA" sz="3200" dirty="0">
                <a:latin typeface="Times New Roman" pitchFamily="18" charset="0"/>
                <a:cs typeface="Times New Roman" pitchFamily="18" charset="0"/>
              </a:rPr>
              <a:t> </a:t>
            </a:r>
            <a:r>
              <a:rPr lang="uk-UA" sz="3200" dirty="0" err="1">
                <a:latin typeface="Times New Roman" pitchFamily="18" charset="0"/>
                <a:cs typeface="Times New Roman" pitchFamily="18" charset="0"/>
              </a:rPr>
              <a:t>қолайсыз</a:t>
            </a:r>
            <a:r>
              <a:rPr lang="uk-UA" sz="3200" dirty="0">
                <a:latin typeface="Times New Roman" pitchFamily="18" charset="0"/>
                <a:cs typeface="Times New Roman" pitchFamily="18" charset="0"/>
              </a:rPr>
              <a:t> </a:t>
            </a:r>
            <a:r>
              <a:rPr lang="uk-UA" sz="3200" dirty="0" err="1">
                <a:latin typeface="Times New Roman" pitchFamily="18" charset="0"/>
                <a:cs typeface="Times New Roman" pitchFamily="18" charset="0"/>
              </a:rPr>
              <a:t>жағдайлардың</a:t>
            </a:r>
            <a:r>
              <a:rPr lang="uk-UA" sz="3200" dirty="0">
                <a:latin typeface="Times New Roman" pitchFamily="18" charset="0"/>
                <a:cs typeface="Times New Roman" pitchFamily="18" charset="0"/>
              </a:rPr>
              <a:t> </a:t>
            </a:r>
            <a:r>
              <a:rPr lang="uk-UA" sz="3200" dirty="0" err="1">
                <a:latin typeface="Times New Roman" pitchFamily="18" charset="0"/>
                <a:cs typeface="Times New Roman" pitchFamily="18" charset="0"/>
              </a:rPr>
              <a:t>әсері</a:t>
            </a:r>
            <a:r>
              <a:rPr lang="uk-UA" sz="3200" dirty="0" smtClean="0">
                <a:latin typeface="Times New Roman" pitchFamily="18" charset="0"/>
                <a:cs typeface="Times New Roman" pitchFamily="18" charset="0"/>
              </a:rPr>
              <a:t>”.</a:t>
            </a:r>
          </a:p>
          <a:p>
            <a:endParaRPr lang="uk-UA" sz="3200" dirty="0" smtClean="0">
              <a:latin typeface="Times New Roman" pitchFamily="18" charset="0"/>
              <a:cs typeface="Times New Roman" pitchFamily="18" charset="0"/>
            </a:endParaRPr>
          </a:p>
          <a:p>
            <a:endParaRPr lang="uk-UA" sz="3200" dirty="0">
              <a:latin typeface="Times New Roman" pitchFamily="18" charset="0"/>
              <a:cs typeface="Times New Roman" pitchFamily="18" charset="0"/>
            </a:endParaRPr>
          </a:p>
          <a:p>
            <a:r>
              <a:rPr lang="uk-UA" sz="3200" dirty="0" err="1" smtClean="0">
                <a:latin typeface="Times New Roman" pitchFamily="18" charset="0"/>
                <a:cs typeface="Times New Roman" pitchFamily="18" charset="0"/>
              </a:rPr>
              <a:t>Сіз</a:t>
            </a:r>
            <a:r>
              <a:rPr lang="uk-UA" sz="3200" dirty="0" smtClean="0">
                <a:latin typeface="Times New Roman" pitchFamily="18" charset="0"/>
                <a:cs typeface="Times New Roman" pitchFamily="18" charset="0"/>
              </a:rPr>
              <a:t> </a:t>
            </a:r>
            <a:r>
              <a:rPr lang="uk-UA" sz="3200" dirty="0" err="1" smtClean="0">
                <a:latin typeface="Times New Roman" pitchFamily="18" charset="0"/>
                <a:cs typeface="Times New Roman" pitchFamily="18" charset="0"/>
              </a:rPr>
              <a:t>қандай</a:t>
            </a:r>
            <a:r>
              <a:rPr lang="uk-UA" sz="3200" dirty="0" smtClean="0">
                <a:latin typeface="Times New Roman" pitchFamily="18" charset="0"/>
                <a:cs typeface="Times New Roman" pitchFamily="18" charset="0"/>
              </a:rPr>
              <a:t> ата</a:t>
            </a:r>
            <a:r>
              <a:rPr lang="en-US" sz="3200" dirty="0" smtClean="0">
                <a:latin typeface="Times New Roman" pitchFamily="18" charset="0"/>
                <a:cs typeface="Times New Roman" pitchFamily="18" charset="0"/>
              </a:rPr>
              <a:t>-</a:t>
            </a:r>
            <a:r>
              <a:rPr lang="kk-KZ" sz="3200" dirty="0" smtClean="0">
                <a:latin typeface="Times New Roman" pitchFamily="18" charset="0"/>
                <a:cs typeface="Times New Roman" pitchFamily="18" charset="0"/>
              </a:rPr>
              <a:t> анасыз? сауалнамасы</a:t>
            </a:r>
            <a:endParaRPr lang="uk-UA" sz="3200" dirty="0">
              <a:latin typeface="Times New Roman" pitchFamily="18" charset="0"/>
              <a:cs typeface="Times New Roman" pitchFamily="18" charset="0"/>
            </a:endParaRPr>
          </a:p>
          <a:p>
            <a:endParaRPr lang="uk-UA" sz="32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  </a:t>
            </a:r>
          </a:p>
          <a:p>
            <a:endParaRPr lang="uk-UA" sz="2400" dirty="0">
              <a:latin typeface="Times New Roman" pitchFamily="18" charset="0"/>
              <a:cs typeface="Times New Roman" pitchFamily="18" charset="0"/>
            </a:endParaRPr>
          </a:p>
          <a:p>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1458623007"/>
      </p:ext>
    </p:extLst>
  </p:cSld>
  <p:clrMapOvr>
    <a:masterClrMapping/>
  </p:clrMapOvr>
</p:sld>
</file>

<file path=ppt/theme/theme1.xml><?xml version="1.0" encoding="utf-8"?>
<a:theme xmlns:a="http://schemas.openxmlformats.org/drawingml/2006/main" name="Воздушный поток">
  <a:themeElements>
    <a:clrScheme name="Метро">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809</TotalTime>
  <Words>1480</Words>
  <Application>Microsoft Office PowerPoint</Application>
  <PresentationFormat>Экран (4:3)</PresentationFormat>
  <Paragraphs>708</Paragraphs>
  <Slides>13</Slides>
  <Notes>0</Notes>
  <HiddenSlides>0</HiddenSlides>
  <MMClips>0</MMClips>
  <ScaleCrop>false</ScaleCrop>
  <HeadingPairs>
    <vt:vector size="8" baseType="variant">
      <vt:variant>
        <vt:lpstr>Использованные шрифты</vt:lpstr>
      </vt:variant>
      <vt:variant>
        <vt:i4>5</vt:i4>
      </vt:variant>
      <vt:variant>
        <vt:lpstr>Тема</vt:lpstr>
      </vt:variant>
      <vt:variant>
        <vt:i4>1</vt:i4>
      </vt:variant>
      <vt:variant>
        <vt:lpstr>Внедренные серверы OLE</vt:lpstr>
      </vt:variant>
      <vt:variant>
        <vt:i4>0</vt:i4>
      </vt:variant>
      <vt:variant>
        <vt:lpstr>Заголовки слайдов</vt:lpstr>
      </vt:variant>
      <vt:variant>
        <vt:i4>13</vt:i4>
      </vt:variant>
    </vt:vector>
  </HeadingPairs>
  <TitlesOfParts>
    <vt:vector size="19" baseType="lpstr">
      <vt:lpstr>Arial</vt:lpstr>
      <vt:lpstr>Calibri</vt:lpstr>
      <vt:lpstr>Georgia</vt:lpstr>
      <vt:lpstr>Times New Roman</vt:lpstr>
      <vt:lpstr>Trebuchet MS</vt:lpstr>
      <vt:lpstr>Воздушный поток</vt:lpstr>
      <vt:lpstr>«Бастауыш сынып оқушылрының бейімделу  кезеңдері» </vt:lpstr>
      <vt:lpstr>Презентация PowerPoint</vt:lpstr>
      <vt:lpstr>1 сынып оқушыларының мектепке бейімделу диагностикасы  </vt:lpstr>
      <vt:lpstr>№4 тапсырма.    К. Йерасектің оқушының мектепке дайындығын                                     бағдарлау тестісінің ауызша сұрақтары. 1.Жануарлардың қайсысы үлкен – жылқы ма, ит пе?   Жылқы 0 ұпай, қате жауап=- ұпай. 2. Таңертең ас ішесіз, ал күндіз ше? Түскі ас ішеміз. Сорпа ішіп , ет жейміз=-0 ұпай. Кешкі тамақ ішеміз, ұйықтаймыз және т. б.  Қате жауаптар= 3 ұпай 3. Күндіз жарық, ал түнде...     Қараңғы-0 ұпай, қате жауап =- 0 ұпай. 4. Аспан көк, шөп...    Қараңғы- 0 ұпай, қате жауап=-4 ұпай 5. Шие, өрік, алма бұл не? Жемістер= 1 ұпай, қате жауап =-1 ұпай 6. Темір жолдан өтер кезде неге шлагбаум түсіріліп, жол жабылады? Адамдардың поезд астына түсіп қалмауы үшін (т. б) = 0 ұпай, қате жауап =- 1 ұпай 7. Астана , Алматы, Семей, Павлодар бұл не?    Қала=1 ұпай, станция=0 ұпай, қате жауап=-1 ұпай 8.Сағат қанша уақытты  көрсетіп тұр (қағаздан көрсетеміз: он бес минут кетті, бес минутсыз сегіз, он бірден  бес минут кетті, он бірден он бес минус кетті)? Жақсы көрсетсе =4 ұпай. Сағаттан он бес минутты, толық бір сағатты немесе он бес минут бір сағат дұрыс болса=3 ұпай. Сағатты білмесе = 0 ұпай. 9. Кішкенмай сиыр- ол бұзау, кішкентай ит- ол ...., кішкентай қой- ол .....?   Күшік, қозы=4 ұпай, екеуінің біреуін тағы атаса=0 ұпай, қате жауап=-1 ұпай 10. Ит тауыққа ұқсай ма, әлде мысыққа ұқсайды ма? Олар несімен ұқсас?      Мысыққа ұқсас , себебі 4 аяғы, жүні, құйрығы, тырнақтары бар=0 ұпай.          Мысыққа ұқсас( белгілерін айтпайды). Тауыққа ұқсас=- 3 ұпай. 11. Неге барлық автомобильдерде  тежегіш бар?       Екі себебі бар (таулы жерде, бұрылыстарда тежегіш қажет; соқтығысу         қаупі туғанда; жай машина тоқтату үшін) =1 ұпай. 1 себеп=0 ұпай, қате         жауап( мысалы, машина тежегішсіз –ақ жүре беруіне болады) =-1 ұпай. </vt:lpstr>
      <vt:lpstr>Презентация PowerPoint</vt:lpstr>
      <vt:lpstr>Презентация PowerPoint</vt:lpstr>
      <vt:lpstr> Эмоциялық –коммуникативті дағдыларды дамыту :  «Көңіл күй»,  «Сезіну»,  жаттығуы  Мектеп мазасыздығы мен қорқынышына профилактика және коррекция жасау Ертегі  терапия,  «Сиқырлы сөз», Сиырлы қанат, Мотивациялық сферасын қалыптастыру «Сабақ және қоңырау» , ойыны  Өзінің  денсаулығына және салауатты өмір салтына жауапкершілікті  қатынасты қалыптастыру «Доппен  ойнау»,  Баланың өзіндік санасын дамыту және еркіндікті қалыптастыру  Релаксациялық тренинг Мақсаты: Босаңсып, спецификациялық, қорқыныш пен үрейден құтылу.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сынып оқушыларының мектепке  бейімделу кезеңдері</dc:title>
  <dc:creator>пользователь</dc:creator>
  <cp:lastModifiedBy>Пользователь</cp:lastModifiedBy>
  <cp:revision>59</cp:revision>
  <cp:lastPrinted>2012-11-02T02:42:03Z</cp:lastPrinted>
  <dcterms:created xsi:type="dcterms:W3CDTF">2012-10-28T16:48:52Z</dcterms:created>
  <dcterms:modified xsi:type="dcterms:W3CDTF">2022-10-13T17:11:22Z</dcterms:modified>
</cp:coreProperties>
</file>