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2" r:id="rId4"/>
    <p:sldId id="273" r:id="rId5"/>
    <p:sldId id="274" r:id="rId6"/>
    <p:sldId id="275" r:id="rId7"/>
    <p:sldId id="277" r:id="rId8"/>
    <p:sldId id="285" r:id="rId9"/>
    <p:sldId id="286" r:id="rId10"/>
    <p:sldId id="287" r:id="rId11"/>
    <p:sldId id="288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FF66"/>
    <a:srgbClr val="FF0066"/>
    <a:srgbClr val="0070BD"/>
    <a:srgbClr val="CBC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06" autoAdjust="0"/>
    <p:restoredTop sz="94660"/>
  </p:normalViewPr>
  <p:slideViewPr>
    <p:cSldViewPr>
      <p:cViewPr varScale="1">
        <p:scale>
          <a:sx n="65" d="100"/>
          <a:sy n="65" d="100"/>
        </p:scale>
        <p:origin x="15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6D407-88A2-4DE0-97A0-7307396507C4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810C7-5751-474C-94F9-82F4BFC20B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де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kk-KZ" b="1" dirty="0" smtClean="0"/>
          </a:p>
          <a:p>
            <a:endParaRPr lang="kk-KZ" b="1" dirty="0"/>
          </a:p>
          <a:p>
            <a:endParaRPr lang="kk-KZ" b="1" dirty="0"/>
          </a:p>
          <a:p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Зорлық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зомбылық, қолсұғушылықтың алдын алу жұмысын ұйымдастыру жолдары»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611188" y="1844675"/>
            <a:ext cx="15128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Вербальды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зорлық-зомбылық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771775" y="1628775"/>
            <a:ext cx="14414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Эмоциялық,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ақыл-ой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зорлығы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643438" y="1628775"/>
            <a:ext cx="15128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Физикалық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зорлық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6732588" y="1628775"/>
            <a:ext cx="16557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Сексуальдық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зорлық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68313" y="3500438"/>
            <a:ext cx="180022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Көңілге тиетін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лақап атпен атау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ұрысу,қорлау,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айғайлау,дауыс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көтеру,келеке қылу,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өсек тарату,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үнемі сынау,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бұйрық беру</a:t>
            </a:r>
            <a:r>
              <a:rPr lang="kk-KZ" sz="1600">
                <a:solidFill>
                  <a:schemeClr val="tx2"/>
                </a:solidFill>
                <a:latin typeface="Arial" charset="0"/>
                <a:cs typeface="Arial" charset="0"/>
              </a:rPr>
              <a:t>.</a:t>
            </a:r>
            <a:endParaRPr lang="ru-RU" sz="160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843213" y="3860800"/>
            <a:ext cx="1728787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Қысым көрсету,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біреуді қорқыныш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сезімінде ұстау,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елемеу.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4572000" y="3357563"/>
            <a:ext cx="1728788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Түрткілеу,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шымшулар,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ұрып-соғу,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заттарды лақтыру,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қабырғаға соғу,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біреуге зиянын тигізу,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адамның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жеке меншігін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бұзу,отбасына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қауіп төндіру.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6911975" y="3500438"/>
            <a:ext cx="1620838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Сексуалдық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қатынастарға 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көндіру,</a:t>
            </a:r>
          </a:p>
          <a:p>
            <a:r>
              <a:rPr lang="kk-KZ" sz="1600" b="1">
                <a:solidFill>
                  <a:schemeClr val="tx2"/>
                </a:solidFill>
                <a:latin typeface="Arial" charset="0"/>
                <a:cs typeface="Arial" charset="0"/>
              </a:rPr>
              <a:t>зорлау.</a:t>
            </a:r>
            <a:endParaRPr lang="ru-RU" sz="1600" b="1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7058025" cy="720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“Зорлық-зомбылық”</a:t>
            </a: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-2916238" y="18446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AutoShape 13"/>
          <p:cNvSpPr>
            <a:spLocks noChangeArrowheads="1"/>
          </p:cNvSpPr>
          <p:nvPr/>
        </p:nvSpPr>
        <p:spPr bwMode="auto">
          <a:xfrm rot="16200000" flipH="1">
            <a:off x="930275" y="2822576"/>
            <a:ext cx="904875" cy="533400"/>
          </a:xfrm>
          <a:prstGeom prst="rightArrow">
            <a:avLst>
              <a:gd name="adj1" fmla="val 50000"/>
              <a:gd name="adj2" fmla="val 424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7" name="AutoShape 14"/>
          <p:cNvSpPr>
            <a:spLocks noChangeArrowheads="1"/>
          </p:cNvSpPr>
          <p:nvPr/>
        </p:nvSpPr>
        <p:spPr bwMode="auto">
          <a:xfrm rot="5400000">
            <a:off x="2886869" y="281066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8" name="AutoShape 16"/>
          <p:cNvSpPr>
            <a:spLocks noChangeArrowheads="1"/>
          </p:cNvSpPr>
          <p:nvPr/>
        </p:nvSpPr>
        <p:spPr bwMode="auto">
          <a:xfrm rot="5400000">
            <a:off x="4722813" y="2701925"/>
            <a:ext cx="904875" cy="485775"/>
          </a:xfrm>
          <a:prstGeom prst="rightArrow">
            <a:avLst>
              <a:gd name="adj1" fmla="val 50000"/>
              <a:gd name="adj2" fmla="val 465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AutoShape 17"/>
          <p:cNvSpPr>
            <a:spLocks noChangeArrowheads="1"/>
          </p:cNvSpPr>
          <p:nvPr/>
        </p:nvSpPr>
        <p:spPr bwMode="auto">
          <a:xfrm rot="5400000">
            <a:off x="6954838" y="2701925"/>
            <a:ext cx="904875" cy="485775"/>
          </a:xfrm>
          <a:prstGeom prst="rightArrow">
            <a:avLst>
              <a:gd name="adj1" fmla="val 50000"/>
              <a:gd name="adj2" fmla="val 465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0" name="AutoShape 18"/>
          <p:cNvSpPr>
            <a:spLocks noChangeArrowheads="1"/>
          </p:cNvSpPr>
          <p:nvPr/>
        </p:nvSpPr>
        <p:spPr bwMode="auto">
          <a:xfrm rot="5400000">
            <a:off x="6918325" y="1009650"/>
            <a:ext cx="688975" cy="485775"/>
          </a:xfrm>
          <a:prstGeom prst="rightArrow">
            <a:avLst>
              <a:gd name="adj1" fmla="val 50000"/>
              <a:gd name="adj2" fmla="val 354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1" name="AutoShape 19"/>
          <p:cNvSpPr>
            <a:spLocks noChangeArrowheads="1"/>
          </p:cNvSpPr>
          <p:nvPr/>
        </p:nvSpPr>
        <p:spPr bwMode="auto">
          <a:xfrm rot="5400000">
            <a:off x="4866481" y="1045369"/>
            <a:ext cx="760413" cy="485775"/>
          </a:xfrm>
          <a:prstGeom prst="rightArrow">
            <a:avLst>
              <a:gd name="adj1" fmla="val 50000"/>
              <a:gd name="adj2" fmla="val 391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2" name="AutoShape 20"/>
          <p:cNvSpPr>
            <a:spLocks noChangeArrowheads="1"/>
          </p:cNvSpPr>
          <p:nvPr/>
        </p:nvSpPr>
        <p:spPr bwMode="auto">
          <a:xfrm rot="5400000">
            <a:off x="3065463" y="1046162"/>
            <a:ext cx="762000" cy="485775"/>
          </a:xfrm>
          <a:prstGeom prst="rightArrow">
            <a:avLst>
              <a:gd name="adj1" fmla="val 50000"/>
              <a:gd name="adj2" fmla="val 392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3" name="AutoShape 21"/>
          <p:cNvSpPr>
            <a:spLocks noChangeArrowheads="1"/>
          </p:cNvSpPr>
          <p:nvPr/>
        </p:nvSpPr>
        <p:spPr bwMode="auto">
          <a:xfrm rot="5400000">
            <a:off x="962819" y="1134269"/>
            <a:ext cx="792163" cy="485775"/>
          </a:xfrm>
          <a:prstGeom prst="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3315" name="AutoShape 4"/>
          <p:cNvSpPr>
            <a:spLocks noChangeArrowheads="1"/>
          </p:cNvSpPr>
          <p:nvPr/>
        </p:nvSpPr>
        <p:spPr bwMode="auto">
          <a:xfrm flipV="1">
            <a:off x="323850" y="0"/>
            <a:ext cx="8351838" cy="1368425"/>
          </a:xfrm>
          <a:prstGeom prst="flowChartAlternateProcess">
            <a:avLst/>
          </a:prstGeom>
          <a:solidFill>
            <a:srgbClr val="FF9900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kk-KZ" sz="2800" b="1" i="1">
                <a:solidFill>
                  <a:srgbClr val="66FFFF"/>
                </a:solidFill>
                <a:latin typeface="Arial" charset="0"/>
              </a:rPr>
              <a:t>Зорлық-зомбылықты</a:t>
            </a:r>
          </a:p>
          <a:p>
            <a:pPr algn="ctr"/>
            <a:r>
              <a:rPr lang="kk-KZ" sz="2800" b="1" i="1">
                <a:solidFill>
                  <a:srgbClr val="66FFFF"/>
                </a:solidFill>
                <a:latin typeface="Arial" charset="0"/>
              </a:rPr>
              <a:t>тудыратын негізгі факторлар</a:t>
            </a:r>
            <a:endParaRPr lang="ru-RU" sz="2800" b="1" i="1">
              <a:solidFill>
                <a:srgbClr val="66FFFF"/>
              </a:solidFill>
              <a:latin typeface="Arial" charset="0"/>
            </a:endParaRPr>
          </a:p>
        </p:txBody>
      </p:sp>
      <p:sp>
        <p:nvSpPr>
          <p:cNvPr id="13316" name="AutoShape 5"/>
          <p:cNvSpPr>
            <a:spLocks noChangeArrowheads="1"/>
          </p:cNvSpPr>
          <p:nvPr/>
        </p:nvSpPr>
        <p:spPr bwMode="auto">
          <a:xfrm>
            <a:off x="-180975" y="1773238"/>
            <a:ext cx="3744913" cy="4392612"/>
          </a:xfrm>
          <a:prstGeom prst="verticalScrol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kk-KZ" sz="1800" b="1">
                <a:solidFill>
                  <a:schemeClr val="bg2"/>
                </a:solidFill>
                <a:latin typeface="Arial" charset="0"/>
              </a:rPr>
              <a:t>      </a:t>
            </a:r>
            <a:r>
              <a:rPr lang="kk-KZ" sz="1800" b="1">
                <a:solidFill>
                  <a:schemeClr val="accent2"/>
                </a:solidFill>
                <a:latin typeface="Arial" charset="0"/>
              </a:rPr>
              <a:t>Әлеуметтік </a:t>
            </a:r>
          </a:p>
          <a:p>
            <a:endParaRPr lang="kk-KZ" sz="1800" b="1">
              <a:solidFill>
                <a:schemeClr val="accent2"/>
              </a:solidFill>
              <a:latin typeface="Arial" charset="0"/>
            </a:endParaRPr>
          </a:p>
          <a:p>
            <a:r>
              <a:rPr lang="kk-KZ" sz="1800" b="1">
                <a:solidFill>
                  <a:schemeClr val="accent2"/>
                </a:solidFill>
                <a:latin typeface="Arial" charset="0"/>
              </a:rPr>
              <a:t>       фактор</a:t>
            </a:r>
            <a:r>
              <a:rPr lang="kk-KZ" sz="180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r>
              <a:rPr lang="kk-KZ" sz="1400" b="1">
                <a:latin typeface="Arial" charset="0"/>
              </a:rPr>
              <a:t>1. Отбасының </a:t>
            </a:r>
          </a:p>
          <a:p>
            <a:r>
              <a:rPr lang="kk-KZ" sz="1400" b="1">
                <a:latin typeface="Arial" charset="0"/>
              </a:rPr>
              <a:t>әлеуметтік-экономика</a:t>
            </a:r>
          </a:p>
          <a:p>
            <a:r>
              <a:rPr lang="kk-KZ" sz="1400" b="1">
                <a:latin typeface="Arial" charset="0"/>
              </a:rPr>
              <a:t>лық дәрежесінің төмендеуі;</a:t>
            </a:r>
          </a:p>
          <a:p>
            <a:r>
              <a:rPr lang="kk-KZ" sz="1400" b="1">
                <a:latin typeface="Arial" charset="0"/>
              </a:rPr>
              <a:t>2. Байлыққа деген құмарлық;</a:t>
            </a:r>
          </a:p>
          <a:p>
            <a:r>
              <a:rPr lang="kk-KZ" sz="1400" b="1">
                <a:latin typeface="Arial" charset="0"/>
              </a:rPr>
              <a:t>3. Қоғамдық және мәдени </a:t>
            </a:r>
          </a:p>
          <a:p>
            <a:r>
              <a:rPr lang="kk-KZ" sz="1400" b="1">
                <a:latin typeface="Arial" charset="0"/>
              </a:rPr>
              <a:t>өзгеріс, жалпы тұрақсыздық;</a:t>
            </a:r>
          </a:p>
          <a:p>
            <a:r>
              <a:rPr lang="kk-KZ" sz="1400" b="1">
                <a:latin typeface="Arial" charset="0"/>
              </a:rPr>
              <a:t>4. Толық емес отбасындағы </a:t>
            </a:r>
          </a:p>
          <a:p>
            <a:r>
              <a:rPr lang="kk-KZ" sz="1400" b="1">
                <a:latin typeface="Arial" charset="0"/>
              </a:rPr>
              <a:t>тәрбие:</a:t>
            </a:r>
          </a:p>
          <a:p>
            <a:r>
              <a:rPr lang="kk-KZ" sz="1400" b="1">
                <a:latin typeface="Arial" charset="0"/>
              </a:rPr>
              <a:t>5. Ішімдік пен анаша</a:t>
            </a:r>
          </a:p>
          <a:p>
            <a:r>
              <a:rPr lang="kk-KZ" sz="1400" b="1">
                <a:latin typeface="Arial" charset="0"/>
              </a:rPr>
              <a:t>6. Оқудағы үлгермеушілік</a:t>
            </a:r>
          </a:p>
          <a:p>
            <a:r>
              <a:rPr lang="kk-KZ" sz="1400" b="1">
                <a:latin typeface="Arial" charset="0"/>
              </a:rPr>
              <a:t>7. Ақпарат құралдарындағы </a:t>
            </a:r>
          </a:p>
          <a:p>
            <a:r>
              <a:rPr lang="kk-KZ" sz="1400" b="1">
                <a:latin typeface="Arial" charset="0"/>
              </a:rPr>
              <a:t>мағлұматтар</a:t>
            </a:r>
            <a:endParaRPr lang="ru-RU" sz="1400" b="1">
              <a:latin typeface="Arial" charset="0"/>
            </a:endParaRPr>
          </a:p>
        </p:txBody>
      </p:sp>
      <p:sp>
        <p:nvSpPr>
          <p:cNvPr id="13317" name="AutoShape 762"/>
          <p:cNvSpPr>
            <a:spLocks noChangeArrowheads="1"/>
          </p:cNvSpPr>
          <p:nvPr/>
        </p:nvSpPr>
        <p:spPr bwMode="auto">
          <a:xfrm>
            <a:off x="2843213" y="2276475"/>
            <a:ext cx="3529012" cy="4176713"/>
          </a:xfrm>
          <a:prstGeom prst="verticalScrol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kk-KZ" sz="1800" b="1">
                <a:solidFill>
                  <a:schemeClr val="bg2"/>
                </a:solidFill>
                <a:latin typeface="Arial" charset="0"/>
              </a:rPr>
              <a:t>     </a:t>
            </a:r>
            <a:r>
              <a:rPr lang="kk-KZ" sz="1800" b="1">
                <a:solidFill>
                  <a:schemeClr val="accent2"/>
                </a:solidFill>
                <a:latin typeface="Arial" charset="0"/>
              </a:rPr>
              <a:t>Биологиялық</a:t>
            </a:r>
          </a:p>
          <a:p>
            <a:pPr marL="342900" indent="-342900"/>
            <a:r>
              <a:rPr lang="kk-KZ" sz="1800" b="1">
                <a:solidFill>
                  <a:schemeClr val="accent2"/>
                </a:solidFill>
                <a:latin typeface="Arial" charset="0"/>
              </a:rPr>
              <a:t> </a:t>
            </a:r>
          </a:p>
          <a:p>
            <a:pPr marL="342900" indent="-342900"/>
            <a:r>
              <a:rPr lang="kk-KZ" sz="1800" b="1">
                <a:solidFill>
                  <a:schemeClr val="accent2"/>
                </a:solidFill>
                <a:latin typeface="Arial" charset="0"/>
              </a:rPr>
              <a:t>        фактор:</a:t>
            </a:r>
          </a:p>
          <a:p>
            <a:pPr marL="342900" indent="-342900"/>
            <a:endParaRPr lang="kk-KZ" sz="1400">
              <a:solidFill>
                <a:schemeClr val="accent2"/>
              </a:solidFill>
              <a:latin typeface="Arial" charset="0"/>
            </a:endParaRPr>
          </a:p>
          <a:p>
            <a:pPr marL="342900" indent="-342900"/>
            <a:r>
              <a:rPr lang="kk-KZ" sz="1400" b="1">
                <a:latin typeface="Arial" charset="0"/>
              </a:rPr>
              <a:t>1.Генетикалық</a:t>
            </a:r>
          </a:p>
          <a:p>
            <a:pPr marL="342900" indent="-342900"/>
            <a:r>
              <a:rPr lang="kk-KZ" sz="1400" b="1">
                <a:latin typeface="Arial" charset="0"/>
              </a:rPr>
              <a:t>2.Темперамент ерекшеліктері</a:t>
            </a:r>
          </a:p>
          <a:p>
            <a:pPr marL="342900" indent="-342900"/>
            <a:r>
              <a:rPr lang="kk-KZ" sz="1400" b="1">
                <a:latin typeface="Arial" charset="0"/>
              </a:rPr>
              <a:t>3.Бас бөліктерінің дамуындағы </a:t>
            </a:r>
          </a:p>
          <a:p>
            <a:pPr marL="342900" indent="-342900"/>
            <a:r>
              <a:rPr lang="kk-KZ" sz="1400" b="1">
                <a:latin typeface="Arial" charset="0"/>
              </a:rPr>
              <a:t>кемшіліктер.</a:t>
            </a:r>
          </a:p>
          <a:p>
            <a:pPr marL="342900" indent="-342900"/>
            <a:r>
              <a:rPr lang="kk-KZ" sz="1400" b="1">
                <a:latin typeface="Arial" charset="0"/>
              </a:rPr>
              <a:t>4.Ағза себептері</a:t>
            </a:r>
          </a:p>
          <a:p>
            <a:pPr marL="342900" indent="-342900"/>
            <a:endParaRPr lang="kk-KZ" sz="1400" b="1">
              <a:latin typeface="Arial" charset="0"/>
            </a:endParaRPr>
          </a:p>
          <a:p>
            <a:pPr marL="342900" indent="-342900">
              <a:buFontTx/>
              <a:buChar char="•"/>
            </a:pPr>
            <a:endParaRPr lang="ru-RU" sz="140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3318" name="AutoShape 763"/>
          <p:cNvSpPr>
            <a:spLocks noChangeArrowheads="1"/>
          </p:cNvSpPr>
          <p:nvPr/>
        </p:nvSpPr>
        <p:spPr bwMode="auto">
          <a:xfrm>
            <a:off x="5867400" y="2708275"/>
            <a:ext cx="3600450" cy="3817938"/>
          </a:xfrm>
          <a:prstGeom prst="verticalScroll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kk-KZ" sz="1800" b="1" dirty="0">
                <a:solidFill>
                  <a:schemeClr val="bg2"/>
                </a:solidFill>
                <a:latin typeface="Arial" charset="0"/>
              </a:rPr>
              <a:t>     </a:t>
            </a:r>
            <a:r>
              <a:rPr lang="kk-KZ" sz="1800" b="1" dirty="0">
                <a:solidFill>
                  <a:schemeClr val="accent2"/>
                </a:solidFill>
                <a:latin typeface="Arial" charset="0"/>
              </a:rPr>
              <a:t>Психологиялық</a:t>
            </a:r>
          </a:p>
          <a:p>
            <a:pPr marL="342900" indent="-342900"/>
            <a:endParaRPr lang="kk-KZ" sz="1800" b="1" dirty="0">
              <a:solidFill>
                <a:schemeClr val="accent2"/>
              </a:solidFill>
              <a:latin typeface="Arial" charset="0"/>
            </a:endParaRPr>
          </a:p>
          <a:p>
            <a:pPr marL="342900" indent="-342900"/>
            <a:r>
              <a:rPr lang="kk-KZ" sz="1800" b="1" dirty="0">
                <a:solidFill>
                  <a:schemeClr val="accent2"/>
                </a:solidFill>
                <a:latin typeface="Arial" charset="0"/>
              </a:rPr>
              <a:t>           фактор</a:t>
            </a:r>
            <a:r>
              <a:rPr lang="kk-KZ" sz="1800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1.Отбасындағы 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әлеуметтік-психологиялық  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   жағдай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2.Жеке қасиеттері (мінез)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3. Өзін-өзі игере алмаушылық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4. Бала күнінде махаббат </a:t>
            </a:r>
          </a:p>
          <a:p>
            <a:pPr marL="342900" indent="-342900"/>
            <a:r>
              <a:rPr lang="kk-KZ" sz="1400" b="1" dirty="0">
                <a:latin typeface="Arial" charset="0"/>
              </a:rPr>
              <a:t>жетіспеушілігі</a:t>
            </a:r>
            <a:endParaRPr lang="ru-RU" sz="1400" b="1" dirty="0">
              <a:latin typeface="Arial" charset="0"/>
            </a:endParaRPr>
          </a:p>
        </p:txBody>
      </p:sp>
      <p:sp>
        <p:nvSpPr>
          <p:cNvPr id="13319" name="Line 768"/>
          <p:cNvSpPr>
            <a:spLocks noChangeShapeType="1"/>
          </p:cNvSpPr>
          <p:nvPr/>
        </p:nvSpPr>
        <p:spPr bwMode="auto">
          <a:xfrm>
            <a:off x="2771775" y="5157788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769"/>
          <p:cNvSpPr>
            <a:spLocks noChangeShapeType="1"/>
          </p:cNvSpPr>
          <p:nvPr/>
        </p:nvSpPr>
        <p:spPr bwMode="auto">
          <a:xfrm>
            <a:off x="5795963" y="5229225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4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Loner\Мои документы\Мои рисунки\f121.gif"/>
          <p:cNvPicPr>
            <a:picLocks noGrp="1" noChangeAspect="1" noChangeArrowheads="1" noCrop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8265172">
            <a:off x="310356" y="4090194"/>
            <a:ext cx="1728788" cy="2711450"/>
          </a:xfrm>
        </p:spPr>
      </p:pic>
      <p:pic>
        <p:nvPicPr>
          <p:cNvPr id="16387" name="Picture 21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726112" y="6545262"/>
            <a:ext cx="319960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2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36963" y="6534150"/>
            <a:ext cx="22304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3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47813" y="6534150"/>
            <a:ext cx="22320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4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510213" y="11113"/>
            <a:ext cx="21590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25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421063" y="0"/>
            <a:ext cx="22304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26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5537" y="0"/>
            <a:ext cx="316840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77893" flipV="1">
            <a:off x="7550484" y="231164"/>
            <a:ext cx="1314538" cy="21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9" name="AutoShape 49"/>
          <p:cNvSpPr>
            <a:spLocks noChangeArrowheads="1"/>
          </p:cNvSpPr>
          <p:nvPr/>
        </p:nvSpPr>
        <p:spPr bwMode="auto">
          <a:xfrm>
            <a:off x="228600" y="1692291"/>
            <a:ext cx="1676400" cy="1828800"/>
          </a:xfrm>
          <a:prstGeom prst="flowChartDocument">
            <a:avLst/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anchor="ctr">
            <a:flatTx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ПРОЕКТИВТІ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Ə</a:t>
            </a:r>
            <a:r>
              <a:rPr lang="ru-RU" b="1" dirty="0">
                <a:solidFill>
                  <a:srgbClr val="00B050"/>
                </a:solidFill>
              </a:rPr>
              <a:t>ДІСТЕР</a:t>
            </a:r>
          </a:p>
        </p:txBody>
      </p:sp>
      <p:sp>
        <p:nvSpPr>
          <p:cNvPr id="5170" name="AutoShape 50"/>
          <p:cNvSpPr>
            <a:spLocks noChangeArrowheads="1"/>
          </p:cNvSpPr>
          <p:nvPr/>
        </p:nvSpPr>
        <p:spPr bwMode="auto">
          <a:xfrm>
            <a:off x="1828800" y="3657600"/>
            <a:ext cx="1676400" cy="1828800"/>
          </a:xfrm>
          <a:prstGeom prst="flowChartDocument">
            <a:avLst/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2800" b="1" dirty="0" err="1">
                <a:solidFill>
                  <a:srgbClr val="00B050"/>
                </a:solidFill>
              </a:rPr>
              <a:t>Бақылау</a:t>
            </a:r>
            <a:endParaRPr lang="ru-RU" sz="2800" b="1" i="1" dirty="0">
              <a:solidFill>
                <a:srgbClr val="00B050"/>
              </a:solidFill>
              <a:latin typeface="Arial" charset="0"/>
              <a:cs typeface="Arial" charset="0"/>
            </a:endParaRPr>
          </a:p>
        </p:txBody>
      </p:sp>
      <p:sp>
        <p:nvSpPr>
          <p:cNvPr id="5171" name="AutoShape 51"/>
          <p:cNvSpPr>
            <a:spLocks noChangeArrowheads="1"/>
          </p:cNvSpPr>
          <p:nvPr/>
        </p:nvSpPr>
        <p:spPr bwMode="auto">
          <a:xfrm>
            <a:off x="3779838" y="4005263"/>
            <a:ext cx="1676400" cy="1828800"/>
          </a:xfrm>
          <a:prstGeom prst="flowChartDocument">
            <a:avLst/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Ə</a:t>
            </a:r>
            <a:r>
              <a:rPr lang="ru-RU" sz="2400" b="1" dirty="0" err="1">
                <a:solidFill>
                  <a:srgbClr val="00B050"/>
                </a:solidFill>
              </a:rPr>
              <a:t>ңгімелесу</a:t>
            </a:r>
            <a:endParaRPr lang="ru-RU" sz="2400" b="1" i="1" dirty="0">
              <a:solidFill>
                <a:srgbClr val="00B050"/>
              </a:solidFill>
              <a:latin typeface="Arial" charset="0"/>
              <a:cs typeface="Arial" charset="0"/>
            </a:endParaRPr>
          </a:p>
        </p:txBody>
      </p:sp>
      <p:sp>
        <p:nvSpPr>
          <p:cNvPr id="5172" name="AutoShape 52"/>
          <p:cNvSpPr>
            <a:spLocks noChangeArrowheads="1"/>
          </p:cNvSpPr>
          <p:nvPr/>
        </p:nvSpPr>
        <p:spPr bwMode="auto">
          <a:xfrm>
            <a:off x="5791200" y="3657600"/>
            <a:ext cx="1676400" cy="1828800"/>
          </a:xfrm>
          <a:prstGeom prst="flowChartDocument">
            <a:avLst/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Сараптамалық</a:t>
            </a:r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73" name="AutoShape 53"/>
          <p:cNvSpPr>
            <a:spLocks noChangeArrowheads="1"/>
          </p:cNvSpPr>
          <p:nvPr/>
        </p:nvSpPr>
        <p:spPr bwMode="auto">
          <a:xfrm>
            <a:off x="7249318" y="1612683"/>
            <a:ext cx="1676400" cy="1828800"/>
          </a:xfrm>
          <a:prstGeom prst="flowChartDocument">
            <a:avLst/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Сауалнама</a:t>
            </a: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анкеталау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тестілеу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800" b="1" i="1" dirty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5174" name="AutoShape 54"/>
          <p:cNvSpPr>
            <a:spLocks noChangeArrowheads="1"/>
          </p:cNvSpPr>
          <p:nvPr/>
        </p:nvSpPr>
        <p:spPr bwMode="auto">
          <a:xfrm rot="3044878">
            <a:off x="2370931" y="1286669"/>
            <a:ext cx="433388" cy="1517650"/>
          </a:xfrm>
          <a:prstGeom prst="downArrow">
            <a:avLst>
              <a:gd name="adj1" fmla="val 50000"/>
              <a:gd name="adj2" fmla="val 87546"/>
            </a:avLst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 algn="ctr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5175" name="AutoShape 55"/>
          <p:cNvSpPr>
            <a:spLocks noChangeArrowheads="1"/>
          </p:cNvSpPr>
          <p:nvPr/>
        </p:nvSpPr>
        <p:spPr bwMode="auto">
          <a:xfrm rot="-2196327">
            <a:off x="6561138" y="1363663"/>
            <a:ext cx="434975" cy="1517650"/>
          </a:xfrm>
          <a:prstGeom prst="downArrow">
            <a:avLst>
              <a:gd name="adj1" fmla="val 50000"/>
              <a:gd name="adj2" fmla="val 87226"/>
            </a:avLst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 algn="ctr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5176" name="AutoShape 56"/>
          <p:cNvSpPr>
            <a:spLocks noChangeArrowheads="1"/>
          </p:cNvSpPr>
          <p:nvPr/>
        </p:nvSpPr>
        <p:spPr bwMode="auto">
          <a:xfrm rot="2021141">
            <a:off x="2971800" y="2209800"/>
            <a:ext cx="433388" cy="1517650"/>
          </a:xfrm>
          <a:prstGeom prst="downArrow">
            <a:avLst>
              <a:gd name="adj1" fmla="val 50000"/>
              <a:gd name="adj2" fmla="val 87546"/>
            </a:avLst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 algn="ctr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5177" name="AutoShape 57"/>
          <p:cNvSpPr>
            <a:spLocks noChangeArrowheads="1"/>
          </p:cNvSpPr>
          <p:nvPr/>
        </p:nvSpPr>
        <p:spPr bwMode="auto">
          <a:xfrm rot="-1341844">
            <a:off x="5867400" y="2057400"/>
            <a:ext cx="433388" cy="1517650"/>
          </a:xfrm>
          <a:prstGeom prst="downArrow">
            <a:avLst>
              <a:gd name="adj1" fmla="val 50000"/>
              <a:gd name="adj2" fmla="val 87546"/>
            </a:avLst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 algn="ctr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5178" name="AutoShape 58"/>
          <p:cNvSpPr>
            <a:spLocks noChangeArrowheads="1"/>
          </p:cNvSpPr>
          <p:nvPr/>
        </p:nvSpPr>
        <p:spPr bwMode="auto">
          <a:xfrm>
            <a:off x="4572000" y="2286000"/>
            <a:ext cx="433388" cy="1517650"/>
          </a:xfrm>
          <a:prstGeom prst="downArrow">
            <a:avLst>
              <a:gd name="adj1" fmla="val 50000"/>
              <a:gd name="adj2" fmla="val 87546"/>
            </a:avLst>
          </a:prstGeom>
          <a:gradFill rotWithShape="1">
            <a:gsLst>
              <a:gs pos="0">
                <a:srgbClr val="FF99CC"/>
              </a:gs>
              <a:gs pos="50000">
                <a:srgbClr val="FFFFFF"/>
              </a:gs>
              <a:gs pos="100000">
                <a:srgbClr val="FF99CC"/>
              </a:gs>
            </a:gsLst>
            <a:lin ang="0" scaled="1"/>
          </a:gradFill>
          <a:ln w="9525" algn="ctr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5179" name="AutoShape 59" descr="Изображение 018"/>
          <p:cNvSpPr>
            <a:spLocks noChangeArrowheads="1"/>
          </p:cNvSpPr>
          <p:nvPr/>
        </p:nvSpPr>
        <p:spPr bwMode="auto">
          <a:xfrm>
            <a:off x="3160713" y="304800"/>
            <a:ext cx="3429000" cy="1752600"/>
          </a:xfrm>
          <a:prstGeom prst="bevel">
            <a:avLst>
              <a:gd name="adj" fmla="val 12500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9525">
            <a:solidFill>
              <a:srgbClr val="A452BE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800">
              <a:latin typeface="Arial" charset="0"/>
              <a:cs typeface="Arial" charset="0"/>
            </a:endParaRPr>
          </a:p>
        </p:txBody>
      </p:sp>
      <p:sp>
        <p:nvSpPr>
          <p:cNvPr id="16407" name="WordArt 60"/>
          <p:cNvSpPr>
            <a:spLocks noChangeArrowheads="1" noChangeShapeType="1" noTextEdit="1"/>
          </p:cNvSpPr>
          <p:nvPr/>
        </p:nvSpPr>
        <p:spPr bwMode="auto">
          <a:xfrm>
            <a:off x="3312346" y="476672"/>
            <a:ext cx="2987846" cy="11997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зомбылық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қолсұғушылыққа тап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оқушыны анықтау әдісі </a:t>
            </a:r>
            <a:endParaRPr lang="ru-RU" sz="2800" b="1" kern="10" dirty="0">
              <a:ln w="9525">
                <a:solidFill>
                  <a:srgbClr val="FFFF66"/>
                </a:solidFill>
                <a:round/>
                <a:headEnd/>
                <a:tailEnd/>
              </a:ln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649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9" grpId="0" animBg="1"/>
      <p:bldP spid="5170" grpId="0" animBg="1"/>
      <p:bldP spid="5171" grpId="0" animBg="1"/>
      <p:bldP spid="5172" grpId="0" animBg="1"/>
      <p:bldP spid="5173" grpId="0" animBg="1"/>
      <p:bldP spid="5174" grpId="0" animBg="1"/>
      <p:bldP spid="5175" grpId="0" animBg="1"/>
      <p:bldP spid="5176" grpId="0" animBg="1"/>
      <p:bldP spid="5177" grpId="0" animBg="1"/>
      <p:bldP spid="5178" grpId="0" animBg="1"/>
      <p:bldP spid="517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Жакиева\0e8000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188640"/>
            <a:ext cx="8496944" cy="453650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4077072"/>
            <a:ext cx="849694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«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Зорлық-зомбылық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қатыгездік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түсінігі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тар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мағынада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«агрессия»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түсінігіне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Қатыгездік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қайғысына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енжарлық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танытудан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қайғы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әкелуге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ұмтылатын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қасиеті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зомбылық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бөтеннің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жүріс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тұрысын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бұзу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Әрбір бала өз отбасында, ата-анасымен бірге өмір сүруге құқылы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Жакиева\0db00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43116"/>
            <a:ext cx="4357686" cy="450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099" name="Picture 3" descr="D:\Жакиева\0ea00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88"/>
            <a:ext cx="4143372" cy="4795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Бала мектепте кінәлі болғанда да оны ешкімнің ұрып жазалауға, кемсітіп қорлауға құқығы жоқ.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Жакиева\0ce00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4000496" cy="4717566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3)\39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68601">
            <a:off x="4464877" y="2132262"/>
            <a:ext cx="4210962" cy="40725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ctr">
              <a:buNone/>
            </a:pP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Әрбір баланың ой-пікірі, ар-ождан және дін еркіндігене құқығы бар. Бала өзі қалаған спорт түрімен шұғылдануға құқылы.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D:\Жакиева\0d800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7387" y="2071678"/>
            <a:ext cx="4400917" cy="4643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D:\Жакиева\0d700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4258052" cy="46434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 algn="ctr"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денсаулығын сақтауға, </a:t>
            </a: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емделуге </a:t>
            </a:r>
            <a:r>
              <a:rPr lang="kk-KZ" sz="4400" b="1" i="1" dirty="0">
                <a:latin typeface="Times New Roman" pitchFamily="18" charset="0"/>
                <a:cs typeface="Times New Roman" pitchFamily="18" charset="0"/>
              </a:rPr>
              <a:t>құқылы.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Жакиева\0d300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00174"/>
            <a:ext cx="4357687" cy="50006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User\Desktop\Новая папка (3)\28!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4057202" cy="48577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«</a:t>
            </a:r>
            <a:r>
              <a:rPr lang="kk-KZ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Зорлық – зомбылық» 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түсінігі :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b="1" i="1" dirty="0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: итеру, жұлмалау, алақанмен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   жұдырықпен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немесе басқа да заттармен ұру;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Сексуалды: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күштеп жыныстық қатынасқа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итермелеу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, қорқыту, бопсалау, зорлау;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Психологиялық: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ауызша тіл тигізу; бопсалау; өзіне қатысты немесе басқалардың тарапынан қоқан лоқы күш көрсету, қорқыту; бақылауға алу;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Эмоционалдық: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оның намысына тие отырып, орындауына мәжбүрлеу;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err="1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Экономикалық: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тәрбиелеуден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тарту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>
                <a:solidFill>
                  <a:srgbClr val="0070BD"/>
                </a:solidFill>
                <a:latin typeface="Times New Roman" pitchFamily="18" charset="0"/>
                <a:cs typeface="Times New Roman" pitchFamily="18" charset="0"/>
              </a:rPr>
              <a:t>Балалар еңбегін қанау: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еңбек етуге мәжбүрлеу, құлдық, бопсалаушылық.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6"/>
          <p:cNvSpPr>
            <a:spLocks noChangeArrowheads="1"/>
          </p:cNvSpPr>
          <p:nvPr/>
        </p:nvSpPr>
        <p:spPr bwMode="auto">
          <a:xfrm flipV="1">
            <a:off x="430213" y="1857375"/>
            <a:ext cx="8713787" cy="2740025"/>
          </a:xfrm>
          <a:prstGeom prst="ribbon2">
            <a:avLst>
              <a:gd name="adj1" fmla="val 17454"/>
              <a:gd name="adj2" fmla="val 50000"/>
            </a:avLst>
          </a:prstGeom>
          <a:solidFill>
            <a:srgbClr val="FFFF66"/>
          </a:solidFill>
          <a:ln w="9525">
            <a:solidFill>
              <a:srgbClr val="FFFF66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/>
            <a:endParaRPr lang="ru-RU" sz="2800" b="1">
              <a:solidFill>
                <a:srgbClr val="FF00FF"/>
              </a:solidFill>
              <a:latin typeface="Arial" charset="0"/>
              <a:cs typeface="Arial" charset="0"/>
            </a:endParaRPr>
          </a:p>
          <a:p>
            <a:pPr algn="ctr"/>
            <a:endParaRPr lang="ru-RU" sz="3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196975" y="2540793"/>
            <a:ext cx="718026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i="1" dirty="0">
                <a:solidFill>
                  <a:schemeClr val="accent2"/>
                </a:solidFill>
                <a:latin typeface="Arial" charset="0"/>
              </a:rPr>
              <a:t> «Т</a:t>
            </a:r>
            <a:r>
              <a:rPr lang="kk-KZ" sz="2800" b="1" i="1" dirty="0">
                <a:solidFill>
                  <a:schemeClr val="accent2"/>
                </a:solidFill>
                <a:latin typeface="Arial" charset="0"/>
              </a:rPr>
              <a:t>ұрмыстық зорлық-  зомбылықтың </a:t>
            </a:r>
          </a:p>
          <a:p>
            <a:pPr eaLnBrk="1" hangingPunct="1"/>
            <a:r>
              <a:rPr lang="kk-KZ" sz="2800" b="1" i="1" dirty="0">
                <a:solidFill>
                  <a:schemeClr val="accent2"/>
                </a:solidFill>
                <a:latin typeface="Arial" charset="0"/>
              </a:rPr>
              <a:t>     алдын алудағы педагогтардың</a:t>
            </a:r>
          </a:p>
          <a:p>
            <a:pPr eaLnBrk="1" hangingPunct="1"/>
            <a:r>
              <a:rPr lang="kk-KZ" sz="2800" b="1" i="1" dirty="0">
                <a:solidFill>
                  <a:schemeClr val="accent2"/>
                </a:solidFill>
                <a:latin typeface="Arial" charset="0"/>
              </a:rPr>
              <a:t>                   атқаратын ролі</a:t>
            </a:r>
            <a:r>
              <a:rPr lang="ru-RU" sz="2800" b="1" i="1" dirty="0">
                <a:solidFill>
                  <a:schemeClr val="accent2"/>
                </a:solidFill>
                <a:latin typeface="Arial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726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58775" y="1628775"/>
            <a:ext cx="8785225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-ұйқының бұзылуы, жасөспірімдердің қорқынышты 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түстер салдарынан шошып оянуы;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-ерекше қарсылық, ашуланшақ, сөз көтермеу, қарсы 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сөйлеу т.б.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-жасөспірімдер жауапкершіліктен қашқақтап,  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уақытты бос өткізеді, іс-әрекетте тежеледі, 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-ұйқышыл (депрессия)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-Өзіне сенімсіз, өзіне кінә тағу, ұялу т.б әлсіз 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сезімдерді бойынан   байқатады;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-ағзаға зиянды заттарға әуестігі ұлғаяды.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-тұйықталып, өз-өзімен шеттеліп қалады</a:t>
            </a:r>
          </a:p>
          <a:p>
            <a:pPr>
              <a:defRPr/>
            </a:pPr>
            <a:r>
              <a:rPr lang="kk-KZ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-Болашаққа еш жоспары болмайды</a:t>
            </a:r>
            <a:r>
              <a:rPr lang="kk-KZ">
                <a:solidFill>
                  <a:schemeClr val="tx2"/>
                </a:solidFill>
                <a:latin typeface="Arial" charset="0"/>
                <a:cs typeface="Arial" charset="0"/>
              </a:rPr>
              <a:t>;</a:t>
            </a:r>
          </a:p>
          <a:p>
            <a:pPr>
              <a:defRPr/>
            </a:pPr>
            <a:r>
              <a:rPr lang="kk-KZ" sz="16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-</a:t>
            </a:r>
          </a:p>
        </p:txBody>
      </p:sp>
      <p:sp>
        <p:nvSpPr>
          <p:cNvPr id="10243" name="WordArt 3"/>
          <p:cNvSpPr>
            <a:spLocks noChangeArrowheads="1" noChangeShapeType="1" noTextEdit="1"/>
          </p:cNvSpPr>
          <p:nvPr/>
        </p:nvSpPr>
        <p:spPr bwMode="auto">
          <a:xfrm>
            <a:off x="323850" y="333375"/>
            <a:ext cx="8505825" cy="11509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Зорлық-зомбылық дайын  жасөспірімдердің</a:t>
            </a:r>
          </a:p>
          <a:p>
            <a:pPr algn="ctr"/>
            <a:r>
              <a:rPr lang="ru-RU" sz="3600" kern="1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іс- әрекеттеріндегі өзгерістер</a:t>
            </a:r>
          </a:p>
        </p:txBody>
      </p:sp>
    </p:spTree>
    <p:extLst>
      <p:ext uri="{BB962C8B-B14F-4D97-AF65-F5344CB8AC3E}">
        <p14:creationId xmlns:p14="http://schemas.microsoft.com/office/powerpoint/2010/main" val="13610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489</Words>
  <Application>Microsoft Office PowerPoint</Application>
  <PresentationFormat>Экран (4:3)</PresentationFormat>
  <Paragraphs>119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БИБИ</dc:creator>
  <cp:lastModifiedBy>Пользователь</cp:lastModifiedBy>
  <cp:revision>68</cp:revision>
  <dcterms:created xsi:type="dcterms:W3CDTF">2012-11-17T05:02:41Z</dcterms:created>
  <dcterms:modified xsi:type="dcterms:W3CDTF">2022-10-13T17:16:30Z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1772524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