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2" r:id="rId4"/>
    <p:sldId id="273" r:id="rId5"/>
    <p:sldId id="274" r:id="rId6"/>
    <p:sldId id="275" r:id="rId7"/>
    <p:sldId id="277" r:id="rId8"/>
    <p:sldId id="285" r:id="rId9"/>
    <p:sldId id="286" r:id="rId10"/>
    <p:sldId id="287" r:id="rId11"/>
    <p:sldId id="288" r:id="rId12"/>
    <p:sldId id="29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FF66"/>
    <a:srgbClr val="FF0066"/>
    <a:srgbClr val="0070BD"/>
    <a:srgbClr val="CBC1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06" autoAdjust="0"/>
    <p:restoredTop sz="94660"/>
  </p:normalViewPr>
  <p:slideViewPr>
    <p:cSldViewPr>
      <p:cViewPr varScale="1">
        <p:scale>
          <a:sx n="65" d="100"/>
          <a:sy n="65" d="100"/>
        </p:scale>
        <p:origin x="15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D407-88A2-4DE0-97A0-7307396507C4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10C7-5751-474C-94F9-82F4BFC20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D407-88A2-4DE0-97A0-7307396507C4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10C7-5751-474C-94F9-82F4BFC20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D407-88A2-4DE0-97A0-7307396507C4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10C7-5751-474C-94F9-82F4BFC20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D407-88A2-4DE0-97A0-7307396507C4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10C7-5751-474C-94F9-82F4BFC20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D407-88A2-4DE0-97A0-7307396507C4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10C7-5751-474C-94F9-82F4BFC20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D407-88A2-4DE0-97A0-7307396507C4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10C7-5751-474C-94F9-82F4BFC20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D407-88A2-4DE0-97A0-7307396507C4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10C7-5751-474C-94F9-82F4BFC20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D407-88A2-4DE0-97A0-7307396507C4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10C7-5751-474C-94F9-82F4BFC20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D407-88A2-4DE0-97A0-7307396507C4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10C7-5751-474C-94F9-82F4BFC20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D407-88A2-4DE0-97A0-7307396507C4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10C7-5751-474C-94F9-82F4BFC20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D407-88A2-4DE0-97A0-7307396507C4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810C7-5751-474C-94F9-82F4BFC20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6D407-88A2-4DE0-97A0-7307396507C4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810C7-5751-474C-94F9-82F4BFC20B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дет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kk-KZ" b="1" dirty="0" smtClean="0"/>
          </a:p>
          <a:p>
            <a:endParaRPr lang="kk-KZ" b="1" dirty="0"/>
          </a:p>
          <a:p>
            <a:endParaRPr lang="kk-KZ" b="1" dirty="0"/>
          </a:p>
          <a:p>
            <a:r>
              <a:rPr lang="kk-KZ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Зорлық</a:t>
            </a:r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зомбылық, қолсұғушылықтың алдын алу жұмысын ұйымдастыру жолдары»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11188" y="1844675"/>
            <a:ext cx="151288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1600" b="1">
                <a:solidFill>
                  <a:schemeClr val="tx2"/>
                </a:solidFill>
                <a:latin typeface="Arial" charset="0"/>
                <a:cs typeface="Arial" charset="0"/>
              </a:rPr>
              <a:t>Вербальды</a:t>
            </a:r>
          </a:p>
          <a:p>
            <a:r>
              <a:rPr lang="kk-KZ" sz="1600" b="1">
                <a:solidFill>
                  <a:schemeClr val="tx2"/>
                </a:solidFill>
                <a:latin typeface="Arial" charset="0"/>
                <a:cs typeface="Arial" charset="0"/>
              </a:rPr>
              <a:t>зорлық-зомбылық</a:t>
            </a:r>
            <a:endParaRPr lang="ru-RU" sz="1600" b="1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771775" y="1628775"/>
            <a:ext cx="14414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1600" b="1">
                <a:solidFill>
                  <a:schemeClr val="tx2"/>
                </a:solidFill>
                <a:latin typeface="Arial" charset="0"/>
                <a:cs typeface="Arial" charset="0"/>
              </a:rPr>
              <a:t>Эмоциялық,</a:t>
            </a:r>
          </a:p>
          <a:p>
            <a:r>
              <a:rPr lang="kk-KZ" sz="1600" b="1">
                <a:solidFill>
                  <a:schemeClr val="tx2"/>
                </a:solidFill>
                <a:latin typeface="Arial" charset="0"/>
                <a:cs typeface="Arial" charset="0"/>
              </a:rPr>
              <a:t>ақыл-ой </a:t>
            </a:r>
          </a:p>
          <a:p>
            <a:r>
              <a:rPr lang="kk-KZ" sz="1600" b="1">
                <a:solidFill>
                  <a:schemeClr val="tx2"/>
                </a:solidFill>
                <a:latin typeface="Arial" charset="0"/>
                <a:cs typeface="Arial" charset="0"/>
              </a:rPr>
              <a:t>зорлығы</a:t>
            </a:r>
            <a:endParaRPr lang="ru-RU" sz="1600" b="1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643438" y="1628775"/>
            <a:ext cx="15128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1600" b="1">
                <a:solidFill>
                  <a:schemeClr val="tx2"/>
                </a:solidFill>
                <a:latin typeface="Arial" charset="0"/>
                <a:cs typeface="Arial" charset="0"/>
              </a:rPr>
              <a:t>Физикалық</a:t>
            </a:r>
          </a:p>
          <a:p>
            <a:r>
              <a:rPr lang="kk-KZ" sz="1600" b="1">
                <a:solidFill>
                  <a:schemeClr val="tx2"/>
                </a:solidFill>
                <a:latin typeface="Arial" charset="0"/>
                <a:cs typeface="Arial" charset="0"/>
              </a:rPr>
              <a:t>зорлық</a:t>
            </a:r>
            <a:endParaRPr lang="ru-RU" sz="1600" b="1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6732588" y="1628775"/>
            <a:ext cx="16557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1600" b="1">
                <a:solidFill>
                  <a:schemeClr val="tx2"/>
                </a:solidFill>
                <a:latin typeface="Arial" charset="0"/>
                <a:cs typeface="Arial" charset="0"/>
              </a:rPr>
              <a:t>Сексуальдық</a:t>
            </a:r>
          </a:p>
          <a:p>
            <a:r>
              <a:rPr lang="kk-KZ" sz="1600" b="1">
                <a:solidFill>
                  <a:schemeClr val="tx2"/>
                </a:solidFill>
                <a:latin typeface="Arial" charset="0"/>
                <a:cs typeface="Arial" charset="0"/>
              </a:rPr>
              <a:t>зорлық</a:t>
            </a:r>
            <a:endParaRPr lang="ru-RU" sz="1600" b="1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68313" y="3500438"/>
            <a:ext cx="1800225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1600" b="1">
                <a:solidFill>
                  <a:schemeClr val="tx2"/>
                </a:solidFill>
                <a:latin typeface="Arial" charset="0"/>
                <a:cs typeface="Arial" charset="0"/>
              </a:rPr>
              <a:t>Көңілге тиетін </a:t>
            </a:r>
          </a:p>
          <a:p>
            <a:r>
              <a:rPr lang="kk-KZ" sz="1600" b="1">
                <a:solidFill>
                  <a:schemeClr val="tx2"/>
                </a:solidFill>
                <a:latin typeface="Arial" charset="0"/>
                <a:cs typeface="Arial" charset="0"/>
              </a:rPr>
              <a:t>лақап атпен атау</a:t>
            </a:r>
          </a:p>
          <a:p>
            <a:r>
              <a:rPr lang="kk-KZ" sz="1600" b="1">
                <a:solidFill>
                  <a:schemeClr val="tx2"/>
                </a:solidFill>
                <a:latin typeface="Arial" charset="0"/>
                <a:cs typeface="Arial" charset="0"/>
              </a:rPr>
              <a:t>ұрысу,қорлау,</a:t>
            </a:r>
          </a:p>
          <a:p>
            <a:r>
              <a:rPr lang="kk-KZ" sz="1600" b="1">
                <a:solidFill>
                  <a:schemeClr val="tx2"/>
                </a:solidFill>
                <a:latin typeface="Arial" charset="0"/>
                <a:cs typeface="Arial" charset="0"/>
              </a:rPr>
              <a:t>айғайлау,дауыс </a:t>
            </a:r>
          </a:p>
          <a:p>
            <a:r>
              <a:rPr lang="kk-KZ" sz="1600" b="1">
                <a:solidFill>
                  <a:schemeClr val="tx2"/>
                </a:solidFill>
                <a:latin typeface="Arial" charset="0"/>
                <a:cs typeface="Arial" charset="0"/>
              </a:rPr>
              <a:t>көтеру,келеке қылу,</a:t>
            </a:r>
          </a:p>
          <a:p>
            <a:r>
              <a:rPr lang="kk-KZ" sz="1600" b="1">
                <a:solidFill>
                  <a:schemeClr val="tx2"/>
                </a:solidFill>
                <a:latin typeface="Arial" charset="0"/>
                <a:cs typeface="Arial" charset="0"/>
              </a:rPr>
              <a:t>өсек тарату,</a:t>
            </a:r>
          </a:p>
          <a:p>
            <a:r>
              <a:rPr lang="kk-KZ" sz="1600" b="1">
                <a:solidFill>
                  <a:schemeClr val="tx2"/>
                </a:solidFill>
                <a:latin typeface="Arial" charset="0"/>
                <a:cs typeface="Arial" charset="0"/>
              </a:rPr>
              <a:t>үнемі сынау,</a:t>
            </a:r>
          </a:p>
          <a:p>
            <a:r>
              <a:rPr lang="kk-KZ" sz="1600" b="1">
                <a:solidFill>
                  <a:schemeClr val="tx2"/>
                </a:solidFill>
                <a:latin typeface="Arial" charset="0"/>
                <a:cs typeface="Arial" charset="0"/>
              </a:rPr>
              <a:t>бұйрық беру</a:t>
            </a:r>
            <a:r>
              <a:rPr lang="kk-KZ" sz="1600">
                <a:solidFill>
                  <a:schemeClr val="tx2"/>
                </a:solidFill>
                <a:latin typeface="Arial" charset="0"/>
                <a:cs typeface="Arial" charset="0"/>
              </a:rPr>
              <a:t>.</a:t>
            </a:r>
            <a:endParaRPr lang="ru-RU" sz="160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843213" y="3860800"/>
            <a:ext cx="1728787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1600" b="1">
                <a:solidFill>
                  <a:schemeClr val="tx2"/>
                </a:solidFill>
                <a:latin typeface="Arial" charset="0"/>
                <a:cs typeface="Arial" charset="0"/>
              </a:rPr>
              <a:t>Қысым көрсету,</a:t>
            </a:r>
          </a:p>
          <a:p>
            <a:r>
              <a:rPr lang="kk-KZ" sz="1600" b="1">
                <a:solidFill>
                  <a:schemeClr val="tx2"/>
                </a:solidFill>
                <a:latin typeface="Arial" charset="0"/>
                <a:cs typeface="Arial" charset="0"/>
              </a:rPr>
              <a:t>біреуді қорқыныш </a:t>
            </a:r>
          </a:p>
          <a:p>
            <a:r>
              <a:rPr lang="kk-KZ" sz="1600" b="1">
                <a:solidFill>
                  <a:schemeClr val="tx2"/>
                </a:solidFill>
                <a:latin typeface="Arial" charset="0"/>
                <a:cs typeface="Arial" charset="0"/>
              </a:rPr>
              <a:t>сезімінде ұстау,</a:t>
            </a:r>
          </a:p>
          <a:p>
            <a:r>
              <a:rPr lang="kk-KZ" sz="1600" b="1">
                <a:solidFill>
                  <a:schemeClr val="tx2"/>
                </a:solidFill>
                <a:latin typeface="Arial" charset="0"/>
                <a:cs typeface="Arial" charset="0"/>
              </a:rPr>
              <a:t>елемеу.</a:t>
            </a:r>
            <a:endParaRPr lang="ru-RU" sz="1600" b="1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572000" y="3357563"/>
            <a:ext cx="1728788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1600" b="1">
                <a:solidFill>
                  <a:schemeClr val="tx2"/>
                </a:solidFill>
                <a:latin typeface="Arial" charset="0"/>
                <a:cs typeface="Arial" charset="0"/>
              </a:rPr>
              <a:t>Түрткілеу,</a:t>
            </a:r>
          </a:p>
          <a:p>
            <a:r>
              <a:rPr lang="kk-KZ" sz="1600" b="1">
                <a:solidFill>
                  <a:schemeClr val="tx2"/>
                </a:solidFill>
                <a:latin typeface="Arial" charset="0"/>
                <a:cs typeface="Arial" charset="0"/>
              </a:rPr>
              <a:t>шымшулар,</a:t>
            </a:r>
          </a:p>
          <a:p>
            <a:r>
              <a:rPr lang="kk-KZ" sz="1600" b="1">
                <a:solidFill>
                  <a:schemeClr val="tx2"/>
                </a:solidFill>
                <a:latin typeface="Arial" charset="0"/>
                <a:cs typeface="Arial" charset="0"/>
              </a:rPr>
              <a:t>ұрып-соғу,</a:t>
            </a:r>
          </a:p>
          <a:p>
            <a:r>
              <a:rPr lang="kk-KZ" sz="1600" b="1">
                <a:solidFill>
                  <a:schemeClr val="tx2"/>
                </a:solidFill>
                <a:latin typeface="Arial" charset="0"/>
                <a:cs typeface="Arial" charset="0"/>
              </a:rPr>
              <a:t>заттарды лақтыру,</a:t>
            </a:r>
          </a:p>
          <a:p>
            <a:r>
              <a:rPr lang="kk-KZ" sz="1600" b="1">
                <a:solidFill>
                  <a:schemeClr val="tx2"/>
                </a:solidFill>
                <a:latin typeface="Arial" charset="0"/>
                <a:cs typeface="Arial" charset="0"/>
              </a:rPr>
              <a:t>қабырғаға соғу,</a:t>
            </a:r>
          </a:p>
          <a:p>
            <a:r>
              <a:rPr lang="kk-KZ" sz="1600" b="1">
                <a:solidFill>
                  <a:schemeClr val="tx2"/>
                </a:solidFill>
                <a:latin typeface="Arial" charset="0"/>
                <a:cs typeface="Arial" charset="0"/>
              </a:rPr>
              <a:t>біреуге зиянын тигізу,</a:t>
            </a:r>
          </a:p>
          <a:p>
            <a:r>
              <a:rPr lang="kk-KZ" sz="1600" b="1">
                <a:solidFill>
                  <a:schemeClr val="tx2"/>
                </a:solidFill>
                <a:latin typeface="Arial" charset="0"/>
                <a:cs typeface="Arial" charset="0"/>
              </a:rPr>
              <a:t>адамның </a:t>
            </a:r>
          </a:p>
          <a:p>
            <a:r>
              <a:rPr lang="kk-KZ" sz="1600" b="1">
                <a:solidFill>
                  <a:schemeClr val="tx2"/>
                </a:solidFill>
                <a:latin typeface="Arial" charset="0"/>
                <a:cs typeface="Arial" charset="0"/>
              </a:rPr>
              <a:t>жеке меншігін </a:t>
            </a:r>
          </a:p>
          <a:p>
            <a:r>
              <a:rPr lang="kk-KZ" sz="1600" b="1">
                <a:solidFill>
                  <a:schemeClr val="tx2"/>
                </a:solidFill>
                <a:latin typeface="Arial" charset="0"/>
                <a:cs typeface="Arial" charset="0"/>
              </a:rPr>
              <a:t>бұзу,отбасына </a:t>
            </a:r>
          </a:p>
          <a:p>
            <a:r>
              <a:rPr lang="kk-KZ" sz="1600" b="1">
                <a:solidFill>
                  <a:schemeClr val="tx2"/>
                </a:solidFill>
                <a:latin typeface="Arial" charset="0"/>
                <a:cs typeface="Arial" charset="0"/>
              </a:rPr>
              <a:t>қауіп төндіру.</a:t>
            </a:r>
            <a:endParaRPr lang="ru-RU" sz="1600" b="1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6911975" y="3500438"/>
            <a:ext cx="162083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1600" b="1">
                <a:solidFill>
                  <a:schemeClr val="tx2"/>
                </a:solidFill>
                <a:latin typeface="Arial" charset="0"/>
                <a:cs typeface="Arial" charset="0"/>
              </a:rPr>
              <a:t>Сексуалдық </a:t>
            </a:r>
          </a:p>
          <a:p>
            <a:r>
              <a:rPr lang="kk-KZ" sz="1600" b="1">
                <a:solidFill>
                  <a:schemeClr val="tx2"/>
                </a:solidFill>
                <a:latin typeface="Arial" charset="0"/>
                <a:cs typeface="Arial" charset="0"/>
              </a:rPr>
              <a:t>қатынастарға </a:t>
            </a:r>
          </a:p>
          <a:p>
            <a:r>
              <a:rPr lang="kk-KZ" sz="1600" b="1">
                <a:solidFill>
                  <a:schemeClr val="tx2"/>
                </a:solidFill>
                <a:latin typeface="Arial" charset="0"/>
                <a:cs typeface="Arial" charset="0"/>
              </a:rPr>
              <a:t>көндіру,</a:t>
            </a:r>
          </a:p>
          <a:p>
            <a:r>
              <a:rPr lang="kk-KZ" sz="1600" b="1">
                <a:solidFill>
                  <a:schemeClr val="tx2"/>
                </a:solidFill>
                <a:latin typeface="Arial" charset="0"/>
                <a:cs typeface="Arial" charset="0"/>
              </a:rPr>
              <a:t>зорлау.</a:t>
            </a:r>
            <a:endParaRPr lang="ru-RU" sz="1600" b="1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11274" name="WordArt 10"/>
          <p:cNvSpPr>
            <a:spLocks noChangeArrowheads="1" noChangeShapeType="1" noTextEdit="1"/>
          </p:cNvSpPr>
          <p:nvPr/>
        </p:nvSpPr>
        <p:spPr bwMode="auto">
          <a:xfrm>
            <a:off x="1042988" y="260350"/>
            <a:ext cx="7058025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“Зорлық-зомбылық”</a:t>
            </a:r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-2916238" y="18446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6" name="AutoShape 13"/>
          <p:cNvSpPr>
            <a:spLocks noChangeArrowheads="1"/>
          </p:cNvSpPr>
          <p:nvPr/>
        </p:nvSpPr>
        <p:spPr bwMode="auto">
          <a:xfrm rot="16200000" flipH="1">
            <a:off x="930275" y="2822576"/>
            <a:ext cx="904875" cy="533400"/>
          </a:xfrm>
          <a:prstGeom prst="rightArrow">
            <a:avLst>
              <a:gd name="adj1" fmla="val 50000"/>
              <a:gd name="adj2" fmla="val 424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7" name="AutoShape 14"/>
          <p:cNvSpPr>
            <a:spLocks noChangeArrowheads="1"/>
          </p:cNvSpPr>
          <p:nvPr/>
        </p:nvSpPr>
        <p:spPr bwMode="auto">
          <a:xfrm rot="5400000">
            <a:off x="2886869" y="2810669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8" name="AutoShape 16"/>
          <p:cNvSpPr>
            <a:spLocks noChangeArrowheads="1"/>
          </p:cNvSpPr>
          <p:nvPr/>
        </p:nvSpPr>
        <p:spPr bwMode="auto">
          <a:xfrm rot="5400000">
            <a:off x="4722813" y="2701925"/>
            <a:ext cx="904875" cy="485775"/>
          </a:xfrm>
          <a:prstGeom prst="rightArrow">
            <a:avLst>
              <a:gd name="adj1" fmla="val 50000"/>
              <a:gd name="adj2" fmla="val 465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9" name="AutoShape 17"/>
          <p:cNvSpPr>
            <a:spLocks noChangeArrowheads="1"/>
          </p:cNvSpPr>
          <p:nvPr/>
        </p:nvSpPr>
        <p:spPr bwMode="auto">
          <a:xfrm rot="5400000">
            <a:off x="6954838" y="2701925"/>
            <a:ext cx="904875" cy="485775"/>
          </a:xfrm>
          <a:prstGeom prst="rightArrow">
            <a:avLst>
              <a:gd name="adj1" fmla="val 50000"/>
              <a:gd name="adj2" fmla="val 465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0" name="AutoShape 18"/>
          <p:cNvSpPr>
            <a:spLocks noChangeArrowheads="1"/>
          </p:cNvSpPr>
          <p:nvPr/>
        </p:nvSpPr>
        <p:spPr bwMode="auto">
          <a:xfrm rot="5400000">
            <a:off x="6918325" y="1009650"/>
            <a:ext cx="688975" cy="485775"/>
          </a:xfrm>
          <a:prstGeom prst="rightArrow">
            <a:avLst>
              <a:gd name="adj1" fmla="val 50000"/>
              <a:gd name="adj2" fmla="val 354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1" name="AutoShape 19"/>
          <p:cNvSpPr>
            <a:spLocks noChangeArrowheads="1"/>
          </p:cNvSpPr>
          <p:nvPr/>
        </p:nvSpPr>
        <p:spPr bwMode="auto">
          <a:xfrm rot="5400000">
            <a:off x="4866481" y="1045369"/>
            <a:ext cx="760413" cy="485775"/>
          </a:xfrm>
          <a:prstGeom prst="rightArrow">
            <a:avLst>
              <a:gd name="adj1" fmla="val 50000"/>
              <a:gd name="adj2" fmla="val 391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2" name="AutoShape 20"/>
          <p:cNvSpPr>
            <a:spLocks noChangeArrowheads="1"/>
          </p:cNvSpPr>
          <p:nvPr/>
        </p:nvSpPr>
        <p:spPr bwMode="auto">
          <a:xfrm rot="5400000">
            <a:off x="3065463" y="1046162"/>
            <a:ext cx="762000" cy="485775"/>
          </a:xfrm>
          <a:prstGeom prst="rightArrow">
            <a:avLst>
              <a:gd name="adj1" fmla="val 50000"/>
              <a:gd name="adj2" fmla="val 392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3" name="AutoShape 21"/>
          <p:cNvSpPr>
            <a:spLocks noChangeArrowheads="1"/>
          </p:cNvSpPr>
          <p:nvPr/>
        </p:nvSpPr>
        <p:spPr bwMode="auto">
          <a:xfrm rot="5400000">
            <a:off x="962819" y="1134269"/>
            <a:ext cx="792163" cy="485775"/>
          </a:xfrm>
          <a:prstGeom prst="rightArrow">
            <a:avLst>
              <a:gd name="adj1" fmla="val 50000"/>
              <a:gd name="adj2" fmla="val 407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80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315" name="AutoShape 4"/>
          <p:cNvSpPr>
            <a:spLocks noChangeArrowheads="1"/>
          </p:cNvSpPr>
          <p:nvPr/>
        </p:nvSpPr>
        <p:spPr bwMode="auto">
          <a:xfrm flipV="1">
            <a:off x="323850" y="0"/>
            <a:ext cx="8351838" cy="1368425"/>
          </a:xfrm>
          <a:prstGeom prst="flowChartAlternateProcess">
            <a:avLst/>
          </a:prstGeom>
          <a:solidFill>
            <a:srgbClr val="FF9900"/>
          </a:solidFill>
          <a:ln w="9525">
            <a:solidFill>
              <a:srgbClr val="CCFF66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kk-KZ" sz="2800" b="1" i="1">
                <a:solidFill>
                  <a:srgbClr val="66FFFF"/>
                </a:solidFill>
                <a:latin typeface="Arial" charset="0"/>
              </a:rPr>
              <a:t>Зорлық-зомбылықты</a:t>
            </a:r>
          </a:p>
          <a:p>
            <a:pPr algn="ctr"/>
            <a:r>
              <a:rPr lang="kk-KZ" sz="2800" b="1" i="1">
                <a:solidFill>
                  <a:srgbClr val="66FFFF"/>
                </a:solidFill>
                <a:latin typeface="Arial" charset="0"/>
              </a:rPr>
              <a:t>тудыратын негізгі факторлар</a:t>
            </a:r>
            <a:endParaRPr lang="ru-RU" sz="2800" b="1" i="1">
              <a:solidFill>
                <a:srgbClr val="66FFFF"/>
              </a:solidFill>
              <a:latin typeface="Arial" charset="0"/>
            </a:endParaRPr>
          </a:p>
        </p:txBody>
      </p:sp>
      <p:sp>
        <p:nvSpPr>
          <p:cNvPr id="13316" name="AutoShape 5"/>
          <p:cNvSpPr>
            <a:spLocks noChangeArrowheads="1"/>
          </p:cNvSpPr>
          <p:nvPr/>
        </p:nvSpPr>
        <p:spPr bwMode="auto">
          <a:xfrm>
            <a:off x="-180975" y="1773238"/>
            <a:ext cx="3744913" cy="4392612"/>
          </a:xfrm>
          <a:prstGeom prst="verticalScroll">
            <a:avLst>
              <a:gd name="adj" fmla="val 1250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kk-KZ" sz="1800" b="1">
                <a:solidFill>
                  <a:schemeClr val="bg2"/>
                </a:solidFill>
                <a:latin typeface="Arial" charset="0"/>
              </a:rPr>
              <a:t>      </a:t>
            </a:r>
            <a:r>
              <a:rPr lang="kk-KZ" sz="1800" b="1">
                <a:solidFill>
                  <a:schemeClr val="accent2"/>
                </a:solidFill>
                <a:latin typeface="Arial" charset="0"/>
              </a:rPr>
              <a:t>Әлеуметтік </a:t>
            </a:r>
          </a:p>
          <a:p>
            <a:endParaRPr lang="kk-KZ" sz="1800" b="1">
              <a:solidFill>
                <a:schemeClr val="accent2"/>
              </a:solidFill>
              <a:latin typeface="Arial" charset="0"/>
            </a:endParaRPr>
          </a:p>
          <a:p>
            <a:r>
              <a:rPr lang="kk-KZ" sz="1800" b="1">
                <a:solidFill>
                  <a:schemeClr val="accent2"/>
                </a:solidFill>
                <a:latin typeface="Arial" charset="0"/>
              </a:rPr>
              <a:t>       фактор</a:t>
            </a:r>
            <a:r>
              <a:rPr lang="kk-KZ" sz="1800">
                <a:solidFill>
                  <a:schemeClr val="accent2"/>
                </a:solidFill>
                <a:latin typeface="Arial" charset="0"/>
              </a:rPr>
              <a:t>:</a:t>
            </a:r>
          </a:p>
          <a:p>
            <a:r>
              <a:rPr lang="kk-KZ" sz="1400" b="1">
                <a:latin typeface="Arial" charset="0"/>
              </a:rPr>
              <a:t>1. Отбасының </a:t>
            </a:r>
          </a:p>
          <a:p>
            <a:r>
              <a:rPr lang="kk-KZ" sz="1400" b="1">
                <a:latin typeface="Arial" charset="0"/>
              </a:rPr>
              <a:t>әлеуметтік-экономика</a:t>
            </a:r>
          </a:p>
          <a:p>
            <a:r>
              <a:rPr lang="kk-KZ" sz="1400" b="1">
                <a:latin typeface="Arial" charset="0"/>
              </a:rPr>
              <a:t>лық дәрежесінің төмендеуі;</a:t>
            </a:r>
          </a:p>
          <a:p>
            <a:r>
              <a:rPr lang="kk-KZ" sz="1400" b="1">
                <a:latin typeface="Arial" charset="0"/>
              </a:rPr>
              <a:t>2. Байлыққа деген құмарлық;</a:t>
            </a:r>
          </a:p>
          <a:p>
            <a:r>
              <a:rPr lang="kk-KZ" sz="1400" b="1">
                <a:latin typeface="Arial" charset="0"/>
              </a:rPr>
              <a:t>3. Қоғамдық және мәдени </a:t>
            </a:r>
          </a:p>
          <a:p>
            <a:r>
              <a:rPr lang="kk-KZ" sz="1400" b="1">
                <a:latin typeface="Arial" charset="0"/>
              </a:rPr>
              <a:t>өзгеріс, жалпы тұрақсыздық;</a:t>
            </a:r>
          </a:p>
          <a:p>
            <a:r>
              <a:rPr lang="kk-KZ" sz="1400" b="1">
                <a:latin typeface="Arial" charset="0"/>
              </a:rPr>
              <a:t>4. Толық емес отбасындағы </a:t>
            </a:r>
          </a:p>
          <a:p>
            <a:r>
              <a:rPr lang="kk-KZ" sz="1400" b="1">
                <a:latin typeface="Arial" charset="0"/>
              </a:rPr>
              <a:t>тәрбие:</a:t>
            </a:r>
          </a:p>
          <a:p>
            <a:r>
              <a:rPr lang="kk-KZ" sz="1400" b="1">
                <a:latin typeface="Arial" charset="0"/>
              </a:rPr>
              <a:t>5. Ішімдік пен анаша</a:t>
            </a:r>
          </a:p>
          <a:p>
            <a:r>
              <a:rPr lang="kk-KZ" sz="1400" b="1">
                <a:latin typeface="Arial" charset="0"/>
              </a:rPr>
              <a:t>6. Оқудағы үлгермеушілік</a:t>
            </a:r>
          </a:p>
          <a:p>
            <a:r>
              <a:rPr lang="kk-KZ" sz="1400" b="1">
                <a:latin typeface="Arial" charset="0"/>
              </a:rPr>
              <a:t>7. Ақпарат құралдарындағы </a:t>
            </a:r>
          </a:p>
          <a:p>
            <a:r>
              <a:rPr lang="kk-KZ" sz="1400" b="1">
                <a:latin typeface="Arial" charset="0"/>
              </a:rPr>
              <a:t>мағлұматтар</a:t>
            </a:r>
            <a:endParaRPr lang="ru-RU" sz="1400" b="1">
              <a:latin typeface="Arial" charset="0"/>
            </a:endParaRPr>
          </a:p>
        </p:txBody>
      </p:sp>
      <p:sp>
        <p:nvSpPr>
          <p:cNvPr id="13317" name="AutoShape 762"/>
          <p:cNvSpPr>
            <a:spLocks noChangeArrowheads="1"/>
          </p:cNvSpPr>
          <p:nvPr/>
        </p:nvSpPr>
        <p:spPr bwMode="auto">
          <a:xfrm>
            <a:off x="2843213" y="2276475"/>
            <a:ext cx="3529012" cy="4176713"/>
          </a:xfrm>
          <a:prstGeom prst="verticalScroll">
            <a:avLst>
              <a:gd name="adj" fmla="val 1250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kk-KZ" sz="1800" b="1">
                <a:solidFill>
                  <a:schemeClr val="bg2"/>
                </a:solidFill>
                <a:latin typeface="Arial" charset="0"/>
              </a:rPr>
              <a:t>     </a:t>
            </a:r>
            <a:r>
              <a:rPr lang="kk-KZ" sz="1800" b="1">
                <a:solidFill>
                  <a:schemeClr val="accent2"/>
                </a:solidFill>
                <a:latin typeface="Arial" charset="0"/>
              </a:rPr>
              <a:t>Биологиялық</a:t>
            </a:r>
          </a:p>
          <a:p>
            <a:pPr marL="342900" indent="-342900"/>
            <a:r>
              <a:rPr lang="kk-KZ" sz="1800" b="1">
                <a:solidFill>
                  <a:schemeClr val="accent2"/>
                </a:solidFill>
                <a:latin typeface="Arial" charset="0"/>
              </a:rPr>
              <a:t> </a:t>
            </a:r>
          </a:p>
          <a:p>
            <a:pPr marL="342900" indent="-342900"/>
            <a:r>
              <a:rPr lang="kk-KZ" sz="1800" b="1">
                <a:solidFill>
                  <a:schemeClr val="accent2"/>
                </a:solidFill>
                <a:latin typeface="Arial" charset="0"/>
              </a:rPr>
              <a:t>        фактор:</a:t>
            </a:r>
          </a:p>
          <a:p>
            <a:pPr marL="342900" indent="-342900"/>
            <a:endParaRPr lang="kk-KZ" sz="1400">
              <a:solidFill>
                <a:schemeClr val="accent2"/>
              </a:solidFill>
              <a:latin typeface="Arial" charset="0"/>
            </a:endParaRPr>
          </a:p>
          <a:p>
            <a:pPr marL="342900" indent="-342900"/>
            <a:r>
              <a:rPr lang="kk-KZ" sz="1400" b="1">
                <a:latin typeface="Arial" charset="0"/>
              </a:rPr>
              <a:t>1.Генетикалық</a:t>
            </a:r>
          </a:p>
          <a:p>
            <a:pPr marL="342900" indent="-342900"/>
            <a:r>
              <a:rPr lang="kk-KZ" sz="1400" b="1">
                <a:latin typeface="Arial" charset="0"/>
              </a:rPr>
              <a:t>2.Темперамент ерекшеліктері</a:t>
            </a:r>
          </a:p>
          <a:p>
            <a:pPr marL="342900" indent="-342900"/>
            <a:r>
              <a:rPr lang="kk-KZ" sz="1400" b="1">
                <a:latin typeface="Arial" charset="0"/>
              </a:rPr>
              <a:t>3.Бас бөліктерінің дамуындағы </a:t>
            </a:r>
          </a:p>
          <a:p>
            <a:pPr marL="342900" indent="-342900"/>
            <a:r>
              <a:rPr lang="kk-KZ" sz="1400" b="1">
                <a:latin typeface="Arial" charset="0"/>
              </a:rPr>
              <a:t>кемшіліктер.</a:t>
            </a:r>
          </a:p>
          <a:p>
            <a:pPr marL="342900" indent="-342900"/>
            <a:r>
              <a:rPr lang="kk-KZ" sz="1400" b="1">
                <a:latin typeface="Arial" charset="0"/>
              </a:rPr>
              <a:t>4.Ағза себептері</a:t>
            </a:r>
          </a:p>
          <a:p>
            <a:pPr marL="342900" indent="-342900"/>
            <a:endParaRPr lang="kk-KZ" sz="1400" b="1">
              <a:latin typeface="Arial" charset="0"/>
            </a:endParaRPr>
          </a:p>
          <a:p>
            <a:pPr marL="342900" indent="-342900">
              <a:buFontTx/>
              <a:buChar char="•"/>
            </a:pPr>
            <a:endParaRPr lang="ru-RU" sz="1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3318" name="AutoShape 763"/>
          <p:cNvSpPr>
            <a:spLocks noChangeArrowheads="1"/>
          </p:cNvSpPr>
          <p:nvPr/>
        </p:nvSpPr>
        <p:spPr bwMode="auto">
          <a:xfrm>
            <a:off x="5867400" y="2708275"/>
            <a:ext cx="3600450" cy="3817938"/>
          </a:xfrm>
          <a:prstGeom prst="verticalScroll">
            <a:avLst>
              <a:gd name="adj" fmla="val 1250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kk-KZ" sz="1800" b="1" dirty="0">
                <a:solidFill>
                  <a:schemeClr val="bg2"/>
                </a:solidFill>
                <a:latin typeface="Arial" charset="0"/>
              </a:rPr>
              <a:t>     </a:t>
            </a:r>
            <a:r>
              <a:rPr lang="kk-KZ" sz="1800" b="1" dirty="0">
                <a:solidFill>
                  <a:schemeClr val="accent2"/>
                </a:solidFill>
                <a:latin typeface="Arial" charset="0"/>
              </a:rPr>
              <a:t>Психологиялық</a:t>
            </a:r>
          </a:p>
          <a:p>
            <a:pPr marL="342900" indent="-342900"/>
            <a:endParaRPr lang="kk-KZ" sz="1800" b="1" dirty="0">
              <a:solidFill>
                <a:schemeClr val="accent2"/>
              </a:solidFill>
              <a:latin typeface="Arial" charset="0"/>
            </a:endParaRPr>
          </a:p>
          <a:p>
            <a:pPr marL="342900" indent="-342900"/>
            <a:r>
              <a:rPr lang="kk-KZ" sz="1800" b="1" dirty="0">
                <a:solidFill>
                  <a:schemeClr val="accent2"/>
                </a:solidFill>
                <a:latin typeface="Arial" charset="0"/>
              </a:rPr>
              <a:t>           фактор</a:t>
            </a:r>
            <a:r>
              <a:rPr lang="kk-KZ" sz="1800" dirty="0">
                <a:solidFill>
                  <a:schemeClr val="accent2"/>
                </a:solidFill>
                <a:latin typeface="Arial" charset="0"/>
              </a:rPr>
              <a:t>:</a:t>
            </a:r>
          </a:p>
          <a:p>
            <a:pPr marL="342900" indent="-342900"/>
            <a:r>
              <a:rPr lang="kk-KZ" sz="1400" b="1" dirty="0">
                <a:latin typeface="Arial" charset="0"/>
              </a:rPr>
              <a:t>1.Отбасындағы </a:t>
            </a:r>
          </a:p>
          <a:p>
            <a:pPr marL="342900" indent="-342900"/>
            <a:r>
              <a:rPr lang="kk-KZ" sz="1400" b="1" dirty="0">
                <a:latin typeface="Arial" charset="0"/>
              </a:rPr>
              <a:t>әлеуметтік-психологиялық  </a:t>
            </a:r>
          </a:p>
          <a:p>
            <a:pPr marL="342900" indent="-342900"/>
            <a:r>
              <a:rPr lang="kk-KZ" sz="1400" b="1" dirty="0">
                <a:latin typeface="Arial" charset="0"/>
              </a:rPr>
              <a:t>   жағдай</a:t>
            </a:r>
          </a:p>
          <a:p>
            <a:pPr marL="342900" indent="-342900"/>
            <a:r>
              <a:rPr lang="kk-KZ" sz="1400" b="1" dirty="0">
                <a:latin typeface="Arial" charset="0"/>
              </a:rPr>
              <a:t>2.Жеке қасиеттері (мінез)</a:t>
            </a:r>
          </a:p>
          <a:p>
            <a:pPr marL="342900" indent="-342900"/>
            <a:r>
              <a:rPr lang="kk-KZ" sz="1400" b="1" dirty="0">
                <a:latin typeface="Arial" charset="0"/>
              </a:rPr>
              <a:t>3. Өзін-өзі игере алмаушылық</a:t>
            </a:r>
          </a:p>
          <a:p>
            <a:pPr marL="342900" indent="-342900"/>
            <a:r>
              <a:rPr lang="kk-KZ" sz="1400" b="1" dirty="0">
                <a:latin typeface="Arial" charset="0"/>
              </a:rPr>
              <a:t>4. Бала күнінде махаббат </a:t>
            </a:r>
          </a:p>
          <a:p>
            <a:pPr marL="342900" indent="-342900"/>
            <a:r>
              <a:rPr lang="kk-KZ" sz="1400" b="1" dirty="0">
                <a:latin typeface="Arial" charset="0"/>
              </a:rPr>
              <a:t>жетіспеушілігі</a:t>
            </a:r>
            <a:endParaRPr lang="ru-RU" sz="1400" b="1" dirty="0">
              <a:latin typeface="Arial" charset="0"/>
            </a:endParaRPr>
          </a:p>
        </p:txBody>
      </p:sp>
      <p:sp>
        <p:nvSpPr>
          <p:cNvPr id="13319" name="Line 768"/>
          <p:cNvSpPr>
            <a:spLocks noChangeShapeType="1"/>
          </p:cNvSpPr>
          <p:nvPr/>
        </p:nvSpPr>
        <p:spPr bwMode="auto">
          <a:xfrm>
            <a:off x="2771775" y="515778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0" name="Line 769"/>
          <p:cNvSpPr>
            <a:spLocks noChangeShapeType="1"/>
          </p:cNvSpPr>
          <p:nvPr/>
        </p:nvSpPr>
        <p:spPr bwMode="auto">
          <a:xfrm>
            <a:off x="5795963" y="522922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41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C:\Documents and Settings\Loner\Мои документы\Мои рисунки\f121.gif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8265172">
            <a:off x="310356" y="4090194"/>
            <a:ext cx="1728788" cy="2711450"/>
          </a:xfrm>
        </p:spPr>
      </p:pic>
      <p:pic>
        <p:nvPicPr>
          <p:cNvPr id="16387" name="Picture 21" descr="J00991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726112" y="6545262"/>
            <a:ext cx="319960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2" descr="J00991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636963" y="6534150"/>
            <a:ext cx="22304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3" descr="J00991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47813" y="6534150"/>
            <a:ext cx="22320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4" descr="J00991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510213" y="11113"/>
            <a:ext cx="21590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25" descr="J00991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421063" y="0"/>
            <a:ext cx="22304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26" descr="J00991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95537" y="0"/>
            <a:ext cx="316840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4" descr="C:\Documents and Settings\Loner\Мои документы\Мои рисунки\f12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77893" flipV="1">
            <a:off x="7550484" y="231164"/>
            <a:ext cx="1314538" cy="21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69" name="AutoShape 49"/>
          <p:cNvSpPr>
            <a:spLocks noChangeArrowheads="1"/>
          </p:cNvSpPr>
          <p:nvPr/>
        </p:nvSpPr>
        <p:spPr bwMode="auto">
          <a:xfrm>
            <a:off x="228600" y="1692291"/>
            <a:ext cx="1676400" cy="1828800"/>
          </a:xfrm>
          <a:prstGeom prst="flowChartDocument">
            <a:avLst/>
          </a:prstGeom>
          <a:gradFill rotWithShape="1">
            <a:gsLst>
              <a:gs pos="0">
                <a:srgbClr val="FF99CC"/>
              </a:gs>
              <a:gs pos="50000">
                <a:srgbClr val="FFFFFF"/>
              </a:gs>
              <a:gs pos="100000">
                <a:srgbClr val="FF99CC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flatTx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ПРОЕКТИВТІ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Ə</a:t>
            </a:r>
            <a:r>
              <a:rPr lang="ru-RU" b="1" dirty="0">
                <a:solidFill>
                  <a:srgbClr val="00B050"/>
                </a:solidFill>
              </a:rPr>
              <a:t>ДІСТЕР</a:t>
            </a:r>
          </a:p>
        </p:txBody>
      </p:sp>
      <p:sp>
        <p:nvSpPr>
          <p:cNvPr id="5170" name="AutoShape 50"/>
          <p:cNvSpPr>
            <a:spLocks noChangeArrowheads="1"/>
          </p:cNvSpPr>
          <p:nvPr/>
        </p:nvSpPr>
        <p:spPr bwMode="auto">
          <a:xfrm>
            <a:off x="1828800" y="3657600"/>
            <a:ext cx="1676400" cy="1828800"/>
          </a:xfrm>
          <a:prstGeom prst="flowChartDocument">
            <a:avLst/>
          </a:prstGeom>
          <a:gradFill rotWithShape="1">
            <a:gsLst>
              <a:gs pos="0">
                <a:srgbClr val="FF99CC"/>
              </a:gs>
              <a:gs pos="50000">
                <a:srgbClr val="FFFFFF"/>
              </a:gs>
              <a:gs pos="100000">
                <a:srgbClr val="FF99CC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 err="1">
                <a:solidFill>
                  <a:srgbClr val="00B050"/>
                </a:solidFill>
              </a:rPr>
              <a:t>Бақылау</a:t>
            </a:r>
            <a:endParaRPr lang="ru-RU" sz="2800" b="1" i="1" dirty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sp>
        <p:nvSpPr>
          <p:cNvPr id="5171" name="AutoShape 51"/>
          <p:cNvSpPr>
            <a:spLocks noChangeArrowheads="1"/>
          </p:cNvSpPr>
          <p:nvPr/>
        </p:nvSpPr>
        <p:spPr bwMode="auto">
          <a:xfrm>
            <a:off x="3779838" y="4005263"/>
            <a:ext cx="1676400" cy="1828800"/>
          </a:xfrm>
          <a:prstGeom prst="flowChartDocument">
            <a:avLst/>
          </a:prstGeom>
          <a:gradFill rotWithShape="1">
            <a:gsLst>
              <a:gs pos="0">
                <a:srgbClr val="FF99CC"/>
              </a:gs>
              <a:gs pos="50000">
                <a:srgbClr val="FFFFFF"/>
              </a:gs>
              <a:gs pos="100000">
                <a:srgbClr val="FF99CC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Ə</a:t>
            </a:r>
            <a:r>
              <a:rPr lang="ru-RU" sz="2400" b="1" dirty="0" err="1">
                <a:solidFill>
                  <a:srgbClr val="00B050"/>
                </a:solidFill>
              </a:rPr>
              <a:t>ңгімелесу</a:t>
            </a:r>
            <a:endParaRPr lang="ru-RU" sz="2400" b="1" i="1" dirty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sp>
        <p:nvSpPr>
          <p:cNvPr id="5172" name="AutoShape 52"/>
          <p:cNvSpPr>
            <a:spLocks noChangeArrowheads="1"/>
          </p:cNvSpPr>
          <p:nvPr/>
        </p:nvSpPr>
        <p:spPr bwMode="auto">
          <a:xfrm>
            <a:off x="5791200" y="3657600"/>
            <a:ext cx="1676400" cy="1828800"/>
          </a:xfrm>
          <a:prstGeom prst="flowChartDocument">
            <a:avLst/>
          </a:prstGeom>
          <a:gradFill rotWithShape="1">
            <a:gsLst>
              <a:gs pos="0">
                <a:srgbClr val="FF99CC"/>
              </a:gs>
              <a:gs pos="50000">
                <a:srgbClr val="FFFFFF"/>
              </a:gs>
              <a:gs pos="100000">
                <a:srgbClr val="FF99CC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Сараптамалық</a:t>
            </a:r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73" name="AutoShape 53"/>
          <p:cNvSpPr>
            <a:spLocks noChangeArrowheads="1"/>
          </p:cNvSpPr>
          <p:nvPr/>
        </p:nvSpPr>
        <p:spPr bwMode="auto">
          <a:xfrm>
            <a:off x="7249318" y="1612683"/>
            <a:ext cx="1676400" cy="1828800"/>
          </a:xfrm>
          <a:prstGeom prst="flowChartDocument">
            <a:avLst/>
          </a:prstGeom>
          <a:gradFill rotWithShape="1">
            <a:gsLst>
              <a:gs pos="0">
                <a:srgbClr val="FF99CC"/>
              </a:gs>
              <a:gs pos="50000">
                <a:srgbClr val="FFFFFF"/>
              </a:gs>
              <a:gs pos="100000">
                <a:srgbClr val="FF99CC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Сауалнама</a:t>
            </a:r>
            <a:endParaRPr lang="ru-RU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анкеталау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ru-RU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Психологиялық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тестілеу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b="1" i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5174" name="AutoShape 54"/>
          <p:cNvSpPr>
            <a:spLocks noChangeArrowheads="1"/>
          </p:cNvSpPr>
          <p:nvPr/>
        </p:nvSpPr>
        <p:spPr bwMode="auto">
          <a:xfrm rot="3044878">
            <a:off x="2370931" y="1286669"/>
            <a:ext cx="433388" cy="1517650"/>
          </a:xfrm>
          <a:prstGeom prst="downArrow">
            <a:avLst>
              <a:gd name="adj1" fmla="val 50000"/>
              <a:gd name="adj2" fmla="val 87546"/>
            </a:avLst>
          </a:prstGeom>
          <a:gradFill rotWithShape="1">
            <a:gsLst>
              <a:gs pos="0">
                <a:srgbClr val="FF99CC"/>
              </a:gs>
              <a:gs pos="50000">
                <a:srgbClr val="FFFFFF"/>
              </a:gs>
              <a:gs pos="100000">
                <a:srgbClr val="FF99CC"/>
              </a:gs>
            </a:gsLst>
            <a:lin ang="0" scaled="1"/>
          </a:gradFill>
          <a:ln w="9525" algn="ctr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>
              <a:latin typeface="Arial" charset="0"/>
              <a:cs typeface="Arial" charset="0"/>
            </a:endParaRPr>
          </a:p>
        </p:txBody>
      </p:sp>
      <p:sp>
        <p:nvSpPr>
          <p:cNvPr id="5175" name="AutoShape 55"/>
          <p:cNvSpPr>
            <a:spLocks noChangeArrowheads="1"/>
          </p:cNvSpPr>
          <p:nvPr/>
        </p:nvSpPr>
        <p:spPr bwMode="auto">
          <a:xfrm rot="-2196327">
            <a:off x="6561138" y="1363663"/>
            <a:ext cx="434975" cy="1517650"/>
          </a:xfrm>
          <a:prstGeom prst="downArrow">
            <a:avLst>
              <a:gd name="adj1" fmla="val 50000"/>
              <a:gd name="adj2" fmla="val 87226"/>
            </a:avLst>
          </a:prstGeom>
          <a:gradFill rotWithShape="1">
            <a:gsLst>
              <a:gs pos="0">
                <a:srgbClr val="FF99CC"/>
              </a:gs>
              <a:gs pos="50000">
                <a:srgbClr val="FFFFFF"/>
              </a:gs>
              <a:gs pos="100000">
                <a:srgbClr val="FF99CC"/>
              </a:gs>
            </a:gsLst>
            <a:lin ang="0" scaled="1"/>
          </a:gradFill>
          <a:ln w="9525" algn="ctr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>
              <a:latin typeface="Arial" charset="0"/>
              <a:cs typeface="Arial" charset="0"/>
            </a:endParaRPr>
          </a:p>
        </p:txBody>
      </p:sp>
      <p:sp>
        <p:nvSpPr>
          <p:cNvPr id="5176" name="AutoShape 56"/>
          <p:cNvSpPr>
            <a:spLocks noChangeArrowheads="1"/>
          </p:cNvSpPr>
          <p:nvPr/>
        </p:nvSpPr>
        <p:spPr bwMode="auto">
          <a:xfrm rot="2021141">
            <a:off x="2971800" y="2209800"/>
            <a:ext cx="433388" cy="1517650"/>
          </a:xfrm>
          <a:prstGeom prst="downArrow">
            <a:avLst>
              <a:gd name="adj1" fmla="val 50000"/>
              <a:gd name="adj2" fmla="val 87546"/>
            </a:avLst>
          </a:prstGeom>
          <a:gradFill rotWithShape="1">
            <a:gsLst>
              <a:gs pos="0">
                <a:srgbClr val="FF99CC"/>
              </a:gs>
              <a:gs pos="50000">
                <a:srgbClr val="FFFFFF"/>
              </a:gs>
              <a:gs pos="100000">
                <a:srgbClr val="FF99CC"/>
              </a:gs>
            </a:gsLst>
            <a:lin ang="0" scaled="1"/>
          </a:gradFill>
          <a:ln w="9525" algn="ctr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>
              <a:latin typeface="Arial" charset="0"/>
              <a:cs typeface="Arial" charset="0"/>
            </a:endParaRPr>
          </a:p>
        </p:txBody>
      </p:sp>
      <p:sp>
        <p:nvSpPr>
          <p:cNvPr id="5177" name="AutoShape 57"/>
          <p:cNvSpPr>
            <a:spLocks noChangeArrowheads="1"/>
          </p:cNvSpPr>
          <p:nvPr/>
        </p:nvSpPr>
        <p:spPr bwMode="auto">
          <a:xfrm rot="-1341844">
            <a:off x="5867400" y="2057400"/>
            <a:ext cx="433388" cy="1517650"/>
          </a:xfrm>
          <a:prstGeom prst="downArrow">
            <a:avLst>
              <a:gd name="adj1" fmla="val 50000"/>
              <a:gd name="adj2" fmla="val 87546"/>
            </a:avLst>
          </a:prstGeom>
          <a:gradFill rotWithShape="1">
            <a:gsLst>
              <a:gs pos="0">
                <a:srgbClr val="FF99CC"/>
              </a:gs>
              <a:gs pos="50000">
                <a:srgbClr val="FFFFFF"/>
              </a:gs>
              <a:gs pos="100000">
                <a:srgbClr val="FF99CC"/>
              </a:gs>
            </a:gsLst>
            <a:lin ang="0" scaled="1"/>
          </a:gradFill>
          <a:ln w="9525" algn="ctr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>
              <a:latin typeface="Arial" charset="0"/>
              <a:cs typeface="Arial" charset="0"/>
            </a:endParaRPr>
          </a:p>
        </p:txBody>
      </p:sp>
      <p:sp>
        <p:nvSpPr>
          <p:cNvPr id="5178" name="AutoShape 58"/>
          <p:cNvSpPr>
            <a:spLocks noChangeArrowheads="1"/>
          </p:cNvSpPr>
          <p:nvPr/>
        </p:nvSpPr>
        <p:spPr bwMode="auto">
          <a:xfrm>
            <a:off x="4572000" y="2286000"/>
            <a:ext cx="433388" cy="1517650"/>
          </a:xfrm>
          <a:prstGeom prst="downArrow">
            <a:avLst>
              <a:gd name="adj1" fmla="val 50000"/>
              <a:gd name="adj2" fmla="val 87546"/>
            </a:avLst>
          </a:prstGeom>
          <a:gradFill rotWithShape="1">
            <a:gsLst>
              <a:gs pos="0">
                <a:srgbClr val="FF99CC"/>
              </a:gs>
              <a:gs pos="50000">
                <a:srgbClr val="FFFFFF"/>
              </a:gs>
              <a:gs pos="100000">
                <a:srgbClr val="FF99CC"/>
              </a:gs>
            </a:gsLst>
            <a:lin ang="0" scaled="1"/>
          </a:gradFill>
          <a:ln w="9525" algn="ctr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>
              <a:latin typeface="Arial" charset="0"/>
              <a:cs typeface="Arial" charset="0"/>
            </a:endParaRPr>
          </a:p>
        </p:txBody>
      </p:sp>
      <p:sp>
        <p:nvSpPr>
          <p:cNvPr id="5179" name="AutoShape 59" descr="Изображение 018"/>
          <p:cNvSpPr>
            <a:spLocks noChangeArrowheads="1"/>
          </p:cNvSpPr>
          <p:nvPr/>
        </p:nvSpPr>
        <p:spPr bwMode="auto">
          <a:xfrm>
            <a:off x="3160713" y="304800"/>
            <a:ext cx="3429000" cy="1752600"/>
          </a:xfrm>
          <a:prstGeom prst="bevel">
            <a:avLst>
              <a:gd name="adj" fmla="val 12500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rgbClr val="A452B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>
              <a:latin typeface="Arial" charset="0"/>
              <a:cs typeface="Arial" charset="0"/>
            </a:endParaRPr>
          </a:p>
        </p:txBody>
      </p:sp>
      <p:sp>
        <p:nvSpPr>
          <p:cNvPr id="16407" name="WordArt 60"/>
          <p:cNvSpPr>
            <a:spLocks noChangeArrowheads="1" noChangeShapeType="1" noTextEdit="1"/>
          </p:cNvSpPr>
          <p:nvPr/>
        </p:nvSpPr>
        <p:spPr bwMode="auto">
          <a:xfrm>
            <a:off x="3312346" y="476672"/>
            <a:ext cx="2987846" cy="11997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k-KZ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Зорлық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зомбылық</a:t>
            </a:r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қолсұғушылыққа тап </a:t>
            </a:r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</a:p>
          <a:p>
            <a:pPr algn="ctr"/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оқушыны анықтау әдісі </a:t>
            </a:r>
            <a:endParaRPr lang="ru-RU" sz="2800" b="1" kern="10" dirty="0">
              <a:ln w="9525">
                <a:solidFill>
                  <a:srgbClr val="FFFF66"/>
                </a:solidFill>
                <a:round/>
                <a:headEnd/>
                <a:tailEnd/>
              </a:ln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649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5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9" grpId="0" animBg="1"/>
      <p:bldP spid="5170" grpId="0" animBg="1"/>
      <p:bldP spid="5171" grpId="0" animBg="1"/>
      <p:bldP spid="5172" grpId="0" animBg="1"/>
      <p:bldP spid="5173" grpId="0" animBg="1"/>
      <p:bldP spid="5174" grpId="0" animBg="1"/>
      <p:bldP spid="5175" grpId="0" animBg="1"/>
      <p:bldP spid="5176" grpId="0" animBg="1"/>
      <p:bldP spid="5177" grpId="0" animBg="1"/>
      <p:bldP spid="5178" grpId="0" animBg="1"/>
      <p:bldP spid="517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Жакиева\0e8000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0" y="188640"/>
            <a:ext cx="8496944" cy="45365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4077072"/>
            <a:ext cx="849694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«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Зорлық-зомбылық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қатыгездік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түсінігі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тар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мағынада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«агрессия»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түсінігіне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кіреді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Қатыгездік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адамның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қайғысына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енжарлық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танытудан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тұратын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оларға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қайғы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әкелуге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ұмтылатын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тұлға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қасиеті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Зорлық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зомбылық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бөтеннің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жүріс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тұрысын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бұзу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k-KZ" sz="4000" b="1" i="1" dirty="0">
                <a:latin typeface="Times New Roman" pitchFamily="18" charset="0"/>
                <a:cs typeface="Times New Roman" pitchFamily="18" charset="0"/>
              </a:rPr>
              <a:t>Әрбір бала өз отбасында, ата-анасымен бірге өмір сүруге құқылы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Жакиева\0db00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143116"/>
            <a:ext cx="4357686" cy="4500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099" name="Picture 3" descr="D:\Жакиева\0ea00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4488"/>
            <a:ext cx="4143372" cy="47955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kk-KZ" sz="3600" b="1" i="1" dirty="0">
                <a:latin typeface="Times New Roman" pitchFamily="18" charset="0"/>
                <a:cs typeface="Times New Roman" pitchFamily="18" charset="0"/>
              </a:rPr>
              <a:t>Бала мектепте кінәлі болғанда да оны ешкімнің ұрып жазалауға, кемсітіп қорлауға құқығы жоқ.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Жакиева\0ce00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4000496" cy="4717566"/>
          </a:xfrm>
          <a:prstGeom prst="rect">
            <a:avLst/>
          </a:prstGeom>
          <a:noFill/>
        </p:spPr>
      </p:pic>
      <p:pic>
        <p:nvPicPr>
          <p:cNvPr id="4100" name="Picture 4" descr="C:\Users\User\Desktop\Новая папка (3)\395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668601">
            <a:off x="4464877" y="2132262"/>
            <a:ext cx="4210962" cy="40725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 algn="ctr">
              <a:buNone/>
            </a:pPr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Әрбір баланың ой-пікірі, ар-ождан және дін еркіндігене құқығы бар. Бала өзі қалаған спорт түрімен шұғылдануға құқылы.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D:\Жакиева\0d800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7387" y="2071678"/>
            <a:ext cx="4400917" cy="46434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D:\Жакиева\0d700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71678"/>
            <a:ext cx="4258052" cy="46434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 algn="ctr">
              <a:buNone/>
            </a:pPr>
            <a:r>
              <a:rPr lang="kk-KZ" sz="4400" b="1" i="1" dirty="0" smtClean="0">
                <a:latin typeface="Times New Roman" pitchFamily="18" charset="0"/>
                <a:cs typeface="Times New Roman" pitchFamily="18" charset="0"/>
              </a:rPr>
              <a:t>Бала </a:t>
            </a:r>
            <a:r>
              <a:rPr lang="kk-KZ" sz="4400" b="1" i="1" dirty="0">
                <a:latin typeface="Times New Roman" pitchFamily="18" charset="0"/>
                <a:cs typeface="Times New Roman" pitchFamily="18" charset="0"/>
              </a:rPr>
              <a:t>денсаулығын сақтауға, </a:t>
            </a:r>
            <a:r>
              <a:rPr lang="kk-KZ" sz="4400" b="1" i="1" dirty="0" smtClean="0">
                <a:latin typeface="Times New Roman" pitchFamily="18" charset="0"/>
                <a:cs typeface="Times New Roman" pitchFamily="18" charset="0"/>
              </a:rPr>
              <a:t>емделуге </a:t>
            </a:r>
            <a:r>
              <a:rPr lang="kk-KZ" sz="4400" b="1" i="1" dirty="0">
                <a:latin typeface="Times New Roman" pitchFamily="18" charset="0"/>
                <a:cs typeface="Times New Roman" pitchFamily="18" charset="0"/>
              </a:rPr>
              <a:t>құқылы.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D:\Жакиева\0d300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00174"/>
            <a:ext cx="4357687" cy="50006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User\Desktop\Новая папка (3)\28!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4057202" cy="48577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«</a:t>
            </a:r>
            <a:r>
              <a:rPr lang="kk-KZ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Зорлық – зомбылық» </a:t>
            </a:r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түсінігі :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kk-KZ" b="1" i="1" dirty="0">
                <a:solidFill>
                  <a:srgbClr val="0070BD"/>
                </a:solidFill>
                <a:latin typeface="Times New Roman" pitchFamily="18" charset="0"/>
                <a:cs typeface="Times New Roman" pitchFamily="18" charset="0"/>
              </a:rPr>
              <a:t>Физикалық</a:t>
            </a:r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: итеру, жұлмалау, алақанмен </a:t>
            </a:r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    жұдырықпен </a:t>
            </a:r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немесе басқа да заттармен ұру;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b="1" i="1" dirty="0">
                <a:solidFill>
                  <a:srgbClr val="0070BD"/>
                </a:solidFill>
                <a:latin typeface="Times New Roman" pitchFamily="18" charset="0"/>
                <a:cs typeface="Times New Roman" pitchFamily="18" charset="0"/>
              </a:rPr>
              <a:t>Сексуалды: </a:t>
            </a:r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күштеп жыныстық қатынасқа </a:t>
            </a:r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 итермелеу</a:t>
            </a:r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, қорқыту, бопсалау, зорлау;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b="1" i="1" dirty="0">
                <a:solidFill>
                  <a:srgbClr val="0070BD"/>
                </a:solidFill>
                <a:latin typeface="Times New Roman" pitchFamily="18" charset="0"/>
                <a:cs typeface="Times New Roman" pitchFamily="18" charset="0"/>
              </a:rPr>
              <a:t>Психологиялық: </a:t>
            </a:r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ауызша тіл тигізу; бопсалау; өзіне қатысты немесе басқалардың тарапынан қоқан лоқы күш көрсету, қорқыту; бақылауға алу;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b="1" i="1" dirty="0">
                <a:solidFill>
                  <a:srgbClr val="0070BD"/>
                </a:solidFill>
                <a:latin typeface="Times New Roman" pitchFamily="18" charset="0"/>
                <a:cs typeface="Times New Roman" pitchFamily="18" charset="0"/>
              </a:rPr>
              <a:t>Эмоционалдық: </a:t>
            </a:r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оның намысына тие отырып, орындауына мәжбүрлеу;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err="1">
                <a:solidFill>
                  <a:srgbClr val="0070BD"/>
                </a:solidFill>
                <a:latin typeface="Times New Roman" pitchFamily="18" charset="0"/>
                <a:cs typeface="Times New Roman" pitchFamily="18" charset="0"/>
              </a:rPr>
              <a:t>Экономикалық: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тәрбиелеуден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бас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тарту</a:t>
            </a:r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b="1" i="1" dirty="0">
                <a:solidFill>
                  <a:srgbClr val="0070BD"/>
                </a:solidFill>
                <a:latin typeface="Times New Roman" pitchFamily="18" charset="0"/>
                <a:cs typeface="Times New Roman" pitchFamily="18" charset="0"/>
              </a:rPr>
              <a:t>Балалар еңбегін қанау: </a:t>
            </a:r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еңбек етуге мәжбүрлеу, құлдық, бопсалаушылық.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6"/>
          <p:cNvSpPr>
            <a:spLocks noChangeArrowheads="1"/>
          </p:cNvSpPr>
          <p:nvPr/>
        </p:nvSpPr>
        <p:spPr bwMode="auto">
          <a:xfrm flipV="1">
            <a:off x="430213" y="1857375"/>
            <a:ext cx="8713787" cy="2740025"/>
          </a:xfrm>
          <a:prstGeom prst="ribbon2">
            <a:avLst>
              <a:gd name="adj1" fmla="val 17454"/>
              <a:gd name="adj2" fmla="val 50000"/>
            </a:avLst>
          </a:prstGeom>
          <a:solidFill>
            <a:srgbClr val="FFFF66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 sz="2800" b="1">
              <a:solidFill>
                <a:srgbClr val="FF00FF"/>
              </a:solidFill>
              <a:latin typeface="Arial" charset="0"/>
              <a:cs typeface="Arial" charset="0"/>
            </a:endParaRPr>
          </a:p>
          <a:p>
            <a:pPr algn="ctr"/>
            <a:endParaRPr lang="ru-RU" sz="32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196975" y="2540793"/>
            <a:ext cx="7180262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b="1" i="1" dirty="0">
                <a:solidFill>
                  <a:schemeClr val="accent2"/>
                </a:solidFill>
                <a:latin typeface="Arial" charset="0"/>
              </a:rPr>
              <a:t> «Т</a:t>
            </a:r>
            <a:r>
              <a:rPr lang="kk-KZ" sz="2800" b="1" i="1" dirty="0">
                <a:solidFill>
                  <a:schemeClr val="accent2"/>
                </a:solidFill>
                <a:latin typeface="Arial" charset="0"/>
              </a:rPr>
              <a:t>ұрмыстық зорлық-  зомбылықтың </a:t>
            </a:r>
          </a:p>
          <a:p>
            <a:pPr eaLnBrk="1" hangingPunct="1"/>
            <a:r>
              <a:rPr lang="kk-KZ" sz="2800" b="1" i="1" dirty="0">
                <a:solidFill>
                  <a:schemeClr val="accent2"/>
                </a:solidFill>
                <a:latin typeface="Arial" charset="0"/>
              </a:rPr>
              <a:t>     алдын алудағы педагогтардың</a:t>
            </a:r>
          </a:p>
          <a:p>
            <a:pPr eaLnBrk="1" hangingPunct="1"/>
            <a:r>
              <a:rPr lang="kk-KZ" sz="2800" b="1" i="1" dirty="0">
                <a:solidFill>
                  <a:schemeClr val="accent2"/>
                </a:solidFill>
                <a:latin typeface="Arial" charset="0"/>
              </a:rPr>
              <a:t>                   атқаратын ролі</a:t>
            </a:r>
            <a:r>
              <a:rPr lang="ru-RU" sz="2800" b="1" i="1" dirty="0">
                <a:solidFill>
                  <a:schemeClr val="accent2"/>
                </a:solidFill>
                <a:latin typeface="Arial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17269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58775" y="1628775"/>
            <a:ext cx="8785225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kk-KZ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-ұйқының бұзылуы, жасөспірімдердің қорқынышты  </a:t>
            </a:r>
          </a:p>
          <a:p>
            <a:pPr>
              <a:defRPr/>
            </a:pPr>
            <a:r>
              <a:rPr lang="kk-KZ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    түстер салдарынан шошып оянуы;</a:t>
            </a:r>
          </a:p>
          <a:p>
            <a:pPr>
              <a:defRPr/>
            </a:pPr>
            <a:r>
              <a:rPr lang="kk-KZ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-ерекше қарсылық, ашуланшақ, сөз көтермеу, қарсы  </a:t>
            </a:r>
          </a:p>
          <a:p>
            <a:pPr>
              <a:defRPr/>
            </a:pPr>
            <a:r>
              <a:rPr lang="kk-KZ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    сөйлеу т.б. </a:t>
            </a:r>
          </a:p>
          <a:p>
            <a:pPr>
              <a:defRPr/>
            </a:pPr>
            <a:r>
              <a:rPr lang="kk-KZ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-жасөспірімдер жауапкершіліктен қашқақтап,   </a:t>
            </a:r>
          </a:p>
          <a:p>
            <a:pPr>
              <a:defRPr/>
            </a:pPr>
            <a:r>
              <a:rPr lang="kk-KZ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     уақытты бос өткізеді, іс-әрекетте тежеледі,  </a:t>
            </a:r>
          </a:p>
          <a:p>
            <a:pPr>
              <a:defRPr/>
            </a:pPr>
            <a:r>
              <a:rPr lang="kk-KZ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-ұйқышыл (депрессия)</a:t>
            </a:r>
          </a:p>
          <a:p>
            <a:pPr>
              <a:defRPr/>
            </a:pPr>
            <a:r>
              <a:rPr lang="kk-KZ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-Өзіне сенімсіз, өзіне кінә тағу, ұялу т.б әлсіз </a:t>
            </a:r>
          </a:p>
          <a:p>
            <a:pPr>
              <a:defRPr/>
            </a:pPr>
            <a:r>
              <a:rPr lang="kk-KZ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     сезімдерді бойынан   байқатады;</a:t>
            </a:r>
          </a:p>
          <a:p>
            <a:pPr>
              <a:defRPr/>
            </a:pPr>
            <a:r>
              <a:rPr lang="kk-KZ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-ағзаға зиянды заттарға әуестігі ұлғаяды.</a:t>
            </a:r>
          </a:p>
          <a:p>
            <a:pPr>
              <a:defRPr/>
            </a:pPr>
            <a:r>
              <a:rPr lang="kk-KZ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-тұйықталып, өз-өзімен шеттеліп қалады</a:t>
            </a:r>
          </a:p>
          <a:p>
            <a:pPr>
              <a:defRPr/>
            </a:pPr>
            <a:r>
              <a:rPr lang="kk-KZ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-Болашаққа еш жоспары болмайды</a:t>
            </a:r>
            <a:r>
              <a:rPr lang="kk-KZ">
                <a:solidFill>
                  <a:schemeClr val="tx2"/>
                </a:solidFill>
                <a:latin typeface="Arial" charset="0"/>
                <a:cs typeface="Arial" charset="0"/>
              </a:rPr>
              <a:t>;</a:t>
            </a:r>
          </a:p>
          <a:p>
            <a:pPr>
              <a:defRPr/>
            </a:pPr>
            <a:r>
              <a:rPr lang="kk-KZ" sz="1600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8505825" cy="11509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Зорлық-зомбылық дайын  жасөспірімдердің</a:t>
            </a:r>
          </a:p>
          <a:p>
            <a:pPr algn="ctr"/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 іс- әрекеттеріндегі өзгерістер</a:t>
            </a:r>
          </a:p>
        </p:txBody>
      </p:sp>
    </p:spTree>
    <p:extLst>
      <p:ext uri="{BB962C8B-B14F-4D97-AF65-F5344CB8AC3E}">
        <p14:creationId xmlns:p14="http://schemas.microsoft.com/office/powerpoint/2010/main" val="136103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</TotalTime>
  <Words>489</Words>
  <Application>Microsoft Office PowerPoint</Application>
  <PresentationFormat>Экран (4:3)</PresentationFormat>
  <Paragraphs>119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БИБИ</dc:creator>
  <cp:lastModifiedBy>Пользователь</cp:lastModifiedBy>
  <cp:revision>68</cp:revision>
  <dcterms:created xsi:type="dcterms:W3CDTF">2012-11-17T05:02:41Z</dcterms:created>
  <dcterms:modified xsi:type="dcterms:W3CDTF">2022-10-13T17:16:30Z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1772524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D5.0.5</vt:lpwstr>
  </property>
</Properties>
</file>