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CC"/>
    <a:srgbClr val="663300"/>
    <a:srgbClr val="66FFFF"/>
    <a:srgbClr val="CCFFCC"/>
    <a:srgbClr val="FF6699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60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678F1-CB60-4CCD-880C-5D85E4344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E5A1-FAB8-44DF-8E24-8718B00B9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5435-A0A7-4764-AFA3-B1D3983C8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92230-E100-433C-B200-A18C5C3BD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B263-DF6B-4D66-A2F7-14DC81ABA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E2EE-69B1-408A-AE8D-7F47D5902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AB08-A6E7-4B88-B390-7B072F206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CB66-3CD3-4329-A23F-FB0AA492B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13634-E8FB-4049-9B4E-9120D5E89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1ADB-5242-4EF8-9B16-0973FE03B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5DB2-6393-44D3-B916-BDCD0CC9F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E0D1-CB3E-43A1-ADF3-93F542100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>
              <a:defRPr/>
            </a:pPr>
            <a:fld id="{A6BEBC9B-ADF8-4070-A662-898AE0C2E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54000"/>
            <a:ext cx="33258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3850" y="3636963"/>
            <a:ext cx="8135938" cy="28416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99"/>
                    </a:gs>
                    <a:gs pos="100000">
                      <a:srgbClr val="FF00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«В мире Цветаевской поэзии"</a:t>
            </a:r>
          </a:p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99"/>
                    </a:gs>
                    <a:gs pos="100000">
                      <a:srgbClr val="FF00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(художественный мир Марины Цветаевой)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7164388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bg1"/>
                </a:solidFill>
              </a:rPr>
              <a:t>Своеобразной клятвой верности можно назвать стихотворение «Любовь! Любовь! И в судорогах, и в гробе…»:</a:t>
            </a:r>
          </a:p>
          <a:p>
            <a:pPr algn="ctr"/>
            <a:r>
              <a:rPr lang="ru-RU" b="0">
                <a:solidFill>
                  <a:schemeClr val="bg1"/>
                </a:solidFill>
              </a:rPr>
              <a:t>Любовь! Любовь! И в судорогах, и в гробе</a:t>
            </a:r>
          </a:p>
          <a:p>
            <a:pPr algn="ctr"/>
            <a:r>
              <a:rPr lang="ru-RU" b="0">
                <a:solidFill>
                  <a:schemeClr val="bg1"/>
                </a:solidFill>
              </a:rPr>
              <a:t>Насторожусь – прельщусь – смущусь – рванусь.</a:t>
            </a:r>
          </a:p>
          <a:p>
            <a:pPr algn="ctr"/>
            <a:r>
              <a:rPr lang="ru-RU" b="0">
                <a:solidFill>
                  <a:schemeClr val="bg1"/>
                </a:solidFill>
              </a:rPr>
              <a:t>О милая! Ни в гробовом сугробе,</a:t>
            </a:r>
          </a:p>
          <a:p>
            <a:pPr algn="ctr"/>
            <a:r>
              <a:rPr lang="ru-RU" b="0">
                <a:solidFill>
                  <a:schemeClr val="bg1"/>
                </a:solidFill>
              </a:rPr>
              <a:t>Ни в облачном с тобою не прощусь.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3562350"/>
            <a:ext cx="7489825" cy="329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</a:rPr>
              <a:t>Любовь, по Цветаевой, раскрепощает душу, даёт ощущение внутренней свободы, заново открывает человеку его самого. Любовь раскрывает огромные душевные силы - силы, способные противостоять самой смерти:</a:t>
            </a:r>
          </a:p>
          <a:p>
            <a:pPr algn="ctr"/>
            <a:r>
              <a:rPr lang="ru-RU" b="0">
                <a:solidFill>
                  <a:schemeClr val="bg1"/>
                </a:solidFill>
              </a:rPr>
              <a:t>...Стан упругий	</a:t>
            </a:r>
          </a:p>
          <a:p>
            <a:pPr algn="ctr"/>
            <a:r>
              <a:rPr lang="ru-RU" b="0">
                <a:solidFill>
                  <a:schemeClr val="bg1"/>
                </a:solidFill>
              </a:rPr>
              <a:t>	Единым взмахом из твоих пелён,</a:t>
            </a:r>
          </a:p>
          <a:p>
            <a:pPr algn="ctr"/>
            <a:r>
              <a:rPr lang="ru-RU" b="0">
                <a:solidFill>
                  <a:schemeClr val="bg1"/>
                </a:solidFill>
              </a:rPr>
              <a:t>	Смерть, выбью! - Вёрст на тысячу в округе  </a:t>
            </a:r>
          </a:p>
          <a:p>
            <a:pPr algn="ctr"/>
            <a:r>
              <a:rPr lang="ru-RU" b="0">
                <a:solidFill>
                  <a:schemeClr val="bg1"/>
                </a:solidFill>
              </a:rPr>
              <a:t>	Растоплены снега - и лес спалён.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b="0"/>
          </a:p>
        </p:txBody>
      </p:sp>
      <p:pic>
        <p:nvPicPr>
          <p:cNvPr id="19462" name="Picture 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1052513"/>
            <a:ext cx="1909762" cy="2519362"/>
          </a:xfr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326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</a:rPr>
              <a:t>Любовь вечна, она, по мысли поэта, воедино слита с миром природы и искусства, поскольку является воплощением творческого начала бытия. Любовь не может умереть - она вечно возрождается, вдохновенно преображаясь. Даже если любящий человек уходит из земной жизни, его любовь остаётся в этом мире, чтобы, «смеясь над тленом, стихом восстать – иль  розаном расцвести!»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21509" name="Picture 5" descr="Рисунок1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203575" y="3141663"/>
            <a:ext cx="3476625" cy="3454400"/>
          </a:xfrm>
          <a:noFill/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187450" y="5949950"/>
            <a:ext cx="7410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Марина Цветаева и Сергей Эфрон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3887787" cy="171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Цветаева и её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современники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484438" y="1341438"/>
            <a:ext cx="3816350" cy="1455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Цветаева и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 Ахматова</a:t>
            </a:r>
          </a:p>
        </p:txBody>
      </p:sp>
      <p:pic>
        <p:nvPicPr>
          <p:cNvPr id="23559" name="Picture 7" descr="Рисунок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341438"/>
            <a:ext cx="4129087" cy="4319587"/>
          </a:xfrm>
          <a:noFill/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0825" y="260350"/>
            <a:ext cx="8569325" cy="283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Первое обращение Анне Ахматовой даровано 11 февраля 1915 года:</a:t>
            </a:r>
          </a:p>
          <a:p>
            <a:pPr algn="r">
              <a:defRPr/>
            </a:pPr>
            <a:r>
              <a:rPr lang="ru-RU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В утренний сонный час</a:t>
            </a:r>
          </a:p>
          <a:p>
            <a:pPr algn="r">
              <a:defRPr/>
            </a:pPr>
            <a:r>
              <a:rPr lang="ru-RU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Я полюбила ВАС</a:t>
            </a:r>
          </a:p>
          <a:p>
            <a:pPr algn="r">
              <a:defRPr/>
            </a:pPr>
            <a:r>
              <a:rPr lang="ru-RU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- Кажется, четверть пятого, -</a:t>
            </a:r>
          </a:p>
          <a:p>
            <a:pPr algn="r">
              <a:defRPr/>
            </a:pPr>
            <a:r>
              <a:rPr lang="ru-RU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Анна Ахматова…</a:t>
            </a:r>
          </a:p>
          <a:p>
            <a:pPr algn="r">
              <a:spcBef>
                <a:spcPct val="50000"/>
              </a:spcBef>
              <a:defRPr/>
            </a:pPr>
            <a:endParaRPr lang="ru-RU" sz="240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500563" y="4076700"/>
            <a:ext cx="4643437" cy="2465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К стихам она относилась как к дару Божьему, явленному миру в этой женщине – прекрасной.</a:t>
            </a:r>
          </a:p>
          <a:p>
            <a:pPr algn="just">
              <a:spcBef>
                <a:spcPct val="50000"/>
              </a:spcBef>
              <a:defRPr/>
            </a:pPr>
            <a:endParaRPr lang="ru-RU" sz="24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3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5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decel="100000"/>
                                        <p:tgtEl>
                                          <p:spTgt spid="235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Влюбленность в Ахматову и ее поэзию длилось у Цветаевой много лет. «В Ахматову» - в тот образ поэта-женщины, которое создало воображение Цветаевой по ахматовским стихам и которое воплотила Цветаева в своих стихах, посвященных Ахматовой. Ибо за долгие годы им не пришлось встретиться.</a:t>
            </a: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59113" y="2492375"/>
            <a:ext cx="6084887" cy="390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Цветаева и Ахматова - антиподы и в плане человеческом, и по сути поэтической личности, и по её выражению в поэзии. Именно это привлекает Цветаеву в Ахматовой. Она любила в ней то, чего сама была лишена, прежде всего, её сдержанность и гармоничность. В поэзии Анны Ахматовой гармонично сочетаются вещи на первый взгляд несовместимые</a:t>
            </a:r>
            <a:r>
              <a:rPr lang="ru-RU" b="0" i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just">
              <a:defRPr/>
            </a:pPr>
            <a:r>
              <a:rPr lang="ru-RU" b="0" i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7" name="Picture 7" descr="Рисунок2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349500"/>
            <a:ext cx="2281238" cy="3675063"/>
          </a:xfr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619250" y="981075"/>
            <a:ext cx="4679950" cy="188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1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Цветаева и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Маяковский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25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 Маяковском страдающая без своего читателя Цветаева увидела «первого в мире поэта масс», назвала его даже «гением массы». И если к этому добавить ее слова о том, что «своими быстрыми ногами Маяковский шагал далеко за нашу современность и где-то за каким-то поворотом долго еще нас будет ждать», то можно понять и всю меру одиночества Цветаевой, тоску ее по России и, может быть, зависть к человеку, поэту, который обрел себя в единстве с народом. </a:t>
            </a:r>
          </a:p>
          <a:p>
            <a:pPr algn="just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Самоубийство Маяковского в апреле 1930 года вызвало лицемерные официальные «оправдания» советских и потоки брани со стороны эмигрантов. Смерть поэта стала поводом не для осмысления его трагического пути, а для шельмования. В этом хоре цикл «Маяковскому», созданный Цветаевой в августе-сентябре, прозвучал диссонансом: для нее было бесспорным все, что вызывало споры вокруг его имени. Цветаева ввязывалась в полемику.</a:t>
            </a:r>
          </a:p>
          <a:p>
            <a:pPr algn="ctr">
              <a:defRPr/>
            </a:pPr>
            <a:r>
              <a:rPr lang="ru-RU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Ушедший – раз в столетье</a:t>
            </a:r>
          </a:p>
          <a:p>
            <a:pPr algn="ctr">
              <a:defRPr/>
            </a:pPr>
            <a:r>
              <a:rPr lang="ru-RU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Приходит…</a:t>
            </a:r>
          </a:p>
          <a:p>
            <a:pPr algn="ctr">
              <a:spcBef>
                <a:spcPct val="50000"/>
              </a:spcBef>
              <a:defRPr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476250"/>
            <a:ext cx="5003800" cy="512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Цветаева могла понять Маяковского: несколько лет назад и сама «рвалась к смерти» - и может быть, только «Поэма Горы» и «Поэма Конца» спасли ее.</a:t>
            </a:r>
          </a:p>
          <a:p>
            <a:pPr algn="just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 щемящей жалости к Маяковскому слышна жалость и к себе самой, ко всем таким:</a:t>
            </a:r>
          </a:p>
          <a:p>
            <a:pPr algn="just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- Враг ты мой родной!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Никаких любовных лодок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Новых – нету под луной.</a:t>
            </a:r>
          </a:p>
          <a:p>
            <a:pPr algn="just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5" name="Picture 5" descr="Рисунок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052513"/>
            <a:ext cx="3630612" cy="4891087"/>
          </a:xfrm>
          <a:noFill/>
        </p:spPr>
      </p:pic>
    </p:spTree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619250" y="1125538"/>
            <a:ext cx="4464050" cy="119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Блок и Цветаева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670300" y="260350"/>
            <a:ext cx="5473700" cy="674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Александр Блок в жизни Цветаевой был единственным поэтом, которого она считала не как собрата по ремеслу, а божество от поэзии и которому, как божеству, поклонялась.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Цветаева называет Блока прекрасным "божьим праведником",  стараясь объяснить, насколько дорог для нее этот поэт. </a:t>
            </a:r>
          </a:p>
          <a:p>
            <a:pPr algn="just">
              <a:spcBef>
                <a:spcPct val="50000"/>
              </a:spcBef>
              <a:defRPr/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  <p:pic>
        <p:nvPicPr>
          <p:cNvPr id="30726" name="Picture 6" descr="Рисунок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65175"/>
            <a:ext cx="3519488" cy="4187825"/>
          </a:xfr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30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25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Марина Цветаева была поэтом от Бога, ей было даровано умение заглядывать в будущее не только свое и родной страны, но и других людей.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«Смерть Блока. Еще ничего не понимаю, и долго не буду понимать. Думаю: смерти никто не понимает… Удивительно не то, что он умер, а то, что он жил. Он как-то сразу стал ликом, заживо – посмертным (в нашей любви).</a:t>
            </a:r>
            <a:r>
              <a:rPr lang="ru-RU"/>
              <a:t>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Смерть Блока я чувствую как вознесение…»</a:t>
            </a:r>
          </a:p>
          <a:p>
            <a:pPr algn="just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Большинство произведений М. Цветаевой, посвященных А. Блоку, наполнены радостью от осознания, что ей суждено жить в одно время с таким человеком. В имени Блока для Марины Ивановны навсегда соединились время, природа, Родина, вся Вселенная: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Имя твое – птица в руке,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Имя твое – льдинка на языке,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Одно-единственное движенье губ.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Имя твое – пять букв.</a:t>
            </a:r>
          </a:p>
          <a:p>
            <a:pPr algn="just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  <p:pic>
        <p:nvPicPr>
          <p:cNvPr id="32773" name="Picture 5" descr="Рисунок1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019925" y="4365625"/>
            <a:ext cx="1806575" cy="2276475"/>
          </a:xfr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403350" y="836613"/>
            <a:ext cx="3673475" cy="159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Цветаева и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Пастернак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820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 жизни Цветаевой отношения с Борисом Пастернаком явились уникальными, непохожими ни на какие другие.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Они не укладываются в обычные мерки. Была ли то страсть или дружба, творческая близость или эпистолярный роман? </a:t>
            </a:r>
          </a:p>
          <a:p>
            <a:pPr algn="just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50825" y="1773238"/>
            <a:ext cx="5761038" cy="298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Несколько - всегда случайных - встреч в Москве, до отъезда Цветаевой. Внезапное потрясение поэзией: Пастернака – «Верстами», Цветаевой – «Сестрой». Восторг, чувство невероятной близости и понимания, настоящее знакомство через границы – в стихах и письмах. </a:t>
            </a: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0" y="4508500"/>
            <a:ext cx="9144000" cy="207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Стихотворный «пожар», вызванный дружбой с Пастернаком, продолжался много лет, начиная с берлинского «Неподражаемо лжет жизнь…» вплоть до написанного в 1934 г. стихотворения «Тоска по родине! Давно…» - в общей сложности около сорока вещей </a:t>
            </a: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  <p:pic>
        <p:nvPicPr>
          <p:cNvPr id="34830" name="Picture 14" descr="DSC003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1557338"/>
            <a:ext cx="2484437" cy="2808287"/>
          </a:xfr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3" grpId="0"/>
      <p:bldP spid="348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59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/>
              <a:t>«Пастернаковские» стихи Цветаевой органически сливаются с ее письмами к нему, это общая «прорва» ее безмерных чувств. Адресат – идеальная пара лирической героини, оторванная от нее волею судьбы. Эта мысль пронизывает все, что писала Цветаева к Пастернаку.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Рас-стояние: версты, дали…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Нас расклеили, распяли,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В две руки развели, распяв,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И не знали, что это – сплав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Вдохновений и сухожилий…</a:t>
            </a:r>
          </a:p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3141663"/>
            <a:ext cx="8893175" cy="359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Ее связь с Пастернаком воспринималась Цветаевой как мистический брак, в котором вдохновенье связывает крепче любых других уз: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Не в пуху – в пере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Лебедином – брак!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Браки розные есть, разные есть!</a:t>
            </a:r>
          </a:p>
          <a:p>
            <a:pPr algn="ctr">
              <a:defRPr/>
            </a:pPr>
            <a:endParaRPr lang="ru-RU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Она была уверена, что он принадлежит ей, эта уверенность держала, помогала противостоять повседневности.  </a:t>
            </a: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4572000" y="476250"/>
            <a:ext cx="435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 i="0">
              <a:latin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50825" y="0"/>
            <a:ext cx="4572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Марина Цветаева родилась в Москве 26 сентября 1892 года, с субботы на воскресенье, в полночь, на Иоанна Богослова, почти в самом центре Москвы, в тихом </a:t>
            </a:r>
            <a:r>
              <a:rPr lang="ru-RU" dirty="0" err="1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Трехпрудном</a:t>
            </a:r>
            <a:r>
              <a:rPr lang="ru-RU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переулке, в небольшом уютном доме, похожем на городскую усадьбу </a:t>
            </a:r>
            <a:r>
              <a:rPr lang="ru-RU" dirty="0" err="1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фамусовских</a:t>
            </a:r>
            <a:r>
              <a:rPr lang="ru-RU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времен.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Красною кистью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Рябина зажглась.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Падали листья.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Я родилась.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Спорили сотни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Колоколов.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День был субботний: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Иоанн Богослов.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Мне и доныне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Хочется грызть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Жаркой рябины</a:t>
            </a:r>
          </a:p>
          <a:p>
            <a:pPr algn="ctr">
              <a:defRPr/>
            </a:pPr>
            <a:r>
              <a:rPr lang="ru-RU" dirty="0">
                <a:solidFill>
                  <a:srgbClr val="66FFFF"/>
                </a:solidFill>
                <a:latin typeface="Arial" charset="0"/>
              </a:rPr>
              <a:t>Горькую кисть.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2051050" y="1196975"/>
            <a:ext cx="5041900" cy="144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85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Рождение </a:t>
            </a:r>
          </a:p>
          <a:p>
            <a:pPr algn="ctr"/>
            <a:r>
              <a:rPr lang="ru-RU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поэта</a:t>
            </a:r>
          </a:p>
        </p:txBody>
      </p:sp>
      <p:sp>
        <p:nvSpPr>
          <p:cNvPr id="5125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51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7777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1042988" y="908050"/>
            <a:ext cx="475297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Гражданское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звучание поэзии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797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А мир воевал, шла война – мировая, потом гражданская. Жалость и печаль переполняли ее слово:</a:t>
            </a:r>
          </a:p>
          <a:p>
            <a:pPr algn="just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Бессонница меня толкнула в путь.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- О, как же ты прекрасен, тусклый Кремль мой! –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Сегодня ночью я целую в грудь –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Всю круглую воюющую землю!...</a:t>
            </a:r>
          </a:p>
          <a:p>
            <a:pPr algn="r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(«Сегодня, ночью я одна в ночи…»)</a:t>
            </a: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Бедствия народа – вот что, прежде всего, пронзило ее душу:</a:t>
            </a: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Чем прогневили тебя эти серые хаты, -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Господи! – и для чего стольким простреливать грудь?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Поезд прошел, и завыли, завыли солдаты,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И заплыл, заплыл отступающий путь…</a:t>
            </a:r>
          </a:p>
          <a:p>
            <a:pPr algn="ctr">
              <a:defRPr/>
            </a:pPr>
            <a:endParaRPr lang="ru-RU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(«Белое солнце и низкие, низкие тучи…»)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378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7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7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3000"/>
                                        <p:tgtEl>
                                          <p:spTgt spid="37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78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78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3000"/>
                                        <p:tgtEl>
                                          <p:spTgt spid="378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8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78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8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8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78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78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3000"/>
                                        <p:tgtEl>
                                          <p:spTgt spid="378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559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Годы революции и гражданской войны (1917 - 1920) были в жизни Цветаевой трудными и драматичными. Умерла маленькая дочь, из-за голода отданная в приют, со старшей дочерью Ариадной (Алей). Муж Цветаевой Сергей Эфрон находился в рядах белой Добровольческой армии, и от него третий год не было вестей.</a:t>
            </a: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Стихи из цикла «Лебединый стан», посвященного именно Белой армии, она демонстративно читала на публичных вечерах: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Вы, чьи широкие шинели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Напоминали паруса,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Чьи шпоры весело звенели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И голоса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И чьи глаза, как бриллианты,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На сердце оставляли след, -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Очаровательные франты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Минувших лет!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Одним ожесточеньем воли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Вы брали сердце и скалу, -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Цари на каждом бранном поле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И на балу.</a:t>
            </a:r>
          </a:p>
          <a:p>
            <a:pPr algn="r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(«Генералам двенадцатого года»)</a:t>
            </a:r>
          </a:p>
          <a:p>
            <a:pPr algn="r">
              <a:defRPr/>
            </a:pPr>
            <a:endParaRPr lang="ru-RU" b="0" i="0"/>
          </a:p>
          <a:p>
            <a:pPr algn="r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89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89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89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500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Антифашистские стихи Цветаевой – замечательный образец гражданской политической поэзии, они достойно венчают ее творчество. Последнее стихотворение из чешского цикла: звучит как прославление вечности народа, его неколебимости:</a:t>
            </a:r>
          </a:p>
          <a:p>
            <a:pPr algn="ctr">
              <a:defRPr/>
            </a:pPr>
            <a:br>
              <a:rPr lang="ru-RU" b="0" i="0"/>
            </a:b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Не умрешь, народ!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Бог тебя хранит!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Сердцем дал – гранат,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Грудью дал – гранит.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Процветай, народ,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Твердый, как скрижаль,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Жаркий, как гранат,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Чистый, как хрусталь.</a:t>
            </a:r>
            <a:endParaRPr lang="ru-RU" b="0"/>
          </a:p>
          <a:p>
            <a:pPr algn="r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(«Не умрешь, народ!...»)</a:t>
            </a:r>
          </a:p>
          <a:p>
            <a:pPr algn="r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 «Стихах к Чехии» звучит уверенность не только в будущей победе маленькой славянской страны, но и вера в непобедимость Русской земли, если германский фашизм, как она пишет, «отважится» напасть на Москву.</a:t>
            </a: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  <p:pic>
        <p:nvPicPr>
          <p:cNvPr id="39941" name="Picture 5" descr="Рисунок2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28775"/>
            <a:ext cx="2890838" cy="3384550"/>
          </a:xfr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1763713" y="1341438"/>
            <a:ext cx="4438650" cy="1263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Трагедия Цветаевой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394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Свою жизнь Цветаева воспринимала как предначертанную «книгу судеб». Свой крестный путь она прошла, воплотив его в стихи, - это по плечу лишь великим. Читать ее стихи между делом нельзя, Цветаева поэт сложный, требует от читателя встречной работы мысли.</a:t>
            </a:r>
          </a:p>
          <a:p>
            <a:pPr algn="just">
              <a:defRPr/>
            </a:pP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Жизнь Марины Цветаевой, отчасти бессознательно, как судьба творящего себя поэта, развивалась по законам литературного произведения, где причудливое переплетение мотивов опровергает плоский сюжет были.</a:t>
            </a:r>
          </a:p>
          <a:p>
            <a:pPr>
              <a:spcBef>
                <a:spcPct val="50000"/>
              </a:spcBef>
              <a:defRPr/>
            </a:pP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1922 году Цветаева уехала в Берлин для воссоединения с мужем, офицером Добровольческой армии, Сергеем Эфроном, оказавшимся в эмиграции. Три с половиной года она провела в Чехии и четырнадцать лет во Франции.</a:t>
            </a:r>
          </a:p>
          <a:p>
            <a:pPr>
              <a:spcBef>
                <a:spcPct val="50000"/>
              </a:spcBef>
              <a:defRPr/>
            </a:pP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19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7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Решение Марины Ивановны ехать к мужу, хотя и было мгновенным и твердым, все же явилось для нее огромным потрясением. Это ведь означало бесповоротную разлуку с родиной, разрушение всей жизни ради совершенно неведомого и – она чувствовала – пугающего.</a:t>
            </a:r>
          </a:p>
          <a:p>
            <a:pPr>
              <a:spcBef>
                <a:spcPct val="50000"/>
              </a:spcBef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1916113"/>
            <a:ext cx="5292725" cy="3525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Последнее время перед отъездом, с января по середину мая, Цветаева пишет много, неровно и нервно. Ее напряжение продолжает нарастать; ее стихи – словно до предела натянутая пружина, готовая внезапно разорваться в любом месте.</a:t>
            </a:r>
          </a:p>
          <a:p>
            <a:pPr algn="just">
              <a:defRPr/>
            </a:pPr>
            <a:r>
              <a:rPr lang="ru-RU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Марина Цветаева уехала, выпустив на родине пять своих книг: «Вечерний альбом», «Волшебный фонарь», «Из двух книг», «Конец Казановы» и «Версты».</a:t>
            </a:r>
          </a:p>
          <a:p>
            <a:pPr>
              <a:spcBef>
                <a:spcPct val="50000"/>
              </a:spcBef>
              <a:defRPr/>
            </a:pP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5300663"/>
            <a:ext cx="9144000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Вскоре, после возвращения на родину, у Цветаевой арестовали дочь и мужа. И она, под гнетом личных несчастий, в одиночестве, в состоянии душевной депрессии покончила собой… </a:t>
            </a:r>
          </a:p>
          <a:p>
            <a:pPr>
              <a:spcBef>
                <a:spcPct val="50000"/>
              </a:spcBef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43015" name="Picture 7" descr="P100075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1628775"/>
            <a:ext cx="3024188" cy="3671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6443663" cy="1920875"/>
          </a:xfrm>
          <a:prstGeom prst="rect">
            <a:avLst/>
          </a:prstGeom>
          <a:solidFill>
            <a:srgbClr val="FFFF99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Как многие поэты, Цветаева охотно верила указующим, намекающим «знакам судьбы». Полночь, листопад, суббота – она почитала этот гороскоп легко и отчетливо. Рябина навсегда вошла в геральдику ее поэзии.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8313" y="2997200"/>
            <a:ext cx="8137525" cy="3503613"/>
          </a:xfrm>
          <a:prstGeom prst="rect">
            <a:avLst/>
          </a:prstGeom>
          <a:solidFill>
            <a:srgbClr val="FFFFCC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/>
              <a:t>Цветаева свою любовь к Москве, московскому отчему дому, родимому гнезду, спрятанному в каменной листве, пронесла через всю жизнь – она ее не высказывала, не выпевала, а выкрикивала исступленно и яростно. Приезжим гостям она Москву дарила – как редчайший драгоценный подарок.</a:t>
            </a:r>
          </a:p>
          <a:p>
            <a:pPr algn="just">
              <a:defRPr/>
            </a:pPr>
            <a:endParaRPr lang="ru-RU"/>
          </a:p>
          <a:p>
            <a:pPr algn="ctr">
              <a:defRPr/>
            </a:pPr>
            <a:r>
              <a:rPr lang="ru-RU" sz="2400" b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рук моих – нерукотворный град</a:t>
            </a:r>
          </a:p>
          <a:p>
            <a:pPr algn="ctr">
              <a:defRPr/>
            </a:pPr>
            <a:r>
              <a:rPr lang="ru-RU" sz="2400" b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Прими, мой странный, мой прекрасный брат.</a:t>
            </a:r>
          </a:p>
          <a:p>
            <a:pPr>
              <a:spcBef>
                <a:spcPct val="50000"/>
              </a:spcBef>
              <a:defRPr/>
            </a:pPr>
            <a:endParaRPr lang="ru-RU" sz="2400" b="0" i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Московский дом, особенно при жизни матери, умершей, когда Марине было четырнадцать лет, был в полном смысле очагом, родительским гнездом, лоном. Семья была высококультурной, с богатыми семейными традициями. Все благоприятствовало быстрому и гармоничному духовному развитию детского ума, способностей, дарований. В «Вечернем альбоме», первой своей книге, Марина Цветаева назвала собственное детство «сказкой». </a:t>
            </a:r>
          </a:p>
          <a:p>
            <a:pPr>
              <a:spcBef>
                <a:spcPct val="50000"/>
              </a:spcBef>
              <a:defRPr/>
            </a:pPr>
            <a:endParaRPr lang="ru-RU" sz="1800" b="0" i="0"/>
          </a:p>
        </p:txBody>
      </p:sp>
      <p:pic>
        <p:nvPicPr>
          <p:cNvPr id="8197" name="Picture 5" descr="Рисунок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43646">
            <a:off x="0" y="2781300"/>
            <a:ext cx="33051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Рисунок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6044">
            <a:off x="5900738" y="2868613"/>
            <a:ext cx="3243262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 rot="689117">
            <a:off x="395288" y="6021388"/>
            <a:ext cx="3313112" cy="1123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44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514"/>
                    </a:gs>
                    <a:gs pos="100000">
                      <a:srgbClr val="FF0000"/>
                    </a:gs>
                  </a:gsLst>
                  <a:lin ang="1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ookman Old Style"/>
              </a:rPr>
              <a:t>Цветаев Иван Владимирович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 rot="742487">
            <a:off x="5729288" y="5805488"/>
            <a:ext cx="34147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346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514"/>
                    </a:gs>
                    <a:gs pos="100000">
                      <a:srgbClr val="FF0000"/>
                    </a:gs>
                  </a:gsLst>
                  <a:lin ang="1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ookman Old Style"/>
              </a:rPr>
              <a:t>Мейн Мария Александровна</a:t>
            </a:r>
          </a:p>
        </p:txBody>
      </p:sp>
      <p:pic>
        <p:nvPicPr>
          <p:cNvPr id="8203" name="Picture 11" descr="Рисунок25"/>
          <p:cNvPicPr>
            <a:picLocks noGrp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3492500" y="2636838"/>
            <a:ext cx="2374900" cy="3532187"/>
          </a:xfrm>
          <a:noFill/>
        </p:spPr>
      </p:pic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 rot="1019573">
            <a:off x="3492500" y="5229225"/>
            <a:ext cx="2747963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43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514"/>
                    </a:gs>
                    <a:gs pos="100000">
                      <a:srgbClr val="FF0000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ookman Old Style"/>
              </a:rPr>
              <a:t>Марина Цветаева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  <p:bldP spid="82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Осмысление судьбы русской поэзии и своего места в ней закономерно приводит Цветаеву к пушкинской теме. Кроме серии очерков о Пушкине, составивших будущую книгу «Мой Пушкин», поэтесса создаёт в 1931 году цикл «Стихи к Пушкину». Сквозь весь цикл проходит идея всечеловечности пушкинского творчества, его открытости мировой культуре.</a:t>
            </a:r>
          </a:p>
          <a:p>
            <a:pPr algn="just">
              <a:spcBef>
                <a:spcPct val="50000"/>
              </a:spcBef>
              <a:defRPr/>
            </a:pP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2997200"/>
            <a:ext cx="63007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Недурён российский классик,            Небо Африки – своим</a:t>
            </a:r>
          </a:p>
          <a:p>
            <a:pPr lvl="1" algn="ctr"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Звавший,  невское - проклятым.</a:t>
            </a:r>
          </a:p>
          <a:p>
            <a:pPr lvl="1" algn="ctr"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- Пушкин – в   роли русопята?</a:t>
            </a:r>
          </a:p>
          <a:p>
            <a:pPr lvl="1" algn="ctr"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Ох, брадатые авгуры! 	</a:t>
            </a:r>
          </a:p>
          <a:p>
            <a:pPr lvl="1" algn="ctr"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Задал, задал бы вам бал	</a:t>
            </a:r>
          </a:p>
          <a:p>
            <a:pPr lvl="1" algn="ctr"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Тот, кто царскую цензуру </a:t>
            </a:r>
          </a:p>
          <a:p>
            <a:pPr lvl="1" algn="ctr"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Только с дурой рифмовал</a:t>
            </a:r>
          </a:p>
        </p:txBody>
      </p:sp>
      <p:pic>
        <p:nvPicPr>
          <p:cNvPr id="11271" name="Picture 7" descr="Рисунок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2636838"/>
            <a:ext cx="2916237" cy="3284537"/>
          </a:xfrm>
          <a:noFill/>
        </p:spPr>
      </p:pic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2627313" y="908050"/>
            <a:ext cx="424815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А. С. Пушкин и </a:t>
            </a:r>
          </a:p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ookman Old Style"/>
            </a:endParaRP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Марина Цветаева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12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«Мой Пушкин» - так назвала Цветаева одно из своих эссе – воспоминаний. Она не отнимала Пушкина у остальных, она хотела, чтобы они прочли его ее глазами. Мировую поэзию Цветаева воспринимала как благодарность поэту за то, что он приобщил тебя к своему миру, впустил во вселенную, вмещающуюся в его душе. А благодарность для Цветаевой - это значит узнать, узреть, проникнуть в истинное лицо явления.</a:t>
            </a:r>
          </a:p>
          <a:p>
            <a:pPr algn="just"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endParaRPr lang="ru-RU" sz="1800" b="0" i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2133600"/>
            <a:ext cx="57959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Самое показательное для понимания Цветаевой - её свобода в отношении к Пушкину. Она острее большинства чувствовала непревзойдённость его гения и уникальность личности, выражала восхищение и восторг его творчеством - на равных, глаза в глаза, без подобострастия одних и без высокомерного превосходства других, считавших себя умудрёнными жизненным опытом ещё одного столетия. С ней жил свободный дух Пушкина, она преломляла его в себе, он сопутствовал ей в любую минуту жизни.</a:t>
            </a:r>
          </a:p>
        </p:txBody>
      </p:sp>
      <p:pic>
        <p:nvPicPr>
          <p:cNvPr id="13320" name="Picture 8" descr="Рисунок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2205038"/>
            <a:ext cx="3067050" cy="3600450"/>
          </a:xfr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187450" y="908050"/>
            <a:ext cx="5019675" cy="139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Поэтика и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эстетика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5857875"/>
          </a:xfrm>
          <a:prstGeom prst="rect">
            <a:avLst/>
          </a:prstGeom>
          <a:solidFill>
            <a:srgbClr val="99FF99">
              <a:alpha val="2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Марина Цветаева воспринимала мир прежде всего на слух, стремясь найти для уловленного ею звука по возможности тождественную словесно-смысловую форму.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Музыкальность Цветаевой ни в коей мере не означает, как можно было бы подумать, мелодичности или напевности, это – музыка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XX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века: резкая, порывистая, дисгармоничная. Стихотворную строку она, повинуясь музыкальным ударам и толчкам, порою рвет на отдельные слова и даже слоги, и здесь она чуть не вступает на лесенку Маяковского.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103563"/>
          </a:xfrm>
          <a:prstGeom prst="rect">
            <a:avLst/>
          </a:prstGeom>
          <a:solidFill>
            <a:srgbClr val="99FF99">
              <a:alpha val="3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Отчасти по этой причине, то есть из-за своеобразной музыкальности, стихи Цветаевой бывают нелегки для восприятия, они требуют не только душевного, эмоционального, интеллектуального, но и физического напряжения. Недаром Цветаева мечтала об особом для себя идеальном читателе – исполнителе и виртуозе.</a:t>
            </a:r>
          </a:p>
          <a:p>
            <a:pPr algn="just">
              <a:spcBef>
                <a:spcPct val="50000"/>
              </a:spcBef>
              <a:defRPr/>
            </a:pP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93" name="Picture 9" descr="Рисунок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2708275"/>
            <a:ext cx="3700462" cy="3789363"/>
          </a:xfr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4392612" cy="1481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Любовная лирика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 Цветаевой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66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solidFill>
                  <a:schemeClr val="bg1"/>
                </a:solidFill>
              </a:rPr>
              <a:t>Невозможно представить себе героиню цветаевской лирики вне любви, что означало бы для нее вне жизни. Предчувствие любви, ожидание ее, разочарование в любимом, ревность, боль разлуки – все эти состояния цветаевской героини запечатлены в любовной лирике в многочисленных нюансах. Желание остаться в памяти любимого человека звучит, например, в стихотворении «Надпись в альбом» (1909-1910):</a:t>
            </a:r>
          </a:p>
          <a:p>
            <a:pPr algn="just">
              <a:defRPr/>
            </a:pPr>
            <a:endParaRPr lang="ru-RU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Пусть я лишь стих в твоем альбоме,</a:t>
            </a:r>
          </a:p>
          <a:p>
            <a:pPr algn="ctr">
              <a:defRPr/>
            </a:pPr>
            <a:r>
              <a:rPr lang="ru-RU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Едва поющий, как родник…</a:t>
            </a:r>
          </a:p>
          <a:p>
            <a:pPr algn="ctr">
              <a:defRPr/>
            </a:pPr>
            <a:r>
              <a:rPr lang="ru-RU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Пусть так. Но вот в полуистоме</a:t>
            </a:r>
          </a:p>
          <a:p>
            <a:pPr algn="ctr">
              <a:defRPr/>
            </a:pPr>
            <a:r>
              <a:rPr lang="ru-RU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над страничкою поник…</a:t>
            </a:r>
          </a:p>
          <a:p>
            <a:pPr algn="ctr">
              <a:defRPr/>
            </a:pPr>
            <a:r>
              <a:rPr lang="ru-RU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выполнишь все… Ты сдержишь крик…</a:t>
            </a:r>
          </a:p>
          <a:p>
            <a:pPr algn="ctr">
              <a:defRPr/>
            </a:pPr>
            <a:r>
              <a:rPr lang="ru-RU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Пусть я лишь стих в твоем альбоме!</a:t>
            </a:r>
          </a:p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4724400"/>
            <a:ext cx="91440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Цветаевская героиня не мыслила без любования, восхищения любимым. Безоглядность чувств делает ее любовь всеобъемлющей. Истинное чувство, по Цветаевой, живет не только в сокровенной глубине души, но и пронизывает собой весь окружающий мир. Поэтому сами явления этого мира в сознании героини часто соединяются с образом любимого.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84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2351</Words>
  <Application>Microsoft Office PowerPoint</Application>
  <PresentationFormat>Экран (4:3)</PresentationFormat>
  <Paragraphs>188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Bookman Old Style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Alena</dc:creator>
  <cp:lastModifiedBy>Deloproizv</cp:lastModifiedBy>
  <cp:revision>12</cp:revision>
  <dcterms:created xsi:type="dcterms:W3CDTF">2007-06-11T04:28:35Z</dcterms:created>
  <dcterms:modified xsi:type="dcterms:W3CDTF">2022-11-08T09:36:31Z</dcterms:modified>
</cp:coreProperties>
</file>