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5" r:id="rId3"/>
    <p:sldId id="257" r:id="rId4"/>
    <p:sldId id="258" r:id="rId5"/>
    <p:sldId id="264" r:id="rId6"/>
    <p:sldId id="259" r:id="rId7"/>
    <p:sldId id="260" r:id="rId8"/>
    <p:sldId id="261" r:id="rId9"/>
    <p:sldId id="265" r:id="rId10"/>
    <p:sldId id="266" r:id="rId11"/>
    <p:sldId id="267" r:id="rId12"/>
    <p:sldId id="262" r:id="rId13"/>
    <p:sldId id="263" r:id="rId14"/>
    <p:sldId id="268" r:id="rId15"/>
    <p:sldId id="270" r:id="rId16"/>
    <p:sldId id="271" r:id="rId17"/>
    <p:sldId id="269" r:id="rId18"/>
    <p:sldId id="272" r:id="rId19"/>
    <p:sldId id="273" r:id="rId20"/>
    <p:sldId id="274" r:id="rId21"/>
    <p:sldId id="275" r:id="rId22"/>
    <p:sldId id="276" r:id="rId23"/>
    <p:sldId id="277" r:id="rId24"/>
    <p:sldId id="278" r:id="rId25"/>
    <p:sldId id="284" r:id="rId26"/>
    <p:sldId id="279" r:id="rId27"/>
    <p:sldId id="280" r:id="rId28"/>
    <p:sldId id="281" r:id="rId29"/>
    <p:sldId id="282"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08.11.2022</a:t>
            </a:fld>
            <a:endParaRPr lang="ru-RU" dirty="0"/>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dirty="0"/>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dirty="0"/>
          </a:p>
        </p:txBody>
      </p:sp>
    </p:spTree>
  </p:cSld>
  <p:clrMapOvr>
    <a:masterClrMapping/>
  </p:clrMapOvr>
  <p:transition spd="slow" advClick="0" advTm="10000">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08.11.2022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slow" advClick="0" advTm="10000">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08.11.2022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slow" advClick="0" advTm="1000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08.11.2022</a:t>
            </a:fld>
            <a:endParaRPr lang="ru-RU" dirty="0"/>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dirty="0"/>
          </a:p>
        </p:txBody>
      </p:sp>
      <p:sp>
        <p:nvSpPr>
          <p:cNvPr id="10" name="Нижний колонтитул 9"/>
          <p:cNvSpPr>
            <a:spLocks noGrp="1"/>
          </p:cNvSpPr>
          <p:nvPr>
            <p:ph type="ftr" sz="quarter" idx="16"/>
          </p:nvPr>
        </p:nvSpPr>
        <p:spPr/>
        <p:txBody>
          <a:bodyPr rtlCol="0"/>
          <a:lstStyle/>
          <a:p>
            <a:endParaRPr lang="ru-RU" dirty="0"/>
          </a:p>
        </p:txBody>
      </p:sp>
    </p:spTree>
  </p:cSld>
  <p:clrMapOvr>
    <a:masterClrMapping/>
  </p:clrMapOvr>
  <p:transition spd="slow" advClick="0" advTm="1000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08.11.2022</a:t>
            </a:fld>
            <a:endParaRPr lang="ru-RU" dirty="0"/>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dirty="0"/>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dirty="0"/>
          </a:p>
        </p:txBody>
      </p:sp>
    </p:spTree>
  </p:cSld>
  <p:clrMapOvr>
    <a:masterClrMapping/>
  </p:clrMapOvr>
  <p:transition spd="slow" advClick="0" advTm="1000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08.11.2022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transition spd="slow" advClick="0" advTm="10000">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08.11.2022</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Tree>
  </p:cSld>
  <p:clrMapOvr>
    <a:masterClrMapping/>
  </p:clrMapOvr>
  <p:transition spd="slow" advClick="0" advTm="10000">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08.11.2022</a:t>
            </a:fld>
            <a:endParaRPr lang="ru-RU" dirty="0"/>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dirty="0"/>
          </a:p>
        </p:txBody>
      </p:sp>
      <p:sp>
        <p:nvSpPr>
          <p:cNvPr id="8" name="Нижний колонтитул 7"/>
          <p:cNvSpPr>
            <a:spLocks noGrp="1"/>
          </p:cNvSpPr>
          <p:nvPr>
            <p:ph type="ftr" sz="quarter" idx="12"/>
          </p:nvPr>
        </p:nvSpPr>
        <p:spPr/>
        <p:txBody>
          <a:bodyPr rtlCol="0"/>
          <a:lstStyle/>
          <a:p>
            <a:endParaRPr lang="ru-RU" dirty="0"/>
          </a:p>
        </p:txBody>
      </p:sp>
    </p:spTree>
  </p:cSld>
  <p:clrMapOvr>
    <a:masterClrMapping/>
  </p:clrMapOvr>
  <p:transition spd="slow" advClick="0" advTm="10000">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08.11.2022</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slow" advClick="0" advTm="10000">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08.11.2022</a:t>
            </a:fld>
            <a:endParaRPr lang="ru-RU" dirty="0"/>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dirty="0"/>
          </a:p>
        </p:txBody>
      </p:sp>
      <p:sp>
        <p:nvSpPr>
          <p:cNvPr id="23" name="Нижний колонтитул 22"/>
          <p:cNvSpPr>
            <a:spLocks noGrp="1"/>
          </p:cNvSpPr>
          <p:nvPr>
            <p:ph type="ftr" sz="quarter" idx="16"/>
          </p:nvPr>
        </p:nvSpPr>
        <p:spPr/>
        <p:txBody>
          <a:bodyPr rtlCol="0"/>
          <a:lstStyle/>
          <a:p>
            <a:endParaRPr lang="ru-RU" dirty="0"/>
          </a:p>
        </p:txBody>
      </p:sp>
    </p:spTree>
  </p:cSld>
  <p:clrMapOvr>
    <a:masterClrMapping/>
  </p:clrMapOvr>
  <p:transition spd="slow" advClick="0" advTm="10000">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dirty="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08.11.2022</a:t>
            </a:fld>
            <a:endParaRPr lang="ru-RU" dirty="0"/>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dirty="0"/>
          </a:p>
        </p:txBody>
      </p:sp>
      <p:sp>
        <p:nvSpPr>
          <p:cNvPr id="21" name="Нижний колонтитул 20"/>
          <p:cNvSpPr>
            <a:spLocks noGrp="1"/>
          </p:cNvSpPr>
          <p:nvPr>
            <p:ph type="ftr" sz="quarter" idx="12"/>
          </p:nvPr>
        </p:nvSpPr>
        <p:spPr/>
        <p:txBody>
          <a:bodyPr rtlCol="0"/>
          <a:lstStyle/>
          <a:p>
            <a:endParaRPr lang="ru-RU" dirty="0"/>
          </a:p>
        </p:txBody>
      </p:sp>
    </p:spTree>
  </p:cSld>
  <p:clrMapOvr>
    <a:masterClrMapping/>
  </p:clrMapOvr>
  <p:transition spd="slow" advClick="0" advTm="10000">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08.11.2022</a:t>
            </a:fld>
            <a:endParaRPr lang="ru-RU" dirty="0"/>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dirty="0"/>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advTm="10000">
    <p:randomBar dir="vert"/>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kk.wikipedia.org/wiki/1961" TargetMode="External"/><Relationship Id="rId13" Type="http://schemas.openxmlformats.org/officeDocument/2006/relationships/hyperlink" Target="http://kk.wikipedia.org/wiki/%D0%90%D0%B1%D0%B0%D0%B9%D1%82%D0%B0%D0%BD%D1%83%D0%B4%D0%B0%D0%BD_%D0%B6%D0%B0%D1%80%D0%B8%D1%8F%D0%BB%D0%B0%D0%BD%D0%B1%D0%B0%D2%93%D0%B0%D0%BD_%D0%BC%D0%B0%D1%82%D0%B5%D1%80%D0%B8%D0%B0%D0%BB%D0%B4%D0%B0%D1%80" TargetMode="External"/><Relationship Id="rId18" Type="http://schemas.openxmlformats.org/officeDocument/2006/relationships/hyperlink" Target="http://kk.wikipedia.org/wiki/1998" TargetMode="External"/><Relationship Id="rId3" Type="http://schemas.openxmlformats.org/officeDocument/2006/relationships/hyperlink" Target="http://kk.wikipedia.org/wiki/%D2%9A%D1%8B%D0%B7%D1%8B%D0%BB%D0%BE%D1%80%D0%B4%D0%B0" TargetMode="External"/><Relationship Id="rId7" Type="http://schemas.openxmlformats.org/officeDocument/2006/relationships/hyperlink" Target="http://kk.wikipedia.org/w/index.php?title=%D0%9C%D1%8B%D1%81%D0%BB%D0%B8_%D1%80%D0%B0%D0%B7%D0%BD%D1%8B%D1%85_%D0%BB%D0%B5%D1%82&amp;action=edit&amp;redlink=1" TargetMode="External"/><Relationship Id="rId12" Type="http://schemas.openxmlformats.org/officeDocument/2006/relationships/hyperlink" Target="http://kk.wikipedia.org/wiki/1967" TargetMode="External"/><Relationship Id="rId17" Type="http://schemas.openxmlformats.org/officeDocument/2006/relationships/hyperlink" Target="http://kk.wikipedia.org/w/index.php?title=%D0%95%D1%81%D0%BA%D0%B5%D1%80%D0%BC%D0%B5%D0%B4%D1%96%D0%BC,_%D2%9B%D0%B0%D0%B1%D1%8B%D0%BB%D0%B4%D0%B0%D0%BC%D0%B0%D0%B4%D1%8B%D0%BC&amp;action=edit&amp;redlink=1" TargetMode="External"/><Relationship Id="rId2" Type="http://schemas.openxmlformats.org/officeDocument/2006/relationships/hyperlink" Target="http://kk.wikipedia.org/w/index.php?title=%D3%98%D0%B4%D0%B5%D0%B1%D0%B8%D0%B5%D1%82_%D1%82%D0%B0%D1%80%D0%B8%D1%85%D1%8B&amp;action=edit&amp;redlink=1" TargetMode="External"/><Relationship Id="rId16" Type="http://schemas.openxmlformats.org/officeDocument/2006/relationships/hyperlink" Target="http://kk.wikipedia.org/wiki/1995" TargetMode="External"/><Relationship Id="rId20" Type="http://schemas.openxmlformats.org/officeDocument/2006/relationships/image" Target="../media/image17.wmf"/><Relationship Id="rId1" Type="http://schemas.openxmlformats.org/officeDocument/2006/relationships/slideLayout" Target="../slideLayouts/slideLayout2.xml"/><Relationship Id="rId6" Type="http://schemas.openxmlformats.org/officeDocument/2006/relationships/hyperlink" Target="http://kk.wikipedia.org/wiki/1959" TargetMode="External"/><Relationship Id="rId11" Type="http://schemas.openxmlformats.org/officeDocument/2006/relationships/hyperlink" Target="http://kk.wikipedia.org/wiki/%D0%90%D0%B1%D0%B0%D0%B9_%D2%9A%D2%B1%D0%BD%D0%B0%D0%BD%D0%B1%D0%B0%D0%B5%D0%B2" TargetMode="External"/><Relationship Id="rId5" Type="http://schemas.openxmlformats.org/officeDocument/2006/relationships/hyperlink" Target="http://kk.wikipedia.org/w/index.php?title=%D3%98%D1%80_%D0%B6%D1%8B%D0%BB%D0%B4%D0%B0%D1%80_%D0%BE%D0%B9%D0%BB%D0%B0%D1%80%D1%8B&amp;action=edit&amp;redlink=1" TargetMode="External"/><Relationship Id="rId15" Type="http://schemas.openxmlformats.org/officeDocument/2006/relationships/hyperlink" Target="http://kk.wikipedia.org/w/index.php?title=%D0%90%D0%B1%D0%B0%D0%B9%D1%82%D0%B0%D0%BD%D1%83_%D0%B4%D3%99%D1%80%D1%96%D1%81%D1%82%D0%B5%D1%80%D1%96&amp;action=edit&amp;redlink=1" TargetMode="External"/><Relationship Id="rId10" Type="http://schemas.openxmlformats.org/officeDocument/2006/relationships/hyperlink" Target="http://kk.wikipedia.org/wiki/1962" TargetMode="External"/><Relationship Id="rId19" Type="http://schemas.openxmlformats.org/officeDocument/2006/relationships/hyperlink" Target="http://kk.wikipedia.org/w/index.php?title=%D0%90%D0%B1%D0%B0%D0%B9%D1%82%D0%B0%D0%BD%D1%83_%D0%BE%D2%9B%D1%83%D0%BB%D0%B0%D1%80%D1%8B&amp;action=edit&amp;redlink=1" TargetMode="External"/><Relationship Id="rId4" Type="http://schemas.openxmlformats.org/officeDocument/2006/relationships/hyperlink" Target="http://kk.wikipedia.org/wiki/1927" TargetMode="External"/><Relationship Id="rId9" Type="http://schemas.openxmlformats.org/officeDocument/2006/relationships/hyperlink" Target="http://kk.wikipedia.org/w/index.php?title=%D0%A3%D0%B0%D2%9B%D1%8B%D1%82_%D0%B6%D3%99%D0%BD%D0%B5_%D3%99%D0%B4%D0%B5%D0%B1%D0%B8%D0%B5%D1%82&amp;action=edit&amp;redlink=1" TargetMode="External"/><Relationship Id="rId14" Type="http://schemas.openxmlformats.org/officeDocument/2006/relationships/hyperlink" Target="http://kk.wikipedia.org/wiki/1988"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kk.wikipedia.org/wiki/%D0%9A%D1%96%D1%82%D0%B0%D0%B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kk.wikipedia.org/wiki/%D0%A1%D0%BE%D0%BB%D1%82%D2%AF%D1%81%D1%82%D1%96%D0%BA_%D2%9A%D0%B0%D0%B7%D0%B0%D2%9B%D1%81%D1%82%D0%B0%D0%BD_%D0%BE%D0%B1%D0%BB%D1%8B%D1%81%D1%8B"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kk.wikipedia.org/wiki/%D2%9A%D0%B0%D0%B7%D0%B0%D2%9B%D1%82%D0%B0%D1%80" TargetMode="External"/><Relationship Id="rId2" Type="http://schemas.openxmlformats.org/officeDocument/2006/relationships/hyperlink" Target="http://kk.wikipedia.org/w/index.php?title=%D0%96%D0%B0%D0%B7%D1%83%D1%88%D1%8B&amp;action=edit&amp;redlink=1" TargetMode="Externa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8" Type="http://schemas.openxmlformats.org/officeDocument/2006/relationships/hyperlink" Target="http://kk.wikipedia.org/wiki/1957" TargetMode="External"/><Relationship Id="rId3" Type="http://schemas.openxmlformats.org/officeDocument/2006/relationships/hyperlink" Target="http://kk.wikipedia.org/w/index.php?title=%D2%9A%D0%B0%D0%B7%D0%B0%D2%9B%D1%81%D1%82%D0%B0%D0%BD_%D2%92%D1%8B%D0%BB%D1%8B%D0%BC_%D0%B0%D0%BA%D0%B0%D0%B4%D0%B5%D0%BC%D0%B8%D1%8F%D1%81%D1%8B&amp;action=edit&amp;redlink=1" TargetMode="External"/><Relationship Id="rId7" Type="http://schemas.openxmlformats.org/officeDocument/2006/relationships/hyperlink" Target="http://kk.wikipedia.org/wiki/%D2%9A%D0%B0%D0%B7%D0%B0%D2%9B_%D0%9A%D0%A1%D0%A0"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kk.wikipedia.org/wiki/%D0%9F%D1%80%D0%BE%D1%84%D0%B5%D1%81%D1%81%D0%BE%D1%80" TargetMode="External"/><Relationship Id="rId5" Type="http://schemas.openxmlformats.org/officeDocument/2006/relationships/hyperlink" Target="http://kk.wikipedia.org/wiki/%D0%A4%D0%B8%D0%BB%D0%BE%D0%BB%D0%BE%D0%B3%D0%B8%D1%8F" TargetMode="External"/><Relationship Id="rId4" Type="http://schemas.openxmlformats.org/officeDocument/2006/relationships/hyperlink" Target="http://kk.wikipedia.org/wiki/1946" TargetMode="External"/><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00232" y="5214950"/>
            <a:ext cx="5643602" cy="1454410"/>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ru-RU"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60007" dir="5400000" sy="-100000" algn="bl" rotWithShape="0"/>
                </a:effectLst>
                <a:latin typeface="Times New Roman" pitchFamily="18" charset="0"/>
                <a:cs typeface="Times New Roman" pitchFamily="18" charset="0"/>
              </a:rPr>
              <a:t>    </a:t>
            </a:r>
            <a:br>
              <a:rPr lang="ru-RU"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60007" dir="5400000" sy="-100000" algn="bl" rotWithShape="0"/>
                </a:effectLst>
                <a:latin typeface="Times New Roman" pitchFamily="18" charset="0"/>
                <a:cs typeface="Times New Roman" pitchFamily="18" charset="0"/>
              </a:rPr>
            </a:br>
            <a:r>
              <a:rPr lang="ru-RU" sz="2700" cap="none"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Мұхтар</a:t>
            </a:r>
            <a:r>
              <a:rPr lang="ru-RU" sz="2700"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 </a:t>
            </a:r>
            <a:r>
              <a:rPr lang="ru-RU" sz="2700" cap="none"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Әуезов</a:t>
            </a:r>
            <a:r>
              <a:rPr lang="ru-RU" sz="2700"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 </a:t>
            </a:r>
            <a:r>
              <a:rPr lang="ru-RU" sz="2700" cap="none"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мұрасы</a:t>
            </a:r>
            <a:r>
              <a:rPr lang="ru-RU" sz="2700"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 – </a:t>
            </a:r>
            <a:r>
              <a:rPr lang="ru-RU" sz="2700" cap="none"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халық</a:t>
            </a:r>
            <a:r>
              <a:rPr lang="ru-RU" sz="2700"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 </a:t>
            </a:r>
            <a:r>
              <a:rPr lang="ru-RU" sz="2700" cap="none"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қазынасы</a:t>
            </a:r>
            <a:br>
              <a:rPr lang="ru-RU"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endParaRPr lang="ru-RU" dirty="0"/>
          </a:p>
        </p:txBody>
      </p:sp>
      <p:pic>
        <p:nvPicPr>
          <p:cNvPr id="1026" name="Picture 2" descr="Auesov"/>
          <p:cNvPicPr>
            <a:picLocks noChangeAspect="1" noChangeArrowheads="1"/>
          </p:cNvPicPr>
          <p:nvPr/>
        </p:nvPicPr>
        <p:blipFill>
          <a:blip r:embed="rId3" cstate="print"/>
          <a:srcRect/>
          <a:stretch>
            <a:fillRect/>
          </a:stretch>
        </p:blipFill>
        <p:spPr bwMode="auto">
          <a:xfrm>
            <a:off x="2834619" y="500042"/>
            <a:ext cx="3666207" cy="4714908"/>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slow" advClick="0" advTm="10000">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 b="-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642918"/>
            <a:ext cx="8572528" cy="3571924"/>
          </a:xfrm>
          <a:effectLst>
            <a:glow rad="228600">
              <a:schemeClr val="accent3">
                <a:satMod val="175000"/>
                <a:alpha val="40000"/>
              </a:schemeClr>
            </a:glow>
          </a:effectLst>
          <a:scene3d>
            <a:camera prst="perspectiveRight"/>
            <a:lightRig rig="threePt" dir="t"/>
          </a:scene3d>
        </p:spPr>
        <p:txBody>
          <a:bodyPr>
            <a:normAutofit/>
          </a:bodyPr>
          <a:lstStyle/>
          <a:p>
            <a:pPr algn="ctr"/>
            <a:r>
              <a:rPr lang="kk-KZ"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2">
                      <a:satMod val="175000"/>
                      <a:alpha val="40000"/>
                    </a:schemeClr>
                  </a:glow>
                  <a:reflection blurRad="12700" stA="28000" endPos="45000" dist="1000" dir="5400000" sy="-100000" algn="bl" rotWithShape="0"/>
                </a:effectLst>
                <a:latin typeface="Times New Roman" pitchFamily="18" charset="0"/>
                <a:cs typeface="Times New Roman" pitchFamily="18" charset="0"/>
              </a:rPr>
              <a:t>М.Әуезов  өзінің достарымен</a:t>
            </a:r>
            <a:endParaRPr lang="ru-RU"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2">
                    <a:satMod val="175000"/>
                    <a:alpha val="40000"/>
                  </a:schemeClr>
                </a:glow>
                <a:reflection blurRad="12700" stA="28000" endPos="45000" dist="1000" dir="5400000" sy="-100000" algn="bl" rotWithShape="0"/>
              </a:effectLst>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rot="424515">
            <a:off x="7162708" y="105228"/>
            <a:ext cx="1848746" cy="2266482"/>
          </a:xfrm>
          <a:prstGeom prst="rect">
            <a:avLst/>
          </a:prstGeom>
          <a:noFill/>
          <a:ln w="9525">
            <a:noFill/>
            <a:miter lim="800000"/>
            <a:headEnd/>
            <a:tailEnd/>
          </a:ln>
          <a:effectLst/>
        </p:spPr>
      </p:pic>
    </p:spTree>
  </p:cSld>
  <p:clrMapOvr>
    <a:masterClrMapping/>
  </p:clrMapOvr>
  <p:transition spd="slow" advClick="0" advTm="10000">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3F5A4DC7-0540-4E81-BCC5-70E73BDBD57E_mw800_s"/>
          <p:cNvPicPr>
            <a:picLocks noChangeAspect="1" noChangeArrowheads="1"/>
          </p:cNvPicPr>
          <p:nvPr/>
        </p:nvPicPr>
        <p:blipFill>
          <a:blip r:embed="rId2" cstate="print"/>
          <a:srcRect/>
          <a:stretch>
            <a:fillRect/>
          </a:stretch>
        </p:blipFill>
        <p:spPr bwMode="auto">
          <a:xfrm>
            <a:off x="357158" y="686402"/>
            <a:ext cx="4472014" cy="5833062"/>
          </a:xfrm>
          <a:prstGeom prst="rect">
            <a:avLst/>
          </a:prstGeom>
          <a:ln>
            <a:noFill/>
          </a:ln>
          <a:effectLst>
            <a:glow rad="228600">
              <a:schemeClr val="accent1">
                <a:satMod val="175000"/>
                <a:alpha val="40000"/>
              </a:schemeClr>
            </a:glow>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147" name="Picture 3" descr="yarysh_-1914_-semipalatinsk"/>
          <p:cNvPicPr>
            <a:picLocks noChangeAspect="1" noChangeArrowheads="1"/>
          </p:cNvPicPr>
          <p:nvPr/>
        </p:nvPicPr>
        <p:blipFill>
          <a:blip r:embed="rId3" cstate="print"/>
          <a:srcRect/>
          <a:stretch>
            <a:fillRect/>
          </a:stretch>
        </p:blipFill>
        <p:spPr bwMode="auto">
          <a:xfrm>
            <a:off x="4286248" y="357166"/>
            <a:ext cx="4429156" cy="6032818"/>
          </a:xfrm>
          <a:prstGeom prst="rect">
            <a:avLst/>
          </a:prstGeom>
          <a:solidFill>
            <a:srgbClr val="FFFFFF">
              <a:shade val="85000"/>
            </a:srgbClr>
          </a:solidFill>
          <a:ln w="190500" cap="rnd">
            <a:solidFill>
              <a:schemeClr val="tx1">
                <a:lumMod val="75000"/>
                <a:lumOff val="25000"/>
              </a:schemeClr>
            </a:solidFill>
          </a:ln>
          <a:effectLst>
            <a:glow rad="228600">
              <a:schemeClr val="accent1">
                <a:satMod val="175000"/>
                <a:alpha val="40000"/>
              </a:schemeClr>
            </a:glow>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spd="slow" advClick="0" advTm="10000">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230911-12"/>
          <p:cNvPicPr>
            <a:picLocks noChangeAspect="1" noChangeArrowheads="1"/>
          </p:cNvPicPr>
          <p:nvPr/>
        </p:nvPicPr>
        <p:blipFill>
          <a:blip r:embed="rId2" cstate="print"/>
          <a:srcRect/>
          <a:stretch>
            <a:fillRect/>
          </a:stretch>
        </p:blipFill>
        <p:spPr bwMode="auto">
          <a:xfrm>
            <a:off x="642910" y="642918"/>
            <a:ext cx="7958806" cy="5500702"/>
          </a:xfrm>
          <a:prstGeom prst="rect">
            <a:avLst/>
          </a:prstGeom>
          <a:solidFill>
            <a:srgbClr val="FFFFFF">
              <a:shade val="85000"/>
            </a:srgbClr>
          </a:solidFill>
          <a:ln w="190500" cap="sq">
            <a:solidFill>
              <a:schemeClr val="tx1"/>
            </a:solidFill>
            <a:miter lim="800000"/>
          </a:ln>
          <a:effectLst>
            <a:glow rad="228600">
              <a:schemeClr val="accent1">
                <a:satMod val="175000"/>
                <a:alpha val="40000"/>
              </a:schemeClr>
            </a:glow>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advClick="0" advTm="10000">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kk-KZ" b="1" cap="all" dirty="0">
                <a:ln w="0">
                  <a:solidFill>
                    <a:sysClr val="windowText" lastClr="000000"/>
                  </a:solidFill>
                </a:ln>
                <a:solidFill>
                  <a:sysClr val="windowText" lastClr="000000"/>
                </a:solidFill>
                <a:effectLst>
                  <a:reflection blurRad="6350" stA="55000" endA="50" endPos="85000" dist="60007" dir="5400000" sy="-100000" algn="bl" rotWithShape="0"/>
                </a:effectLst>
                <a:latin typeface="Monotype Corsiva" pitchFamily="66" charset="0"/>
              </a:rPr>
              <a:t>М.Әуезовке арналған  пъессалық қойылымдар</a:t>
            </a:r>
            <a:endParaRPr lang="ru-RU" b="1" cap="all" dirty="0">
              <a:ln w="0">
                <a:solidFill>
                  <a:sysClr val="windowText" lastClr="000000"/>
                </a:solidFill>
              </a:ln>
              <a:solidFill>
                <a:sysClr val="windowText" lastClr="000000"/>
              </a:solidFill>
              <a:effectLst>
                <a:reflection blurRad="6350" stA="55000" endA="50" endPos="85000" dist="60007" dir="5400000" sy="-100000" algn="bl" rotWithShape="0"/>
              </a:effectLst>
              <a:latin typeface="Monotype Corsiva" pitchFamily="66" charset="0"/>
            </a:endParaRPr>
          </a:p>
        </p:txBody>
      </p:sp>
      <p:pic>
        <p:nvPicPr>
          <p:cNvPr id="8194" name="Picture 2" descr="photo"/>
          <p:cNvPicPr>
            <a:picLocks noChangeAspect="1" noChangeArrowheads="1"/>
          </p:cNvPicPr>
          <p:nvPr/>
        </p:nvPicPr>
        <p:blipFill>
          <a:blip r:embed="rId2" cstate="print"/>
          <a:srcRect/>
          <a:stretch>
            <a:fillRect/>
          </a:stretch>
        </p:blipFill>
        <p:spPr bwMode="auto">
          <a:xfrm>
            <a:off x="500034" y="2214554"/>
            <a:ext cx="4255130" cy="3643338"/>
          </a:xfrm>
          <a:prstGeom prst="rect">
            <a:avLst/>
          </a:prstGeom>
          <a:solidFill>
            <a:srgbClr val="FFFFFF">
              <a:shade val="85000"/>
            </a:srgbClr>
          </a:solidFill>
          <a:ln w="190500" cap="sq">
            <a:solidFill>
              <a:schemeClr val="accent1">
                <a:lumMod val="40000"/>
                <a:lumOff val="60000"/>
              </a:schemeClr>
            </a:solidFill>
            <a:miter lim="800000"/>
          </a:ln>
          <a:effectLst>
            <a:glow rad="228600">
              <a:schemeClr val="accent3">
                <a:satMod val="175000"/>
                <a:alpha val="40000"/>
              </a:schemeClr>
            </a:glow>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195" name="Picture 3" descr="BC2A6CFE-853E-49B4-A093-F0C69CF87F87_w308_r1"/>
          <p:cNvPicPr>
            <a:picLocks noChangeAspect="1" noChangeArrowheads="1"/>
          </p:cNvPicPr>
          <p:nvPr/>
        </p:nvPicPr>
        <p:blipFill>
          <a:blip r:embed="rId3" cstate="print"/>
          <a:srcRect/>
          <a:stretch>
            <a:fillRect/>
          </a:stretch>
        </p:blipFill>
        <p:spPr bwMode="auto">
          <a:xfrm>
            <a:off x="4857752" y="1643050"/>
            <a:ext cx="3931013" cy="4143404"/>
          </a:xfrm>
          <a:prstGeom prst="rect">
            <a:avLst/>
          </a:prstGeom>
          <a:noFill/>
          <a:ln w="9525">
            <a:noFill/>
            <a:miter lim="800000"/>
            <a:headEnd/>
            <a:tailEnd/>
          </a:ln>
          <a:effectLst>
            <a:glow rad="228600">
              <a:schemeClr val="accent3">
                <a:satMod val="175000"/>
                <a:alpha val="40000"/>
              </a:schemeClr>
            </a:glow>
            <a:reflection blurRad="6350" stA="52000" endA="300" endPos="35000" dir="5400000" sy="-100000" algn="bl" rotWithShape="0"/>
          </a:effectLst>
          <a:scene3d>
            <a:camera prst="perspectiveContrastingLeftFacing"/>
            <a:lightRig rig="threePt" dir="t"/>
          </a:scene3d>
        </p:spPr>
      </p:pic>
    </p:spTree>
  </p:cSld>
  <p:clrMapOvr>
    <a:masterClrMapping/>
  </p:clrMapOvr>
  <p:transition spd="slow" advClick="0" advTm="10000">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prstTxWarp prst="textCurveUp">
              <a:avLst/>
            </a:prstTxWarp>
          </a:bodyPr>
          <a:lstStyle/>
          <a:p>
            <a:r>
              <a:rPr lang="kk-KZ"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reflection blurRad="6350" stA="60000" endA="900" endPos="58000" dir="5400000" sy="-100000" algn="bl" rotWithShape="0"/>
                </a:effectLst>
              </a:rPr>
              <a:t>М.әуезов тенгеде</a:t>
            </a:r>
            <a:endParaRPr lang="ru-RU"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reflection blurRad="6350" stA="60000" endA="900" endPos="58000" dir="5400000" sy="-100000" algn="bl" rotWithShape="0"/>
              </a:effectLst>
            </a:endParaRPr>
          </a:p>
        </p:txBody>
      </p:sp>
      <p:pic>
        <p:nvPicPr>
          <p:cNvPr id="9218" name="Picture 2" descr="coin_2306"/>
          <p:cNvPicPr>
            <a:picLocks noChangeAspect="1" noChangeArrowheads="1"/>
          </p:cNvPicPr>
          <p:nvPr/>
        </p:nvPicPr>
        <p:blipFill>
          <a:blip r:embed="rId2" cstate="print"/>
          <a:srcRect/>
          <a:stretch>
            <a:fillRect/>
          </a:stretch>
        </p:blipFill>
        <p:spPr bwMode="auto">
          <a:xfrm>
            <a:off x="0" y="2285992"/>
            <a:ext cx="6813468" cy="3714776"/>
          </a:xfrm>
          <a:prstGeom prst="rect">
            <a:avLst/>
          </a:prstGeom>
          <a:ln>
            <a:noFill/>
          </a:ln>
          <a:effectLst>
            <a:glow rad="228600">
              <a:schemeClr val="accent1">
                <a:satMod val="175000"/>
                <a:alpha val="40000"/>
              </a:schemeClr>
            </a:glow>
            <a:outerShdw blurRad="184150" dist="241300" dir="11520000" sx="110000" sy="110000" algn="ctr">
              <a:srgbClr val="000000">
                <a:alpha val="18000"/>
              </a:srgbClr>
            </a:outerShdw>
            <a:softEdge rad="112500"/>
          </a:effectLst>
          <a:scene3d>
            <a:camera prst="perspectiveFront" fov="5100000">
              <a:rot lat="0" lon="2100000" rev="0"/>
            </a:camera>
            <a:lightRig rig="flood" dir="t">
              <a:rot lat="0" lon="0" rev="13800000"/>
            </a:lightRig>
          </a:scene3d>
          <a:sp3d extrusionH="107950" prstMaterial="plastic">
            <a:bevelT w="82550" h="63500" prst="divot"/>
            <a:bevelB/>
          </a:sp3d>
        </p:spPr>
      </p:pic>
    </p:spTree>
  </p:cSld>
  <p:clrMapOvr>
    <a:masterClrMapping/>
  </p:clrMapOvr>
  <p:transition spd="slow" advClick="0" advTm="10000">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28596" y="642918"/>
            <a:ext cx="7643866" cy="5643602"/>
          </a:xfrm>
        </p:spPr>
        <p:txBody>
          <a:bodyPr>
            <a:normAutofit lnSpcReduction="10000"/>
          </a:bodyPr>
          <a:lstStyle/>
          <a:p>
            <a:r>
              <a:rPr lang="ru-RU" sz="2800" b="1" dirty="0" err="1">
                <a:effectLst>
                  <a:glow rad="101600">
                    <a:schemeClr val="accent3">
                      <a:satMod val="175000"/>
                      <a:alpha val="40000"/>
                    </a:schemeClr>
                  </a:glow>
                </a:effectLst>
                <a:latin typeface="Segoe Print" pitchFamily="2" charset="0"/>
              </a:rPr>
              <a:t>Шығармалары</a:t>
            </a:r>
            <a:endParaRPr lang="ru-RU" sz="2800" b="1" dirty="0">
              <a:effectLst>
                <a:glow rad="101600">
                  <a:schemeClr val="accent3">
                    <a:satMod val="175000"/>
                    <a:alpha val="40000"/>
                  </a:schemeClr>
                </a:glow>
              </a:effectLst>
              <a:latin typeface="Segoe Print" pitchFamily="2" charset="0"/>
            </a:endParaRPr>
          </a:p>
          <a:p>
            <a:pPr lvl="0"/>
            <a:r>
              <a:rPr lang="ru-RU" sz="2800" u="sng" dirty="0" err="1">
                <a:effectLst>
                  <a:glow rad="101600">
                    <a:schemeClr val="accent3">
                      <a:satMod val="175000"/>
                      <a:alpha val="40000"/>
                    </a:schemeClr>
                  </a:glow>
                </a:effectLst>
                <a:latin typeface="Segoe Print" pitchFamily="2" charset="0"/>
                <a:hlinkClick r:id="rId2" tooltip="Әдебиет тарихы (мұндай бет жоқ)"/>
              </a:rPr>
              <a:t>Әдебиет тарихы</a:t>
            </a:r>
            <a:r>
              <a:rPr lang="ru-RU" sz="2800" dirty="0">
                <a:effectLst>
                  <a:glow rad="101600">
                    <a:schemeClr val="accent3">
                      <a:satMod val="175000"/>
                      <a:alpha val="40000"/>
                    </a:schemeClr>
                  </a:glow>
                </a:effectLst>
                <a:latin typeface="Segoe Print" pitchFamily="2" charset="0"/>
              </a:rPr>
              <a:t>, </a:t>
            </a:r>
            <a:r>
              <a:rPr lang="ru-RU" sz="2800" u="sng" dirty="0" err="1">
                <a:effectLst>
                  <a:glow rad="101600">
                    <a:schemeClr val="accent3">
                      <a:satMod val="175000"/>
                      <a:alpha val="40000"/>
                    </a:schemeClr>
                  </a:glow>
                </a:effectLst>
                <a:latin typeface="Segoe Print" pitchFamily="2" charset="0"/>
                <a:hlinkClick r:id="rId3" tooltip="Қызылорда"/>
              </a:rPr>
              <a:t>Қызылорда</a:t>
            </a:r>
            <a:r>
              <a:rPr lang="ru-RU" sz="2800" dirty="0" err="1">
                <a:effectLst>
                  <a:glow rad="101600">
                    <a:schemeClr val="accent3">
                      <a:satMod val="175000"/>
                      <a:alpha val="40000"/>
                    </a:schemeClr>
                  </a:glow>
                </a:effectLst>
                <a:latin typeface="Segoe Print" pitchFamily="2" charset="0"/>
              </a:rPr>
              <a:t>, </a:t>
            </a:r>
            <a:r>
              <a:rPr lang="ru-RU" sz="2800" u="sng" dirty="0">
                <a:effectLst>
                  <a:glow rad="101600">
                    <a:schemeClr val="accent3">
                      <a:satMod val="175000"/>
                      <a:alpha val="40000"/>
                    </a:schemeClr>
                  </a:glow>
                </a:effectLst>
                <a:latin typeface="Segoe Print" pitchFamily="2" charset="0"/>
                <a:hlinkClick r:id="rId4" tooltip="1927"/>
              </a:rPr>
              <a:t>1927</a:t>
            </a:r>
            <a:r>
              <a:rPr lang="ru-RU" sz="2800" dirty="0">
                <a:effectLst>
                  <a:glow rad="101600">
                    <a:schemeClr val="accent3">
                      <a:satMod val="175000"/>
                      <a:alpha val="40000"/>
                    </a:schemeClr>
                  </a:glow>
                </a:effectLst>
                <a:latin typeface="Segoe Print" pitchFamily="2" charset="0"/>
              </a:rPr>
              <a:t>;</a:t>
            </a:r>
          </a:p>
          <a:p>
            <a:pPr lvl="0"/>
            <a:r>
              <a:rPr lang="ru-RU" sz="2800" u="sng" dirty="0" err="1">
                <a:effectLst>
                  <a:glow rad="101600">
                    <a:schemeClr val="accent3">
                      <a:satMod val="175000"/>
                      <a:alpha val="40000"/>
                    </a:schemeClr>
                  </a:glow>
                </a:effectLst>
                <a:latin typeface="Segoe Print" pitchFamily="2" charset="0"/>
                <a:hlinkClick r:id="rId5" tooltip="Әр жылдар ойлары (мұндай бет жоқ)"/>
              </a:rPr>
              <a:t>Әр жылдар</a:t>
            </a:r>
            <a:r>
              <a:rPr lang="ru-RU" sz="2800" u="sng" dirty="0">
                <a:effectLst>
                  <a:glow rad="101600">
                    <a:schemeClr val="accent3">
                      <a:satMod val="175000"/>
                      <a:alpha val="40000"/>
                    </a:schemeClr>
                  </a:glow>
                </a:effectLst>
                <a:latin typeface="Segoe Print" pitchFamily="2" charset="0"/>
                <a:hlinkClick r:id="rId5" tooltip="Әр жылдар ойлары (мұндай бет жоқ)"/>
              </a:rPr>
              <a:t> </a:t>
            </a:r>
            <a:r>
              <a:rPr lang="ru-RU" sz="2800" u="sng" dirty="0" err="1">
                <a:effectLst>
                  <a:glow rad="101600">
                    <a:schemeClr val="accent3">
                      <a:satMod val="175000"/>
                      <a:alpha val="40000"/>
                    </a:schemeClr>
                  </a:glow>
                </a:effectLst>
                <a:latin typeface="Segoe Print" pitchFamily="2" charset="0"/>
                <a:hlinkClick r:id="rId5" tooltip="Әр жылдар ойлары (мұндай бет жоқ)"/>
              </a:rPr>
              <a:t>ойлары</a:t>
            </a:r>
            <a:r>
              <a:rPr lang="ru-RU" sz="2800" dirty="0">
                <a:effectLst>
                  <a:glow rad="101600">
                    <a:schemeClr val="accent3">
                      <a:satMod val="175000"/>
                      <a:alpha val="40000"/>
                    </a:schemeClr>
                  </a:glow>
                </a:effectLst>
                <a:latin typeface="Segoe Print" pitchFamily="2" charset="0"/>
              </a:rPr>
              <a:t>, А., </a:t>
            </a:r>
            <a:r>
              <a:rPr lang="ru-RU" sz="2800" u="sng" dirty="0">
                <a:effectLst>
                  <a:glow rad="101600">
                    <a:schemeClr val="accent3">
                      <a:satMod val="175000"/>
                      <a:alpha val="40000"/>
                    </a:schemeClr>
                  </a:glow>
                </a:effectLst>
                <a:latin typeface="Segoe Print" pitchFamily="2" charset="0"/>
                <a:hlinkClick r:id="rId6" tooltip="1959"/>
              </a:rPr>
              <a:t>1959</a:t>
            </a:r>
            <a:r>
              <a:rPr lang="ru-RU" sz="2800" dirty="0">
                <a:effectLst>
                  <a:glow rad="101600">
                    <a:schemeClr val="accent3">
                      <a:satMod val="175000"/>
                      <a:alpha val="40000"/>
                    </a:schemeClr>
                  </a:glow>
                </a:effectLst>
                <a:latin typeface="Segoe Print" pitchFamily="2" charset="0"/>
              </a:rPr>
              <a:t>;</a:t>
            </a:r>
          </a:p>
          <a:p>
            <a:pPr lvl="0"/>
            <a:r>
              <a:rPr lang="ru-RU" sz="2800" u="sng" dirty="0">
                <a:effectLst>
                  <a:glow rad="101600">
                    <a:schemeClr val="accent3">
                      <a:satMod val="175000"/>
                      <a:alpha val="40000"/>
                    </a:schemeClr>
                  </a:glow>
                </a:effectLst>
                <a:latin typeface="Segoe Print" pitchFamily="2" charset="0"/>
                <a:hlinkClick r:id="rId7" tooltip="Мысли разных лет (мұндай бет жоқ)"/>
              </a:rPr>
              <a:t>Мысли разных лет</a:t>
            </a:r>
            <a:r>
              <a:rPr lang="ru-RU" sz="2800" dirty="0">
                <a:effectLst>
                  <a:glow rad="101600">
                    <a:schemeClr val="accent3">
                      <a:satMod val="175000"/>
                      <a:alpha val="40000"/>
                    </a:schemeClr>
                  </a:glow>
                </a:effectLst>
                <a:latin typeface="Segoe Print" pitchFamily="2" charset="0"/>
              </a:rPr>
              <a:t>, А., </a:t>
            </a:r>
            <a:r>
              <a:rPr lang="ru-RU" sz="2800" u="sng" dirty="0">
                <a:effectLst>
                  <a:glow rad="101600">
                    <a:schemeClr val="accent3">
                      <a:satMod val="175000"/>
                      <a:alpha val="40000"/>
                    </a:schemeClr>
                  </a:glow>
                </a:effectLst>
                <a:latin typeface="Segoe Print" pitchFamily="2" charset="0"/>
                <a:hlinkClick r:id="rId8" tooltip="1961"/>
              </a:rPr>
              <a:t>1961</a:t>
            </a:r>
            <a:r>
              <a:rPr lang="ru-RU" sz="2800" dirty="0">
                <a:effectLst>
                  <a:glow rad="101600">
                    <a:schemeClr val="accent3">
                      <a:satMod val="175000"/>
                      <a:alpha val="40000"/>
                    </a:schemeClr>
                  </a:glow>
                </a:effectLst>
                <a:latin typeface="Segoe Print" pitchFamily="2" charset="0"/>
              </a:rPr>
              <a:t>;</a:t>
            </a:r>
          </a:p>
          <a:p>
            <a:pPr lvl="0"/>
            <a:r>
              <a:rPr lang="ru-RU" sz="2800" u="sng" dirty="0" err="1">
                <a:effectLst>
                  <a:glow rad="101600">
                    <a:schemeClr val="accent3">
                      <a:satMod val="175000"/>
                      <a:alpha val="40000"/>
                    </a:schemeClr>
                  </a:glow>
                </a:effectLst>
                <a:latin typeface="Segoe Print" pitchFamily="2" charset="0"/>
                <a:hlinkClick r:id="rId9" tooltip="Уақыт және әдебиет (мұндай бет жоқ)"/>
              </a:rPr>
              <a:t>Уақыт және әдебиет</a:t>
            </a:r>
            <a:r>
              <a:rPr lang="ru-RU" sz="2800" dirty="0" err="1">
                <a:effectLst>
                  <a:glow rad="101600">
                    <a:schemeClr val="accent3">
                      <a:satMod val="175000"/>
                      <a:alpha val="40000"/>
                    </a:schemeClr>
                  </a:glow>
                </a:effectLst>
                <a:latin typeface="Segoe Print" pitchFamily="2" charset="0"/>
              </a:rPr>
              <a:t>, </a:t>
            </a:r>
            <a:r>
              <a:rPr lang="ru-RU" sz="2800" dirty="0">
                <a:effectLst>
                  <a:glow rad="101600">
                    <a:schemeClr val="accent3">
                      <a:satMod val="175000"/>
                      <a:alpha val="40000"/>
                    </a:schemeClr>
                  </a:glow>
                </a:effectLst>
                <a:latin typeface="Segoe Print" pitchFamily="2" charset="0"/>
              </a:rPr>
              <a:t>А., </a:t>
            </a:r>
            <a:r>
              <a:rPr lang="ru-RU" sz="2800" u="sng" dirty="0">
                <a:effectLst>
                  <a:glow rad="101600">
                    <a:schemeClr val="accent3">
                      <a:satMod val="175000"/>
                      <a:alpha val="40000"/>
                    </a:schemeClr>
                  </a:glow>
                </a:effectLst>
                <a:latin typeface="Segoe Print" pitchFamily="2" charset="0"/>
                <a:hlinkClick r:id="rId10" tooltip="1962"/>
              </a:rPr>
              <a:t>1962</a:t>
            </a:r>
            <a:r>
              <a:rPr lang="ru-RU" sz="2800" dirty="0">
                <a:effectLst>
                  <a:glow rad="101600">
                    <a:schemeClr val="accent3">
                      <a:satMod val="175000"/>
                      <a:alpha val="40000"/>
                    </a:schemeClr>
                  </a:glow>
                </a:effectLst>
                <a:latin typeface="Segoe Print" pitchFamily="2" charset="0"/>
              </a:rPr>
              <a:t>;</a:t>
            </a:r>
          </a:p>
          <a:p>
            <a:pPr lvl="0"/>
            <a:r>
              <a:rPr lang="ru-RU" sz="2800" u="sng" dirty="0">
                <a:effectLst>
                  <a:glow rad="101600">
                    <a:schemeClr val="accent3">
                      <a:satMod val="175000"/>
                      <a:alpha val="40000"/>
                    </a:schemeClr>
                  </a:glow>
                </a:effectLst>
                <a:latin typeface="Segoe Print" pitchFamily="2" charset="0"/>
                <a:hlinkClick r:id="rId11" tooltip="Абай Құнанбаев"/>
              </a:rPr>
              <a:t>Абай </a:t>
            </a:r>
            <a:r>
              <a:rPr lang="ru-RU" sz="2800" u="sng" dirty="0" err="1">
                <a:effectLst>
                  <a:glow rad="101600">
                    <a:schemeClr val="accent3">
                      <a:satMod val="175000"/>
                      <a:alpha val="40000"/>
                    </a:schemeClr>
                  </a:glow>
                </a:effectLst>
                <a:latin typeface="Segoe Print" pitchFamily="2" charset="0"/>
                <a:hlinkClick r:id="rId11" tooltip="Абай Құнанбаев"/>
              </a:rPr>
              <a:t>Құнанбаев</a:t>
            </a:r>
            <a:r>
              <a:rPr lang="ru-RU" sz="2800" dirty="0">
                <a:effectLst>
                  <a:glow rad="101600">
                    <a:schemeClr val="accent3">
                      <a:satMod val="175000"/>
                      <a:alpha val="40000"/>
                    </a:schemeClr>
                  </a:glow>
                </a:effectLst>
                <a:latin typeface="Segoe Print" pitchFamily="2" charset="0"/>
              </a:rPr>
              <a:t>, А., </a:t>
            </a:r>
            <a:r>
              <a:rPr lang="ru-RU" sz="2800" u="sng" dirty="0">
                <a:effectLst>
                  <a:glow rad="101600">
                    <a:schemeClr val="accent3">
                      <a:satMod val="175000"/>
                      <a:alpha val="40000"/>
                    </a:schemeClr>
                  </a:glow>
                </a:effectLst>
                <a:latin typeface="Segoe Print" pitchFamily="2" charset="0"/>
                <a:hlinkClick r:id="rId12" tooltip="1967"/>
              </a:rPr>
              <a:t>1967</a:t>
            </a:r>
            <a:r>
              <a:rPr lang="ru-RU" sz="2800" dirty="0">
                <a:effectLst>
                  <a:glow rad="101600">
                    <a:schemeClr val="accent3">
                      <a:satMod val="175000"/>
                      <a:alpha val="40000"/>
                    </a:schemeClr>
                  </a:glow>
                </a:effectLst>
                <a:latin typeface="Segoe Print" pitchFamily="2" charset="0"/>
              </a:rPr>
              <a:t>;</a:t>
            </a:r>
          </a:p>
          <a:p>
            <a:pPr lvl="0"/>
            <a:r>
              <a:rPr lang="ru-RU" sz="2800" u="sng" dirty="0" err="1">
                <a:effectLst>
                  <a:glow rad="101600">
                    <a:schemeClr val="accent3">
                      <a:satMod val="175000"/>
                      <a:alpha val="40000"/>
                    </a:schemeClr>
                  </a:glow>
                </a:effectLst>
                <a:latin typeface="Segoe Print" pitchFamily="2" charset="0"/>
                <a:hlinkClick r:id="rId13" tooltip="Абайтанудан жарияланбаған материалдар"/>
              </a:rPr>
              <a:t>Абайтанудан</a:t>
            </a:r>
            <a:r>
              <a:rPr lang="ru-RU" sz="2800" u="sng" dirty="0">
                <a:effectLst>
                  <a:glow rad="101600">
                    <a:schemeClr val="accent3">
                      <a:satMod val="175000"/>
                      <a:alpha val="40000"/>
                    </a:schemeClr>
                  </a:glow>
                </a:effectLst>
                <a:latin typeface="Segoe Print" pitchFamily="2" charset="0"/>
                <a:hlinkClick r:id="rId13" tooltip="Абайтанудан жарияланбаған материалдар"/>
              </a:rPr>
              <a:t> </a:t>
            </a:r>
            <a:r>
              <a:rPr lang="ru-RU" sz="2800" u="sng" dirty="0" err="1">
                <a:effectLst>
                  <a:glow rad="101600">
                    <a:schemeClr val="accent3">
                      <a:satMod val="175000"/>
                      <a:alpha val="40000"/>
                    </a:schemeClr>
                  </a:glow>
                </a:effectLst>
                <a:latin typeface="Segoe Print" pitchFamily="2" charset="0"/>
                <a:hlinkClick r:id="rId13" tooltip="Абайтанудан жарияланбаған материалдар"/>
              </a:rPr>
              <a:t>жарияланбаған материалдар</a:t>
            </a:r>
            <a:r>
              <a:rPr lang="ru-RU" sz="2800" dirty="0">
                <a:effectLst>
                  <a:glow rad="101600">
                    <a:schemeClr val="accent3">
                      <a:satMod val="175000"/>
                      <a:alpha val="40000"/>
                    </a:schemeClr>
                  </a:glow>
                </a:effectLst>
                <a:latin typeface="Segoe Print" pitchFamily="2" charset="0"/>
              </a:rPr>
              <a:t>, А., </a:t>
            </a:r>
            <a:r>
              <a:rPr lang="ru-RU" sz="2800" u="sng" dirty="0">
                <a:effectLst>
                  <a:glow rad="101600">
                    <a:schemeClr val="accent3">
                      <a:satMod val="175000"/>
                      <a:alpha val="40000"/>
                    </a:schemeClr>
                  </a:glow>
                </a:effectLst>
                <a:latin typeface="Segoe Print" pitchFamily="2" charset="0"/>
                <a:hlinkClick r:id="rId14" tooltip="1988"/>
              </a:rPr>
              <a:t>1988</a:t>
            </a:r>
            <a:r>
              <a:rPr lang="ru-RU" sz="2800" dirty="0">
                <a:effectLst>
                  <a:glow rad="101600">
                    <a:schemeClr val="accent3">
                      <a:satMod val="175000"/>
                      <a:alpha val="40000"/>
                    </a:schemeClr>
                  </a:glow>
                </a:effectLst>
                <a:latin typeface="Segoe Print" pitchFamily="2" charset="0"/>
              </a:rPr>
              <a:t>;</a:t>
            </a:r>
          </a:p>
          <a:p>
            <a:pPr lvl="0"/>
            <a:r>
              <a:rPr lang="ru-RU" sz="2800" u="sng" dirty="0" err="1">
                <a:effectLst>
                  <a:glow rad="101600">
                    <a:schemeClr val="accent3">
                      <a:satMod val="175000"/>
                      <a:alpha val="40000"/>
                    </a:schemeClr>
                  </a:glow>
                </a:effectLst>
                <a:latin typeface="Segoe Print" pitchFamily="2" charset="0"/>
                <a:hlinkClick r:id="rId15" tooltip="Абайтану дәрістері (мұндай бет жоқ)"/>
              </a:rPr>
              <a:t>Абайтану</a:t>
            </a:r>
            <a:r>
              <a:rPr lang="ru-RU" sz="2800" u="sng" dirty="0">
                <a:effectLst>
                  <a:glow rad="101600">
                    <a:schemeClr val="accent3">
                      <a:satMod val="175000"/>
                      <a:alpha val="40000"/>
                    </a:schemeClr>
                  </a:glow>
                </a:effectLst>
                <a:latin typeface="Segoe Print" pitchFamily="2" charset="0"/>
                <a:hlinkClick r:id="rId15" tooltip="Абайтану дәрістері (мұндай бет жоқ)"/>
              </a:rPr>
              <a:t> </a:t>
            </a:r>
            <a:r>
              <a:rPr lang="ru-RU" sz="2800" u="sng" dirty="0" err="1">
                <a:effectLst>
                  <a:glow rad="101600">
                    <a:schemeClr val="accent3">
                      <a:satMod val="175000"/>
                      <a:alpha val="40000"/>
                    </a:schemeClr>
                  </a:glow>
                </a:effectLst>
                <a:latin typeface="Segoe Print" pitchFamily="2" charset="0"/>
                <a:hlinkClick r:id="rId15" tooltip="Абайтану дәрістері (мұндай бет жоқ)"/>
              </a:rPr>
              <a:t>дәрістері</a:t>
            </a:r>
            <a:r>
              <a:rPr lang="ru-RU" sz="2800" dirty="0" err="1">
                <a:effectLst>
                  <a:glow rad="101600">
                    <a:schemeClr val="accent3">
                      <a:satMod val="175000"/>
                      <a:alpha val="40000"/>
                    </a:schemeClr>
                  </a:glow>
                </a:effectLst>
                <a:latin typeface="Segoe Print" pitchFamily="2" charset="0"/>
              </a:rPr>
              <a:t>, </a:t>
            </a:r>
            <a:r>
              <a:rPr lang="ru-RU" sz="2800" dirty="0">
                <a:effectLst>
                  <a:glow rad="101600">
                    <a:schemeClr val="accent3">
                      <a:satMod val="175000"/>
                      <a:alpha val="40000"/>
                    </a:schemeClr>
                  </a:glow>
                </a:effectLst>
                <a:latin typeface="Segoe Print" pitchFamily="2" charset="0"/>
              </a:rPr>
              <a:t>А., </a:t>
            </a:r>
            <a:r>
              <a:rPr lang="ru-RU" sz="2800" u="sng" dirty="0">
                <a:effectLst>
                  <a:glow rad="101600">
                    <a:schemeClr val="accent3">
                      <a:satMod val="175000"/>
                      <a:alpha val="40000"/>
                    </a:schemeClr>
                  </a:glow>
                </a:effectLst>
                <a:latin typeface="Segoe Print" pitchFamily="2" charset="0"/>
                <a:hlinkClick r:id="rId16" tooltip="1995"/>
              </a:rPr>
              <a:t>1995</a:t>
            </a:r>
            <a:r>
              <a:rPr lang="ru-RU" sz="2800" dirty="0">
                <a:effectLst>
                  <a:glow rad="101600">
                    <a:schemeClr val="accent3">
                      <a:satMod val="175000"/>
                      <a:alpha val="40000"/>
                    </a:schemeClr>
                  </a:glow>
                </a:effectLst>
                <a:latin typeface="Segoe Print" pitchFamily="2" charset="0"/>
              </a:rPr>
              <a:t>;</a:t>
            </a:r>
          </a:p>
          <a:p>
            <a:pPr lvl="0"/>
            <a:r>
              <a:rPr lang="ru-RU" sz="2800" u="sng" dirty="0" err="1">
                <a:effectLst>
                  <a:glow rad="101600">
                    <a:schemeClr val="accent3">
                      <a:satMod val="175000"/>
                      <a:alpha val="40000"/>
                    </a:schemeClr>
                  </a:glow>
                </a:effectLst>
                <a:latin typeface="Segoe Print" pitchFamily="2" charset="0"/>
                <a:hlinkClick r:id="rId17" tooltip="Ескермедім, қабылдамадым (мұндай бет жоқ)"/>
              </a:rPr>
              <a:t>Ескермедім</a:t>
            </a:r>
            <a:r>
              <a:rPr lang="ru-RU" sz="2800" u="sng" dirty="0">
                <a:effectLst>
                  <a:glow rad="101600">
                    <a:schemeClr val="accent3">
                      <a:satMod val="175000"/>
                      <a:alpha val="40000"/>
                    </a:schemeClr>
                  </a:glow>
                </a:effectLst>
                <a:latin typeface="Segoe Print" pitchFamily="2" charset="0"/>
                <a:hlinkClick r:id="rId17" tooltip="Ескермедім, қабылдамадым (мұндай бет жоқ)"/>
              </a:rPr>
              <a:t>, </a:t>
            </a:r>
            <a:r>
              <a:rPr lang="ru-RU" sz="2800" u="sng" dirty="0" err="1">
                <a:effectLst>
                  <a:glow rad="101600">
                    <a:schemeClr val="accent3">
                      <a:satMod val="175000"/>
                      <a:alpha val="40000"/>
                    </a:schemeClr>
                  </a:glow>
                </a:effectLst>
                <a:latin typeface="Segoe Print" pitchFamily="2" charset="0"/>
                <a:hlinkClick r:id="rId17" tooltip="Ескермедім, қабылдамадым (мұндай бет жоқ)"/>
              </a:rPr>
              <a:t>қабылдамадым</a:t>
            </a:r>
            <a:r>
              <a:rPr lang="ru-RU" sz="2800" dirty="0" err="1">
                <a:effectLst>
                  <a:glow rad="101600">
                    <a:schemeClr val="accent3">
                      <a:satMod val="175000"/>
                      <a:alpha val="40000"/>
                    </a:schemeClr>
                  </a:glow>
                </a:effectLst>
                <a:latin typeface="Segoe Print" pitchFamily="2" charset="0"/>
              </a:rPr>
              <a:t>, </a:t>
            </a:r>
            <a:r>
              <a:rPr lang="ru-RU" sz="2800" dirty="0">
                <a:effectLst>
                  <a:glow rad="101600">
                    <a:schemeClr val="accent3">
                      <a:satMod val="175000"/>
                      <a:alpha val="40000"/>
                    </a:schemeClr>
                  </a:glow>
                </a:effectLst>
                <a:latin typeface="Segoe Print" pitchFamily="2" charset="0"/>
              </a:rPr>
              <a:t>А., </a:t>
            </a:r>
            <a:r>
              <a:rPr lang="ru-RU" sz="2800" u="sng" dirty="0">
                <a:effectLst>
                  <a:glow rad="101600">
                    <a:schemeClr val="accent3">
                      <a:satMod val="175000"/>
                      <a:alpha val="40000"/>
                    </a:schemeClr>
                  </a:glow>
                </a:effectLst>
                <a:latin typeface="Segoe Print" pitchFamily="2" charset="0"/>
                <a:hlinkClick r:id="rId18" tooltip="1998"/>
              </a:rPr>
              <a:t>1998</a:t>
            </a:r>
            <a:r>
              <a:rPr lang="ru-RU" sz="2800" dirty="0">
                <a:effectLst>
                  <a:glow rad="101600">
                    <a:schemeClr val="accent3">
                      <a:satMod val="175000"/>
                      <a:alpha val="40000"/>
                    </a:schemeClr>
                  </a:glow>
                </a:effectLst>
                <a:latin typeface="Segoe Print" pitchFamily="2" charset="0"/>
              </a:rPr>
              <a:t>;</a:t>
            </a:r>
          </a:p>
          <a:p>
            <a:pPr lvl="0"/>
            <a:r>
              <a:rPr lang="ru-RU" sz="2800" u="sng" dirty="0" err="1">
                <a:effectLst>
                  <a:glow rad="101600">
                    <a:schemeClr val="accent3">
                      <a:satMod val="175000"/>
                      <a:alpha val="40000"/>
                    </a:schemeClr>
                  </a:glow>
                </a:effectLst>
                <a:latin typeface="Segoe Print" pitchFamily="2" charset="0"/>
                <a:hlinkClick r:id="rId19" tooltip="Абайтану оқулары (мұндай бет жоқ)"/>
              </a:rPr>
              <a:t>Абайтану</a:t>
            </a:r>
            <a:r>
              <a:rPr lang="ru-RU" sz="2800" u="sng" dirty="0">
                <a:effectLst>
                  <a:glow rad="101600">
                    <a:schemeClr val="accent3">
                      <a:satMod val="175000"/>
                      <a:alpha val="40000"/>
                    </a:schemeClr>
                  </a:glow>
                </a:effectLst>
                <a:latin typeface="Segoe Print" pitchFamily="2" charset="0"/>
                <a:hlinkClick r:id="rId19" tooltip="Абайтану оқулары (мұндай бет жоқ)"/>
              </a:rPr>
              <a:t> </a:t>
            </a:r>
            <a:r>
              <a:rPr lang="ru-RU" sz="2800" u="sng" dirty="0" err="1">
                <a:effectLst>
                  <a:glow rad="101600">
                    <a:schemeClr val="accent3">
                      <a:satMod val="175000"/>
                      <a:alpha val="40000"/>
                    </a:schemeClr>
                  </a:glow>
                </a:effectLst>
                <a:latin typeface="Segoe Print" pitchFamily="2" charset="0"/>
                <a:hlinkClick r:id="rId19" tooltip="Абайтану оқулары (мұндай бет жоқ)"/>
              </a:rPr>
              <a:t>оқулары</a:t>
            </a:r>
            <a:r>
              <a:rPr lang="ru-RU" sz="2800" dirty="0" err="1">
                <a:effectLst>
                  <a:glow rad="101600">
                    <a:schemeClr val="accent3">
                      <a:satMod val="175000"/>
                      <a:alpha val="40000"/>
                    </a:schemeClr>
                  </a:glow>
                </a:effectLst>
                <a:latin typeface="Segoe Print" pitchFamily="2" charset="0"/>
              </a:rPr>
              <a:t>, </a:t>
            </a:r>
            <a:r>
              <a:rPr lang="ru-RU" sz="2800" dirty="0">
                <a:effectLst>
                  <a:glow rad="101600">
                    <a:schemeClr val="accent3">
                      <a:satMod val="175000"/>
                      <a:alpha val="40000"/>
                    </a:schemeClr>
                  </a:glow>
                </a:effectLst>
                <a:latin typeface="Segoe Print" pitchFamily="2" charset="0"/>
              </a:rPr>
              <a:t>А., </a:t>
            </a:r>
            <a:r>
              <a:rPr lang="ru-RU" sz="2800" u="sng" dirty="0">
                <a:effectLst>
                  <a:glow rad="101600">
                    <a:schemeClr val="accent3">
                      <a:satMod val="175000"/>
                      <a:alpha val="40000"/>
                    </a:schemeClr>
                  </a:glow>
                </a:effectLst>
                <a:latin typeface="Segoe Print" pitchFamily="2" charset="0"/>
                <a:hlinkClick r:id="rId18" tooltip="1998"/>
              </a:rPr>
              <a:t>1998</a:t>
            </a:r>
            <a:r>
              <a:rPr lang="ru-RU" sz="2800" dirty="0">
                <a:effectLst>
                  <a:glow rad="101600">
                    <a:schemeClr val="accent3">
                      <a:satMod val="175000"/>
                      <a:alpha val="40000"/>
                    </a:schemeClr>
                  </a:glow>
                </a:effectLst>
                <a:latin typeface="Segoe Print" pitchFamily="2" charset="0"/>
              </a:rPr>
              <a:t>.</a:t>
            </a:r>
          </a:p>
          <a:p>
            <a:endParaRPr lang="ru-RU" dirty="0">
              <a:effectLst>
                <a:glow rad="101600">
                  <a:schemeClr val="accent3">
                    <a:satMod val="175000"/>
                    <a:alpha val="40000"/>
                  </a:schemeClr>
                </a:glow>
              </a:effectLst>
            </a:endParaRPr>
          </a:p>
        </p:txBody>
      </p:sp>
      <p:pic>
        <p:nvPicPr>
          <p:cNvPr id="4099" name="Picture 3"/>
          <p:cNvPicPr>
            <a:picLocks noChangeAspect="1" noChangeArrowheads="1"/>
          </p:cNvPicPr>
          <p:nvPr/>
        </p:nvPicPr>
        <p:blipFill>
          <a:blip r:embed="rId20" cstate="print"/>
          <a:srcRect/>
          <a:stretch>
            <a:fillRect/>
          </a:stretch>
        </p:blipFill>
        <p:spPr bwMode="auto">
          <a:xfrm rot="1385340">
            <a:off x="7219384" y="237867"/>
            <a:ext cx="1598721" cy="1144647"/>
          </a:xfrm>
          <a:prstGeom prst="rect">
            <a:avLst/>
          </a:prstGeom>
          <a:noFill/>
          <a:ln w="9525">
            <a:noFill/>
            <a:miter lim="800000"/>
            <a:headEnd/>
            <a:tailEnd/>
          </a:ln>
          <a:effectLst/>
        </p:spPr>
      </p:pic>
    </p:spTree>
  </p:cSld>
  <p:clrMapOvr>
    <a:masterClrMapping/>
  </p:clrMapOvr>
  <p:transition spd="slow" advClick="0" advTm="10000">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85728"/>
            <a:ext cx="8072494" cy="6429420"/>
          </a:xfrm>
        </p:spPr>
        <p:txBody>
          <a:bodyPr>
            <a:normAutofit fontScale="62500" lnSpcReduction="20000"/>
          </a:bodyPr>
          <a:lstStyle/>
          <a:p>
            <a:pPr algn="ct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Мұхтар Әуезов Шығармалары шет</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тілінде</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шыққан басылымдары</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endParaRPr>
          </a:p>
          <a:p>
            <a:pPr lvl="0"/>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Абай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жолы</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Роман-эпопея, А., 1952, 1953, 1955, 1956, 1958, 1961, 1979, 1980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орыс</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тілінде</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Путь Абая. Роман-эпопея, М., А., 1952, 1955, 1957, 1958, 1960, 1965, 1971);</a:t>
            </a:r>
          </a:p>
          <a:p>
            <a:pPr lvl="0"/>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Армян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тілінде</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Абай. Роман, Ереван, 1952;</a:t>
            </a:r>
          </a:p>
          <a:p>
            <a:pPr lvl="0"/>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Әзербайжан тілінде</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Абай. Роман,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Бакы</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1954;</a:t>
            </a:r>
          </a:p>
          <a:p>
            <a:pPr lvl="0"/>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Башқұрт тілінде</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Абай юлы. Роман-эпопея,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Өфә, </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1961;</a:t>
            </a:r>
          </a:p>
          <a:p>
            <a:pPr lvl="0"/>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Қырғыз тілінде</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Тарыхый</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роман, Фрунзе, 1—2 </a:t>
            </a:r>
            <a:r>
              <a:rPr lang="ru-RU" b="1" u="sng"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rId2" tooltip="Кітап"/>
              </a:rPr>
              <a:t>кітап</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1957;</a:t>
            </a:r>
          </a:p>
          <a:p>
            <a:pPr lvl="0"/>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Абай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жолу</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Роман-эпопея, 1957 — 63;</a:t>
            </a:r>
          </a:p>
          <a:p>
            <a:pPr lvl="0"/>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Латыш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тілінде</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Abajs</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Roman</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І — ІІ,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Rіga</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1948 — 49;</a:t>
            </a:r>
          </a:p>
          <a:p>
            <a:pPr lvl="0"/>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Abaja</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Cels</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І — ІІ — ІІІ — ІV,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Rіga</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1963;</a:t>
            </a:r>
          </a:p>
          <a:p>
            <a:pPr lvl="0"/>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Koksereks</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Druva</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ғ15, 1960;</a:t>
            </a:r>
          </a:p>
          <a:p>
            <a:pPr lvl="0"/>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Литва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тілінде</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Suvіs</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Kalnuose</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Vіlnіus</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1963;</a:t>
            </a:r>
          </a:p>
          <a:p>
            <a:pPr lvl="0"/>
            <a:r>
              <a:rPr lang="en-US"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Abajus</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Romanas</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І</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 </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ІІ</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V</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і</a:t>
            </a:r>
            <a:r>
              <a:rPr lang="en-US"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ln</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і</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us, 1950;</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lvl="0"/>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Abajaus</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Kelіas</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Vіlnіus</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1960;</a:t>
            </a:r>
          </a:p>
          <a:p>
            <a:pPr lvl="0"/>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Jaunojі</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karta</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[Өскен өркен</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Vіlnіus</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1969;</a:t>
            </a:r>
          </a:p>
          <a:p>
            <a:pPr lvl="0"/>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Молдова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тілінде</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Абай, І — ІІ,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Кишинэу</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1959 — 62;</a:t>
            </a:r>
          </a:p>
          <a:p>
            <a:pPr lvl="0"/>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Вицэ</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тынэрэ</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[Өскен өркен</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Кишинэу</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1969;</a:t>
            </a:r>
          </a:p>
          <a:p>
            <a:pPr lvl="0"/>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Тәжік тілінде</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Садои</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тирдар</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ағба [Қараш-Қараш оқиғасы</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1962;</a:t>
            </a:r>
          </a:p>
          <a:p>
            <a:pPr lvl="0"/>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Нозанини</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мотам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гирифта</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Қаралы сұлу</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1967;</a:t>
            </a:r>
          </a:p>
          <a:p>
            <a:pPr lvl="0"/>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Абай,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Сталинабод</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1955 — 57;</a:t>
            </a:r>
          </a:p>
          <a:p>
            <a:pPr lvl="0"/>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Татар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тілінде</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Абай.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Тарихи</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роман, 1 — 2 т., Казан, 1957 — 60;</a:t>
            </a:r>
          </a:p>
          <a:p>
            <a:pPr lvl="0"/>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Тыва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тілінде</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Көк кааррак</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Кызыл, 1964;    Т.Б. ШЫҒАРМАЛАРЫ БАР))))))))))</a:t>
            </a:r>
          </a:p>
          <a:p>
            <a:endParaRPr lang="ru-RU" dirty="0"/>
          </a:p>
        </p:txBody>
      </p:sp>
    </p:spTree>
  </p:cSld>
  <p:clrMapOvr>
    <a:masterClrMapping/>
  </p:clrMapOvr>
  <p:transition spd="slow" advClick="0" advTm="10000">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1668" y="1214422"/>
            <a:ext cx="10715668" cy="3429024"/>
          </a:xfrm>
        </p:spPr>
        <p:txBody>
          <a:bodyPr>
            <a:noAutofit/>
            <a:scene3d>
              <a:camera prst="perspectiveContrastingLeftFacing"/>
              <a:lightRig rig="contrasting" dir="t">
                <a:rot lat="0" lon="0" rev="4500000"/>
              </a:lightRig>
            </a:scene3d>
            <a:sp3d contourW="6350" prstMaterial="metal">
              <a:bevelT w="127000" h="31750" prst="relaxedInset"/>
              <a:contourClr>
                <a:schemeClr val="accent1">
                  <a:shade val="75000"/>
                </a:schemeClr>
              </a:contourClr>
            </a:sp3d>
          </a:bodyPr>
          <a:lstStyle/>
          <a:p>
            <a:pPr algn="ctr"/>
            <a:r>
              <a:rPr lang="kk-KZ" sz="80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chemeClr val="accent3">
                      <a:satMod val="175000"/>
                      <a:alpha val="40000"/>
                    </a:schemeClr>
                  </a:glow>
                  <a:reflection blurRad="6350" stA="55000" endA="50" endPos="85000" dist="60007" dir="5400000" sy="-100000" algn="bl" rotWithShape="0"/>
                </a:effectLst>
                <a:latin typeface="Times New Roman" pitchFamily="18" charset="0"/>
                <a:cs typeface="Times New Roman" pitchFamily="18" charset="0"/>
              </a:rPr>
              <a:t>Асқар Тоқмағамбетов</a:t>
            </a:r>
            <a:endParaRPr lang="ru-RU" sz="8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chemeClr val="accent3">
                    <a:satMod val="175000"/>
                    <a:alpha val="40000"/>
                  </a:schemeClr>
                </a:glow>
                <a:reflection blurRad="6350" stA="55000" endA="50" endPos="85000" dist="60007" dir="5400000" sy="-100000" algn="bl" rotWithShape="0"/>
              </a:effectLst>
              <a:latin typeface="Times New Roman" pitchFamily="18" charset="0"/>
              <a:cs typeface="Times New Roman" pitchFamily="18" charset="0"/>
            </a:endParaRPr>
          </a:p>
        </p:txBody>
      </p:sp>
      <p:pic>
        <p:nvPicPr>
          <p:cNvPr id="4" name="Picture 2"/>
          <p:cNvPicPr>
            <a:picLocks noChangeAspect="1" noChangeArrowheads="1"/>
          </p:cNvPicPr>
          <p:nvPr/>
        </p:nvPicPr>
        <p:blipFill>
          <a:blip r:embed="rId3" cstate="print"/>
          <a:srcRect/>
          <a:stretch>
            <a:fillRect/>
          </a:stretch>
        </p:blipFill>
        <p:spPr bwMode="auto">
          <a:xfrm rot="2730083">
            <a:off x="7924023" y="-146694"/>
            <a:ext cx="1500198" cy="1214446"/>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rot="18523973">
            <a:off x="-235752" y="-142249"/>
            <a:ext cx="1500198" cy="1214446"/>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srcRect/>
          <a:stretch>
            <a:fillRect/>
          </a:stretch>
        </p:blipFill>
        <p:spPr bwMode="auto">
          <a:xfrm rot="13286620">
            <a:off x="-214570" y="5773697"/>
            <a:ext cx="1500198" cy="1214446"/>
          </a:xfrm>
          <a:prstGeom prst="rect">
            <a:avLst/>
          </a:prstGeom>
          <a:noFill/>
          <a:ln w="9525">
            <a:noFill/>
            <a:miter lim="800000"/>
            <a:headEnd/>
            <a:tailEnd/>
          </a:ln>
          <a:effectLst/>
        </p:spPr>
      </p:pic>
      <p:pic>
        <p:nvPicPr>
          <p:cNvPr id="7" name="Picture 2"/>
          <p:cNvPicPr>
            <a:picLocks noChangeAspect="1" noChangeArrowheads="1"/>
          </p:cNvPicPr>
          <p:nvPr/>
        </p:nvPicPr>
        <p:blipFill>
          <a:blip r:embed="rId3" cstate="print"/>
          <a:srcRect/>
          <a:stretch>
            <a:fillRect/>
          </a:stretch>
        </p:blipFill>
        <p:spPr bwMode="auto">
          <a:xfrm rot="8109284">
            <a:off x="7925215" y="5781535"/>
            <a:ext cx="1500198" cy="1214446"/>
          </a:xfrm>
          <a:prstGeom prst="rect">
            <a:avLst/>
          </a:prstGeom>
          <a:noFill/>
          <a:ln w="9525">
            <a:noFill/>
            <a:miter lim="800000"/>
            <a:headEnd/>
            <a:tailEnd/>
          </a:ln>
          <a:effectLst/>
        </p:spPr>
      </p:pic>
    </p:spTree>
  </p:cSld>
  <p:clrMapOvr>
    <a:masterClrMapping/>
  </p:clrMapOvr>
  <p:transition spd="slow" advClick="0" advTm="10000">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20101001094903.jpg (100×150)"/>
          <p:cNvPicPr>
            <a:picLocks noChangeAspect="1" noChangeArrowheads="1"/>
          </p:cNvPicPr>
          <p:nvPr/>
        </p:nvPicPr>
        <p:blipFill>
          <a:blip r:embed="rId2" cstate="print"/>
          <a:srcRect/>
          <a:stretch>
            <a:fillRect/>
          </a:stretch>
        </p:blipFill>
        <p:spPr bwMode="auto">
          <a:xfrm>
            <a:off x="428596" y="1357298"/>
            <a:ext cx="2714644" cy="4857784"/>
          </a:xfrm>
          <a:prstGeom prst="rect">
            <a:avLst/>
          </a:prstGeom>
          <a:ln w="228600" cap="sq" cmpd="thickThin">
            <a:solidFill>
              <a:srgbClr val="000000"/>
            </a:solidFill>
            <a:prstDash val="solid"/>
            <a:miter lim="800000"/>
          </a:ln>
          <a:effectLst>
            <a:innerShdw blurRad="76200">
              <a:srgbClr val="000000"/>
            </a:innerShdw>
          </a:effectLst>
        </p:spPr>
      </p:pic>
      <p:sp>
        <p:nvSpPr>
          <p:cNvPr id="6" name="Прямоугольник 5"/>
          <p:cNvSpPr/>
          <p:nvPr/>
        </p:nvSpPr>
        <p:spPr>
          <a:xfrm>
            <a:off x="3357554" y="285728"/>
            <a:ext cx="5786446" cy="5940088"/>
          </a:xfrm>
          <a:prstGeom prst="rect">
            <a:avLst/>
          </a:prstGeom>
        </p:spPr>
        <p:txBody>
          <a:bodyPr wrap="square">
            <a:spAutoFit/>
          </a:bodyPr>
          <a:lstStyle/>
          <a:p>
            <a:r>
              <a:rPr lang="ru-RU" sz="2000" dirty="0">
                <a:latin typeface="Times New Roman" pitchFamily="18" charset="0"/>
                <a:cs typeface="Times New Roman" pitchFamily="18" charset="0"/>
              </a:rPr>
              <a:t>(1905-1983) - </a:t>
            </a:r>
            <a:r>
              <a:rPr lang="ru-RU" sz="2000" dirty="0" err="1">
                <a:latin typeface="Times New Roman" pitchFamily="18" charset="0"/>
                <a:cs typeface="Times New Roman" pitchFamily="18" charset="0"/>
              </a:rPr>
              <a:t>ақын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жазушы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Қазіргі Қызылорда облысы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Тереңөзек ауданында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дүниеге келген</a:t>
            </a:r>
            <a:r>
              <a:rPr lang="ru-RU" sz="2000" dirty="0">
                <a:latin typeface="Times New Roman" pitchFamily="18" charset="0"/>
                <a:cs typeface="Times New Roman" pitchFamily="18" charset="0"/>
              </a:rPr>
              <a:t>.</a:t>
            </a:r>
            <a:r>
              <a:rPr lang="ru-RU" sz="2000" b="1" dirty="0">
                <a:latin typeface="Times New Roman" pitchFamily="18" charset="0"/>
                <a:cs typeface="Times New Roman" pitchFamily="18" charset="0"/>
              </a:rPr>
              <a:t>  </a:t>
            </a:r>
            <a:r>
              <a:rPr lang="ru-RU" sz="2000" dirty="0">
                <a:latin typeface="Times New Roman" pitchFamily="18" charset="0"/>
                <a:cs typeface="Times New Roman" pitchFamily="18" charset="0"/>
              </a:rPr>
              <a:t>Ташкент </a:t>
            </a:r>
            <a:r>
              <a:rPr lang="ru-RU" sz="2000" dirty="0" err="1">
                <a:latin typeface="Times New Roman" pitchFamily="18" charset="0"/>
                <a:cs typeface="Times New Roman" pitchFamily="18" charset="0"/>
              </a:rPr>
              <a:t>политехникалық техникумын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Мәскеу Баспа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институтын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бітірген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Ұлы Отан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соғысына қатысқан.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Лениншіл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алаш</a:t>
            </a:r>
            <a:r>
              <a:rPr lang="ru-RU" sz="2000" dirty="0">
                <a:latin typeface="Times New Roman" pitchFamily="18" charset="0"/>
                <a:cs typeface="Times New Roman" pitchFamily="18" charset="0"/>
              </a:rPr>
              <a:t>»), «Ленин </a:t>
            </a:r>
            <a:r>
              <a:rPr lang="ru-RU" sz="2000" dirty="0" err="1">
                <a:latin typeface="Times New Roman" pitchFamily="18" charset="0"/>
                <a:cs typeface="Times New Roman" pitchFamily="18" charset="0"/>
              </a:rPr>
              <a:t>жолы</a:t>
            </a:r>
            <a:r>
              <a:rPr lang="ru-RU" sz="2000" dirty="0">
                <a:latin typeface="Times New Roman" pitchFamily="18" charset="0"/>
                <a:cs typeface="Times New Roman" pitchFamily="18" charset="0"/>
              </a:rPr>
              <a:t>»(</a:t>
            </a:r>
            <a:r>
              <a:rPr lang="ru-RU" sz="2000" dirty="0" err="1">
                <a:latin typeface="Times New Roman" pitchFamily="18" charset="0"/>
                <a:cs typeface="Times New Roman" pitchFamily="18" charset="0"/>
              </a:rPr>
              <a:t>қазіргі </a:t>
            </a:r>
            <a:r>
              <a:rPr lang="ru-RU" sz="2000" dirty="0">
                <a:latin typeface="Times New Roman" pitchFamily="18" charset="0"/>
                <a:cs typeface="Times New Roman" pitchFamily="18" charset="0"/>
              </a:rPr>
              <a:t>«Сыр </a:t>
            </a:r>
            <a:r>
              <a:rPr lang="ru-RU" sz="2000" dirty="0" err="1">
                <a:latin typeface="Times New Roman" pitchFamily="18" charset="0"/>
                <a:cs typeface="Times New Roman" pitchFamily="18" charset="0"/>
              </a:rPr>
              <a:t>бойы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Социалистік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Қазақстан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Егемен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Қазақстан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Қазақ әдебиеті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газеттері</a:t>
            </a:r>
            <a:r>
              <a:rPr lang="ru-RU" sz="2000" dirty="0">
                <a:latin typeface="Times New Roman" pitchFamily="18" charset="0"/>
                <a:cs typeface="Times New Roman" pitchFamily="18" charset="0"/>
              </a:rPr>
              <a:t> мен «Ара» </a:t>
            </a:r>
            <a:r>
              <a:rPr lang="ru-RU" sz="2000" dirty="0" err="1">
                <a:latin typeface="Times New Roman" pitchFamily="18" charset="0"/>
                <a:cs typeface="Times New Roman" pitchFamily="18" charset="0"/>
              </a:rPr>
              <a:t>журналында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әр түрлі қызметтер істеген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Қазақстан Жазушылар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одағының </a:t>
            </a:r>
            <a:r>
              <a:rPr lang="ru-RU" sz="2000" dirty="0">
                <a:latin typeface="Times New Roman" pitchFamily="18" charset="0"/>
                <a:cs typeface="Times New Roman" pitchFamily="18" charset="0"/>
              </a:rPr>
              <a:t>Шымкент, </a:t>
            </a:r>
            <a:r>
              <a:rPr lang="ru-RU" sz="2000" dirty="0" err="1">
                <a:latin typeface="Times New Roman" pitchFamily="18" charset="0"/>
                <a:cs typeface="Times New Roman" pitchFamily="18" charset="0"/>
              </a:rPr>
              <a:t>Қызылорда облыстары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бойынша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жауапты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хатшысы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болған.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Алғашқы өлеңдер жинағы «Еңбек жыры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деген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атпен</a:t>
            </a:r>
            <a:r>
              <a:rPr lang="ru-RU" sz="2000" dirty="0">
                <a:latin typeface="Times New Roman" pitchFamily="18" charset="0"/>
                <a:cs typeface="Times New Roman" pitchFamily="18" charset="0"/>
              </a:rPr>
              <a:t> 1928 </a:t>
            </a:r>
            <a:r>
              <a:rPr lang="ru-RU" sz="2000" dirty="0" err="1">
                <a:latin typeface="Times New Roman" pitchFamily="18" charset="0"/>
                <a:cs typeface="Times New Roman" pitchFamily="18" charset="0"/>
              </a:rPr>
              <a:t>жылы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шыққан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Асқар Тоқмағамбетов ақындық жолының алғашқы кезеңінде  Отан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қорғау, </a:t>
            </a:r>
            <a:r>
              <a:rPr lang="ru-RU" sz="2000" dirty="0">
                <a:latin typeface="Times New Roman" pitchFamily="18" charset="0"/>
                <a:cs typeface="Times New Roman" pitchFamily="18" charset="0"/>
              </a:rPr>
              <a:t>интернационализм </a:t>
            </a:r>
            <a:r>
              <a:rPr lang="ru-RU" sz="2000" dirty="0" err="1">
                <a:latin typeface="Times New Roman" pitchFamily="18" charset="0"/>
                <a:cs typeface="Times New Roman" pitchFamily="18" charset="0"/>
              </a:rPr>
              <a:t>тақырыбына арналған шығармалар жазған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Отан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соғысы жылдарында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жауынгерлердің майдандағы ерліктерін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халықтар достығы, соғыстан кейінгі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жылдарда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бейбіт</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өмір тынысын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өз шығармаларына арқау етті</a:t>
            </a:r>
            <a:r>
              <a:rPr lang="ru-RU" sz="2000" dirty="0">
                <a:latin typeface="Times New Roman" pitchFamily="18" charset="0"/>
                <a:cs typeface="Times New Roman" pitchFamily="18" charset="0"/>
              </a:rPr>
              <a:t>.</a:t>
            </a:r>
          </a:p>
        </p:txBody>
      </p:sp>
      <p:sp>
        <p:nvSpPr>
          <p:cNvPr id="7" name="Прямоугольник 6"/>
          <p:cNvSpPr/>
          <p:nvPr/>
        </p:nvSpPr>
        <p:spPr>
          <a:xfrm>
            <a:off x="214282" y="357166"/>
            <a:ext cx="3181320" cy="461665"/>
          </a:xfrm>
          <a:prstGeom prst="rect">
            <a:avLst/>
          </a:prstGeom>
        </p:spPr>
        <p:txBody>
          <a:bodyPr wrap="none">
            <a:spAutoFit/>
          </a:bodyPr>
          <a:lstStyle/>
          <a:p>
            <a:r>
              <a:rPr lang="ru-RU" sz="2400" dirty="0">
                <a:ln>
                  <a:solidFill>
                    <a:sysClr val="windowText" lastClr="000000"/>
                  </a:solidFill>
                </a:ln>
                <a:solidFill>
                  <a:sysClr val="windowText" lastClr="000000"/>
                </a:solidFill>
                <a:effectLst>
                  <a:glow rad="63500">
                    <a:schemeClr val="accent1">
                      <a:satMod val="175000"/>
                      <a:alpha val="40000"/>
                    </a:schemeClr>
                  </a:glow>
                </a:effectLst>
                <a:latin typeface="Times New Roman" pitchFamily="18" charset="0"/>
                <a:cs typeface="Times New Roman" pitchFamily="18" charset="0"/>
              </a:rPr>
              <a:t> </a:t>
            </a:r>
            <a:r>
              <a:rPr lang="ru-RU" sz="2400" dirty="0" err="1">
                <a:ln>
                  <a:solidFill>
                    <a:sysClr val="windowText" lastClr="000000"/>
                  </a:solidFill>
                </a:ln>
                <a:solidFill>
                  <a:sysClr val="windowText" lastClr="000000"/>
                </a:solidFill>
                <a:effectLst>
                  <a:glow rad="63500">
                    <a:schemeClr val="accent1">
                      <a:satMod val="175000"/>
                      <a:alpha val="40000"/>
                    </a:schemeClr>
                  </a:glow>
                </a:effectLst>
                <a:latin typeface="Times New Roman" pitchFamily="18" charset="0"/>
                <a:cs typeface="Times New Roman" pitchFamily="18" charset="0"/>
              </a:rPr>
              <a:t>Тоқмағамбетов Асқар</a:t>
            </a:r>
            <a:r>
              <a:rPr lang="ru-RU" sz="2400" dirty="0">
                <a:ln>
                  <a:solidFill>
                    <a:sysClr val="windowText" lastClr="000000"/>
                  </a:solidFill>
                </a:ln>
                <a:solidFill>
                  <a:sysClr val="windowText" lastClr="000000"/>
                </a:solidFill>
                <a:effectLst>
                  <a:glow rad="63500">
                    <a:schemeClr val="accent1">
                      <a:satMod val="175000"/>
                      <a:alpha val="40000"/>
                    </a:schemeClr>
                  </a:glow>
                </a:effectLst>
                <a:latin typeface="Times New Roman" pitchFamily="18" charset="0"/>
                <a:cs typeface="Times New Roman" pitchFamily="18" charset="0"/>
              </a:rPr>
              <a:t> </a:t>
            </a:r>
          </a:p>
        </p:txBody>
      </p:sp>
    </p:spTree>
  </p:cSld>
  <p:clrMapOvr>
    <a:masterClrMapping/>
  </p:clrMapOvr>
  <p:transition spd="slow" advClick="0" advTm="10000">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0" b="-4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643050"/>
            <a:ext cx="8715436" cy="4357710"/>
          </a:xfrm>
        </p:spPr>
        <p:txBody>
          <a:bodyPr>
            <a:noAutofit/>
          </a:bodyPr>
          <a:lstStyle/>
          <a:p>
            <a:pPr algn="ctr"/>
            <a:r>
              <a:rPr lang="ru-RU" sz="2800" dirty="0" err="1">
                <a:ln>
                  <a:solidFill>
                    <a:sysClr val="windowText" lastClr="000000"/>
                  </a:solidFill>
                </a:ln>
                <a:solidFill>
                  <a:sysClr val="windowText" lastClr="000000"/>
                </a:solidFill>
                <a:latin typeface="Times New Roman" pitchFamily="18" charset="0"/>
                <a:cs typeface="Times New Roman" pitchFamily="18" charset="0"/>
              </a:rPr>
              <a:t>Асқар Тоқмағамбетов қазақ поэзиясында</a:t>
            </a:r>
            <a:r>
              <a:rPr lang="ru-RU" sz="2800" dirty="0">
                <a:ln>
                  <a:solidFill>
                    <a:sysClr val="windowText" lastClr="000000"/>
                  </a:solidFill>
                </a:ln>
                <a:solidFill>
                  <a:sysClr val="windowText" lastClr="000000"/>
                </a:solidFill>
                <a:latin typeface="Times New Roman" pitchFamily="18" charset="0"/>
                <a:cs typeface="Times New Roman" pitchFamily="18" charset="0"/>
              </a:rPr>
              <a:t> поэма </a:t>
            </a:r>
            <a:r>
              <a:rPr lang="ru-RU" sz="2800" dirty="0" err="1">
                <a:ln>
                  <a:solidFill>
                    <a:sysClr val="windowText" lastClr="000000"/>
                  </a:solidFill>
                </a:ln>
                <a:solidFill>
                  <a:sysClr val="windowText" lastClr="000000"/>
                </a:solidFill>
                <a:latin typeface="Times New Roman" pitchFamily="18" charset="0"/>
                <a:cs typeface="Times New Roman" pitchFamily="18" charset="0"/>
              </a:rPr>
              <a:t>жанрын</a:t>
            </a:r>
            <a:r>
              <a:rPr lang="ru-RU" sz="2800" dirty="0">
                <a:ln>
                  <a:solidFill>
                    <a:sysClr val="windowText" lastClr="000000"/>
                  </a:solidFill>
                </a:ln>
                <a:solidFill>
                  <a:sysClr val="windowText" lastClr="000000"/>
                </a:solidFill>
                <a:latin typeface="Times New Roman" pitchFamily="18" charset="0"/>
                <a:cs typeface="Times New Roman" pitchFamily="18" charset="0"/>
              </a:rPr>
              <a:t> </a:t>
            </a:r>
            <a:r>
              <a:rPr lang="ru-RU" sz="2800" dirty="0" err="1">
                <a:ln>
                  <a:solidFill>
                    <a:sysClr val="windowText" lastClr="000000"/>
                  </a:solidFill>
                </a:ln>
                <a:solidFill>
                  <a:sysClr val="windowText" lastClr="000000"/>
                </a:solidFill>
                <a:latin typeface="Times New Roman" pitchFamily="18" charset="0"/>
                <a:cs typeface="Times New Roman" pitchFamily="18" charset="0"/>
              </a:rPr>
              <a:t>дамытуға елеулі</a:t>
            </a:r>
            <a:r>
              <a:rPr lang="ru-RU" sz="2800" dirty="0">
                <a:ln>
                  <a:solidFill>
                    <a:sysClr val="windowText" lastClr="000000"/>
                  </a:solidFill>
                </a:ln>
                <a:solidFill>
                  <a:sysClr val="windowText" lastClr="000000"/>
                </a:solidFill>
                <a:latin typeface="Times New Roman" pitchFamily="18" charset="0"/>
                <a:cs typeface="Times New Roman" pitchFamily="18" charset="0"/>
              </a:rPr>
              <a:t> </a:t>
            </a:r>
            <a:r>
              <a:rPr lang="ru-RU" sz="2800" dirty="0" err="1">
                <a:ln>
                  <a:solidFill>
                    <a:sysClr val="windowText" lastClr="000000"/>
                  </a:solidFill>
                </a:ln>
                <a:solidFill>
                  <a:sysClr val="windowText" lastClr="000000"/>
                </a:solidFill>
                <a:latin typeface="Times New Roman" pitchFamily="18" charset="0"/>
                <a:cs typeface="Times New Roman" pitchFamily="18" charset="0"/>
              </a:rPr>
              <a:t>үлес қосқан ақын</a:t>
            </a:r>
            <a:r>
              <a:rPr lang="ru-RU" sz="2800" dirty="0">
                <a:ln>
                  <a:solidFill>
                    <a:sysClr val="windowText" lastClr="000000"/>
                  </a:solidFill>
                </a:ln>
                <a:solidFill>
                  <a:sysClr val="windowText" lastClr="000000"/>
                </a:solidFill>
                <a:latin typeface="Times New Roman" pitchFamily="18" charset="0"/>
                <a:cs typeface="Times New Roman" pitchFamily="18" charset="0"/>
              </a:rPr>
              <a:t>. </a:t>
            </a:r>
            <a:r>
              <a:rPr lang="ru-RU" sz="2800" dirty="0" err="1">
                <a:ln>
                  <a:solidFill>
                    <a:sysClr val="windowText" lastClr="000000"/>
                  </a:solidFill>
                </a:ln>
                <a:solidFill>
                  <a:sysClr val="windowText" lastClr="000000"/>
                </a:solidFill>
                <a:latin typeface="Times New Roman" pitchFamily="18" charset="0"/>
                <a:cs typeface="Times New Roman" pitchFamily="18" charset="0"/>
              </a:rPr>
              <a:t>Оның поэмаларын</a:t>
            </a:r>
            <a:r>
              <a:rPr lang="ru-RU" sz="2800" dirty="0">
                <a:ln>
                  <a:solidFill>
                    <a:sysClr val="windowText" lastClr="000000"/>
                  </a:solidFill>
                </a:ln>
                <a:solidFill>
                  <a:sysClr val="windowText" lastClr="000000"/>
                </a:solidFill>
                <a:latin typeface="Times New Roman" pitchFamily="18" charset="0"/>
                <a:cs typeface="Times New Roman" pitchFamily="18" charset="0"/>
              </a:rPr>
              <a:t> </a:t>
            </a:r>
            <a:r>
              <a:rPr lang="ru-RU" sz="2800" dirty="0" err="1">
                <a:ln>
                  <a:solidFill>
                    <a:sysClr val="windowText" lastClr="000000"/>
                  </a:solidFill>
                </a:ln>
                <a:solidFill>
                  <a:sysClr val="windowText" lastClr="000000"/>
                </a:solidFill>
                <a:latin typeface="Times New Roman" pitchFamily="18" charset="0"/>
                <a:cs typeface="Times New Roman" pitchFamily="18" charset="0"/>
              </a:rPr>
              <a:t>тақырыбы, түрі жағынан төрт топқа бөлуге болады</a:t>
            </a:r>
            <a:r>
              <a:rPr lang="ru-RU" sz="2800" dirty="0">
                <a:ln>
                  <a:solidFill>
                    <a:sysClr val="windowText" lastClr="000000"/>
                  </a:solidFill>
                </a:ln>
                <a:solidFill>
                  <a:sysClr val="windowText" lastClr="000000"/>
                </a:solidFill>
                <a:latin typeface="Times New Roman" pitchFamily="18" charset="0"/>
                <a:cs typeface="Times New Roman" pitchFamily="18" charset="0"/>
              </a:rPr>
              <a:t>:  </a:t>
            </a:r>
            <a:r>
              <a:rPr lang="ru-RU" sz="2800" dirty="0" err="1">
                <a:ln>
                  <a:solidFill>
                    <a:sysClr val="windowText" lastClr="000000"/>
                  </a:solidFill>
                </a:ln>
                <a:solidFill>
                  <a:sysClr val="windowText" lastClr="000000"/>
                </a:solidFill>
                <a:latin typeface="Times New Roman" pitchFamily="18" charset="0"/>
                <a:cs typeface="Times New Roman" pitchFamily="18" charset="0"/>
              </a:rPr>
              <a:t>ауыл</a:t>
            </a:r>
            <a:r>
              <a:rPr lang="ru-RU" sz="2800" dirty="0">
                <a:ln>
                  <a:solidFill>
                    <a:sysClr val="windowText" lastClr="000000"/>
                  </a:solidFill>
                </a:ln>
                <a:solidFill>
                  <a:sysClr val="windowText" lastClr="000000"/>
                </a:solidFill>
                <a:latin typeface="Times New Roman" pitchFamily="18" charset="0"/>
                <a:cs typeface="Times New Roman" pitchFamily="18" charset="0"/>
              </a:rPr>
              <a:t> </a:t>
            </a:r>
            <a:r>
              <a:rPr lang="ru-RU" sz="2800" dirty="0" err="1">
                <a:ln>
                  <a:solidFill>
                    <a:sysClr val="windowText" lastClr="000000"/>
                  </a:solidFill>
                </a:ln>
                <a:solidFill>
                  <a:sysClr val="windowText" lastClr="000000"/>
                </a:solidFill>
                <a:latin typeface="Times New Roman" pitchFamily="18" charset="0"/>
                <a:cs typeface="Times New Roman" pitchFamily="18" charset="0"/>
              </a:rPr>
              <a:t>өмірі </a:t>
            </a:r>
            <a:r>
              <a:rPr lang="ru-RU" sz="2800" dirty="0">
                <a:ln>
                  <a:solidFill>
                    <a:sysClr val="windowText" lastClr="000000"/>
                  </a:solidFill>
                </a:ln>
                <a:solidFill>
                  <a:sysClr val="windowText" lastClr="000000"/>
                </a:solidFill>
                <a:latin typeface="Times New Roman" pitchFamily="18" charset="0"/>
                <a:cs typeface="Times New Roman" pitchFamily="18" charset="0"/>
              </a:rPr>
              <a:t>(«Хат», «</a:t>
            </a:r>
            <a:r>
              <a:rPr lang="ru-RU" sz="2800" dirty="0" err="1">
                <a:ln>
                  <a:solidFill>
                    <a:sysClr val="windowText" lastClr="000000"/>
                  </a:solidFill>
                </a:ln>
                <a:solidFill>
                  <a:sysClr val="windowText" lastClr="000000"/>
                </a:solidFill>
                <a:latin typeface="Times New Roman" pitchFamily="18" charset="0"/>
                <a:cs typeface="Times New Roman" pitchFamily="18" charset="0"/>
              </a:rPr>
              <a:t>Бақыт кілті</a:t>
            </a:r>
            <a:r>
              <a:rPr lang="ru-RU" sz="2800" dirty="0">
                <a:ln>
                  <a:solidFill>
                    <a:sysClr val="windowText" lastClr="000000"/>
                  </a:solidFill>
                </a:ln>
                <a:solidFill>
                  <a:sysClr val="windowText" lastClr="000000"/>
                </a:solidFill>
                <a:latin typeface="Times New Roman" pitchFamily="18" charset="0"/>
                <a:cs typeface="Times New Roman" pitchFamily="18" charset="0"/>
              </a:rPr>
              <a:t>», «</a:t>
            </a:r>
            <a:r>
              <a:rPr lang="ru-RU" sz="2800" dirty="0" err="1">
                <a:ln>
                  <a:solidFill>
                    <a:sysClr val="windowText" lastClr="000000"/>
                  </a:solidFill>
                </a:ln>
                <a:solidFill>
                  <a:sysClr val="windowText" lastClr="000000"/>
                </a:solidFill>
                <a:latin typeface="Times New Roman" pitchFamily="18" charset="0"/>
                <a:cs typeface="Times New Roman" pitchFamily="18" charset="0"/>
              </a:rPr>
              <a:t>Қаскелең</a:t>
            </a:r>
            <a:r>
              <a:rPr lang="ru-RU" sz="2800" dirty="0">
                <a:ln>
                  <a:solidFill>
                    <a:sysClr val="windowText" lastClr="000000"/>
                  </a:solidFill>
                </a:ln>
                <a:solidFill>
                  <a:sysClr val="windowText" lastClr="000000"/>
                </a:solidFill>
                <a:latin typeface="Times New Roman" pitchFamily="18" charset="0"/>
                <a:cs typeface="Times New Roman" pitchFamily="18" charset="0"/>
              </a:rPr>
              <a:t>», «</a:t>
            </a:r>
            <a:r>
              <a:rPr lang="ru-RU" sz="2800" dirty="0" err="1">
                <a:ln>
                  <a:solidFill>
                    <a:sysClr val="windowText" lastClr="000000"/>
                  </a:solidFill>
                </a:ln>
                <a:solidFill>
                  <a:sysClr val="windowText" lastClr="000000"/>
                </a:solidFill>
                <a:latin typeface="Times New Roman" pitchFamily="18" charset="0"/>
                <a:cs typeface="Times New Roman" pitchFamily="18" charset="0"/>
              </a:rPr>
              <a:t>Өмірге жол</a:t>
            </a:r>
            <a:r>
              <a:rPr lang="ru-RU" sz="2800" dirty="0">
                <a:ln>
                  <a:solidFill>
                    <a:sysClr val="windowText" lastClr="000000"/>
                  </a:solidFill>
                </a:ln>
                <a:solidFill>
                  <a:sysClr val="windowText" lastClr="000000"/>
                </a:solidFill>
                <a:latin typeface="Times New Roman" pitchFamily="18" charset="0"/>
                <a:cs typeface="Times New Roman" pitchFamily="18" charset="0"/>
              </a:rPr>
              <a:t>», «Агроном </a:t>
            </a:r>
            <a:r>
              <a:rPr lang="ru-RU" sz="2800" dirty="0" err="1">
                <a:ln>
                  <a:solidFill>
                    <a:sysClr val="windowText" lastClr="000000"/>
                  </a:solidFill>
                </a:ln>
                <a:solidFill>
                  <a:sysClr val="windowText" lastClr="000000"/>
                </a:solidFill>
                <a:latin typeface="Times New Roman" pitchFamily="18" charset="0"/>
                <a:cs typeface="Times New Roman" pitchFamily="18" charset="0"/>
              </a:rPr>
              <a:t>көктемі</a:t>
            </a:r>
            <a:r>
              <a:rPr lang="ru-RU" sz="2800" dirty="0">
                <a:ln>
                  <a:solidFill>
                    <a:sysClr val="windowText" lastClr="000000"/>
                  </a:solidFill>
                </a:ln>
                <a:solidFill>
                  <a:sysClr val="windowText" lastClr="000000"/>
                </a:solidFill>
                <a:latin typeface="Times New Roman" pitchFamily="18" charset="0"/>
                <a:cs typeface="Times New Roman" pitchFamily="18" charset="0"/>
              </a:rPr>
              <a:t>»т. б.); </a:t>
            </a:r>
            <a:r>
              <a:rPr lang="ru-RU" sz="2800" dirty="0" err="1">
                <a:ln>
                  <a:solidFill>
                    <a:sysClr val="windowText" lastClr="000000"/>
                  </a:solidFill>
                </a:ln>
                <a:solidFill>
                  <a:sysClr val="windowText" lastClr="000000"/>
                </a:solidFill>
                <a:latin typeface="Times New Roman" pitchFamily="18" charset="0"/>
                <a:cs typeface="Times New Roman" pitchFamily="18" charset="0"/>
              </a:rPr>
              <a:t>елімізге</a:t>
            </a:r>
            <a:r>
              <a:rPr lang="ru-RU" sz="2800" dirty="0">
                <a:ln>
                  <a:solidFill>
                    <a:sysClr val="windowText" lastClr="000000"/>
                  </a:solidFill>
                </a:ln>
                <a:solidFill>
                  <a:sysClr val="windowText" lastClr="000000"/>
                </a:solidFill>
                <a:latin typeface="Times New Roman" pitchFamily="18" charset="0"/>
                <a:cs typeface="Times New Roman" pitchFamily="18" charset="0"/>
              </a:rPr>
              <a:t> </a:t>
            </a:r>
            <a:r>
              <a:rPr lang="ru-RU" sz="2800" dirty="0" err="1">
                <a:ln>
                  <a:solidFill>
                    <a:sysClr val="windowText" lastClr="000000"/>
                  </a:solidFill>
                </a:ln>
                <a:solidFill>
                  <a:sysClr val="windowText" lastClr="000000"/>
                </a:solidFill>
                <a:latin typeface="Times New Roman" pitchFamily="18" charset="0"/>
                <a:cs typeface="Times New Roman" pitchFamily="18" charset="0"/>
              </a:rPr>
              <a:t>еңбегі сіңген тарихи</a:t>
            </a:r>
            <a:r>
              <a:rPr lang="ru-RU" sz="2800" dirty="0">
                <a:ln>
                  <a:solidFill>
                    <a:sysClr val="windowText" lastClr="000000"/>
                  </a:solidFill>
                </a:ln>
                <a:solidFill>
                  <a:sysClr val="windowText" lastClr="000000"/>
                </a:solidFill>
                <a:latin typeface="Times New Roman" pitchFamily="18" charset="0"/>
                <a:cs typeface="Times New Roman" pitchFamily="18" charset="0"/>
              </a:rPr>
              <a:t> </a:t>
            </a:r>
            <a:r>
              <a:rPr lang="ru-RU" sz="2800" dirty="0" err="1">
                <a:ln>
                  <a:solidFill>
                    <a:sysClr val="windowText" lastClr="000000"/>
                  </a:solidFill>
                </a:ln>
                <a:solidFill>
                  <a:sysClr val="windowText" lastClr="000000"/>
                </a:solidFill>
                <a:latin typeface="Times New Roman" pitchFamily="18" charset="0"/>
                <a:cs typeface="Times New Roman" pitchFamily="18" charset="0"/>
              </a:rPr>
              <a:t>адамдарға арналған </a:t>
            </a:r>
            <a:r>
              <a:rPr lang="ru-RU" sz="2800" dirty="0">
                <a:ln>
                  <a:solidFill>
                    <a:sysClr val="windowText" lastClr="000000"/>
                  </a:solidFill>
                </a:ln>
                <a:solidFill>
                  <a:sysClr val="windowText" lastClr="000000"/>
                </a:solidFill>
                <a:latin typeface="Times New Roman" pitchFamily="18" charset="0"/>
                <a:cs typeface="Times New Roman" pitchFamily="18" charset="0"/>
              </a:rPr>
              <a:t>(«Батыр </a:t>
            </a:r>
            <a:r>
              <a:rPr lang="ru-RU" sz="2800" dirty="0" err="1">
                <a:ln>
                  <a:solidFill>
                    <a:sysClr val="windowText" lastClr="000000"/>
                  </a:solidFill>
                </a:ln>
                <a:solidFill>
                  <a:sysClr val="windowText" lastClr="000000"/>
                </a:solidFill>
                <a:latin typeface="Times New Roman" pitchFamily="18" charset="0"/>
                <a:cs typeface="Times New Roman" pitchFamily="18" charset="0"/>
              </a:rPr>
              <a:t>Әли</a:t>
            </a:r>
            <a:r>
              <a:rPr lang="ru-RU" sz="2800" dirty="0">
                <a:ln>
                  <a:solidFill>
                    <a:sysClr val="windowText" lastClr="000000"/>
                  </a:solidFill>
                </a:ln>
                <a:solidFill>
                  <a:sysClr val="windowText" lastClr="000000"/>
                </a:solidFill>
                <a:latin typeface="Times New Roman" pitchFamily="18" charset="0"/>
                <a:cs typeface="Times New Roman" pitchFamily="18" charset="0"/>
              </a:rPr>
              <a:t>», «</a:t>
            </a:r>
            <a:r>
              <a:rPr lang="ru-RU" sz="2800" dirty="0" err="1">
                <a:ln>
                  <a:solidFill>
                    <a:sysClr val="windowText" lastClr="000000"/>
                  </a:solidFill>
                </a:ln>
                <a:solidFill>
                  <a:sysClr val="windowText" lastClr="000000"/>
                </a:solidFill>
                <a:latin typeface="Times New Roman" pitchFamily="18" charset="0"/>
                <a:cs typeface="Times New Roman" pitchFamily="18" charset="0"/>
              </a:rPr>
              <a:t>Ақын тағдыры</a:t>
            </a:r>
            <a:r>
              <a:rPr lang="ru-RU" sz="2800" dirty="0">
                <a:ln>
                  <a:solidFill>
                    <a:sysClr val="windowText" lastClr="000000"/>
                  </a:solidFill>
                </a:ln>
                <a:solidFill>
                  <a:sysClr val="windowText" lastClr="000000"/>
                </a:solidFill>
                <a:latin typeface="Times New Roman" pitchFamily="18" charset="0"/>
                <a:cs typeface="Times New Roman" pitchFamily="18" charset="0"/>
              </a:rPr>
              <a:t>», «Кремль </a:t>
            </a:r>
            <a:r>
              <a:rPr lang="ru-RU" sz="2800" dirty="0" err="1">
                <a:ln>
                  <a:solidFill>
                    <a:sysClr val="windowText" lastClr="000000"/>
                  </a:solidFill>
                </a:ln>
                <a:solidFill>
                  <a:sysClr val="windowText" lastClr="000000"/>
                </a:solidFill>
                <a:latin typeface="Times New Roman" pitchFamily="18" charset="0"/>
                <a:cs typeface="Times New Roman" pitchFamily="18" charset="0"/>
              </a:rPr>
              <a:t>сақшысы</a:t>
            </a:r>
            <a:r>
              <a:rPr lang="ru-RU" sz="2800" dirty="0">
                <a:ln>
                  <a:solidFill>
                    <a:sysClr val="windowText" lastClr="000000"/>
                  </a:solidFill>
                </a:ln>
                <a:solidFill>
                  <a:sysClr val="windowText" lastClr="000000"/>
                </a:solidFill>
                <a:latin typeface="Times New Roman" pitchFamily="18" charset="0"/>
                <a:cs typeface="Times New Roman" pitchFamily="18" charset="0"/>
              </a:rPr>
              <a:t>» т. б.); </a:t>
            </a:r>
            <a:r>
              <a:rPr lang="ru-RU" sz="2800" dirty="0" err="1">
                <a:ln>
                  <a:solidFill>
                    <a:sysClr val="windowText" lastClr="000000"/>
                  </a:solidFill>
                </a:ln>
                <a:solidFill>
                  <a:sysClr val="windowText" lastClr="000000"/>
                </a:solidFill>
                <a:latin typeface="Times New Roman" pitchFamily="18" charset="0"/>
                <a:cs typeface="Times New Roman" pitchFamily="18" charset="0"/>
              </a:rPr>
              <a:t>елді</a:t>
            </a:r>
            <a:r>
              <a:rPr lang="ru-RU" sz="2800" dirty="0">
                <a:ln>
                  <a:solidFill>
                    <a:sysClr val="windowText" lastClr="000000"/>
                  </a:solidFill>
                </a:ln>
                <a:solidFill>
                  <a:sysClr val="windowText" lastClr="000000"/>
                </a:solidFill>
                <a:latin typeface="Times New Roman" pitchFamily="18" charset="0"/>
                <a:cs typeface="Times New Roman" pitchFamily="18" charset="0"/>
              </a:rPr>
              <a:t>, </a:t>
            </a:r>
            <a:r>
              <a:rPr lang="ru-RU" sz="2800" dirty="0" err="1">
                <a:ln>
                  <a:solidFill>
                    <a:sysClr val="windowText" lastClr="000000"/>
                  </a:solidFill>
                </a:ln>
                <a:solidFill>
                  <a:sysClr val="windowText" lastClr="000000"/>
                </a:solidFill>
                <a:latin typeface="Times New Roman" pitchFamily="18" charset="0"/>
                <a:cs typeface="Times New Roman" pitchFamily="18" charset="0"/>
              </a:rPr>
              <a:t>жерді</a:t>
            </a:r>
            <a:r>
              <a:rPr lang="ru-RU" sz="2800" dirty="0">
                <a:ln>
                  <a:solidFill>
                    <a:sysClr val="windowText" lastClr="000000"/>
                  </a:solidFill>
                </a:ln>
                <a:solidFill>
                  <a:sysClr val="windowText" lastClr="000000"/>
                </a:solidFill>
                <a:latin typeface="Times New Roman" pitchFamily="18" charset="0"/>
                <a:cs typeface="Times New Roman" pitchFamily="18" charset="0"/>
              </a:rPr>
              <a:t> </a:t>
            </a:r>
            <a:r>
              <a:rPr lang="ru-RU" sz="2800" dirty="0" err="1">
                <a:ln>
                  <a:solidFill>
                    <a:sysClr val="windowText" lastClr="000000"/>
                  </a:solidFill>
                </a:ln>
                <a:solidFill>
                  <a:sysClr val="windowText" lastClr="000000"/>
                </a:solidFill>
                <a:latin typeface="Times New Roman" pitchFamily="18" charset="0"/>
                <a:cs typeface="Times New Roman" pitchFamily="18" charset="0"/>
              </a:rPr>
              <a:t>қорғау, отансүйгіштік, ерлік</a:t>
            </a:r>
            <a:r>
              <a:rPr lang="ru-RU" sz="2800" dirty="0">
                <a:ln>
                  <a:solidFill>
                    <a:sysClr val="windowText" lastClr="000000"/>
                  </a:solidFill>
                </a:ln>
                <a:solidFill>
                  <a:sysClr val="windowText" lastClr="000000"/>
                </a:solidFill>
                <a:latin typeface="Times New Roman" pitchFamily="18" charset="0"/>
                <a:cs typeface="Times New Roman" pitchFamily="18" charset="0"/>
              </a:rPr>
              <a:t> </a:t>
            </a:r>
            <a:r>
              <a:rPr lang="ru-RU" sz="2800" dirty="0" err="1">
                <a:ln>
                  <a:solidFill>
                    <a:sysClr val="windowText" lastClr="000000"/>
                  </a:solidFill>
                </a:ln>
                <a:solidFill>
                  <a:sysClr val="windowText" lastClr="000000"/>
                </a:solidFill>
                <a:latin typeface="Times New Roman" pitchFamily="18" charset="0"/>
                <a:cs typeface="Times New Roman" pitchFamily="18" charset="0"/>
              </a:rPr>
              <a:t>тақырыбы </a:t>
            </a:r>
            <a:r>
              <a:rPr lang="ru-RU" sz="2800" dirty="0">
                <a:ln>
                  <a:solidFill>
                    <a:sysClr val="windowText" lastClr="000000"/>
                  </a:solidFill>
                </a:ln>
                <a:solidFill>
                  <a:sysClr val="windowText" lastClr="000000"/>
                </a:solidFill>
                <a:latin typeface="Times New Roman" pitchFamily="18" charset="0"/>
                <a:cs typeface="Times New Roman" pitchFamily="18" charset="0"/>
              </a:rPr>
              <a:t>(«</a:t>
            </a:r>
            <a:r>
              <a:rPr lang="ru-RU" sz="2800" dirty="0" err="1">
                <a:ln>
                  <a:solidFill>
                    <a:sysClr val="windowText" lastClr="000000"/>
                  </a:solidFill>
                </a:ln>
                <a:solidFill>
                  <a:sysClr val="windowText" lastClr="000000"/>
                </a:solidFill>
                <a:latin typeface="Times New Roman" pitchFamily="18" charset="0"/>
                <a:cs typeface="Times New Roman" pitchFamily="18" charset="0"/>
              </a:rPr>
              <a:t>Ажалды</a:t>
            </a:r>
            <a:r>
              <a:rPr lang="ru-RU" sz="2800" dirty="0">
                <a:ln>
                  <a:solidFill>
                    <a:sysClr val="windowText" lastClr="000000"/>
                  </a:solidFill>
                </a:ln>
                <a:solidFill>
                  <a:sysClr val="windowText" lastClr="000000"/>
                </a:solidFill>
                <a:latin typeface="Times New Roman" pitchFamily="18" charset="0"/>
                <a:cs typeface="Times New Roman" pitchFamily="18" charset="0"/>
              </a:rPr>
              <a:t> </a:t>
            </a:r>
            <a:r>
              <a:rPr lang="ru-RU" sz="2800" dirty="0" err="1">
                <a:ln>
                  <a:solidFill>
                    <a:sysClr val="windowText" lastClr="000000"/>
                  </a:solidFill>
                </a:ln>
                <a:solidFill>
                  <a:sysClr val="windowText" lastClr="000000"/>
                </a:solidFill>
                <a:latin typeface="Times New Roman" pitchFamily="18" charset="0"/>
                <a:cs typeface="Times New Roman" pitchFamily="18" charset="0"/>
              </a:rPr>
              <a:t>жеңген алыптар</a:t>
            </a:r>
            <a:r>
              <a:rPr lang="ru-RU" sz="2800" dirty="0">
                <a:ln>
                  <a:solidFill>
                    <a:sysClr val="windowText" lastClr="000000"/>
                  </a:solidFill>
                </a:ln>
                <a:solidFill>
                  <a:sysClr val="windowText" lastClr="000000"/>
                </a:solidFill>
                <a:latin typeface="Times New Roman" pitchFamily="18" charset="0"/>
                <a:cs typeface="Times New Roman" pitchFamily="18" charset="0"/>
              </a:rPr>
              <a:t>», «</a:t>
            </a:r>
            <a:r>
              <a:rPr lang="ru-RU" sz="2800" dirty="0" err="1">
                <a:ln>
                  <a:solidFill>
                    <a:sysClr val="windowText" lastClr="000000"/>
                  </a:solidFill>
                </a:ln>
                <a:solidFill>
                  <a:sysClr val="windowText" lastClr="000000"/>
                </a:solidFill>
                <a:latin typeface="Times New Roman" pitchFamily="18" charset="0"/>
                <a:cs typeface="Times New Roman" pitchFamily="18" charset="0"/>
              </a:rPr>
              <a:t>Батырлар</a:t>
            </a:r>
            <a:r>
              <a:rPr lang="ru-RU" sz="2800" dirty="0">
                <a:ln>
                  <a:solidFill>
                    <a:sysClr val="windowText" lastClr="000000"/>
                  </a:solidFill>
                </a:ln>
                <a:solidFill>
                  <a:sysClr val="windowText" lastClr="000000"/>
                </a:solidFill>
                <a:latin typeface="Times New Roman" pitchFamily="18" charset="0"/>
                <a:cs typeface="Times New Roman" pitchFamily="18" charset="0"/>
              </a:rPr>
              <a:t> </a:t>
            </a:r>
            <a:r>
              <a:rPr lang="ru-RU" sz="2800" dirty="0" err="1">
                <a:ln>
                  <a:solidFill>
                    <a:sysClr val="windowText" lastClr="000000"/>
                  </a:solidFill>
                </a:ln>
                <a:solidFill>
                  <a:sysClr val="windowText" lastClr="000000"/>
                </a:solidFill>
                <a:latin typeface="Times New Roman" pitchFamily="18" charset="0"/>
                <a:cs typeface="Times New Roman" pitchFamily="18" charset="0"/>
              </a:rPr>
              <a:t>дастаны</a:t>
            </a:r>
            <a:r>
              <a:rPr lang="ru-RU" sz="2800" dirty="0">
                <a:ln>
                  <a:solidFill>
                    <a:sysClr val="windowText" lastClr="000000"/>
                  </a:solidFill>
                </a:ln>
                <a:solidFill>
                  <a:sysClr val="windowText" lastClr="000000"/>
                </a:solidFill>
                <a:latin typeface="Times New Roman" pitchFamily="18" charset="0"/>
                <a:cs typeface="Times New Roman" pitchFamily="18" charset="0"/>
              </a:rPr>
              <a:t>», «Уборщица» т. б.); </a:t>
            </a:r>
            <a:r>
              <a:rPr lang="ru-RU" sz="2800" dirty="0" err="1">
                <a:ln>
                  <a:solidFill>
                    <a:sysClr val="windowText" lastClr="000000"/>
                  </a:solidFill>
                </a:ln>
                <a:solidFill>
                  <a:sysClr val="windowText" lastClr="000000"/>
                </a:solidFill>
                <a:latin typeface="Times New Roman" pitchFamily="18" charset="0"/>
                <a:cs typeface="Times New Roman" pitchFamily="18" charset="0"/>
              </a:rPr>
              <a:t>халықтардың достығы тақырыбы </a:t>
            </a:r>
            <a:r>
              <a:rPr lang="ru-RU" sz="2800" dirty="0">
                <a:ln>
                  <a:solidFill>
                    <a:sysClr val="windowText" lastClr="000000"/>
                  </a:solidFill>
                </a:ln>
                <a:solidFill>
                  <a:sysClr val="windowText" lastClr="000000"/>
                </a:solidFill>
                <a:latin typeface="Times New Roman" pitchFamily="18" charset="0"/>
                <a:cs typeface="Times New Roman" pitchFamily="18" charset="0"/>
              </a:rPr>
              <a:t>(«Берлин </a:t>
            </a:r>
            <a:r>
              <a:rPr lang="ru-RU" sz="2800" dirty="0" err="1">
                <a:ln>
                  <a:solidFill>
                    <a:sysClr val="windowText" lastClr="000000"/>
                  </a:solidFill>
                </a:ln>
                <a:solidFill>
                  <a:sysClr val="windowText" lastClr="000000"/>
                </a:solidFill>
                <a:latin typeface="Times New Roman" pitchFamily="18" charset="0"/>
                <a:cs typeface="Times New Roman" pitchFamily="18" charset="0"/>
              </a:rPr>
              <a:t>көшесінде</a:t>
            </a:r>
            <a:r>
              <a:rPr lang="ru-RU" sz="2800" dirty="0">
                <a:ln>
                  <a:solidFill>
                    <a:sysClr val="windowText" lastClr="000000"/>
                  </a:solidFill>
                </a:ln>
                <a:solidFill>
                  <a:sysClr val="windowText" lastClr="000000"/>
                </a:solidFill>
                <a:latin typeface="Times New Roman" pitchFamily="18" charset="0"/>
                <a:cs typeface="Times New Roman" pitchFamily="18" charset="0"/>
              </a:rPr>
              <a:t>», «Испания», «</a:t>
            </a:r>
            <a:r>
              <a:rPr lang="ru-RU" sz="2800" dirty="0" err="1">
                <a:ln>
                  <a:solidFill>
                    <a:sysClr val="windowText" lastClr="000000"/>
                  </a:solidFill>
                </a:ln>
                <a:solidFill>
                  <a:sysClr val="windowText" lastClr="000000"/>
                </a:solidFill>
                <a:latin typeface="Times New Roman" pitchFamily="18" charset="0"/>
                <a:cs typeface="Times New Roman" pitchFamily="18" charset="0"/>
              </a:rPr>
              <a:t>Қараңғытүнде</a:t>
            </a:r>
            <a:r>
              <a:rPr lang="ru-RU" sz="2800" dirty="0">
                <a:ln>
                  <a:solidFill>
                    <a:sysClr val="windowText" lastClr="000000"/>
                  </a:solidFill>
                </a:ln>
                <a:solidFill>
                  <a:sysClr val="windowText" lastClr="000000"/>
                </a:solidFill>
                <a:latin typeface="Times New Roman" pitchFamily="18" charset="0"/>
                <a:cs typeface="Times New Roman" pitchFamily="18" charset="0"/>
              </a:rPr>
              <a:t>», «Рейн </a:t>
            </a:r>
            <a:r>
              <a:rPr lang="ru-RU" sz="2800" dirty="0" err="1">
                <a:ln>
                  <a:solidFill>
                    <a:sysClr val="windowText" lastClr="000000"/>
                  </a:solidFill>
                </a:ln>
                <a:solidFill>
                  <a:sysClr val="windowText" lastClr="000000"/>
                </a:solidFill>
                <a:latin typeface="Times New Roman" pitchFamily="18" charset="0"/>
                <a:cs typeface="Times New Roman" pitchFamily="18" charset="0"/>
              </a:rPr>
              <a:t>жағасында</a:t>
            </a:r>
            <a:r>
              <a:rPr lang="ru-RU" sz="2800" dirty="0">
                <a:ln>
                  <a:solidFill>
                    <a:sysClr val="windowText" lastClr="000000"/>
                  </a:solidFill>
                </a:ln>
                <a:solidFill>
                  <a:sysClr val="windowText" lastClr="000000"/>
                </a:solidFill>
                <a:latin typeface="Times New Roman" pitchFamily="18" charset="0"/>
                <a:cs typeface="Times New Roman" pitchFamily="18" charset="0"/>
              </a:rPr>
              <a:t>» т. б.). </a:t>
            </a:r>
          </a:p>
        </p:txBody>
      </p:sp>
    </p:spTree>
  </p:cSld>
  <p:clrMapOvr>
    <a:masterClrMapping/>
  </p:clrMapOvr>
  <p:transition spd="slow" advClick="0" advTm="10000">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00232" y="5357826"/>
            <a:ext cx="5643602" cy="1071570"/>
          </a:xfrm>
        </p:spPr>
        <p:style>
          <a:lnRef idx="1">
            <a:schemeClr val="accent1"/>
          </a:lnRef>
          <a:fillRef idx="2">
            <a:schemeClr val="accent1"/>
          </a:fillRef>
          <a:effectRef idx="1">
            <a:schemeClr val="accent1"/>
          </a:effectRef>
          <a:fontRef idx="minor">
            <a:schemeClr val="dk1"/>
          </a:fontRef>
        </p:style>
        <p:txBody>
          <a:bodyPr>
            <a:normAutofit/>
          </a:bodyPr>
          <a:lstStyle/>
          <a:p>
            <a:r>
              <a:rPr lang="ru-RU"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60007" dir="5400000" sy="-100000" algn="bl" rotWithShape="0"/>
                </a:effectLst>
                <a:latin typeface="Times New Roman" pitchFamily="18" charset="0"/>
                <a:cs typeface="Times New Roman" pitchFamily="18" charset="0"/>
              </a:rPr>
              <a:t>    </a:t>
            </a:r>
            <a:r>
              <a:rPr lang="ru-RU"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Мұхтар Омарханұлы Әуезов</a:t>
            </a:r>
            <a:br>
              <a:rPr lang="ru-RU"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endParaRPr lang="ru-RU" dirty="0"/>
          </a:p>
        </p:txBody>
      </p:sp>
      <p:pic>
        <p:nvPicPr>
          <p:cNvPr id="1026" name="Picture 2" descr="Auesov"/>
          <p:cNvPicPr>
            <a:picLocks noChangeAspect="1" noChangeArrowheads="1"/>
          </p:cNvPicPr>
          <p:nvPr/>
        </p:nvPicPr>
        <p:blipFill>
          <a:blip r:embed="rId3" cstate="print"/>
          <a:srcRect/>
          <a:stretch>
            <a:fillRect/>
          </a:stretch>
        </p:blipFill>
        <p:spPr bwMode="auto">
          <a:xfrm>
            <a:off x="2834619" y="500042"/>
            <a:ext cx="3666207" cy="471490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41006779"/>
      </p:ext>
    </p:extLst>
  </p:cSld>
  <p:clrMapOvr>
    <a:masterClrMapping/>
  </p:clrMapOvr>
  <p:transition spd="slow" advClick="0" advTm="10000">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0000" b="-5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143512"/>
            <a:ext cx="8072494" cy="1143000"/>
          </a:xfrm>
        </p:spPr>
        <p:txBody>
          <a:bodyPr>
            <a:noAutofit/>
          </a:bodyPr>
          <a:lstStyle/>
          <a:p>
            <a:pPr algn="ctr"/>
            <a:r>
              <a:rPr lang="ru-RU" sz="2800" dirty="0" err="1">
                <a:ln>
                  <a:solidFill>
                    <a:sysClr val="windowText" lastClr="000000"/>
                  </a:solidFill>
                </a:ln>
                <a:solidFill>
                  <a:sysClr val="windowText" lastClr="000000"/>
                </a:solidFill>
                <a:latin typeface="Times New Roman" pitchFamily="18" charset="0"/>
                <a:cs typeface="Times New Roman" pitchFamily="18" charset="0"/>
              </a:rPr>
              <a:t>Ақын поэмаларында</a:t>
            </a:r>
            <a:r>
              <a:rPr lang="ru-RU" sz="2800" dirty="0">
                <a:ln>
                  <a:solidFill>
                    <a:sysClr val="windowText" lastClr="000000"/>
                  </a:solidFill>
                </a:ln>
                <a:solidFill>
                  <a:sysClr val="windowText" lastClr="000000"/>
                </a:solidFill>
                <a:latin typeface="Times New Roman" pitchFamily="18" charset="0"/>
                <a:cs typeface="Times New Roman" pitchFamily="18" charset="0"/>
              </a:rPr>
              <a:t> </a:t>
            </a:r>
            <a:r>
              <a:rPr lang="ru-RU" sz="2800" dirty="0" err="1">
                <a:ln>
                  <a:solidFill>
                    <a:sysClr val="windowText" lastClr="000000"/>
                  </a:solidFill>
                </a:ln>
                <a:solidFill>
                  <a:sysClr val="windowText" lastClr="000000"/>
                </a:solidFill>
                <a:latin typeface="Times New Roman" pitchFamily="18" charset="0"/>
                <a:cs typeface="Times New Roman" pitchFamily="18" charset="0"/>
              </a:rPr>
              <a:t>қазақ халқының күрес жолындағы өмірі («Қара қыз», «Қанды жазу</a:t>
            </a:r>
            <a:r>
              <a:rPr lang="ru-RU" sz="2800" dirty="0">
                <a:ln>
                  <a:solidFill>
                    <a:sysClr val="windowText" lastClr="000000"/>
                  </a:solidFill>
                </a:ln>
                <a:solidFill>
                  <a:sysClr val="windowText" lastClr="000000"/>
                </a:solidFill>
                <a:latin typeface="Times New Roman" pitchFamily="18" charset="0"/>
                <a:cs typeface="Times New Roman" pitchFamily="18" charset="0"/>
              </a:rPr>
              <a:t>», </a:t>
            </a:r>
            <a:r>
              <a:rPr lang="ru-RU" sz="2800" dirty="0" err="1">
                <a:ln>
                  <a:solidFill>
                    <a:sysClr val="windowText" lastClr="000000"/>
                  </a:solidFill>
                </a:ln>
                <a:solidFill>
                  <a:sysClr val="windowText" lastClr="000000"/>
                </a:solidFill>
                <a:latin typeface="Times New Roman" pitchFamily="18" charset="0"/>
                <a:cs typeface="Times New Roman" pitchFamily="18" charset="0"/>
              </a:rPr>
              <a:t>«Терең толқын»</a:t>
            </a:r>
            <a:r>
              <a:rPr lang="ru-RU" sz="2800" dirty="0">
                <a:ln>
                  <a:solidFill>
                    <a:sysClr val="windowText" lastClr="000000"/>
                  </a:solidFill>
                </a:ln>
                <a:solidFill>
                  <a:sysClr val="windowText" lastClr="000000"/>
                </a:solidFill>
                <a:latin typeface="Times New Roman" pitchFamily="18" charset="0"/>
                <a:cs typeface="Times New Roman" pitchFamily="18" charset="0"/>
              </a:rPr>
              <a:t>) мен </a:t>
            </a:r>
            <a:r>
              <a:rPr lang="ru-RU" sz="2800" dirty="0" err="1">
                <a:ln>
                  <a:solidFill>
                    <a:sysClr val="windowText" lastClr="000000"/>
                  </a:solidFill>
                </a:ln>
                <a:solidFill>
                  <a:sysClr val="windowText" lastClr="000000"/>
                </a:solidFill>
                <a:latin typeface="Times New Roman" pitchFamily="18" charset="0"/>
                <a:cs typeface="Times New Roman" pitchFamily="18" charset="0"/>
              </a:rPr>
              <a:t>кеңес адамдарының тыныс-тіршілігі</a:t>
            </a:r>
            <a:r>
              <a:rPr lang="ru-RU" sz="2800" dirty="0">
                <a:ln>
                  <a:solidFill>
                    <a:sysClr val="windowText" lastClr="000000"/>
                  </a:solidFill>
                </a:ln>
                <a:solidFill>
                  <a:sysClr val="windowText" lastClr="000000"/>
                </a:solidFill>
                <a:latin typeface="Times New Roman" pitchFamily="18" charset="0"/>
                <a:cs typeface="Times New Roman" pitchFamily="18" charset="0"/>
              </a:rPr>
              <a:t> («</a:t>
            </a:r>
            <a:r>
              <a:rPr lang="ru-RU" sz="2800" dirty="0" err="1">
                <a:ln>
                  <a:solidFill>
                    <a:sysClr val="windowText" lastClr="000000"/>
                  </a:solidFill>
                </a:ln>
                <a:solidFill>
                  <a:sysClr val="windowText" lastClr="000000"/>
                </a:solidFill>
                <a:latin typeface="Times New Roman" pitchFamily="18" charset="0"/>
                <a:cs typeface="Times New Roman" pitchFamily="18" charset="0"/>
              </a:rPr>
              <a:t>Күзетте</a:t>
            </a:r>
            <a:r>
              <a:rPr lang="ru-RU" sz="2800" dirty="0">
                <a:ln>
                  <a:solidFill>
                    <a:sysClr val="windowText" lastClr="000000"/>
                  </a:solidFill>
                </a:ln>
                <a:solidFill>
                  <a:sysClr val="windowText" lastClr="000000"/>
                </a:solidFill>
                <a:latin typeface="Times New Roman" pitchFamily="18" charset="0"/>
                <a:cs typeface="Times New Roman" pitchFamily="18" charset="0"/>
              </a:rPr>
              <a:t>», «Дария сыры», «</a:t>
            </a:r>
            <a:r>
              <a:rPr lang="ru-RU" sz="2800" dirty="0" err="1">
                <a:ln>
                  <a:solidFill>
                    <a:sysClr val="windowText" lastClr="000000"/>
                  </a:solidFill>
                </a:ln>
                <a:solidFill>
                  <a:sysClr val="windowText" lastClr="000000"/>
                </a:solidFill>
                <a:latin typeface="Times New Roman" pitchFamily="18" charset="0"/>
                <a:cs typeface="Times New Roman" pitchFamily="18" charset="0"/>
              </a:rPr>
              <a:t>Балдақты Оспан</a:t>
            </a:r>
            <a:r>
              <a:rPr lang="ru-RU" sz="2800" dirty="0">
                <a:ln>
                  <a:solidFill>
                    <a:sysClr val="windowText" lastClr="000000"/>
                  </a:solidFill>
                </a:ln>
                <a:solidFill>
                  <a:sysClr val="windowText" lastClr="000000"/>
                </a:solidFill>
                <a:latin typeface="Times New Roman" pitchFamily="18" charset="0"/>
                <a:cs typeface="Times New Roman" pitchFamily="18" charset="0"/>
              </a:rPr>
              <a:t>», т.б.) </a:t>
            </a:r>
            <a:r>
              <a:rPr lang="ru-RU" sz="2800" dirty="0" err="1">
                <a:ln>
                  <a:solidFill>
                    <a:sysClr val="windowText" lastClr="000000"/>
                  </a:solidFill>
                </a:ln>
                <a:solidFill>
                  <a:sysClr val="windowText" lastClr="000000"/>
                </a:solidFill>
                <a:latin typeface="Times New Roman" pitchFamily="18" charset="0"/>
                <a:cs typeface="Times New Roman" pitchFamily="18" charset="0"/>
              </a:rPr>
              <a:t>суреттелген</a:t>
            </a:r>
            <a:r>
              <a:rPr lang="ru-RU" sz="2800" dirty="0">
                <a:ln>
                  <a:solidFill>
                    <a:sysClr val="windowText" lastClr="000000"/>
                  </a:solidFill>
                </a:ln>
                <a:solidFill>
                  <a:sysClr val="windowText" lastClr="000000"/>
                </a:solidFill>
                <a:latin typeface="Times New Roman" pitchFamily="18" charset="0"/>
                <a:cs typeface="Times New Roman" pitchFamily="18" charset="0"/>
              </a:rPr>
              <a:t>. </a:t>
            </a:r>
            <a:r>
              <a:rPr lang="ru-RU" sz="2800" dirty="0" err="1">
                <a:ln>
                  <a:solidFill>
                    <a:sysClr val="windowText" lastClr="000000"/>
                  </a:solidFill>
                </a:ln>
                <a:solidFill>
                  <a:sysClr val="windowText" lastClr="000000"/>
                </a:solidFill>
                <a:latin typeface="Times New Roman" pitchFamily="18" charset="0"/>
                <a:cs typeface="Times New Roman" pitchFamily="18" charset="0"/>
              </a:rPr>
              <a:t>«Ақын тағдыры» поэмасын</a:t>
            </a:r>
            <a:r>
              <a:rPr lang="ru-RU" sz="2800" dirty="0">
                <a:ln>
                  <a:solidFill>
                    <a:sysClr val="windowText" lastClr="000000"/>
                  </a:solidFill>
                </a:ln>
                <a:solidFill>
                  <a:sysClr val="windowText" lastClr="000000"/>
                </a:solidFill>
                <a:latin typeface="Times New Roman" pitchFamily="18" charset="0"/>
                <a:cs typeface="Times New Roman" pitchFamily="18" charset="0"/>
              </a:rPr>
              <a:t> </a:t>
            </a:r>
            <a:r>
              <a:rPr lang="ru-RU" sz="2800" dirty="0" err="1">
                <a:ln>
                  <a:solidFill>
                    <a:sysClr val="windowText" lastClr="000000"/>
                  </a:solidFill>
                </a:ln>
                <a:solidFill>
                  <a:sysClr val="windowText" lastClr="000000"/>
                </a:solidFill>
                <a:latin typeface="Times New Roman" pitchFamily="18" charset="0"/>
                <a:cs typeface="Times New Roman" pitchFamily="18" charset="0"/>
              </a:rPr>
              <a:t>Сәкен Сейфуллиннің азаматтық, ақындық келбетін</a:t>
            </a:r>
            <a:r>
              <a:rPr lang="ru-RU" sz="2800" dirty="0">
                <a:ln>
                  <a:solidFill>
                    <a:sysClr val="windowText" lastClr="000000"/>
                  </a:solidFill>
                </a:ln>
                <a:solidFill>
                  <a:sysClr val="windowText" lastClr="000000"/>
                </a:solidFill>
                <a:latin typeface="Times New Roman" pitchFamily="18" charset="0"/>
                <a:cs typeface="Times New Roman" pitchFamily="18" charset="0"/>
              </a:rPr>
              <a:t> </a:t>
            </a:r>
            <a:r>
              <a:rPr lang="ru-RU" sz="2800" dirty="0" err="1">
                <a:ln>
                  <a:solidFill>
                    <a:sysClr val="windowText" lastClr="000000"/>
                  </a:solidFill>
                </a:ln>
                <a:solidFill>
                  <a:sysClr val="windowText" lastClr="000000"/>
                </a:solidFill>
                <a:latin typeface="Times New Roman" pitchFamily="18" charset="0"/>
                <a:cs typeface="Times New Roman" pitchFamily="18" charset="0"/>
              </a:rPr>
              <a:t>ашуға арнаған.</a:t>
            </a:r>
            <a:r>
              <a:rPr lang="ru-RU" sz="2800" dirty="0">
                <a:ln>
                  <a:solidFill>
                    <a:sysClr val="windowText" lastClr="000000"/>
                  </a:solidFill>
                </a:ln>
                <a:solidFill>
                  <a:sysClr val="windowText" lastClr="000000"/>
                </a:solidFill>
                <a:latin typeface="Times New Roman" pitchFamily="18" charset="0"/>
                <a:cs typeface="Times New Roman" pitchFamily="18" charset="0"/>
              </a:rPr>
              <a:t> </a:t>
            </a:r>
            <a:r>
              <a:rPr lang="ru-RU" sz="2800" dirty="0" err="1">
                <a:ln>
                  <a:solidFill>
                    <a:sysClr val="windowText" lastClr="000000"/>
                  </a:solidFill>
                </a:ln>
                <a:solidFill>
                  <a:sysClr val="windowText" lastClr="000000"/>
                </a:solidFill>
                <a:latin typeface="Times New Roman" pitchFamily="18" charset="0"/>
                <a:cs typeface="Times New Roman" pitchFamily="18" charset="0"/>
              </a:rPr>
              <a:t>Ақынның «Біздің Сәуле», </a:t>
            </a:r>
            <a:r>
              <a:rPr lang="ru-RU" sz="2800" dirty="0">
                <a:ln>
                  <a:solidFill>
                    <a:sysClr val="windowText" lastClr="000000"/>
                  </a:solidFill>
                </a:ln>
                <a:solidFill>
                  <a:sysClr val="windowText" lastClr="000000"/>
                </a:solidFill>
                <a:latin typeface="Times New Roman" pitchFamily="18" charset="0"/>
                <a:cs typeface="Times New Roman" pitchFamily="18" charset="0"/>
              </a:rPr>
              <a:t>«Тап </a:t>
            </a:r>
            <a:r>
              <a:rPr lang="ru-RU" sz="2800" dirty="0" err="1">
                <a:ln>
                  <a:solidFill>
                    <a:sysClr val="windowText" lastClr="000000"/>
                  </a:solidFill>
                </a:ln>
                <a:solidFill>
                  <a:sysClr val="windowText" lastClr="000000"/>
                </a:solidFill>
                <a:latin typeface="Times New Roman" pitchFamily="18" charset="0"/>
                <a:cs typeface="Times New Roman" pitchFamily="18" charset="0"/>
              </a:rPr>
              <a:t>қорғаны</a:t>
            </a:r>
            <a:r>
              <a:rPr lang="ru-RU" sz="2800" dirty="0">
                <a:ln>
                  <a:solidFill>
                    <a:sysClr val="windowText" lastClr="000000"/>
                  </a:solidFill>
                </a:ln>
                <a:solidFill>
                  <a:sysClr val="windowText" lastClr="000000"/>
                </a:solidFill>
                <a:latin typeface="Times New Roman" pitchFamily="18" charset="0"/>
                <a:cs typeface="Times New Roman" pitchFamily="18" charset="0"/>
              </a:rPr>
              <a:t>», «Буденный </a:t>
            </a:r>
            <a:r>
              <a:rPr lang="ru-RU" sz="2800" dirty="0" err="1">
                <a:ln>
                  <a:solidFill>
                    <a:sysClr val="windowText" lastClr="000000"/>
                  </a:solidFill>
                </a:ln>
                <a:solidFill>
                  <a:sysClr val="windowText" lastClr="000000"/>
                </a:solidFill>
                <a:latin typeface="Times New Roman" pitchFamily="18" charset="0"/>
                <a:cs typeface="Times New Roman" pitchFamily="18" charset="0"/>
              </a:rPr>
              <a:t>маршы</a:t>
            </a:r>
            <a:r>
              <a:rPr lang="ru-RU" sz="2800" dirty="0">
                <a:ln>
                  <a:solidFill>
                    <a:sysClr val="windowText" lastClr="000000"/>
                  </a:solidFill>
                </a:ln>
                <a:solidFill>
                  <a:sysClr val="windowText" lastClr="000000"/>
                </a:solidFill>
                <a:latin typeface="Times New Roman" pitchFamily="18" charset="0"/>
                <a:cs typeface="Times New Roman" pitchFamily="18" charset="0"/>
              </a:rPr>
              <a:t>», «</a:t>
            </a:r>
            <a:r>
              <a:rPr lang="ru-RU" sz="2800" dirty="0" err="1">
                <a:ln>
                  <a:solidFill>
                    <a:sysClr val="windowText" lastClr="000000"/>
                  </a:solidFill>
                </a:ln>
                <a:solidFill>
                  <a:sysClr val="windowText" lastClr="000000"/>
                </a:solidFill>
                <a:latin typeface="Times New Roman" pitchFamily="18" charset="0"/>
                <a:cs typeface="Times New Roman" pitchFamily="18" charset="0"/>
              </a:rPr>
              <a:t>Бір</a:t>
            </a:r>
            <a:r>
              <a:rPr lang="ru-RU" sz="2800" dirty="0">
                <a:ln>
                  <a:solidFill>
                    <a:sysClr val="windowText" lastClr="000000"/>
                  </a:solidFill>
                </a:ln>
                <a:solidFill>
                  <a:sysClr val="windowText" lastClr="000000"/>
                </a:solidFill>
                <a:latin typeface="Times New Roman" pitchFamily="18" charset="0"/>
                <a:cs typeface="Times New Roman" pitchFamily="18" charset="0"/>
              </a:rPr>
              <a:t>, </a:t>
            </a:r>
            <a:r>
              <a:rPr lang="ru-RU" sz="2800" dirty="0" err="1">
                <a:ln>
                  <a:solidFill>
                    <a:sysClr val="windowText" lastClr="000000"/>
                  </a:solidFill>
                </a:ln>
                <a:solidFill>
                  <a:sysClr val="windowText" lastClr="000000"/>
                </a:solidFill>
                <a:latin typeface="Times New Roman" pitchFamily="18" charset="0"/>
                <a:cs typeface="Times New Roman" pitchFamily="18" charset="0"/>
              </a:rPr>
              <a:t>екі</a:t>
            </a:r>
            <a:r>
              <a:rPr lang="ru-RU" sz="2800" dirty="0">
                <a:ln>
                  <a:solidFill>
                    <a:sysClr val="windowText" lastClr="000000"/>
                  </a:solidFill>
                </a:ln>
                <a:solidFill>
                  <a:sysClr val="windowText" lastClr="000000"/>
                </a:solidFill>
                <a:latin typeface="Times New Roman" pitchFamily="18" charset="0"/>
                <a:cs typeface="Times New Roman" pitchFamily="18" charset="0"/>
              </a:rPr>
              <a:t>, </a:t>
            </a:r>
            <a:r>
              <a:rPr lang="ru-RU" sz="2800" dirty="0" err="1">
                <a:ln>
                  <a:solidFill>
                    <a:sysClr val="windowText" lastClr="000000"/>
                  </a:solidFill>
                </a:ln>
                <a:solidFill>
                  <a:sysClr val="windowText" lastClr="000000"/>
                </a:solidFill>
                <a:latin typeface="Times New Roman" pitchFamily="18" charset="0"/>
                <a:cs typeface="Times New Roman" pitchFamily="18" charset="0"/>
              </a:rPr>
              <a:t>үш</a:t>
            </a:r>
            <a:r>
              <a:rPr lang="ru-RU" sz="2800" dirty="0">
                <a:ln>
                  <a:solidFill>
                    <a:sysClr val="windowText" lastClr="000000"/>
                  </a:solidFill>
                </a:ln>
                <a:solidFill>
                  <a:sysClr val="windowText" lastClr="000000"/>
                </a:solidFill>
                <a:latin typeface="Times New Roman" pitchFamily="18" charset="0"/>
                <a:cs typeface="Times New Roman" pitchFamily="18" charset="0"/>
              </a:rPr>
              <a:t>», «</a:t>
            </a:r>
            <a:r>
              <a:rPr lang="ru-RU" sz="2800" dirty="0" err="1">
                <a:ln>
                  <a:solidFill>
                    <a:sysClr val="windowText" lastClr="000000"/>
                  </a:solidFill>
                </a:ln>
                <a:solidFill>
                  <a:sysClr val="windowText" lastClr="000000"/>
                </a:solidFill>
                <a:latin typeface="Times New Roman" pitchFamily="18" charset="0"/>
                <a:cs typeface="Times New Roman" pitchFamily="18" charset="0"/>
              </a:rPr>
              <a:t>Қош аман</a:t>
            </a:r>
            <a:r>
              <a:rPr lang="ru-RU" sz="2800" dirty="0">
                <a:ln>
                  <a:solidFill>
                    <a:sysClr val="windowText" lastClr="000000"/>
                  </a:solidFill>
                </a:ln>
                <a:solidFill>
                  <a:sysClr val="windowText" lastClr="000000"/>
                </a:solidFill>
                <a:latin typeface="Times New Roman" pitchFamily="18" charset="0"/>
                <a:cs typeface="Times New Roman" pitchFamily="18" charset="0"/>
              </a:rPr>
              <a:t> бол», «</a:t>
            </a:r>
            <a:r>
              <a:rPr lang="ru-RU" sz="2800" dirty="0" err="1">
                <a:ln>
                  <a:solidFill>
                    <a:sysClr val="windowText" lastClr="000000"/>
                  </a:solidFill>
                </a:ln>
                <a:solidFill>
                  <a:sysClr val="windowText" lastClr="000000"/>
                </a:solidFill>
                <a:latin typeface="Times New Roman" pitchFamily="18" charset="0"/>
                <a:cs typeface="Times New Roman" pitchFamily="18" charset="0"/>
              </a:rPr>
              <a:t>Күт мені</a:t>
            </a:r>
            <a:r>
              <a:rPr lang="ru-RU" sz="2800" dirty="0">
                <a:ln>
                  <a:solidFill>
                    <a:sysClr val="windowText" lastClr="000000"/>
                  </a:solidFill>
                </a:ln>
                <a:solidFill>
                  <a:sysClr val="windowText" lastClr="000000"/>
                </a:solidFill>
                <a:latin typeface="Times New Roman" pitchFamily="18" charset="0"/>
                <a:cs typeface="Times New Roman" pitchFamily="18" charset="0"/>
              </a:rPr>
              <a:t>», «</a:t>
            </a:r>
            <a:r>
              <a:rPr lang="ru-RU" sz="2800" dirty="0" err="1">
                <a:ln>
                  <a:solidFill>
                    <a:sysClr val="windowText" lastClr="000000"/>
                  </a:solidFill>
                </a:ln>
                <a:solidFill>
                  <a:sysClr val="windowText" lastClr="000000"/>
                </a:solidFill>
                <a:latin typeface="Times New Roman" pitchFamily="18" charset="0"/>
                <a:cs typeface="Times New Roman" pitchFamily="18" charset="0"/>
              </a:rPr>
              <a:t>Сүйген жарға</a:t>
            </a:r>
            <a:r>
              <a:rPr lang="ru-RU" sz="2800" dirty="0">
                <a:ln>
                  <a:solidFill>
                    <a:sysClr val="windowText" lastClr="000000"/>
                  </a:solidFill>
                </a:ln>
                <a:solidFill>
                  <a:sysClr val="windowText" lastClr="000000"/>
                </a:solidFill>
                <a:latin typeface="Times New Roman" pitchFamily="18" charset="0"/>
                <a:cs typeface="Times New Roman" pitchFamily="18" charset="0"/>
              </a:rPr>
              <a:t>», </a:t>
            </a:r>
            <a:r>
              <a:rPr lang="ru-RU" sz="2800" dirty="0" err="1">
                <a:ln>
                  <a:solidFill>
                    <a:sysClr val="windowText" lastClr="000000"/>
                  </a:solidFill>
                </a:ln>
                <a:solidFill>
                  <a:sysClr val="windowText" lastClr="000000"/>
                </a:solidFill>
                <a:latin typeface="Times New Roman" pitchFamily="18" charset="0"/>
                <a:cs typeface="Times New Roman" pitchFamily="18" charset="0"/>
              </a:rPr>
              <a:t>тағы басқа лирикалық өлеңдері әнге арналған</a:t>
            </a:r>
            <a:r>
              <a:rPr lang="ru-RU" sz="2800" dirty="0">
                <a:ln>
                  <a:solidFill>
                    <a:sysClr val="windowText" lastClr="000000"/>
                  </a:solidFill>
                </a:ln>
                <a:solidFill>
                  <a:sysClr val="windowText" lastClr="000000"/>
                </a:solidFill>
                <a:latin typeface="Times New Roman" pitchFamily="18" charset="0"/>
                <a:cs typeface="Times New Roman" pitchFamily="18" charset="0"/>
              </a:rPr>
              <a:t>. </a:t>
            </a:r>
            <a:r>
              <a:rPr lang="ru-RU" sz="2800" dirty="0" err="1">
                <a:ln>
                  <a:solidFill>
                    <a:sysClr val="windowText" lastClr="000000"/>
                  </a:solidFill>
                </a:ln>
                <a:solidFill>
                  <a:sysClr val="windowText" lastClr="000000"/>
                </a:solidFill>
                <a:latin typeface="Times New Roman" pitchFamily="18" charset="0"/>
                <a:cs typeface="Times New Roman" pitchFamily="18" charset="0"/>
              </a:rPr>
              <a:t>Таңдамалы шығармаларының жинақтары жарық көрген.</a:t>
            </a:r>
            <a:endParaRPr lang="ru-RU" sz="2800" dirty="0"/>
          </a:p>
        </p:txBody>
      </p:sp>
    </p:spTree>
  </p:cSld>
  <p:clrMapOvr>
    <a:masterClrMapping/>
  </p:clrMapOvr>
  <p:transition spd="slow" advClick="0" advTm="10000">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4357694"/>
            <a:ext cx="9001156" cy="1357298"/>
          </a:xfrm>
        </p:spPr>
        <p:txBody>
          <a:bodyPr>
            <a:noAutofit/>
          </a:bodyPr>
          <a:lstStyle/>
          <a:p>
            <a:pPr algn="ctr"/>
            <a:r>
              <a:rPr lang="ru-RU" sz="2000" dirty="0" err="1">
                <a:ln>
                  <a:solidFill>
                    <a:sysClr val="windowText" lastClr="000000"/>
                  </a:solidFill>
                </a:ln>
                <a:solidFill>
                  <a:sysClr val="windowText" lastClr="000000"/>
                </a:solidFill>
                <a:latin typeface="Times New Roman" pitchFamily="18" charset="0"/>
                <a:cs typeface="Times New Roman" pitchFamily="18" charset="0"/>
              </a:rPr>
              <a:t>Асқар Тоқмағамбетов ақындығының жемісті</a:t>
            </a:r>
            <a:r>
              <a:rPr lang="ru-RU" sz="2000" dirty="0">
                <a:ln>
                  <a:solidFill>
                    <a:sysClr val="windowText" lastClr="000000"/>
                  </a:solidFill>
                </a:ln>
                <a:solidFill>
                  <a:sysClr val="windowText" lastClr="000000"/>
                </a:solidFill>
                <a:latin typeface="Times New Roman" pitchFamily="18" charset="0"/>
                <a:cs typeface="Times New Roman" pitchFamily="18" charset="0"/>
              </a:rPr>
              <a:t> </a:t>
            </a:r>
            <a:r>
              <a:rPr lang="ru-RU" sz="2000" dirty="0" err="1">
                <a:ln>
                  <a:solidFill>
                    <a:sysClr val="windowText" lastClr="000000"/>
                  </a:solidFill>
                </a:ln>
                <a:solidFill>
                  <a:sysClr val="windowText" lastClr="000000"/>
                </a:solidFill>
                <a:latin typeface="Times New Roman" pitchFamily="18" charset="0"/>
                <a:cs typeface="Times New Roman" pitchFamily="18" charset="0"/>
              </a:rPr>
              <a:t>саласы</a:t>
            </a:r>
            <a:r>
              <a:rPr lang="ru-RU" sz="2000" dirty="0">
                <a:ln>
                  <a:solidFill>
                    <a:sysClr val="windowText" lastClr="000000"/>
                  </a:solidFill>
                </a:ln>
                <a:solidFill>
                  <a:sysClr val="windowText" lastClr="000000"/>
                </a:solidFill>
                <a:latin typeface="Times New Roman" pitchFamily="18" charset="0"/>
                <a:cs typeface="Times New Roman" pitchFamily="18" charset="0"/>
              </a:rPr>
              <a:t> - </a:t>
            </a:r>
            <a:r>
              <a:rPr lang="ru-RU" sz="2000" dirty="0" err="1">
                <a:ln>
                  <a:solidFill>
                    <a:sysClr val="windowText" lastClr="000000"/>
                  </a:solidFill>
                </a:ln>
                <a:solidFill>
                  <a:sysClr val="windowText" lastClr="000000"/>
                </a:solidFill>
                <a:latin typeface="Times New Roman" pitchFamily="18" charset="0"/>
                <a:cs typeface="Times New Roman" pitchFamily="18" charset="0"/>
              </a:rPr>
              <a:t>оның сатиралық туындылары</a:t>
            </a:r>
            <a:r>
              <a:rPr lang="ru-RU" sz="2000" dirty="0">
                <a:ln>
                  <a:solidFill>
                    <a:sysClr val="windowText" lastClr="000000"/>
                  </a:solidFill>
                </a:ln>
                <a:solidFill>
                  <a:sysClr val="windowText" lastClr="000000"/>
                </a:solidFill>
                <a:latin typeface="Times New Roman" pitchFamily="18" charset="0"/>
                <a:cs typeface="Times New Roman" pitchFamily="18" charset="0"/>
              </a:rPr>
              <a:t>. </a:t>
            </a:r>
            <a:r>
              <a:rPr lang="ru-RU" sz="2000" dirty="0" err="1">
                <a:ln>
                  <a:solidFill>
                    <a:sysClr val="windowText" lastClr="000000"/>
                  </a:solidFill>
                </a:ln>
                <a:solidFill>
                  <a:sysClr val="windowText" lastClr="000000"/>
                </a:solidFill>
                <a:latin typeface="Times New Roman" pitchFamily="18" charset="0"/>
                <a:cs typeface="Times New Roman" pitchFamily="18" charset="0"/>
              </a:rPr>
              <a:t>Ол</a:t>
            </a:r>
            <a:r>
              <a:rPr lang="ru-RU" sz="2000" dirty="0">
                <a:ln>
                  <a:solidFill>
                    <a:sysClr val="windowText" lastClr="000000"/>
                  </a:solidFill>
                </a:ln>
                <a:solidFill>
                  <a:sysClr val="windowText" lastClr="000000"/>
                </a:solidFill>
                <a:latin typeface="Times New Roman" pitchFamily="18" charset="0"/>
                <a:cs typeface="Times New Roman" pitchFamily="18" charset="0"/>
              </a:rPr>
              <a:t> </a:t>
            </a:r>
            <a:r>
              <a:rPr lang="ru-RU" sz="2000" dirty="0" err="1">
                <a:ln>
                  <a:solidFill>
                    <a:sysClr val="windowText" lastClr="000000"/>
                  </a:solidFill>
                </a:ln>
                <a:solidFill>
                  <a:sysClr val="windowText" lastClr="000000"/>
                </a:solidFill>
                <a:latin typeface="Times New Roman" pitchFamily="18" charset="0"/>
                <a:cs typeface="Times New Roman" pitchFamily="18" charset="0"/>
              </a:rPr>
              <a:t>қазақ әдебиетіндегі сатиралық поэзияның негізін</a:t>
            </a:r>
            <a:r>
              <a:rPr lang="ru-RU" sz="2000" dirty="0">
                <a:ln>
                  <a:solidFill>
                    <a:sysClr val="windowText" lastClr="000000"/>
                  </a:solidFill>
                </a:ln>
                <a:solidFill>
                  <a:sysClr val="windowText" lastClr="000000"/>
                </a:solidFill>
                <a:latin typeface="Times New Roman" pitchFamily="18" charset="0"/>
                <a:cs typeface="Times New Roman" pitchFamily="18" charset="0"/>
              </a:rPr>
              <a:t> </a:t>
            </a:r>
            <a:r>
              <a:rPr lang="ru-RU" sz="2000" dirty="0" err="1">
                <a:ln>
                  <a:solidFill>
                    <a:sysClr val="windowText" lastClr="000000"/>
                  </a:solidFill>
                </a:ln>
                <a:solidFill>
                  <a:sysClr val="windowText" lastClr="000000"/>
                </a:solidFill>
                <a:latin typeface="Times New Roman" pitchFamily="18" charset="0"/>
                <a:cs typeface="Times New Roman" pitchFamily="18" charset="0"/>
              </a:rPr>
              <a:t>қалаушы, </a:t>
            </a:r>
            <a:r>
              <a:rPr lang="ru-RU" sz="2000" dirty="0">
                <a:ln>
                  <a:solidFill>
                    <a:sysClr val="windowText" lastClr="000000"/>
                  </a:solidFill>
                </a:ln>
                <a:solidFill>
                  <a:sysClr val="windowText" lastClr="000000"/>
                </a:solidFill>
                <a:latin typeface="Times New Roman" pitchFamily="18" charset="0"/>
                <a:cs typeface="Times New Roman" pitchFamily="18" charset="0"/>
              </a:rPr>
              <a:t>оны </a:t>
            </a:r>
            <a:r>
              <a:rPr lang="ru-RU" sz="2000" dirty="0" err="1">
                <a:ln>
                  <a:solidFill>
                    <a:sysClr val="windowText" lastClr="000000"/>
                  </a:solidFill>
                </a:ln>
                <a:solidFill>
                  <a:sysClr val="windowText" lastClr="000000"/>
                </a:solidFill>
                <a:latin typeface="Times New Roman" pitchFamily="18" charset="0"/>
                <a:cs typeface="Times New Roman" pitchFamily="18" charset="0"/>
              </a:rPr>
              <a:t>қалыптастырып</a:t>
            </a:r>
            <a:r>
              <a:rPr lang="ru-RU" sz="2000" dirty="0">
                <a:ln>
                  <a:solidFill>
                    <a:sysClr val="windowText" lastClr="000000"/>
                  </a:solidFill>
                </a:ln>
                <a:solidFill>
                  <a:sysClr val="windowText" lastClr="000000"/>
                </a:solidFill>
                <a:latin typeface="Times New Roman" pitchFamily="18" charset="0"/>
                <a:cs typeface="Times New Roman" pitchFamily="18" charset="0"/>
              </a:rPr>
              <a:t>, </a:t>
            </a:r>
            <a:r>
              <a:rPr lang="ru-RU" sz="2000" dirty="0" err="1">
                <a:ln>
                  <a:solidFill>
                    <a:sysClr val="windowText" lastClr="000000"/>
                  </a:solidFill>
                </a:ln>
                <a:solidFill>
                  <a:sysClr val="windowText" lastClr="000000"/>
                </a:solidFill>
                <a:latin typeface="Times New Roman" pitchFamily="18" charset="0"/>
                <a:cs typeface="Times New Roman" pitchFamily="18" charset="0"/>
              </a:rPr>
              <a:t>дамытушылардың бірі</a:t>
            </a:r>
            <a:r>
              <a:rPr lang="ru-RU" sz="2000" dirty="0">
                <a:ln>
                  <a:solidFill>
                    <a:sysClr val="windowText" lastClr="000000"/>
                  </a:solidFill>
                </a:ln>
                <a:solidFill>
                  <a:sysClr val="windowText" lastClr="000000"/>
                </a:solidFill>
                <a:latin typeface="Times New Roman" pitchFamily="18" charset="0"/>
                <a:cs typeface="Times New Roman" pitchFamily="18" charset="0"/>
              </a:rPr>
              <a:t> </a:t>
            </a:r>
            <a:r>
              <a:rPr lang="ru-RU" sz="2000" dirty="0" err="1">
                <a:ln>
                  <a:solidFill>
                    <a:sysClr val="windowText" lastClr="000000"/>
                  </a:solidFill>
                </a:ln>
                <a:solidFill>
                  <a:sysClr val="windowText" lastClr="000000"/>
                </a:solidFill>
                <a:latin typeface="Times New Roman" pitchFamily="18" charset="0"/>
                <a:cs typeface="Times New Roman" pitchFamily="18" charset="0"/>
              </a:rPr>
              <a:t>болды</a:t>
            </a:r>
            <a:r>
              <a:rPr lang="ru-RU" sz="2000" dirty="0">
                <a:ln>
                  <a:solidFill>
                    <a:sysClr val="windowText" lastClr="000000"/>
                  </a:solidFill>
                </a:ln>
                <a:solidFill>
                  <a:sysClr val="windowText" lastClr="000000"/>
                </a:solidFill>
                <a:latin typeface="Times New Roman" pitchFamily="18" charset="0"/>
                <a:cs typeface="Times New Roman" pitchFamily="18" charset="0"/>
              </a:rPr>
              <a:t>. </a:t>
            </a:r>
            <a:r>
              <a:rPr lang="ru-RU" sz="2000" dirty="0" err="1">
                <a:ln>
                  <a:solidFill>
                    <a:sysClr val="windowText" lastClr="000000"/>
                  </a:solidFill>
                </a:ln>
                <a:solidFill>
                  <a:sysClr val="windowText" lastClr="000000"/>
                </a:solidFill>
                <a:latin typeface="Times New Roman" pitchFamily="18" charset="0"/>
                <a:cs typeface="Times New Roman" pitchFamily="18" charset="0"/>
              </a:rPr>
              <a:t>Оның өткір тілді</a:t>
            </a:r>
            <a:r>
              <a:rPr lang="ru-RU" sz="2000" dirty="0">
                <a:ln>
                  <a:solidFill>
                    <a:sysClr val="windowText" lastClr="000000"/>
                  </a:solidFill>
                </a:ln>
                <a:solidFill>
                  <a:sysClr val="windowText" lastClr="000000"/>
                </a:solidFill>
                <a:latin typeface="Times New Roman" pitchFamily="18" charset="0"/>
                <a:cs typeface="Times New Roman" pitchFamily="18" charset="0"/>
              </a:rPr>
              <a:t> </a:t>
            </a:r>
            <a:r>
              <a:rPr lang="ru-RU" sz="2000" dirty="0" err="1">
                <a:ln>
                  <a:solidFill>
                    <a:sysClr val="windowText" lastClr="000000"/>
                  </a:solidFill>
                </a:ln>
                <a:solidFill>
                  <a:sysClr val="windowText" lastClr="000000"/>
                </a:solidFill>
                <a:latin typeface="Times New Roman" pitchFamily="18" charset="0"/>
                <a:cs typeface="Times New Roman" pitchFamily="18" charset="0"/>
              </a:rPr>
              <a:t>сықақөлеңдері, фельетоңдары, мысалдары</a:t>
            </a:r>
            <a:r>
              <a:rPr lang="ru-RU" sz="2000" dirty="0">
                <a:ln>
                  <a:solidFill>
                    <a:sysClr val="windowText" lastClr="000000"/>
                  </a:solidFill>
                </a:ln>
                <a:solidFill>
                  <a:sysClr val="windowText" lastClr="000000"/>
                </a:solidFill>
                <a:latin typeface="Times New Roman" pitchFamily="18" charset="0"/>
                <a:cs typeface="Times New Roman" pitchFamily="18" charset="0"/>
              </a:rPr>
              <a:t> </a:t>
            </a:r>
            <a:r>
              <a:rPr lang="ru-RU" sz="2000" dirty="0" err="1">
                <a:ln>
                  <a:solidFill>
                    <a:sysClr val="windowText" lastClr="000000"/>
                  </a:solidFill>
                </a:ln>
                <a:solidFill>
                  <a:sysClr val="windowText" lastClr="000000"/>
                </a:solidFill>
                <a:latin typeface="Times New Roman" pitchFamily="18" charset="0"/>
                <a:cs typeface="Times New Roman" pitchFamily="18" charset="0"/>
              </a:rPr>
              <a:t>қоғамдағы, адам</a:t>
            </a:r>
            <a:r>
              <a:rPr lang="ru-RU" sz="2000" dirty="0">
                <a:ln>
                  <a:solidFill>
                    <a:sysClr val="windowText" lastClr="000000"/>
                  </a:solidFill>
                </a:ln>
                <a:solidFill>
                  <a:sysClr val="windowText" lastClr="000000"/>
                </a:solidFill>
                <a:latin typeface="Times New Roman" pitchFamily="18" charset="0"/>
                <a:cs typeface="Times New Roman" pitchFamily="18" charset="0"/>
              </a:rPr>
              <a:t> </a:t>
            </a:r>
            <a:r>
              <a:rPr lang="ru-RU" sz="2000" dirty="0" err="1">
                <a:ln>
                  <a:solidFill>
                    <a:sysClr val="windowText" lastClr="000000"/>
                  </a:solidFill>
                </a:ln>
                <a:solidFill>
                  <a:sysClr val="windowText" lastClr="000000"/>
                </a:solidFill>
                <a:latin typeface="Times New Roman" pitchFamily="18" charset="0"/>
                <a:cs typeface="Times New Roman" pitchFamily="18" charset="0"/>
              </a:rPr>
              <a:t>бойындағы қайшылықты құбылыстарды сынап</a:t>
            </a:r>
            <a:r>
              <a:rPr lang="ru-RU" sz="2000" dirty="0">
                <a:ln>
                  <a:solidFill>
                    <a:sysClr val="windowText" lastClr="000000"/>
                  </a:solidFill>
                </a:ln>
                <a:solidFill>
                  <a:sysClr val="windowText" lastClr="000000"/>
                </a:solidFill>
                <a:latin typeface="Times New Roman" pitchFamily="18" charset="0"/>
                <a:cs typeface="Times New Roman" pitchFamily="18" charset="0"/>
              </a:rPr>
              <a:t>, </a:t>
            </a:r>
            <a:r>
              <a:rPr lang="ru-RU" sz="2000" dirty="0" err="1">
                <a:ln>
                  <a:solidFill>
                    <a:sysClr val="windowText" lastClr="000000"/>
                  </a:solidFill>
                </a:ln>
                <a:solidFill>
                  <a:sysClr val="windowText" lastClr="000000"/>
                </a:solidFill>
                <a:latin typeface="Times New Roman" pitchFamily="18" charset="0"/>
                <a:cs typeface="Times New Roman" pitchFamily="18" charset="0"/>
              </a:rPr>
              <a:t>әшкереледі.</a:t>
            </a:r>
            <a:r>
              <a:rPr lang="ru-RU" sz="2000" dirty="0">
                <a:ln>
                  <a:solidFill>
                    <a:sysClr val="windowText" lastClr="000000"/>
                  </a:solidFill>
                </a:ln>
                <a:solidFill>
                  <a:sysClr val="windowText" lastClr="000000"/>
                </a:solidFill>
                <a:latin typeface="Times New Roman" pitchFamily="18" charset="0"/>
                <a:cs typeface="Times New Roman" pitchFamily="18" charset="0"/>
              </a:rPr>
              <a:t> </a:t>
            </a:r>
            <a:r>
              <a:rPr lang="ru-RU" sz="2000" dirty="0" err="1">
                <a:ln>
                  <a:solidFill>
                    <a:sysClr val="windowText" lastClr="000000"/>
                  </a:solidFill>
                </a:ln>
                <a:solidFill>
                  <a:sysClr val="windowText" lastClr="000000"/>
                </a:solidFill>
                <a:latin typeface="Times New Roman" pitchFamily="18" charset="0"/>
                <a:cs typeface="Times New Roman" pitchFamily="18" charset="0"/>
              </a:rPr>
              <a:t>«Күлкі-сықақ» жинағы, «Ұйықтаған бастық», «Соқа </a:t>
            </a:r>
            <a:r>
              <a:rPr lang="ru-RU" sz="2000" dirty="0">
                <a:ln>
                  <a:solidFill>
                    <a:sysClr val="windowText" lastClr="000000"/>
                  </a:solidFill>
                </a:ln>
                <a:solidFill>
                  <a:sysClr val="windowText" lastClr="000000"/>
                </a:solidFill>
                <a:latin typeface="Times New Roman" pitchFamily="18" charset="0"/>
                <a:cs typeface="Times New Roman" pitchFamily="18" charset="0"/>
              </a:rPr>
              <a:t>мен </a:t>
            </a:r>
            <a:r>
              <a:rPr lang="ru-RU" sz="2000" dirty="0" err="1">
                <a:ln>
                  <a:solidFill>
                    <a:sysClr val="windowText" lastClr="000000"/>
                  </a:solidFill>
                </a:ln>
                <a:solidFill>
                  <a:sysClr val="windowText" lastClr="000000"/>
                </a:solidFill>
                <a:latin typeface="Times New Roman" pitchFamily="18" charset="0"/>
                <a:cs typeface="Times New Roman" pitchFamily="18" charset="0"/>
              </a:rPr>
              <a:t>Қостамбаев</a:t>
            </a:r>
            <a:r>
              <a:rPr lang="ru-RU" sz="2000" dirty="0">
                <a:ln>
                  <a:solidFill>
                    <a:sysClr val="windowText" lastClr="000000"/>
                  </a:solidFill>
                </a:ln>
                <a:solidFill>
                  <a:sysClr val="windowText" lastClr="000000"/>
                </a:solidFill>
                <a:latin typeface="Times New Roman" pitchFamily="18" charset="0"/>
                <a:cs typeface="Times New Roman" pitchFamily="18" charset="0"/>
              </a:rPr>
              <a:t>», «</a:t>
            </a:r>
            <a:r>
              <a:rPr lang="ru-RU" sz="2000" dirty="0" err="1">
                <a:ln>
                  <a:solidFill>
                    <a:sysClr val="windowText" lastClr="000000"/>
                  </a:solidFill>
                </a:ln>
                <a:solidFill>
                  <a:sysClr val="windowText" lastClr="000000"/>
                </a:solidFill>
                <a:latin typeface="Times New Roman" pitchFamily="18" charset="0"/>
                <a:cs typeface="Times New Roman" pitchFamily="18" charset="0"/>
              </a:rPr>
              <a:t>Бір</a:t>
            </a:r>
            <a:r>
              <a:rPr lang="ru-RU" sz="2000" dirty="0">
                <a:ln>
                  <a:solidFill>
                    <a:sysClr val="windowText" lastClr="000000"/>
                  </a:solidFill>
                </a:ln>
                <a:solidFill>
                  <a:sysClr val="windowText" lastClr="000000"/>
                </a:solidFill>
                <a:latin typeface="Times New Roman" pitchFamily="18" charset="0"/>
                <a:cs typeface="Times New Roman" pitchFamily="18" charset="0"/>
              </a:rPr>
              <a:t> </a:t>
            </a:r>
            <a:r>
              <a:rPr lang="ru-RU" sz="2000" dirty="0" err="1">
                <a:ln>
                  <a:solidFill>
                    <a:sysClr val="windowText" lastClr="000000"/>
                  </a:solidFill>
                </a:ln>
                <a:solidFill>
                  <a:sysClr val="windowText" lastClr="000000"/>
                </a:solidFill>
                <a:latin typeface="Times New Roman" pitchFamily="18" charset="0"/>
                <a:cs typeface="Times New Roman" pitchFamily="18" charset="0"/>
              </a:rPr>
              <a:t>мылжыңның баяндамасы</a:t>
            </a:r>
            <a:r>
              <a:rPr lang="ru-RU" sz="2000" dirty="0">
                <a:ln>
                  <a:solidFill>
                    <a:sysClr val="windowText" lastClr="000000"/>
                  </a:solidFill>
                </a:ln>
                <a:solidFill>
                  <a:sysClr val="windowText" lastClr="000000"/>
                </a:solidFill>
                <a:latin typeface="Times New Roman" pitchFamily="18" charset="0"/>
                <a:cs typeface="Times New Roman" pitchFamily="18" charset="0"/>
              </a:rPr>
              <a:t>», «</a:t>
            </a:r>
            <a:r>
              <a:rPr lang="ru-RU" sz="2000" dirty="0" err="1">
                <a:ln>
                  <a:solidFill>
                    <a:sysClr val="windowText" lastClr="000000"/>
                  </a:solidFill>
                </a:ln>
                <a:solidFill>
                  <a:sysClr val="windowText" lastClr="000000"/>
                </a:solidFill>
                <a:latin typeface="Times New Roman" pitchFamily="18" charset="0"/>
                <a:cs typeface="Times New Roman" pitchFamily="18" charset="0"/>
              </a:rPr>
              <a:t>Мылжыңның бет-аузы</a:t>
            </a:r>
            <a:r>
              <a:rPr lang="ru-RU" sz="2000" dirty="0">
                <a:ln>
                  <a:solidFill>
                    <a:sysClr val="windowText" lastClr="000000"/>
                  </a:solidFill>
                </a:ln>
                <a:solidFill>
                  <a:sysClr val="windowText" lastClr="000000"/>
                </a:solidFill>
                <a:latin typeface="Times New Roman" pitchFamily="18" charset="0"/>
                <a:cs typeface="Times New Roman" pitchFamily="18" charset="0"/>
              </a:rPr>
              <a:t>», «</a:t>
            </a:r>
            <a:r>
              <a:rPr lang="ru-RU" sz="2000" dirty="0" err="1">
                <a:ln>
                  <a:solidFill>
                    <a:sysClr val="windowText" lastClr="000000"/>
                  </a:solidFill>
                </a:ln>
                <a:solidFill>
                  <a:sysClr val="windowText" lastClr="000000"/>
                </a:solidFill>
                <a:latin typeface="Times New Roman" pitchFamily="18" charset="0"/>
                <a:cs typeface="Times New Roman" pitchFamily="18" charset="0"/>
              </a:rPr>
              <a:t>Желіккен</a:t>
            </a:r>
            <a:r>
              <a:rPr lang="ru-RU" sz="2000" dirty="0">
                <a:ln>
                  <a:solidFill>
                    <a:sysClr val="windowText" lastClr="000000"/>
                  </a:solidFill>
                </a:ln>
                <a:solidFill>
                  <a:sysClr val="windowText" lastClr="000000"/>
                </a:solidFill>
                <a:latin typeface="Times New Roman" pitchFamily="18" charset="0"/>
                <a:cs typeface="Times New Roman" pitchFamily="18" charset="0"/>
              </a:rPr>
              <a:t> </a:t>
            </a:r>
            <a:r>
              <a:rPr lang="ru-RU" sz="2000" dirty="0" err="1">
                <a:ln>
                  <a:solidFill>
                    <a:sysClr val="windowText" lastClr="000000"/>
                  </a:solidFill>
                </a:ln>
                <a:solidFill>
                  <a:sysClr val="windowText" lastClr="000000"/>
                </a:solidFill>
                <a:latin typeface="Times New Roman" pitchFamily="18" charset="0"/>
                <a:cs typeface="Times New Roman" pitchFamily="18" charset="0"/>
              </a:rPr>
              <a:t>жеңгейлерге</a:t>
            </a:r>
            <a:r>
              <a:rPr lang="ru-RU" sz="2000" dirty="0">
                <a:ln>
                  <a:solidFill>
                    <a:sysClr val="windowText" lastClr="000000"/>
                  </a:solidFill>
                </a:ln>
                <a:solidFill>
                  <a:sysClr val="windowText" lastClr="000000"/>
                </a:solidFill>
                <a:latin typeface="Times New Roman" pitchFamily="18" charset="0"/>
                <a:cs typeface="Times New Roman" pitchFamily="18" charset="0"/>
              </a:rPr>
              <a:t>», «</a:t>
            </a:r>
            <a:r>
              <a:rPr lang="ru-RU" sz="2000" dirty="0" err="1">
                <a:ln>
                  <a:solidFill>
                    <a:sysClr val="windowText" lastClr="000000"/>
                  </a:solidFill>
                </a:ln>
                <a:solidFill>
                  <a:sysClr val="windowText" lastClr="000000"/>
                </a:solidFill>
                <a:latin typeface="Times New Roman" pitchFamily="18" charset="0"/>
                <a:cs typeface="Times New Roman" pitchFamily="18" charset="0"/>
              </a:rPr>
              <a:t>Кәрі жезде</a:t>
            </a:r>
            <a:r>
              <a:rPr lang="ru-RU" sz="2000" dirty="0">
                <a:ln>
                  <a:solidFill>
                    <a:sysClr val="windowText" lastClr="000000"/>
                  </a:solidFill>
                </a:ln>
                <a:solidFill>
                  <a:sysClr val="windowText" lastClr="000000"/>
                </a:solidFill>
                <a:latin typeface="Times New Roman" pitchFamily="18" charset="0"/>
                <a:cs typeface="Times New Roman" pitchFamily="18" charset="0"/>
              </a:rPr>
              <a:t>», «</a:t>
            </a:r>
            <a:r>
              <a:rPr lang="ru-RU" sz="2000" dirty="0" err="1">
                <a:ln>
                  <a:solidFill>
                    <a:sysClr val="windowText" lastClr="000000"/>
                  </a:solidFill>
                </a:ln>
                <a:solidFill>
                  <a:sysClr val="windowText" lastClr="000000"/>
                </a:solidFill>
                <a:latin typeface="Times New Roman" pitchFamily="18" charset="0"/>
                <a:cs typeface="Times New Roman" pitchFamily="18" charset="0"/>
              </a:rPr>
              <a:t>Бидай</a:t>
            </a:r>
            <a:r>
              <a:rPr lang="ru-RU" sz="2000" dirty="0">
                <a:ln>
                  <a:solidFill>
                    <a:sysClr val="windowText" lastClr="000000"/>
                  </a:solidFill>
                </a:ln>
                <a:solidFill>
                  <a:sysClr val="windowText" lastClr="000000"/>
                </a:solidFill>
                <a:latin typeface="Times New Roman" pitchFamily="18" charset="0"/>
                <a:cs typeface="Times New Roman" pitchFamily="18" charset="0"/>
              </a:rPr>
              <a:t> </a:t>
            </a:r>
            <a:r>
              <a:rPr lang="ru-RU" sz="2000" dirty="0" err="1">
                <a:ln>
                  <a:solidFill>
                    <a:sysClr val="windowText" lastClr="000000"/>
                  </a:solidFill>
                </a:ln>
                <a:solidFill>
                  <a:sysClr val="windowText" lastClr="000000"/>
                </a:solidFill>
                <a:latin typeface="Times New Roman" pitchFamily="18" charset="0"/>
                <a:cs typeface="Times New Roman" pitchFamily="18" charset="0"/>
              </a:rPr>
              <a:t>мен</a:t>
            </a:r>
            <a:r>
              <a:rPr lang="ru-RU" sz="2000" dirty="0">
                <a:ln>
                  <a:solidFill>
                    <a:sysClr val="windowText" lastClr="000000"/>
                  </a:solidFill>
                </a:ln>
                <a:solidFill>
                  <a:sysClr val="windowText" lastClr="000000"/>
                </a:solidFill>
                <a:latin typeface="Times New Roman" pitchFamily="18" charset="0"/>
                <a:cs typeface="Times New Roman" pitchFamily="18" charset="0"/>
              </a:rPr>
              <a:t> </a:t>
            </a:r>
            <a:r>
              <a:rPr lang="ru-RU" sz="2000" dirty="0" err="1">
                <a:ln>
                  <a:solidFill>
                    <a:sysClr val="windowText" lastClr="000000"/>
                  </a:solidFill>
                </a:ln>
                <a:solidFill>
                  <a:sysClr val="windowText" lastClr="000000"/>
                </a:solidFill>
                <a:latin typeface="Times New Roman" pitchFamily="18" charset="0"/>
                <a:cs typeface="Times New Roman" pitchFamily="18" charset="0"/>
              </a:rPr>
              <a:t>қаңбақ</a:t>
            </a:r>
            <a:r>
              <a:rPr lang="ru-RU" sz="2000" dirty="0">
                <a:ln>
                  <a:solidFill>
                    <a:sysClr val="windowText" lastClr="000000"/>
                  </a:solidFill>
                </a:ln>
                <a:solidFill>
                  <a:sysClr val="windowText" lastClr="000000"/>
                </a:solidFill>
                <a:latin typeface="Times New Roman" pitchFamily="18" charset="0"/>
                <a:cs typeface="Times New Roman" pitchFamily="18" charset="0"/>
              </a:rPr>
              <a:t>», «</a:t>
            </a:r>
            <a:r>
              <a:rPr lang="ru-RU" sz="2000" dirty="0" err="1">
                <a:ln>
                  <a:solidFill>
                    <a:sysClr val="windowText" lastClr="000000"/>
                  </a:solidFill>
                </a:ln>
                <a:solidFill>
                  <a:sysClr val="windowText" lastClr="000000"/>
                </a:solidFill>
                <a:latin typeface="Times New Roman" pitchFamily="18" charset="0"/>
                <a:cs typeface="Times New Roman" pitchFamily="18" charset="0"/>
              </a:rPr>
              <a:t>Сауысқан</a:t>
            </a:r>
            <a:r>
              <a:rPr lang="ru-RU" sz="2000" dirty="0">
                <a:ln>
                  <a:solidFill>
                    <a:sysClr val="windowText" lastClr="000000"/>
                  </a:solidFill>
                </a:ln>
                <a:solidFill>
                  <a:sysClr val="windowText" lastClr="000000"/>
                </a:solidFill>
                <a:latin typeface="Times New Roman" pitchFamily="18" charset="0"/>
                <a:cs typeface="Times New Roman" pitchFamily="18" charset="0"/>
              </a:rPr>
              <a:t>», «</a:t>
            </a:r>
            <a:r>
              <a:rPr lang="ru-RU" sz="2000" dirty="0" err="1">
                <a:ln>
                  <a:solidFill>
                    <a:sysClr val="windowText" lastClr="000000"/>
                  </a:solidFill>
                </a:ln>
                <a:solidFill>
                  <a:sysClr val="windowText" lastClr="000000"/>
                </a:solidFill>
                <a:latin typeface="Times New Roman" pitchFamily="18" charset="0"/>
                <a:cs typeface="Times New Roman" pitchFamily="18" charset="0"/>
              </a:rPr>
              <a:t>Мысық </a:t>
            </a:r>
            <a:r>
              <a:rPr lang="ru-RU" sz="2000" dirty="0">
                <a:ln>
                  <a:solidFill>
                    <a:sysClr val="windowText" lastClr="000000"/>
                  </a:solidFill>
                </a:ln>
                <a:solidFill>
                  <a:sysClr val="windowText" lastClr="000000"/>
                </a:solidFill>
                <a:latin typeface="Times New Roman" pitchFamily="18" charset="0"/>
                <a:cs typeface="Times New Roman" pitchFamily="18" charset="0"/>
              </a:rPr>
              <a:t>пен </a:t>
            </a:r>
            <a:r>
              <a:rPr lang="ru-RU" sz="2000" dirty="0" err="1">
                <a:ln>
                  <a:solidFill>
                    <a:sysClr val="windowText" lastClr="000000"/>
                  </a:solidFill>
                </a:ln>
                <a:solidFill>
                  <a:sysClr val="windowText" lastClr="000000"/>
                </a:solidFill>
                <a:latin typeface="Times New Roman" pitchFamily="18" charset="0"/>
                <a:cs typeface="Times New Roman" pitchFamily="18" charset="0"/>
              </a:rPr>
              <a:t>шыбын</a:t>
            </a:r>
            <a:r>
              <a:rPr lang="ru-RU" sz="2000" dirty="0">
                <a:ln>
                  <a:solidFill>
                    <a:sysClr val="windowText" lastClr="000000"/>
                  </a:solidFill>
                </a:ln>
                <a:solidFill>
                  <a:sysClr val="windowText" lastClr="000000"/>
                </a:solidFill>
                <a:latin typeface="Times New Roman" pitchFamily="18" charset="0"/>
                <a:cs typeface="Times New Roman" pitchFamily="18" charset="0"/>
              </a:rPr>
              <a:t>», </a:t>
            </a:r>
            <a:r>
              <a:rPr lang="ru-RU" sz="2000" dirty="0" err="1">
                <a:ln>
                  <a:solidFill>
                    <a:sysClr val="windowText" lastClr="000000"/>
                  </a:solidFill>
                </a:ln>
                <a:solidFill>
                  <a:sysClr val="windowText" lastClr="000000"/>
                </a:solidFill>
                <a:latin typeface="Times New Roman" pitchFamily="18" charset="0"/>
                <a:cs typeface="Times New Roman" pitchFamily="18" charset="0"/>
              </a:rPr>
              <a:t>тағы басқа туыңдыларында ақын адам</a:t>
            </a:r>
            <a:r>
              <a:rPr lang="ru-RU" sz="2000" dirty="0">
                <a:ln>
                  <a:solidFill>
                    <a:sysClr val="windowText" lastClr="000000"/>
                  </a:solidFill>
                </a:ln>
                <a:solidFill>
                  <a:sysClr val="windowText" lastClr="000000"/>
                </a:solidFill>
                <a:latin typeface="Times New Roman" pitchFamily="18" charset="0"/>
                <a:cs typeface="Times New Roman" pitchFamily="18" charset="0"/>
              </a:rPr>
              <a:t> </a:t>
            </a:r>
            <a:r>
              <a:rPr lang="ru-RU" sz="2000" dirty="0" err="1">
                <a:ln>
                  <a:solidFill>
                    <a:sysClr val="windowText" lastClr="000000"/>
                  </a:solidFill>
                </a:ln>
                <a:solidFill>
                  <a:sysClr val="windowText" lastClr="000000"/>
                </a:solidFill>
                <a:latin typeface="Times New Roman" pitchFamily="18" charset="0"/>
                <a:cs typeface="Times New Roman" pitchFamily="18" charset="0"/>
              </a:rPr>
              <a:t>бойындағы ұнамсыз қылықтар </a:t>
            </a:r>
            <a:r>
              <a:rPr lang="ru-RU" sz="2000" dirty="0">
                <a:ln>
                  <a:solidFill>
                    <a:sysClr val="windowText" lastClr="000000"/>
                  </a:solidFill>
                </a:ln>
                <a:solidFill>
                  <a:sysClr val="windowText" lastClr="000000"/>
                </a:solidFill>
                <a:latin typeface="Times New Roman" pitchFamily="18" charset="0"/>
                <a:cs typeface="Times New Roman" pitchFamily="18" charset="0"/>
              </a:rPr>
              <a:t>мен </a:t>
            </a:r>
            <a:r>
              <a:rPr lang="ru-RU" sz="2000" dirty="0" err="1">
                <a:ln>
                  <a:solidFill>
                    <a:sysClr val="windowText" lastClr="000000"/>
                  </a:solidFill>
                </a:ln>
                <a:solidFill>
                  <a:sysClr val="windowText" lastClr="000000"/>
                </a:solidFill>
                <a:latin typeface="Times New Roman" pitchFamily="18" charset="0"/>
                <a:cs typeface="Times New Roman" pitchFamily="18" charset="0"/>
              </a:rPr>
              <a:t>өмірдің көлеңкелі тұстарын дөп басып</a:t>
            </a:r>
            <a:r>
              <a:rPr lang="ru-RU" sz="2000" dirty="0">
                <a:ln>
                  <a:solidFill>
                    <a:sysClr val="windowText" lastClr="000000"/>
                  </a:solidFill>
                </a:ln>
                <a:solidFill>
                  <a:sysClr val="windowText" lastClr="000000"/>
                </a:solidFill>
                <a:latin typeface="Times New Roman" pitchFamily="18" charset="0"/>
                <a:cs typeface="Times New Roman" pitchFamily="18" charset="0"/>
              </a:rPr>
              <a:t>, </a:t>
            </a:r>
            <a:r>
              <a:rPr lang="ru-RU" sz="2000" dirty="0" err="1">
                <a:ln>
                  <a:solidFill>
                    <a:sysClr val="windowText" lastClr="000000"/>
                  </a:solidFill>
                </a:ln>
                <a:solidFill>
                  <a:sysClr val="windowText" lastClr="000000"/>
                </a:solidFill>
                <a:latin typeface="Times New Roman" pitchFamily="18" charset="0"/>
                <a:cs typeface="Times New Roman" pitchFamily="18" charset="0"/>
              </a:rPr>
              <a:t>бейнелеп</a:t>
            </a:r>
            <a:r>
              <a:rPr lang="ru-RU" sz="2000" dirty="0">
                <a:ln>
                  <a:solidFill>
                    <a:sysClr val="windowText" lastClr="000000"/>
                  </a:solidFill>
                </a:ln>
                <a:solidFill>
                  <a:sysClr val="windowText" lastClr="000000"/>
                </a:solidFill>
                <a:latin typeface="Times New Roman" pitchFamily="18" charset="0"/>
                <a:cs typeface="Times New Roman" pitchFamily="18" charset="0"/>
              </a:rPr>
              <a:t> </a:t>
            </a:r>
            <a:r>
              <a:rPr lang="ru-RU" sz="2000" dirty="0" err="1">
                <a:ln>
                  <a:solidFill>
                    <a:sysClr val="windowText" lastClr="000000"/>
                  </a:solidFill>
                </a:ln>
                <a:solidFill>
                  <a:sysClr val="windowText" lastClr="000000"/>
                </a:solidFill>
                <a:latin typeface="Times New Roman" pitchFamily="18" charset="0"/>
                <a:cs typeface="Times New Roman" pitchFamily="18" charset="0"/>
              </a:rPr>
              <a:t>суреттеуде</a:t>
            </a:r>
            <a:r>
              <a:rPr lang="ru-RU" sz="2000" dirty="0">
                <a:ln>
                  <a:solidFill>
                    <a:sysClr val="windowText" lastClr="000000"/>
                  </a:solidFill>
                </a:ln>
                <a:solidFill>
                  <a:sysClr val="windowText" lastClr="000000"/>
                </a:solidFill>
                <a:latin typeface="Times New Roman" pitchFamily="18" charset="0"/>
                <a:cs typeface="Times New Roman" pitchFamily="18" charset="0"/>
              </a:rPr>
              <a:t> </a:t>
            </a:r>
            <a:r>
              <a:rPr lang="ru-RU" sz="2000" dirty="0" err="1">
                <a:ln>
                  <a:solidFill>
                    <a:sysClr val="windowText" lastClr="000000"/>
                  </a:solidFill>
                </a:ln>
                <a:solidFill>
                  <a:sysClr val="windowText" lastClr="000000"/>
                </a:solidFill>
                <a:latin typeface="Times New Roman" pitchFamily="18" charset="0"/>
                <a:cs typeface="Times New Roman" pitchFamily="18" charset="0"/>
              </a:rPr>
              <a:t>шеберлік</a:t>
            </a:r>
            <a:r>
              <a:rPr lang="ru-RU" sz="2000" dirty="0">
                <a:ln>
                  <a:solidFill>
                    <a:sysClr val="windowText" lastClr="000000"/>
                  </a:solidFill>
                </a:ln>
                <a:solidFill>
                  <a:sysClr val="windowText" lastClr="000000"/>
                </a:solidFill>
                <a:latin typeface="Times New Roman" pitchFamily="18" charset="0"/>
                <a:cs typeface="Times New Roman" pitchFamily="18" charset="0"/>
              </a:rPr>
              <a:t> </a:t>
            </a:r>
            <a:r>
              <a:rPr lang="ru-RU" sz="2000" dirty="0" err="1">
                <a:ln>
                  <a:solidFill>
                    <a:sysClr val="windowText" lastClr="000000"/>
                  </a:solidFill>
                </a:ln>
                <a:solidFill>
                  <a:sysClr val="windowText" lastClr="000000"/>
                </a:solidFill>
                <a:latin typeface="Times New Roman" pitchFamily="18" charset="0"/>
                <a:cs typeface="Times New Roman" pitchFamily="18" charset="0"/>
              </a:rPr>
              <a:t>танытты</a:t>
            </a:r>
            <a:r>
              <a:rPr lang="ru-RU" sz="2000" dirty="0">
                <a:ln>
                  <a:solidFill>
                    <a:sysClr val="windowText" lastClr="000000"/>
                  </a:solidFill>
                </a:ln>
                <a:solidFill>
                  <a:sysClr val="windowText" lastClr="000000"/>
                </a:solidFill>
                <a:latin typeface="Times New Roman" pitchFamily="18" charset="0"/>
                <a:cs typeface="Times New Roman" pitchFamily="18" charset="0"/>
              </a:rPr>
              <a:t>. </a:t>
            </a:r>
            <a:r>
              <a:rPr lang="ru-RU" sz="2000" dirty="0" err="1">
                <a:ln>
                  <a:solidFill>
                    <a:sysClr val="windowText" lastClr="000000"/>
                  </a:solidFill>
                </a:ln>
                <a:solidFill>
                  <a:sysClr val="windowText" lastClr="000000"/>
                </a:solidFill>
                <a:latin typeface="Times New Roman" pitchFamily="18" charset="0"/>
                <a:cs typeface="Times New Roman" pitchFamily="18" charset="0"/>
              </a:rPr>
              <a:t>Асқар Тоқмағамбетов  </a:t>
            </a:r>
            <a:r>
              <a:rPr lang="ru-RU" sz="2000" dirty="0">
                <a:ln>
                  <a:solidFill>
                    <a:sysClr val="windowText" lastClr="000000"/>
                  </a:solidFill>
                </a:ln>
                <a:solidFill>
                  <a:sysClr val="windowText" lastClr="000000"/>
                </a:solidFill>
                <a:latin typeface="Times New Roman" pitchFamily="18" charset="0"/>
                <a:cs typeface="Times New Roman" pitchFamily="18" charset="0"/>
              </a:rPr>
              <a:t>проза </a:t>
            </a:r>
            <a:r>
              <a:rPr lang="ru-RU" sz="2000" dirty="0" err="1">
                <a:ln>
                  <a:solidFill>
                    <a:sysClr val="windowText" lastClr="000000"/>
                  </a:solidFill>
                </a:ln>
                <a:solidFill>
                  <a:sysClr val="windowText" lastClr="000000"/>
                </a:solidFill>
                <a:latin typeface="Times New Roman" pitchFamily="18" charset="0"/>
                <a:cs typeface="Times New Roman" pitchFamily="18" charset="0"/>
              </a:rPr>
              <a:t>жанрында</a:t>
            </a:r>
            <a:r>
              <a:rPr lang="ru-RU" sz="2000" dirty="0">
                <a:ln>
                  <a:solidFill>
                    <a:sysClr val="windowText" lastClr="000000"/>
                  </a:solidFill>
                </a:ln>
                <a:solidFill>
                  <a:sysClr val="windowText" lastClr="000000"/>
                </a:solidFill>
                <a:latin typeface="Times New Roman" pitchFamily="18" charset="0"/>
                <a:cs typeface="Times New Roman" pitchFamily="18" charset="0"/>
              </a:rPr>
              <a:t> да </a:t>
            </a:r>
            <a:r>
              <a:rPr lang="ru-RU" sz="2000" dirty="0" err="1">
                <a:ln>
                  <a:solidFill>
                    <a:sysClr val="windowText" lastClr="000000"/>
                  </a:solidFill>
                </a:ln>
                <a:solidFill>
                  <a:sysClr val="windowText" lastClr="000000"/>
                </a:solidFill>
                <a:latin typeface="Times New Roman" pitchFamily="18" charset="0"/>
                <a:cs typeface="Times New Roman" pitchFamily="18" charset="0"/>
              </a:rPr>
              <a:t>жемісті</a:t>
            </a:r>
            <a:r>
              <a:rPr lang="ru-RU" sz="2000" dirty="0">
                <a:ln>
                  <a:solidFill>
                    <a:sysClr val="windowText" lastClr="000000"/>
                  </a:solidFill>
                </a:ln>
                <a:solidFill>
                  <a:sysClr val="windowText" lastClr="000000"/>
                </a:solidFill>
                <a:latin typeface="Times New Roman" pitchFamily="18" charset="0"/>
                <a:cs typeface="Times New Roman" pitchFamily="18" charset="0"/>
              </a:rPr>
              <a:t> </a:t>
            </a:r>
            <a:r>
              <a:rPr lang="ru-RU" sz="2000" dirty="0" err="1">
                <a:ln>
                  <a:solidFill>
                    <a:sysClr val="windowText" lastClr="000000"/>
                  </a:solidFill>
                </a:ln>
                <a:solidFill>
                  <a:sysClr val="windowText" lastClr="000000"/>
                </a:solidFill>
                <a:latin typeface="Times New Roman" pitchFamily="18" charset="0"/>
                <a:cs typeface="Times New Roman" pitchFamily="18" charset="0"/>
              </a:rPr>
              <a:t>еңбек етті</a:t>
            </a:r>
            <a:r>
              <a:rPr lang="ru-RU" sz="2000" dirty="0">
                <a:ln>
                  <a:solidFill>
                    <a:sysClr val="windowText" lastClr="000000"/>
                  </a:solidFill>
                </a:ln>
                <a:solidFill>
                  <a:sysClr val="windowText" lastClr="000000"/>
                </a:solidFill>
                <a:latin typeface="Times New Roman" pitchFamily="18" charset="0"/>
                <a:cs typeface="Times New Roman" pitchFamily="18" charset="0"/>
              </a:rPr>
              <a:t>. </a:t>
            </a:r>
            <a:r>
              <a:rPr lang="ru-RU" sz="2000" dirty="0" err="1">
                <a:ln>
                  <a:solidFill>
                    <a:sysClr val="windowText" lastClr="000000"/>
                  </a:solidFill>
                </a:ln>
                <a:solidFill>
                  <a:sysClr val="windowText" lastClr="000000"/>
                </a:solidFill>
                <a:latin typeface="Times New Roman" pitchFamily="18" charset="0"/>
                <a:cs typeface="Times New Roman" pitchFamily="18" charset="0"/>
              </a:rPr>
              <a:t>Ыбырай</a:t>
            </a:r>
            <a:r>
              <a:rPr lang="ru-RU" sz="2000" dirty="0">
                <a:ln>
                  <a:solidFill>
                    <a:sysClr val="windowText" lastClr="000000"/>
                  </a:solidFill>
                </a:ln>
                <a:solidFill>
                  <a:sysClr val="windowText" lastClr="000000"/>
                </a:solidFill>
                <a:latin typeface="Times New Roman" pitchFamily="18" charset="0"/>
                <a:cs typeface="Times New Roman" pitchFamily="18" charset="0"/>
              </a:rPr>
              <a:t> </a:t>
            </a:r>
            <a:r>
              <a:rPr lang="ru-RU" sz="2000" dirty="0" err="1">
                <a:ln>
                  <a:solidFill>
                    <a:sysClr val="windowText" lastClr="000000"/>
                  </a:solidFill>
                </a:ln>
                <a:solidFill>
                  <a:sysClr val="windowText" lastClr="000000"/>
                </a:solidFill>
                <a:latin typeface="Times New Roman" pitchFamily="18" charset="0"/>
                <a:cs typeface="Times New Roman" pitchFamily="18" charset="0"/>
              </a:rPr>
              <a:t>Жақаев өмірін бейнелеген</a:t>
            </a:r>
            <a:r>
              <a:rPr lang="ru-RU" sz="2000" dirty="0">
                <a:ln>
                  <a:solidFill>
                    <a:sysClr val="windowText" lastClr="000000"/>
                  </a:solidFill>
                </a:ln>
                <a:solidFill>
                  <a:sysClr val="windowText" lastClr="000000"/>
                </a:solidFill>
                <a:latin typeface="Times New Roman" pitchFamily="18" charset="0"/>
                <a:cs typeface="Times New Roman" pitchFamily="18" charset="0"/>
              </a:rPr>
              <a:t> </a:t>
            </a:r>
            <a:r>
              <a:rPr lang="ru-RU" sz="2000" dirty="0" err="1">
                <a:ln>
                  <a:solidFill>
                    <a:sysClr val="windowText" lastClr="000000"/>
                  </a:solidFill>
                </a:ln>
                <a:solidFill>
                  <a:sysClr val="windowText" lastClr="000000"/>
                </a:solidFill>
                <a:latin typeface="Times New Roman" pitchFamily="18" charset="0"/>
                <a:cs typeface="Times New Roman" pitchFamily="18" charset="0"/>
              </a:rPr>
              <a:t>«Қыран тұғырдан ұшады» </a:t>
            </a:r>
            <a:r>
              <a:rPr lang="ru-RU" sz="2000" dirty="0">
                <a:ln>
                  <a:solidFill>
                    <a:sysClr val="windowText" lastClr="000000"/>
                  </a:solidFill>
                </a:ln>
                <a:solidFill>
                  <a:sysClr val="windowText" lastClr="000000"/>
                </a:solidFill>
                <a:latin typeface="Times New Roman" pitchFamily="18" charset="0"/>
                <a:cs typeface="Times New Roman" pitchFamily="18" charset="0"/>
              </a:rPr>
              <a:t>( </a:t>
            </a:r>
            <a:r>
              <a:rPr lang="ru-RU" sz="2000" dirty="0" err="1">
                <a:ln>
                  <a:solidFill>
                    <a:sysClr val="windowText" lastClr="000000"/>
                  </a:solidFill>
                </a:ln>
                <a:solidFill>
                  <a:sysClr val="windowText" lastClr="000000"/>
                </a:solidFill>
                <a:latin typeface="Times New Roman" pitchFamily="18" charset="0"/>
                <a:cs typeface="Times New Roman" pitchFamily="18" charset="0"/>
              </a:rPr>
              <a:t>О.Бодықовпен бірге</a:t>
            </a:r>
            <a:r>
              <a:rPr lang="ru-RU" sz="2000" dirty="0">
                <a:ln>
                  <a:solidFill>
                    <a:sysClr val="windowText" lastClr="000000"/>
                  </a:solidFill>
                </a:ln>
                <a:solidFill>
                  <a:sysClr val="windowText" lastClr="000000"/>
                </a:solidFill>
                <a:latin typeface="Times New Roman" pitchFamily="18" charset="0"/>
                <a:cs typeface="Times New Roman" pitchFamily="18" charset="0"/>
              </a:rPr>
              <a:t>), Сыр </a:t>
            </a:r>
            <a:r>
              <a:rPr lang="ru-RU" sz="2000" dirty="0" err="1">
                <a:ln>
                  <a:solidFill>
                    <a:sysClr val="windowText" lastClr="000000"/>
                  </a:solidFill>
                </a:ln>
                <a:solidFill>
                  <a:sysClr val="windowText" lastClr="000000"/>
                </a:solidFill>
                <a:latin typeface="Times New Roman" pitchFamily="18" charset="0"/>
                <a:cs typeface="Times New Roman" pitchFamily="18" charset="0"/>
              </a:rPr>
              <a:t>өңірі қазақтары тұрмысынан жазылған </a:t>
            </a:r>
            <a:r>
              <a:rPr lang="ru-RU" sz="2000" dirty="0">
                <a:ln>
                  <a:solidFill>
                    <a:sysClr val="windowText" lastClr="000000"/>
                  </a:solidFill>
                </a:ln>
                <a:solidFill>
                  <a:sysClr val="windowText" lastClr="000000"/>
                </a:solidFill>
                <a:latin typeface="Times New Roman" pitchFamily="18" charset="0"/>
                <a:cs typeface="Times New Roman" pitchFamily="18" charset="0"/>
              </a:rPr>
              <a:t>«Сыр </a:t>
            </a:r>
            <a:r>
              <a:rPr lang="ru-RU" sz="2000" dirty="0" err="1">
                <a:ln>
                  <a:solidFill>
                    <a:sysClr val="windowText" lastClr="000000"/>
                  </a:solidFill>
                </a:ln>
                <a:solidFill>
                  <a:sysClr val="windowText" lastClr="000000"/>
                </a:solidFill>
                <a:latin typeface="Times New Roman" pitchFamily="18" charset="0"/>
                <a:cs typeface="Times New Roman" pitchFamily="18" charset="0"/>
              </a:rPr>
              <a:t>диқаны</a:t>
            </a:r>
            <a:r>
              <a:rPr lang="ru-RU" sz="2000" dirty="0">
                <a:ln>
                  <a:solidFill>
                    <a:sysClr val="windowText" lastClr="000000"/>
                  </a:solidFill>
                </a:ln>
                <a:solidFill>
                  <a:sysClr val="windowText" lastClr="000000"/>
                </a:solidFill>
                <a:latin typeface="Times New Roman" pitchFamily="18" charset="0"/>
                <a:cs typeface="Times New Roman" pitchFamily="18" charset="0"/>
              </a:rPr>
              <a:t>», «</a:t>
            </a:r>
            <a:r>
              <a:rPr lang="ru-RU" sz="2000" dirty="0" err="1">
                <a:ln>
                  <a:solidFill>
                    <a:sysClr val="windowText" lastClr="000000"/>
                  </a:solidFill>
                </a:ln>
                <a:solidFill>
                  <a:sysClr val="windowText" lastClr="000000"/>
                </a:solidFill>
                <a:latin typeface="Times New Roman" pitchFamily="18" charset="0"/>
                <a:cs typeface="Times New Roman" pitchFamily="18" charset="0"/>
              </a:rPr>
              <a:t>Асыл</a:t>
            </a:r>
            <a:r>
              <a:rPr lang="ru-RU" sz="2000" dirty="0">
                <a:ln>
                  <a:solidFill>
                    <a:sysClr val="windowText" lastClr="000000"/>
                  </a:solidFill>
                </a:ln>
                <a:solidFill>
                  <a:sysClr val="windowText" lastClr="000000"/>
                </a:solidFill>
                <a:latin typeface="Times New Roman" pitchFamily="18" charset="0"/>
                <a:cs typeface="Times New Roman" pitchFamily="18" charset="0"/>
              </a:rPr>
              <a:t> </a:t>
            </a:r>
            <a:r>
              <a:rPr lang="ru-RU" sz="2000" dirty="0" err="1">
                <a:ln>
                  <a:solidFill>
                    <a:sysClr val="windowText" lastClr="000000"/>
                  </a:solidFill>
                </a:ln>
                <a:solidFill>
                  <a:sysClr val="windowText" lastClr="000000"/>
                </a:solidFill>
                <a:latin typeface="Times New Roman" pitchFamily="18" charset="0"/>
                <a:cs typeface="Times New Roman" pitchFamily="18" charset="0"/>
              </a:rPr>
              <a:t>азамат</a:t>
            </a:r>
            <a:r>
              <a:rPr lang="ru-RU" sz="2000" dirty="0">
                <a:ln>
                  <a:solidFill>
                    <a:sysClr val="windowText" lastClr="000000"/>
                  </a:solidFill>
                </a:ln>
                <a:solidFill>
                  <a:sysClr val="windowText" lastClr="000000"/>
                </a:solidFill>
                <a:latin typeface="Times New Roman" pitchFamily="18" charset="0"/>
                <a:cs typeface="Times New Roman" pitchFamily="18" charset="0"/>
              </a:rPr>
              <a:t>», «</a:t>
            </a:r>
            <a:r>
              <a:rPr lang="ru-RU" sz="2000" dirty="0" err="1">
                <a:ln>
                  <a:solidFill>
                    <a:sysClr val="windowText" lastClr="000000"/>
                  </a:solidFill>
                </a:ln>
                <a:solidFill>
                  <a:sysClr val="windowText" lastClr="000000"/>
                </a:solidFill>
                <a:latin typeface="Times New Roman" pitchFamily="18" charset="0"/>
                <a:cs typeface="Times New Roman" pitchFamily="18" charset="0"/>
              </a:rPr>
              <a:t>Әке </a:t>
            </a:r>
            <a:r>
              <a:rPr lang="ru-RU" sz="2000" dirty="0">
                <a:ln>
                  <a:solidFill>
                    <a:sysClr val="windowText" lastClr="000000"/>
                  </a:solidFill>
                </a:ln>
                <a:solidFill>
                  <a:sysClr val="windowText" lastClr="000000"/>
                </a:solidFill>
                <a:latin typeface="Times New Roman" pitchFamily="18" charset="0"/>
                <a:cs typeface="Times New Roman" pitchFamily="18" charset="0"/>
              </a:rPr>
              <a:t>мен бала», «</a:t>
            </a:r>
            <a:r>
              <a:rPr lang="ru-RU" sz="2000" dirty="0" err="1">
                <a:ln>
                  <a:solidFill>
                    <a:sysClr val="windowText" lastClr="000000"/>
                  </a:solidFill>
                </a:ln>
                <a:solidFill>
                  <a:sysClr val="windowText" lastClr="000000"/>
                </a:solidFill>
                <a:latin typeface="Times New Roman" pitchFamily="18" charset="0"/>
                <a:cs typeface="Times New Roman" pitchFamily="18" charset="0"/>
              </a:rPr>
              <a:t>Қарбаласта</a:t>
            </a:r>
            <a:r>
              <a:rPr lang="ru-RU" sz="2000" dirty="0">
                <a:ln>
                  <a:solidFill>
                    <a:sysClr val="windowText" lastClr="000000"/>
                  </a:solidFill>
                </a:ln>
                <a:solidFill>
                  <a:sysClr val="windowText" lastClr="000000"/>
                </a:solidFill>
                <a:latin typeface="Times New Roman" pitchFamily="18" charset="0"/>
                <a:cs typeface="Times New Roman" pitchFamily="18" charset="0"/>
              </a:rPr>
              <a:t>», </a:t>
            </a:r>
            <a:r>
              <a:rPr lang="ru-RU" sz="2000" dirty="0" err="1">
                <a:ln>
                  <a:solidFill>
                    <a:sysClr val="windowText" lastClr="000000"/>
                  </a:solidFill>
                </a:ln>
                <a:solidFill>
                  <a:sysClr val="windowText" lastClr="000000"/>
                </a:solidFill>
                <a:latin typeface="Times New Roman" pitchFamily="18" charset="0"/>
                <a:cs typeface="Times New Roman" pitchFamily="18" charset="0"/>
              </a:rPr>
              <a:t>Қазан төңкерісі қарсаңындағы ауыл</a:t>
            </a:r>
            <a:r>
              <a:rPr lang="ru-RU" sz="2000" dirty="0">
                <a:ln>
                  <a:solidFill>
                    <a:sysClr val="windowText" lastClr="000000"/>
                  </a:solidFill>
                </a:ln>
                <a:solidFill>
                  <a:sysClr val="windowText" lastClr="000000"/>
                </a:solidFill>
                <a:latin typeface="Times New Roman" pitchFamily="18" charset="0"/>
                <a:cs typeface="Times New Roman" pitchFamily="18" charset="0"/>
              </a:rPr>
              <a:t> </a:t>
            </a:r>
            <a:r>
              <a:rPr lang="ru-RU" sz="2000" dirty="0" err="1">
                <a:ln>
                  <a:solidFill>
                    <a:sysClr val="windowText" lastClr="000000"/>
                  </a:solidFill>
                </a:ln>
                <a:solidFill>
                  <a:sysClr val="windowText" lastClr="000000"/>
                </a:solidFill>
                <a:latin typeface="Times New Roman" pitchFamily="18" charset="0"/>
                <a:cs typeface="Times New Roman" pitchFamily="18" charset="0"/>
              </a:rPr>
              <a:t>өмірін суреттеген</a:t>
            </a:r>
            <a:r>
              <a:rPr lang="ru-RU" sz="2000" dirty="0">
                <a:ln>
                  <a:solidFill>
                    <a:sysClr val="windowText" lastClr="000000"/>
                  </a:solidFill>
                </a:ln>
                <a:solidFill>
                  <a:sysClr val="windowText" lastClr="000000"/>
                </a:solidFill>
                <a:latin typeface="Times New Roman" pitchFamily="18" charset="0"/>
                <a:cs typeface="Times New Roman" pitchFamily="18" charset="0"/>
              </a:rPr>
              <a:t> «</a:t>
            </a:r>
            <a:r>
              <a:rPr lang="ru-RU" sz="2000" dirty="0" err="1">
                <a:ln>
                  <a:solidFill>
                    <a:sysClr val="windowText" lastClr="000000"/>
                  </a:solidFill>
                </a:ln>
                <a:solidFill>
                  <a:sysClr val="windowText" lastClr="000000"/>
                </a:solidFill>
                <a:latin typeface="Times New Roman" pitchFamily="18" charset="0"/>
                <a:cs typeface="Times New Roman" pitchFamily="18" charset="0"/>
              </a:rPr>
              <a:t>Ақмоншақ</a:t>
            </a:r>
            <a:r>
              <a:rPr lang="ru-RU" sz="2000" dirty="0">
                <a:ln>
                  <a:solidFill>
                    <a:sysClr val="windowText" lastClr="000000"/>
                  </a:solidFill>
                </a:ln>
                <a:solidFill>
                  <a:sysClr val="windowText" lastClr="000000"/>
                </a:solidFill>
                <a:latin typeface="Times New Roman" pitchFamily="18" charset="0"/>
                <a:cs typeface="Times New Roman" pitchFamily="18" charset="0"/>
              </a:rPr>
              <a:t>» </a:t>
            </a:r>
            <a:r>
              <a:rPr lang="ru-RU" sz="2000" dirty="0" err="1">
                <a:ln>
                  <a:solidFill>
                    <a:sysClr val="windowText" lastClr="000000"/>
                  </a:solidFill>
                </a:ln>
                <a:solidFill>
                  <a:sysClr val="windowText" lastClr="000000"/>
                </a:solidFill>
                <a:latin typeface="Times New Roman" pitchFamily="18" charset="0"/>
                <a:cs typeface="Times New Roman" pitchFamily="18" charset="0"/>
              </a:rPr>
              <a:t>повестерін</a:t>
            </a:r>
            <a:r>
              <a:rPr lang="ru-RU" sz="2000" dirty="0">
                <a:ln>
                  <a:solidFill>
                    <a:sysClr val="windowText" lastClr="000000"/>
                  </a:solidFill>
                </a:ln>
                <a:solidFill>
                  <a:sysClr val="windowText" lastClr="000000"/>
                </a:solidFill>
                <a:latin typeface="Times New Roman" pitchFamily="18" charset="0"/>
                <a:cs typeface="Times New Roman" pitchFamily="18" charset="0"/>
              </a:rPr>
              <a:t> </a:t>
            </a:r>
            <a:r>
              <a:rPr lang="ru-RU" sz="2000" dirty="0" err="1">
                <a:ln>
                  <a:solidFill>
                    <a:sysClr val="windowText" lastClr="000000"/>
                  </a:solidFill>
                </a:ln>
                <a:solidFill>
                  <a:sysClr val="windowText" lastClr="000000"/>
                </a:solidFill>
                <a:latin typeface="Times New Roman" pitchFamily="18" charset="0"/>
                <a:cs typeface="Times New Roman" pitchFamily="18" charset="0"/>
              </a:rPr>
              <a:t>жазды</a:t>
            </a:r>
            <a:r>
              <a:rPr lang="ru-RU" sz="2000" dirty="0">
                <a:ln>
                  <a:solidFill>
                    <a:sysClr val="windowText" lastClr="000000"/>
                  </a:solidFill>
                </a:ln>
                <a:solidFill>
                  <a:sysClr val="windowText" lastClr="000000"/>
                </a:solidFill>
                <a:latin typeface="Times New Roman" pitchFamily="18" charset="0"/>
                <a:cs typeface="Times New Roman" pitchFamily="18" charset="0"/>
              </a:rPr>
              <a:t>.</a:t>
            </a:r>
          </a:p>
        </p:txBody>
      </p:sp>
    </p:spTree>
  </p:cSld>
  <p:clrMapOvr>
    <a:masterClrMapping/>
  </p:clrMapOvr>
  <p:transition spd="slow" advClick="0" advTm="10000">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715000"/>
            <a:ext cx="5857884" cy="1143000"/>
          </a:xfrm>
        </p:spPr>
        <p:txBody>
          <a:bodyPr>
            <a:normAutofit fontScale="90000"/>
          </a:bodyPr>
          <a:lstStyle/>
          <a:p>
            <a:pPr algn="ctr"/>
            <a:r>
              <a:rPr lang="ru-RU" dirty="0">
                <a:ln>
                  <a:solidFill>
                    <a:sysClr val="windowText" lastClr="000000"/>
                  </a:solidFill>
                </a:ln>
                <a:solidFill>
                  <a:sysClr val="windowText" lastClr="000000"/>
                </a:solidFill>
                <a:latin typeface="Times New Roman" pitchFamily="18" charset="0"/>
                <a:cs typeface="Times New Roman" pitchFamily="18" charset="0"/>
              </a:rPr>
              <a:t> </a:t>
            </a:r>
            <a:r>
              <a:rPr lang="ru-RU" dirty="0" err="1">
                <a:ln>
                  <a:solidFill>
                    <a:sysClr val="windowText" lastClr="000000"/>
                  </a:solidFill>
                </a:ln>
                <a:solidFill>
                  <a:sysClr val="windowText" lastClr="000000"/>
                </a:solidFill>
                <a:latin typeface="Times New Roman" pitchFamily="18" charset="0"/>
                <a:cs typeface="Times New Roman" pitchFamily="18" charset="0"/>
              </a:rPr>
              <a:t>Асқар Тоқмағамбетов </a:t>
            </a:r>
            <a:r>
              <a:rPr lang="ru-RU" dirty="0">
                <a:ln>
                  <a:solidFill>
                    <a:sysClr val="windowText" lastClr="000000"/>
                  </a:solidFill>
                </a:ln>
                <a:solidFill>
                  <a:sysClr val="windowText" lastClr="000000"/>
                </a:solidFill>
                <a:latin typeface="Times New Roman" pitchFamily="18" charset="0"/>
                <a:cs typeface="Times New Roman" pitchFamily="18" charset="0"/>
              </a:rPr>
              <a:t>-ХІХ </a:t>
            </a:r>
            <a:r>
              <a:rPr lang="ru-RU" dirty="0" err="1">
                <a:ln>
                  <a:solidFill>
                    <a:sysClr val="windowText" lastClr="000000"/>
                  </a:solidFill>
                </a:ln>
                <a:solidFill>
                  <a:sysClr val="windowText" lastClr="000000"/>
                </a:solidFill>
                <a:latin typeface="Times New Roman" pitchFamily="18" charset="0"/>
                <a:cs typeface="Times New Roman" pitchFamily="18" charset="0"/>
              </a:rPr>
              <a:t>ғасырда өмір сүрген қазақ ақындары туралы</a:t>
            </a:r>
            <a:r>
              <a:rPr lang="ru-RU" dirty="0">
                <a:ln>
                  <a:solidFill>
                    <a:sysClr val="windowText" lastClr="000000"/>
                  </a:solidFill>
                </a:ln>
                <a:solidFill>
                  <a:sysClr val="windowText" lastClr="000000"/>
                </a:solidFill>
                <a:latin typeface="Times New Roman" pitchFamily="18" charset="0"/>
                <a:cs typeface="Times New Roman" pitchFamily="18" charset="0"/>
              </a:rPr>
              <a:t> </a:t>
            </a:r>
            <a:r>
              <a:rPr lang="ru-RU" dirty="0" err="1">
                <a:ln>
                  <a:solidFill>
                    <a:sysClr val="windowText" lastClr="000000"/>
                  </a:solidFill>
                </a:ln>
                <a:solidFill>
                  <a:sysClr val="windowText" lastClr="000000"/>
                </a:solidFill>
                <a:latin typeface="Times New Roman" pitchFamily="18" charset="0"/>
                <a:cs typeface="Times New Roman" pitchFamily="18" charset="0"/>
              </a:rPr>
              <a:t>жазылған </a:t>
            </a:r>
            <a:r>
              <a:rPr lang="ru-RU" dirty="0">
                <a:ln>
                  <a:solidFill>
                    <a:sysClr val="windowText" lastClr="000000"/>
                  </a:solidFill>
                </a:ln>
                <a:solidFill>
                  <a:sysClr val="windowText" lastClr="000000"/>
                </a:solidFill>
                <a:latin typeface="Times New Roman" pitchFamily="18" charset="0"/>
                <a:cs typeface="Times New Roman" pitchFamily="18" charset="0"/>
              </a:rPr>
              <a:t>«</a:t>
            </a:r>
            <a:r>
              <a:rPr lang="ru-RU" dirty="0" err="1">
                <a:ln>
                  <a:solidFill>
                    <a:sysClr val="windowText" lastClr="000000"/>
                  </a:solidFill>
                </a:ln>
                <a:solidFill>
                  <a:sysClr val="windowText" lastClr="000000"/>
                </a:solidFill>
                <a:latin typeface="Times New Roman" pitchFamily="18" charset="0"/>
                <a:cs typeface="Times New Roman" pitchFamily="18" charset="0"/>
              </a:rPr>
              <a:t>Жыр</a:t>
            </a:r>
            <a:r>
              <a:rPr lang="ru-RU" dirty="0">
                <a:ln>
                  <a:solidFill>
                    <a:sysClr val="windowText" lastClr="000000"/>
                  </a:solidFill>
                </a:ln>
                <a:solidFill>
                  <a:sysClr val="windowText" lastClr="000000"/>
                </a:solidFill>
                <a:latin typeface="Times New Roman" pitchFamily="18" charset="0"/>
                <a:cs typeface="Times New Roman" pitchFamily="18" charset="0"/>
              </a:rPr>
              <a:t> </a:t>
            </a:r>
            <a:r>
              <a:rPr lang="ru-RU" dirty="0" err="1">
                <a:ln>
                  <a:solidFill>
                    <a:sysClr val="windowText" lastClr="000000"/>
                  </a:solidFill>
                </a:ln>
                <a:solidFill>
                  <a:sysClr val="windowText" lastClr="000000"/>
                </a:solidFill>
                <a:latin typeface="Times New Roman" pitchFamily="18" charset="0"/>
                <a:cs typeface="Times New Roman" pitchFamily="18" charset="0"/>
              </a:rPr>
              <a:t>күмбезі</a:t>
            </a:r>
            <a:r>
              <a:rPr lang="ru-RU" dirty="0">
                <a:ln>
                  <a:solidFill>
                    <a:sysClr val="windowText" lastClr="000000"/>
                  </a:solidFill>
                </a:ln>
                <a:solidFill>
                  <a:sysClr val="windowText" lastClr="000000"/>
                </a:solidFill>
                <a:latin typeface="Times New Roman" pitchFamily="18" charset="0"/>
                <a:cs typeface="Times New Roman" pitchFamily="18" charset="0"/>
              </a:rPr>
              <a:t>» </a:t>
            </a:r>
            <a:r>
              <a:rPr lang="ru-RU" dirty="0" err="1">
                <a:ln>
                  <a:solidFill>
                    <a:sysClr val="windowText" lastClr="000000"/>
                  </a:solidFill>
                </a:ln>
                <a:solidFill>
                  <a:sysClr val="windowText" lastClr="000000"/>
                </a:solidFill>
                <a:latin typeface="Times New Roman" pitchFamily="18" charset="0"/>
                <a:cs typeface="Times New Roman" pitchFamily="18" charset="0"/>
              </a:rPr>
              <a:t>атты</a:t>
            </a:r>
            <a:r>
              <a:rPr lang="ru-RU" dirty="0">
                <a:ln>
                  <a:solidFill>
                    <a:sysClr val="windowText" lastClr="000000"/>
                  </a:solidFill>
                </a:ln>
                <a:solidFill>
                  <a:sysClr val="windowText" lastClr="000000"/>
                </a:solidFill>
                <a:latin typeface="Times New Roman" pitchFamily="18" charset="0"/>
                <a:cs typeface="Times New Roman" pitchFamily="18" charset="0"/>
              </a:rPr>
              <a:t> </a:t>
            </a:r>
            <a:r>
              <a:rPr lang="ru-RU" dirty="0" err="1">
                <a:ln>
                  <a:solidFill>
                    <a:sysClr val="windowText" lastClr="000000"/>
                  </a:solidFill>
                </a:ln>
                <a:solidFill>
                  <a:sysClr val="windowText" lastClr="000000"/>
                </a:solidFill>
                <a:latin typeface="Times New Roman" pitchFamily="18" charset="0"/>
                <a:cs typeface="Times New Roman" pitchFamily="18" charset="0"/>
              </a:rPr>
              <a:t>тарихи</a:t>
            </a:r>
            <a:r>
              <a:rPr lang="ru-RU" dirty="0">
                <a:ln>
                  <a:solidFill>
                    <a:sysClr val="windowText" lastClr="000000"/>
                  </a:solidFill>
                </a:ln>
                <a:solidFill>
                  <a:sysClr val="windowText" lastClr="000000"/>
                </a:solidFill>
                <a:latin typeface="Times New Roman" pitchFamily="18" charset="0"/>
                <a:cs typeface="Times New Roman" pitchFamily="18" charset="0"/>
              </a:rPr>
              <a:t> </a:t>
            </a:r>
            <a:r>
              <a:rPr lang="ru-RU" dirty="0" err="1">
                <a:ln>
                  <a:solidFill>
                    <a:sysClr val="windowText" lastClr="000000"/>
                  </a:solidFill>
                </a:ln>
                <a:solidFill>
                  <a:sysClr val="windowText" lastClr="000000"/>
                </a:solidFill>
                <a:latin typeface="Times New Roman" pitchFamily="18" charset="0"/>
                <a:cs typeface="Times New Roman" pitchFamily="18" charset="0"/>
              </a:rPr>
              <a:t>романның </a:t>
            </a:r>
            <a:r>
              <a:rPr lang="ru-RU" dirty="0">
                <a:ln>
                  <a:solidFill>
                    <a:sysClr val="windowText" lastClr="000000"/>
                  </a:solidFill>
                </a:ln>
                <a:solidFill>
                  <a:sysClr val="windowText" lastClr="000000"/>
                </a:solidFill>
                <a:latin typeface="Times New Roman" pitchFamily="18" charset="0"/>
                <a:cs typeface="Times New Roman" pitchFamily="18" charset="0"/>
              </a:rPr>
              <a:t>авторы. </a:t>
            </a:r>
            <a:r>
              <a:rPr lang="ru-RU" dirty="0" err="1">
                <a:ln>
                  <a:solidFill>
                    <a:sysClr val="windowText" lastClr="000000"/>
                  </a:solidFill>
                </a:ln>
                <a:solidFill>
                  <a:sysClr val="windowText" lastClr="000000"/>
                </a:solidFill>
                <a:latin typeface="Times New Roman" pitchFamily="18" charset="0"/>
                <a:cs typeface="Times New Roman" pitchFamily="18" charset="0"/>
              </a:rPr>
              <a:t>Драматургияда</a:t>
            </a:r>
            <a:r>
              <a:rPr lang="ru-RU" dirty="0">
                <a:ln>
                  <a:solidFill>
                    <a:sysClr val="windowText" lastClr="000000"/>
                  </a:solidFill>
                </a:ln>
                <a:solidFill>
                  <a:sysClr val="windowText" lastClr="000000"/>
                </a:solidFill>
                <a:latin typeface="Times New Roman" pitchFamily="18" charset="0"/>
                <a:cs typeface="Times New Roman" pitchFamily="18" charset="0"/>
              </a:rPr>
              <a:t> «</a:t>
            </a:r>
            <a:r>
              <a:rPr lang="ru-RU" dirty="0" err="1">
                <a:ln>
                  <a:solidFill>
                    <a:sysClr val="windowText" lastClr="000000"/>
                  </a:solidFill>
                </a:ln>
                <a:solidFill>
                  <a:sysClr val="windowText" lastClr="000000"/>
                </a:solidFill>
                <a:latin typeface="Times New Roman" pitchFamily="18" charset="0"/>
                <a:cs typeface="Times New Roman" pitchFamily="18" charset="0"/>
              </a:rPr>
              <a:t>Екі</a:t>
            </a:r>
            <a:r>
              <a:rPr lang="ru-RU" dirty="0">
                <a:ln>
                  <a:solidFill>
                    <a:sysClr val="windowText" lastClr="000000"/>
                  </a:solidFill>
                </a:ln>
                <a:solidFill>
                  <a:sysClr val="windowText" lastClr="000000"/>
                </a:solidFill>
                <a:latin typeface="Times New Roman" pitchFamily="18" charset="0"/>
                <a:cs typeface="Times New Roman" pitchFamily="18" charset="0"/>
              </a:rPr>
              <a:t> </a:t>
            </a:r>
            <a:r>
              <a:rPr lang="ru-RU" dirty="0" err="1">
                <a:ln>
                  <a:solidFill>
                    <a:sysClr val="windowText" lastClr="000000"/>
                  </a:solidFill>
                </a:ln>
                <a:solidFill>
                  <a:sysClr val="windowText" lastClr="000000"/>
                </a:solidFill>
                <a:latin typeface="Times New Roman" pitchFamily="18" charset="0"/>
                <a:cs typeface="Times New Roman" pitchFamily="18" charset="0"/>
              </a:rPr>
              <a:t>заң», </a:t>
            </a:r>
            <a:r>
              <a:rPr lang="ru-RU" dirty="0">
                <a:ln>
                  <a:solidFill>
                    <a:sysClr val="windowText" lastClr="000000"/>
                  </a:solidFill>
                </a:ln>
                <a:solidFill>
                  <a:sysClr val="windowText" lastClr="000000"/>
                </a:solidFill>
                <a:latin typeface="Times New Roman" pitchFamily="18" charset="0"/>
                <a:cs typeface="Times New Roman" pitchFamily="18" charset="0"/>
              </a:rPr>
              <a:t>«Семафор </a:t>
            </a:r>
            <a:r>
              <a:rPr lang="ru-RU" dirty="0" err="1">
                <a:ln>
                  <a:solidFill>
                    <a:sysClr val="windowText" lastClr="000000"/>
                  </a:solidFill>
                </a:ln>
                <a:solidFill>
                  <a:sysClr val="windowText" lastClr="000000"/>
                </a:solidFill>
                <a:latin typeface="Times New Roman" pitchFamily="18" charset="0"/>
                <a:cs typeface="Times New Roman" pitchFamily="18" charset="0"/>
              </a:rPr>
              <a:t>ашық</a:t>
            </a:r>
            <a:r>
              <a:rPr lang="ru-RU" dirty="0">
                <a:ln>
                  <a:solidFill>
                    <a:sysClr val="windowText" lastClr="000000"/>
                  </a:solidFill>
                </a:ln>
                <a:solidFill>
                  <a:sysClr val="windowText" lastClr="000000"/>
                </a:solidFill>
                <a:latin typeface="Times New Roman" pitchFamily="18" charset="0"/>
                <a:cs typeface="Times New Roman" pitchFamily="18" charset="0"/>
              </a:rPr>
              <a:t>», «</a:t>
            </a:r>
            <a:r>
              <a:rPr lang="ru-RU" dirty="0" err="1">
                <a:ln>
                  <a:solidFill>
                    <a:sysClr val="windowText" lastClr="000000"/>
                  </a:solidFill>
                </a:ln>
                <a:solidFill>
                  <a:sysClr val="windowText" lastClr="000000"/>
                </a:solidFill>
                <a:latin typeface="Times New Roman" pitchFamily="18" charset="0"/>
                <a:cs typeface="Times New Roman" pitchFamily="18" charset="0"/>
              </a:rPr>
              <a:t>Әзірет Сұлтан</a:t>
            </a:r>
            <a:r>
              <a:rPr lang="ru-RU" dirty="0">
                <a:ln>
                  <a:solidFill>
                    <a:sysClr val="windowText" lastClr="000000"/>
                  </a:solidFill>
                </a:ln>
                <a:solidFill>
                  <a:sysClr val="windowText" lastClr="000000"/>
                </a:solidFill>
                <a:latin typeface="Times New Roman" pitchFamily="18" charset="0"/>
                <a:cs typeface="Times New Roman" pitchFamily="18" charset="0"/>
              </a:rPr>
              <a:t>» </a:t>
            </a:r>
            <a:r>
              <a:rPr lang="ru-RU" dirty="0" err="1">
                <a:ln>
                  <a:solidFill>
                    <a:sysClr val="windowText" lastClr="000000"/>
                  </a:solidFill>
                </a:ln>
                <a:solidFill>
                  <a:sysClr val="windowText" lastClr="000000"/>
                </a:solidFill>
                <a:latin typeface="Times New Roman" pitchFamily="18" charset="0"/>
                <a:cs typeface="Times New Roman" pitchFamily="18" charset="0"/>
              </a:rPr>
              <a:t>атты</a:t>
            </a:r>
            <a:r>
              <a:rPr lang="ru-RU" dirty="0">
                <a:ln>
                  <a:solidFill>
                    <a:sysClr val="windowText" lastClr="000000"/>
                  </a:solidFill>
                </a:ln>
                <a:solidFill>
                  <a:sysClr val="windowText" lastClr="000000"/>
                </a:solidFill>
                <a:latin typeface="Times New Roman" pitchFamily="18" charset="0"/>
                <a:cs typeface="Times New Roman" pitchFamily="18" charset="0"/>
              </a:rPr>
              <a:t> </a:t>
            </a:r>
            <a:r>
              <a:rPr lang="ru-RU" dirty="0" err="1">
                <a:ln>
                  <a:solidFill>
                    <a:sysClr val="windowText" lastClr="000000"/>
                  </a:solidFill>
                </a:ln>
                <a:solidFill>
                  <a:sysClr val="windowText" lastClr="000000"/>
                </a:solidFill>
                <a:latin typeface="Times New Roman" pitchFamily="18" charset="0"/>
                <a:cs typeface="Times New Roman" pitchFamily="18" charset="0"/>
              </a:rPr>
              <a:t>пьесалар</a:t>
            </a:r>
            <a:r>
              <a:rPr lang="ru-RU" dirty="0">
                <a:ln>
                  <a:solidFill>
                    <a:sysClr val="windowText" lastClr="000000"/>
                  </a:solidFill>
                </a:ln>
                <a:solidFill>
                  <a:sysClr val="windowText" lastClr="000000"/>
                </a:solidFill>
                <a:latin typeface="Times New Roman" pitchFamily="18" charset="0"/>
                <a:cs typeface="Times New Roman" pitchFamily="18" charset="0"/>
              </a:rPr>
              <a:t> мен «</a:t>
            </a:r>
            <a:r>
              <a:rPr lang="ru-RU" dirty="0" err="1">
                <a:ln>
                  <a:solidFill>
                    <a:sysClr val="windowText" lastClr="000000"/>
                  </a:solidFill>
                </a:ln>
                <a:solidFill>
                  <a:sysClr val="windowText" lastClr="000000"/>
                </a:solidFill>
                <a:latin typeface="Times New Roman" pitchFamily="18" charset="0"/>
                <a:cs typeface="Times New Roman" pitchFamily="18" charset="0"/>
              </a:rPr>
              <a:t>Маржан</a:t>
            </a:r>
            <a:r>
              <a:rPr lang="ru-RU" dirty="0">
                <a:ln>
                  <a:solidFill>
                    <a:sysClr val="windowText" lastClr="000000"/>
                  </a:solidFill>
                </a:ln>
                <a:solidFill>
                  <a:sysClr val="windowText" lastClr="000000"/>
                </a:solidFill>
                <a:latin typeface="Times New Roman" pitchFamily="18" charset="0"/>
                <a:cs typeface="Times New Roman" pitchFamily="18" charset="0"/>
              </a:rPr>
              <a:t>», «</a:t>
            </a:r>
            <a:r>
              <a:rPr lang="ru-RU" dirty="0" err="1">
                <a:ln>
                  <a:solidFill>
                    <a:sysClr val="windowText" lastClr="000000"/>
                  </a:solidFill>
                </a:ln>
                <a:solidFill>
                  <a:sysClr val="windowText" lastClr="000000"/>
                </a:solidFill>
                <a:latin typeface="Times New Roman" pitchFamily="18" charset="0"/>
                <a:cs typeface="Times New Roman" pitchFamily="18" charset="0"/>
              </a:rPr>
              <a:t>Бәріміз </a:t>
            </a:r>
            <a:r>
              <a:rPr lang="ru-RU" dirty="0">
                <a:ln>
                  <a:solidFill>
                    <a:sysClr val="windowText" lastClr="000000"/>
                  </a:solidFill>
                </a:ln>
                <a:solidFill>
                  <a:sysClr val="windowText" lastClr="000000"/>
                </a:solidFill>
                <a:latin typeface="Times New Roman" pitchFamily="18" charset="0"/>
                <a:cs typeface="Times New Roman" pitchFamily="18" charset="0"/>
              </a:rPr>
              <a:t>де </a:t>
            </a:r>
            <a:r>
              <a:rPr lang="ru-RU" dirty="0" err="1">
                <a:ln>
                  <a:solidFill>
                    <a:sysClr val="windowText" lastClr="000000"/>
                  </a:solidFill>
                </a:ln>
                <a:solidFill>
                  <a:sysClr val="windowText" lastClr="000000"/>
                </a:solidFill>
                <a:latin typeface="Times New Roman" pitchFamily="18" charset="0"/>
                <a:cs typeface="Times New Roman" pitchFamily="18" charset="0"/>
              </a:rPr>
              <a:t>сондай</a:t>
            </a:r>
            <a:r>
              <a:rPr lang="ru-RU" dirty="0">
                <a:ln>
                  <a:solidFill>
                    <a:sysClr val="windowText" lastClr="000000"/>
                  </a:solidFill>
                </a:ln>
                <a:solidFill>
                  <a:sysClr val="windowText" lastClr="000000"/>
                </a:solidFill>
                <a:latin typeface="Times New Roman" pitchFamily="18" charset="0"/>
                <a:cs typeface="Times New Roman" pitchFamily="18" charset="0"/>
              </a:rPr>
              <a:t> </a:t>
            </a:r>
            <a:r>
              <a:rPr lang="ru-RU" dirty="0" err="1">
                <a:ln>
                  <a:solidFill>
                    <a:sysClr val="windowText" lastClr="000000"/>
                  </a:solidFill>
                </a:ln>
                <a:solidFill>
                  <a:sysClr val="windowText" lastClr="000000"/>
                </a:solidFill>
                <a:latin typeface="Times New Roman" pitchFamily="18" charset="0"/>
                <a:cs typeface="Times New Roman" pitchFamily="18" charset="0"/>
              </a:rPr>
              <a:t>болсақ</a:t>
            </a:r>
            <a:r>
              <a:rPr lang="ru-RU" dirty="0">
                <a:ln>
                  <a:solidFill>
                    <a:sysClr val="windowText" lastClr="000000"/>
                  </a:solidFill>
                </a:ln>
                <a:solidFill>
                  <a:sysClr val="windowText" lastClr="000000"/>
                </a:solidFill>
                <a:latin typeface="Times New Roman" pitchFamily="18" charset="0"/>
                <a:cs typeface="Times New Roman" pitchFamily="18" charset="0"/>
              </a:rPr>
              <a:t>» </a:t>
            </a:r>
            <a:r>
              <a:rPr lang="ru-RU" dirty="0" err="1">
                <a:ln>
                  <a:solidFill>
                    <a:sysClr val="windowText" lastClr="000000"/>
                  </a:solidFill>
                </a:ln>
                <a:solidFill>
                  <a:sysClr val="windowText" lastClr="000000"/>
                </a:solidFill>
                <a:latin typeface="Times New Roman" pitchFamily="18" charset="0"/>
                <a:cs typeface="Times New Roman" pitchFamily="18" charset="0"/>
              </a:rPr>
              <a:t>атты</a:t>
            </a:r>
            <a:r>
              <a:rPr lang="ru-RU" dirty="0">
                <a:ln>
                  <a:solidFill>
                    <a:sysClr val="windowText" lastClr="000000"/>
                  </a:solidFill>
                </a:ln>
                <a:solidFill>
                  <a:sysClr val="windowText" lastClr="000000"/>
                </a:solidFill>
                <a:latin typeface="Times New Roman" pitchFamily="18" charset="0"/>
                <a:cs typeface="Times New Roman" pitchFamily="18" charset="0"/>
              </a:rPr>
              <a:t> </a:t>
            </a:r>
            <a:r>
              <a:rPr lang="ru-RU" dirty="0" err="1">
                <a:ln>
                  <a:solidFill>
                    <a:sysClr val="windowText" lastClr="000000"/>
                  </a:solidFill>
                </a:ln>
                <a:solidFill>
                  <a:sysClr val="windowText" lastClr="000000"/>
                </a:solidFill>
                <a:latin typeface="Times New Roman" pitchFamily="18" charset="0"/>
                <a:cs typeface="Times New Roman" pitchFamily="18" charset="0"/>
              </a:rPr>
              <a:t>киносценарийлер</a:t>
            </a:r>
            <a:r>
              <a:rPr lang="ru-RU" dirty="0">
                <a:ln>
                  <a:solidFill>
                    <a:sysClr val="windowText" lastClr="000000"/>
                  </a:solidFill>
                </a:ln>
                <a:solidFill>
                  <a:sysClr val="windowText" lastClr="000000"/>
                </a:solidFill>
                <a:latin typeface="Times New Roman" pitchFamily="18" charset="0"/>
                <a:cs typeface="Times New Roman" pitchFamily="18" charset="0"/>
              </a:rPr>
              <a:t> </a:t>
            </a:r>
            <a:r>
              <a:rPr lang="ru-RU" dirty="0" err="1">
                <a:ln>
                  <a:solidFill>
                    <a:sysClr val="windowText" lastClr="000000"/>
                  </a:solidFill>
                </a:ln>
                <a:solidFill>
                  <a:sysClr val="windowText" lastClr="000000"/>
                </a:solidFill>
                <a:latin typeface="Times New Roman" pitchFamily="18" charset="0"/>
                <a:cs typeface="Times New Roman" pitchFamily="18" charset="0"/>
              </a:rPr>
              <a:t>жазған</a:t>
            </a:r>
            <a:r>
              <a:rPr lang="ru-RU" dirty="0">
                <a:ln>
                  <a:solidFill>
                    <a:sysClr val="windowText" lastClr="000000"/>
                  </a:solidFill>
                </a:ln>
                <a:solidFill>
                  <a:sysClr val="windowText" lastClr="000000"/>
                </a:solidFill>
                <a:latin typeface="Times New Roman" pitchFamily="18" charset="0"/>
                <a:cs typeface="Times New Roman" pitchFamily="18" charset="0"/>
              </a:rPr>
              <a:t>. </a:t>
            </a:r>
            <a:r>
              <a:rPr lang="ru-RU" dirty="0" err="1">
                <a:ln>
                  <a:solidFill>
                    <a:sysClr val="windowText" lastClr="000000"/>
                  </a:solidFill>
                </a:ln>
                <a:solidFill>
                  <a:sysClr val="windowText" lastClr="000000"/>
                </a:solidFill>
                <a:latin typeface="Times New Roman" pitchFamily="18" charset="0"/>
                <a:cs typeface="Times New Roman" pitchFamily="18" charset="0"/>
              </a:rPr>
              <a:t>С.Айнидің «Құлдар» романын</a:t>
            </a:r>
            <a:r>
              <a:rPr lang="ru-RU" dirty="0">
                <a:ln>
                  <a:solidFill>
                    <a:sysClr val="windowText" lastClr="000000"/>
                  </a:solidFill>
                </a:ln>
                <a:solidFill>
                  <a:sysClr val="windowText" lastClr="000000"/>
                </a:solidFill>
                <a:latin typeface="Times New Roman" pitchFamily="18" charset="0"/>
                <a:cs typeface="Times New Roman" pitchFamily="18" charset="0"/>
              </a:rPr>
              <a:t> </a:t>
            </a:r>
            <a:r>
              <a:rPr lang="ru-RU" dirty="0" err="1">
                <a:ln>
                  <a:solidFill>
                    <a:sysClr val="windowText" lastClr="000000"/>
                  </a:solidFill>
                </a:ln>
                <a:solidFill>
                  <a:sysClr val="windowText" lastClr="000000"/>
                </a:solidFill>
                <a:latin typeface="Times New Roman" pitchFamily="18" charset="0"/>
                <a:cs typeface="Times New Roman" pitchFamily="18" charset="0"/>
              </a:rPr>
              <a:t>қазақ тіліне</a:t>
            </a:r>
            <a:r>
              <a:rPr lang="ru-RU" dirty="0">
                <a:ln>
                  <a:solidFill>
                    <a:sysClr val="windowText" lastClr="000000"/>
                  </a:solidFill>
                </a:ln>
                <a:solidFill>
                  <a:sysClr val="windowText" lastClr="000000"/>
                </a:solidFill>
                <a:latin typeface="Times New Roman" pitchFamily="18" charset="0"/>
                <a:cs typeface="Times New Roman" pitchFamily="18" charset="0"/>
              </a:rPr>
              <a:t> </a:t>
            </a:r>
            <a:r>
              <a:rPr lang="ru-RU" dirty="0" err="1">
                <a:ln>
                  <a:solidFill>
                    <a:sysClr val="windowText" lastClr="000000"/>
                  </a:solidFill>
                </a:ln>
                <a:solidFill>
                  <a:sysClr val="windowText" lastClr="000000"/>
                </a:solidFill>
                <a:latin typeface="Times New Roman" pitchFamily="18" charset="0"/>
                <a:cs typeface="Times New Roman" pitchFamily="18" charset="0"/>
              </a:rPr>
              <a:t>аударған.</a:t>
            </a:r>
            <a:br>
              <a:rPr lang="ru-RU" dirty="0">
                <a:ln>
                  <a:solidFill>
                    <a:sysClr val="windowText" lastClr="000000"/>
                  </a:solidFill>
                </a:ln>
                <a:solidFill>
                  <a:sysClr val="windowText" lastClr="000000"/>
                </a:solidFill>
                <a:latin typeface="Times New Roman" pitchFamily="18" charset="0"/>
                <a:cs typeface="Times New Roman" pitchFamily="18" charset="0"/>
              </a:rPr>
            </a:br>
            <a:r>
              <a:rPr lang="ru-RU" dirty="0" err="1">
                <a:ln>
                  <a:solidFill>
                    <a:sysClr val="windowText" lastClr="000000"/>
                  </a:solidFill>
                </a:ln>
                <a:solidFill>
                  <a:sysClr val="windowText" lastClr="000000"/>
                </a:solidFill>
                <a:latin typeface="Times New Roman" pitchFamily="18" charset="0"/>
                <a:cs typeface="Times New Roman" pitchFamily="18" charset="0"/>
              </a:rPr>
              <a:t>Қазан төңкерісі, </a:t>
            </a:r>
            <a:r>
              <a:rPr lang="ru-RU" dirty="0">
                <a:ln>
                  <a:solidFill>
                    <a:sysClr val="windowText" lastClr="000000"/>
                  </a:solidFill>
                </a:ln>
                <a:solidFill>
                  <a:sysClr val="windowText" lastClr="000000"/>
                </a:solidFill>
                <a:latin typeface="Times New Roman" pitchFamily="18" charset="0"/>
                <a:cs typeface="Times New Roman" pitchFamily="18" charset="0"/>
              </a:rPr>
              <a:t>1-дәрежелі </a:t>
            </a:r>
            <a:r>
              <a:rPr lang="ru-RU" dirty="0" err="1">
                <a:ln>
                  <a:solidFill>
                    <a:sysClr val="windowText" lastClr="000000"/>
                  </a:solidFill>
                </a:ln>
                <a:solidFill>
                  <a:sysClr val="windowText" lastClr="000000"/>
                </a:solidFill>
                <a:latin typeface="Times New Roman" pitchFamily="18" charset="0"/>
                <a:cs typeface="Times New Roman" pitchFamily="18" charset="0"/>
              </a:rPr>
              <a:t>Отан</a:t>
            </a:r>
            <a:r>
              <a:rPr lang="ru-RU" dirty="0">
                <a:ln>
                  <a:solidFill>
                    <a:sysClr val="windowText" lastClr="000000"/>
                  </a:solidFill>
                </a:ln>
                <a:solidFill>
                  <a:sysClr val="windowText" lastClr="000000"/>
                </a:solidFill>
                <a:latin typeface="Times New Roman" pitchFamily="18" charset="0"/>
                <a:cs typeface="Times New Roman" pitchFamily="18" charset="0"/>
              </a:rPr>
              <a:t> </a:t>
            </a:r>
            <a:r>
              <a:rPr lang="ru-RU" dirty="0" err="1">
                <a:ln>
                  <a:solidFill>
                    <a:sysClr val="windowText" lastClr="000000"/>
                  </a:solidFill>
                </a:ln>
                <a:solidFill>
                  <a:sysClr val="windowText" lastClr="000000"/>
                </a:solidFill>
                <a:latin typeface="Times New Roman" pitchFamily="18" charset="0"/>
                <a:cs typeface="Times New Roman" pitchFamily="18" charset="0"/>
              </a:rPr>
              <a:t>соғысы</a:t>
            </a:r>
            <a:r>
              <a:rPr lang="ru-RU" dirty="0">
                <a:ln>
                  <a:solidFill>
                    <a:sysClr val="windowText" lastClr="000000"/>
                  </a:solidFill>
                </a:ln>
                <a:solidFill>
                  <a:sysClr val="windowText" lastClr="000000"/>
                </a:solidFill>
                <a:latin typeface="Times New Roman" pitchFamily="18" charset="0"/>
                <a:cs typeface="Times New Roman" pitchFamily="18" charset="0"/>
              </a:rPr>
              <a:t>, </a:t>
            </a:r>
            <a:r>
              <a:rPr lang="ru-RU" dirty="0" err="1">
                <a:ln>
                  <a:solidFill>
                    <a:sysClr val="windowText" lastClr="000000"/>
                  </a:solidFill>
                </a:ln>
                <a:solidFill>
                  <a:sysClr val="windowText" lastClr="000000"/>
                </a:solidFill>
                <a:latin typeface="Times New Roman" pitchFamily="18" charset="0"/>
                <a:cs typeface="Times New Roman" pitchFamily="18" charset="0"/>
              </a:rPr>
              <a:t>үш мәрте Еңбек Қызыл </a:t>
            </a:r>
            <a:r>
              <a:rPr lang="ru-RU" dirty="0">
                <a:ln>
                  <a:solidFill>
                    <a:sysClr val="windowText" lastClr="000000"/>
                  </a:solidFill>
                </a:ln>
                <a:solidFill>
                  <a:sysClr val="windowText" lastClr="000000"/>
                </a:solidFill>
                <a:latin typeface="Times New Roman" pitchFamily="18" charset="0"/>
                <a:cs typeface="Times New Roman" pitchFamily="18" charset="0"/>
              </a:rPr>
              <a:t>Ту </a:t>
            </a:r>
            <a:r>
              <a:rPr lang="ru-RU" dirty="0" err="1">
                <a:ln>
                  <a:solidFill>
                    <a:sysClr val="windowText" lastClr="000000"/>
                  </a:solidFill>
                </a:ln>
                <a:solidFill>
                  <a:sysClr val="windowText" lastClr="000000"/>
                </a:solidFill>
                <a:latin typeface="Times New Roman" pitchFamily="18" charset="0"/>
                <a:cs typeface="Times New Roman" pitchFamily="18" charset="0"/>
              </a:rPr>
              <a:t>ордендерімен</a:t>
            </a:r>
            <a:r>
              <a:rPr lang="ru-RU" dirty="0">
                <a:ln>
                  <a:solidFill>
                    <a:sysClr val="windowText" lastClr="000000"/>
                  </a:solidFill>
                </a:ln>
                <a:solidFill>
                  <a:sysClr val="windowText" lastClr="000000"/>
                </a:solidFill>
                <a:latin typeface="Times New Roman" pitchFamily="18" charset="0"/>
                <a:cs typeface="Times New Roman" pitchFamily="18" charset="0"/>
              </a:rPr>
              <a:t>, </a:t>
            </a:r>
            <a:r>
              <a:rPr lang="ru-RU" dirty="0" err="1">
                <a:ln>
                  <a:solidFill>
                    <a:sysClr val="windowText" lastClr="000000"/>
                  </a:solidFill>
                </a:ln>
                <a:solidFill>
                  <a:sysClr val="windowText" lastClr="000000"/>
                </a:solidFill>
                <a:latin typeface="Times New Roman" pitchFamily="18" charset="0"/>
                <a:cs typeface="Times New Roman" pitchFamily="18" charset="0"/>
              </a:rPr>
              <a:t>бірнеше</a:t>
            </a:r>
            <a:r>
              <a:rPr lang="ru-RU" dirty="0">
                <a:ln>
                  <a:solidFill>
                    <a:sysClr val="windowText" lastClr="000000"/>
                  </a:solidFill>
                </a:ln>
                <a:solidFill>
                  <a:sysClr val="windowText" lastClr="000000"/>
                </a:solidFill>
                <a:latin typeface="Times New Roman" pitchFamily="18" charset="0"/>
                <a:cs typeface="Times New Roman" pitchFamily="18" charset="0"/>
              </a:rPr>
              <a:t> </a:t>
            </a:r>
            <a:r>
              <a:rPr lang="ru-RU" dirty="0" err="1">
                <a:ln>
                  <a:solidFill>
                    <a:sysClr val="windowText" lastClr="000000"/>
                  </a:solidFill>
                </a:ln>
                <a:solidFill>
                  <a:sysClr val="windowText" lastClr="000000"/>
                </a:solidFill>
                <a:latin typeface="Times New Roman" pitchFamily="18" charset="0"/>
                <a:cs typeface="Times New Roman" pitchFamily="18" charset="0"/>
              </a:rPr>
              <a:t>медальдармен</a:t>
            </a:r>
            <a:r>
              <a:rPr lang="ru-RU" dirty="0">
                <a:ln>
                  <a:solidFill>
                    <a:sysClr val="windowText" lastClr="000000"/>
                  </a:solidFill>
                </a:ln>
                <a:solidFill>
                  <a:sysClr val="windowText" lastClr="000000"/>
                </a:solidFill>
                <a:latin typeface="Times New Roman" pitchFamily="18" charset="0"/>
                <a:cs typeface="Times New Roman" pitchFamily="18" charset="0"/>
              </a:rPr>
              <a:t> </a:t>
            </a:r>
            <a:r>
              <a:rPr lang="ru-RU" dirty="0" err="1">
                <a:ln>
                  <a:solidFill>
                    <a:sysClr val="windowText" lastClr="000000"/>
                  </a:solidFill>
                </a:ln>
                <a:solidFill>
                  <a:sysClr val="windowText" lastClr="000000"/>
                </a:solidFill>
                <a:latin typeface="Times New Roman" pitchFamily="18" charset="0"/>
                <a:cs typeface="Times New Roman" pitchFamily="18" charset="0"/>
              </a:rPr>
              <a:t>марапатталған</a:t>
            </a:r>
            <a:r>
              <a:rPr lang="ru-RU" dirty="0">
                <a:ln>
                  <a:solidFill>
                    <a:sysClr val="windowText" lastClr="000000"/>
                  </a:solidFill>
                </a:ln>
                <a:solidFill>
                  <a:sysClr val="windowText" lastClr="000000"/>
                </a:solidFill>
                <a:latin typeface="Times New Roman" pitchFamily="18" charset="0"/>
                <a:cs typeface="Times New Roman" pitchFamily="18" charset="0"/>
              </a:rPr>
              <a:t>.</a:t>
            </a:r>
            <a:br>
              <a:rPr lang="ru-RU" dirty="0">
                <a:ln>
                  <a:solidFill>
                    <a:sysClr val="windowText" lastClr="000000"/>
                  </a:solidFill>
                </a:ln>
                <a:solidFill>
                  <a:sysClr val="windowText" lastClr="000000"/>
                </a:solidFill>
                <a:latin typeface="Times New Roman" pitchFamily="18" charset="0"/>
                <a:cs typeface="Times New Roman" pitchFamily="18" charset="0"/>
              </a:rPr>
            </a:br>
            <a:endParaRPr lang="ru-RU" dirty="0">
              <a:ln>
                <a:solidFill>
                  <a:sysClr val="windowText" lastClr="000000"/>
                </a:solidFill>
              </a:ln>
              <a:solidFill>
                <a:sysClr val="windowText" lastClr="000000"/>
              </a:solidFill>
              <a:latin typeface="Times New Roman" pitchFamily="18" charset="0"/>
              <a:cs typeface="Times New Roman" pitchFamily="18" charset="0"/>
            </a:endParaRPr>
          </a:p>
        </p:txBody>
      </p:sp>
      <p:pic>
        <p:nvPicPr>
          <p:cNvPr id="34818" name="Picture 2" descr="http://www.atyrau-city.kz/img_greate_people/188.jpg"/>
          <p:cNvPicPr>
            <a:picLocks noChangeAspect="1" noChangeArrowheads="1"/>
          </p:cNvPicPr>
          <p:nvPr/>
        </p:nvPicPr>
        <p:blipFill>
          <a:blip r:embed="rId3" cstate="print"/>
          <a:srcRect/>
          <a:stretch>
            <a:fillRect/>
          </a:stretch>
        </p:blipFill>
        <p:spPr bwMode="auto">
          <a:xfrm>
            <a:off x="6000760" y="357166"/>
            <a:ext cx="2518190" cy="335758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advClick="0" advTm="10000">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8000" r="-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9099" y="3154751"/>
            <a:ext cx="7467600" cy="1143000"/>
          </a:xfrm>
        </p:spPr>
        <p:txBody>
          <a:bodyPr>
            <a:noAutofit/>
          </a:bodyPr>
          <a:lstStyle/>
          <a:p>
            <a:pPr algn="ctr"/>
            <a:r>
              <a:rPr lang="kk-KZ" sz="7200" dirty="0">
                <a:ln>
                  <a:solidFill>
                    <a:sysClr val="windowText" lastClr="000000"/>
                  </a:solidFill>
                </a:ln>
                <a:solidFill>
                  <a:sysClr val="windowText" lastClr="000000"/>
                </a:solidFill>
                <a:latin typeface="Times New Roman" pitchFamily="18" charset="0"/>
                <a:cs typeface="Times New Roman" pitchFamily="18" charset="0"/>
              </a:rPr>
              <a:t>Сәбит</a:t>
            </a:r>
            <a:br>
              <a:rPr lang="kk-KZ" sz="7200" dirty="0">
                <a:ln>
                  <a:solidFill>
                    <a:sysClr val="windowText" lastClr="000000"/>
                  </a:solidFill>
                </a:ln>
                <a:solidFill>
                  <a:sysClr val="windowText" lastClr="000000"/>
                </a:solidFill>
                <a:latin typeface="Times New Roman" pitchFamily="18" charset="0"/>
                <a:cs typeface="Times New Roman" pitchFamily="18" charset="0"/>
              </a:rPr>
            </a:br>
            <a:r>
              <a:rPr lang="kk-KZ" sz="7200" dirty="0">
                <a:ln>
                  <a:solidFill>
                    <a:sysClr val="windowText" lastClr="000000"/>
                  </a:solidFill>
                </a:ln>
                <a:solidFill>
                  <a:sysClr val="windowText" lastClr="000000"/>
                </a:solidFill>
                <a:latin typeface="Times New Roman" pitchFamily="18" charset="0"/>
                <a:cs typeface="Times New Roman" pitchFamily="18" charset="0"/>
              </a:rPr>
              <a:t> Мұқанов</a:t>
            </a:r>
            <a:endParaRPr lang="ru-RU" sz="7200" dirty="0">
              <a:ln>
                <a:solidFill>
                  <a:sysClr val="windowText" lastClr="000000"/>
                </a:solidFill>
              </a:ln>
              <a:solidFill>
                <a:sysClr val="windowText" lastClr="000000"/>
              </a:solidFill>
              <a:latin typeface="Times New Roman" pitchFamily="18" charset="0"/>
              <a:cs typeface="Times New Roman" pitchFamily="18" charset="0"/>
            </a:endParaRPr>
          </a:p>
        </p:txBody>
      </p:sp>
    </p:spTree>
  </p:cSld>
  <p:clrMapOvr>
    <a:masterClrMapping/>
  </p:clrMapOvr>
  <p:transition spd="slow" advClick="0" advTm="10000">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im3-tub-kz.yandex.net/i?id=402288017-21-72&amp;n=21"/>
          <p:cNvPicPr>
            <a:picLocks noChangeAspect="1" noChangeArrowheads="1"/>
          </p:cNvPicPr>
          <p:nvPr/>
        </p:nvPicPr>
        <p:blipFill>
          <a:blip r:embed="rId2" cstate="print"/>
          <a:srcRect/>
          <a:stretch>
            <a:fillRect/>
          </a:stretch>
        </p:blipFill>
        <p:spPr bwMode="auto">
          <a:xfrm>
            <a:off x="214281" y="214290"/>
            <a:ext cx="8744011" cy="62151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advClick="0" advTm="10000">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688" y="5072074"/>
            <a:ext cx="8858312" cy="1143000"/>
          </a:xfrm>
        </p:spPr>
        <p:txBody>
          <a:bodyPr>
            <a:noAutofit/>
          </a:bodyPr>
          <a:lstStyle/>
          <a:p>
            <a:r>
              <a:rPr lang="ru-RU" sz="1800" dirty="0" err="1">
                <a:ln>
                  <a:solidFill>
                    <a:sysClr val="windowText" lastClr="000000"/>
                  </a:solidFill>
                </a:ln>
                <a:solidFill>
                  <a:sysClr val="windowText" lastClr="000000"/>
                </a:solidFill>
                <a:latin typeface="Times New Roman" pitchFamily="18" charset="0"/>
                <a:cs typeface="Times New Roman" pitchFamily="18" charset="0"/>
              </a:rPr>
              <a:t>Сәбит қазіргі </a:t>
            </a:r>
            <a:r>
              <a:rPr lang="ru-RU" sz="1800" dirty="0" err="1">
                <a:ln>
                  <a:solidFill>
                    <a:sysClr val="windowText" lastClr="000000"/>
                  </a:solidFill>
                </a:ln>
                <a:solidFill>
                  <a:sysClr val="windowText" lastClr="000000"/>
                </a:solidFill>
                <a:latin typeface="Times New Roman" pitchFamily="18" charset="0"/>
                <a:cs typeface="Times New Roman" pitchFamily="18" charset="0"/>
                <a:hlinkClick r:id="rId2" tooltip="Солтүстік Қазақстан облысы"/>
              </a:rPr>
              <a:t>Солтүстік Қазақстан облысының</a:t>
            </a:r>
            <a:r>
              <a:rPr lang="ru-RU" sz="1800" dirty="0" err="1">
                <a:ln>
                  <a:solidFill>
                    <a:sysClr val="windowText" lastClr="000000"/>
                  </a:solidFill>
                </a:ln>
                <a:solidFill>
                  <a:sysClr val="windowText" lastClr="000000"/>
                </a:solidFill>
                <a:latin typeface="Times New Roman" pitchFamily="18" charset="0"/>
                <a:cs typeface="Times New Roman" pitchFamily="18" charset="0"/>
              </a:rPr>
              <a:t> </a:t>
            </a:r>
            <a:r>
              <a:rPr lang="ru-RU" sz="1800" dirty="0">
                <a:ln>
                  <a:solidFill>
                    <a:sysClr val="windowText" lastClr="000000"/>
                  </a:solidFill>
                </a:ln>
                <a:solidFill>
                  <a:sysClr val="windowText" lastClr="000000"/>
                </a:solidFill>
                <a:latin typeface="Times New Roman" pitchFamily="18" charset="0"/>
                <a:cs typeface="Times New Roman" pitchFamily="18" charset="0"/>
              </a:rPr>
              <a:t>Жамбыл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ауданындағы Жаманшұбар </a:t>
            </a:r>
            <a:r>
              <a:rPr lang="ru-RU" sz="1800" dirty="0">
                <a:ln>
                  <a:solidFill>
                    <a:sysClr val="windowText" lastClr="000000"/>
                  </a:solidFill>
                </a:ln>
                <a:solidFill>
                  <a:sysClr val="windowText" lastClr="000000"/>
                </a:solidFill>
                <a:latin typeface="Times New Roman" pitchFamily="18" charset="0"/>
                <a:cs typeface="Times New Roman" pitchFamily="18" charset="0"/>
              </a:rPr>
              <a:t>(</a:t>
            </a:r>
            <a:r>
              <a:rPr lang="ru-RU" sz="1800" dirty="0" err="1">
                <a:ln>
                  <a:solidFill>
                    <a:sysClr val="windowText" lastClr="000000"/>
                  </a:solidFill>
                </a:ln>
                <a:solidFill>
                  <a:sysClr val="windowText" lastClr="000000"/>
                </a:solidFill>
                <a:latin typeface="Times New Roman" pitchFamily="18" charset="0"/>
                <a:cs typeface="Times New Roman" pitchFamily="18" charset="0"/>
              </a:rPr>
              <a:t>бұрынғы Ақмола губерниясы</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Қызылжар уезі</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Таузар</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болысына</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қарасты екінші</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ауыл</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деген</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жерде</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кедей</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отбасында</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туған</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Сәбит жеті</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жасқа келгенде</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әкесі </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Мұқан, сегізге</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толғанда шешесі</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өледі </a:t>
            </a:r>
            <a:r>
              <a:rPr lang="ru-RU" sz="1800" dirty="0">
                <a:ln>
                  <a:solidFill>
                    <a:sysClr val="windowText" lastClr="000000"/>
                  </a:solidFill>
                </a:ln>
                <a:solidFill>
                  <a:sysClr val="windowText" lastClr="000000"/>
                </a:solidFill>
                <a:latin typeface="Times New Roman" pitchFamily="18" charset="0"/>
                <a:cs typeface="Times New Roman" pitchFamily="18" charset="0"/>
              </a:rPr>
              <a:t>де,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Мұстафа деген</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ағасының қолында қалады.</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Жетімдіктің ауыр</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қасіретін тартқан Сәбит </a:t>
            </a:r>
            <a:r>
              <a:rPr lang="ru-RU" sz="1800" dirty="0">
                <a:ln>
                  <a:solidFill>
                    <a:sysClr val="windowText" lastClr="000000"/>
                  </a:solidFill>
                </a:ln>
                <a:solidFill>
                  <a:sysClr val="windowText" lastClr="000000"/>
                </a:solidFill>
                <a:latin typeface="Times New Roman" pitchFamily="18" charset="0"/>
                <a:cs typeface="Times New Roman" pitchFamily="18" charset="0"/>
              </a:rPr>
              <a:t>он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жасынан</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бастап</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өз бетінше</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еңбек етеді</a:t>
            </a:r>
            <a:r>
              <a:rPr lang="ru-RU" sz="1800" dirty="0">
                <a:ln>
                  <a:solidFill>
                    <a:sysClr val="windowText" lastClr="000000"/>
                  </a:solidFill>
                </a:ln>
                <a:solidFill>
                  <a:sysClr val="windowText" lastClr="000000"/>
                </a:solidFill>
                <a:latin typeface="Times New Roman" pitchFamily="18" charset="0"/>
                <a:cs typeface="Times New Roman" pitchFamily="18" charset="0"/>
              </a:rPr>
              <a:t>.</a:t>
            </a:r>
            <a:br>
              <a:rPr lang="ru-RU" sz="1800" dirty="0">
                <a:ln>
                  <a:solidFill>
                    <a:sysClr val="windowText" lastClr="000000"/>
                  </a:solidFill>
                </a:ln>
                <a:solidFill>
                  <a:sysClr val="windowText" lastClr="000000"/>
                </a:solidFill>
                <a:latin typeface="Times New Roman" pitchFamily="18" charset="0"/>
                <a:cs typeface="Times New Roman" pitchFamily="18" charset="0"/>
              </a:rPr>
            </a:br>
            <a:r>
              <a:rPr lang="ru-RU" sz="1800" dirty="0" err="1">
                <a:ln>
                  <a:solidFill>
                    <a:sysClr val="windowText" lastClr="000000"/>
                  </a:solidFill>
                </a:ln>
                <a:solidFill>
                  <a:sysClr val="windowText" lastClr="000000"/>
                </a:solidFill>
                <a:latin typeface="Times New Roman" pitchFamily="18" charset="0"/>
                <a:cs typeface="Times New Roman" pitchFamily="18" charset="0"/>
              </a:rPr>
              <a:t>Жоқшылық зардабынан</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Сәбит әркімнің есігінде</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жүріп, отыншы</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сушы</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қойшы, жылқышы болып</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күн кешіреді</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Тапқаны тамағына жетпей</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мұқтаждық қолын байлаған ол</a:t>
            </a:r>
            <a:r>
              <a:rPr lang="ru-RU" sz="1800" dirty="0">
                <a:ln>
                  <a:solidFill>
                    <a:sysClr val="windowText" lastClr="000000"/>
                  </a:solidFill>
                </a:ln>
                <a:solidFill>
                  <a:sysClr val="windowText" lastClr="000000"/>
                </a:solidFill>
                <a:latin typeface="Times New Roman" pitchFamily="18" charset="0"/>
                <a:cs typeface="Times New Roman" pitchFamily="18" charset="0"/>
              </a:rPr>
              <a:t> –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жасында</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оқи алмайды</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Бірақ, оқысам, білсем</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деген</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арманы</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ойынан</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бір</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кеткен</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емес</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Өз бетінше</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ұмтылып, ауыл</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молдаларынан</a:t>
            </a:r>
            <a:r>
              <a:rPr lang="ru-RU" sz="1800" dirty="0">
                <a:ln>
                  <a:solidFill>
                    <a:sysClr val="windowText" lastClr="000000"/>
                  </a:solidFill>
                </a:ln>
                <a:solidFill>
                  <a:sysClr val="windowText" lastClr="000000"/>
                </a:solidFill>
                <a:latin typeface="Times New Roman" pitchFamily="18" charset="0"/>
                <a:cs typeface="Times New Roman" pitchFamily="18" charset="0"/>
              </a:rPr>
              <a:t> хат </a:t>
            </a:r>
            <a:r>
              <a:rPr lang="ru-RU" sz="1800" dirty="0" err="1">
                <a:ln>
                  <a:solidFill>
                    <a:sysClr val="windowText" lastClr="000000"/>
                  </a:solidFill>
                </a:ln>
                <a:solidFill>
                  <a:sysClr val="windowText" lastClr="000000"/>
                </a:solidFill>
                <a:latin typeface="Times New Roman" pitchFamily="18" charset="0"/>
                <a:cs typeface="Times New Roman" pitchFamily="18" charset="0"/>
              </a:rPr>
              <a:t>таниды</a:t>
            </a:r>
            <a:r>
              <a:rPr lang="ru-RU" sz="1800" dirty="0">
                <a:ln>
                  <a:solidFill>
                    <a:sysClr val="windowText" lastClr="000000"/>
                  </a:solidFill>
                </a:ln>
                <a:solidFill>
                  <a:sysClr val="windowText" lastClr="000000"/>
                </a:solidFill>
                <a:latin typeface="Times New Roman" pitchFamily="18" charset="0"/>
                <a:cs typeface="Times New Roman" pitchFamily="18" charset="0"/>
              </a:rPr>
              <a:t>, 15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жасында</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қисса</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дастандар</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оқи алатын</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халге</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жетеді</a:t>
            </a:r>
            <a:r>
              <a:rPr lang="ru-RU" sz="1800" dirty="0">
                <a:ln>
                  <a:solidFill>
                    <a:sysClr val="windowText" lastClr="000000"/>
                  </a:solidFill>
                </a:ln>
                <a:solidFill>
                  <a:sysClr val="windowText" lastClr="000000"/>
                </a:solidFill>
                <a:latin typeface="Times New Roman" pitchFamily="18" charset="0"/>
                <a:cs typeface="Times New Roman" pitchFamily="18" charset="0"/>
              </a:rPr>
              <a:t>. Татар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молдаларынан</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сабақ </a:t>
            </a:r>
            <a:r>
              <a:rPr lang="ru-RU" sz="1800" dirty="0">
                <a:ln>
                  <a:solidFill>
                    <a:sysClr val="windowText" lastClr="000000"/>
                  </a:solidFill>
                </a:ln>
                <a:solidFill>
                  <a:sysClr val="windowText" lastClr="000000"/>
                </a:solidFill>
                <a:latin typeface="Times New Roman" pitchFamily="18" charset="0"/>
                <a:cs typeface="Times New Roman" pitchFamily="18" charset="0"/>
              </a:rPr>
              <a:t>ала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жүріп</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Шәкір </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Шәкірат</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Зылиха</a:t>
            </a:r>
            <a:r>
              <a:rPr lang="ru-RU" sz="1800" dirty="0">
                <a:ln>
                  <a:solidFill>
                    <a:sysClr val="windowText" lastClr="000000"/>
                  </a:solidFill>
                </a:ln>
                <a:solidFill>
                  <a:sysClr val="windowText" lastClr="000000"/>
                </a:solidFill>
                <a:latin typeface="Times New Roman" pitchFamily="18" charset="0"/>
                <a:cs typeface="Times New Roman" pitchFamily="18" charset="0"/>
              </a:rPr>
              <a:t> –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Жүсіп</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Зарқұм</a:t>
            </a:r>
            <a:r>
              <a:rPr lang="ru-RU" sz="1800" dirty="0">
                <a:ln>
                  <a:solidFill>
                    <a:sysClr val="windowText" lastClr="000000"/>
                  </a:solidFill>
                </a:ln>
                <a:solidFill>
                  <a:sysClr val="windowText" lastClr="000000"/>
                </a:solidFill>
                <a:latin typeface="Times New Roman" pitchFamily="18" charset="0"/>
                <a:cs typeface="Times New Roman" pitchFamily="18" charset="0"/>
              </a:rPr>
              <a:t>», «Сал-Сал»,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Зейне</a:t>
            </a:r>
            <a:r>
              <a:rPr lang="ru-RU" sz="1800" dirty="0">
                <a:ln>
                  <a:solidFill>
                    <a:sysClr val="windowText" lastClr="000000"/>
                  </a:solidFill>
                </a:ln>
                <a:solidFill>
                  <a:sysClr val="windowText" lastClr="000000"/>
                </a:solidFill>
                <a:latin typeface="Times New Roman" pitchFamily="18" charset="0"/>
                <a:cs typeface="Times New Roman" pitchFamily="18" charset="0"/>
              </a:rPr>
              <a:t> –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Зайнап</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Ләйлі </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Мәжнүн</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Сейфул</a:t>
            </a:r>
            <a:r>
              <a:rPr lang="ru-RU" sz="1800" dirty="0">
                <a:ln>
                  <a:solidFill>
                    <a:sysClr val="windowText" lastClr="000000"/>
                  </a:solidFill>
                </a:ln>
                <a:solidFill>
                  <a:sysClr val="windowText" lastClr="000000"/>
                </a:solidFill>
                <a:latin typeface="Times New Roman" pitchFamily="18" charset="0"/>
                <a:cs typeface="Times New Roman" pitchFamily="18" charset="0"/>
              </a:rPr>
              <a:t> –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Мәлік</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Бадүғұл </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Жамал</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Алпамыс</a:t>
            </a:r>
            <a:r>
              <a:rPr lang="ru-RU" sz="1800" dirty="0">
                <a:ln>
                  <a:solidFill>
                    <a:sysClr val="windowText" lastClr="000000"/>
                  </a:solidFill>
                </a:ln>
                <a:solidFill>
                  <a:sysClr val="windowText" lastClr="000000"/>
                </a:solidFill>
                <a:latin typeface="Times New Roman" pitchFamily="18" charset="0"/>
                <a:cs typeface="Times New Roman" pitchFamily="18" charset="0"/>
              </a:rPr>
              <a:t>», «Ер </a:t>
            </a:r>
            <a:r>
              <a:rPr lang="ru-RU" sz="1800" dirty="0" err="1">
                <a:ln>
                  <a:solidFill>
                    <a:sysClr val="windowText" lastClr="000000"/>
                  </a:solidFill>
                </a:ln>
                <a:solidFill>
                  <a:sysClr val="windowText" lastClr="000000"/>
                </a:solidFill>
                <a:latin typeface="Times New Roman" pitchFamily="18" charset="0"/>
                <a:cs typeface="Times New Roman" pitchFamily="18" charset="0"/>
              </a:rPr>
              <a:t>Тарғын</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жырларын</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Ғабдолла Тоқаевтің шығармаларын тауып</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алып</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оқиды</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Бұл дастандардың көпшілігін Сәбит ауыл</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ішінде</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көбінесе жатқа айтып</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жүреді.</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Өлең шығаруға талаптанады</a:t>
            </a:r>
            <a:r>
              <a:rPr lang="ru-RU" sz="1800" dirty="0">
                <a:ln>
                  <a:solidFill>
                    <a:sysClr val="windowText" lastClr="000000"/>
                  </a:solidFill>
                </a:ln>
                <a:solidFill>
                  <a:sysClr val="windowText" lastClr="000000"/>
                </a:solidFill>
                <a:latin typeface="Times New Roman" pitchFamily="18" charset="0"/>
                <a:cs typeface="Times New Roman" pitchFamily="18" charset="0"/>
              </a:rPr>
              <a:t>, ел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аузына</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ілігеді</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ауыл</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ішінде</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өлеңші </a:t>
            </a:r>
            <a:r>
              <a:rPr lang="ru-RU" sz="1800" dirty="0">
                <a:ln>
                  <a:solidFill>
                    <a:sysClr val="windowText" lastClr="000000"/>
                  </a:solidFill>
                </a:ln>
                <a:solidFill>
                  <a:sysClr val="windowText" lastClr="000000"/>
                </a:solidFill>
                <a:latin typeface="Times New Roman" pitchFamily="18" charset="0"/>
                <a:cs typeface="Times New Roman" pitchFamily="18" charset="0"/>
              </a:rPr>
              <a:t>бала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атанады</a:t>
            </a:r>
            <a:r>
              <a:rPr lang="ru-RU" sz="1800" dirty="0">
                <a:ln>
                  <a:solidFill>
                    <a:sysClr val="windowText" lastClr="000000"/>
                  </a:solidFill>
                </a:ln>
                <a:solidFill>
                  <a:sysClr val="windowText" lastClr="000000"/>
                </a:solidFill>
                <a:latin typeface="Times New Roman" pitchFamily="18" charset="0"/>
                <a:cs typeface="Times New Roman" pitchFamily="18" charset="0"/>
              </a:rPr>
              <a:t>. Абай </a:t>
            </a:r>
            <a:r>
              <a:rPr lang="ru-RU" sz="1800" dirty="0" err="1">
                <a:ln>
                  <a:solidFill>
                    <a:sysClr val="windowText" lastClr="000000"/>
                  </a:solidFill>
                </a:ln>
                <a:solidFill>
                  <a:sysClr val="windowText" lastClr="000000"/>
                </a:solidFill>
                <a:latin typeface="Times New Roman" pitchFamily="18" charset="0"/>
                <a:cs typeface="Times New Roman" pitchFamily="18" charset="0"/>
              </a:rPr>
              <a:t>Құнанбаевтың </a:t>
            </a:r>
            <a:r>
              <a:rPr lang="ru-RU" sz="1800" dirty="0">
                <a:ln>
                  <a:solidFill>
                    <a:sysClr val="windowText" lastClr="000000"/>
                  </a:solidFill>
                </a:ln>
                <a:solidFill>
                  <a:sysClr val="windowText" lastClr="000000"/>
                </a:solidFill>
                <a:latin typeface="Times New Roman" pitchFamily="18" charset="0"/>
                <a:cs typeface="Times New Roman" pitchFamily="18" charset="0"/>
              </a:rPr>
              <a:t>1909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жылы</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басылған өлеңдері жинағымен танысқан ол</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Абайдай</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ақын болуды</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аңсайды</a:t>
            </a:r>
            <a:r>
              <a:rPr lang="ru-RU" sz="1800" dirty="0">
                <a:ln>
                  <a:solidFill>
                    <a:sysClr val="windowText" lastClr="000000"/>
                  </a:solidFill>
                </a:ln>
                <a:solidFill>
                  <a:sysClr val="windowText" lastClr="000000"/>
                </a:solidFill>
                <a:latin typeface="Times New Roman" pitchFamily="18" charset="0"/>
                <a:cs typeface="Times New Roman" pitchFamily="18" charset="0"/>
              </a:rPr>
              <a:t>. Абай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поэзиясы</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Сәбиттің ақындық талантына</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зор</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қозғау салады</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Жасынан</a:t>
            </a:r>
            <a:r>
              <a:rPr lang="ru-RU" sz="1800" dirty="0">
                <a:ln>
                  <a:solidFill>
                    <a:sysClr val="windowText" lastClr="000000"/>
                  </a:solidFill>
                </a:ln>
                <a:solidFill>
                  <a:sysClr val="windowText" lastClr="000000"/>
                </a:solidFill>
                <a:latin typeface="Times New Roman" pitchFamily="18" charset="0"/>
                <a:cs typeface="Times New Roman" pitchFamily="18" charset="0"/>
              </a:rPr>
              <a:t> ел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аузындағы жыр-толғауларды</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қисса-дастандарды жаттап</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мақамдап айтып</a:t>
            </a:r>
            <a:r>
              <a:rPr lang="ru-RU" sz="1800" dirty="0">
                <a:ln>
                  <a:solidFill>
                    <a:sysClr val="windowText" lastClr="000000"/>
                  </a:solidFill>
                </a:ln>
                <a:solidFill>
                  <a:sysClr val="windowText" lastClr="000000"/>
                </a:solidFill>
                <a:latin typeface="Times New Roman" pitchFamily="18" charset="0"/>
                <a:cs typeface="Times New Roman" pitchFamily="18" charset="0"/>
              </a:rPr>
              <a:t> </a:t>
            </a:r>
            <a:r>
              <a:rPr lang="ru-RU" sz="1800" dirty="0" err="1">
                <a:ln>
                  <a:solidFill>
                    <a:sysClr val="windowText" lastClr="000000"/>
                  </a:solidFill>
                </a:ln>
                <a:solidFill>
                  <a:sysClr val="windowText" lastClr="000000"/>
                </a:solidFill>
                <a:latin typeface="Times New Roman" pitchFamily="18" charset="0"/>
                <a:cs typeface="Times New Roman" pitchFamily="18" charset="0"/>
              </a:rPr>
              <a:t>үйренген</a:t>
            </a:r>
            <a:r>
              <a:rPr lang="ru-RU" sz="1800" dirty="0">
                <a:ln>
                  <a:solidFill>
                    <a:sysClr val="windowText" lastClr="000000"/>
                  </a:solidFill>
                </a:ln>
                <a:solidFill>
                  <a:sysClr val="windowText" lastClr="000000"/>
                </a:solidFill>
                <a:latin typeface="Times New Roman" pitchFamily="18" charset="0"/>
                <a:cs typeface="Times New Roman" pitchFamily="18" charset="0"/>
              </a:rPr>
              <a:t>.</a:t>
            </a:r>
            <a:br>
              <a:rPr lang="ru-RU" sz="1800" dirty="0">
                <a:ln>
                  <a:solidFill>
                    <a:sysClr val="windowText" lastClr="000000"/>
                  </a:solidFill>
                </a:ln>
                <a:solidFill>
                  <a:sysClr val="windowText" lastClr="000000"/>
                </a:solidFill>
                <a:latin typeface="Times New Roman" pitchFamily="18" charset="0"/>
                <a:cs typeface="Times New Roman" pitchFamily="18" charset="0"/>
              </a:rPr>
            </a:br>
            <a:endParaRPr lang="ru-RU" sz="1800" dirty="0">
              <a:ln>
                <a:solidFill>
                  <a:sysClr val="windowText" lastClr="000000"/>
                </a:solidFill>
              </a:ln>
              <a:solidFill>
                <a:sysClr val="windowText" lastClr="000000"/>
              </a:solidFill>
              <a:latin typeface="Times New Roman" pitchFamily="18" charset="0"/>
              <a:cs typeface="Times New Roman" pitchFamily="18" charset="0"/>
            </a:endParaRPr>
          </a:p>
        </p:txBody>
      </p:sp>
    </p:spTree>
  </p:cSld>
  <p:clrMapOvr>
    <a:masterClrMapping/>
  </p:clrMapOvr>
  <p:transition spd="slow" advClick="0" advTm="10000">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29058" y="285728"/>
            <a:ext cx="5038708" cy="5429280"/>
          </a:xfrm>
        </p:spPr>
        <p:txBody>
          <a:bodyPr>
            <a:normAutofit fontScale="90000"/>
          </a:bodyPr>
          <a:lstStyle/>
          <a:p>
            <a:pPr algn="ctr"/>
            <a:r>
              <a:rPr lang="kk-KZ" dirty="0">
                <a:ln>
                  <a:solidFill>
                    <a:sysClr val="windowText" lastClr="000000"/>
                  </a:solidFill>
                </a:ln>
                <a:solidFill>
                  <a:sysClr val="windowText" lastClr="000000"/>
                </a:solidFill>
                <a:latin typeface="Times New Roman" pitchFamily="18" charset="0"/>
                <a:cs typeface="Times New Roman" pitchFamily="18" charset="0"/>
              </a:rPr>
              <a:t>Сәбиттің «Бақташының баласы», «Менің мектептерім» атты кітаптары қазақ балаларының алғашқы кезінен бүгінге дейінгі ұрпағына талмай қызмет етіп келеді. Бүгінгі қазақ балалар әдебиеті осы бір құнарлы топыраққа дән тастап, содан нәр алып өсті.</a:t>
            </a:r>
            <a:br>
              <a:rPr lang="ru-RU" dirty="0">
                <a:ln>
                  <a:solidFill>
                    <a:sysClr val="windowText" lastClr="000000"/>
                  </a:solidFill>
                </a:ln>
                <a:solidFill>
                  <a:sysClr val="windowText" lastClr="000000"/>
                </a:solidFill>
                <a:latin typeface="Times New Roman" pitchFamily="18" charset="0"/>
                <a:cs typeface="Times New Roman" pitchFamily="18" charset="0"/>
              </a:rPr>
            </a:br>
            <a:endParaRPr lang="ru-RU" dirty="0">
              <a:ln>
                <a:solidFill>
                  <a:sysClr val="windowText" lastClr="000000"/>
                </a:solidFill>
              </a:ln>
              <a:solidFill>
                <a:sysClr val="windowText" lastClr="000000"/>
              </a:solidFill>
              <a:latin typeface="Times New Roman" pitchFamily="18" charset="0"/>
              <a:cs typeface="Times New Roman" pitchFamily="18" charset="0"/>
            </a:endParaRPr>
          </a:p>
        </p:txBody>
      </p:sp>
      <p:pic>
        <p:nvPicPr>
          <p:cNvPr id="37890" name="Picture 2" descr="http://im5-tub-kz.yandex.net/i?id=30240431-47-72&amp;n=21"/>
          <p:cNvPicPr>
            <a:picLocks noChangeAspect="1" noChangeArrowheads="1"/>
          </p:cNvPicPr>
          <p:nvPr/>
        </p:nvPicPr>
        <p:blipFill>
          <a:blip r:embed="rId2" cstate="print"/>
          <a:srcRect/>
          <a:stretch>
            <a:fillRect/>
          </a:stretch>
        </p:blipFill>
        <p:spPr bwMode="auto">
          <a:xfrm>
            <a:off x="214282" y="642918"/>
            <a:ext cx="3524275" cy="5572164"/>
          </a:xfrm>
          <a:prstGeom prst="rect">
            <a:avLst/>
          </a:prstGeom>
          <a:ln>
            <a:noFill/>
          </a:ln>
          <a:effectLst>
            <a:softEdge rad="112500"/>
          </a:effectLst>
        </p:spPr>
      </p:pic>
    </p:spTree>
  </p:cSld>
  <p:clrMapOvr>
    <a:masterClrMapping/>
  </p:clrMapOvr>
  <p:transition spd="slow" advClick="0" advTm="10000">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im6-tub-kz.yandex.net/i?id=301269592-47-72&amp;n=21"/>
          <p:cNvPicPr>
            <a:picLocks noChangeAspect="1" noChangeArrowheads="1"/>
          </p:cNvPicPr>
          <p:nvPr/>
        </p:nvPicPr>
        <p:blipFill>
          <a:blip r:embed="rId2" cstate="print"/>
          <a:srcRect/>
          <a:stretch>
            <a:fillRect/>
          </a:stretch>
        </p:blipFill>
        <p:spPr bwMode="auto">
          <a:xfrm>
            <a:off x="357158" y="428604"/>
            <a:ext cx="4105780" cy="2643206"/>
          </a:xfrm>
          <a:prstGeom prst="rect">
            <a:avLst/>
          </a:prstGeom>
          <a:ln>
            <a:noFill/>
          </a:ln>
          <a:effectLst>
            <a:outerShdw blurRad="190500" algn="tl" rotWithShape="0">
              <a:srgbClr val="000000">
                <a:alpha val="70000"/>
              </a:srgbClr>
            </a:outerShdw>
          </a:effectLst>
        </p:spPr>
      </p:pic>
      <p:sp>
        <p:nvSpPr>
          <p:cNvPr id="5" name="Прямоугольник 4"/>
          <p:cNvSpPr/>
          <p:nvPr/>
        </p:nvSpPr>
        <p:spPr>
          <a:xfrm>
            <a:off x="4572000" y="1142984"/>
            <a:ext cx="4572000" cy="707886"/>
          </a:xfrm>
          <a:prstGeom prst="rect">
            <a:avLst/>
          </a:prstGeom>
        </p:spPr>
        <p:txBody>
          <a:bodyPr>
            <a:spAutoFit/>
          </a:bodyPr>
          <a:lstStyle/>
          <a:p>
            <a:pPr algn="ctr"/>
            <a:r>
              <a:rPr lang="ru-RU" sz="2000" b="1" dirty="0" err="1">
                <a:latin typeface="Times New Roman" pitchFamily="18" charset="0"/>
                <a:cs typeface="Times New Roman" pitchFamily="18" charset="0"/>
              </a:rPr>
              <a:t>Сәбит Мұқановтың</a:t>
            </a:r>
            <a:r>
              <a:rPr lang="ru-RU" sz="2000" dirty="0" err="1">
                <a:latin typeface="Times New Roman" pitchFamily="18" charset="0"/>
                <a:cs typeface="Times New Roman" pitchFamily="18" charset="0"/>
              </a:rPr>
              <a:t> </a:t>
            </a:r>
            <a:r>
              <a:rPr lang="ru-RU" sz="2000" dirty="0">
                <a:latin typeface="Times New Roman" pitchFamily="18" charset="0"/>
                <a:cs typeface="Times New Roman" pitchFamily="18" charset="0"/>
              </a:rPr>
              <a:t>110 </a:t>
            </a:r>
            <a:r>
              <a:rPr lang="ru-RU" sz="2000" dirty="0" err="1">
                <a:latin typeface="Times New Roman" pitchFamily="18" charset="0"/>
                <a:cs typeface="Times New Roman" pitchFamily="18" charset="0"/>
              </a:rPr>
              <a:t>жылдық мерейтойында</a:t>
            </a:r>
            <a:endParaRPr lang="ru-RU" sz="2000" dirty="0">
              <a:latin typeface="Times New Roman" pitchFamily="18" charset="0"/>
              <a:cs typeface="Times New Roman" pitchFamily="18" charset="0"/>
            </a:endParaRPr>
          </a:p>
        </p:txBody>
      </p:sp>
      <p:pic>
        <p:nvPicPr>
          <p:cNvPr id="36868" name="Picture 4" descr="http://www.moimarki.ru/countries/kazakhstan/img/marks200/291.jpg"/>
          <p:cNvPicPr>
            <a:picLocks noChangeAspect="1" noChangeArrowheads="1"/>
          </p:cNvPicPr>
          <p:nvPr/>
        </p:nvPicPr>
        <p:blipFill>
          <a:blip r:embed="rId3" cstate="print"/>
          <a:srcRect/>
          <a:stretch>
            <a:fillRect/>
          </a:stretch>
        </p:blipFill>
        <p:spPr bwMode="auto">
          <a:xfrm>
            <a:off x="571472" y="3786190"/>
            <a:ext cx="3643338" cy="2643206"/>
          </a:xfrm>
          <a:prstGeom prst="rect">
            <a:avLst/>
          </a:prstGeom>
          <a:noFill/>
        </p:spPr>
      </p:pic>
      <p:sp>
        <p:nvSpPr>
          <p:cNvPr id="7" name="Прямоугольник 6"/>
          <p:cNvSpPr/>
          <p:nvPr/>
        </p:nvSpPr>
        <p:spPr>
          <a:xfrm>
            <a:off x="4357686" y="4714884"/>
            <a:ext cx="4572000" cy="707886"/>
          </a:xfrm>
          <a:prstGeom prst="rect">
            <a:avLst/>
          </a:prstGeom>
        </p:spPr>
        <p:txBody>
          <a:bodyPr>
            <a:spAutoFit/>
          </a:bodyPr>
          <a:lstStyle/>
          <a:p>
            <a:r>
              <a:rPr lang="ru-RU" sz="2000" dirty="0" err="1">
                <a:latin typeface="Times New Roman" pitchFamily="18" charset="0"/>
                <a:cs typeface="Times New Roman" pitchFamily="18" charset="0"/>
              </a:rPr>
              <a:t>Қазақстанның көрнекті тұлғалары" сериясы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Қазақтың жазушысы</a:t>
            </a:r>
            <a:r>
              <a:rPr lang="ru-RU" sz="2000" dirty="0">
                <a:latin typeface="Times New Roman" pitchFamily="18" charset="0"/>
                <a:cs typeface="Times New Roman" pitchFamily="18" charset="0"/>
              </a:rPr>
              <a:t> </a:t>
            </a:r>
            <a:r>
              <a:rPr lang="ru-RU" sz="2000" b="1" dirty="0" err="1">
                <a:latin typeface="Times New Roman" pitchFamily="18" charset="0"/>
                <a:cs typeface="Times New Roman" pitchFamily="18" charset="0"/>
              </a:rPr>
              <a:t>Сәбит</a:t>
            </a:r>
            <a:endParaRPr lang="ru-RU" sz="2000" dirty="0">
              <a:latin typeface="Times New Roman" pitchFamily="18" charset="0"/>
              <a:cs typeface="Times New Roman" pitchFamily="18" charset="0"/>
            </a:endParaRPr>
          </a:p>
        </p:txBody>
      </p:sp>
      <p:pic>
        <p:nvPicPr>
          <p:cNvPr id="36870" name="Picture 6" descr="http://im1-tub-kz.yandex.net/i?id=326792880-29-72&amp;n=21"/>
          <p:cNvPicPr>
            <a:picLocks noChangeAspect="1" noChangeArrowheads="1"/>
          </p:cNvPicPr>
          <p:nvPr/>
        </p:nvPicPr>
        <p:blipFill>
          <a:blip r:embed="rId4" cstate="print"/>
          <a:srcRect/>
          <a:stretch>
            <a:fillRect/>
          </a:stretch>
        </p:blipFill>
        <p:spPr bwMode="auto">
          <a:xfrm>
            <a:off x="5429256" y="1928802"/>
            <a:ext cx="2695584" cy="2732011"/>
          </a:xfrm>
          <a:prstGeom prst="ellipse">
            <a:avLst/>
          </a:prstGeom>
          <a:ln>
            <a:noFill/>
          </a:ln>
          <a:effectLst>
            <a:softEdge rad="112500"/>
          </a:effectLst>
        </p:spPr>
      </p:pic>
    </p:spTree>
  </p:cSld>
  <p:clrMapOvr>
    <a:masterClrMapping/>
  </p:clrMapOvr>
  <p:transition spd="slow" advClick="0" advTm="10000">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im5-tub-kz.yandex.net/i?id=326898220-40-72&amp;n=21"/>
          <p:cNvPicPr>
            <a:picLocks noChangeAspect="1" noChangeArrowheads="1"/>
          </p:cNvPicPr>
          <p:nvPr/>
        </p:nvPicPr>
        <p:blipFill>
          <a:blip r:embed="rId2" cstate="print"/>
          <a:srcRect/>
          <a:stretch>
            <a:fillRect/>
          </a:stretch>
        </p:blipFill>
        <p:spPr bwMode="auto">
          <a:xfrm>
            <a:off x="357158" y="357165"/>
            <a:ext cx="3429024" cy="4396185"/>
          </a:xfrm>
          <a:prstGeom prst="rect">
            <a:avLst/>
          </a:prstGeom>
          <a:ln w="228600" cap="sq" cmpd="thickThin">
            <a:solidFill>
              <a:srgbClr val="000000"/>
            </a:solidFill>
            <a:prstDash val="solid"/>
            <a:miter lim="800000"/>
          </a:ln>
          <a:effectLst>
            <a:innerShdw blurRad="76200">
              <a:srgbClr val="000000"/>
            </a:innerShdw>
          </a:effectLst>
        </p:spPr>
      </p:pic>
      <p:pic>
        <p:nvPicPr>
          <p:cNvPr id="35844" name="Picture 4" descr="http://sc0015.kokshetau.akmoedu.kz/docs/85F7C710B2FFB54B/4.jpg"/>
          <p:cNvPicPr>
            <a:picLocks noChangeAspect="1" noChangeArrowheads="1"/>
          </p:cNvPicPr>
          <p:nvPr/>
        </p:nvPicPr>
        <p:blipFill>
          <a:blip r:embed="rId3" cstate="print"/>
          <a:srcRect/>
          <a:stretch>
            <a:fillRect/>
          </a:stretch>
        </p:blipFill>
        <p:spPr bwMode="auto">
          <a:xfrm>
            <a:off x="4019368" y="1285860"/>
            <a:ext cx="5124632" cy="5214974"/>
          </a:xfrm>
          <a:prstGeom prst="rect">
            <a:avLst/>
          </a:prstGeom>
          <a:noFill/>
        </p:spPr>
      </p:pic>
    </p:spTree>
  </p:cSld>
  <p:clrMapOvr>
    <a:masterClrMapping/>
  </p:clrMapOvr>
  <p:transition spd="slow" advClick="0" advTm="10000">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714620"/>
            <a:ext cx="8786842" cy="1143000"/>
          </a:xfrm>
        </p:spPr>
        <p:txBody>
          <a:bodyPr>
            <a:noAutofit/>
          </a:bodyPr>
          <a:lstStyle/>
          <a:p>
            <a:pPr algn="ctr"/>
            <a:r>
              <a:rPr lang="kk-KZ" sz="6000" dirty="0">
                <a:ln>
                  <a:solidFill>
                    <a:sysClr val="windowText" lastClr="000000"/>
                  </a:solidFill>
                </a:ln>
                <a:solidFill>
                  <a:sysClr val="windowText" lastClr="000000"/>
                </a:solidFill>
                <a:latin typeface="Times New Roman" pitchFamily="18" charset="0"/>
                <a:cs typeface="Times New Roman" pitchFamily="18" charset="0"/>
              </a:rPr>
              <a:t>Назарларыңызға</a:t>
            </a:r>
            <a:br>
              <a:rPr lang="kk-KZ" sz="6000" dirty="0">
                <a:ln>
                  <a:solidFill>
                    <a:sysClr val="windowText" lastClr="000000"/>
                  </a:solidFill>
                </a:ln>
                <a:solidFill>
                  <a:sysClr val="windowText" lastClr="000000"/>
                </a:solidFill>
                <a:latin typeface="Times New Roman" pitchFamily="18" charset="0"/>
                <a:cs typeface="Times New Roman" pitchFamily="18" charset="0"/>
              </a:rPr>
            </a:br>
            <a:r>
              <a:rPr lang="kk-KZ" sz="6000" dirty="0">
                <a:ln>
                  <a:solidFill>
                    <a:sysClr val="windowText" lastClr="000000"/>
                  </a:solidFill>
                </a:ln>
                <a:solidFill>
                  <a:sysClr val="windowText" lastClr="000000"/>
                </a:solidFill>
                <a:latin typeface="Times New Roman" pitchFamily="18" charset="0"/>
                <a:cs typeface="Times New Roman" pitchFamily="18" charset="0"/>
              </a:rPr>
              <a:t> рахмет!!!</a:t>
            </a:r>
            <a:endParaRPr lang="ru-RU" sz="6000" dirty="0">
              <a:ln>
                <a:solidFill>
                  <a:sysClr val="windowText" lastClr="000000"/>
                </a:solidFill>
              </a:ln>
              <a:solidFill>
                <a:sysClr val="windowText" lastClr="000000"/>
              </a:solidFill>
              <a:latin typeface="Times New Roman" pitchFamily="18" charset="0"/>
              <a:cs typeface="Times New Roman" pitchFamily="18" charset="0"/>
            </a:endParaRPr>
          </a:p>
        </p:txBody>
      </p:sp>
    </p:spTree>
  </p:cSld>
  <p:clrMapOvr>
    <a:masterClrMapping/>
  </p:clrMapOvr>
  <p:transition spd="slow" advClick="0" advTm="10000">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71472" y="785794"/>
            <a:ext cx="7539038" cy="5088066"/>
          </a:xfrm>
        </p:spPr>
        <p:style>
          <a:lnRef idx="1">
            <a:schemeClr val="accent1"/>
          </a:lnRef>
          <a:fillRef idx="2">
            <a:schemeClr val="accent1"/>
          </a:fillRef>
          <a:effectRef idx="1">
            <a:schemeClr val="accent1"/>
          </a:effectRef>
          <a:fontRef idx="minor">
            <a:schemeClr val="dk1"/>
          </a:fontRef>
        </p:style>
        <p:txBody>
          <a:bodyPr/>
          <a:lstStyle/>
          <a:p>
            <a:r>
              <a:rPr lang="ru-RU"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rPr>
              <a:t>Мансабы: </a:t>
            </a:r>
            <a:r>
              <a:rPr lang="ru-RU" sz="2800" b="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hlinkClick r:id="rId2" tooltip="Жазушы (мұндай бет жоқ)"/>
              </a:rPr>
              <a:t>жазушы</a:t>
            </a:r>
            <a:endParaRPr lang="ru-RU"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endParaRPr>
          </a:p>
          <a:p>
            <a:r>
              <a:rPr lang="ru-RU"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rPr>
              <a:t>Ұлты: </a:t>
            </a:r>
            <a:r>
              <a:rPr lang="ru-RU" sz="2800" b="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hlinkClick r:id="rId3" tooltip="Қазақтар"/>
              </a:rPr>
              <a:t>қазақ</a:t>
            </a:r>
            <a:endParaRPr lang="ru-RU"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endParaRPr>
          </a:p>
          <a:p>
            <a:r>
              <a:rPr lang="ru-RU"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rPr>
              <a:t>Елеулі шығармасы(лары): «Абай жолы», «Қараш-Қараш», «Еңлік-Кебек»</a:t>
            </a:r>
          </a:p>
          <a:p>
            <a:r>
              <a:rPr lang="ru-RU"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rPr>
              <a:t>Жұбайы(лары): Райхан, Кәмила, Валентина</a:t>
            </a:r>
          </a:p>
          <a:p>
            <a:r>
              <a:rPr lang="ru-RU"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rPr>
              <a:t>Балалары: Мұғалима, Шоқан, Елдес (1927 ж.т.), Ләйлә(1929 ж.т.), Мұрат (1942 ж.т.)</a:t>
            </a:r>
          </a:p>
          <a:p>
            <a:endParaRPr lang="ru-RU" dirty="0"/>
          </a:p>
        </p:txBody>
      </p:sp>
      <p:pic>
        <p:nvPicPr>
          <p:cNvPr id="2050" name="Picture 2"/>
          <p:cNvPicPr>
            <a:picLocks noChangeAspect="1" noChangeArrowheads="1"/>
          </p:cNvPicPr>
          <p:nvPr/>
        </p:nvPicPr>
        <p:blipFill>
          <a:blip r:embed="rId4" cstate="print"/>
          <a:srcRect/>
          <a:stretch>
            <a:fillRect/>
          </a:stretch>
        </p:blipFill>
        <p:spPr bwMode="auto">
          <a:xfrm rot="951302">
            <a:off x="7643834" y="285728"/>
            <a:ext cx="822325" cy="809625"/>
          </a:xfrm>
          <a:prstGeom prst="rect">
            <a:avLst/>
          </a:prstGeom>
          <a:noFill/>
          <a:ln w="9525">
            <a:noFill/>
            <a:miter lim="800000"/>
            <a:headEnd/>
            <a:tailEnd/>
          </a:ln>
          <a:effectLst/>
        </p:spPr>
      </p:pic>
    </p:spTree>
  </p:cSld>
  <p:clrMapOvr>
    <a:masterClrMapping/>
  </p:clrMapOvr>
  <p:transition spd="slow" advClick="0" advTm="10000">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28596" y="1500174"/>
            <a:ext cx="7829576" cy="4873752"/>
          </a:xfrm>
        </p:spPr>
        <p:txBody>
          <a:bodyPr>
            <a:scene3d>
              <a:camera prst="isometricOffAxis2Left"/>
              <a:lightRig rig="threePt" dir="t"/>
            </a:scene3d>
          </a:bodyPr>
          <a:lstStyle/>
          <a:p>
            <a:endParaRPr lang="ru-RU" b="1" dirty="0">
              <a:ln w="17780" cmpd="sng">
                <a:solidFill>
                  <a:sysClr val="windowText" lastClr="000000"/>
                </a:solidFill>
                <a:prstDash val="solid"/>
                <a:miter lim="800000"/>
              </a:ln>
              <a:solidFill>
                <a:sysClr val="windowText" lastClr="000000"/>
              </a:solidFill>
              <a:effectLst>
                <a:glow rad="228600">
                  <a:schemeClr val="accent3">
                    <a:satMod val="175000"/>
                    <a:alpha val="40000"/>
                  </a:schemeClr>
                </a:glow>
                <a:outerShdw blurRad="50800" algn="tl" rotWithShape="0">
                  <a:srgbClr val="000000"/>
                </a:outerShdw>
              </a:effectLst>
              <a:latin typeface="Times New Roman" pitchFamily="18" charset="0"/>
              <a:cs typeface="Times New Roman" pitchFamily="18" charset="0"/>
            </a:endParaRPr>
          </a:p>
          <a:p>
            <a:endParaRPr lang="ru-RU" b="1" dirty="0">
              <a:ln w="17780" cmpd="sng">
                <a:solidFill>
                  <a:sysClr val="windowText" lastClr="000000"/>
                </a:solidFill>
                <a:prstDash val="solid"/>
                <a:miter lim="800000"/>
              </a:ln>
              <a:solidFill>
                <a:sysClr val="windowText" lastClr="000000"/>
              </a:solidFill>
              <a:effectLst>
                <a:glow rad="228600">
                  <a:schemeClr val="accent3">
                    <a:satMod val="175000"/>
                    <a:alpha val="40000"/>
                  </a:schemeClr>
                </a:glow>
                <a:outerShdw blurRad="50800" algn="tl" rotWithShape="0">
                  <a:srgbClr val="000000"/>
                </a:outerShdw>
              </a:effectLst>
              <a:latin typeface="Times New Roman" pitchFamily="18" charset="0"/>
              <a:cs typeface="Times New Roman" pitchFamily="18" charset="0"/>
            </a:endParaRPr>
          </a:p>
          <a:p>
            <a:endParaRPr lang="ru-RU" sz="2800" b="1" dirty="0">
              <a:ln w="17780" cmpd="sng">
                <a:solidFill>
                  <a:sysClr val="windowText" lastClr="000000"/>
                </a:solidFill>
                <a:prstDash val="solid"/>
                <a:miter lim="800000"/>
              </a:ln>
              <a:solidFill>
                <a:sysClr val="windowText" lastClr="000000"/>
              </a:solidFill>
              <a:effectLst>
                <a:glow rad="63500">
                  <a:schemeClr val="accent1">
                    <a:satMod val="175000"/>
                    <a:alpha val="40000"/>
                  </a:schemeClr>
                </a:glow>
                <a:outerShdw blurRad="50800" algn="tl" rotWithShape="0">
                  <a:srgbClr val="000000"/>
                </a:outerShdw>
              </a:effectLst>
              <a:latin typeface="Times New Roman" pitchFamily="18" charset="0"/>
              <a:cs typeface="Times New Roman" pitchFamily="18" charset="0"/>
            </a:endParaRPr>
          </a:p>
          <a:p>
            <a:r>
              <a:rPr lang="ru-RU" sz="2800" b="1" dirty="0">
                <a:ln w="17780" cmpd="sng">
                  <a:solidFill>
                    <a:sysClr val="windowText" lastClr="000000"/>
                  </a:solidFill>
                  <a:prstDash val="solid"/>
                  <a:miter lim="800000"/>
                </a:ln>
                <a:solidFill>
                  <a:sysClr val="windowText" lastClr="000000"/>
                </a:solidFill>
                <a:effectLst>
                  <a:glow rad="63500">
                    <a:schemeClr val="accent1">
                      <a:satMod val="175000"/>
                      <a:alpha val="40000"/>
                    </a:schemeClr>
                  </a:glow>
                  <a:outerShdw blurRad="50800" algn="tl" rotWithShape="0">
                    <a:srgbClr val="000000"/>
                  </a:outerShdw>
                </a:effectLst>
                <a:latin typeface="Times New Roman" pitchFamily="18" charset="0"/>
                <a:cs typeface="Times New Roman" pitchFamily="18" charset="0"/>
              </a:rPr>
              <a:t>Мұхтар Омарханұлы Әуезов – Ұлы жазушы, қоғам қайраткері, ғұлама ғалым, </a:t>
            </a:r>
            <a:r>
              <a:rPr lang="ru-RU" sz="2800" b="1" u="sng" dirty="0">
                <a:ln w="17780" cmpd="sng">
                  <a:solidFill>
                    <a:sysClr val="windowText" lastClr="000000"/>
                  </a:solidFill>
                  <a:prstDash val="solid"/>
                  <a:miter lim="800000"/>
                </a:ln>
                <a:solidFill>
                  <a:sysClr val="windowText" lastClr="000000"/>
                </a:solidFill>
                <a:effectLst>
                  <a:glow rad="63500">
                    <a:schemeClr val="accent1">
                      <a:satMod val="175000"/>
                      <a:alpha val="40000"/>
                    </a:schemeClr>
                  </a:glow>
                  <a:outerShdw blurRad="50800" algn="tl" rotWithShape="0">
                    <a:srgbClr val="000000"/>
                  </a:outerShdw>
                </a:effectLst>
                <a:latin typeface="Times New Roman" pitchFamily="18" charset="0"/>
                <a:cs typeface="Times New Roman" pitchFamily="18" charset="0"/>
                <a:hlinkClick r:id="rId3" tooltip="Қазақстан Ғылым академиясы (мұндай бет жоқ)"/>
              </a:rPr>
              <a:t>Қазақстан Ғылым академиясының</a:t>
            </a:r>
            <a:r>
              <a:rPr lang="ru-RU" sz="2800" b="1" dirty="0">
                <a:ln w="17780" cmpd="sng">
                  <a:solidFill>
                    <a:sysClr val="windowText" lastClr="000000"/>
                  </a:solidFill>
                  <a:prstDash val="solid"/>
                  <a:miter lim="800000"/>
                </a:ln>
                <a:solidFill>
                  <a:sysClr val="windowText" lastClr="000000"/>
                </a:solidFill>
                <a:effectLst>
                  <a:glow rad="63500">
                    <a:schemeClr val="accent1">
                      <a:satMod val="175000"/>
                      <a:alpha val="40000"/>
                    </a:schemeClr>
                  </a:glow>
                  <a:outerShdw blurRad="50800" algn="tl" rotWithShape="0">
                    <a:srgbClr val="000000"/>
                  </a:outerShdw>
                </a:effectLst>
                <a:latin typeface="Times New Roman" pitchFamily="18" charset="0"/>
                <a:cs typeface="Times New Roman" pitchFamily="18" charset="0"/>
              </a:rPr>
              <a:t> академигі (</a:t>
            </a:r>
            <a:r>
              <a:rPr lang="ru-RU" sz="2800" b="1" u="sng" dirty="0">
                <a:ln w="17780" cmpd="sng">
                  <a:solidFill>
                    <a:sysClr val="windowText" lastClr="000000"/>
                  </a:solidFill>
                  <a:prstDash val="solid"/>
                  <a:miter lim="800000"/>
                </a:ln>
                <a:solidFill>
                  <a:sysClr val="windowText" lastClr="000000"/>
                </a:solidFill>
                <a:effectLst>
                  <a:glow rad="63500">
                    <a:schemeClr val="accent1">
                      <a:satMod val="175000"/>
                      <a:alpha val="40000"/>
                    </a:schemeClr>
                  </a:glow>
                  <a:outerShdw blurRad="50800" algn="tl" rotWithShape="0">
                    <a:srgbClr val="000000"/>
                  </a:outerShdw>
                </a:effectLst>
                <a:latin typeface="Times New Roman" pitchFamily="18" charset="0"/>
                <a:cs typeface="Times New Roman" pitchFamily="18" charset="0"/>
                <a:hlinkClick r:id="rId4" tooltip="1946"/>
              </a:rPr>
              <a:t>1946</a:t>
            </a:r>
            <a:r>
              <a:rPr lang="ru-RU" sz="2800" b="1" dirty="0">
                <a:ln w="17780" cmpd="sng">
                  <a:solidFill>
                    <a:sysClr val="windowText" lastClr="000000"/>
                  </a:solidFill>
                  <a:prstDash val="solid"/>
                  <a:miter lim="800000"/>
                </a:ln>
                <a:solidFill>
                  <a:sysClr val="windowText" lastClr="000000"/>
                </a:solidFill>
                <a:effectLst>
                  <a:glow rad="63500">
                    <a:schemeClr val="accent1">
                      <a:satMod val="175000"/>
                      <a:alpha val="40000"/>
                    </a:schemeClr>
                  </a:glow>
                  <a:outerShdw blurRad="50800" algn="tl" rotWithShape="0">
                    <a:srgbClr val="000000"/>
                  </a:outerShdw>
                </a:effectLst>
                <a:latin typeface="Times New Roman" pitchFamily="18" charset="0"/>
                <a:cs typeface="Times New Roman" pitchFamily="18" charset="0"/>
              </a:rPr>
              <a:t>), </a:t>
            </a:r>
            <a:r>
              <a:rPr lang="ru-RU" sz="2800" b="1" u="sng" dirty="0">
                <a:ln w="17780" cmpd="sng">
                  <a:solidFill>
                    <a:sysClr val="windowText" lastClr="000000"/>
                  </a:solidFill>
                  <a:prstDash val="solid"/>
                  <a:miter lim="800000"/>
                </a:ln>
                <a:solidFill>
                  <a:sysClr val="windowText" lastClr="000000"/>
                </a:solidFill>
                <a:effectLst>
                  <a:glow rad="63500">
                    <a:schemeClr val="accent1">
                      <a:satMod val="175000"/>
                      <a:alpha val="40000"/>
                    </a:schemeClr>
                  </a:glow>
                  <a:outerShdw blurRad="50800" algn="tl" rotWithShape="0">
                    <a:srgbClr val="000000"/>
                  </a:outerShdw>
                </a:effectLst>
                <a:latin typeface="Times New Roman" pitchFamily="18" charset="0"/>
                <a:cs typeface="Times New Roman" pitchFamily="18" charset="0"/>
                <a:hlinkClick r:id="rId5" tooltip="Филология"/>
              </a:rPr>
              <a:t>филология</a:t>
            </a:r>
            <a:r>
              <a:rPr lang="ru-RU" sz="2800" b="1" dirty="0">
                <a:ln w="17780" cmpd="sng">
                  <a:solidFill>
                    <a:sysClr val="windowText" lastClr="000000"/>
                  </a:solidFill>
                  <a:prstDash val="solid"/>
                  <a:miter lim="800000"/>
                </a:ln>
                <a:solidFill>
                  <a:sysClr val="windowText" lastClr="000000"/>
                </a:solidFill>
                <a:effectLst>
                  <a:glow rad="63500">
                    <a:schemeClr val="accent1">
                      <a:satMod val="175000"/>
                      <a:alpha val="40000"/>
                    </a:schemeClr>
                  </a:glow>
                  <a:outerShdw blurRad="50800" algn="tl" rotWithShape="0">
                    <a:srgbClr val="000000"/>
                  </a:outerShdw>
                </a:effectLst>
                <a:latin typeface="Times New Roman" pitchFamily="18" charset="0"/>
                <a:cs typeface="Times New Roman" pitchFamily="18" charset="0"/>
              </a:rPr>
              <a:t> ғылымдарының докторы, </a:t>
            </a:r>
            <a:r>
              <a:rPr lang="ru-RU" sz="2800" b="1" u="sng" dirty="0">
                <a:ln w="17780" cmpd="sng">
                  <a:solidFill>
                    <a:sysClr val="windowText" lastClr="000000"/>
                  </a:solidFill>
                  <a:prstDash val="solid"/>
                  <a:miter lim="800000"/>
                </a:ln>
                <a:solidFill>
                  <a:sysClr val="windowText" lastClr="000000"/>
                </a:solidFill>
                <a:effectLst>
                  <a:glow rad="63500">
                    <a:schemeClr val="accent1">
                      <a:satMod val="175000"/>
                      <a:alpha val="40000"/>
                    </a:schemeClr>
                  </a:glow>
                  <a:outerShdw blurRad="50800" algn="tl" rotWithShape="0">
                    <a:srgbClr val="000000"/>
                  </a:outerShdw>
                </a:effectLst>
                <a:latin typeface="Times New Roman" pitchFamily="18" charset="0"/>
                <a:cs typeface="Times New Roman" pitchFamily="18" charset="0"/>
                <a:hlinkClick r:id="rId6" tooltip="Профессор"/>
              </a:rPr>
              <a:t>профессор</a:t>
            </a:r>
            <a:r>
              <a:rPr lang="ru-RU" sz="2800" b="1" dirty="0">
                <a:ln w="17780" cmpd="sng">
                  <a:solidFill>
                    <a:sysClr val="windowText" lastClr="000000"/>
                  </a:solidFill>
                  <a:prstDash val="solid"/>
                  <a:miter lim="800000"/>
                </a:ln>
                <a:solidFill>
                  <a:sysClr val="windowText" lastClr="000000"/>
                </a:solidFill>
                <a:effectLst>
                  <a:glow rad="63500">
                    <a:schemeClr val="accent1">
                      <a:satMod val="175000"/>
                      <a:alpha val="40000"/>
                    </a:schemeClr>
                  </a:glow>
                  <a:outerShdw blurRad="50800" algn="tl" rotWithShape="0">
                    <a:srgbClr val="000000"/>
                  </a:outerShdw>
                </a:effectLst>
                <a:latin typeface="Times New Roman" pitchFamily="18" charset="0"/>
                <a:cs typeface="Times New Roman" pitchFamily="18" charset="0"/>
              </a:rPr>
              <a:t> (</a:t>
            </a:r>
            <a:r>
              <a:rPr lang="ru-RU" sz="2800" b="1" u="sng" dirty="0">
                <a:ln w="17780" cmpd="sng">
                  <a:solidFill>
                    <a:sysClr val="windowText" lastClr="000000"/>
                  </a:solidFill>
                  <a:prstDash val="solid"/>
                  <a:miter lim="800000"/>
                </a:ln>
                <a:solidFill>
                  <a:sysClr val="windowText" lastClr="000000"/>
                </a:solidFill>
                <a:effectLst>
                  <a:glow rad="63500">
                    <a:schemeClr val="accent1">
                      <a:satMod val="175000"/>
                      <a:alpha val="40000"/>
                    </a:schemeClr>
                  </a:glow>
                  <a:outerShdw blurRad="50800" algn="tl" rotWithShape="0">
                    <a:srgbClr val="000000"/>
                  </a:outerShdw>
                </a:effectLst>
                <a:latin typeface="Times New Roman" pitchFamily="18" charset="0"/>
                <a:cs typeface="Times New Roman" pitchFamily="18" charset="0"/>
                <a:hlinkClick r:id="rId4" tooltip="1946"/>
              </a:rPr>
              <a:t>1946</a:t>
            </a:r>
            <a:r>
              <a:rPr lang="ru-RU" sz="2800" b="1" dirty="0">
                <a:ln w="17780" cmpd="sng">
                  <a:solidFill>
                    <a:sysClr val="windowText" lastClr="000000"/>
                  </a:solidFill>
                  <a:prstDash val="solid"/>
                  <a:miter lim="800000"/>
                </a:ln>
                <a:solidFill>
                  <a:sysClr val="windowText" lastClr="000000"/>
                </a:solidFill>
                <a:effectLst>
                  <a:glow rad="63500">
                    <a:schemeClr val="accent1">
                      <a:satMod val="175000"/>
                      <a:alpha val="40000"/>
                    </a:schemeClr>
                  </a:glow>
                  <a:outerShdw blurRad="50800" algn="tl" rotWithShape="0">
                    <a:srgbClr val="000000"/>
                  </a:outerShdw>
                </a:effectLst>
                <a:latin typeface="Times New Roman" pitchFamily="18" charset="0"/>
                <a:cs typeface="Times New Roman" pitchFamily="18" charset="0"/>
              </a:rPr>
              <a:t>), </a:t>
            </a:r>
            <a:r>
              <a:rPr lang="ru-RU" sz="2800" b="1" u="sng" dirty="0">
                <a:ln w="17780" cmpd="sng">
                  <a:solidFill>
                    <a:sysClr val="windowText" lastClr="000000"/>
                  </a:solidFill>
                  <a:prstDash val="solid"/>
                  <a:miter lim="800000"/>
                </a:ln>
                <a:solidFill>
                  <a:sysClr val="windowText" lastClr="000000"/>
                </a:solidFill>
                <a:effectLst>
                  <a:glow rad="63500">
                    <a:schemeClr val="accent1">
                      <a:satMod val="175000"/>
                      <a:alpha val="40000"/>
                    </a:schemeClr>
                  </a:glow>
                  <a:outerShdw blurRad="50800" algn="tl" rotWithShape="0">
                    <a:srgbClr val="000000"/>
                  </a:outerShdw>
                </a:effectLst>
                <a:latin typeface="Times New Roman" pitchFamily="18" charset="0"/>
                <a:cs typeface="Times New Roman" pitchFamily="18" charset="0"/>
                <a:hlinkClick r:id="rId7" tooltip="Қазақ КСР"/>
              </a:rPr>
              <a:t>Қазақ КСР-нің</a:t>
            </a:r>
            <a:r>
              <a:rPr lang="ru-RU" sz="2800" b="1" dirty="0">
                <a:ln w="17780" cmpd="sng">
                  <a:solidFill>
                    <a:sysClr val="windowText" lastClr="000000"/>
                  </a:solidFill>
                  <a:prstDash val="solid"/>
                  <a:miter lim="800000"/>
                </a:ln>
                <a:solidFill>
                  <a:sysClr val="windowText" lastClr="000000"/>
                </a:solidFill>
                <a:effectLst>
                  <a:glow rad="63500">
                    <a:schemeClr val="accent1">
                      <a:satMod val="175000"/>
                      <a:alpha val="40000"/>
                    </a:schemeClr>
                  </a:glow>
                  <a:outerShdw blurRad="50800" algn="tl" rotWithShape="0">
                    <a:srgbClr val="000000"/>
                  </a:outerShdw>
                </a:effectLst>
                <a:latin typeface="Times New Roman" pitchFamily="18" charset="0"/>
                <a:cs typeface="Times New Roman" pitchFamily="18" charset="0"/>
              </a:rPr>
              <a:t> еңбек сіңірген ғылым қайраткері (</a:t>
            </a:r>
            <a:r>
              <a:rPr lang="ru-RU" sz="2800" b="1" u="sng" dirty="0">
                <a:ln w="17780" cmpd="sng">
                  <a:solidFill>
                    <a:sysClr val="windowText" lastClr="000000"/>
                  </a:solidFill>
                  <a:prstDash val="solid"/>
                  <a:miter lim="800000"/>
                </a:ln>
                <a:solidFill>
                  <a:sysClr val="windowText" lastClr="000000"/>
                </a:solidFill>
                <a:effectLst>
                  <a:glow rad="63500">
                    <a:schemeClr val="accent1">
                      <a:satMod val="175000"/>
                      <a:alpha val="40000"/>
                    </a:schemeClr>
                  </a:glow>
                  <a:outerShdw blurRad="50800" algn="tl" rotWithShape="0">
                    <a:srgbClr val="000000"/>
                  </a:outerShdw>
                </a:effectLst>
                <a:latin typeface="Times New Roman" pitchFamily="18" charset="0"/>
                <a:cs typeface="Times New Roman" pitchFamily="18" charset="0"/>
                <a:hlinkClick r:id="rId8" tooltip="1957"/>
              </a:rPr>
              <a:t>1957</a:t>
            </a:r>
            <a:r>
              <a:rPr lang="ru-RU" sz="2800" b="1" dirty="0">
                <a:ln w="17780" cmpd="sng">
                  <a:solidFill>
                    <a:sysClr val="windowText" lastClr="000000"/>
                  </a:solidFill>
                  <a:prstDash val="solid"/>
                  <a:miter lim="800000"/>
                </a:ln>
                <a:solidFill>
                  <a:sysClr val="windowText" lastClr="000000"/>
                </a:solidFill>
                <a:effectLst>
                  <a:glow rad="63500">
                    <a:schemeClr val="accent1">
                      <a:satMod val="175000"/>
                      <a:alpha val="40000"/>
                    </a:schemeClr>
                  </a:glow>
                  <a:outerShdw blurRad="50800" algn="tl" rotWithShape="0">
                    <a:srgbClr val="000000"/>
                  </a:outerShdw>
                </a:effectLst>
                <a:latin typeface="Times New Roman" pitchFamily="18" charset="0"/>
                <a:cs typeface="Times New Roman" pitchFamily="18" charset="0"/>
              </a:rPr>
              <a:t>).</a:t>
            </a:r>
          </a:p>
          <a:p>
            <a:endParaRPr lang="ru-RU" dirty="0">
              <a:ln>
                <a:solidFill>
                  <a:sysClr val="windowText" lastClr="000000"/>
                </a:solidFill>
              </a:ln>
              <a:solidFill>
                <a:sysClr val="windowText" lastClr="000000"/>
              </a:solidFill>
              <a:latin typeface="Times New Roman" pitchFamily="18" charset="0"/>
              <a:cs typeface="Times New Roman" pitchFamily="18" charset="0"/>
            </a:endParaRPr>
          </a:p>
        </p:txBody>
      </p:sp>
      <p:pic>
        <p:nvPicPr>
          <p:cNvPr id="2050" name="Picture 2" descr="Znakpocheta2"/>
          <p:cNvPicPr>
            <a:picLocks noChangeAspect="1" noChangeArrowheads="1"/>
          </p:cNvPicPr>
          <p:nvPr/>
        </p:nvPicPr>
        <p:blipFill>
          <a:blip r:embed="rId9" cstate="print"/>
          <a:srcRect/>
          <a:stretch>
            <a:fillRect/>
          </a:stretch>
        </p:blipFill>
        <p:spPr bwMode="auto">
          <a:xfrm rot="1153659">
            <a:off x="5062188" y="485786"/>
            <a:ext cx="3405198" cy="2686040"/>
          </a:xfrm>
          <a:prstGeom prst="rect">
            <a:avLst/>
          </a:prstGeom>
          <a:ln>
            <a:noFill/>
          </a:ln>
          <a:effectLst>
            <a:softEdge rad="112500"/>
          </a:effectLst>
        </p:spPr>
      </p:pic>
    </p:spTree>
  </p:cSld>
  <p:clrMapOvr>
    <a:masterClrMapping/>
  </p:clrMapOvr>
  <p:transition spd="slow" advClick="0" advTm="10000">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0b0d183d0b5d0b7d0bed0b21"/>
          <p:cNvPicPr>
            <a:picLocks noChangeAspect="1" noChangeArrowheads="1"/>
          </p:cNvPicPr>
          <p:nvPr/>
        </p:nvPicPr>
        <p:blipFill>
          <a:blip r:embed="rId2" cstate="print"/>
          <a:srcRect/>
          <a:stretch>
            <a:fillRect/>
          </a:stretch>
        </p:blipFill>
        <p:spPr bwMode="auto">
          <a:xfrm>
            <a:off x="-142908" y="1214422"/>
            <a:ext cx="6858048" cy="4794785"/>
          </a:xfrm>
          <a:prstGeom prst="rect">
            <a:avLst/>
          </a:prstGeom>
          <a:ln>
            <a:noFill/>
          </a:ln>
          <a:effectLst>
            <a:glow rad="228600">
              <a:schemeClr val="accent1">
                <a:satMod val="175000"/>
                <a:alpha val="40000"/>
              </a:schemeClr>
            </a:glow>
            <a:reflection blurRad="6350" stA="50000" endA="295" endPos="92000" dist="101600" dir="5400000" sy="-100000" algn="bl" rotWithShape="0"/>
          </a:effectLst>
          <a:scene3d>
            <a:camera prst="perspectiveHeroicExtremeLeftFacing"/>
            <a:lightRig rig="threePt" dir="t">
              <a:rot lat="0" lon="0" rev="2700000"/>
            </a:lightRig>
          </a:scene3d>
          <a:sp3d>
            <a:bevelT w="63500" h="50800"/>
          </a:sp3d>
        </p:spPr>
      </p:pic>
    </p:spTree>
  </p:cSld>
  <p:clrMapOvr>
    <a:masterClrMapping/>
  </p:clrMapOvr>
  <p:transition spd="slow" advClick="0" advTm="10000">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00034" y="642918"/>
            <a:ext cx="7786742" cy="5831034"/>
          </a:xfrm>
        </p:spPr>
        <p:style>
          <a:lnRef idx="1">
            <a:schemeClr val="dk1"/>
          </a:lnRef>
          <a:fillRef idx="2">
            <a:schemeClr val="dk1"/>
          </a:fillRef>
          <a:effectRef idx="1">
            <a:schemeClr val="dk1"/>
          </a:effectRef>
          <a:fontRef idx="minor">
            <a:schemeClr val="dk1"/>
          </a:fontRef>
        </p:style>
        <p:txBody>
          <a:bodyPr>
            <a:noAutofit/>
          </a:bodyPr>
          <a:lstStyle/>
          <a:p>
            <a:pPr algn="ctr"/>
            <a:r>
              <a:rPr lang="kk-KZ" sz="2800" dirty="0">
                <a:ln>
                  <a:solidFill>
                    <a:sysClr val="windowText" lastClr="000000"/>
                  </a:solidFill>
                </a:ln>
                <a:solidFill>
                  <a:sysClr val="windowText" lastClr="000000"/>
                </a:solidFill>
                <a:latin typeface="Times New Roman" pitchFamily="18" charset="0"/>
                <a:cs typeface="Times New Roman" pitchFamily="18" charset="0"/>
              </a:rPr>
              <a:t>Мұхтар Әуезовтің балалар әдебиетінде де</a:t>
            </a:r>
            <a:r>
              <a:rPr lang="kk-KZ" sz="2800" b="1" dirty="0">
                <a:ln>
                  <a:solidFill>
                    <a:sysClr val="windowText" lastClr="000000"/>
                  </a:solidFill>
                </a:ln>
                <a:solidFill>
                  <a:sysClr val="windowText" lastClr="000000"/>
                </a:solidFill>
                <a:latin typeface="Times New Roman" pitchFamily="18" charset="0"/>
                <a:cs typeface="Times New Roman" pitchFamily="18" charset="0"/>
              </a:rPr>
              <a:t> </a:t>
            </a:r>
            <a:r>
              <a:rPr lang="kk-KZ" sz="2800" dirty="0">
                <a:ln>
                  <a:solidFill>
                    <a:sysClr val="windowText" lastClr="000000"/>
                  </a:solidFill>
                </a:ln>
                <a:solidFill>
                  <a:sysClr val="windowText" lastClr="000000"/>
                </a:solidFill>
                <a:latin typeface="Times New Roman" pitchFamily="18" charset="0"/>
                <a:cs typeface="Times New Roman" pitchFamily="18" charset="0"/>
              </a:rPr>
              <a:t>өзіндік орны бар. Осы орайда алдымен суреткердің балалар әдебиеті ерекшелігі хақында пікір айтқанын атап айту керек. Мәселен, «Ертегілер» еңбегінде халықтық шығармалардың қайсысы балалар әдебиетіне жақын екендігін айқындап береді. «Ұлы ұстаз ертегілердің тәрбиелік мәнін терең ашып,  «Адамдағы кемдікті, мінді бадырайтып, ұлғайтып, жиренішті етіп көрсету үшін, хайуанның мінез-құлқын дәл адамның мінез-құлқындай етіп суреттеу әсерлі болады», - деп көрсетеді.  </a:t>
            </a:r>
            <a:endParaRPr lang="ru-RU" sz="2800" dirty="0">
              <a:ln>
                <a:solidFill>
                  <a:sysClr val="windowText" lastClr="000000"/>
                </a:solidFill>
              </a:ln>
              <a:solidFill>
                <a:sysClr val="windowText" lastClr="000000"/>
              </a:solidFill>
              <a:latin typeface="Times New Roman" pitchFamily="18" charset="0"/>
              <a:cs typeface="Times New Roman" pitchFamily="18" charset="0"/>
            </a:endParaRPr>
          </a:p>
          <a:p>
            <a:pPr algn="ctr"/>
            <a:endParaRPr lang="ru-RU" sz="2800" dirty="0">
              <a:ln>
                <a:solidFill>
                  <a:sysClr val="windowText" lastClr="000000"/>
                </a:solidFill>
              </a:ln>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advClick="0" advTm="10000">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5715000"/>
            <a:ext cx="7467600" cy="1143000"/>
          </a:xfrm>
        </p:spPr>
        <p:txBody>
          <a:bodyPr>
            <a:normAutofit fontScale="90000"/>
          </a:bodyPr>
          <a:lstStyle/>
          <a:p>
            <a:pPr algn="ctr"/>
            <a:r>
              <a:rPr lang="ru-RU" cap="none" dirty="0" err="1">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Мұхтар Омарханұлы Әуезов құрметіне шығарылған </a:t>
            </a:r>
            <a:r>
              <a:rPr lang="ru-RU" cap="none"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марка</a:t>
            </a:r>
            <a:br>
              <a:rPr lang="ru-RU" dirty="0">
                <a:ln>
                  <a:solidFill>
                    <a:sysClr val="windowText" lastClr="000000"/>
                  </a:solidFill>
                </a:ln>
                <a:solidFill>
                  <a:sysClr val="windowText" lastClr="000000"/>
                </a:solidFill>
                <a:latin typeface="Times New Roman" pitchFamily="18" charset="0"/>
                <a:cs typeface="Times New Roman" pitchFamily="18" charset="0"/>
              </a:rPr>
            </a:br>
            <a:endParaRPr lang="ru-RU" dirty="0">
              <a:ln>
                <a:solidFill>
                  <a:sysClr val="windowText" lastClr="000000"/>
                </a:solidFill>
              </a:ln>
              <a:solidFill>
                <a:sysClr val="windowText" lastClr="000000"/>
              </a:solidFill>
              <a:latin typeface="Times New Roman" pitchFamily="18" charset="0"/>
              <a:cs typeface="Times New Roman" pitchFamily="18" charset="0"/>
            </a:endParaRPr>
          </a:p>
        </p:txBody>
      </p:sp>
      <p:pic>
        <p:nvPicPr>
          <p:cNvPr id="4098" name="Picture 2" descr="300px-Stamp_of_Kazakhstan_176"/>
          <p:cNvPicPr>
            <a:picLocks noChangeAspect="1" noChangeArrowheads="1"/>
          </p:cNvPicPr>
          <p:nvPr/>
        </p:nvPicPr>
        <p:blipFill>
          <a:blip r:embed="rId2" cstate="print"/>
          <a:srcRect/>
          <a:stretch>
            <a:fillRect/>
          </a:stretch>
        </p:blipFill>
        <p:spPr bwMode="auto">
          <a:xfrm>
            <a:off x="642910" y="357166"/>
            <a:ext cx="7512143" cy="4500594"/>
          </a:xfrm>
          <a:prstGeom prst="rect">
            <a:avLst/>
          </a:prstGeom>
          <a:noFill/>
          <a:ln w="9525">
            <a:noFill/>
            <a:miter lim="800000"/>
            <a:headEnd/>
            <a:tailEnd/>
          </a:ln>
          <a:effectLst>
            <a:glow rad="101600">
              <a:schemeClr val="accent1">
                <a:satMod val="175000"/>
                <a:alpha val="40000"/>
              </a:schemeClr>
            </a:glow>
            <a:reflection blurRad="6350" stA="52000" endA="300" endPos="35000" dir="5400000" sy="-100000" algn="bl" rotWithShape="0"/>
          </a:effectLst>
          <a:scene3d>
            <a:camera prst="perspectiveBelow"/>
            <a:lightRig rig="threePt" dir="t"/>
          </a:scene3d>
        </p:spPr>
      </p:pic>
    </p:spTree>
  </p:cSld>
  <p:clrMapOvr>
    <a:masterClrMapping/>
  </p:clrMapOvr>
  <p:transition spd="slow" advClick="0" advTm="10000">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500042"/>
            <a:ext cx="9144000" cy="6357958"/>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kk-KZ" sz="2800" dirty="0">
                <a:ln>
                  <a:solidFill>
                    <a:sysClr val="windowText" lastClr="000000"/>
                  </a:solidFill>
                </a:ln>
                <a:solidFill>
                  <a:sysClr val="windowText" lastClr="000000"/>
                </a:solidFill>
                <a:latin typeface="Times New Roman" pitchFamily="18" charset="0"/>
                <a:cs typeface="Times New Roman" pitchFamily="18" charset="0"/>
              </a:rPr>
              <a:t>М.Әуезов балалар әдебиетінің ғылыми тұрғыда зерттелуіне көңіл бөлумен қатар, өзі де балаларға арнап бірнеше шығарма(«Қорғансыздың күні», «Жетім», «Көксерек» әңгімелері, «Қараш-қараш оқиғасы» повесі) жазды. Тұңғыш әңгімесін 24 жасында жариялады. «Қорғансыздың күні»  баяндалу әдісі жөнінен европалық әдебиет үлгісінде жазылған. Әңгіменің оқиға желісі жас қыз Ғазизаның тағдырына құрылған. «Жетім» әңгімесіндегі басты кейіпкер – жас бала Қасым. Шығармада он жастағы жас баланың қиын тағдыры, аянышты халі берілген. Бұл шығармасында қаламгер бала ұғымын, сезімін беруде өзінше ізденіс танытқан. </a:t>
            </a:r>
            <a:endParaRPr lang="ru-RU" sz="2800" b="1" cap="all" dirty="0">
              <a:ln>
                <a:solidFill>
                  <a:sysClr val="windowText" lastClr="000000"/>
                </a:solidFill>
              </a:ln>
              <a:solidFill>
                <a:sysClr val="windowText" lastClr="000000"/>
              </a:solidFill>
              <a:effectLst>
                <a:reflection blurRad="12700" stA="50000" endPos="50000" dist="5000" dir="5400000" sy="-100000" rotWithShape="0"/>
              </a:effectLst>
              <a:latin typeface="Times New Roman" pitchFamily="18" charset="0"/>
              <a:cs typeface="Times New Roman" pitchFamily="18" charset="0"/>
            </a:endParaRPr>
          </a:p>
        </p:txBody>
      </p:sp>
    </p:spTree>
  </p:cSld>
  <p:clrMapOvr>
    <a:masterClrMapping/>
  </p:clrMapOvr>
  <p:transition spd="slow" advClick="0" advTm="10000">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214290"/>
            <a:ext cx="9001156" cy="6116786"/>
          </a:xfrm>
        </p:spPr>
        <p:txBody>
          <a:bodyPr>
            <a:noAutofit/>
          </a:bodyPr>
          <a:lstStyle/>
          <a:p>
            <a:pPr algn="ctr"/>
            <a:r>
              <a:rPr lang="kk-KZ" dirty="0">
                <a:ln>
                  <a:solidFill>
                    <a:sysClr val="windowText" lastClr="000000"/>
                  </a:solidFill>
                </a:ln>
                <a:solidFill>
                  <a:sysClr val="windowText" lastClr="000000"/>
                </a:solidFill>
                <a:latin typeface="Times New Roman" pitchFamily="18" charset="0"/>
                <a:cs typeface="Times New Roman" pitchFamily="18" charset="0"/>
              </a:rPr>
              <a:t>М.Әуезовтің балалар әдебиетінен негізгі орын алатын әңгімесі - «Көксерек».  М.Әуезовтың 1928 жылы жазылған осы әңгімесі автор талантының айқын айғағы. Көп ізденістердің жемісі. Оны әлем әдебиетіндегі үздік классикалық шығармалармен салыстыруға болады. Әңгіме сюжеті Канада жазушысы Сетон-Томсеннің «Виннипег қасқырына» ұқсас. Есімі әлемге әйгілі жазушы Джек Лондонның «Қасқыр» шығармасы М.Әуезовтің аударуымен 1936 жылы жеке кітапша болып шыққандығын да айта кетуіміз керек. Әуезовтің «Көксерегі»- тұтас философиялық шығарма.  Автор әңгімесін әр түрлі жабайы аңдардың мекен еткен жерлерін суреттеуден бастайды. Бұл тәсіл жыртқыш аңдар өмірі мен олардың күн көрісін айқындауға тірек болған. Әңгіменің композициясы мен сюжеті оқиғадан оқиға тудырып отырады.</a:t>
            </a:r>
            <a:endParaRPr lang="ru-RU" b="1" dirty="0">
              <a:ln>
                <a:solidFill>
                  <a:sysClr val="windowText" lastClr="000000"/>
                </a:solidFill>
              </a:ln>
              <a:solidFill>
                <a:sysClr val="windowText" lastClr="000000"/>
              </a:solidFill>
              <a:latin typeface="Times New Roman" pitchFamily="18" charset="0"/>
              <a:cs typeface="Times New Roman" pitchFamily="18" charset="0"/>
            </a:endParaRPr>
          </a:p>
        </p:txBody>
      </p:sp>
    </p:spTree>
  </p:cSld>
  <p:clrMapOvr>
    <a:masterClrMapping/>
  </p:clrMapOvr>
  <p:transition spd="slow" advClick="0" advTm="10000">
    <p:randomBar dir="ver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TotalTime>
  <Words>1070</Words>
  <Application>Microsoft Office PowerPoint</Application>
  <PresentationFormat>Экран (4:3)</PresentationFormat>
  <Paragraphs>62</Paragraphs>
  <Slides>29</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29</vt:i4>
      </vt:variant>
    </vt:vector>
  </HeadingPairs>
  <TitlesOfParts>
    <vt:vector size="37" baseType="lpstr">
      <vt:lpstr>Century Schoolbook</vt:lpstr>
      <vt:lpstr>Comic Sans MS</vt:lpstr>
      <vt:lpstr>Monotype Corsiva</vt:lpstr>
      <vt:lpstr>Segoe Print</vt:lpstr>
      <vt:lpstr>Times New Roman</vt:lpstr>
      <vt:lpstr>Wingdings</vt:lpstr>
      <vt:lpstr>Wingdings 2</vt:lpstr>
      <vt:lpstr>Эркер</vt:lpstr>
      <vt:lpstr>     Мұхтар Әуезов мұрасы – халық қазынасы </vt:lpstr>
      <vt:lpstr>    Мұхтар Омарханұлы Әуезов </vt:lpstr>
      <vt:lpstr>Презентация PowerPoint</vt:lpstr>
      <vt:lpstr>Презентация PowerPoint</vt:lpstr>
      <vt:lpstr>Презентация PowerPoint</vt:lpstr>
      <vt:lpstr>Презентация PowerPoint</vt:lpstr>
      <vt:lpstr>Мұхтар Омарханұлы Әуезов құрметіне шығарылған марка </vt:lpstr>
      <vt:lpstr>Презентация PowerPoint</vt:lpstr>
      <vt:lpstr>Презентация PowerPoint</vt:lpstr>
      <vt:lpstr>М.Әуезов  өзінің достарымен</vt:lpstr>
      <vt:lpstr>Презентация PowerPoint</vt:lpstr>
      <vt:lpstr>Презентация PowerPoint</vt:lpstr>
      <vt:lpstr>М.Әуезовке арналған  пъессалық қойылымдар</vt:lpstr>
      <vt:lpstr>М.әуезов тенгеде</vt:lpstr>
      <vt:lpstr>Презентация PowerPoint</vt:lpstr>
      <vt:lpstr>Презентация PowerPoint</vt:lpstr>
      <vt:lpstr>Асқар Тоқмағамбетов</vt:lpstr>
      <vt:lpstr>Презентация PowerPoint</vt:lpstr>
      <vt:lpstr>Асқар Тоқмағамбетов қазақ поэзиясында поэма жанрын дамытуға елеулі үлес қосқан ақын. Оның поэмаларын тақырыбы, түрі жағынан төрт топқа бөлуге болады:  ауыл өмірі («Хат», «Бақыт кілті», «Қаскелең», «Өмірге жол», «Агроном көктемі»т. б.); елімізге еңбегі сіңген тарихи адамдарға арналған («Батыр Әли», «Ақын тағдыры», «Кремль сақшысы» т. б.); елді, жерді қорғау, отансүйгіштік, ерлік тақырыбы («Ажалды жеңген алыптар», «Батырлар дастаны», «Уборщица» т. б.); халықтардың достығы тақырыбы («Берлин көшесінде», «Испания», «Қараңғытүнде», «Рейн жағасында» т. б.). </vt:lpstr>
      <vt:lpstr>Ақын поэмаларында қазақ халқының күрес жолындағы өмірі («Қара қыз», «Қанды жазу», «Терең толқын») мен кеңес адамдарының тыныс-тіршілігі («Күзетте», «Дария сыры», «Балдақты Оспан», т.б.) суреттелген. «Ақын тағдыры» поэмасын Сәкен Сейфуллиннің азаматтық, ақындық келбетін ашуға арнаған. Ақынның «Біздің Сәуле», «Тап қорғаны», «Буденный маршы», «Бір, екі, үш», «Қош аман бол», «Күт мені», «Сүйген жарға», тағы басқа лирикалық өлеңдері әнге арналған. Таңдамалы шығармаларының жинақтары жарық көрген.</vt:lpstr>
      <vt:lpstr>Асқар Тоқмағамбетов ақындығының жемісті саласы - оның сатиралық туындылары. Ол қазақ әдебиетіндегі сатиралық поэзияның негізін қалаушы, оны қалыптастырып, дамытушылардың бірі болды. Оның өткір тілді сықақөлеңдері, фельетоңдары, мысалдары қоғамдағы, адам бойындағы қайшылықты құбылыстарды сынап, әшкереледі. «Күлкі-сықақ» жинағы, «Ұйықтаған бастық», «Соқа мен Қостамбаев», «Бір мылжыңның баяндамасы», «Мылжыңның бет-аузы», «Желіккен жеңгейлерге», «Кәрі жезде», «Бидай мен қаңбақ», «Сауысқан», «Мысық пен шыбын», тағы басқа туыңдыларында ақын адам бойындағы ұнамсыз қылықтар мен өмірдің көлеңкелі тұстарын дөп басып, бейнелеп суреттеуде шеберлік танытты. Асқар Тоқмағамбетов  проза жанрында да жемісті еңбек етті. Ыбырай Жақаев өмірін бейнелеген «Қыран тұғырдан ұшады» ( О.Бодықовпен бірге), Сыр өңірі қазақтары тұрмысынан жазылған «Сыр диқаны», «Асыл азамат», «Әке мен бала», «Қарбаласта», Қазан төңкерісі қарсаңындағы ауыл өмірін суреттеген «Ақмоншақ» повестерін жазды.</vt:lpstr>
      <vt:lpstr> Асқар Тоқмағамбетов -ХІХ ғасырда өмір сүрген қазақ ақындары туралы жазылған «Жыр күмбезі» атты тарихи романның авторы. Драматургияда «Екі заң», «Семафор ашық», «Әзірет Сұлтан» атты пьесалар мен «Маржан», «Бәріміз де сондай болсақ» атты киносценарийлер жазған. С.Айнидің «Құлдар» романын қазақ тіліне аударған. Қазан төңкерісі, 1-дәрежелі Отан соғысы, үш мәрте Еңбек Қызыл Ту ордендерімен, бірнеше медальдармен марапатталған. </vt:lpstr>
      <vt:lpstr>Сәбит  Мұқанов</vt:lpstr>
      <vt:lpstr>Презентация PowerPoint</vt:lpstr>
      <vt:lpstr>Сәбит қазіргі Солтүстік Қазақстан облысының Жамбыл ауданындағы Жаманшұбар (бұрынғы Ақмола губерниясы, Қызылжар уезі, Таузар болысына қарасты екінші ауыл) деген жерде кедей отбасында туған. Сәбит жеті жасқа келгенде әкесі – Мұқан, сегізге толғанда шешесі өледі де, Мұстафа деген ағасының қолында қалады. Жетімдіктің ауыр қасіретін тартқан Сәбит он жасынан бастап өз бетінше еңбек етеді. Жоқшылық зардабынан Сәбит әркімнің есігінде жүріп, отыншы, сушы, қойшы, жылқышы болып күн кешіреді. Тапқаны тамағына жетпей, мұқтаждық қолын байлаған ол – жасында оқи алмайды. Бірақ, оқысам, білсем деген арманы ойынан бір кеткен емес. Өз бетінше ұмтылып, ауыл молдаларынан хат таниды, 15 жасында қисса, дастандар оқи алатын халге жетеді. Татар молдаларынан сабақ ала жүріп, «Шәкір – Шәкірат», «Зылиха – Жүсіп», «Зарқұм», «Сал-Сал», «Зейне – Зайнап», «Ләйлі – Мәжнүн», «Сейфул – Мәлік», «Бадүғұл – Жамал», «Алпамыс», «Ер Тарғын» жырларын, Ғабдолла Тоқаевтің шығармаларын тауып алып оқиды. Бұл дастандардың көпшілігін Сәбит ауыл ішінде көбінесе жатқа айтып жүреді. Өлең шығаруға талаптанады, ел аузына ілігеді, ауыл ішінде өлеңші бала атанады. Абай Құнанбаевтың 1909 жылы басылған өлеңдері жинағымен танысқан ол Абайдай ақын болуды аңсайды. Абай поэзиясы Сәбиттің ақындық талантына зор қозғау салады. Жасынан ел аузындағы жыр-толғауларды, қисса-дастандарды жаттап, мақамдап айтып үйренген. </vt:lpstr>
      <vt:lpstr>Сәбиттің «Бақташының баласы», «Менің мектептерім» атты кітаптары қазақ балаларының алғашқы кезінен бүгінге дейінгі ұрпағына талмай қызмет етіп келеді. Бүгінгі қазақ балалар әдебиеті осы бір құнарлы топыраққа дән тастап, содан нәр алып өсті. </vt:lpstr>
      <vt:lpstr>Презентация PowerPoint</vt:lpstr>
      <vt:lpstr>Презентация PowerPoint</vt:lpstr>
      <vt:lpstr>Назарларыңызға  рахмет!!!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Мұхтар Омарханұлы Әуезов</dc:title>
  <dc:creator>ЖанекА</dc:creator>
  <cp:lastModifiedBy>Deloproizv</cp:lastModifiedBy>
  <cp:revision>27</cp:revision>
  <dcterms:created xsi:type="dcterms:W3CDTF">2012-09-22T17:29:15Z</dcterms:created>
  <dcterms:modified xsi:type="dcterms:W3CDTF">2022-11-08T09:43:22Z</dcterms:modified>
</cp:coreProperties>
</file>