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302" r:id="rId3"/>
    <p:sldId id="274" r:id="rId4"/>
    <p:sldId id="285" r:id="rId5"/>
    <p:sldId id="260" r:id="rId6"/>
    <p:sldId id="286" r:id="rId7"/>
    <p:sldId id="287" r:id="rId8"/>
    <p:sldId id="289" r:id="rId9"/>
    <p:sldId id="290" r:id="rId10"/>
    <p:sldId id="298" r:id="rId11"/>
    <p:sldId id="299" r:id="rId12"/>
    <p:sldId id="300" r:id="rId13"/>
    <p:sldId id="294" r:id="rId14"/>
    <p:sldId id="301" r:id="rId15"/>
    <p:sldId id="295" r:id="rId16"/>
    <p:sldId id="296" r:id="rId17"/>
    <p:sldId id="28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BDCB"/>
    <a:srgbClr val="6C5200"/>
    <a:srgbClr val="9A7500"/>
    <a:srgbClr val="009900"/>
    <a:srgbClr val="D8DB6F"/>
    <a:srgbClr val="6653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-2052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852730-08CF-49C7-A2B6-1729962D6BE2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D6E102-A1C8-4267-9759-C173E636B82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779E4B-F556-4A37-973D-299DF5EC8C19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08B0EB-3EBA-4E72-9392-5D33FA549CF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C99B8-7F55-49CE-AD21-65084E0F43C5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560B7-B22D-4351-9D3F-79F5827D9B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C99B8-7F55-49CE-AD21-65084E0F43C5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560B7-B22D-4351-9D3F-79F5827D9B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C99B8-7F55-49CE-AD21-65084E0F43C5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560B7-B22D-4351-9D3F-79F5827D9B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полка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036496" cy="6858000"/>
          </a:xfrm>
          <a:prstGeom prst="rect">
            <a:avLst/>
          </a:prstGeom>
        </p:spPr>
      </p:pic>
      <p:pic>
        <p:nvPicPr>
          <p:cNvPr id="8" name="Picture 2" descr="http://nachalo4ka.ru/wp-content/uploads/2014/04/shablon-knigi-prevyu-3.png"/>
          <p:cNvPicPr>
            <a:picLocks noChangeAspect="1" noChangeArrowheads="1"/>
          </p:cNvPicPr>
          <p:nvPr userDrawn="1"/>
        </p:nvPicPr>
        <p:blipFill>
          <a:blip r:embed="rId3" cstate="print"/>
          <a:srcRect l="14563" b="4319"/>
          <a:stretch>
            <a:fillRect/>
          </a:stretch>
        </p:blipFill>
        <p:spPr bwMode="auto">
          <a:xfrm>
            <a:off x="0" y="1700808"/>
            <a:ext cx="9036496" cy="331236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C99B8-7F55-49CE-AD21-65084E0F43C5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560B7-B22D-4351-9D3F-79F5827D9BC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Рамка 8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238"/>
            </a:avLst>
          </a:prstGeom>
          <a:solidFill>
            <a:srgbClr val="665338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книга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2939" y="0"/>
            <a:ext cx="9098122" cy="674136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C99B8-7F55-49CE-AD21-65084E0F43C5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560B7-B22D-4351-9D3F-79F5827D9BC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Рамка 7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238"/>
            </a:avLst>
          </a:prstGeom>
          <a:solidFill>
            <a:srgbClr val="665338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C99B8-7F55-49CE-AD21-65084E0F43C5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560B7-B22D-4351-9D3F-79F5827D9B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C99B8-7F55-49CE-AD21-65084E0F43C5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560B7-B22D-4351-9D3F-79F5827D9B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C99B8-7F55-49CE-AD21-65084E0F43C5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560B7-B22D-4351-9D3F-79F5827D9B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C99B8-7F55-49CE-AD21-65084E0F43C5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560B7-B22D-4351-9D3F-79F5827D9B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C99B8-7F55-49CE-AD21-65084E0F43C5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560B7-B22D-4351-9D3F-79F5827D9B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C99B8-7F55-49CE-AD21-65084E0F43C5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560B7-B22D-4351-9D3F-79F5827D9B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CC99B8-7F55-49CE-AD21-65084E0F43C5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F560B7-B22D-4351-9D3F-79F5827D9BC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Рамка 7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238"/>
            </a:avLst>
          </a:prstGeom>
          <a:solidFill>
            <a:srgbClr val="665338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knigograd.com.ua/images/detailed/980319532.jpg" TargetMode="External"/><Relationship Id="rId13" Type="http://schemas.openxmlformats.org/officeDocument/2006/relationships/hyperlink" Target="http://tatyanamyasnikova.com/wp-content/uploads/2013/10/Chijik-Pyjik_p21_Rabota.jpg" TargetMode="External"/><Relationship Id="rId18" Type="http://schemas.openxmlformats.org/officeDocument/2006/relationships/hyperlink" Target="http://img-fotki.yandex.ru/get/6106/157060903.19/0_7f144_7aa1a7bf_XL.jpg" TargetMode="External"/><Relationship Id="rId3" Type="http://schemas.openxmlformats.org/officeDocument/2006/relationships/hyperlink" Target="http://vsedz.ru/images/e-permjak-toroplivyj-nozhik_1.jpg" TargetMode="External"/><Relationship Id="rId21" Type="http://schemas.openxmlformats.org/officeDocument/2006/relationships/hyperlink" Target="http://images.mreadz.net/304/303763/1.jpeg" TargetMode="External"/><Relationship Id="rId7" Type="http://schemas.openxmlformats.org/officeDocument/2006/relationships/hyperlink" Target="https://cdn.imgbb.ru/user/54/543553/201510/46f35cc09fcfc2dae56916cdff7f6dfe.jpg" TargetMode="External"/><Relationship Id="rId12" Type="http://schemas.openxmlformats.org/officeDocument/2006/relationships/hyperlink" Target="http://&#1082;&#1072;&#1079;&#1082;&#1072;.&#1091;&#1082;&#1088;/persha_ribka/8.jpg" TargetMode="External"/><Relationship Id="rId17" Type="http://schemas.openxmlformats.org/officeDocument/2006/relationships/hyperlink" Target="http://audioskazki.net/archives/3401" TargetMode="External"/><Relationship Id="rId2" Type="http://schemas.openxmlformats.org/officeDocument/2006/relationships/hyperlink" Target="https://i.livelib.ru/boocover/1000577327/o/ce93/Evgenij_Permyak__Toroplivyj_nozhik.jpeg" TargetMode="External"/><Relationship Id="rId16" Type="http://schemas.openxmlformats.org/officeDocument/2006/relationships/hyperlink" Target="https://data.fantlab.ru/images/editions/big/152941" TargetMode="External"/><Relationship Id="rId20" Type="http://schemas.openxmlformats.org/officeDocument/2006/relationships/hyperlink" Target="http://www.uznaiki.ru/Knigi_dlya_detej/Detskaya_xudozhestvennaya_literatura/images/Chigik-pigik-(978-5-389-01504-3)-2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planetaskazok.ru/images/stories/permyak/rasskazy/img_19.jpg" TargetMode="External"/><Relationship Id="rId11" Type="http://schemas.openxmlformats.org/officeDocument/2006/relationships/hyperlink" Target="http://www.planetaskazok.ru/images/stories/permyak/rasskazy/img_23.jpg" TargetMode="External"/><Relationship Id="rId24" Type="http://schemas.openxmlformats.org/officeDocument/2006/relationships/hyperlink" Target="http://www.clipartpal.com/_thumbs/pd/open_face_book_blank_T.png" TargetMode="External"/><Relationship Id="rId5" Type="http://schemas.openxmlformats.org/officeDocument/2006/relationships/hyperlink" Target="http://www.fairyroom.ru/wp-content/uploads/2012/04/0_7f145_9a6bb1a2_XL.jpg" TargetMode="External"/><Relationship Id="rId15" Type="http://schemas.openxmlformats.org/officeDocument/2006/relationships/hyperlink" Target="http://www.playing-field.ru/img/2015/052211/3838298" TargetMode="External"/><Relationship Id="rId23" Type="http://schemas.openxmlformats.org/officeDocument/2006/relationships/hyperlink" Target="http://www.tetsystems.com/typo3temp/pics/238506b31a.jpg" TargetMode="External"/><Relationship Id="rId10" Type="http://schemas.openxmlformats.org/officeDocument/2006/relationships/hyperlink" Target="https://im2-tub-ru.yandex.net/i?id=b81b6dc2792d6c3a348c6a4d9883ff67&amp;n=33&amp;h=215&amp;w=294" TargetMode="External"/><Relationship Id="rId19" Type="http://schemas.openxmlformats.org/officeDocument/2006/relationships/hyperlink" Target="http://static4.read.ru/images/booksillustrations/154607.jpg" TargetMode="External"/><Relationship Id="rId4" Type="http://schemas.openxmlformats.org/officeDocument/2006/relationships/hyperlink" Target="http://www.libex.ru/img/x/32/01/89072.jpg" TargetMode="External"/><Relationship Id="rId9" Type="http://schemas.openxmlformats.org/officeDocument/2006/relationships/hyperlink" Target="https://im2-tub-ru.yan/" TargetMode="External"/><Relationship Id="rId14" Type="http://schemas.openxmlformats.org/officeDocument/2006/relationships/hyperlink" Target="http://www.libex.ru/dimg/21af4.jpg" TargetMode="External"/><Relationship Id="rId22" Type="http://schemas.openxmlformats.org/officeDocument/2006/relationships/hyperlink" Target="http://nachalo4ka.ru/wp-content/uploads/2014/04/shablon-knigi-prevyu-3.pn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image" Target="../media/image16.jpeg"/><Relationship Id="rId18" Type="http://schemas.openxmlformats.org/officeDocument/2006/relationships/slide" Target="slide13.xml"/><Relationship Id="rId3" Type="http://schemas.openxmlformats.org/officeDocument/2006/relationships/image" Target="../media/image11.jpeg"/><Relationship Id="rId21" Type="http://schemas.openxmlformats.org/officeDocument/2006/relationships/image" Target="../media/image20.jpeg"/><Relationship Id="rId7" Type="http://schemas.openxmlformats.org/officeDocument/2006/relationships/image" Target="../media/image13.jpeg"/><Relationship Id="rId12" Type="http://schemas.openxmlformats.org/officeDocument/2006/relationships/slide" Target="slide10.xml"/><Relationship Id="rId17" Type="http://schemas.openxmlformats.org/officeDocument/2006/relationships/image" Target="../media/image18.jpeg"/><Relationship Id="rId25" Type="http://schemas.openxmlformats.org/officeDocument/2006/relationships/image" Target="../media/image22.jpeg"/><Relationship Id="rId2" Type="http://schemas.openxmlformats.org/officeDocument/2006/relationships/slide" Target="slide5.xml"/><Relationship Id="rId16" Type="http://schemas.openxmlformats.org/officeDocument/2006/relationships/slide" Target="slide12.xml"/><Relationship Id="rId20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11" Type="http://schemas.openxmlformats.org/officeDocument/2006/relationships/image" Target="../media/image15.jpeg"/><Relationship Id="rId24" Type="http://schemas.openxmlformats.org/officeDocument/2006/relationships/slide" Target="slide16.xml"/><Relationship Id="rId5" Type="http://schemas.openxmlformats.org/officeDocument/2006/relationships/image" Target="../media/image12.jpeg"/><Relationship Id="rId15" Type="http://schemas.openxmlformats.org/officeDocument/2006/relationships/image" Target="../media/image17.jpeg"/><Relationship Id="rId23" Type="http://schemas.openxmlformats.org/officeDocument/2006/relationships/image" Target="../media/image21.jpeg"/><Relationship Id="rId10" Type="http://schemas.openxmlformats.org/officeDocument/2006/relationships/slide" Target="slide9.xml"/><Relationship Id="rId19" Type="http://schemas.openxmlformats.org/officeDocument/2006/relationships/image" Target="../media/image19.jpeg"/><Relationship Id="rId4" Type="http://schemas.openxmlformats.org/officeDocument/2006/relationships/slide" Target="slide6.xml"/><Relationship Id="rId9" Type="http://schemas.openxmlformats.org/officeDocument/2006/relationships/image" Target="../media/image14.jpeg"/><Relationship Id="rId14" Type="http://schemas.openxmlformats.org/officeDocument/2006/relationships/slide" Target="slide11.xml"/><Relationship Id="rId22" Type="http://schemas.openxmlformats.org/officeDocument/2006/relationships/slide" Target="slide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3347864" y="188640"/>
            <a:ext cx="2952328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7030A0"/>
                </a:solidFill>
              </a:rPr>
              <a:t>К 120-летию Е.А. Пермяка «Жизнь дана на добрые дела»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2843808" y="5229200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Библиотека КГУ СОШ №24 </a:t>
            </a:r>
            <a:r>
              <a:rPr lang="ru-RU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г.Павлодара</a:t>
            </a:r>
            <a:endParaRPr lang="ru-RU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8434" name="Picture 2" descr="http://www.clipartpal.com/_thumbs/pd/open_face_book_blank_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052736"/>
            <a:ext cx="5760640" cy="4032448"/>
          </a:xfrm>
          <a:prstGeom prst="rect">
            <a:avLst/>
          </a:prstGeom>
          <a:noFill/>
        </p:spPr>
      </p:pic>
      <p:pic>
        <p:nvPicPr>
          <p:cNvPr id="37" name="Picture 4" descr="http://kidreader.ru/sites/default/files/1347detlit_middle.jpg"/>
          <p:cNvPicPr>
            <a:picLocks noChangeAspect="1" noChangeArrowheads="1"/>
          </p:cNvPicPr>
          <p:nvPr/>
        </p:nvPicPr>
        <p:blipFill>
          <a:blip r:embed="rId3" cstate="print"/>
          <a:srcRect l="15120" t="5419" r="14321" b="7872"/>
          <a:stretch>
            <a:fillRect/>
          </a:stretch>
        </p:blipFill>
        <p:spPr bwMode="auto">
          <a:xfrm>
            <a:off x="7092280" y="1196752"/>
            <a:ext cx="378042" cy="504056"/>
          </a:xfrm>
          <a:prstGeom prst="rect">
            <a:avLst/>
          </a:prstGeom>
          <a:noFill/>
        </p:spPr>
      </p:pic>
      <p:pic>
        <p:nvPicPr>
          <p:cNvPr id="21506" name="Picture 2" descr="http://img10.proshkolu.ru/content/media/pic/std/4000000/3522000/3521202-80f2c43a75a24c43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11760" y="1196752"/>
            <a:ext cx="2352675" cy="342900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220072" y="1124744"/>
            <a:ext cx="17281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70C0"/>
                </a:solidFill>
              </a:rPr>
              <a:t>Евгений</a:t>
            </a:r>
            <a:br>
              <a:rPr lang="ru-RU" sz="2000" b="1" dirty="0">
                <a:solidFill>
                  <a:srgbClr val="0070C0"/>
                </a:solidFill>
              </a:rPr>
            </a:br>
            <a:r>
              <a:rPr lang="ru-RU" sz="2000" b="1" dirty="0">
                <a:solidFill>
                  <a:srgbClr val="0070C0"/>
                </a:solidFill>
              </a:rPr>
              <a:t>Андреевич Пермяк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92080" y="2204864"/>
            <a:ext cx="20882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>
                <a:solidFill>
                  <a:srgbClr val="C00000"/>
                </a:solidFill>
              </a:rPr>
              <a:t>Рассказы для детей</a:t>
            </a:r>
          </a:p>
        </p:txBody>
      </p:sp>
      <p:pic>
        <p:nvPicPr>
          <p:cNvPr id="21508" name="Picture 4" descr="http://www.planetaskazok.ru/images/stories/permyak/rasskazy/img_42.jpg"/>
          <p:cNvPicPr>
            <a:picLocks noChangeAspect="1" noChangeArrowheads="1"/>
          </p:cNvPicPr>
          <p:nvPr/>
        </p:nvPicPr>
        <p:blipFill>
          <a:blip r:embed="rId5" cstate="print"/>
          <a:srcRect t="27809" b="7304"/>
          <a:stretch>
            <a:fillRect/>
          </a:stretch>
        </p:blipFill>
        <p:spPr bwMode="auto">
          <a:xfrm>
            <a:off x="5436096" y="3284984"/>
            <a:ext cx="1872208" cy="14308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2699792" y="4365104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1902 - 1982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mg.labirint.ru/images/comments_pic/1311/3_45d6b1de73df90b2d33dc6b8ff8575fc_1362995865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 l="4286" t="5714" r="48571" b="8571"/>
          <a:stretch>
            <a:fillRect/>
          </a:stretch>
        </p:blipFill>
        <p:spPr bwMode="auto">
          <a:xfrm>
            <a:off x="4860032" y="2204864"/>
            <a:ext cx="3672408" cy="43597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539552" y="980728"/>
            <a:ext cx="3744416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В детском саду было много шкафов, много стульев, много салфеток и полотенец, тоже много. 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Много всего, а каждый свое узнает. На своем стуле сидит. Своим полотенчиком утирается. 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─ Как это так? ─ спросила Надя, когда ее в первый раз в сад привели. ─ Как они все это запоминают, не путают? 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─ Да очень просто, ─ ответила воспитательница. ─ По рисункам узнают. У кого грибок, у кого листок, у кого ягодка. А твоим рисунком будет ласточка. 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9592" y="260648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00B05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Надина ласточка</a:t>
            </a:r>
            <a:endParaRPr lang="ru-RU" sz="2400" b="1" dirty="0">
              <a:solidFill>
                <a:srgbClr val="00B05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88024" y="260648"/>
            <a:ext cx="38164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Тут Надя сразу нашла свой шкаф, свой стул, свое полотенце. Фартучек свой увидела. На нем тоже ласточка вышита была. Какая, оказывается, умная воспитательница! 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playing-field.ru/img/2015/052211/3838298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708920"/>
            <a:ext cx="3797227" cy="3771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4788024" y="260648"/>
            <a:ext cx="38164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Теперь все маленькую Машу называют большой. И она себя взрослой чувствует, хотя и ходит в своих крошечных туфельках и в коротеньком платьице. Без причёски. Без бус. Без часов. Не они, видно, маленьких большими делают.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3568" y="116632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B050"/>
                </a:solidFill>
              </a:rPr>
              <a:t>Как Маша стала большой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7544" y="548680"/>
            <a:ext cx="403244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Маленькая Маша очень хотела вырасти. Очень. А как это сделать, она не знала. Всё перепробовала. И в маминых туфлях ходила. И в бабушкином капоте сидела. И причёску, как у тети Кати, делала. И бусы примеряла. И часы на руку надевала. Ничего не получалось. Только смеялись над ней да подшучивали. Один раз как-то Маша вздумала пол подметать. И подмела. Да так хорошо подмела, что даже мама удивилась:</a:t>
            </a:r>
          </a:p>
          <a:p>
            <a:pPr algn="just"/>
            <a:r>
              <a:rPr lang="ru-RU" dirty="0"/>
              <a:t>- Машенька! Да неужели ты у нас большая становишься? А когда Маша </a:t>
            </a:r>
            <a:r>
              <a:rPr lang="ru-RU" dirty="0" err="1"/>
              <a:t>чисто-начисто</a:t>
            </a:r>
            <a:r>
              <a:rPr lang="ru-RU" dirty="0"/>
              <a:t> вымыла посуду да </a:t>
            </a:r>
            <a:r>
              <a:rPr lang="ru-RU" dirty="0" err="1"/>
              <a:t>сухо-насухо</a:t>
            </a:r>
            <a:r>
              <a:rPr lang="ru-RU" dirty="0"/>
              <a:t> вытерла её, тогда не только мама, но и отец удивился. Удивился и при всех за столом сказал:</a:t>
            </a:r>
          </a:p>
          <a:p>
            <a:pPr algn="just"/>
            <a:r>
              <a:rPr lang="ru-RU" dirty="0"/>
              <a:t>- Мы и не заметили, как у нас Мария выросла. Не только пол метёт, но и посуду моет. </a:t>
            </a:r>
          </a:p>
        </p:txBody>
      </p:sp>
    </p:spTree>
  </p:cSld>
  <p:clrMapOvr>
    <a:masterClrMapping/>
  </p:clrMapOvr>
  <p:transition advClick="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611560" y="764704"/>
            <a:ext cx="381642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 На школьном дворе жила кудлатая собачонка. Её звали Двойка. За что ей дали такую кличку, никто не знал.</a:t>
            </a:r>
            <a:br>
              <a:rPr lang="ru-RU" dirty="0">
                <a:latin typeface="Arial" pitchFamily="34" charset="0"/>
                <a:cs typeface="Arial" pitchFamily="34" charset="0"/>
              </a:rPr>
            </a:br>
            <a:r>
              <a:rPr lang="ru-RU" dirty="0">
                <a:latin typeface="Arial" pitchFamily="34" charset="0"/>
                <a:cs typeface="Arial" pitchFamily="34" charset="0"/>
              </a:rPr>
              <a:t>Но малыши всё равно обижали её.</a:t>
            </a:r>
            <a:br>
              <a:rPr lang="ru-RU" dirty="0">
                <a:latin typeface="Arial" pitchFamily="34" charset="0"/>
                <a:cs typeface="Arial" pitchFamily="34" charset="0"/>
              </a:rPr>
            </a:br>
            <a:r>
              <a:rPr lang="ru-RU" dirty="0">
                <a:latin typeface="Arial" pitchFamily="34" charset="0"/>
                <a:cs typeface="Arial" pitchFamily="34" charset="0"/>
              </a:rPr>
              <a:t>—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Ax</a:t>
            </a:r>
            <a:r>
              <a:rPr lang="ru-RU" dirty="0">
                <a:latin typeface="Arial" pitchFamily="34" charset="0"/>
                <a:cs typeface="Arial" pitchFamily="34" charset="0"/>
              </a:rPr>
              <a:t>, ты, негодная Двойка!.. Вот тебе!.. Вот тебе!..</a:t>
            </a:r>
            <a:br>
              <a:rPr lang="ru-RU" dirty="0">
                <a:latin typeface="Arial" pitchFamily="34" charset="0"/>
                <a:cs typeface="Arial" pitchFamily="34" charset="0"/>
              </a:rPr>
            </a:br>
            <a:r>
              <a:rPr lang="ru-RU" dirty="0">
                <a:latin typeface="Arial" pitchFamily="34" charset="0"/>
                <a:cs typeface="Arial" pitchFamily="34" charset="0"/>
              </a:rPr>
              <a:t>В Двойку бросали камни, загоняли её в кусты. Она жалобно скулила.</a:t>
            </a:r>
            <a:br>
              <a:rPr lang="ru-RU" dirty="0">
                <a:latin typeface="Arial" pitchFamily="34" charset="0"/>
                <a:cs typeface="Arial" pitchFamily="34" charset="0"/>
              </a:rPr>
            </a:br>
            <a:r>
              <a:rPr lang="ru-RU" dirty="0">
                <a:latin typeface="Arial" pitchFamily="34" charset="0"/>
                <a:cs typeface="Arial" pitchFamily="34" charset="0"/>
              </a:rPr>
              <a:t>Однажды учительница Мария Ивановна увидела это и сказала:</a:t>
            </a:r>
            <a:br>
              <a:rPr lang="ru-RU" dirty="0">
                <a:latin typeface="Arial" pitchFamily="34" charset="0"/>
                <a:cs typeface="Arial" pitchFamily="34" charset="0"/>
              </a:rPr>
            </a:br>
            <a:r>
              <a:rPr lang="ru-RU" dirty="0">
                <a:latin typeface="Arial" pitchFamily="34" charset="0"/>
                <a:cs typeface="Arial" pitchFamily="34" charset="0"/>
              </a:rPr>
              <a:t>— Разве можно плохо относиться к собаке только за то, что у неё плохое имя? Мало ли кому на свете даны плохие имена. Ведь не по ним судят.</a:t>
            </a:r>
            <a:br>
              <a:rPr lang="ru-RU" dirty="0">
                <a:latin typeface="Arial" pitchFamily="34" charset="0"/>
                <a:cs typeface="Arial" pitchFamily="34" charset="0"/>
              </a:rPr>
            </a:br>
            <a:r>
              <a:rPr lang="ru-RU" dirty="0">
                <a:latin typeface="Arial" pitchFamily="34" charset="0"/>
                <a:cs typeface="Arial" pitchFamily="34" charset="0"/>
              </a:rPr>
              <a:t>Малыши смолкли. Задумались над этими словами.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860032" y="260648"/>
            <a:ext cx="37444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 А потом приласкали Двойку и угостили её, кто чем мог. Вскоре оказалось, что Двойка очень хорошая и понятливая собачонка. Её даже хотели назвать Пятёркой, но одна девочка сказала:</a:t>
            </a:r>
            <a:br>
              <a:rPr lang="ru-RU" dirty="0">
                <a:latin typeface="Arial" pitchFamily="34" charset="0"/>
                <a:cs typeface="Arial" pitchFamily="34" charset="0"/>
              </a:rPr>
            </a:br>
            <a:r>
              <a:rPr lang="ru-RU" dirty="0">
                <a:latin typeface="Arial" pitchFamily="34" charset="0"/>
                <a:cs typeface="Arial" pitchFamily="34" charset="0"/>
              </a:rPr>
              <a:t>— Ребята, разве дело в имени?..</a:t>
            </a:r>
            <a:endParaRPr lang="ru-RU" dirty="0"/>
          </a:p>
        </p:txBody>
      </p:sp>
      <p:pic>
        <p:nvPicPr>
          <p:cNvPr id="35845" name="Picture 5" descr="http://audioskazki.net/wp-content/gallery/permyak/kalitka/p0018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60032" y="2564904"/>
            <a:ext cx="3667125" cy="3962401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619672" y="188640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B050"/>
                </a:solidFill>
              </a:rPr>
              <a:t>Двойка</a:t>
            </a:r>
          </a:p>
        </p:txBody>
      </p:sp>
    </p:spTree>
  </p:cSld>
  <p:clrMapOvr>
    <a:masterClrMapping/>
  </p:clrMapOvr>
  <p:transition advClick="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39552" y="620688"/>
            <a:ext cx="3888432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Петина мама была штукатуром. Она штукатурила дома. Давно хотелось Пете посмотреть, как это делается, да все не удавалось.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Как-то раз мама сказала Пете: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─ Выходи, сынок, завтра на балкон. Увидишь, как мы наш старый дом будем в новое платье одевать.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 понял Петя, как это можно дом в платье одеть, но спрашивать не стал. «Сам увижу», ─ решил он про себя.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Утром выбежал Петя на балкон. Смотрит, рядом еще один балкон появился. Да не простой, а висячий. Хочешь ─ подымешь его, хочешь ─ опустишь.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 на висячем балконе стоит мама с какой-то девушкой.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«Это, наверное, мамина помощница», ─ подумал Петя.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Возле помощницы стояло большое дощатое корыто с серым тестом. Девушка брала это тесто маленькой лопаточкой и набрасывала на стену дома. А Петина мать разглаживала его </a:t>
            </a:r>
            <a:r>
              <a:rPr kumimoji="0" lang="ru-RU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ровным-ровнешенько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Долго смотрел Петя на мамину работу, пока не увидел, что серое тесто на стене стало твердым и белым. </a:t>
            </a:r>
          </a:p>
        </p:txBody>
      </p:sp>
      <p:pic>
        <p:nvPicPr>
          <p:cNvPr id="8194" name="Picture 2" descr="http://tatyanamyasnikova.com/wp-content/uploads/2013/10/Chijik-Pyjik_p21_Rabota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556792"/>
            <a:ext cx="3538953" cy="489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4932040" y="260648"/>
            <a:ext cx="381642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Понял теперь Петя, как дом в платья одевают. Захотелось ему скорее вырасти, чтобы самому научиться наряжать дома в красивую одежду.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Хорошая это работа. Нужная. 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1600" y="116632"/>
            <a:ext cx="3168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00B05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Мамина работа</a:t>
            </a:r>
            <a:endParaRPr lang="ru-RU" sz="2400" b="1" dirty="0">
              <a:solidFill>
                <a:srgbClr val="00B05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908720"/>
            <a:ext cx="374441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Юра жил в большой и дружной семье. Все в этой семье работали. Только один Юра не работал. Ему всего пять лет было.</a:t>
            </a:r>
          </a:p>
          <a:p>
            <a:r>
              <a:rPr lang="ru-RU" dirty="0"/>
              <a:t>Один раз поехала Юрина семья рыбу ловить и уху варить. Много рыбы поймали и всю бабушке отдали. Юра тоже одну рыбку поймал. Ерша. И тоже бабушке отдал. Для ухи.</a:t>
            </a:r>
          </a:p>
          <a:p>
            <a:r>
              <a:rPr lang="ru-RU" dirty="0"/>
              <a:t>Сварила бабушка уху. Вся семья на берегу вокруг котелка уселась и давай уху нахваливать: - От того наша уха вкусна, что Юра большущего ерша поймал. Потому наша уха жирна да навариста, что </a:t>
            </a:r>
            <a:r>
              <a:rPr lang="ru-RU" dirty="0" err="1"/>
              <a:t>ершище</a:t>
            </a:r>
            <a:r>
              <a:rPr lang="ru-RU" dirty="0"/>
              <a:t> жирнее сома.</a:t>
            </a:r>
          </a:p>
          <a:p>
            <a:r>
              <a:rPr lang="ru-RU" dirty="0"/>
              <a:t>А Юра хоть и маленький был, а понимал, что взрослые шутят. Велик ли навар от крохотного </a:t>
            </a:r>
            <a:r>
              <a:rPr lang="ru-RU" dirty="0" err="1"/>
              <a:t>ершишки</a:t>
            </a:r>
            <a:r>
              <a:rPr lang="ru-RU" dirty="0"/>
              <a:t>?</a:t>
            </a:r>
          </a:p>
        </p:txBody>
      </p:sp>
      <p:pic>
        <p:nvPicPr>
          <p:cNvPr id="36866" name="Picture 2" descr="http://static4.read.ru/images/booksillustrations/154607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700808"/>
            <a:ext cx="3925966" cy="4824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4860032" y="260648"/>
            <a:ext cx="3744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Но он всё равно радовался. Радовался потому, что в большой семейной ухе была и его маленькая рыбка.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31640" y="332656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B050"/>
                </a:solidFill>
              </a:rPr>
              <a:t>Первая рыбка</a:t>
            </a:r>
          </a:p>
        </p:txBody>
      </p:sp>
    </p:spTree>
  </p:cSld>
  <p:clrMapOvr>
    <a:masterClrMapping/>
  </p:clrMapOvr>
  <p:transition advClick="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539552" y="692696"/>
            <a:ext cx="3960440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Учительница Мария Ивановна болела почти сорок дней. И все ученики ее навещали. Одни приносили цветы, другие развлекали Марию Ивановну смешными историями и забавными новостями. А Вася Сапунов ни разу не навестил свою учительницу. «Не умею я,─ говорит,─ веселить других, да и нельзя цветами вылечить воспаление легких».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Недаром Сапунов слыл в школе нелюдимым и не очень чутким мальчишкой.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Когда Мария Ивановна выздоровела и пришла в класс, она первым делом поблагодарила всех за внимание к ней во время долгой болезни. А Васю Сапунова поблагодарила отдельно и необычно. Подошла и пожала при всем классе его широкую, не по-мальчишески большую руку.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─ Спасибо тебе. Ты настоящий мужчина. </a:t>
            </a:r>
          </a:p>
        </p:txBody>
      </p:sp>
      <p:pic>
        <p:nvPicPr>
          <p:cNvPr id="4" name="Picture 2" descr="http://fs00.infourok.ru/images/doc/307/306844/2/img6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 l="13816" t="6264" r="11184" b="6894"/>
          <a:stretch>
            <a:fillRect/>
          </a:stretch>
        </p:blipFill>
        <p:spPr bwMode="auto">
          <a:xfrm>
            <a:off x="5004048" y="3501008"/>
            <a:ext cx="3600400" cy="31266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860032" y="260648"/>
            <a:ext cx="374441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Ребята удивились ─ за что благодарить этого нелюдима?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Мария Ивановна ответила: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─ Вы правы, ребята, Вася ни разу не навестил меня и не подарил ни одного цветочка. Зато он каждый день приносил по два ведра воды и по две охапки дров, которые моей старенькой маме было очень трудно носить. Всякий заботится, как умеет, и тревожится по-своему. Разве это плохо? ─ улыбнулась она своим притихшим, потупившимся ученикам.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47664" y="188640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00B05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Нелюдим</a:t>
            </a:r>
            <a:endParaRPr lang="ru-RU" sz="2400" b="1" dirty="0">
              <a:solidFill>
                <a:srgbClr val="00B05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uznaiki.ru/Knigi_dlya_detej/Detskaya_xudozhestvennaya_literatura/images/Chigik-pigik-%28978-5-389-01504-3%29-2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 l="54809" t="7683" r="4556" b="12416"/>
          <a:stretch>
            <a:fillRect/>
          </a:stretch>
        </p:blipFill>
        <p:spPr bwMode="auto">
          <a:xfrm>
            <a:off x="4932040" y="2276872"/>
            <a:ext cx="3600400" cy="42668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691680" y="188640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B05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Ослик</a:t>
            </a:r>
            <a:endParaRPr lang="ru-RU" sz="2800" b="1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60032" y="260648"/>
            <a:ext cx="374441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600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Много понедельников мучились с </a:t>
            </a:r>
            <a:r>
              <a:rPr lang="ru-RU" sz="1600" dirty="0" err="1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ослом</a:t>
            </a:r>
            <a:r>
              <a:rPr lang="ru-RU" sz="1600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и наконец узнали, в чем дело. Сторож сельского магазина сказал. </a:t>
            </a:r>
            <a:endParaRPr lang="ru-RU" sz="2400" dirty="0">
              <a:latin typeface="Arial" pitchFamily="34" charset="0"/>
              <a:cs typeface="Arial" pitchFamily="34" charset="0"/>
            </a:endParaRPr>
          </a:p>
          <a:p>
            <a:r>
              <a:rPr lang="ru-RU" sz="1600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Оказывается, ослик семь лет работал при магазине. Семь лет понедельник был для него выходным днем. И теперь </a:t>
            </a:r>
            <a:r>
              <a:rPr lang="ru-RU" sz="1600" dirty="0" err="1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осел</a:t>
            </a:r>
            <a:r>
              <a:rPr lang="ru-RU" sz="1600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никак не хочет изменить своей привычке.</a:t>
            </a:r>
            <a:endParaRPr lang="ru-RU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539552" y="764704"/>
            <a:ext cx="388843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Колхозному детскому саду подарили ослика. Маленького да сильного, трудолюбивого и послушного. Ослик не только катал ребят, но и привозил молоко, хлеб, овощи, дрова. Ослик не отказывался ни от какой работы. </a:t>
            </a:r>
            <a:endParaRPr lang="ru-RU" sz="1050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Все хвалили </a:t>
            </a:r>
            <a:r>
              <a:rPr lang="ru-RU" sz="1600" dirty="0" err="1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осла</a:t>
            </a:r>
            <a:r>
              <a:rPr lang="ru-RU" sz="1600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  <a:endParaRPr lang="ru-RU" sz="1050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Но таким он бывал не всегда. Случалось, что он становился упрямее всех </a:t>
            </a:r>
            <a:r>
              <a:rPr lang="ru-RU" sz="1600" dirty="0" err="1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ослов</a:t>
            </a:r>
            <a:r>
              <a:rPr lang="ru-RU" sz="1600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Не давался запрягаться, не хотел выходить из своей загородки. Брыкался. Нестерпимо кричал. И если его удавалось запрячь, то никакая сила не могла заставить ослика сдвинуться с места. И самым удивительным было, что так себя ослик вел только по понедельникам. </a:t>
            </a:r>
            <a:endParaRPr lang="ru-RU" sz="1050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Кому только не жаловались на </a:t>
            </a:r>
            <a:r>
              <a:rPr lang="ru-RU" sz="1600" dirty="0" err="1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осла</a:t>
            </a:r>
            <a:r>
              <a:rPr lang="ru-RU" sz="1600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! И зоотехнику. И ветеринарному врачу. И председателю колхоза. Все лишь разводили руками. Никто не мог объяснить, почему именно в понедельник </a:t>
            </a:r>
            <a:r>
              <a:rPr lang="ru-RU" sz="1600" dirty="0" err="1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осел</a:t>
            </a:r>
            <a:r>
              <a:rPr lang="ru-RU" sz="1600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не хотел работать. </a:t>
            </a:r>
            <a:endParaRPr lang="ru-RU" sz="105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4221088"/>
            <a:ext cx="79208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2"/>
              </a:rPr>
              <a:t>https://i.livelib.ru/boocover/1000577327/o/ce93/Evgenij_Permyak__Toroplivyj_nozhik.jpeg</a:t>
            </a:r>
            <a:r>
              <a:rPr lang="en-US" sz="1200" dirty="0"/>
              <a:t> - </a:t>
            </a:r>
            <a:r>
              <a:rPr lang="ru-RU" sz="1200" dirty="0"/>
              <a:t>торопливый ножик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548680"/>
            <a:ext cx="57423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3"/>
              </a:rPr>
              <a:t>http://vsedz.ru/images/e-permjak-toroplivyj-nozhik_1.jpg</a:t>
            </a:r>
            <a:r>
              <a:rPr lang="ru-RU" sz="1200" dirty="0"/>
              <a:t> - торопливый ножик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4437112"/>
            <a:ext cx="44526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hlinkClick r:id="rId4"/>
              </a:rPr>
              <a:t>http://www.libex.ru/img/x/32/01/89072.jpg</a:t>
            </a:r>
            <a:r>
              <a:rPr lang="ru-RU" sz="1200" dirty="0"/>
              <a:t> - для чего руки нужны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764704"/>
            <a:ext cx="74888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5"/>
              </a:rPr>
              <a:t>http://www.fairyroom.ru/wp-content/uploads/2012/04/0_7f145_9a6bb1a2_XL.jpg</a:t>
            </a:r>
            <a:r>
              <a:rPr lang="ru-RU" sz="1200" dirty="0"/>
              <a:t> - для чего руки нужны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980728"/>
            <a:ext cx="639045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6"/>
              </a:rPr>
              <a:t>http://www.planetaskazok.ru/images/stories/permyak/rasskazy/img_19.jpg</a:t>
            </a:r>
            <a:r>
              <a:rPr lang="ru-RU" sz="1200" dirty="0"/>
              <a:t> - про нос и язык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4653136"/>
            <a:ext cx="727280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7"/>
              </a:rPr>
              <a:t>https://cdn.imgbb.ru/user/54/543553/201510/46f35cc09fcfc2dae56916cdff7f6dfe.jpg</a:t>
            </a:r>
            <a:r>
              <a:rPr lang="ru-RU" sz="1200" dirty="0"/>
              <a:t> - про нос и язык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07504" y="4869160"/>
            <a:ext cx="62464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8"/>
              </a:rPr>
              <a:t>http://www.knigograd.com.ua/images/detailed/980319532.jpg</a:t>
            </a:r>
            <a:r>
              <a:rPr lang="ru-RU" sz="1200" dirty="0"/>
              <a:t> - бумажный змей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07504" y="1196752"/>
            <a:ext cx="79928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9"/>
              </a:rPr>
              <a:t>https://im2-tub-ru.yan</a:t>
            </a:r>
            <a:r>
              <a:rPr lang="ru-RU" sz="1200" dirty="0"/>
              <a:t> </a:t>
            </a:r>
            <a:r>
              <a:rPr lang="en-US" sz="1200" dirty="0">
                <a:hlinkClick r:id="rId10"/>
              </a:rPr>
              <a:t>dex.net/</a:t>
            </a:r>
            <a:r>
              <a:rPr lang="en-US" sz="1200" dirty="0" err="1">
                <a:hlinkClick r:id="rId10"/>
              </a:rPr>
              <a:t>i?id</a:t>
            </a:r>
            <a:r>
              <a:rPr lang="en-US" sz="1200" dirty="0">
                <a:hlinkClick r:id="rId10"/>
              </a:rPr>
              <a:t>=b81b6dc2792d6c3a348c6a4d9883ff67&amp;n=33&amp;h=215&amp;w=294</a:t>
            </a:r>
            <a:r>
              <a:rPr lang="ru-RU" sz="1200" dirty="0"/>
              <a:t> – бумажный змей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07504" y="1412776"/>
            <a:ext cx="66247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11"/>
              </a:rPr>
              <a:t>http://www.planetaskazok.ru/images/stories/permyak/rasskazy/img_23.jpg</a:t>
            </a:r>
            <a:r>
              <a:rPr lang="ru-RU" sz="1200" dirty="0"/>
              <a:t> - птичьи домики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07504" y="5085184"/>
            <a:ext cx="424495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12"/>
              </a:rPr>
              <a:t>http://</a:t>
            </a:r>
            <a:r>
              <a:rPr lang="ru-RU" sz="1200" dirty="0" err="1">
                <a:hlinkClick r:id="rId12"/>
              </a:rPr>
              <a:t>казка.укр</a:t>
            </a:r>
            <a:r>
              <a:rPr lang="ru-RU" sz="1200" dirty="0">
                <a:hlinkClick r:id="rId12"/>
              </a:rPr>
              <a:t>/</a:t>
            </a:r>
            <a:r>
              <a:rPr lang="en-US" sz="1200" dirty="0" err="1">
                <a:hlinkClick r:id="rId12"/>
              </a:rPr>
              <a:t>persha_ribka</a:t>
            </a:r>
            <a:r>
              <a:rPr lang="en-US" sz="1200" dirty="0">
                <a:hlinkClick r:id="rId12"/>
              </a:rPr>
              <a:t>/8.jpg</a:t>
            </a:r>
            <a:r>
              <a:rPr lang="ru-RU" sz="1200" dirty="0"/>
              <a:t> - птичьи домики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07504" y="1628800"/>
            <a:ext cx="741682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13"/>
              </a:rPr>
              <a:t>http://tatyanamyasnikova.com/wp-content/uploads/2013/10/Chijik-Pyjik_p21_Rabota.jpg</a:t>
            </a:r>
            <a:r>
              <a:rPr lang="ru-RU" sz="1200" dirty="0"/>
              <a:t> - мамина работа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07504" y="5301208"/>
            <a:ext cx="496201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14"/>
              </a:rPr>
              <a:t>http://www.libex.ru/dimg/21af4.jpg</a:t>
            </a:r>
            <a:r>
              <a:rPr lang="ru-RU" sz="1200" dirty="0"/>
              <a:t> - как Маша стала большой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07504" y="1844824"/>
            <a:ext cx="62464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15"/>
              </a:rPr>
              <a:t>http://www.playing-field.ru/img/2015/052211/3838298</a:t>
            </a:r>
            <a:r>
              <a:rPr lang="ru-RU" sz="1200" dirty="0"/>
              <a:t> - как Маша стала большой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07504" y="5517232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hlinkClick r:id="rId16"/>
              </a:rPr>
              <a:t>https://data.fantlab.ru/images/editions/big/152941</a:t>
            </a:r>
            <a:r>
              <a:rPr lang="ru-RU" sz="1200" dirty="0"/>
              <a:t> - Двойка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07504" y="2060848"/>
            <a:ext cx="370915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17"/>
              </a:rPr>
              <a:t>http://audioskazki.net/archives/3401</a:t>
            </a:r>
            <a:r>
              <a:rPr lang="ru-RU" sz="1200" dirty="0"/>
              <a:t> - Двойка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07504" y="5733256"/>
            <a:ext cx="6229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18"/>
              </a:rPr>
              <a:t>http://img-fotki.yandex.ru/get/6106/157060903.19/0_7f144_7aa1a7bf_XL.jpg</a:t>
            </a:r>
            <a:r>
              <a:rPr lang="ru-RU" sz="1200" dirty="0"/>
              <a:t> - первая рыбка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07504" y="2276872"/>
            <a:ext cx="56348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19"/>
              </a:rPr>
              <a:t>http://static4.read.ru/images/booksillustrations/154607.jpg</a:t>
            </a:r>
            <a:r>
              <a:rPr lang="ru-RU" sz="1200" dirty="0"/>
              <a:t> - первая рыбка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07504" y="2492896"/>
            <a:ext cx="86409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20"/>
              </a:rPr>
              <a:t>http://www.uznaiki.ru/Knigi_dlya_detej/Detskaya_xudozhestvennaya_literatura/images/Chigik-pigik-(978-5-389-01504-3)-2.jpg</a:t>
            </a:r>
            <a:r>
              <a:rPr lang="ru-RU" sz="1200" dirty="0"/>
              <a:t> - ослик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07504" y="2708920"/>
            <a:ext cx="466579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21"/>
              </a:rPr>
              <a:t>http://images.mreadz.net/304/303763/1.jpeg</a:t>
            </a:r>
            <a:r>
              <a:rPr lang="ru-RU" sz="1200" dirty="0"/>
              <a:t> - портрет писателя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67544" y="116632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Ссылки на интернет-ресурс: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251520" y="3068960"/>
            <a:ext cx="639045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22"/>
              </a:rPr>
              <a:t>http://nachalo4ka.ru/wp-content/uploads/2014/04/shablon-knigi-prevyu-3.png</a:t>
            </a:r>
            <a:r>
              <a:rPr lang="ru-RU" sz="1200" dirty="0"/>
              <a:t> - титульный лист 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107504" y="3284984"/>
            <a:ext cx="547260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hlinkClick r:id="rId23"/>
              </a:rPr>
              <a:t>http://www.tetsystems.com/typo3temp/pics/238506b31a.jpg</a:t>
            </a:r>
            <a:r>
              <a:rPr lang="en-US" sz="1200" dirty="0"/>
              <a:t> - </a:t>
            </a:r>
            <a:r>
              <a:rPr lang="ru-RU" sz="1200" dirty="0"/>
              <a:t>книжная полка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251520" y="3501008"/>
            <a:ext cx="60304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24"/>
              </a:rPr>
              <a:t>http://www.clipartpal.com/_thumbs/pd/open_face_book_blank_T.png</a:t>
            </a:r>
            <a:r>
              <a:rPr lang="ru-RU" sz="1200" dirty="0"/>
              <a:t> - книга</a:t>
            </a:r>
          </a:p>
        </p:txBody>
      </p:sp>
    </p:spTree>
  </p:cSld>
  <p:clrMapOvr>
    <a:masterClrMapping/>
  </p:clrMapOvr>
  <p:transition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images.mreadz.net/304/303763/1.jpeg"/>
          <p:cNvPicPr>
            <a:picLocks noChangeAspect="1" noChangeArrowheads="1"/>
          </p:cNvPicPr>
          <p:nvPr/>
        </p:nvPicPr>
        <p:blipFill>
          <a:blip r:embed="rId2" cstate="print"/>
          <a:srcRect r="4000"/>
          <a:stretch>
            <a:fillRect/>
          </a:stretch>
        </p:blipFill>
        <p:spPr bwMode="auto">
          <a:xfrm>
            <a:off x="251520" y="260648"/>
            <a:ext cx="1872208" cy="278504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1520" y="3068960"/>
            <a:ext cx="864096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002060"/>
                </a:solidFill>
              </a:rPr>
              <a:t>Мастерство ремесленника не исключало тяги к литературной деятельности, поэтому Пермяк в середине 30-х гг. переезжает в Москву и его произведения начинают издаваться. Писательская карьера Пермяка началась с драматургии. Его пьесы «Перекат» и «Лес шумит» были поставлены почти во всех театрах России и имели большой успех. Военные годы Евгений Пермяк вместе с коллегами по цеху провёл в Свердловске. Там он познакомился с Бажовым и по его книгам написал пьесы «Серебряное копытце» и «Ермаковы лебеди». </a:t>
            </a:r>
          </a:p>
          <a:p>
            <a:r>
              <a:rPr lang="ru-RU" sz="1600" dirty="0">
                <a:solidFill>
                  <a:srgbClr val="002060"/>
                </a:solidFill>
              </a:rPr>
              <a:t>Уроженец самобытной уральской среды, Пермяк перенёс в свои произведения творческую самобытность, трудовую биографию и опыт. Рассказы Евгения Пермяка не нуждаются в вымышленных образах, в его книгах живут реальные персонажи, взятые из настоящей жизни. Им бывает больно и страшно, радостно и горестно, но ни при каких условиях они не ищут себе лёгкой доли и не кичатся достижениями. </a:t>
            </a:r>
          </a:p>
          <a:p>
            <a:r>
              <a:rPr lang="ru-RU" sz="1600" dirty="0">
                <a:solidFill>
                  <a:srgbClr val="002060"/>
                </a:solidFill>
              </a:rPr>
              <a:t>Евгений Пермяк во всех своих произведениях воспевал величие труда. «Как Огонь Воду замуж взял», «Волшебные краски», «Маляр с золотой медалью», «Рукавицы и топор» - эти и многие другие рассказы Евгения Пермяка делают читателя счастливее и богаче духом.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95736" y="332656"/>
            <a:ext cx="669674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C00000"/>
                </a:solidFill>
              </a:rPr>
              <a:t>Евгений Андреевич (1902-1982) </a:t>
            </a:r>
            <a:r>
              <a:rPr lang="ru-RU" sz="1600" dirty="0">
                <a:solidFill>
                  <a:srgbClr val="002060"/>
                </a:solidFill>
              </a:rPr>
              <a:t>родился в Перми, чем и объясняется смена его настоящей фамилии – </a:t>
            </a:r>
            <a:r>
              <a:rPr lang="ru-RU" sz="1600" dirty="0" err="1">
                <a:solidFill>
                  <a:srgbClr val="002060"/>
                </a:solidFill>
              </a:rPr>
              <a:t>Виссов</a:t>
            </a:r>
            <a:r>
              <a:rPr lang="ru-RU" sz="1600" dirty="0">
                <a:solidFill>
                  <a:srgbClr val="002060"/>
                </a:solidFill>
              </a:rPr>
              <a:t> – на псевдоним Пермяк. С самого рождения будущий мастер народного слова находился в окружении простых, но сердечных людей, ведущих незамысловатый образ жизни. Выразительный, яркий и живой народный язык, на котором разговаривали вокруг, Пермяк впитал с молоком матери. После смерти отца семья Пермяка была вынуждена ездить по разным сёлам и городам. В этих поездках Евгений познакомился поближе с мастеровыми людьми и образом их жизни. Он впитывал в себя всякий опыт и уже в довольно молодом возрасте стал мастером на все руки. 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51520" y="1700808"/>
            <a:ext cx="871296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>
                <a:solidFill>
                  <a:srgbClr val="7030A0"/>
                </a:solidFill>
              </a:rPr>
              <a:t>                                    Ребята! </a:t>
            </a:r>
          </a:p>
          <a:p>
            <a:r>
              <a:rPr lang="ru-RU" sz="3600" b="1" i="1" dirty="0">
                <a:solidFill>
                  <a:srgbClr val="7030A0"/>
                </a:solidFill>
              </a:rPr>
              <a:t>Чтобы познакомиться с рассказом Е.А. Пермяка, щёлкните по обложке книги и прочитайте рассказ. Чтобы вернуться назад, щёлкните по иллюстрации. Переход -       .</a:t>
            </a:r>
          </a:p>
        </p:txBody>
      </p:sp>
      <p:sp>
        <p:nvSpPr>
          <p:cNvPr id="9" name="Нашивка 8">
            <a:hlinkClick r:id="" action="ppaction://hlinkshowjump?jump=nextslide"/>
          </p:cNvPr>
          <p:cNvSpPr/>
          <p:nvPr/>
        </p:nvSpPr>
        <p:spPr>
          <a:xfrm>
            <a:off x="2483768" y="4653136"/>
            <a:ext cx="360040" cy="288032"/>
          </a:xfrm>
          <a:prstGeom prst="chevron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ашивка 8"/>
          <p:cNvSpPr/>
          <p:nvPr/>
        </p:nvSpPr>
        <p:spPr>
          <a:xfrm>
            <a:off x="8604448" y="2996952"/>
            <a:ext cx="360040" cy="720080"/>
          </a:xfrm>
          <a:prstGeom prst="chevron">
            <a:avLst/>
          </a:prstGeom>
          <a:solidFill>
            <a:srgbClr val="FF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Умножение 24">
            <a:hlinkClick r:id="" action="ppaction://hlinkshowjump?jump=endshow"/>
          </p:cNvPr>
          <p:cNvSpPr/>
          <p:nvPr/>
        </p:nvSpPr>
        <p:spPr>
          <a:xfrm>
            <a:off x="8388424" y="6093296"/>
            <a:ext cx="576064" cy="576064"/>
          </a:xfrm>
          <a:prstGeom prst="mathMultiply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7" name="Группа 36"/>
          <p:cNvGrpSpPr/>
          <p:nvPr/>
        </p:nvGrpSpPr>
        <p:grpSpPr>
          <a:xfrm>
            <a:off x="251520" y="1844824"/>
            <a:ext cx="8280920" cy="3024336"/>
            <a:chOff x="0" y="-1107504"/>
            <a:chExt cx="8280920" cy="3024336"/>
          </a:xfrm>
        </p:grpSpPr>
        <p:sp>
          <p:nvSpPr>
            <p:cNvPr id="14" name="Прямоугольник 13">
              <a:hlinkClick r:id="rId2" action="ppaction://hlinksldjump"/>
            </p:cNvPr>
            <p:cNvSpPr/>
            <p:nvPr/>
          </p:nvSpPr>
          <p:spPr>
            <a:xfrm>
              <a:off x="0" y="-1107504"/>
              <a:ext cx="2016224" cy="302433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>
              <a:hlinkClick r:id="rId4" action="ppaction://hlinksldjump"/>
            </p:cNvPr>
            <p:cNvSpPr/>
            <p:nvPr/>
          </p:nvSpPr>
          <p:spPr>
            <a:xfrm>
              <a:off x="2088232" y="-1107504"/>
              <a:ext cx="2016224" cy="302433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>
              <a:hlinkClick r:id="rId6" action="ppaction://hlinksldjump"/>
            </p:cNvPr>
            <p:cNvSpPr/>
            <p:nvPr/>
          </p:nvSpPr>
          <p:spPr>
            <a:xfrm>
              <a:off x="4176464" y="-1107504"/>
              <a:ext cx="2016224" cy="302433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>
              <a:hlinkClick r:id="rId8" action="ppaction://hlinksldjump"/>
            </p:cNvPr>
            <p:cNvSpPr/>
            <p:nvPr/>
          </p:nvSpPr>
          <p:spPr>
            <a:xfrm>
              <a:off x="6264696" y="-1107504"/>
              <a:ext cx="2016224" cy="302433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251520" y="1844824"/>
            <a:ext cx="8280920" cy="3024336"/>
            <a:chOff x="0" y="5345832"/>
            <a:chExt cx="8280920" cy="3024336"/>
          </a:xfrm>
        </p:grpSpPr>
        <p:sp>
          <p:nvSpPr>
            <p:cNvPr id="24" name="Прямоугольник 23">
              <a:hlinkClick r:id="rId10" action="ppaction://hlinksldjump"/>
            </p:cNvPr>
            <p:cNvSpPr/>
            <p:nvPr/>
          </p:nvSpPr>
          <p:spPr>
            <a:xfrm>
              <a:off x="0" y="5345832"/>
              <a:ext cx="2016224" cy="3024336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рямоугольник 25">
              <a:hlinkClick r:id="rId12" action="ppaction://hlinksldjump"/>
            </p:cNvPr>
            <p:cNvSpPr/>
            <p:nvPr/>
          </p:nvSpPr>
          <p:spPr>
            <a:xfrm>
              <a:off x="2088232" y="5345832"/>
              <a:ext cx="2016224" cy="3024336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6">
              <a:hlinkClick r:id="rId14" action="ppaction://hlinksldjump"/>
            </p:cNvPr>
            <p:cNvSpPr/>
            <p:nvPr/>
          </p:nvSpPr>
          <p:spPr>
            <a:xfrm>
              <a:off x="4176464" y="5345832"/>
              <a:ext cx="2016224" cy="3024336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Прямоугольник 27">
              <a:hlinkClick r:id="rId16" action="ppaction://hlinksldjump"/>
            </p:cNvPr>
            <p:cNvSpPr/>
            <p:nvPr/>
          </p:nvSpPr>
          <p:spPr>
            <a:xfrm>
              <a:off x="6264696" y="5345832"/>
              <a:ext cx="2016224" cy="3024336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251520" y="1844824"/>
            <a:ext cx="8280920" cy="3024336"/>
            <a:chOff x="0" y="2132856"/>
            <a:chExt cx="8280920" cy="3024336"/>
          </a:xfrm>
        </p:grpSpPr>
        <p:sp>
          <p:nvSpPr>
            <p:cNvPr id="32" name="Прямоугольник 31">
              <a:hlinkClick r:id="rId18" action="ppaction://hlinksldjump"/>
            </p:cNvPr>
            <p:cNvSpPr/>
            <p:nvPr/>
          </p:nvSpPr>
          <p:spPr>
            <a:xfrm>
              <a:off x="0" y="2132856"/>
              <a:ext cx="2016224" cy="3024336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>
              <a:hlinkClick r:id="rId20" action="ppaction://hlinksldjump"/>
            </p:cNvPr>
            <p:cNvSpPr/>
            <p:nvPr/>
          </p:nvSpPr>
          <p:spPr>
            <a:xfrm>
              <a:off x="2051720" y="2132856"/>
              <a:ext cx="2016224" cy="3024336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>
              <a:hlinkClick r:id="rId22" action="ppaction://hlinksldjump"/>
            </p:cNvPr>
            <p:cNvSpPr/>
            <p:nvPr/>
          </p:nvSpPr>
          <p:spPr>
            <a:xfrm>
              <a:off x="4176464" y="2132856"/>
              <a:ext cx="2016224" cy="3024336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Прямоугольник 34">
              <a:hlinkClick r:id="rId24" action="ppaction://hlinksldjump"/>
            </p:cNvPr>
            <p:cNvSpPr/>
            <p:nvPr/>
          </p:nvSpPr>
          <p:spPr>
            <a:xfrm>
              <a:off x="6264696" y="2132856"/>
              <a:ext cx="2016224" cy="3024336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755576" y="337591"/>
            <a:ext cx="3528392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Торопливый ножик</a:t>
            </a:r>
            <a:endParaRPr kumimoji="0" lang="ru-RU" sz="1100" b="1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Строгал Митя палочку, строгал да бросил. Косая палочка получилась. Неровная. Некрасивая.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— Как же это так? — спрашивает Митю отец.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— Ножик плохой, — отвечает Митя. — Косо строгает.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— Да нет, — говорит отец, — ножик хороший. Он только торопливый. Его нужно терпению выучить.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— А как? — спрашивает Митя.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— А вот так, — сказал отец и взял палочку да принялся ее строгать потихонечку, полегонечку, осторожно, старательно.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60032" y="260648"/>
            <a:ext cx="36724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Arial" pitchFamily="34" charset="0"/>
                <a:ea typeface="Times New Roman" pitchFamily="18" charset="0"/>
                <a:cs typeface="Arial" pitchFamily="34" charset="0"/>
              </a:rPr>
              <a:t>Понял Митя, как нужно ножик терпению учить, и стал строгать потихонечку, полегонечку, осторожно, старательно.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Arial" pitchFamily="34" charset="0"/>
                <a:ea typeface="Times New Roman" pitchFamily="18" charset="0"/>
                <a:cs typeface="Arial" pitchFamily="34" charset="0"/>
              </a:rPr>
              <a:t>Долго торопливый ножик не хотел слушаться. Торопился, вкривь да вкось норовил вильнуть, да не вышло. Заставил его Митя терпеливым быть. На своем настоял.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Arial" pitchFamily="34" charset="0"/>
                <a:ea typeface="Times New Roman" pitchFamily="18" charset="0"/>
                <a:cs typeface="Arial" pitchFamily="34" charset="0"/>
              </a:rPr>
              <a:t>Хорошо стал строгать ножик. Ровно. Красиво. Послушно. 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AutoShape 3" descr="http://vsedz.ru/images/e-permjak-toroplivyj-nozhik_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1" name="AutoShape 5" descr="http://vsedz.ru/images/e-permjak-toroplivyj-nozhik_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2" name="Picture 6" descr="C:\Users\Артем\Downloads\e-permjak-toroplivyj-nozhik_1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6016" y="3717032"/>
            <a:ext cx="3954355" cy="252028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611560" y="1076689"/>
            <a:ext cx="3744416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Петя с дедушкой большими друзьями были. Обо всем разговаривали. Спросил как-то дедушка внука: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— А для чего, Петенька, людям руки нужны?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— Чтобы в мячик играть, — ответил Петя.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— А ещё для чего? — спросил дед.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— Чтобы ложку держать.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— А ещё?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— Чтобы кошку гладить.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— А ещё?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— Чтобы камешки в речку бросать… </a:t>
            </a:r>
          </a:p>
        </p:txBody>
      </p:sp>
      <p:pic>
        <p:nvPicPr>
          <p:cNvPr id="27651" name="Picture 3" descr="http://www.fairyroom.ru/wp-content/uploads/2012/04/0_7f145_9a6bb1a2_XL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4860032" y="2564904"/>
            <a:ext cx="3960439" cy="403244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788024" y="332656"/>
            <a:ext cx="381642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Весь вечер отвечал Петя дедушке. Правильно отвечал. Только по своим рукам обо всех других судил, а не по трудовым, рабочим рукам, которыми вся жизнь, весь белый свет держится</a:t>
            </a:r>
            <a:r>
              <a:rPr lang="ru-RU" dirty="0"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332656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00B05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Для чего руки нужны</a:t>
            </a:r>
            <a:endParaRPr lang="ru-RU" sz="2400" b="1" dirty="0">
              <a:solidFill>
                <a:srgbClr val="00B05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539552" y="1124744"/>
            <a:ext cx="3888432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 Кати было два глаза, два уха, две руки, две ноги, а язык — один и нос — тоже один.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— Скажи, бабушка, — просит Катя, — почему это у меня всего по два, а язык один и нос один.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— А потому, милая внучка, — отвечает бабушка, — чтобы ты больше видела, больше слушала, больше делала, больше ходила и меньше болтала и любопытный свой нос куда не надо не совала.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6627" name="Picture 3" descr="http://www.planetaskazok.ru/images/stories/permyak/rasskazy/img_19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4048" y="1484784"/>
            <a:ext cx="3672408" cy="490537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788024" y="332656"/>
            <a:ext cx="38164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Вот, оказывается, почему языков и носов бывает только по одному.  </a:t>
            </a:r>
          </a:p>
          <a:p>
            <a:r>
              <a:rPr lang="ru-RU" sz="20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Ясно? </a:t>
            </a:r>
            <a:endParaRPr lang="ru-RU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971600" y="404664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B05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Про нос и язык</a:t>
            </a:r>
            <a:endParaRPr lang="ru-RU" sz="2800" b="1" dirty="0"/>
          </a:p>
        </p:txBody>
      </p:sp>
    </p:spTree>
  </p:cSld>
  <p:clrMapOvr>
    <a:masterClrMapping/>
  </p:clrMapOvr>
  <p:transition advClick="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788024" y="188640"/>
            <a:ext cx="3744416" cy="4668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Arial" pitchFamily="34" charset="0"/>
                <a:ea typeface="Times New Roman" pitchFamily="18" charset="0"/>
                <a:cs typeface="Arial" pitchFamily="34" charset="0"/>
              </a:rPr>
              <a:t>Сидят мальчики на пригорке и горюют. Боря свой лист с дранками к груди прижимает. Сема свои нитки в кулак зажал. Петя свое мочало за пазухой прячет.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Arial" pitchFamily="34" charset="0"/>
                <a:ea typeface="Times New Roman" pitchFamily="18" charset="0"/>
                <a:cs typeface="Arial" pitchFamily="34" charset="0"/>
              </a:rPr>
              <a:t>Хороший ветерок дует. Ровный. Высоко в небо дружные ребята змей запустили. Весело он мочальный хвост развевает. Туго нитку натягивает. Красота!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Arial" pitchFamily="34" charset="0"/>
                <a:ea typeface="Times New Roman" pitchFamily="18" charset="0"/>
                <a:cs typeface="Arial" pitchFamily="34" charset="0"/>
              </a:rPr>
              <a:t>Боря, Сема и Петя тоже бы такой змей могли запустить. Даже лучше. Только дружить они еще не научились. Вот в чем беда. 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764704"/>
            <a:ext cx="381642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Arial" pitchFamily="34" charset="0"/>
                <a:ea typeface="Times New Roman" pitchFamily="18" charset="0"/>
                <a:cs typeface="Arial" pitchFamily="34" charset="0"/>
              </a:rPr>
              <a:t>Хороший ветерок подул. Ровный. В такой ветер бумажный змей высоко летает. Туго нитку натягивает. Весело мочальный хвост развевает. Красота! Задумал Боря свой змей сделать. Лист бумаги у него был. И дранки он выстрогал. Да недоставало мочала на хвост да ниток, на которых змей пускают. А у Семы большой моток ниток. Ему есть на чем змей пускать. Если бы он лист бумаги да мочала на хвост достал, тоже бы свой змей запустил.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Arial" pitchFamily="34" charset="0"/>
                <a:ea typeface="Times New Roman" pitchFamily="18" charset="0"/>
                <a:cs typeface="Arial" pitchFamily="34" charset="0"/>
              </a:rPr>
              <a:t>Мочало у Пети было. Он его для змея припас. Ниток только ему не хватало да бумажного листа с дранками.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Arial" pitchFamily="34" charset="0"/>
                <a:ea typeface="Times New Roman" pitchFamily="18" charset="0"/>
                <a:cs typeface="Arial" pitchFamily="34" charset="0"/>
              </a:rPr>
              <a:t>У всех все есть, а у каждого чего-нибудь да не хватает.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43608" y="188640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B050"/>
                </a:solidFill>
              </a:rPr>
              <a:t>Бумажный змей</a:t>
            </a:r>
          </a:p>
        </p:txBody>
      </p:sp>
      <p:pic>
        <p:nvPicPr>
          <p:cNvPr id="29699" name="Picture 3" descr="https://im2-tub-ru.yandex.net/i?id=b81b6dc2792d6c3a348c6a4d9883ff67&amp;n=33&amp;h=215&amp;w=29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4653136"/>
            <a:ext cx="3168352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1043608" y="188640"/>
            <a:ext cx="29523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Птичьи домики</a:t>
            </a:r>
            <a:endParaRPr kumimoji="0" lang="ru-RU" sz="2400" b="1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60032" y="4149080"/>
            <a:ext cx="37444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Arial" pitchFamily="34" charset="0"/>
                <a:ea typeface="Times New Roman" pitchFamily="18" charset="0"/>
                <a:cs typeface="Arial" pitchFamily="34" charset="0"/>
              </a:rPr>
              <a:t>Сразу видно ─ хорошие строители вырастут из этих ребят. И дома, которые построят Вася и Ваня, будут такими же прочными и удобными, как и птичьи домики.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Arial" pitchFamily="34" charset="0"/>
                <a:ea typeface="Times New Roman" pitchFamily="18" charset="0"/>
                <a:cs typeface="Arial" pitchFamily="34" charset="0"/>
              </a:rPr>
              <a:t>Большие мастера видны и в ребячьих делах...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692696"/>
            <a:ext cx="3888432" cy="5981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Arial" pitchFamily="34" charset="0"/>
                <a:ea typeface="Times New Roman" pitchFamily="18" charset="0"/>
                <a:cs typeface="Arial" pitchFamily="34" charset="0"/>
              </a:rPr>
              <a:t>Вася и Ваня еще в третьем классе решили стать строителями. Большие дома решили строить. Но это еще не скоро будет. А строить хочется.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Arial" pitchFamily="34" charset="0"/>
                <a:ea typeface="Times New Roman" pitchFamily="18" charset="0"/>
                <a:cs typeface="Arial" pitchFamily="34" charset="0"/>
              </a:rPr>
              <a:t>Вот и придумали два товарища с маленьких домов начинать. С птичьих домиков.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Arial" pitchFamily="34" charset="0"/>
                <a:ea typeface="Times New Roman" pitchFamily="18" charset="0"/>
                <a:cs typeface="Arial" pitchFamily="34" charset="0"/>
              </a:rPr>
              <a:t>Хоть и прост дом для скворцов, а строить его не просто. В прошлом году ребята много наделали скворечниц, да только скворцы не стали в них жить. Со щелями оказались домики. И гвозди внутри торчали. А скворцы ─ птицы разборчивые: не во всяком доме живут. Знают это Вася и Ваня. Доски остругивают гладко. Сколачивают их плотно, чтобы ни одной щели не осталось. И гвозди аккуратно вбивают. </a:t>
            </a:r>
          </a:p>
        </p:txBody>
      </p:sp>
      <p:pic>
        <p:nvPicPr>
          <p:cNvPr id="28675" name="Picture 3" descr="http://www.planetaskazok.ru/images/stories/permyak/rasskazy/img_23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332656"/>
            <a:ext cx="2880320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1164</TotalTime>
  <Words>2693</Words>
  <Application>Microsoft Office PowerPoint</Application>
  <PresentationFormat>Экран (4:3)</PresentationFormat>
  <Paragraphs>122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Monotype Corsiva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Артем</dc:creator>
  <cp:lastModifiedBy>Deloproizv</cp:lastModifiedBy>
  <cp:revision>128</cp:revision>
  <dcterms:created xsi:type="dcterms:W3CDTF">2016-03-07T06:31:06Z</dcterms:created>
  <dcterms:modified xsi:type="dcterms:W3CDTF">2022-11-08T09:45:46Z</dcterms:modified>
</cp:coreProperties>
</file>