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288" r:id="rId3"/>
    <p:sldId id="290" r:id="rId4"/>
    <p:sldId id="263" r:id="rId5"/>
    <p:sldId id="267" r:id="rId6"/>
    <p:sldId id="25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6" d="100"/>
          <a:sy n="86" d="100"/>
        </p:scale>
        <p:origin x="-6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76B8-12CF-4B98-B9DC-8DCAB7CE945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44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3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25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612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13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692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221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22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36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8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631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907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5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09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56" y="0"/>
            <a:ext cx="3320451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Павлодар 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</a:p>
          <a:p>
            <a:pPr marL="0" indent="0" algn="ctr">
              <a:buNone/>
            </a:pP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білім беру басқармасы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ілім беруді дамытудың инновациялық орталығы</a:t>
            </a: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Инновационный 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 развития образования</a:t>
            </a:r>
          </a:p>
          <a:p>
            <a:pPr marL="0" indent="0" algn="ctr">
              <a:buNone/>
            </a:pP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управления оразования Павлодарской области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31258" y="1052739"/>
            <a:ext cx="9367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633" y="1743076"/>
            <a:ext cx="2497883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AutoShape 2" descr="Компьютерная грамотность для начинающих - Home | Facebook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124" name="AutoShape 4" descr="Компьютерная грамотность для начинающих - Home | Facebook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130" name="AutoShape 10" descr="Евросоюз выделил €991 тысячу на повышение цифровой грамотности в КР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492347" y="7937"/>
            <a:ext cx="8699653" cy="6858000"/>
          </a:xfrm>
          <a:prstGeom prst="roundRect">
            <a:avLst>
              <a:gd name="adj" fmla="val 23"/>
            </a:avLst>
          </a:prstGeom>
          <a:solidFill>
            <a:srgbClr val="0084D1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</a:t>
            </a:r>
            <a:endParaRPr lang="ru-RU" sz="4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4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ЛЕТНЕЙ </a:t>
            </a: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b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2021-2022 УЧЕБНОМ ГОДУ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54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0" y="1038732"/>
            <a:ext cx="12192001" cy="1261884"/>
            <a:chOff x="0" y="1447306"/>
            <a:chExt cx="12192001" cy="1261884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1447306"/>
              <a:ext cx="12192001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164087" y="1447306"/>
              <a:ext cx="11966950" cy="1261884"/>
              <a:chOff x="164087" y="1186036"/>
              <a:chExt cx="11966950" cy="1261884"/>
            </a:xfrm>
          </p:grpSpPr>
          <p:pic>
            <p:nvPicPr>
              <p:cNvPr id="1028" name="Picture 4" descr="https://static.tildacdn.com/tild6164-3632-4261-b835-326463646131/noun_Calendar_222161.png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10" t="5006" r="8435" b="9899"/>
              <a:stretch/>
            </p:blipFill>
            <p:spPr bwMode="auto">
              <a:xfrm>
                <a:off x="164087" y="1341118"/>
                <a:ext cx="695711" cy="6270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Прямоугольник 5"/>
              <p:cNvSpPr/>
              <p:nvPr/>
            </p:nvSpPr>
            <p:spPr>
              <a:xfrm>
                <a:off x="856752" y="1307341"/>
                <a:ext cx="254255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26 мая по 1</a:t>
                </a:r>
                <a:r>
                  <a:rPr lang="kk-KZ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июня </a:t>
                </a:r>
                <a: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2022 </a:t>
                </a:r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года</a:t>
                </a: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3970439" y="1331460"/>
                <a:ext cx="166308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обучающиеся </a:t>
                </a:r>
                <a:b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1-8,10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классов</a:t>
                </a:r>
                <a:endParaRPr lang="ru-RU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34" name="Picture 10" descr="http://cdn.onlinewebfonts.com/svg/img_488320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52718" y="1332406"/>
                <a:ext cx="531575" cy="646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6" name="Picture 12" descr="http://cdn.onlinewebfonts.com/svg/img_534882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3213" y="1259105"/>
                <a:ext cx="684784" cy="6945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Прямоугольник 8"/>
              <p:cNvSpPr/>
              <p:nvPr/>
            </p:nvSpPr>
            <p:spPr>
              <a:xfrm>
                <a:off x="6540138" y="1186036"/>
                <a:ext cx="5590899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19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группы/классы </a:t>
                </a:r>
                <a:r>
                  <a:rPr lang="kk-KZ" sz="19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формируются на основании результатов анализа учебных достижений и диагностики уровня предметных знаний обучающихся</a:t>
                </a:r>
                <a:endParaRPr lang="ru-RU" sz="19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1287505" y="131243"/>
            <a:ext cx="41304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ЛЕТНЯЯ ШКОЛА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03124" y="2239061"/>
            <a:ext cx="12027913" cy="1868134"/>
            <a:chOff x="103124" y="2769325"/>
            <a:chExt cx="12027913" cy="192038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103124" y="2821577"/>
              <a:ext cx="3720206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4141723" y="2799805"/>
              <a:ext cx="3720206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8180323" y="2769325"/>
              <a:ext cx="3889753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pic>
          <p:nvPicPr>
            <p:cNvPr id="1038" name="Picture 14" descr="https://cdn.onlinewebfonts.com/svg/download_158441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124" y="2826897"/>
              <a:ext cx="485773" cy="515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Прямоугольник 14"/>
            <p:cNvSpPr/>
            <p:nvPr/>
          </p:nvSpPr>
          <p:spPr>
            <a:xfrm>
              <a:off x="588896" y="2886222"/>
              <a:ext cx="3234433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условиях 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етней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школы </a:t>
              </a:r>
              <a:r>
                <a:rPr lang="ru-RU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важно помочь слабоуспевающим обучающимся в освоении сложных предметов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519742" y="2799805"/>
              <a:ext cx="3431177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ИЦРО 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составлены </a:t>
              </a:r>
              <a:r>
                <a:rPr lang="kk-KZ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рекомендуемые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планы изучения сложных для усвоения тем, разделов, подразделов,  целей обучения</a:t>
              </a:r>
              <a:endPara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42" name="Picture 18" descr="https://www.clipartmax.com/png/full/134-1342345_checklist-todo-comments-checklist-icon-free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1724" y="2799805"/>
              <a:ext cx="374701" cy="515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https://cdn-icons-png.flaticon.com/512/1575/1575103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0324" y="2769757"/>
              <a:ext cx="630020" cy="6300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Прямоугольник 16"/>
            <p:cNvSpPr/>
            <p:nvPr/>
          </p:nvSpPr>
          <p:spPr>
            <a:xfrm>
              <a:off x="8810343" y="2821577"/>
              <a:ext cx="3320694" cy="166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Формы и методы работы, технологии обучения определяются</a:t>
              </a:r>
              <a:r>
                <a:rPr lang="kk-KZ" sz="17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педагогами </a:t>
              </a:r>
              <a:r>
                <a:rPr lang="kk-KZ" sz="17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kk-KZ" sz="17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соответствии с </a:t>
              </a:r>
              <a:r>
                <a:rPr lang="ru-RU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возрастными и индивидуальными особенностями </a:t>
              </a:r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обучающихся</a:t>
              </a:r>
              <a:endParaRPr lang="ru-RU" sz="17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9604" y="4244484"/>
            <a:ext cx="12192001" cy="1121659"/>
            <a:chOff x="9604" y="4706154"/>
            <a:chExt cx="12192001" cy="1121659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9604" y="4706154"/>
              <a:ext cx="12192001" cy="10020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103124" y="4904483"/>
              <a:ext cx="3096955" cy="923330"/>
              <a:chOff x="103124" y="4904483"/>
              <a:chExt cx="3096955" cy="923330"/>
            </a:xfrm>
          </p:grpSpPr>
          <p:pic>
            <p:nvPicPr>
              <p:cNvPr id="1050" name="Picture 26" descr="https://cdn-icons-png.flaticon.com/128/2374/2374322.png"/>
              <p:cNvPicPr>
                <a:picLocks noChangeAspect="1" noChangeArrowheads="1"/>
              </p:cNvPicPr>
              <p:nvPr/>
            </p:nvPicPr>
            <p:blipFill>
              <a:blip r:embed="rId8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124" y="4905570"/>
                <a:ext cx="623251" cy="62325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Прямоугольник 17"/>
              <p:cNvSpPr/>
              <p:nvPr/>
            </p:nvSpPr>
            <p:spPr>
              <a:xfrm>
                <a:off x="726375" y="4904483"/>
                <a:ext cx="2473704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latin typeface="+mj-lt"/>
                  </a:rPr>
                  <a:t>Оценивание</a:t>
                </a:r>
                <a:r>
                  <a:rPr lang="kk-KZ" dirty="0">
                    <a:latin typeface="+mj-lt"/>
                  </a:rPr>
                  <a:t> </a:t>
                </a:r>
                <a:r>
                  <a:rPr lang="kk-KZ" dirty="0" smtClean="0">
                    <a:latin typeface="+mj-lt"/>
                  </a:rPr>
                  <a:t/>
                </a:r>
                <a:br>
                  <a:rPr lang="kk-KZ" dirty="0" smtClean="0">
                    <a:latin typeface="+mj-lt"/>
                  </a:rPr>
                </a:br>
                <a:r>
                  <a:rPr lang="kk-KZ" dirty="0" smtClean="0">
                    <a:latin typeface="+mj-lt"/>
                  </a:rPr>
                  <a:t>учебных </a:t>
                </a:r>
                <a:r>
                  <a:rPr lang="kk-KZ" dirty="0">
                    <a:latin typeface="+mj-lt"/>
                  </a:rPr>
                  <a:t>достижений </a:t>
                </a:r>
                <a:r>
                  <a:rPr lang="kk-KZ" dirty="0" smtClean="0">
                    <a:latin typeface="+mj-lt"/>
                  </a:rPr>
                  <a:t/>
                </a:r>
                <a:br>
                  <a:rPr lang="kk-KZ" dirty="0" smtClean="0">
                    <a:latin typeface="+mj-lt"/>
                  </a:rPr>
                </a:br>
                <a:r>
                  <a:rPr lang="kk-KZ" b="1" dirty="0" smtClean="0">
                    <a:latin typeface="+mj-lt"/>
                  </a:rPr>
                  <a:t>не </a:t>
                </a:r>
                <a:r>
                  <a:rPr lang="kk-KZ" b="1" dirty="0">
                    <a:latin typeface="+mj-lt"/>
                  </a:rPr>
                  <a:t>проводится</a:t>
                </a:r>
                <a:endParaRPr lang="ru-RU" b="1" dirty="0">
                  <a:latin typeface="+mj-lt"/>
                </a:endParaRPr>
              </a:p>
            </p:txBody>
          </p:sp>
        </p:grpSp>
        <p:grpSp>
          <p:nvGrpSpPr>
            <p:cNvPr id="24" name="Группа 23"/>
            <p:cNvGrpSpPr/>
            <p:nvPr/>
          </p:nvGrpSpPr>
          <p:grpSpPr>
            <a:xfrm>
              <a:off x="3993512" y="4884033"/>
              <a:ext cx="3563130" cy="657872"/>
              <a:chOff x="4115596" y="4884033"/>
              <a:chExt cx="3563130" cy="657872"/>
            </a:xfrm>
          </p:grpSpPr>
          <p:pic>
            <p:nvPicPr>
              <p:cNvPr id="1056" name="Picture 32" descr="https://png.pngtree.com/element_our/20190529/ourlarge/pngtree-open-book-design-illustration-image_1220057.jpg"/>
              <p:cNvPicPr>
                <a:picLocks noChangeAspect="1" noChangeArrowheads="1"/>
              </p:cNvPicPr>
              <p:nvPr/>
            </p:nvPicPr>
            <p:blipFill rotWithShape="1">
              <a:blip r:embed="rId9" cstate="print">
                <a:clrChange>
                  <a:clrFrom>
                    <a:srgbClr val="F5F5F5"/>
                  </a:clrFrom>
                  <a:clrTo>
                    <a:srgbClr val="F5F5F5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83" t="20965" r="8352" b="11345"/>
              <a:stretch/>
            </p:blipFill>
            <p:spPr bwMode="auto">
              <a:xfrm>
                <a:off x="4115596" y="4884033"/>
                <a:ext cx="1018365" cy="6578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Прямоугольник 18"/>
              <p:cNvSpPr/>
              <p:nvPr/>
            </p:nvSpPr>
            <p:spPr>
              <a:xfrm>
                <a:off x="5160088" y="4884033"/>
                <a:ext cx="251863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latin typeface="+mj-lt"/>
                  </a:rPr>
                  <a:t>Домашнее задание </a:t>
                </a:r>
                <a:r>
                  <a:rPr lang="kk-KZ" b="1" dirty="0" smtClean="0">
                    <a:latin typeface="+mj-lt"/>
                  </a:rPr>
                  <a:t>не </a:t>
                </a:r>
                <a:r>
                  <a:rPr lang="kk-KZ" b="1" dirty="0">
                    <a:latin typeface="+mj-lt"/>
                  </a:rPr>
                  <a:t>задается</a:t>
                </a:r>
                <a:endParaRPr lang="ru-RU" b="1" dirty="0">
                  <a:latin typeface="+mj-lt"/>
                </a:endParaRPr>
              </a:p>
            </p:txBody>
          </p:sp>
        </p:grpSp>
        <p:grpSp>
          <p:nvGrpSpPr>
            <p:cNvPr id="25" name="Группа 24"/>
            <p:cNvGrpSpPr/>
            <p:nvPr/>
          </p:nvGrpSpPr>
          <p:grpSpPr>
            <a:xfrm>
              <a:off x="8376203" y="4901789"/>
              <a:ext cx="3693873" cy="922243"/>
              <a:chOff x="8376203" y="4901789"/>
              <a:chExt cx="3693873" cy="922243"/>
            </a:xfrm>
          </p:grpSpPr>
          <p:pic>
            <p:nvPicPr>
              <p:cNvPr id="1060" name="Picture 36" descr="https://www.pngitem.com/pimgs/m/346-3466542_frontend-icon-png-png-download-online-book-store.png"/>
              <p:cNvPicPr>
                <a:picLocks noChangeAspect="1" noChangeArrowheads="1"/>
              </p:cNvPicPr>
              <p:nvPr/>
            </p:nvPicPr>
            <p:blipFill rotWithShape="1">
              <a:blip r:embed="rId10" cstate="print">
                <a:clrChange>
                  <a:clrFrom>
                    <a:srgbClr val="F7F7F7"/>
                  </a:clrFrom>
                  <a:clrTo>
                    <a:srgbClr val="F7F7F7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8851"/>
              <a:stretch/>
            </p:blipFill>
            <p:spPr bwMode="auto">
              <a:xfrm>
                <a:off x="8376203" y="4901789"/>
                <a:ext cx="642969" cy="6139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" name="Прямоугольник 19"/>
              <p:cNvSpPr/>
              <p:nvPr/>
            </p:nvSpPr>
            <p:spPr>
              <a:xfrm>
                <a:off x="9098679" y="4901789"/>
                <a:ext cx="2971397" cy="9222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dirty="0">
                    <a:latin typeface="+mj-lt"/>
                  </a:rPr>
                  <a:t>обеспечивается доступ</a:t>
                </a:r>
                <a:r>
                  <a:rPr lang="kk-KZ" b="1" i="1" dirty="0">
                    <a:latin typeface="+mj-lt"/>
                  </a:rPr>
                  <a:t> </a:t>
                </a:r>
                <a:r>
                  <a:rPr lang="kk-KZ" b="1" i="1" dirty="0" smtClean="0">
                    <a:latin typeface="+mj-lt"/>
                  </a:rPr>
                  <a:t>к </a:t>
                </a:r>
                <a:r>
                  <a:rPr lang="kk-KZ" b="1" i="1" dirty="0">
                    <a:latin typeface="+mj-lt"/>
                  </a:rPr>
                  <a:t>школьной библиотеке, имеющимся </a:t>
                </a:r>
                <a:r>
                  <a:rPr lang="kk-KZ" b="1" i="1" dirty="0" smtClean="0">
                    <a:latin typeface="+mj-lt"/>
                  </a:rPr>
                  <a:t>ЦОРам</a:t>
                </a:r>
                <a:endParaRPr lang="ru-RU" b="1" i="1" dirty="0">
                  <a:latin typeface="+mj-lt"/>
                </a:endParaRPr>
              </a:p>
            </p:txBody>
          </p:sp>
        </p:grpSp>
      </p:grpSp>
      <p:grpSp>
        <p:nvGrpSpPr>
          <p:cNvPr id="31" name="Группа 30"/>
          <p:cNvGrpSpPr/>
          <p:nvPr/>
        </p:nvGrpSpPr>
        <p:grpSpPr>
          <a:xfrm>
            <a:off x="267927" y="5246572"/>
            <a:ext cx="3751712" cy="1205557"/>
            <a:chOff x="267927" y="5419327"/>
            <a:chExt cx="3751712" cy="833054"/>
          </a:xfrm>
        </p:grpSpPr>
        <p:sp>
          <p:nvSpPr>
            <p:cNvPr id="49" name="Скругленный прямоугольник 48"/>
            <p:cNvSpPr/>
            <p:nvPr/>
          </p:nvSpPr>
          <p:spPr>
            <a:xfrm>
              <a:off x="299433" y="5531781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267927" y="5419327"/>
              <a:ext cx="3720205" cy="7443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учителя </a:t>
              </a:r>
              <a:r>
                <a:rPr lang="kk-KZ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физической </a:t>
              </a:r>
              <a:r>
                <a:rPr lang="kk-KZ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культуры</a:t>
              </a:r>
            </a:p>
            <a:p>
              <a:pPr algn="ctr"/>
              <a:r>
                <a:rPr lang="kk-KZ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осуществляют </a:t>
              </a:r>
              <a:r>
                <a:rPr lang="kk-KZ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проведение физзарядки, подвижных игровых видов спорта</a:t>
              </a:r>
              <a:endPara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245500" y="5492788"/>
            <a:ext cx="3720207" cy="1106316"/>
            <a:chOff x="4211323" y="5895677"/>
            <a:chExt cx="3720207" cy="923330"/>
          </a:xfrm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211323" y="5934670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211324" y="5895677"/>
              <a:ext cx="372020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Педагоги-психологи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 </a:t>
              </a:r>
              <a:r>
                <a:rPr lang="kk-KZ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психологические тренинги</a:t>
              </a:r>
              <a:endParaRPr lang="ru-RU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8119365" y="5492787"/>
            <a:ext cx="3740652" cy="959343"/>
            <a:chOff x="8119365" y="5539054"/>
            <a:chExt cx="3740652" cy="720600"/>
          </a:xfrm>
        </p:grpSpPr>
        <p:sp>
          <p:nvSpPr>
            <p:cNvPr id="52" name="Скругленный прямоугольник 51"/>
            <p:cNvSpPr/>
            <p:nvPr/>
          </p:nvSpPr>
          <p:spPr>
            <a:xfrm>
              <a:off x="8139811" y="5539054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119365" y="5568344"/>
              <a:ext cx="3740652" cy="6241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классные руководители, воспитатели</a:t>
              </a:r>
              <a:r>
                <a:rPr lang="kk-KZ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организуют </a:t>
              </a:r>
              <a:r>
                <a:rPr lang="kk-KZ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тренинги и мероприятия на развивающие темы</a:t>
              </a:r>
              <a:endPara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536794" y="269743"/>
            <a:ext cx="65942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на базе организации среднего образования</a:t>
            </a:r>
            <a:endParaRPr lang="ru-RU" i="1" dirty="0"/>
          </a:p>
        </p:txBody>
      </p:sp>
      <p:pic>
        <p:nvPicPr>
          <p:cNvPr id="43" name="Рисунок 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6" y="30295"/>
            <a:ext cx="1286809" cy="1079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60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6663259" y="1039891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117805" y="1519919"/>
            <a:ext cx="6074197" cy="13234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потребуется дополнительное финансирование педагогам за ведение уроков;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работают в рамках утвержденной нагрузки на текущий учебный год.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Очередной трудовой отпуск предоставляется после 19 июня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6335" y="1039891"/>
            <a:ext cx="530345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ЛЕТНЮЮ ШКОЛУ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754" y="1023644"/>
            <a:ext cx="514105" cy="38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385" y="2957673"/>
            <a:ext cx="570841" cy="34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4" t="19102" r="19155" b="12658"/>
          <a:stretch/>
        </p:blipFill>
        <p:spPr bwMode="auto">
          <a:xfrm>
            <a:off x="113873" y="4852344"/>
            <a:ext cx="433892" cy="33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399143" y="5526"/>
            <a:ext cx="10616524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ЛЕТНЕЙ ШКОЛЫ</a:t>
            </a:r>
          </a:p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63258" y="2985982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МЕР БЕЗОПАСНОСТИ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20812" y="3515379"/>
            <a:ext cx="5589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 всех участников Летней школы о соблюдении мер санитарной безопасности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мытье рук после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Влажная уборка помещений,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проветривание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873" y="1446712"/>
            <a:ext cx="56091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родителей или законных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 летней школе на бесплатной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с упором на слабоуспевающих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занятий в свободной форме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54658" y="2523930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ДОКУМЕНТАЦИИ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35" y="2985982"/>
            <a:ext cx="539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директора школы о работе Летней школы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 недели до завершения учебного года утвердить План Летней школы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обучающихся и класс-комплектов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учебных предметов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Среднесрочные и краткосрочные планы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классные журналы 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6584186-E321-4860-87D3-3CB23548FE7F}"/>
              </a:ext>
            </a:extLst>
          </p:cNvPr>
          <p:cNvSpPr/>
          <p:nvPr/>
        </p:nvSpPr>
        <p:spPr>
          <a:xfrm>
            <a:off x="120711" y="5279717"/>
            <a:ext cx="110834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занятия, проектная деятельность, исследования, лабораторные работы, занятия на свежем воздухе и др.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дом не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задаются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Наполняемость в группах/классах-не более 25 человек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- 45 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минут, в один день проводятся 3-4 занятия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включение в расписание ежедневное 20-30 минутное чтение 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6000" y="4821052"/>
            <a:ext cx="364412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35" y="5526"/>
            <a:ext cx="1128727" cy="861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3476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355075" y="80654"/>
            <a:ext cx="9628742" cy="8463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>
              <a:solidFill>
                <a:schemeClr val="bg1"/>
              </a:solidFill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</a:p>
          <a:p>
            <a:pPr algn="ctr"/>
            <a:endParaRPr lang="ru-RU" sz="1200" i="1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7050" y="1636837"/>
            <a:ext cx="5695825" cy="25545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Восполнение потерь в знаниях;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области затруднений по предметам и получение индивидуального образовательного маршрута;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навыков командного обучения;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мотивации к обучению (коммуникация, креативность, критическое мышление);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исследовательской деятельности;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 познавательный опыт;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навыка  решения практических задач;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усвоение пройденного учебного материала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4587" y="1006160"/>
            <a:ext cx="5468288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9694" y="956266"/>
            <a:ext cx="5468285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2979" y="4362302"/>
            <a:ext cx="3110753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89689" y="1592921"/>
            <a:ext cx="5468288" cy="30469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учебных достижений обучающихся и построение образовательных, развивающих и воспитательных задач;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выравнивания качества знаний обучающихся;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Индивидуальная/командная работа с обучающимися на основе определения области затруднений;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собственных профессиональных инициатив и поддержка детских инициатив;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инновационных программ и проектов;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Качественная обратная связь и сопровождение обучающихся в соответствии с их потребностями.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5354" y="4873080"/>
            <a:ext cx="5657521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образовательных услуг обучающимися и  обучение в соответствии с потребностями детей по итогам предыдущего учебного года;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родителей в процесс обеспечения и сопровождения развития ребенка;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занятости  детей и организация досуга в летний период.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9694" y="4617691"/>
            <a:ext cx="5468288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87919" y="5191097"/>
            <a:ext cx="5498871" cy="135421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Корректируют рабочие учебные планы, среднесрочные учебные планы по предметам</a:t>
            </a:r>
          </a:p>
          <a:p>
            <a:pPr marL="342900" indent="-342900"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 педагогам возможность корректировать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Среднесрочные и краткосрочные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 (персонализация</a:t>
            </a:r>
            <a:r>
              <a:rPr lang="ru-RU" dirty="0"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endParaRPr lang="ru-RU" dirty="0"/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3053" cy="105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21327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1156770" y="2"/>
            <a:ext cx="11035229" cy="6771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ПО ОРГАНИЗАЦИИ ЛЕТНЕЙ ШКОЛЫ</a:t>
            </a:r>
          </a:p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0169" y="615554"/>
            <a:ext cx="12081831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на методических объединениях выбора наиболее сложных тем по предметам и их количества</a:t>
            </a: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ОПТИМАЛЬНЫХ методов и приемов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ru-RU"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совместных краткосрочных планов занятий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</a:t>
            </a:r>
            <a:r>
              <a:rPr lang="kk-KZ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для обучающихся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</a:t>
            </a:r>
            <a:r>
              <a:rPr lang="kk-KZ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ОСНОВНЫМ ПРЕДМЕТАМ, в том числе с привлечением студентов педагогических вузов</a:t>
            </a: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колледжей 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ИСПОЛЬЗОВАНИЕ ситуативных задач, направленных на развитие критического мышления, формирование функциональной грамотности</a:t>
            </a:r>
            <a:endParaRPr lang="kk-KZ"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АКТИВНОЕ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на занятиях заданий PISA, вышедших из режима конфиденциальности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РАЗВИТИЕ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НАВЫКОВ читательской грамотности («Читающая школа»)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РАЗВИТИЕ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НАВЫКОВ работы с электронной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информацией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МЕТОДИК интерактивного обучения(метод проектов, </a:t>
            </a:r>
            <a:r>
              <a:rPr lang="ru-RU" sz="2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дисскуссий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игровые, поисковые методы)</a:t>
            </a:r>
            <a:endParaRPr lang="ru-RU" sz="2100" b="1" dirty="0">
              <a:solidFill>
                <a:srgbClr val="00206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МЕТОДОВ решения сложных задач по математике с поиском неординарных практико-ориентированных подходов вместо применения шаблонных алгоритмов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РАБОТА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 ТЕКСТОМ, выполнение заданий по тексту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аудирование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говорение, чтение, письмо)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ВЫПОЛНЕНИЕ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практических заданий</a:t>
            </a:r>
          </a:p>
        </p:txBody>
      </p:sp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2171" y="-96741"/>
            <a:ext cx="1248941" cy="9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05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590</Words>
  <Application>Microsoft Office PowerPoint</Application>
  <PresentationFormat>Произвольный</PresentationFormat>
  <Paragraphs>103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user</cp:lastModifiedBy>
  <cp:revision>93</cp:revision>
  <cp:lastPrinted>2022-04-29T03:09:39Z</cp:lastPrinted>
  <dcterms:created xsi:type="dcterms:W3CDTF">2021-05-03T10:34:52Z</dcterms:created>
  <dcterms:modified xsi:type="dcterms:W3CDTF">2022-04-29T09:48:41Z</dcterms:modified>
</cp:coreProperties>
</file>