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61" r:id="rId8"/>
    <p:sldId id="275" r:id="rId9"/>
    <p:sldId id="276" r:id="rId10"/>
    <p:sldId id="257" r:id="rId11"/>
    <p:sldId id="279" r:id="rId12"/>
    <p:sldId id="280" r:id="rId13"/>
    <p:sldId id="281" r:id="rId14"/>
    <p:sldId id="278" r:id="rId15"/>
    <p:sldId id="277" r:id="rId16"/>
  </p:sldIdLst>
  <p:sldSz cx="18288000" cy="10287000"/>
  <p:notesSz cx="18288000" cy="10287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7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94" y="84"/>
      </p:cViewPr>
      <p:guideLst>
        <p:guide orient="horz" pos="3240"/>
        <p:guide pos="57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9E565F-F5CA-44BB-A879-24353B155EEF}" type="doc">
      <dgm:prSet loTypeId="urn:microsoft.com/office/officeart/2005/8/layout/bProcess4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8B821BF5-E166-41E9-886D-A1F98B26A43E}">
      <dgm:prSet phldrT="[Текст]"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беседа на определенную тему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3A461B6E-5359-40A9-B6E6-F8C84F136CA8}" type="parTrans" cxnId="{88F00F24-DA68-473E-BE49-3947F0C985C3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16E9B6DB-B8F2-4998-AEB9-7E688C38FA1E}" type="sibTrans" cxnId="{88F00F24-DA68-473E-BE49-3947F0C985C3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2BD41171-BDDE-4E69-BB76-DCCCFC72F810}">
      <dgm:prSet phldrT="[Текст]"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дискуссия, диспут, дебаты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05241E9E-A5C8-4550-AA42-4B5B8417EDF4}" type="parTrans" cxnId="{13E25294-770C-459A-91A9-2806C5EDF4E2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B8DDDA25-6D4F-4816-94D3-5B1546B31D6B}" type="sibTrans" cxnId="{13E25294-770C-459A-91A9-2806C5EDF4E2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980D216E-47DB-4B04-9540-7FEAFFBFF30B}">
      <dgm:prSet phldrT="[Текст]"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ролевые игры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769E217F-E270-4E71-98C8-1F8FD4A62A2F}" type="parTrans" cxnId="{847A2659-399B-4A06-BCE1-83E8414079AA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EF635124-3C04-4B0C-8203-5EFBE84D32B2}" type="sibTrans" cxnId="{847A2659-399B-4A06-BCE1-83E8414079AA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50034C0E-3836-4801-B524-186D336BA260}">
      <dgm:prSet phldrT="[Текст]"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час общения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C6FB457F-E8BA-4871-AAA0-D9203FA17855}" type="parTrans" cxnId="{857D2E31-5D4A-4090-92BA-428B9D3EEB8A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CC62CD2B-0CC9-4552-A5CA-D7324E75909A}" type="sibTrans" cxnId="{857D2E31-5D4A-4090-92BA-428B9D3EEB8A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CB33928A-06BE-4599-8877-E64151BA4763}">
      <dgm:prSet phldrT="[Текст]"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классное собрание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2BF08181-3D3F-4EC8-876A-9EB39DA6F367}" type="parTrans" cxnId="{3092972A-5D68-4EEE-9FC8-6BA9C0CE2F55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FC2829DC-C3D8-4E07-A98A-63D3B32AC5F3}" type="sibTrans" cxnId="{3092972A-5D68-4EEE-9FC8-6BA9C0CE2F55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9AFBAFCC-B8B9-44A4-A171-ACAA4F921755}">
      <dgm:prSet phldrT="[Текст]"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тематическая лекция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8074E9DD-5731-4B75-A22A-082DB60040BC}" type="parTrans" cxnId="{196CB9DD-2577-4160-ADE5-EAB659BA32DB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9DB5EAFF-8ECA-4AB3-B52D-F7D590D5CED1}" type="sibTrans" cxnId="{196CB9DD-2577-4160-ADE5-EAB659BA32DB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3D3F9C05-EB56-4B02-9205-41A4D0791A6E}">
      <dgm:prSet phldrT="[Текст]"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игры-путешествия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05C98FF2-DB12-4D19-97D5-36055FE04546}" type="parTrans" cxnId="{13FF0D9A-263A-4633-BF64-4289966E7EDC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D2982054-CF63-43DF-91E3-1697C3855DA2}" type="sibTrans" cxnId="{13FF0D9A-263A-4633-BF64-4289966E7EDC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5CD3481A-8953-481E-9F45-266142F9FC08}">
      <dgm:prSet phldrT="[Текст]"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тренинги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CE73A8AF-025C-4AE9-B90E-65CDD9C62BDB}" type="parTrans" cxnId="{075A24E6-FDEC-4DB1-A30D-651CE6D11780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A8CDEF89-EA8F-483F-B8A9-16A4ACF506B9}" type="sibTrans" cxnId="{075A24E6-FDEC-4DB1-A30D-651CE6D11780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89787DCE-54D0-4237-AE26-06A2E322534E}">
      <dgm:prSet phldrT="[Текст]"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конференции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7F63C971-2EE3-48E7-A3D8-C9833AC22AE9}" type="parTrans" cxnId="{3E8B3734-A730-4536-A591-019FF3DF481C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49EDC7C9-71DC-4DE8-8FBC-BF2BCA01CB70}" type="sibTrans" cxnId="{3E8B3734-A730-4536-A591-019FF3DF481C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BEA3B78C-010A-40C8-A44A-24930151470A}">
      <dgm:prSet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мастер-классы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5FD0ED5E-5D93-4FBC-A73E-2FA11E7AE711}" type="parTrans" cxnId="{633A2515-7BAC-43D9-BB63-79B2CE1226A4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BF303736-96A6-442F-8E37-47B93BC74DCE}" type="sibTrans" cxnId="{633A2515-7BAC-43D9-BB63-79B2CE1226A4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EC67A2C4-ABA1-4DFF-83F5-032A00475E97}">
      <dgm:prSet/>
      <dgm:spPr/>
      <dgm:t>
        <a:bodyPr/>
        <a:lstStyle/>
        <a:p>
          <a:r>
            <a:rPr lang="ru-RU" b="0" dirty="0" smtClean="0">
              <a:latin typeface="Microsoft Sans Serif" pitchFamily="34" charset="0"/>
              <a:cs typeface="Microsoft Sans Serif" pitchFamily="34" charset="0"/>
            </a:rPr>
            <a:t>театральные постановки</a:t>
          </a:r>
          <a:endParaRPr lang="ru-RU" b="0" dirty="0">
            <a:latin typeface="Microsoft Sans Serif" pitchFamily="34" charset="0"/>
            <a:cs typeface="Microsoft Sans Serif" pitchFamily="34" charset="0"/>
          </a:endParaRPr>
        </a:p>
      </dgm:t>
    </dgm:pt>
    <dgm:pt modelId="{23F6F197-E2E5-4AB2-BB19-72E1A3E57952}" type="parTrans" cxnId="{64D7214B-444E-41CC-98B6-CB5DE877F43D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2C240D99-33A4-4AB9-9D8F-952912C8CE3F}" type="sibTrans" cxnId="{64D7214B-444E-41CC-98B6-CB5DE877F43D}">
      <dgm:prSet/>
      <dgm:spPr/>
      <dgm:t>
        <a:bodyPr/>
        <a:lstStyle/>
        <a:p>
          <a:endParaRPr lang="ru-RU" b="0">
            <a:latin typeface="Microsoft Sans Serif" pitchFamily="34" charset="0"/>
            <a:cs typeface="Microsoft Sans Serif" pitchFamily="34" charset="0"/>
          </a:endParaRPr>
        </a:p>
      </dgm:t>
    </dgm:pt>
    <dgm:pt modelId="{C31637CB-3768-4CC2-BDF6-FF3261DD58F0}" type="pres">
      <dgm:prSet presAssocID="{169E565F-F5CA-44BB-A879-24353B155EEF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20BEB89D-2626-46EB-A919-0BBB3D69D981}" type="pres">
      <dgm:prSet presAssocID="{8B821BF5-E166-41E9-886D-A1F98B26A43E}" presName="compNode" presStyleCnt="0"/>
      <dgm:spPr/>
    </dgm:pt>
    <dgm:pt modelId="{F6134970-F3FF-4DAC-A661-CD5CF0E0C248}" type="pres">
      <dgm:prSet presAssocID="{8B821BF5-E166-41E9-886D-A1F98B26A43E}" presName="dummyConnPt" presStyleCnt="0"/>
      <dgm:spPr/>
    </dgm:pt>
    <dgm:pt modelId="{730F5A3F-1D8D-49DE-B652-5D7F051577A7}" type="pres">
      <dgm:prSet presAssocID="{8B821BF5-E166-41E9-886D-A1F98B26A43E}" presName="node" presStyleLbl="node1" presStyleIdx="0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18EC21-B641-4745-990C-D3B637A1F13F}" type="pres">
      <dgm:prSet presAssocID="{16E9B6DB-B8F2-4998-AEB9-7E688C38FA1E}" presName="sibTrans" presStyleLbl="bgSibTrans2D1" presStyleIdx="0" presStyleCnt="10"/>
      <dgm:spPr/>
      <dgm:t>
        <a:bodyPr/>
        <a:lstStyle/>
        <a:p>
          <a:endParaRPr lang="ru-RU"/>
        </a:p>
      </dgm:t>
    </dgm:pt>
    <dgm:pt modelId="{E4E087BE-3283-4D73-9249-5455B88A5620}" type="pres">
      <dgm:prSet presAssocID="{2BD41171-BDDE-4E69-BB76-DCCCFC72F810}" presName="compNode" presStyleCnt="0"/>
      <dgm:spPr/>
    </dgm:pt>
    <dgm:pt modelId="{28F1D81C-702A-4038-A7E5-18BF1DE0B1A9}" type="pres">
      <dgm:prSet presAssocID="{2BD41171-BDDE-4E69-BB76-DCCCFC72F810}" presName="dummyConnPt" presStyleCnt="0"/>
      <dgm:spPr/>
    </dgm:pt>
    <dgm:pt modelId="{6F298A6B-2EA9-4191-ACB1-66804E9B1AA8}" type="pres">
      <dgm:prSet presAssocID="{2BD41171-BDDE-4E69-BB76-DCCCFC72F810}" presName="node" presStyleLbl="node1" presStyleIdx="1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1B1378-999E-45AD-978B-DE2F3927FC85}" type="pres">
      <dgm:prSet presAssocID="{B8DDDA25-6D4F-4816-94D3-5B1546B31D6B}" presName="sibTrans" presStyleLbl="bgSibTrans2D1" presStyleIdx="1" presStyleCnt="10"/>
      <dgm:spPr/>
      <dgm:t>
        <a:bodyPr/>
        <a:lstStyle/>
        <a:p>
          <a:endParaRPr lang="ru-RU"/>
        </a:p>
      </dgm:t>
    </dgm:pt>
    <dgm:pt modelId="{5700EC37-A4E3-49DD-9EDF-023459589220}" type="pres">
      <dgm:prSet presAssocID="{980D216E-47DB-4B04-9540-7FEAFFBFF30B}" presName="compNode" presStyleCnt="0"/>
      <dgm:spPr/>
    </dgm:pt>
    <dgm:pt modelId="{C69C0535-ADA1-4D68-BFCA-A2912CB7CD4A}" type="pres">
      <dgm:prSet presAssocID="{980D216E-47DB-4B04-9540-7FEAFFBFF30B}" presName="dummyConnPt" presStyleCnt="0"/>
      <dgm:spPr/>
    </dgm:pt>
    <dgm:pt modelId="{6559CA5F-42A0-470B-9D61-09135E6FA1A5}" type="pres">
      <dgm:prSet presAssocID="{980D216E-47DB-4B04-9540-7FEAFFBFF30B}" presName="node" presStyleLbl="node1" presStyleIdx="2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90BF10-C8BF-482C-AAFC-D3CFA32DC925}" type="pres">
      <dgm:prSet presAssocID="{EF635124-3C04-4B0C-8203-5EFBE84D32B2}" presName="sibTrans" presStyleLbl="bgSibTrans2D1" presStyleIdx="2" presStyleCnt="10"/>
      <dgm:spPr/>
      <dgm:t>
        <a:bodyPr/>
        <a:lstStyle/>
        <a:p>
          <a:endParaRPr lang="ru-RU"/>
        </a:p>
      </dgm:t>
    </dgm:pt>
    <dgm:pt modelId="{1F674111-49BD-4739-8236-AF720D61208F}" type="pres">
      <dgm:prSet presAssocID="{50034C0E-3836-4801-B524-186D336BA260}" presName="compNode" presStyleCnt="0"/>
      <dgm:spPr/>
    </dgm:pt>
    <dgm:pt modelId="{F9591BA1-1F51-4899-BD2D-71B290492ABA}" type="pres">
      <dgm:prSet presAssocID="{50034C0E-3836-4801-B524-186D336BA260}" presName="dummyConnPt" presStyleCnt="0"/>
      <dgm:spPr/>
    </dgm:pt>
    <dgm:pt modelId="{28263F97-5DF3-4E5E-8F1F-E6E2A5292421}" type="pres">
      <dgm:prSet presAssocID="{50034C0E-3836-4801-B524-186D336BA260}" presName="node" presStyleLbl="node1" presStyleIdx="3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AAEA9-9718-4D94-AAE4-FF3AEBF0345E}" type="pres">
      <dgm:prSet presAssocID="{CC62CD2B-0CC9-4552-A5CA-D7324E75909A}" presName="sibTrans" presStyleLbl="bgSibTrans2D1" presStyleIdx="3" presStyleCnt="10"/>
      <dgm:spPr/>
      <dgm:t>
        <a:bodyPr/>
        <a:lstStyle/>
        <a:p>
          <a:endParaRPr lang="ru-RU"/>
        </a:p>
      </dgm:t>
    </dgm:pt>
    <dgm:pt modelId="{FAF97782-FB0A-43ED-897D-49152CE43457}" type="pres">
      <dgm:prSet presAssocID="{CB33928A-06BE-4599-8877-E64151BA4763}" presName="compNode" presStyleCnt="0"/>
      <dgm:spPr/>
    </dgm:pt>
    <dgm:pt modelId="{0F80DD64-EAFB-4334-AF62-C7D9E9E97CD7}" type="pres">
      <dgm:prSet presAssocID="{CB33928A-06BE-4599-8877-E64151BA4763}" presName="dummyConnPt" presStyleCnt="0"/>
      <dgm:spPr/>
    </dgm:pt>
    <dgm:pt modelId="{A28FB64F-5D16-4E2B-B0D7-DB590E6C8A3A}" type="pres">
      <dgm:prSet presAssocID="{CB33928A-06BE-4599-8877-E64151BA4763}" presName="node" presStyleLbl="node1" presStyleIdx="4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98F49-E8CC-4293-8104-86458162DF47}" type="pres">
      <dgm:prSet presAssocID="{FC2829DC-C3D8-4E07-A98A-63D3B32AC5F3}" presName="sibTrans" presStyleLbl="bgSibTrans2D1" presStyleIdx="4" presStyleCnt="10"/>
      <dgm:spPr/>
      <dgm:t>
        <a:bodyPr/>
        <a:lstStyle/>
        <a:p>
          <a:endParaRPr lang="ru-RU"/>
        </a:p>
      </dgm:t>
    </dgm:pt>
    <dgm:pt modelId="{A580EE3D-ADC5-4415-B6ED-70D163052058}" type="pres">
      <dgm:prSet presAssocID="{9AFBAFCC-B8B9-44A4-A171-ACAA4F921755}" presName="compNode" presStyleCnt="0"/>
      <dgm:spPr/>
    </dgm:pt>
    <dgm:pt modelId="{C12BCE91-D544-47EF-93AA-778FF50CD428}" type="pres">
      <dgm:prSet presAssocID="{9AFBAFCC-B8B9-44A4-A171-ACAA4F921755}" presName="dummyConnPt" presStyleCnt="0"/>
      <dgm:spPr/>
    </dgm:pt>
    <dgm:pt modelId="{7B79F7BA-5578-4BDA-8D59-AF08C1E0134F}" type="pres">
      <dgm:prSet presAssocID="{9AFBAFCC-B8B9-44A4-A171-ACAA4F921755}" presName="node" presStyleLbl="node1" presStyleIdx="5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D4DA5E-87FC-4118-9A29-1948EDF2697C}" type="pres">
      <dgm:prSet presAssocID="{9DB5EAFF-8ECA-4AB3-B52D-F7D590D5CED1}" presName="sibTrans" presStyleLbl="bgSibTrans2D1" presStyleIdx="5" presStyleCnt="10"/>
      <dgm:spPr/>
      <dgm:t>
        <a:bodyPr/>
        <a:lstStyle/>
        <a:p>
          <a:endParaRPr lang="ru-RU"/>
        </a:p>
      </dgm:t>
    </dgm:pt>
    <dgm:pt modelId="{A3060897-58FE-420A-960F-6A0D4EFA9DC8}" type="pres">
      <dgm:prSet presAssocID="{3D3F9C05-EB56-4B02-9205-41A4D0791A6E}" presName="compNode" presStyleCnt="0"/>
      <dgm:spPr/>
    </dgm:pt>
    <dgm:pt modelId="{3772BFFF-3443-41F7-A280-B6444D253668}" type="pres">
      <dgm:prSet presAssocID="{3D3F9C05-EB56-4B02-9205-41A4D0791A6E}" presName="dummyConnPt" presStyleCnt="0"/>
      <dgm:spPr/>
    </dgm:pt>
    <dgm:pt modelId="{EC2F37BF-0AE4-4CEC-99D6-3DF10E73B80C}" type="pres">
      <dgm:prSet presAssocID="{3D3F9C05-EB56-4B02-9205-41A4D0791A6E}" presName="node" presStyleLbl="node1" presStyleIdx="6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89BD78-2EDE-4DF4-9FC6-5CB9170EBB50}" type="pres">
      <dgm:prSet presAssocID="{D2982054-CF63-43DF-91E3-1697C3855DA2}" presName="sibTrans" presStyleLbl="bgSibTrans2D1" presStyleIdx="6" presStyleCnt="10"/>
      <dgm:spPr/>
      <dgm:t>
        <a:bodyPr/>
        <a:lstStyle/>
        <a:p>
          <a:endParaRPr lang="ru-RU"/>
        </a:p>
      </dgm:t>
    </dgm:pt>
    <dgm:pt modelId="{757B7C0B-EB44-44BE-86BF-6689C52A1F20}" type="pres">
      <dgm:prSet presAssocID="{5CD3481A-8953-481E-9F45-266142F9FC08}" presName="compNode" presStyleCnt="0"/>
      <dgm:spPr/>
    </dgm:pt>
    <dgm:pt modelId="{04CFBB4A-BF12-4DD0-9EC1-E9A5513415A0}" type="pres">
      <dgm:prSet presAssocID="{5CD3481A-8953-481E-9F45-266142F9FC08}" presName="dummyConnPt" presStyleCnt="0"/>
      <dgm:spPr/>
    </dgm:pt>
    <dgm:pt modelId="{F5887B63-21D7-4288-8B7B-A241EF92973E}" type="pres">
      <dgm:prSet presAssocID="{5CD3481A-8953-481E-9F45-266142F9FC08}" presName="node" presStyleLbl="node1" presStyleIdx="7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61EB29-D653-48BF-903D-8DDA9C21AA19}" type="pres">
      <dgm:prSet presAssocID="{A8CDEF89-EA8F-483F-B8A9-16A4ACF506B9}" presName="sibTrans" presStyleLbl="bgSibTrans2D1" presStyleIdx="7" presStyleCnt="10"/>
      <dgm:spPr/>
      <dgm:t>
        <a:bodyPr/>
        <a:lstStyle/>
        <a:p>
          <a:endParaRPr lang="ru-RU"/>
        </a:p>
      </dgm:t>
    </dgm:pt>
    <dgm:pt modelId="{A5D057FE-4647-4BAE-8AEE-B995DA6DB92D}" type="pres">
      <dgm:prSet presAssocID="{89787DCE-54D0-4237-AE26-06A2E322534E}" presName="compNode" presStyleCnt="0"/>
      <dgm:spPr/>
    </dgm:pt>
    <dgm:pt modelId="{1100732B-E624-4CBA-A6B7-2FA735ECF316}" type="pres">
      <dgm:prSet presAssocID="{89787DCE-54D0-4237-AE26-06A2E322534E}" presName="dummyConnPt" presStyleCnt="0"/>
      <dgm:spPr/>
    </dgm:pt>
    <dgm:pt modelId="{EAEF2981-93F2-47BB-B18E-C75E810531DE}" type="pres">
      <dgm:prSet presAssocID="{89787DCE-54D0-4237-AE26-06A2E322534E}" presName="node" presStyleLbl="node1" presStyleIdx="8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4B2D54-9151-409C-84C3-6C281829B76A}" type="pres">
      <dgm:prSet presAssocID="{49EDC7C9-71DC-4DE8-8FBC-BF2BCA01CB70}" presName="sibTrans" presStyleLbl="bgSibTrans2D1" presStyleIdx="8" presStyleCnt="10"/>
      <dgm:spPr/>
      <dgm:t>
        <a:bodyPr/>
        <a:lstStyle/>
        <a:p>
          <a:endParaRPr lang="ru-RU"/>
        </a:p>
      </dgm:t>
    </dgm:pt>
    <dgm:pt modelId="{AF0E7DB8-8967-42B1-A36B-C60CEE1BC1D1}" type="pres">
      <dgm:prSet presAssocID="{BEA3B78C-010A-40C8-A44A-24930151470A}" presName="compNode" presStyleCnt="0"/>
      <dgm:spPr/>
    </dgm:pt>
    <dgm:pt modelId="{D453E1B0-081B-4966-8F78-752A9D99A443}" type="pres">
      <dgm:prSet presAssocID="{BEA3B78C-010A-40C8-A44A-24930151470A}" presName="dummyConnPt" presStyleCnt="0"/>
      <dgm:spPr/>
    </dgm:pt>
    <dgm:pt modelId="{3502361D-EF0B-4672-BA9E-9362C48D37FE}" type="pres">
      <dgm:prSet presAssocID="{BEA3B78C-010A-40C8-A44A-24930151470A}" presName="node" presStyleLbl="node1" presStyleIdx="9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175BC5-9B64-4D95-95FF-F624CA0DECEC}" type="pres">
      <dgm:prSet presAssocID="{BF303736-96A6-442F-8E37-47B93BC74DCE}" presName="sibTrans" presStyleLbl="bgSibTrans2D1" presStyleIdx="9" presStyleCnt="10"/>
      <dgm:spPr/>
      <dgm:t>
        <a:bodyPr/>
        <a:lstStyle/>
        <a:p>
          <a:endParaRPr lang="ru-RU"/>
        </a:p>
      </dgm:t>
    </dgm:pt>
    <dgm:pt modelId="{262DA21A-9894-4916-93DC-F299F2D9D748}" type="pres">
      <dgm:prSet presAssocID="{EC67A2C4-ABA1-4DFF-83F5-032A00475E97}" presName="compNode" presStyleCnt="0"/>
      <dgm:spPr/>
    </dgm:pt>
    <dgm:pt modelId="{4D0B6277-8A20-46A2-96DF-CD6F1B6E36A1}" type="pres">
      <dgm:prSet presAssocID="{EC67A2C4-ABA1-4DFF-83F5-032A00475E97}" presName="dummyConnPt" presStyleCnt="0"/>
      <dgm:spPr/>
    </dgm:pt>
    <dgm:pt modelId="{15BFA54F-B9CB-43AC-952D-D21CDEDFA852}" type="pres">
      <dgm:prSet presAssocID="{EC67A2C4-ABA1-4DFF-83F5-032A00475E97}" presName="node" presStyleLbl="node1" presStyleIdx="10" presStyleCnt="11" custScaleX="164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CD2E12-C2FE-4C7C-A717-444BD326DBAC}" type="presOf" srcId="{EF635124-3C04-4B0C-8203-5EFBE84D32B2}" destId="{E190BF10-C8BF-482C-AAFC-D3CFA32DC925}" srcOrd="0" destOrd="0" presId="urn:microsoft.com/office/officeart/2005/8/layout/bProcess4"/>
    <dgm:cxn modelId="{FA91F632-F6C7-47A7-8743-7D4C40E6C483}" type="presOf" srcId="{CC62CD2B-0CC9-4552-A5CA-D7324E75909A}" destId="{3DAAAEA9-9718-4D94-AAE4-FF3AEBF0345E}" srcOrd="0" destOrd="0" presId="urn:microsoft.com/office/officeart/2005/8/layout/bProcess4"/>
    <dgm:cxn modelId="{341AB0BC-C8B3-435B-BCE1-D97631D671E0}" type="presOf" srcId="{5CD3481A-8953-481E-9F45-266142F9FC08}" destId="{F5887B63-21D7-4288-8B7B-A241EF92973E}" srcOrd="0" destOrd="0" presId="urn:microsoft.com/office/officeart/2005/8/layout/bProcess4"/>
    <dgm:cxn modelId="{3E8B3734-A730-4536-A591-019FF3DF481C}" srcId="{169E565F-F5CA-44BB-A879-24353B155EEF}" destId="{89787DCE-54D0-4237-AE26-06A2E322534E}" srcOrd="8" destOrd="0" parTransId="{7F63C971-2EE3-48E7-A3D8-C9833AC22AE9}" sibTransId="{49EDC7C9-71DC-4DE8-8FBC-BF2BCA01CB70}"/>
    <dgm:cxn modelId="{62721B8D-825D-4EE1-858D-77FFB2106A36}" type="presOf" srcId="{16E9B6DB-B8F2-4998-AEB9-7E688C38FA1E}" destId="{1B18EC21-B641-4745-990C-D3B637A1F13F}" srcOrd="0" destOrd="0" presId="urn:microsoft.com/office/officeart/2005/8/layout/bProcess4"/>
    <dgm:cxn modelId="{3092972A-5D68-4EEE-9FC8-6BA9C0CE2F55}" srcId="{169E565F-F5CA-44BB-A879-24353B155EEF}" destId="{CB33928A-06BE-4599-8877-E64151BA4763}" srcOrd="4" destOrd="0" parTransId="{2BF08181-3D3F-4EC8-876A-9EB39DA6F367}" sibTransId="{FC2829DC-C3D8-4E07-A98A-63D3B32AC5F3}"/>
    <dgm:cxn modelId="{46F0D77A-DF1E-4DBF-8F95-FCB7437D862A}" type="presOf" srcId="{FC2829DC-C3D8-4E07-A98A-63D3B32AC5F3}" destId="{29A98F49-E8CC-4293-8104-86458162DF47}" srcOrd="0" destOrd="0" presId="urn:microsoft.com/office/officeart/2005/8/layout/bProcess4"/>
    <dgm:cxn modelId="{F557F063-76FD-408F-8662-F21A3786C4D4}" type="presOf" srcId="{D2982054-CF63-43DF-91E3-1697C3855DA2}" destId="{9589BD78-2EDE-4DF4-9FC6-5CB9170EBB50}" srcOrd="0" destOrd="0" presId="urn:microsoft.com/office/officeart/2005/8/layout/bProcess4"/>
    <dgm:cxn modelId="{53BCC32C-2CF8-469A-8796-582BC0F9BE34}" type="presOf" srcId="{169E565F-F5CA-44BB-A879-24353B155EEF}" destId="{C31637CB-3768-4CC2-BDF6-FF3261DD58F0}" srcOrd="0" destOrd="0" presId="urn:microsoft.com/office/officeart/2005/8/layout/bProcess4"/>
    <dgm:cxn modelId="{847A2659-399B-4A06-BCE1-83E8414079AA}" srcId="{169E565F-F5CA-44BB-A879-24353B155EEF}" destId="{980D216E-47DB-4B04-9540-7FEAFFBFF30B}" srcOrd="2" destOrd="0" parTransId="{769E217F-E270-4E71-98C8-1F8FD4A62A2F}" sibTransId="{EF635124-3C04-4B0C-8203-5EFBE84D32B2}"/>
    <dgm:cxn modelId="{88F00F24-DA68-473E-BE49-3947F0C985C3}" srcId="{169E565F-F5CA-44BB-A879-24353B155EEF}" destId="{8B821BF5-E166-41E9-886D-A1F98B26A43E}" srcOrd="0" destOrd="0" parTransId="{3A461B6E-5359-40A9-B6E6-F8C84F136CA8}" sibTransId="{16E9B6DB-B8F2-4998-AEB9-7E688C38FA1E}"/>
    <dgm:cxn modelId="{749398A1-747E-4796-A4B2-AE89D9B3B5C2}" type="presOf" srcId="{BF303736-96A6-442F-8E37-47B93BC74DCE}" destId="{AE175BC5-9B64-4D95-95FF-F624CA0DECEC}" srcOrd="0" destOrd="0" presId="urn:microsoft.com/office/officeart/2005/8/layout/bProcess4"/>
    <dgm:cxn modelId="{D52BF5EA-6B7D-4C2A-B974-D4CE5B037FA0}" type="presOf" srcId="{8B821BF5-E166-41E9-886D-A1F98B26A43E}" destId="{730F5A3F-1D8D-49DE-B652-5D7F051577A7}" srcOrd="0" destOrd="0" presId="urn:microsoft.com/office/officeart/2005/8/layout/bProcess4"/>
    <dgm:cxn modelId="{8AC9DE81-4165-41FF-86FD-420D6C1300BA}" type="presOf" srcId="{89787DCE-54D0-4237-AE26-06A2E322534E}" destId="{EAEF2981-93F2-47BB-B18E-C75E810531DE}" srcOrd="0" destOrd="0" presId="urn:microsoft.com/office/officeart/2005/8/layout/bProcess4"/>
    <dgm:cxn modelId="{4385BFBA-6FF1-448B-AC31-5ACE71A1F69A}" type="presOf" srcId="{CB33928A-06BE-4599-8877-E64151BA4763}" destId="{A28FB64F-5D16-4E2B-B0D7-DB590E6C8A3A}" srcOrd="0" destOrd="0" presId="urn:microsoft.com/office/officeart/2005/8/layout/bProcess4"/>
    <dgm:cxn modelId="{D7059A86-F6AC-47B1-823A-55A8E0322335}" type="presOf" srcId="{50034C0E-3836-4801-B524-186D336BA260}" destId="{28263F97-5DF3-4E5E-8F1F-E6E2A5292421}" srcOrd="0" destOrd="0" presId="urn:microsoft.com/office/officeart/2005/8/layout/bProcess4"/>
    <dgm:cxn modelId="{E136293E-C2B3-496D-9495-27E69010265E}" type="presOf" srcId="{EC67A2C4-ABA1-4DFF-83F5-032A00475E97}" destId="{15BFA54F-B9CB-43AC-952D-D21CDEDFA852}" srcOrd="0" destOrd="0" presId="urn:microsoft.com/office/officeart/2005/8/layout/bProcess4"/>
    <dgm:cxn modelId="{13FF0D9A-263A-4633-BF64-4289966E7EDC}" srcId="{169E565F-F5CA-44BB-A879-24353B155EEF}" destId="{3D3F9C05-EB56-4B02-9205-41A4D0791A6E}" srcOrd="6" destOrd="0" parTransId="{05C98FF2-DB12-4D19-97D5-36055FE04546}" sibTransId="{D2982054-CF63-43DF-91E3-1697C3855DA2}"/>
    <dgm:cxn modelId="{64D7214B-444E-41CC-98B6-CB5DE877F43D}" srcId="{169E565F-F5CA-44BB-A879-24353B155EEF}" destId="{EC67A2C4-ABA1-4DFF-83F5-032A00475E97}" srcOrd="10" destOrd="0" parTransId="{23F6F197-E2E5-4AB2-BB19-72E1A3E57952}" sibTransId="{2C240D99-33A4-4AB9-9D8F-952912C8CE3F}"/>
    <dgm:cxn modelId="{F251F617-18B7-41FC-8639-FC74AFA7203A}" type="presOf" srcId="{B8DDDA25-6D4F-4816-94D3-5B1546B31D6B}" destId="{C81B1378-999E-45AD-978B-DE2F3927FC85}" srcOrd="0" destOrd="0" presId="urn:microsoft.com/office/officeart/2005/8/layout/bProcess4"/>
    <dgm:cxn modelId="{196CB9DD-2577-4160-ADE5-EAB659BA32DB}" srcId="{169E565F-F5CA-44BB-A879-24353B155EEF}" destId="{9AFBAFCC-B8B9-44A4-A171-ACAA4F921755}" srcOrd="5" destOrd="0" parTransId="{8074E9DD-5731-4B75-A22A-082DB60040BC}" sibTransId="{9DB5EAFF-8ECA-4AB3-B52D-F7D590D5CED1}"/>
    <dgm:cxn modelId="{6D1A46CB-AC7D-4193-BA92-D34589848953}" type="presOf" srcId="{9DB5EAFF-8ECA-4AB3-B52D-F7D590D5CED1}" destId="{FBD4DA5E-87FC-4118-9A29-1948EDF2697C}" srcOrd="0" destOrd="0" presId="urn:microsoft.com/office/officeart/2005/8/layout/bProcess4"/>
    <dgm:cxn modelId="{0289A3A1-C3F1-417C-8C54-882B7751FDDB}" type="presOf" srcId="{2BD41171-BDDE-4E69-BB76-DCCCFC72F810}" destId="{6F298A6B-2EA9-4191-ACB1-66804E9B1AA8}" srcOrd="0" destOrd="0" presId="urn:microsoft.com/office/officeart/2005/8/layout/bProcess4"/>
    <dgm:cxn modelId="{D8957920-6014-453B-B45E-4026C4AE0E6D}" type="presOf" srcId="{3D3F9C05-EB56-4B02-9205-41A4D0791A6E}" destId="{EC2F37BF-0AE4-4CEC-99D6-3DF10E73B80C}" srcOrd="0" destOrd="0" presId="urn:microsoft.com/office/officeart/2005/8/layout/bProcess4"/>
    <dgm:cxn modelId="{633A2515-7BAC-43D9-BB63-79B2CE1226A4}" srcId="{169E565F-F5CA-44BB-A879-24353B155EEF}" destId="{BEA3B78C-010A-40C8-A44A-24930151470A}" srcOrd="9" destOrd="0" parTransId="{5FD0ED5E-5D93-4FBC-A73E-2FA11E7AE711}" sibTransId="{BF303736-96A6-442F-8E37-47B93BC74DCE}"/>
    <dgm:cxn modelId="{DED8D46C-B12A-431F-B585-38A50EA7FAFB}" type="presOf" srcId="{9AFBAFCC-B8B9-44A4-A171-ACAA4F921755}" destId="{7B79F7BA-5578-4BDA-8D59-AF08C1E0134F}" srcOrd="0" destOrd="0" presId="urn:microsoft.com/office/officeart/2005/8/layout/bProcess4"/>
    <dgm:cxn modelId="{551E5384-2D26-4AC9-9CAA-8F3F2187068D}" type="presOf" srcId="{980D216E-47DB-4B04-9540-7FEAFFBFF30B}" destId="{6559CA5F-42A0-470B-9D61-09135E6FA1A5}" srcOrd="0" destOrd="0" presId="urn:microsoft.com/office/officeart/2005/8/layout/bProcess4"/>
    <dgm:cxn modelId="{13E25294-770C-459A-91A9-2806C5EDF4E2}" srcId="{169E565F-F5CA-44BB-A879-24353B155EEF}" destId="{2BD41171-BDDE-4E69-BB76-DCCCFC72F810}" srcOrd="1" destOrd="0" parTransId="{05241E9E-A5C8-4550-AA42-4B5B8417EDF4}" sibTransId="{B8DDDA25-6D4F-4816-94D3-5B1546B31D6B}"/>
    <dgm:cxn modelId="{39F06C90-4BF7-429D-98EA-604E39F48DC2}" type="presOf" srcId="{BEA3B78C-010A-40C8-A44A-24930151470A}" destId="{3502361D-EF0B-4672-BA9E-9362C48D37FE}" srcOrd="0" destOrd="0" presId="urn:microsoft.com/office/officeart/2005/8/layout/bProcess4"/>
    <dgm:cxn modelId="{4AB87650-7448-4A63-AF31-BEF1D2BACB69}" type="presOf" srcId="{A8CDEF89-EA8F-483F-B8A9-16A4ACF506B9}" destId="{0061EB29-D653-48BF-903D-8DDA9C21AA19}" srcOrd="0" destOrd="0" presId="urn:microsoft.com/office/officeart/2005/8/layout/bProcess4"/>
    <dgm:cxn modelId="{3527B0D4-4AF7-4EAE-B2F5-9F5A181FA988}" type="presOf" srcId="{49EDC7C9-71DC-4DE8-8FBC-BF2BCA01CB70}" destId="{154B2D54-9151-409C-84C3-6C281829B76A}" srcOrd="0" destOrd="0" presId="urn:microsoft.com/office/officeart/2005/8/layout/bProcess4"/>
    <dgm:cxn modelId="{075A24E6-FDEC-4DB1-A30D-651CE6D11780}" srcId="{169E565F-F5CA-44BB-A879-24353B155EEF}" destId="{5CD3481A-8953-481E-9F45-266142F9FC08}" srcOrd="7" destOrd="0" parTransId="{CE73A8AF-025C-4AE9-B90E-65CDD9C62BDB}" sibTransId="{A8CDEF89-EA8F-483F-B8A9-16A4ACF506B9}"/>
    <dgm:cxn modelId="{857D2E31-5D4A-4090-92BA-428B9D3EEB8A}" srcId="{169E565F-F5CA-44BB-A879-24353B155EEF}" destId="{50034C0E-3836-4801-B524-186D336BA260}" srcOrd="3" destOrd="0" parTransId="{C6FB457F-E8BA-4871-AAA0-D9203FA17855}" sibTransId="{CC62CD2B-0CC9-4552-A5CA-D7324E75909A}"/>
    <dgm:cxn modelId="{79BE48B1-973D-4B08-B4E9-F82B07DC460F}" type="presParOf" srcId="{C31637CB-3768-4CC2-BDF6-FF3261DD58F0}" destId="{20BEB89D-2626-46EB-A919-0BBB3D69D981}" srcOrd="0" destOrd="0" presId="urn:microsoft.com/office/officeart/2005/8/layout/bProcess4"/>
    <dgm:cxn modelId="{B5838C72-5C27-4259-B07B-1169758930A4}" type="presParOf" srcId="{20BEB89D-2626-46EB-A919-0BBB3D69D981}" destId="{F6134970-F3FF-4DAC-A661-CD5CF0E0C248}" srcOrd="0" destOrd="0" presId="urn:microsoft.com/office/officeart/2005/8/layout/bProcess4"/>
    <dgm:cxn modelId="{00583283-29D9-45F9-88ED-1A3C57CDF743}" type="presParOf" srcId="{20BEB89D-2626-46EB-A919-0BBB3D69D981}" destId="{730F5A3F-1D8D-49DE-B652-5D7F051577A7}" srcOrd="1" destOrd="0" presId="urn:microsoft.com/office/officeart/2005/8/layout/bProcess4"/>
    <dgm:cxn modelId="{6BE43AE2-3C77-468D-9A41-14ADA8CEA79D}" type="presParOf" srcId="{C31637CB-3768-4CC2-BDF6-FF3261DD58F0}" destId="{1B18EC21-B641-4745-990C-D3B637A1F13F}" srcOrd="1" destOrd="0" presId="urn:microsoft.com/office/officeart/2005/8/layout/bProcess4"/>
    <dgm:cxn modelId="{361961D1-B136-4BFE-8AF0-21C40EEBD6F4}" type="presParOf" srcId="{C31637CB-3768-4CC2-BDF6-FF3261DD58F0}" destId="{E4E087BE-3283-4D73-9249-5455B88A5620}" srcOrd="2" destOrd="0" presId="urn:microsoft.com/office/officeart/2005/8/layout/bProcess4"/>
    <dgm:cxn modelId="{DD1E4C9C-D4AF-4B41-8208-C53402D3C973}" type="presParOf" srcId="{E4E087BE-3283-4D73-9249-5455B88A5620}" destId="{28F1D81C-702A-4038-A7E5-18BF1DE0B1A9}" srcOrd="0" destOrd="0" presId="urn:microsoft.com/office/officeart/2005/8/layout/bProcess4"/>
    <dgm:cxn modelId="{713B4A37-6A0D-4204-BB62-058916580F5D}" type="presParOf" srcId="{E4E087BE-3283-4D73-9249-5455B88A5620}" destId="{6F298A6B-2EA9-4191-ACB1-66804E9B1AA8}" srcOrd="1" destOrd="0" presId="urn:microsoft.com/office/officeart/2005/8/layout/bProcess4"/>
    <dgm:cxn modelId="{FD609A7F-D300-442E-A853-7187D65FCCFF}" type="presParOf" srcId="{C31637CB-3768-4CC2-BDF6-FF3261DD58F0}" destId="{C81B1378-999E-45AD-978B-DE2F3927FC85}" srcOrd="3" destOrd="0" presId="urn:microsoft.com/office/officeart/2005/8/layout/bProcess4"/>
    <dgm:cxn modelId="{20AA9021-2822-4456-AEFA-9428CDC7D381}" type="presParOf" srcId="{C31637CB-3768-4CC2-BDF6-FF3261DD58F0}" destId="{5700EC37-A4E3-49DD-9EDF-023459589220}" srcOrd="4" destOrd="0" presId="urn:microsoft.com/office/officeart/2005/8/layout/bProcess4"/>
    <dgm:cxn modelId="{B690FFC8-88F1-42CC-A4A1-89170B827882}" type="presParOf" srcId="{5700EC37-A4E3-49DD-9EDF-023459589220}" destId="{C69C0535-ADA1-4D68-BFCA-A2912CB7CD4A}" srcOrd="0" destOrd="0" presId="urn:microsoft.com/office/officeart/2005/8/layout/bProcess4"/>
    <dgm:cxn modelId="{D18E68CB-54AF-4696-BF8C-9EBFB4553B58}" type="presParOf" srcId="{5700EC37-A4E3-49DD-9EDF-023459589220}" destId="{6559CA5F-42A0-470B-9D61-09135E6FA1A5}" srcOrd="1" destOrd="0" presId="urn:microsoft.com/office/officeart/2005/8/layout/bProcess4"/>
    <dgm:cxn modelId="{A191B8F1-256D-4747-8CF5-8E88D08B6AAA}" type="presParOf" srcId="{C31637CB-3768-4CC2-BDF6-FF3261DD58F0}" destId="{E190BF10-C8BF-482C-AAFC-D3CFA32DC925}" srcOrd="5" destOrd="0" presId="urn:microsoft.com/office/officeart/2005/8/layout/bProcess4"/>
    <dgm:cxn modelId="{BA58C5D7-34B2-4C51-B9A7-02BBEE26F447}" type="presParOf" srcId="{C31637CB-3768-4CC2-BDF6-FF3261DD58F0}" destId="{1F674111-49BD-4739-8236-AF720D61208F}" srcOrd="6" destOrd="0" presId="urn:microsoft.com/office/officeart/2005/8/layout/bProcess4"/>
    <dgm:cxn modelId="{53FFD8DB-6DDD-4700-9C7F-29EA5A5927B7}" type="presParOf" srcId="{1F674111-49BD-4739-8236-AF720D61208F}" destId="{F9591BA1-1F51-4899-BD2D-71B290492ABA}" srcOrd="0" destOrd="0" presId="urn:microsoft.com/office/officeart/2005/8/layout/bProcess4"/>
    <dgm:cxn modelId="{C3426161-FBE1-4898-8DE9-383D9BD59FDC}" type="presParOf" srcId="{1F674111-49BD-4739-8236-AF720D61208F}" destId="{28263F97-5DF3-4E5E-8F1F-E6E2A5292421}" srcOrd="1" destOrd="0" presId="urn:microsoft.com/office/officeart/2005/8/layout/bProcess4"/>
    <dgm:cxn modelId="{35471322-A493-49B9-9665-D074D582FCD4}" type="presParOf" srcId="{C31637CB-3768-4CC2-BDF6-FF3261DD58F0}" destId="{3DAAAEA9-9718-4D94-AAE4-FF3AEBF0345E}" srcOrd="7" destOrd="0" presId="urn:microsoft.com/office/officeart/2005/8/layout/bProcess4"/>
    <dgm:cxn modelId="{4996A85C-B772-4662-A2E1-E00FBB453090}" type="presParOf" srcId="{C31637CB-3768-4CC2-BDF6-FF3261DD58F0}" destId="{FAF97782-FB0A-43ED-897D-49152CE43457}" srcOrd="8" destOrd="0" presId="urn:microsoft.com/office/officeart/2005/8/layout/bProcess4"/>
    <dgm:cxn modelId="{349F790A-97F6-4D7A-B90A-BCEB35A4EAD7}" type="presParOf" srcId="{FAF97782-FB0A-43ED-897D-49152CE43457}" destId="{0F80DD64-EAFB-4334-AF62-C7D9E9E97CD7}" srcOrd="0" destOrd="0" presId="urn:microsoft.com/office/officeart/2005/8/layout/bProcess4"/>
    <dgm:cxn modelId="{A77B97A4-AED3-4F40-958C-EC2F3BD2153B}" type="presParOf" srcId="{FAF97782-FB0A-43ED-897D-49152CE43457}" destId="{A28FB64F-5D16-4E2B-B0D7-DB590E6C8A3A}" srcOrd="1" destOrd="0" presId="urn:microsoft.com/office/officeart/2005/8/layout/bProcess4"/>
    <dgm:cxn modelId="{1DC2E028-DD61-4080-A279-0A8A5DB63C9F}" type="presParOf" srcId="{C31637CB-3768-4CC2-BDF6-FF3261DD58F0}" destId="{29A98F49-E8CC-4293-8104-86458162DF47}" srcOrd="9" destOrd="0" presId="urn:microsoft.com/office/officeart/2005/8/layout/bProcess4"/>
    <dgm:cxn modelId="{E5D19010-F4A1-4F5F-BCAB-6ED0012602A3}" type="presParOf" srcId="{C31637CB-3768-4CC2-BDF6-FF3261DD58F0}" destId="{A580EE3D-ADC5-4415-B6ED-70D163052058}" srcOrd="10" destOrd="0" presId="urn:microsoft.com/office/officeart/2005/8/layout/bProcess4"/>
    <dgm:cxn modelId="{2172D099-E975-4DFB-989B-F2C92EF67B7F}" type="presParOf" srcId="{A580EE3D-ADC5-4415-B6ED-70D163052058}" destId="{C12BCE91-D544-47EF-93AA-778FF50CD428}" srcOrd="0" destOrd="0" presId="urn:microsoft.com/office/officeart/2005/8/layout/bProcess4"/>
    <dgm:cxn modelId="{20C5B64D-010F-483A-8CF2-1500008FE49F}" type="presParOf" srcId="{A580EE3D-ADC5-4415-B6ED-70D163052058}" destId="{7B79F7BA-5578-4BDA-8D59-AF08C1E0134F}" srcOrd="1" destOrd="0" presId="urn:microsoft.com/office/officeart/2005/8/layout/bProcess4"/>
    <dgm:cxn modelId="{9B7BD116-6104-4E28-9AF3-664B3C3F48A9}" type="presParOf" srcId="{C31637CB-3768-4CC2-BDF6-FF3261DD58F0}" destId="{FBD4DA5E-87FC-4118-9A29-1948EDF2697C}" srcOrd="11" destOrd="0" presId="urn:microsoft.com/office/officeart/2005/8/layout/bProcess4"/>
    <dgm:cxn modelId="{2733A793-DBD3-4B23-AFF3-3080E6DAD2EC}" type="presParOf" srcId="{C31637CB-3768-4CC2-BDF6-FF3261DD58F0}" destId="{A3060897-58FE-420A-960F-6A0D4EFA9DC8}" srcOrd="12" destOrd="0" presId="urn:microsoft.com/office/officeart/2005/8/layout/bProcess4"/>
    <dgm:cxn modelId="{59D0E77A-F4C9-449C-B04F-CB6CB1677CE2}" type="presParOf" srcId="{A3060897-58FE-420A-960F-6A0D4EFA9DC8}" destId="{3772BFFF-3443-41F7-A280-B6444D253668}" srcOrd="0" destOrd="0" presId="urn:microsoft.com/office/officeart/2005/8/layout/bProcess4"/>
    <dgm:cxn modelId="{7BD1C8F2-79F7-4B42-8305-59ACD48309F9}" type="presParOf" srcId="{A3060897-58FE-420A-960F-6A0D4EFA9DC8}" destId="{EC2F37BF-0AE4-4CEC-99D6-3DF10E73B80C}" srcOrd="1" destOrd="0" presId="urn:microsoft.com/office/officeart/2005/8/layout/bProcess4"/>
    <dgm:cxn modelId="{8005C9BF-9C93-4282-92B0-79E1B70A5976}" type="presParOf" srcId="{C31637CB-3768-4CC2-BDF6-FF3261DD58F0}" destId="{9589BD78-2EDE-4DF4-9FC6-5CB9170EBB50}" srcOrd="13" destOrd="0" presId="urn:microsoft.com/office/officeart/2005/8/layout/bProcess4"/>
    <dgm:cxn modelId="{8E2CDC24-BA8C-4835-9474-397C1B5DACAF}" type="presParOf" srcId="{C31637CB-3768-4CC2-BDF6-FF3261DD58F0}" destId="{757B7C0B-EB44-44BE-86BF-6689C52A1F20}" srcOrd="14" destOrd="0" presId="urn:microsoft.com/office/officeart/2005/8/layout/bProcess4"/>
    <dgm:cxn modelId="{D2D8FD0D-3AF8-4338-A9FE-DB5B10451C87}" type="presParOf" srcId="{757B7C0B-EB44-44BE-86BF-6689C52A1F20}" destId="{04CFBB4A-BF12-4DD0-9EC1-E9A5513415A0}" srcOrd="0" destOrd="0" presId="urn:microsoft.com/office/officeart/2005/8/layout/bProcess4"/>
    <dgm:cxn modelId="{67DB2696-6E1A-4284-AE90-CCA066AC89F6}" type="presParOf" srcId="{757B7C0B-EB44-44BE-86BF-6689C52A1F20}" destId="{F5887B63-21D7-4288-8B7B-A241EF92973E}" srcOrd="1" destOrd="0" presId="urn:microsoft.com/office/officeart/2005/8/layout/bProcess4"/>
    <dgm:cxn modelId="{F52D44CF-5307-4B84-8D14-D1022CB757E8}" type="presParOf" srcId="{C31637CB-3768-4CC2-BDF6-FF3261DD58F0}" destId="{0061EB29-D653-48BF-903D-8DDA9C21AA19}" srcOrd="15" destOrd="0" presId="urn:microsoft.com/office/officeart/2005/8/layout/bProcess4"/>
    <dgm:cxn modelId="{5C089B3B-9DAC-46E0-9D94-66736302A8C5}" type="presParOf" srcId="{C31637CB-3768-4CC2-BDF6-FF3261DD58F0}" destId="{A5D057FE-4647-4BAE-8AEE-B995DA6DB92D}" srcOrd="16" destOrd="0" presId="urn:microsoft.com/office/officeart/2005/8/layout/bProcess4"/>
    <dgm:cxn modelId="{1F7F09D5-1FA0-4619-AD58-F47EC0E419FD}" type="presParOf" srcId="{A5D057FE-4647-4BAE-8AEE-B995DA6DB92D}" destId="{1100732B-E624-4CBA-A6B7-2FA735ECF316}" srcOrd="0" destOrd="0" presId="urn:microsoft.com/office/officeart/2005/8/layout/bProcess4"/>
    <dgm:cxn modelId="{F1F858EF-A7B8-49EB-A5F2-3F68DF3794D4}" type="presParOf" srcId="{A5D057FE-4647-4BAE-8AEE-B995DA6DB92D}" destId="{EAEF2981-93F2-47BB-B18E-C75E810531DE}" srcOrd="1" destOrd="0" presId="urn:microsoft.com/office/officeart/2005/8/layout/bProcess4"/>
    <dgm:cxn modelId="{BA1E3294-BB6B-4099-A3D7-1FBF8000FD85}" type="presParOf" srcId="{C31637CB-3768-4CC2-BDF6-FF3261DD58F0}" destId="{154B2D54-9151-409C-84C3-6C281829B76A}" srcOrd="17" destOrd="0" presId="urn:microsoft.com/office/officeart/2005/8/layout/bProcess4"/>
    <dgm:cxn modelId="{1DCB8F8D-C725-4D14-844B-95DE93A26C35}" type="presParOf" srcId="{C31637CB-3768-4CC2-BDF6-FF3261DD58F0}" destId="{AF0E7DB8-8967-42B1-A36B-C60CEE1BC1D1}" srcOrd="18" destOrd="0" presId="urn:microsoft.com/office/officeart/2005/8/layout/bProcess4"/>
    <dgm:cxn modelId="{69B5C59A-096F-439B-92C2-C2253306E8BC}" type="presParOf" srcId="{AF0E7DB8-8967-42B1-A36B-C60CEE1BC1D1}" destId="{D453E1B0-081B-4966-8F78-752A9D99A443}" srcOrd="0" destOrd="0" presId="urn:microsoft.com/office/officeart/2005/8/layout/bProcess4"/>
    <dgm:cxn modelId="{08FB88AF-7AD3-4E8D-9954-AFB81B2CB6FB}" type="presParOf" srcId="{AF0E7DB8-8967-42B1-A36B-C60CEE1BC1D1}" destId="{3502361D-EF0B-4672-BA9E-9362C48D37FE}" srcOrd="1" destOrd="0" presId="urn:microsoft.com/office/officeart/2005/8/layout/bProcess4"/>
    <dgm:cxn modelId="{91396883-7240-47A6-A21B-387AF0B2A367}" type="presParOf" srcId="{C31637CB-3768-4CC2-BDF6-FF3261DD58F0}" destId="{AE175BC5-9B64-4D95-95FF-F624CA0DECEC}" srcOrd="19" destOrd="0" presId="urn:microsoft.com/office/officeart/2005/8/layout/bProcess4"/>
    <dgm:cxn modelId="{3AE9119A-7392-4880-B144-A92822E5E54F}" type="presParOf" srcId="{C31637CB-3768-4CC2-BDF6-FF3261DD58F0}" destId="{262DA21A-9894-4916-93DC-F299F2D9D748}" srcOrd="20" destOrd="0" presId="urn:microsoft.com/office/officeart/2005/8/layout/bProcess4"/>
    <dgm:cxn modelId="{F6FC6707-5C3F-4343-A357-1306639149A3}" type="presParOf" srcId="{262DA21A-9894-4916-93DC-F299F2D9D748}" destId="{4D0B6277-8A20-46A2-96DF-CD6F1B6E36A1}" srcOrd="0" destOrd="0" presId="urn:microsoft.com/office/officeart/2005/8/layout/bProcess4"/>
    <dgm:cxn modelId="{58151293-7FBA-4B73-BB2A-55F5E8F36599}" type="presParOf" srcId="{262DA21A-9894-4916-93DC-F299F2D9D748}" destId="{15BFA54F-B9CB-43AC-952D-D21CDEDFA85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18EC21-B641-4745-990C-D3B637A1F13F}">
      <dsp:nvSpPr>
        <dsp:cNvPr id="0" name=""/>
        <dsp:cNvSpPr/>
      </dsp:nvSpPr>
      <dsp:spPr>
        <a:xfrm rot="5400000">
          <a:off x="1878349" y="1237677"/>
          <a:ext cx="1937309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0F5A3F-1D8D-49DE-B652-5D7F051577A7}">
      <dsp:nvSpPr>
        <dsp:cNvPr id="0" name=""/>
        <dsp:cNvSpPr/>
      </dsp:nvSpPr>
      <dsp:spPr>
        <a:xfrm>
          <a:off x="1497024" y="4658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беседа на определенную тему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1542543" y="50177"/>
        <a:ext cx="4157700" cy="1463084"/>
      </dsp:txXfrm>
    </dsp:sp>
    <dsp:sp modelId="{C81B1378-999E-45AD-978B-DE2F3927FC85}">
      <dsp:nvSpPr>
        <dsp:cNvPr id="0" name=""/>
        <dsp:cNvSpPr/>
      </dsp:nvSpPr>
      <dsp:spPr>
        <a:xfrm rot="5400000">
          <a:off x="1878349" y="3180331"/>
          <a:ext cx="1937309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98A6B-2EA9-4191-ACB1-66804E9B1AA8}">
      <dsp:nvSpPr>
        <dsp:cNvPr id="0" name=""/>
        <dsp:cNvSpPr/>
      </dsp:nvSpPr>
      <dsp:spPr>
        <a:xfrm>
          <a:off x="1497024" y="1947312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дискуссия, диспут, дебаты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1542543" y="1992831"/>
        <a:ext cx="4157700" cy="1463084"/>
      </dsp:txXfrm>
    </dsp:sp>
    <dsp:sp modelId="{E190BF10-C8BF-482C-AAFC-D3CFA32DC925}">
      <dsp:nvSpPr>
        <dsp:cNvPr id="0" name=""/>
        <dsp:cNvSpPr/>
      </dsp:nvSpPr>
      <dsp:spPr>
        <a:xfrm rot="5400000">
          <a:off x="1878349" y="5122984"/>
          <a:ext cx="1937309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59CA5F-42A0-470B-9D61-09135E6FA1A5}">
      <dsp:nvSpPr>
        <dsp:cNvPr id="0" name=""/>
        <dsp:cNvSpPr/>
      </dsp:nvSpPr>
      <dsp:spPr>
        <a:xfrm>
          <a:off x="1497024" y="3889965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ролевые игры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1542543" y="3935484"/>
        <a:ext cx="4157700" cy="1463084"/>
      </dsp:txXfrm>
    </dsp:sp>
    <dsp:sp modelId="{3DAAAEA9-9718-4D94-AAE4-FF3AEBF0345E}">
      <dsp:nvSpPr>
        <dsp:cNvPr id="0" name=""/>
        <dsp:cNvSpPr/>
      </dsp:nvSpPr>
      <dsp:spPr>
        <a:xfrm>
          <a:off x="2851386" y="6094311"/>
          <a:ext cx="5094740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263F97-5DF3-4E5E-8F1F-E6E2A5292421}">
      <dsp:nvSpPr>
        <dsp:cNvPr id="0" name=""/>
        <dsp:cNvSpPr/>
      </dsp:nvSpPr>
      <dsp:spPr>
        <a:xfrm>
          <a:off x="1497024" y="5832619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час общения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1542543" y="5878138"/>
        <a:ext cx="4157700" cy="1463084"/>
      </dsp:txXfrm>
    </dsp:sp>
    <dsp:sp modelId="{29A98F49-E8CC-4293-8104-86458162DF47}">
      <dsp:nvSpPr>
        <dsp:cNvPr id="0" name=""/>
        <dsp:cNvSpPr/>
      </dsp:nvSpPr>
      <dsp:spPr>
        <a:xfrm rot="16200000">
          <a:off x="6981855" y="5122984"/>
          <a:ext cx="1937309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8FB64F-5D16-4E2B-B0D7-DB590E6C8A3A}">
      <dsp:nvSpPr>
        <dsp:cNvPr id="0" name=""/>
        <dsp:cNvSpPr/>
      </dsp:nvSpPr>
      <dsp:spPr>
        <a:xfrm>
          <a:off x="6600530" y="5832619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классное собрание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6646049" y="5878138"/>
        <a:ext cx="4157700" cy="1463084"/>
      </dsp:txXfrm>
    </dsp:sp>
    <dsp:sp modelId="{FBD4DA5E-87FC-4118-9A29-1948EDF2697C}">
      <dsp:nvSpPr>
        <dsp:cNvPr id="0" name=""/>
        <dsp:cNvSpPr/>
      </dsp:nvSpPr>
      <dsp:spPr>
        <a:xfrm rot="16200000">
          <a:off x="6981855" y="3180331"/>
          <a:ext cx="1937309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79F7BA-5578-4BDA-8D59-AF08C1E0134F}">
      <dsp:nvSpPr>
        <dsp:cNvPr id="0" name=""/>
        <dsp:cNvSpPr/>
      </dsp:nvSpPr>
      <dsp:spPr>
        <a:xfrm>
          <a:off x="6600530" y="3889965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тематическая лекция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6646049" y="3935484"/>
        <a:ext cx="4157700" cy="1463084"/>
      </dsp:txXfrm>
    </dsp:sp>
    <dsp:sp modelId="{9589BD78-2EDE-4DF4-9FC6-5CB9170EBB50}">
      <dsp:nvSpPr>
        <dsp:cNvPr id="0" name=""/>
        <dsp:cNvSpPr/>
      </dsp:nvSpPr>
      <dsp:spPr>
        <a:xfrm rot="16200000">
          <a:off x="6981855" y="1237677"/>
          <a:ext cx="1937309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2F37BF-0AE4-4CEC-99D6-3DF10E73B80C}">
      <dsp:nvSpPr>
        <dsp:cNvPr id="0" name=""/>
        <dsp:cNvSpPr/>
      </dsp:nvSpPr>
      <dsp:spPr>
        <a:xfrm>
          <a:off x="6600530" y="1947312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игры-путешествия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6646049" y="1992831"/>
        <a:ext cx="4157700" cy="1463084"/>
      </dsp:txXfrm>
    </dsp:sp>
    <dsp:sp modelId="{0061EB29-D653-48BF-903D-8DDA9C21AA19}">
      <dsp:nvSpPr>
        <dsp:cNvPr id="0" name=""/>
        <dsp:cNvSpPr/>
      </dsp:nvSpPr>
      <dsp:spPr>
        <a:xfrm>
          <a:off x="7954893" y="266351"/>
          <a:ext cx="5094740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887B63-21D7-4288-8B7B-A241EF92973E}">
      <dsp:nvSpPr>
        <dsp:cNvPr id="0" name=""/>
        <dsp:cNvSpPr/>
      </dsp:nvSpPr>
      <dsp:spPr>
        <a:xfrm>
          <a:off x="6600530" y="4658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тренинги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6646049" y="50177"/>
        <a:ext cx="4157700" cy="1463084"/>
      </dsp:txXfrm>
    </dsp:sp>
    <dsp:sp modelId="{154B2D54-9151-409C-84C3-6C281829B76A}">
      <dsp:nvSpPr>
        <dsp:cNvPr id="0" name=""/>
        <dsp:cNvSpPr/>
      </dsp:nvSpPr>
      <dsp:spPr>
        <a:xfrm rot="5400000">
          <a:off x="12085361" y="1237677"/>
          <a:ext cx="1937309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EF2981-93F2-47BB-B18E-C75E810531DE}">
      <dsp:nvSpPr>
        <dsp:cNvPr id="0" name=""/>
        <dsp:cNvSpPr/>
      </dsp:nvSpPr>
      <dsp:spPr>
        <a:xfrm>
          <a:off x="11704036" y="4658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конференции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11749555" y="50177"/>
        <a:ext cx="4157700" cy="1463084"/>
      </dsp:txXfrm>
    </dsp:sp>
    <dsp:sp modelId="{AE175BC5-9B64-4D95-95FF-F624CA0DECEC}">
      <dsp:nvSpPr>
        <dsp:cNvPr id="0" name=""/>
        <dsp:cNvSpPr/>
      </dsp:nvSpPr>
      <dsp:spPr>
        <a:xfrm rot="5400000">
          <a:off x="12085361" y="3180331"/>
          <a:ext cx="1937309" cy="23311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02361D-EF0B-4672-BA9E-9362C48D37FE}">
      <dsp:nvSpPr>
        <dsp:cNvPr id="0" name=""/>
        <dsp:cNvSpPr/>
      </dsp:nvSpPr>
      <dsp:spPr>
        <a:xfrm>
          <a:off x="11704036" y="1947312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мастер-классы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11749555" y="1992831"/>
        <a:ext cx="4157700" cy="1463084"/>
      </dsp:txXfrm>
    </dsp:sp>
    <dsp:sp modelId="{15BFA54F-B9CB-43AC-952D-D21CDEDFA852}">
      <dsp:nvSpPr>
        <dsp:cNvPr id="0" name=""/>
        <dsp:cNvSpPr/>
      </dsp:nvSpPr>
      <dsp:spPr>
        <a:xfrm>
          <a:off x="11704036" y="3889965"/>
          <a:ext cx="4248738" cy="155412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smtClean="0">
              <a:latin typeface="Microsoft Sans Serif" pitchFamily="34" charset="0"/>
              <a:cs typeface="Microsoft Sans Serif" pitchFamily="34" charset="0"/>
            </a:rPr>
            <a:t>театральные постановки</a:t>
          </a:r>
          <a:endParaRPr lang="ru-RU" sz="3200" b="0" kern="1200" dirty="0">
            <a:latin typeface="Microsoft Sans Serif" pitchFamily="34" charset="0"/>
            <a:cs typeface="Microsoft Sans Serif" pitchFamily="34" charset="0"/>
          </a:endParaRPr>
        </a:p>
      </dsp:txBody>
      <dsp:txXfrm>
        <a:off x="11749555" y="3935484"/>
        <a:ext cx="4157700" cy="1463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85657" y="1292727"/>
            <a:ext cx="10916684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jpg"/><Relationship Id="rId3" Type="http://schemas.openxmlformats.org/officeDocument/2006/relationships/image" Target="../media/image14.jpg"/><Relationship Id="rId7" Type="http://schemas.openxmlformats.org/officeDocument/2006/relationships/image" Target="../media/image18.jpg"/><Relationship Id="rId12" Type="http://schemas.openxmlformats.org/officeDocument/2006/relationships/image" Target="../media/image23.png"/><Relationship Id="rId17" Type="http://schemas.openxmlformats.org/officeDocument/2006/relationships/image" Target="../media/image28.jpg"/><Relationship Id="rId2" Type="http://schemas.openxmlformats.org/officeDocument/2006/relationships/image" Target="../media/image13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jpg"/><Relationship Id="rId5" Type="http://schemas.openxmlformats.org/officeDocument/2006/relationships/image" Target="../media/image16.jpg"/><Relationship Id="rId15" Type="http://schemas.openxmlformats.org/officeDocument/2006/relationships/image" Target="../media/image26.jp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jpg"/><Relationship Id="rId1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  <a:solidFill>
            <a:srgbClr val="0070C0"/>
          </a:solidFill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59320" y="0"/>
              <a:ext cx="10628678" cy="10286999"/>
            </a:xfrm>
            <a:prstGeom prst="rect">
              <a:avLst/>
            </a:prstGeom>
            <a:grpFill/>
          </p:spPr>
        </p:pic>
        <p:sp>
          <p:nvSpPr>
            <p:cNvPr id="4" name="object 4"/>
            <p:cNvSpPr/>
            <p:nvPr/>
          </p:nvSpPr>
          <p:spPr>
            <a:xfrm>
              <a:off x="0" y="0"/>
              <a:ext cx="18284190" cy="10287000"/>
            </a:xfrm>
            <a:custGeom>
              <a:avLst/>
              <a:gdLst/>
              <a:ahLst/>
              <a:cxnLst/>
              <a:rect l="l" t="t" r="r" b="b"/>
              <a:pathLst>
                <a:path w="18284190" h="10287000">
                  <a:moveTo>
                    <a:pt x="16897376" y="10287000"/>
                  </a:moveTo>
                  <a:lnTo>
                    <a:pt x="9563900" y="0"/>
                  </a:lnTo>
                  <a:lnTo>
                    <a:pt x="0" y="0"/>
                  </a:lnTo>
                  <a:lnTo>
                    <a:pt x="0" y="10287000"/>
                  </a:lnTo>
                  <a:lnTo>
                    <a:pt x="16897376" y="10287000"/>
                  </a:lnTo>
                  <a:close/>
                </a:path>
                <a:path w="18284190" h="10287000">
                  <a:moveTo>
                    <a:pt x="18283987" y="12"/>
                  </a:moveTo>
                  <a:lnTo>
                    <a:pt x="12626188" y="12"/>
                  </a:lnTo>
                  <a:lnTo>
                    <a:pt x="15455087" y="3810012"/>
                  </a:lnTo>
                  <a:lnTo>
                    <a:pt x="18283987" y="12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5065565-C1FC-4129-AA5A-0FCAF7624EAC}"/>
              </a:ext>
            </a:extLst>
          </p:cNvPr>
          <p:cNvSpPr/>
          <p:nvPr/>
        </p:nvSpPr>
        <p:spPr>
          <a:xfrm>
            <a:off x="457200" y="3620005"/>
            <a:ext cx="11430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ОРГАНИЗАЦИИ ВОСПИТАТЕЛЬНОЙ	РАБОТЫ В ОРГАНИЗАЦИЯХ СРЕДНЕГО</a:t>
            </a:r>
          </a:p>
          <a:p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endParaRPr lang="x-none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 descr="Отдел образования города Павлодара контакты, адрес, телефон">
            <a:extLst>
              <a:ext uri="{FF2B5EF4-FFF2-40B4-BE49-F238E27FC236}">
                <a16:creationId xmlns:a16="http://schemas.microsoft.com/office/drawing/2014/main" id="{271EA74B-D675-4495-8808-6471DC1CE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67"/>
          <a:stretch>
            <a:fillRect/>
          </a:stretch>
        </p:blipFill>
        <p:spPr bwMode="auto">
          <a:xfrm>
            <a:off x="14478000" y="266700"/>
            <a:ext cx="1905000" cy="185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31346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23"/>
          <a:stretch/>
        </p:blipFill>
        <p:spPr bwMode="auto">
          <a:xfrm>
            <a:off x="0" y="0"/>
            <a:ext cx="9601082" cy="10286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object 3"/>
          <p:cNvGrpSpPr/>
          <p:nvPr/>
        </p:nvGrpSpPr>
        <p:grpSpPr>
          <a:xfrm>
            <a:off x="2620129" y="-38100"/>
            <a:ext cx="15667949" cy="10325100"/>
            <a:chOff x="2620129" y="0"/>
            <a:chExt cx="15667949" cy="10287098"/>
          </a:xfrm>
        </p:grpSpPr>
        <p:sp>
          <p:nvSpPr>
            <p:cNvPr id="5" name="object 5"/>
            <p:cNvSpPr/>
            <p:nvPr/>
          </p:nvSpPr>
          <p:spPr>
            <a:xfrm>
              <a:off x="2667078" y="0"/>
              <a:ext cx="15621000" cy="10287000"/>
            </a:xfrm>
            <a:custGeom>
              <a:avLst/>
              <a:gdLst/>
              <a:ahLst/>
              <a:cxnLst/>
              <a:rect l="l" t="t" r="r" b="b"/>
              <a:pathLst>
                <a:path w="15621000" h="10287000">
                  <a:moveTo>
                    <a:pt x="0" y="10286998"/>
                  </a:moveTo>
                  <a:lnTo>
                    <a:pt x="5834209" y="0"/>
                  </a:lnTo>
                  <a:lnTo>
                    <a:pt x="15620922" y="0"/>
                  </a:lnTo>
                  <a:lnTo>
                    <a:pt x="15620922" y="10286998"/>
                  </a:lnTo>
                  <a:lnTo>
                    <a:pt x="0" y="102869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20129" y="7568663"/>
              <a:ext cx="3139440" cy="2718435"/>
            </a:xfrm>
            <a:custGeom>
              <a:avLst/>
              <a:gdLst/>
              <a:ahLst/>
              <a:cxnLst/>
              <a:rect l="l" t="t" r="r" b="b"/>
              <a:pathLst>
                <a:path w="3139439" h="2718434">
                  <a:moveTo>
                    <a:pt x="3138956" y="2718336"/>
                  </a:moveTo>
                  <a:lnTo>
                    <a:pt x="0" y="2718336"/>
                  </a:lnTo>
                  <a:lnTo>
                    <a:pt x="1569478" y="0"/>
                  </a:lnTo>
                  <a:lnTo>
                    <a:pt x="3138956" y="2718336"/>
                  </a:lnTo>
                  <a:close/>
                </a:path>
              </a:pathLst>
            </a:custGeom>
            <a:solidFill>
              <a:srgbClr val="5270FF"/>
            </a:solidFill>
            <a:ln>
              <a:solidFill>
                <a:srgbClr val="5270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Rectangle 3">
            <a:extLst>
              <a:ext uri="{FF2B5EF4-FFF2-40B4-BE49-F238E27FC236}">
                <a16:creationId xmlns:a16="http://schemas.microsoft.com/office/drawing/2014/main" id="{EB9AD083-17E3-43FC-B6E6-5909614A6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009900"/>
            <a:ext cx="1127760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7275" algn="l"/>
              </a:tabLst>
            </a:pPr>
            <a:endParaRPr kumimoji="0" lang="ru-RU" altLang="x-non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icrosoft Sans Serif" pitchFamily="34" charset="0"/>
              <a:cs typeface="Microsoft Sans Serif" pitchFamily="34" charset="0"/>
            </a:endParaRPr>
          </a:p>
          <a:p>
            <a:pPr marL="0" marR="0" lvl="2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1057275" algn="l"/>
              </a:tabLst>
            </a:pPr>
            <a:r>
              <a:rPr kumimoji="0" lang="ru-RU" altLang="x-non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общешкольный подход, направленный на всех обучающихся, их родителей и работников школы, включая администрацию, учителей и обслуживающий персонал. Системная профилактика требует изменения культуры всей школы, а не (в дополнение к) фокусирования на поведении отдельных лиц или групп, фактически вовлеченных в инциденты </a:t>
            </a:r>
            <a:r>
              <a:rPr kumimoji="0" lang="ru-RU" altLang="x-none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буллинга</a:t>
            </a:r>
            <a:r>
              <a:rPr kumimoji="0" lang="ru-RU" altLang="x-non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.</a:t>
            </a:r>
          </a:p>
          <a:p>
            <a:pPr marL="0" marR="0" lvl="2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1057275" algn="l"/>
              </a:tabLst>
            </a:pPr>
            <a:endParaRPr kumimoji="0" lang="ru-RU" altLang="x-non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icrosoft Sans Serif" pitchFamily="34" charset="0"/>
              <a:cs typeface="Microsoft Sans Serif" pitchFamily="34" charset="0"/>
            </a:endParaRPr>
          </a:p>
          <a:p>
            <a:pPr marL="0" marR="0" lvl="2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1057275" algn="l"/>
              </a:tabLst>
            </a:pPr>
            <a:r>
              <a:rPr kumimoji="0" lang="ru-RU" altLang="x-non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развитие позитивных взаимоотношений среди обучающихся</a:t>
            </a:r>
            <a:r>
              <a:rPr kumimoji="0" lang="ru-RU" altLang="x-non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;</a:t>
            </a:r>
          </a:p>
          <a:p>
            <a:pPr marL="0" marR="0" lvl="2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1057275" algn="l"/>
              </a:tabLst>
            </a:pPr>
            <a:endParaRPr kumimoji="0" lang="ru-RU" altLang="x-non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icrosoft Sans Serif" pitchFamily="34" charset="0"/>
              <a:cs typeface="Microsoft Sans Serif" pitchFamily="34" charset="0"/>
            </a:endParaRPr>
          </a:p>
          <a:p>
            <a:pPr marL="0" marR="0" lvl="2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1057275" algn="l"/>
              </a:tabLst>
            </a:pPr>
            <a:r>
              <a:rPr kumimoji="0" lang="ru-RU" altLang="x-non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поддерживающее отношение со стороны </a:t>
            </a:r>
            <a:r>
              <a:rPr kumimoji="0" lang="ru-RU" altLang="x-non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педагогов;</a:t>
            </a:r>
          </a:p>
          <a:p>
            <a:pPr marL="0" marR="0" lvl="2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1057275" algn="l"/>
              </a:tabLst>
            </a:pPr>
            <a:endParaRPr kumimoji="0" lang="ru-RU" altLang="x-non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icrosoft Sans Serif" pitchFamily="34" charset="0"/>
              <a:ea typeface="Times New Roman" panose="02020603050405020304" pitchFamily="18" charset="0"/>
              <a:cs typeface="Microsoft Sans Serif" pitchFamily="34" charset="0"/>
            </a:endParaRPr>
          </a:p>
          <a:p>
            <a:pPr marL="0" marR="0" lvl="2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AutoNum type="arabicPeriod"/>
              <a:tabLst>
                <a:tab pos="1057275" algn="l"/>
              </a:tabLst>
            </a:pPr>
            <a:r>
              <a:rPr lang="ru-RU" sz="2400" dirty="0" smtClean="0">
                <a:ea typeface="Times New Roman" pitchFamily="18" charset="0"/>
                <a:cs typeface="Arial" pitchFamily="34" charset="0"/>
              </a:rPr>
              <a:t>популяризация </a:t>
            </a:r>
            <a:r>
              <a:rPr lang="ru-RU" sz="2400" dirty="0">
                <a:ea typeface="Times New Roman" pitchFamily="18" charset="0"/>
                <a:cs typeface="Arial" pitchFamily="34" charset="0"/>
              </a:rPr>
              <a:t>позитивного </a:t>
            </a:r>
            <a:r>
              <a:rPr lang="ru-RU" sz="2400" dirty="0" err="1">
                <a:ea typeface="Times New Roman" pitchFamily="18" charset="0"/>
                <a:cs typeface="Arial" pitchFamily="34" charset="0"/>
              </a:rPr>
              <a:t>родительства</a:t>
            </a:r>
            <a:r>
              <a:rPr lang="ru-RU" sz="2400" dirty="0">
                <a:ea typeface="Times New Roman" pitchFamily="18" charset="0"/>
                <a:cs typeface="Arial" pitchFamily="34" charset="0"/>
              </a:rPr>
              <a:t> для родителей обучающихся</a:t>
            </a:r>
            <a:r>
              <a:rPr lang="ru-RU" sz="2400" dirty="0" smtClean="0">
                <a:ea typeface="Times New Roman" pitchFamily="18" charset="0"/>
                <a:cs typeface="Arial" pitchFamily="34" charset="0"/>
              </a:rPr>
              <a:t>.</a:t>
            </a:r>
            <a:endParaRPr kumimoji="0" lang="ru-RU" altLang="x-non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icrosoft Sans Serif" pitchFamily="34" charset="0"/>
              <a:cs typeface="Microsoft Sans Serif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7275" algn="l"/>
              </a:tabLst>
            </a:pPr>
            <a:endParaRPr kumimoji="0" lang="ru-RU" altLang="x-non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115300" y="800100"/>
            <a:ext cx="9601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057275" algn="l"/>
              </a:tabLst>
            </a:pPr>
            <a:r>
              <a:rPr lang="ru-RU" altLang="x-none" sz="2800" dirty="0">
                <a:solidFill>
                  <a:srgbClr val="002060"/>
                </a:solidFill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ПРЕДЛАГАЮТСЯ СЛЕДУЮЩИЕ МЕРЫ ПО ПРЕДОТВРАЩЕНИЮ </a:t>
            </a:r>
            <a:r>
              <a:rPr lang="ru-RU" altLang="x-none" sz="2800" b="1" dirty="0">
                <a:solidFill>
                  <a:srgbClr val="002060"/>
                </a:solidFill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БУЛЛИНГА/ КИБЕРБУЛЛИНГА</a:t>
            </a:r>
            <a:r>
              <a:rPr lang="ru-RU" altLang="x-none" sz="2800" dirty="0">
                <a:solidFill>
                  <a:srgbClr val="002060"/>
                </a:solidFill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В ОРГАНИЗАЦИЯХ </a:t>
            </a:r>
            <a:r>
              <a:rPr lang="ru-RU" altLang="x-none" sz="2800" dirty="0" smtClean="0">
                <a:solidFill>
                  <a:srgbClr val="002060"/>
                </a:solidFill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ОБРАЗОВАНИЯ</a:t>
            </a:r>
            <a:endParaRPr lang="ru-RU" altLang="x-none" sz="2800" dirty="0">
              <a:solidFill>
                <a:srgbClr val="002060"/>
              </a:solidFill>
              <a:latin typeface="Microsoft Sans Serif" pitchFamily="34" charset="0"/>
              <a:ea typeface="Times New Roman" panose="02020603050405020304" pitchFamily="18" charset="0"/>
              <a:cs typeface="Microsoft Sans Serif" pitchFamily="34" charset="0"/>
            </a:endParaRPr>
          </a:p>
        </p:txBody>
      </p:sp>
      <p:sp>
        <p:nvSpPr>
          <p:cNvPr id="12" name="AutoShape 9" descr="https://media.baamboozle.com/uploads/images/6046/1554402074_5402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342900"/>
            <a:ext cx="14020800" cy="84702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ru-RU" sz="5400" b="1" dirty="0">
                <a:solidFill>
                  <a:srgbClr val="002060"/>
                </a:solidFill>
              </a:rPr>
              <a:t>Взаимодействие школы и семьи</a:t>
            </a:r>
            <a:endParaRPr sz="3600" b="1" dirty="0">
              <a:solidFill>
                <a:srgbClr val="002060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430612" y="0"/>
            <a:ext cx="1857375" cy="1857375"/>
          </a:xfrm>
          <a:custGeom>
            <a:avLst/>
            <a:gdLst/>
            <a:ahLst/>
            <a:cxnLst/>
            <a:rect l="l" t="t" r="r" b="b"/>
            <a:pathLst>
              <a:path w="1857375" h="1857375">
                <a:moveTo>
                  <a:pt x="0" y="0"/>
                </a:moveTo>
                <a:lnTo>
                  <a:pt x="1857373" y="0"/>
                </a:lnTo>
                <a:lnTo>
                  <a:pt x="1857373" y="1857375"/>
                </a:lnTo>
                <a:lnTo>
                  <a:pt x="0" y="0"/>
                </a:lnTo>
                <a:close/>
              </a:path>
            </a:pathLst>
          </a:custGeom>
          <a:solidFill>
            <a:srgbClr val="5270FF"/>
          </a:solidFill>
          <a:ln>
            <a:solidFill>
              <a:srgbClr val="527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762000" y="1485900"/>
            <a:ext cx="16840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Microsoft Sans Serif" pitchFamily="34" charset="0"/>
                <a:cs typeface="Microsoft Sans Serif" pitchFamily="34" charset="0"/>
              </a:rPr>
              <a:t>В рамках реализации нового формата взаимодействия школы и родителей определены следующие уровни направления работы с родительской общественностью</a:t>
            </a:r>
            <a:r>
              <a:rPr lang="ru-RU" sz="3200" dirty="0" smtClean="0">
                <a:latin typeface="Microsoft Sans Serif" pitchFamily="34" charset="0"/>
                <a:cs typeface="Microsoft Sans Serif" pitchFamily="34" charset="0"/>
              </a:rPr>
              <a:t>:</a:t>
            </a:r>
            <a:endParaRPr lang="ru-RU" sz="3200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792199" y="7228774"/>
            <a:ext cx="356709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latin typeface="Microsoft Sans Serif" pitchFamily="34" charset="0"/>
                <a:cs typeface="Microsoft Sans Serif" pitchFamily="34" charset="0"/>
              </a:rPr>
              <a:t>КОЛЛЕКТИВНЫЕ</a:t>
            </a:r>
            <a:r>
              <a:rPr lang="ru-RU" dirty="0" smtClean="0">
                <a:latin typeface="Microsoft Sans Serif" pitchFamily="34" charset="0"/>
                <a:cs typeface="Microsoft Sans Serif" pitchFamily="34" charset="0"/>
              </a:rPr>
              <a:t> </a:t>
            </a:r>
          </a:p>
          <a:p>
            <a:pPr lvl="0"/>
            <a:r>
              <a:rPr lang="ru-RU" dirty="0" smtClean="0">
                <a:latin typeface="Microsoft Sans Serif" pitchFamily="34" charset="0"/>
                <a:cs typeface="Microsoft Sans Serif" pitchFamily="34" charset="0"/>
              </a:rPr>
              <a:t>(</a:t>
            </a:r>
            <a:r>
              <a:rPr lang="ru-RU" dirty="0">
                <a:latin typeface="Microsoft Sans Serif" pitchFamily="34" charset="0"/>
                <a:cs typeface="Microsoft Sans Serif" pitchFamily="34" charset="0"/>
              </a:rPr>
              <a:t>дни открытых дверей; «круглые столы»; конференции по обмену опытом воспитания; родительский лекторий; родительские недели).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41418" y="4310521"/>
            <a:ext cx="28194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latin typeface="Microsoft Sans Serif" pitchFamily="34" charset="0"/>
                <a:cs typeface="Microsoft Sans Serif" pitchFamily="34" charset="0"/>
              </a:rPr>
              <a:t>ИНДИВИДУАЛЬНЫЕ</a:t>
            </a:r>
            <a:r>
              <a:rPr lang="ru-RU" dirty="0" smtClean="0">
                <a:latin typeface="Microsoft Sans Serif" pitchFamily="34" charset="0"/>
                <a:cs typeface="Microsoft Sans Serif" pitchFamily="34" charset="0"/>
              </a:rPr>
              <a:t> </a:t>
            </a:r>
            <a:r>
              <a:rPr lang="ru-RU" dirty="0">
                <a:latin typeface="Microsoft Sans Serif" pitchFamily="34" charset="0"/>
                <a:cs typeface="Microsoft Sans Serif" pitchFamily="34" charset="0"/>
              </a:rPr>
              <a:t>(</a:t>
            </a:r>
            <a:r>
              <a:rPr lang="ru-RU" dirty="0" err="1">
                <a:latin typeface="Microsoft Sans Serif" pitchFamily="34" charset="0"/>
                <a:cs typeface="Microsoft Sans Serif" pitchFamily="34" charset="0"/>
              </a:rPr>
              <a:t>педконсилиум</a:t>
            </a:r>
            <a:r>
              <a:rPr lang="ru-RU" dirty="0">
                <a:latin typeface="Microsoft Sans Serif" pitchFamily="34" charset="0"/>
                <a:cs typeface="Microsoft Sans Serif" pitchFamily="34" charset="0"/>
              </a:rPr>
              <a:t>, беседа, консультация, полное информирование родителей о ребенке);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001000" y="5499437"/>
            <a:ext cx="3124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latin typeface="Microsoft Sans Serif" pitchFamily="34" charset="0"/>
                <a:cs typeface="Microsoft Sans Serif" pitchFamily="34" charset="0"/>
              </a:rPr>
              <a:t>ГРУППОВЫЕ </a:t>
            </a:r>
            <a:r>
              <a:rPr lang="ru-RU" dirty="0" smtClean="0">
                <a:latin typeface="Microsoft Sans Serif" pitchFamily="34" charset="0"/>
                <a:cs typeface="Microsoft Sans Serif" pitchFamily="34" charset="0"/>
              </a:rPr>
              <a:t>(</a:t>
            </a:r>
            <a:r>
              <a:rPr lang="ru-RU" dirty="0">
                <a:latin typeface="Microsoft Sans Serif" pitchFamily="34" charset="0"/>
                <a:cs typeface="Microsoft Sans Serif" pitchFamily="34" charset="0"/>
              </a:rPr>
              <a:t>взаимодействие с родительским комитетом; групповые консультации; практические занятия с родителями; тренинги; встречи с отцами);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951350" y="3741134"/>
            <a:ext cx="1369286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6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1</a:t>
            </a:r>
            <a:endParaRPr lang="ru-RU" sz="16600" b="1" dirty="0">
              <a:ln>
                <a:solidFill>
                  <a:srgbClr val="00206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24600" y="5064573"/>
            <a:ext cx="1369286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6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2</a:t>
            </a:r>
            <a:endParaRPr lang="ru-RU" sz="16600" b="1" dirty="0">
              <a:ln>
                <a:solidFill>
                  <a:srgbClr val="00206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192000" y="6797887"/>
            <a:ext cx="1369286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6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3</a:t>
            </a:r>
            <a:endParaRPr lang="ru-RU" sz="16600" b="1" dirty="0">
              <a:ln>
                <a:solidFill>
                  <a:srgbClr val="002060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1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342900"/>
            <a:ext cx="15363812" cy="149335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Формами проведения тематических классных часов могут быть:</a:t>
            </a:r>
          </a:p>
        </p:txBody>
      </p:sp>
      <p:sp>
        <p:nvSpPr>
          <p:cNvPr id="13" name="object 13"/>
          <p:cNvSpPr/>
          <p:nvPr/>
        </p:nvSpPr>
        <p:spPr>
          <a:xfrm>
            <a:off x="16430612" y="0"/>
            <a:ext cx="1857375" cy="1857375"/>
          </a:xfrm>
          <a:custGeom>
            <a:avLst/>
            <a:gdLst/>
            <a:ahLst/>
            <a:cxnLst/>
            <a:rect l="l" t="t" r="r" b="b"/>
            <a:pathLst>
              <a:path w="1857375" h="1857375">
                <a:moveTo>
                  <a:pt x="0" y="0"/>
                </a:moveTo>
                <a:lnTo>
                  <a:pt x="1857373" y="0"/>
                </a:lnTo>
                <a:lnTo>
                  <a:pt x="1857373" y="1857375"/>
                </a:lnTo>
                <a:lnTo>
                  <a:pt x="0" y="0"/>
                </a:lnTo>
                <a:close/>
              </a:path>
            </a:pathLst>
          </a:custGeom>
          <a:solidFill>
            <a:srgbClr val="5270FF"/>
          </a:solidFill>
          <a:ln>
            <a:solidFill>
              <a:srgbClr val="527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696531116"/>
              </p:ext>
            </p:extLst>
          </p:nvPr>
        </p:nvGraphicFramePr>
        <p:xfrm>
          <a:off x="533400" y="2552700"/>
          <a:ext cx="17449800" cy="7391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960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91000" y="4610100"/>
            <a:ext cx="9677400" cy="124713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СПАСИБО!!!</a:t>
            </a:r>
            <a:endParaRPr lang="ru-RU" b="1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430612" y="0"/>
            <a:ext cx="1857375" cy="1857375"/>
          </a:xfrm>
          <a:custGeom>
            <a:avLst/>
            <a:gdLst/>
            <a:ahLst/>
            <a:cxnLst/>
            <a:rect l="l" t="t" r="r" b="b"/>
            <a:pathLst>
              <a:path w="1857375" h="1857375">
                <a:moveTo>
                  <a:pt x="0" y="0"/>
                </a:moveTo>
                <a:lnTo>
                  <a:pt x="1857373" y="0"/>
                </a:lnTo>
                <a:lnTo>
                  <a:pt x="1857373" y="1857375"/>
                </a:lnTo>
                <a:lnTo>
                  <a:pt x="0" y="0"/>
                </a:lnTo>
                <a:close/>
              </a:path>
            </a:pathLst>
          </a:custGeom>
          <a:solidFill>
            <a:srgbClr val="5270FF"/>
          </a:solidFill>
          <a:ln>
            <a:solidFill>
              <a:srgbClr val="527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245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1" y="1"/>
            <a:ext cx="18288000" cy="110642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91546" y="273557"/>
            <a:ext cx="10301288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lang="kk-KZ" sz="3600" spc="-23" dirty="0" smtClean="0">
                <a:solidFill>
                  <a:srgbClr val="FFFFFF"/>
                </a:solidFill>
              </a:rPr>
              <a:t>ШЕБЕРЛІК САҒАТТАРЫ / МАСТЕР-КЛАССЫ</a:t>
            </a:r>
            <a:endParaRPr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947411"/>
              </p:ext>
            </p:extLst>
          </p:nvPr>
        </p:nvGraphicFramePr>
        <p:xfrm>
          <a:off x="1490471" y="2171700"/>
          <a:ext cx="15316200" cy="7345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613">
                <a:tc gridSpan="3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rgbClr val="002060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Мастер-классы </a:t>
                      </a:r>
                      <a:r>
                        <a:rPr lang="ru-RU" sz="2400" b="1" i="0" kern="1200" baseline="0" dirty="0" smtClean="0">
                          <a:solidFill>
                            <a:srgbClr val="002060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для классных руководителей 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dirty="0" smtClean="0">
                          <a:solidFill>
                            <a:srgbClr val="002060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1-4 </a:t>
                      </a:r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классов</a:t>
                      </a:r>
                      <a:endParaRPr lang="ru-RU" sz="2400" dirty="0" smtClean="0">
                        <a:solidFill>
                          <a:srgbClr val="002060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i="0" dirty="0" smtClean="0">
                        <a:solidFill>
                          <a:srgbClr val="002060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i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Аудитория </a:t>
                      </a:r>
                      <a:endParaRPr lang="ru-RU" sz="2400" b="1" i="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613">
                <a:tc>
                  <a:txBody>
                    <a:bodyPr/>
                    <a:lstStyle/>
                    <a:p>
                      <a:pPr algn="ctr"/>
                      <a:r>
                        <a:rPr lang="kk-KZ" sz="2400" i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1</a:t>
                      </a:r>
                      <a:endParaRPr lang="ru-RU" sz="2400" i="0" dirty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kk-KZ" sz="2400" i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14:40-15:40</a:t>
                      </a:r>
                      <a:endParaRPr lang="ru-RU" sz="2400" i="0" dirty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«Формирование коммуникативных способностей младших школьников через  патриотическое воспитание»</a:t>
                      </a:r>
                    </a:p>
                    <a:p>
                      <a:pPr marL="0" marR="0" indent="0" algn="just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Бакирова </a:t>
                      </a:r>
                      <a:r>
                        <a:rPr lang="ru-RU" sz="2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Гульвира</a:t>
                      </a:r>
                      <a:r>
                        <a:rPr lang="ru-RU" sz="2400" b="0" i="0" kern="120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Рамилевна</a:t>
                      </a:r>
                      <a:r>
                        <a:rPr lang="ru-RU" sz="2400" b="0" i="0" kern="120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, учитель начальных классов СОШ №34</a:t>
                      </a:r>
                      <a:endParaRPr lang="ru-RU" sz="2400" b="0" i="0" kern="1200" cap="none" baseline="0" dirty="0" smtClean="0">
                        <a:solidFill>
                          <a:schemeClr val="tx1"/>
                        </a:solidFill>
                        <a:effectLst/>
                        <a:latin typeface="Microsoft Sans Serif" pitchFamily="34" charset="0"/>
                        <a:ea typeface="+mn-ea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600" b="0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216</a:t>
                      </a:r>
                      <a:endParaRPr lang="ru-RU" sz="3600" b="0" i="0" kern="1200" cap="none" baseline="0" dirty="0" smtClean="0">
                        <a:solidFill>
                          <a:schemeClr val="tx1"/>
                        </a:solidFill>
                        <a:effectLst/>
                        <a:latin typeface="Microsoft Sans Serif" pitchFamily="34" charset="0"/>
                        <a:ea typeface="+mn-ea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613">
                <a:tc>
                  <a:txBody>
                    <a:bodyPr/>
                    <a:lstStyle/>
                    <a:p>
                      <a:pPr algn="ctr"/>
                      <a:r>
                        <a:rPr lang="kk-KZ" sz="2400" i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2</a:t>
                      </a:r>
                      <a:endParaRPr lang="ru-RU" sz="2400" i="0" dirty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«Педагогикалық рефлексия –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сынып жетекшісінің тәрбие жұмысының қажетті компоненті» </a:t>
                      </a:r>
                    </a:p>
                    <a:p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Балтагулова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Рымтай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Аманболовна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, №7 ЖОББМ </a:t>
                      </a:r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бастауыш сынып мұғалімі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600" baseline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301</a:t>
                      </a:r>
                      <a:endParaRPr lang="ru-RU" sz="3600" baseline="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613">
                <a:tc>
                  <a:txBody>
                    <a:bodyPr/>
                    <a:lstStyle/>
                    <a:p>
                      <a:pPr algn="ctr"/>
                      <a:r>
                        <a:rPr lang="ru-RU" sz="2400" i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3</a:t>
                      </a:r>
                      <a:endParaRPr lang="ru-RU" sz="2400" i="0" dirty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Бастауыш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сыныпта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оқу-тәрбие үдерісінің тиімділігі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  <a:p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Жакупова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Ажар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Ерболатовна</a:t>
                      </a:r>
                      <a:r>
                        <a:rPr lang="kk-KZ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,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№19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ЖОББМ-нің бастауыш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сынып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мұғалімі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,</a:t>
                      </a:r>
                      <a:r>
                        <a:rPr lang="ru-RU" sz="2400" b="0" baseline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baseline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г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уманитарлық ғылым магистрі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600" b="0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302</a:t>
                      </a:r>
                      <a:endParaRPr lang="ru-RU" sz="3600" b="0" i="0" kern="1200" cap="none" baseline="0" dirty="0" smtClean="0">
                        <a:solidFill>
                          <a:schemeClr val="tx1"/>
                        </a:solidFill>
                        <a:effectLst/>
                        <a:latin typeface="Microsoft Sans Serif" pitchFamily="34" charset="0"/>
                        <a:ea typeface="+mn-ea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613">
                <a:tc>
                  <a:txBody>
                    <a:bodyPr/>
                    <a:lstStyle/>
                    <a:p>
                      <a:pPr algn="ctr"/>
                      <a:r>
                        <a:rPr lang="ru-RU" sz="2400" i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4</a:t>
                      </a:r>
                      <a:endParaRPr lang="ru-RU" sz="2400" i="0" dirty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Формирование доверительных отношений в системе «классный руководитель -ученик-родитель в начальной школе»</a:t>
                      </a:r>
                    </a:p>
                    <a:p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Иманшарипова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Шырын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ru-RU" sz="2400" b="0" dirty="0" err="1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Кабыловна</a:t>
                      </a:r>
                      <a:r>
                        <a:rPr lang="ru-RU" sz="24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, учитель начальных классов  СОШ №43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600" baseline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315</a:t>
                      </a:r>
                      <a:endParaRPr lang="ru-RU" sz="3600" baseline="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87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1" y="1"/>
            <a:ext cx="18288000" cy="110642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91546" y="273557"/>
            <a:ext cx="10301288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lang="kk-KZ" sz="3600" spc="-23" dirty="0" smtClean="0">
                <a:solidFill>
                  <a:srgbClr val="FFFFFF"/>
                </a:solidFill>
              </a:rPr>
              <a:t>ШЕБЕРЛІК САҒАТТАРЫ / МАСТЕР-КЛАССЫ</a:t>
            </a:r>
            <a:endParaRPr sz="36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215220"/>
              </p:ext>
            </p:extLst>
          </p:nvPr>
        </p:nvGraphicFramePr>
        <p:xfrm>
          <a:off x="9453369" y="2476501"/>
          <a:ext cx="7920231" cy="7071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4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4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1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98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0929">
                <a:tc gridSpan="3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rgbClr val="002060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Мастер-классы </a:t>
                      </a:r>
                      <a:r>
                        <a:rPr lang="ru-RU" sz="2000" b="1" i="0" kern="1200" baseline="0" dirty="0" smtClean="0">
                          <a:solidFill>
                            <a:srgbClr val="002060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для классных руководителей 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dirty="0" smtClean="0">
                          <a:solidFill>
                            <a:srgbClr val="002060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9-11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классов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i="0" dirty="0" smtClean="0">
                        <a:solidFill>
                          <a:srgbClr val="002060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Аудитория </a:t>
                      </a:r>
                      <a:endParaRPr lang="ru-RU" sz="2000" b="1" i="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1859">
                <a:tc>
                  <a:txBody>
                    <a:bodyPr/>
                    <a:lstStyle/>
                    <a:p>
                      <a:pPr algn="ctr"/>
                      <a:r>
                        <a:rPr lang="kk-KZ" sz="2000" i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1</a:t>
                      </a:r>
                      <a:endParaRPr lang="ru-RU" sz="2000" i="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k-KZ" sz="2000" i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14:40</a:t>
                      </a:r>
                      <a:r>
                        <a:rPr lang="kk-KZ" sz="2000" i="0" baseline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 – 15:40</a:t>
                      </a:r>
                      <a:endParaRPr lang="ru-RU" sz="2000" i="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«</a:t>
                      </a:r>
                      <a:r>
                        <a:rPr lang="ru-RU" sz="2000" b="1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Оқушылардың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1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рухани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, </a:t>
                      </a:r>
                      <a:r>
                        <a:rPr lang="ru-RU" sz="2000" b="1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моральдық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1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және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1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азаматтық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1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патриоттық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1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тәрбиесі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1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жайында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»</a:t>
                      </a:r>
                    </a:p>
                    <a:p>
                      <a:pPr algn="just"/>
                      <a:r>
                        <a:rPr lang="ru-RU" sz="2000" b="0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Тинезбаева</a:t>
                      </a:r>
                      <a:r>
                        <a:rPr lang="ru-RU" sz="2000" b="0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0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Данагуль</a:t>
                      </a:r>
                      <a:r>
                        <a:rPr lang="ru-RU" sz="2000" b="0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0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Ханатовна</a:t>
                      </a:r>
                      <a:r>
                        <a:rPr lang="ru-RU" sz="2000" b="0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, учитель истории СОШ им. К.Бекхожина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b="0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316</a:t>
                      </a:r>
                      <a:endParaRPr lang="ru-RU" sz="3200" b="0" i="0" kern="1200" cap="none" baseline="0" dirty="0" smtClean="0">
                        <a:solidFill>
                          <a:schemeClr val="tx1"/>
                        </a:solidFill>
                        <a:effectLst/>
                        <a:latin typeface="Microsoft Sans Serif" pitchFamily="34" charset="0"/>
                        <a:ea typeface="+mn-ea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6601">
                <a:tc>
                  <a:txBody>
                    <a:bodyPr/>
                    <a:lstStyle/>
                    <a:p>
                      <a:pPr algn="ctr"/>
                      <a:r>
                        <a:rPr lang="kk-KZ" sz="2000" i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2</a:t>
                      </a:r>
                      <a:endParaRPr lang="ru-RU" sz="2000" i="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«Работа классного руководителя с проблемными детьми» </a:t>
                      </a:r>
                      <a:r>
                        <a:rPr lang="ru-RU" sz="2000" dirty="0" err="1" smtClean="0">
                          <a:latin typeface="Microsoft Sans Serif" pitchFamily="34" charset="0"/>
                          <a:cs typeface="Microsoft Sans Serif" pitchFamily="34" charset="0"/>
                        </a:rPr>
                        <a:t>Загравская</a:t>
                      </a:r>
                      <a:r>
                        <a:rPr lang="ru-RU" sz="20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 Кристина Дмитриевна,</a:t>
                      </a:r>
                      <a:r>
                        <a:rPr lang="ru-RU" sz="2000" baseline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 к</a:t>
                      </a:r>
                      <a:r>
                        <a:rPr lang="ru-RU" sz="20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лассный руководитель</a:t>
                      </a:r>
                      <a:r>
                        <a:rPr lang="ru-RU" sz="2000" baseline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 СОШ №36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aseline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313</a:t>
                      </a:r>
                      <a:endParaRPr lang="ru-RU" sz="3200" baseline="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7010">
                <a:tc>
                  <a:txBody>
                    <a:bodyPr/>
                    <a:lstStyle/>
                    <a:p>
                      <a:pPr algn="ctr"/>
                      <a:r>
                        <a:rPr lang="ru-RU" sz="2000" i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3</a:t>
                      </a:r>
                      <a:endParaRPr lang="ru-RU" sz="2000" i="0" dirty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«Формирование экологической культуры учащихся через исследовательскую и внеурочную деятельность»</a:t>
                      </a:r>
                    </a:p>
                    <a:p>
                      <a:pPr marL="0" marR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Карпбаева Толкын Темиртасовна, учитель биологии СОШ №40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317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644517"/>
              </p:ext>
            </p:extLst>
          </p:nvPr>
        </p:nvGraphicFramePr>
        <p:xfrm>
          <a:off x="762000" y="2476500"/>
          <a:ext cx="8001000" cy="56457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69459">
                <a:tc gridSpan="3"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rgbClr val="002060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Мастер-классы </a:t>
                      </a:r>
                      <a:r>
                        <a:rPr lang="ru-RU" sz="2000" b="1" i="0" kern="1200" baseline="0" dirty="0" smtClean="0">
                          <a:solidFill>
                            <a:srgbClr val="002060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для классных руководителей  </a:t>
                      </a: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dirty="0" smtClean="0">
                          <a:solidFill>
                            <a:srgbClr val="002060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5-8 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классов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i="0" dirty="0" smtClean="0">
                        <a:solidFill>
                          <a:srgbClr val="002060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i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Аудитория </a:t>
                      </a:r>
                      <a:endParaRPr lang="ru-RU" sz="2000" b="1" i="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8249">
                <a:tc>
                  <a:txBody>
                    <a:bodyPr/>
                    <a:lstStyle/>
                    <a:p>
                      <a:pPr algn="ctr"/>
                      <a:r>
                        <a:rPr lang="kk-KZ" sz="2000" i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1</a:t>
                      </a:r>
                      <a:endParaRPr lang="ru-RU" sz="2000" i="0" dirty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2000" i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15:00-16:00</a:t>
                      </a:r>
                      <a:endParaRPr lang="ru-RU" sz="2000" i="0" dirty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«Методы и формы сплочения классного коллектива»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  <a:p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Турсынхан Ботагоз Хабиболлаевна, учитель английского языка, классный руководитель 7 класса, </a:t>
                      </a:r>
                      <a:r>
                        <a:rPr lang="kk-KZ" sz="2000" baseline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</a:t>
                      </a:r>
                      <a:r>
                        <a:rPr lang="kk-KZ" sz="200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КСОШ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3200" b="0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Акт.зал</a:t>
                      </a:r>
                      <a:endParaRPr lang="ru-RU" sz="3200" b="0" i="0" kern="1200" cap="none" baseline="0" dirty="0" smtClean="0">
                        <a:solidFill>
                          <a:schemeClr val="tx1"/>
                        </a:solidFill>
                        <a:effectLst/>
                        <a:latin typeface="Microsoft Sans Serif" pitchFamily="34" charset="0"/>
                        <a:ea typeface="+mn-ea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4892">
                <a:tc>
                  <a:txBody>
                    <a:bodyPr/>
                    <a:lstStyle/>
                    <a:p>
                      <a:pPr algn="ctr"/>
                      <a:r>
                        <a:rPr lang="kk-KZ" sz="2000" i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2</a:t>
                      </a:r>
                      <a:endParaRPr lang="ru-RU" sz="2000" i="0" dirty="0">
                        <a:solidFill>
                          <a:schemeClr val="tx1"/>
                        </a:solidFill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«Применение эффективных методов в работе с родительской общественностью»</a:t>
                      </a:r>
                    </a:p>
                    <a:p>
                      <a:pPr marL="0" marR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Мукарова</a:t>
                      </a:r>
                      <a:r>
                        <a:rPr lang="ru-RU" sz="2000" b="0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 Эльмира </a:t>
                      </a:r>
                      <a:r>
                        <a:rPr lang="ru-RU" sz="2000" b="0" i="0" kern="1200" cap="none" baseline="0" dirty="0" err="1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Ураловна</a:t>
                      </a:r>
                      <a:r>
                        <a:rPr lang="ru-RU" sz="2000" b="0" i="0" kern="1200" cap="none" baseline="0" dirty="0" smtClean="0">
                          <a:solidFill>
                            <a:schemeClr val="tx1"/>
                          </a:solidFill>
                          <a:effectLst/>
                          <a:latin typeface="Microsoft Sans Serif" pitchFamily="34" charset="0"/>
                          <a:ea typeface="+mn-ea"/>
                          <a:cs typeface="Microsoft Sans Serif" pitchFamily="34" charset="0"/>
                        </a:rPr>
                        <a:t>, учитель географии СОШ №34 </a:t>
                      </a:r>
                      <a:r>
                        <a:rPr lang="kk-KZ" sz="2000" b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 (кл.руководитель</a:t>
                      </a:r>
                      <a:r>
                        <a:rPr lang="kk-KZ" sz="2000" b="0" baseline="0" dirty="0" smtClean="0">
                          <a:solidFill>
                            <a:schemeClr val="tx1"/>
                          </a:solidFill>
                          <a:latin typeface="Microsoft Sans Serif" pitchFamily="34" charset="0"/>
                          <a:cs typeface="Microsoft Sans Serif" pitchFamily="34" charset="0"/>
                        </a:rPr>
                        <a:t> 9 класса)</a:t>
                      </a:r>
                      <a:endParaRPr lang="ru-RU" sz="2000" b="0" i="0" kern="1200" cap="none" baseline="0" dirty="0" smtClean="0">
                        <a:solidFill>
                          <a:schemeClr val="tx1"/>
                        </a:solidFill>
                        <a:effectLst/>
                        <a:latin typeface="Microsoft Sans Serif" pitchFamily="34" charset="0"/>
                        <a:ea typeface="+mn-ea"/>
                        <a:cs typeface="Microsoft Sans Serif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3200" baseline="0" dirty="0" smtClean="0">
                          <a:latin typeface="Microsoft Sans Serif" pitchFamily="34" charset="0"/>
                          <a:cs typeface="Microsoft Sans Serif" pitchFamily="34" charset="0"/>
                        </a:rPr>
                        <a:t>312</a:t>
                      </a:r>
                      <a:endParaRPr lang="ru-RU" sz="3200" baseline="0" dirty="0" smtClean="0">
                        <a:latin typeface="Microsoft Sans Serif" pitchFamily="34" charset="0"/>
                        <a:cs typeface="Microsoft Sans Serif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8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1" y="0"/>
            <a:ext cx="18288000" cy="129844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506599" y="173354"/>
            <a:ext cx="13249275" cy="994824"/>
          </a:xfrm>
          <a:prstGeom prst="rect">
            <a:avLst/>
          </a:prstGeom>
        </p:spPr>
        <p:txBody>
          <a:bodyPr vert="horz" wrap="square" lIns="0" tIns="20003" rIns="0" bIns="0" rtlCol="0">
            <a:spAutoFit/>
          </a:bodyPr>
          <a:lstStyle/>
          <a:p>
            <a:pPr marL="2858" algn="ctr">
              <a:lnSpc>
                <a:spcPts val="2759"/>
              </a:lnSpc>
              <a:spcBef>
                <a:spcPts val="158"/>
              </a:spcBef>
            </a:pPr>
            <a:r>
              <a:rPr sz="2400" b="1" spc="-8" dirty="0">
                <a:solidFill>
                  <a:srgbClr val="FFFFFF"/>
                </a:solidFill>
                <a:latin typeface="Arial"/>
                <a:cs typeface="Arial"/>
              </a:rPr>
              <a:t>ИНСТРУКТИВНО-МЕТОДИЧЕСКОЕ</a:t>
            </a:r>
            <a:r>
              <a:rPr sz="2400" b="1" spc="-15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8" dirty="0">
                <a:solidFill>
                  <a:srgbClr val="FFFFFF"/>
                </a:solidFill>
                <a:latin typeface="Arial"/>
                <a:cs typeface="Arial"/>
              </a:rPr>
              <a:t>ПИСЬМО</a:t>
            </a:r>
            <a:endParaRPr sz="2400">
              <a:latin typeface="Arial"/>
              <a:cs typeface="Arial"/>
            </a:endParaRPr>
          </a:p>
          <a:p>
            <a:pPr marL="19050" marR="7620" algn="ctr">
              <a:lnSpc>
                <a:spcPts val="2265"/>
              </a:lnSpc>
              <a:spcBef>
                <a:spcPts val="171"/>
              </a:spcBef>
            </a:pPr>
            <a:r>
              <a:rPr sz="2100" b="1" spc="-15" dirty="0">
                <a:solidFill>
                  <a:srgbClr val="FFFFFF"/>
                </a:solidFill>
                <a:latin typeface="Arial"/>
                <a:cs typeface="Arial"/>
              </a:rPr>
              <a:t>«Об </a:t>
            </a:r>
            <a:r>
              <a:rPr sz="2100" b="1" spc="-30" dirty="0">
                <a:solidFill>
                  <a:srgbClr val="FFFFFF"/>
                </a:solidFill>
                <a:latin typeface="Arial"/>
                <a:cs typeface="Arial"/>
              </a:rPr>
              <a:t>особенностях</a:t>
            </a:r>
            <a:r>
              <a:rPr sz="2100" b="1" spc="-2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b="1" spc="-15" dirty="0">
                <a:solidFill>
                  <a:srgbClr val="FFFFFF"/>
                </a:solidFill>
                <a:latin typeface="Arial"/>
                <a:cs typeface="Arial"/>
              </a:rPr>
              <a:t>организации </a:t>
            </a:r>
            <a:r>
              <a:rPr sz="2100" b="1" spc="-23" dirty="0">
                <a:solidFill>
                  <a:srgbClr val="FFFFFF"/>
                </a:solidFill>
                <a:latin typeface="Arial"/>
                <a:cs typeface="Arial"/>
              </a:rPr>
              <a:t>образовательного</a:t>
            </a:r>
            <a:r>
              <a:rPr sz="21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b="1" spc="-23" dirty="0">
                <a:solidFill>
                  <a:srgbClr val="FFFFFF"/>
                </a:solidFill>
                <a:latin typeface="Arial"/>
                <a:cs typeface="Arial"/>
              </a:rPr>
              <a:t>процесса </a:t>
            </a:r>
            <a:r>
              <a:rPr sz="2100" b="1" spc="-8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2100" b="1" spc="-15" dirty="0">
                <a:solidFill>
                  <a:srgbClr val="FFFFFF"/>
                </a:solidFill>
                <a:latin typeface="Arial"/>
                <a:cs typeface="Arial"/>
              </a:rPr>
              <a:t>организациях </a:t>
            </a:r>
            <a:r>
              <a:rPr sz="2100" b="1" spc="-23" dirty="0">
                <a:solidFill>
                  <a:srgbClr val="FFFFFF"/>
                </a:solidFill>
                <a:latin typeface="Arial"/>
                <a:cs typeface="Arial"/>
              </a:rPr>
              <a:t>среднего образования </a:t>
            </a:r>
            <a:r>
              <a:rPr sz="2100" b="1" spc="-56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b="1" spc="-30" dirty="0">
                <a:solidFill>
                  <a:srgbClr val="FFFFFF"/>
                </a:solidFill>
                <a:latin typeface="Arial"/>
                <a:cs typeface="Arial"/>
              </a:rPr>
              <a:t>Республики</a:t>
            </a:r>
            <a:r>
              <a:rPr sz="2100" b="1" spc="9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b="1" spc="-30" dirty="0">
                <a:solidFill>
                  <a:srgbClr val="FFFFFF"/>
                </a:solidFill>
                <a:latin typeface="Arial"/>
                <a:cs typeface="Arial"/>
              </a:rPr>
              <a:t>Казахстан</a:t>
            </a:r>
            <a:r>
              <a:rPr sz="2100" b="1" spc="127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b="1" spc="-8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100" b="1" spc="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b="1" spc="-23" dirty="0">
                <a:solidFill>
                  <a:srgbClr val="FFFFFF"/>
                </a:solidFill>
                <a:latin typeface="Arial"/>
                <a:cs typeface="Arial"/>
              </a:rPr>
              <a:t>2022-2023</a:t>
            </a:r>
            <a:r>
              <a:rPr sz="21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b="1" spc="-38" dirty="0">
                <a:solidFill>
                  <a:srgbClr val="FFFFFF"/>
                </a:solidFill>
                <a:latin typeface="Arial"/>
                <a:cs typeface="Arial"/>
              </a:rPr>
              <a:t>учебном</a:t>
            </a:r>
            <a:r>
              <a:rPr sz="2100" b="1" spc="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b="1" spc="-30" dirty="0">
                <a:solidFill>
                  <a:srgbClr val="FFFFFF"/>
                </a:solidFill>
                <a:latin typeface="Arial"/>
                <a:cs typeface="Arial"/>
              </a:rPr>
              <a:t>году»</a:t>
            </a:r>
            <a:endParaRPr sz="21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0067" y="3813049"/>
            <a:ext cx="3671315" cy="62179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73631" y="1748029"/>
            <a:ext cx="13718858" cy="2586606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algn="ctr">
              <a:spcBef>
                <a:spcPts val="150"/>
              </a:spcBef>
            </a:pPr>
            <a:r>
              <a:rPr sz="2700" b="1" dirty="0">
                <a:solidFill>
                  <a:srgbClr val="001F5F"/>
                </a:solidFill>
                <a:latin typeface="Arial"/>
                <a:cs typeface="Arial"/>
              </a:rPr>
              <a:t>ИМП </a:t>
            </a:r>
            <a:r>
              <a:rPr sz="2700" b="1" spc="-15" dirty="0">
                <a:solidFill>
                  <a:srgbClr val="001F5F"/>
                </a:solidFill>
                <a:latin typeface="Arial"/>
                <a:cs typeface="Arial"/>
              </a:rPr>
              <a:t>направлено</a:t>
            </a:r>
            <a:r>
              <a:rPr sz="27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-8" dirty="0">
                <a:solidFill>
                  <a:srgbClr val="001F5F"/>
                </a:solidFill>
                <a:latin typeface="Arial"/>
                <a:cs typeface="Arial"/>
              </a:rPr>
              <a:t>на</a:t>
            </a:r>
            <a:r>
              <a:rPr sz="2700" b="1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-8" dirty="0">
                <a:solidFill>
                  <a:srgbClr val="001F5F"/>
                </a:solidFill>
                <a:latin typeface="Arial"/>
                <a:cs typeface="Arial"/>
              </a:rPr>
              <a:t>разъяснение</a:t>
            </a:r>
            <a:r>
              <a:rPr sz="2700" b="1" spc="-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-15" dirty="0">
                <a:solidFill>
                  <a:srgbClr val="001F5F"/>
                </a:solidFill>
                <a:latin typeface="Arial"/>
                <a:cs typeface="Arial"/>
              </a:rPr>
              <a:t>особенностей</a:t>
            </a:r>
            <a:r>
              <a:rPr sz="2700" b="1" spc="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-8" dirty="0">
                <a:solidFill>
                  <a:srgbClr val="001F5F"/>
                </a:solidFill>
                <a:latin typeface="Arial"/>
                <a:cs typeface="Arial"/>
              </a:rPr>
              <a:t>организации</a:t>
            </a:r>
            <a:r>
              <a:rPr sz="2700" b="1" spc="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-15" dirty="0">
                <a:solidFill>
                  <a:srgbClr val="001F5F"/>
                </a:solidFill>
                <a:latin typeface="Arial"/>
                <a:cs typeface="Arial"/>
              </a:rPr>
              <a:t>образовательного</a:t>
            </a:r>
            <a:endParaRPr sz="2700">
              <a:latin typeface="Arial"/>
              <a:cs typeface="Arial"/>
            </a:endParaRPr>
          </a:p>
          <a:p>
            <a:pPr marL="3810" algn="ctr"/>
            <a:r>
              <a:rPr sz="2700" b="1" dirty="0">
                <a:solidFill>
                  <a:srgbClr val="001F5F"/>
                </a:solidFill>
                <a:latin typeface="Arial"/>
                <a:cs typeface="Arial"/>
              </a:rPr>
              <a:t>процесса</a:t>
            </a:r>
            <a:r>
              <a:rPr sz="27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2700" b="1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-8" dirty="0">
                <a:solidFill>
                  <a:srgbClr val="001F5F"/>
                </a:solidFill>
                <a:latin typeface="Arial"/>
                <a:cs typeface="Arial"/>
              </a:rPr>
              <a:t>организациях</a:t>
            </a:r>
            <a:r>
              <a:rPr sz="2700" b="1" spc="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-15" dirty="0">
                <a:solidFill>
                  <a:srgbClr val="001F5F"/>
                </a:solidFill>
                <a:latin typeface="Arial"/>
                <a:cs typeface="Arial"/>
              </a:rPr>
              <a:t>образования</a:t>
            </a:r>
            <a:r>
              <a:rPr sz="27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-23" dirty="0">
                <a:solidFill>
                  <a:srgbClr val="001F5F"/>
                </a:solidFill>
                <a:latin typeface="Arial"/>
                <a:cs typeface="Arial"/>
              </a:rPr>
              <a:t>(детские</a:t>
            </a:r>
            <a:r>
              <a:rPr sz="2700" b="1" spc="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8" dirty="0">
                <a:solidFill>
                  <a:srgbClr val="001F5F"/>
                </a:solidFill>
                <a:latin typeface="Arial"/>
                <a:cs typeface="Arial"/>
              </a:rPr>
              <a:t>сады</a:t>
            </a:r>
            <a:r>
              <a:rPr sz="2700" b="1" spc="-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700" b="1" spc="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700" b="1" spc="-23" dirty="0">
                <a:solidFill>
                  <a:srgbClr val="001F5F"/>
                </a:solidFill>
                <a:latin typeface="Arial"/>
                <a:cs typeface="Arial"/>
              </a:rPr>
              <a:t>школы)</a:t>
            </a:r>
            <a:endParaRPr sz="2700">
              <a:latin typeface="Arial"/>
              <a:cs typeface="Arial"/>
            </a:endParaRPr>
          </a:p>
          <a:p>
            <a:pPr>
              <a:spcBef>
                <a:spcPts val="23"/>
              </a:spcBef>
            </a:pPr>
            <a:endParaRPr sz="3200">
              <a:latin typeface="Arial"/>
              <a:cs typeface="Arial"/>
            </a:endParaRPr>
          </a:p>
          <a:p>
            <a:pPr marL="7620" algn="ctr"/>
            <a:r>
              <a:rPr sz="3000" b="1" spc="8" dirty="0">
                <a:solidFill>
                  <a:srgbClr val="006FC0"/>
                </a:solidFill>
                <a:latin typeface="Arial"/>
                <a:cs typeface="Arial"/>
              </a:rPr>
              <a:t>ИМП</a:t>
            </a:r>
            <a:r>
              <a:rPr sz="3000" b="1" spc="-9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000" b="1" spc="-38" dirty="0">
                <a:solidFill>
                  <a:srgbClr val="006FC0"/>
                </a:solidFill>
                <a:latin typeface="Arial"/>
                <a:cs typeface="Arial"/>
              </a:rPr>
              <a:t>СОСТОИТ</a:t>
            </a:r>
            <a:r>
              <a:rPr sz="3000" b="1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000" b="1" spc="-8" dirty="0">
                <a:solidFill>
                  <a:srgbClr val="006FC0"/>
                </a:solidFill>
                <a:latin typeface="Arial"/>
                <a:cs typeface="Arial"/>
              </a:rPr>
              <a:t>ИЗ</a:t>
            </a:r>
            <a:r>
              <a:rPr sz="3000" b="1" spc="-15" dirty="0">
                <a:solidFill>
                  <a:srgbClr val="006FC0"/>
                </a:solidFill>
                <a:latin typeface="Arial"/>
                <a:cs typeface="Arial"/>
              </a:rPr>
              <a:t> 38</a:t>
            </a:r>
            <a:r>
              <a:rPr sz="3000"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000" b="1" spc="-53" dirty="0">
                <a:solidFill>
                  <a:srgbClr val="006FC0"/>
                </a:solidFill>
                <a:latin typeface="Arial"/>
                <a:cs typeface="Arial"/>
              </a:rPr>
              <a:t>ЧАСТЕЙ</a:t>
            </a:r>
            <a:endParaRPr sz="3000">
              <a:latin typeface="Arial"/>
              <a:cs typeface="Arial"/>
            </a:endParaRPr>
          </a:p>
          <a:p>
            <a:pPr>
              <a:spcBef>
                <a:spcPts val="60"/>
              </a:spcBef>
            </a:pPr>
            <a:endParaRPr sz="2600">
              <a:latin typeface="Arial"/>
              <a:cs typeface="Arial"/>
            </a:endParaRPr>
          </a:p>
          <a:p>
            <a:pPr marL="1350645"/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НОВЫЕ</a:t>
            </a:r>
            <a:r>
              <a:rPr sz="24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38" dirty="0">
                <a:solidFill>
                  <a:srgbClr val="FFFFFF"/>
                </a:solidFill>
                <a:latin typeface="Arial"/>
                <a:cs typeface="Arial"/>
              </a:rPr>
              <a:t>РАЗДЕЛЫ: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43552" y="4727523"/>
            <a:ext cx="10958513" cy="723900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9050">
              <a:spcBef>
                <a:spcPts val="330"/>
              </a:spcBef>
              <a:tabLst>
                <a:tab pos="1857375" algn="l"/>
                <a:tab pos="3535680" algn="l"/>
                <a:tab pos="6640830" algn="l"/>
                <a:tab pos="8492490" algn="l"/>
                <a:tab pos="9741218" algn="l"/>
              </a:tabLst>
            </a:pP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Особенности	реализации	</a:t>
            </a:r>
            <a:r>
              <a:rPr sz="2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общеобразовательных,	</a:t>
            </a:r>
            <a:r>
              <a:rPr sz="21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специальных	</a:t>
            </a: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учебных	</a:t>
            </a:r>
            <a:r>
              <a:rPr sz="21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программ</a:t>
            </a:r>
            <a:endParaRPr sz="2100">
              <a:latin typeface="Microsoft Sans Serif"/>
              <a:cs typeface="Microsoft Sans Serif"/>
            </a:endParaRPr>
          </a:p>
          <a:p>
            <a:pPr marL="19050">
              <a:spcBef>
                <a:spcPts val="180"/>
              </a:spcBef>
            </a:pPr>
            <a:r>
              <a:rPr sz="2100" b="1" spc="-30" dirty="0">
                <a:solidFill>
                  <a:srgbClr val="001F5F"/>
                </a:solidFill>
                <a:latin typeface="Arial"/>
                <a:cs typeface="Arial"/>
              </a:rPr>
              <a:t>дошкольного</a:t>
            </a:r>
            <a:r>
              <a:rPr sz="21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30" dirty="0">
                <a:solidFill>
                  <a:srgbClr val="001F5F"/>
                </a:solidFill>
                <a:latin typeface="Arial"/>
                <a:cs typeface="Arial"/>
              </a:rPr>
              <a:t>воспитания</a:t>
            </a:r>
            <a:r>
              <a:rPr sz="2100" b="1" spc="18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30" dirty="0">
                <a:solidFill>
                  <a:srgbClr val="001F5F"/>
                </a:solidFill>
                <a:latin typeface="Arial"/>
                <a:cs typeface="Arial"/>
              </a:rPr>
              <a:t>обучения</a:t>
            </a:r>
            <a:endParaRPr sz="2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12502" y="6026468"/>
            <a:ext cx="10827068" cy="34047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050">
              <a:spcBef>
                <a:spcPts val="135"/>
              </a:spcBef>
            </a:pP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Особенности</a:t>
            </a:r>
            <a:r>
              <a:rPr sz="2100" spc="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2100" spc="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учебно-воспитательного</a:t>
            </a:r>
            <a:r>
              <a:rPr sz="2100" spc="20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процесса</a:t>
            </a:r>
            <a:r>
              <a:rPr sz="2100" spc="11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b="1" spc="-8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sz="21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30" dirty="0">
                <a:solidFill>
                  <a:srgbClr val="001F5F"/>
                </a:solidFill>
                <a:latin typeface="Arial"/>
                <a:cs typeface="Arial"/>
              </a:rPr>
              <a:t>школах</a:t>
            </a:r>
            <a:r>
              <a:rPr sz="2100" b="1" spc="5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15" dirty="0">
                <a:solidFill>
                  <a:srgbClr val="001F5F"/>
                </a:solidFill>
                <a:latin typeface="Arial"/>
                <a:cs typeface="Arial"/>
              </a:rPr>
              <a:t>при</a:t>
            </a:r>
            <a:r>
              <a:rPr sz="2100" b="1" spc="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15" dirty="0">
                <a:solidFill>
                  <a:srgbClr val="001F5F"/>
                </a:solidFill>
                <a:latin typeface="Arial"/>
                <a:cs typeface="Arial"/>
              </a:rPr>
              <a:t>больнице</a:t>
            </a:r>
            <a:endParaRPr sz="2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36694" y="6893436"/>
            <a:ext cx="10885170" cy="1066800"/>
          </a:xfrm>
          <a:prstGeom prst="rect">
            <a:avLst/>
          </a:prstGeom>
        </p:spPr>
        <p:txBody>
          <a:bodyPr vert="horz" wrap="square" lIns="0" tIns="18098" rIns="0" bIns="0" rtlCol="0">
            <a:spAutoFit/>
          </a:bodyPr>
          <a:lstStyle/>
          <a:p>
            <a:pPr marL="19050" marR="7620" algn="just">
              <a:lnSpc>
                <a:spcPct val="107200"/>
              </a:lnSpc>
              <a:spcBef>
                <a:spcPts val="143"/>
              </a:spcBef>
            </a:pP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Особенности</a:t>
            </a:r>
            <a:r>
              <a:rPr sz="21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учебно-воспитательного</a:t>
            </a: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процесса</a:t>
            </a: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10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организациях </a:t>
            </a: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образования </a:t>
            </a:r>
            <a:r>
              <a:rPr sz="21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с </a:t>
            </a: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особым </a:t>
            </a:r>
            <a:r>
              <a:rPr sz="21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режимом</a:t>
            </a:r>
            <a:r>
              <a:rPr sz="2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содержания</a:t>
            </a:r>
            <a:r>
              <a:rPr sz="2100" spc="5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21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общеобразовательных</a:t>
            </a:r>
            <a:r>
              <a:rPr sz="2100" spc="5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учреждениях </a:t>
            </a: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</a:t>
            </a:r>
            <a:r>
              <a:rPr sz="2100" spc="6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исправительных</a:t>
            </a:r>
            <a:r>
              <a:rPr sz="2100" spc="21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учреждениях</a:t>
            </a:r>
            <a:endParaRPr sz="21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10214" y="8189061"/>
            <a:ext cx="10908030" cy="72390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 marR="7620">
              <a:lnSpc>
                <a:spcPct val="107100"/>
              </a:lnSpc>
              <a:spcBef>
                <a:spcPts val="150"/>
              </a:spcBef>
            </a:pP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Особенности</a:t>
            </a:r>
            <a:r>
              <a:rPr sz="2100" spc="127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2100" spc="171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учебно-воспитательного</a:t>
            </a:r>
            <a:r>
              <a:rPr sz="2100" spc="15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процесса</a:t>
            </a:r>
            <a:r>
              <a:rPr sz="2100"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2100" spc="127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100" b="1" spc="-15" dirty="0">
                <a:solidFill>
                  <a:srgbClr val="001F5F"/>
                </a:solidFill>
                <a:latin typeface="Arial"/>
                <a:cs typeface="Arial"/>
              </a:rPr>
              <a:t>негосударственных </a:t>
            </a:r>
            <a:r>
              <a:rPr sz="2100" b="1" spc="-56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15" dirty="0">
                <a:solidFill>
                  <a:srgbClr val="001F5F"/>
                </a:solidFill>
                <a:latin typeface="Arial"/>
                <a:cs typeface="Arial"/>
              </a:rPr>
              <a:t>организациях</a:t>
            </a:r>
            <a:r>
              <a:rPr sz="21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100" b="1" spc="-23" dirty="0">
                <a:solidFill>
                  <a:srgbClr val="001F5F"/>
                </a:solidFill>
                <a:latin typeface="Arial"/>
                <a:cs typeface="Arial"/>
              </a:rPr>
              <a:t>образо-вания</a:t>
            </a:r>
            <a:endParaRPr sz="21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834641" y="4709159"/>
            <a:ext cx="791528" cy="3525203"/>
            <a:chOff x="1889760" y="3139439"/>
            <a:chExt cx="527685" cy="2350135"/>
          </a:xfrm>
        </p:grpSpPr>
        <p:sp>
          <p:nvSpPr>
            <p:cNvPr id="11" name="object 11"/>
            <p:cNvSpPr/>
            <p:nvPr/>
          </p:nvSpPr>
          <p:spPr>
            <a:xfrm>
              <a:off x="2145792" y="3669791"/>
              <a:ext cx="9525" cy="1816735"/>
            </a:xfrm>
            <a:custGeom>
              <a:avLst/>
              <a:gdLst/>
              <a:ahLst/>
              <a:cxnLst/>
              <a:rect l="l" t="t" r="r" b="b"/>
              <a:pathLst>
                <a:path w="9525" h="1816735">
                  <a:moveTo>
                    <a:pt x="9143" y="0"/>
                  </a:moveTo>
                  <a:lnTo>
                    <a:pt x="0" y="1816607"/>
                  </a:lnTo>
                </a:path>
              </a:pathLst>
            </a:custGeom>
            <a:ln w="6096">
              <a:solidFill>
                <a:srgbClr val="0033C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889760" y="3139439"/>
              <a:ext cx="527685" cy="527685"/>
            </a:xfrm>
            <a:custGeom>
              <a:avLst/>
              <a:gdLst/>
              <a:ahLst/>
              <a:cxnLst/>
              <a:rect l="l" t="t" r="r" b="b"/>
              <a:pathLst>
                <a:path w="527685" h="527685">
                  <a:moveTo>
                    <a:pt x="263651" y="0"/>
                  </a:moveTo>
                  <a:lnTo>
                    <a:pt x="216244" y="4245"/>
                  </a:lnTo>
                  <a:lnTo>
                    <a:pt x="171631" y="16488"/>
                  </a:lnTo>
                  <a:lnTo>
                    <a:pt x="130555" y="35983"/>
                  </a:lnTo>
                  <a:lnTo>
                    <a:pt x="93760" y="61988"/>
                  </a:lnTo>
                  <a:lnTo>
                    <a:pt x="61988" y="93760"/>
                  </a:lnTo>
                  <a:lnTo>
                    <a:pt x="35983" y="130556"/>
                  </a:lnTo>
                  <a:lnTo>
                    <a:pt x="16488" y="171631"/>
                  </a:lnTo>
                  <a:lnTo>
                    <a:pt x="4245" y="216244"/>
                  </a:lnTo>
                  <a:lnTo>
                    <a:pt x="0" y="263651"/>
                  </a:lnTo>
                  <a:lnTo>
                    <a:pt x="4245" y="311059"/>
                  </a:lnTo>
                  <a:lnTo>
                    <a:pt x="16488" y="355672"/>
                  </a:lnTo>
                  <a:lnTo>
                    <a:pt x="35983" y="396748"/>
                  </a:lnTo>
                  <a:lnTo>
                    <a:pt x="61988" y="433543"/>
                  </a:lnTo>
                  <a:lnTo>
                    <a:pt x="93760" y="465315"/>
                  </a:lnTo>
                  <a:lnTo>
                    <a:pt x="130556" y="491320"/>
                  </a:lnTo>
                  <a:lnTo>
                    <a:pt x="171631" y="510815"/>
                  </a:lnTo>
                  <a:lnTo>
                    <a:pt x="216244" y="523058"/>
                  </a:lnTo>
                  <a:lnTo>
                    <a:pt x="263651" y="527304"/>
                  </a:lnTo>
                  <a:lnTo>
                    <a:pt x="311059" y="523058"/>
                  </a:lnTo>
                  <a:lnTo>
                    <a:pt x="355672" y="510815"/>
                  </a:lnTo>
                  <a:lnTo>
                    <a:pt x="396748" y="491320"/>
                  </a:lnTo>
                  <a:lnTo>
                    <a:pt x="433543" y="465315"/>
                  </a:lnTo>
                  <a:lnTo>
                    <a:pt x="465315" y="433543"/>
                  </a:lnTo>
                  <a:lnTo>
                    <a:pt x="491320" y="396748"/>
                  </a:lnTo>
                  <a:lnTo>
                    <a:pt x="510815" y="355672"/>
                  </a:lnTo>
                  <a:lnTo>
                    <a:pt x="523058" y="311059"/>
                  </a:lnTo>
                  <a:lnTo>
                    <a:pt x="527303" y="263651"/>
                  </a:lnTo>
                  <a:lnTo>
                    <a:pt x="523058" y="216244"/>
                  </a:lnTo>
                  <a:lnTo>
                    <a:pt x="510815" y="171631"/>
                  </a:lnTo>
                  <a:lnTo>
                    <a:pt x="491320" y="130556"/>
                  </a:lnTo>
                  <a:lnTo>
                    <a:pt x="465315" y="93760"/>
                  </a:lnTo>
                  <a:lnTo>
                    <a:pt x="433543" y="61988"/>
                  </a:lnTo>
                  <a:lnTo>
                    <a:pt x="396747" y="35983"/>
                  </a:lnTo>
                  <a:lnTo>
                    <a:pt x="355672" y="16488"/>
                  </a:lnTo>
                  <a:lnTo>
                    <a:pt x="311059" y="4245"/>
                  </a:lnTo>
                  <a:lnTo>
                    <a:pt x="263651" y="0"/>
                  </a:lnTo>
                  <a:close/>
                </a:path>
              </a:pathLst>
            </a:custGeom>
            <a:solidFill>
              <a:srgbClr val="00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079813" y="4797932"/>
            <a:ext cx="292418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3600" b="1" spc="-8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36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848356" y="5865877"/>
            <a:ext cx="786765" cy="791528"/>
          </a:xfrm>
          <a:custGeom>
            <a:avLst/>
            <a:gdLst/>
            <a:ahLst/>
            <a:cxnLst/>
            <a:rect l="l" t="t" r="r" b="b"/>
            <a:pathLst>
              <a:path w="524510" h="527685">
                <a:moveTo>
                  <a:pt x="262127" y="0"/>
                </a:moveTo>
                <a:lnTo>
                  <a:pt x="215007" y="4245"/>
                </a:lnTo>
                <a:lnTo>
                  <a:pt x="170658" y="16488"/>
                </a:lnTo>
                <a:lnTo>
                  <a:pt x="129822" y="35983"/>
                </a:lnTo>
                <a:lnTo>
                  <a:pt x="93237" y="61988"/>
                </a:lnTo>
                <a:lnTo>
                  <a:pt x="61645" y="93760"/>
                </a:lnTo>
                <a:lnTo>
                  <a:pt x="35785" y="130556"/>
                </a:lnTo>
                <a:lnTo>
                  <a:pt x="16398" y="171631"/>
                </a:lnTo>
                <a:lnTo>
                  <a:pt x="4222" y="216244"/>
                </a:lnTo>
                <a:lnTo>
                  <a:pt x="0" y="263652"/>
                </a:lnTo>
                <a:lnTo>
                  <a:pt x="4222" y="311059"/>
                </a:lnTo>
                <a:lnTo>
                  <a:pt x="16398" y="355672"/>
                </a:lnTo>
                <a:lnTo>
                  <a:pt x="35785" y="396748"/>
                </a:lnTo>
                <a:lnTo>
                  <a:pt x="61645" y="433543"/>
                </a:lnTo>
                <a:lnTo>
                  <a:pt x="93237" y="465315"/>
                </a:lnTo>
                <a:lnTo>
                  <a:pt x="129822" y="491320"/>
                </a:lnTo>
                <a:lnTo>
                  <a:pt x="170658" y="510815"/>
                </a:lnTo>
                <a:lnTo>
                  <a:pt x="215007" y="523058"/>
                </a:lnTo>
                <a:lnTo>
                  <a:pt x="262127" y="527304"/>
                </a:lnTo>
                <a:lnTo>
                  <a:pt x="309248" y="523058"/>
                </a:lnTo>
                <a:lnTo>
                  <a:pt x="353597" y="510815"/>
                </a:lnTo>
                <a:lnTo>
                  <a:pt x="394433" y="491320"/>
                </a:lnTo>
                <a:lnTo>
                  <a:pt x="431018" y="465315"/>
                </a:lnTo>
                <a:lnTo>
                  <a:pt x="462610" y="433543"/>
                </a:lnTo>
                <a:lnTo>
                  <a:pt x="488470" y="396748"/>
                </a:lnTo>
                <a:lnTo>
                  <a:pt x="507857" y="355672"/>
                </a:lnTo>
                <a:lnTo>
                  <a:pt x="520033" y="311059"/>
                </a:lnTo>
                <a:lnTo>
                  <a:pt x="524256" y="263652"/>
                </a:lnTo>
                <a:lnTo>
                  <a:pt x="520033" y="216244"/>
                </a:lnTo>
                <a:lnTo>
                  <a:pt x="507857" y="171631"/>
                </a:lnTo>
                <a:lnTo>
                  <a:pt x="488470" y="130556"/>
                </a:lnTo>
                <a:lnTo>
                  <a:pt x="462610" y="93760"/>
                </a:lnTo>
                <a:lnTo>
                  <a:pt x="431018" y="61988"/>
                </a:lnTo>
                <a:lnTo>
                  <a:pt x="394433" y="35983"/>
                </a:lnTo>
                <a:lnTo>
                  <a:pt x="353597" y="16488"/>
                </a:lnTo>
                <a:lnTo>
                  <a:pt x="309248" y="4245"/>
                </a:lnTo>
                <a:lnTo>
                  <a:pt x="262127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094100" y="5953316"/>
            <a:ext cx="292418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3600" b="1" spc="-8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36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848356" y="7040881"/>
            <a:ext cx="786765" cy="791528"/>
          </a:xfrm>
          <a:custGeom>
            <a:avLst/>
            <a:gdLst/>
            <a:ahLst/>
            <a:cxnLst/>
            <a:rect l="l" t="t" r="r" b="b"/>
            <a:pathLst>
              <a:path w="524510" h="527685">
                <a:moveTo>
                  <a:pt x="262127" y="0"/>
                </a:moveTo>
                <a:lnTo>
                  <a:pt x="215007" y="4245"/>
                </a:lnTo>
                <a:lnTo>
                  <a:pt x="170658" y="16488"/>
                </a:lnTo>
                <a:lnTo>
                  <a:pt x="129822" y="35983"/>
                </a:lnTo>
                <a:lnTo>
                  <a:pt x="93237" y="61988"/>
                </a:lnTo>
                <a:lnTo>
                  <a:pt x="61645" y="93760"/>
                </a:lnTo>
                <a:lnTo>
                  <a:pt x="35785" y="130556"/>
                </a:lnTo>
                <a:lnTo>
                  <a:pt x="16398" y="171631"/>
                </a:lnTo>
                <a:lnTo>
                  <a:pt x="4222" y="216244"/>
                </a:lnTo>
                <a:lnTo>
                  <a:pt x="0" y="263651"/>
                </a:lnTo>
                <a:lnTo>
                  <a:pt x="4222" y="311059"/>
                </a:lnTo>
                <a:lnTo>
                  <a:pt x="16398" y="355672"/>
                </a:lnTo>
                <a:lnTo>
                  <a:pt x="35785" y="396748"/>
                </a:lnTo>
                <a:lnTo>
                  <a:pt x="61645" y="433543"/>
                </a:lnTo>
                <a:lnTo>
                  <a:pt x="93237" y="465315"/>
                </a:lnTo>
                <a:lnTo>
                  <a:pt x="129822" y="491320"/>
                </a:lnTo>
                <a:lnTo>
                  <a:pt x="170658" y="510815"/>
                </a:lnTo>
                <a:lnTo>
                  <a:pt x="215007" y="523058"/>
                </a:lnTo>
                <a:lnTo>
                  <a:pt x="262127" y="527303"/>
                </a:lnTo>
                <a:lnTo>
                  <a:pt x="309248" y="523058"/>
                </a:lnTo>
                <a:lnTo>
                  <a:pt x="353597" y="510815"/>
                </a:lnTo>
                <a:lnTo>
                  <a:pt x="394433" y="491320"/>
                </a:lnTo>
                <a:lnTo>
                  <a:pt x="431018" y="465315"/>
                </a:lnTo>
                <a:lnTo>
                  <a:pt x="462610" y="433543"/>
                </a:lnTo>
                <a:lnTo>
                  <a:pt x="488470" y="396747"/>
                </a:lnTo>
                <a:lnTo>
                  <a:pt x="507857" y="355672"/>
                </a:lnTo>
                <a:lnTo>
                  <a:pt x="520033" y="311059"/>
                </a:lnTo>
                <a:lnTo>
                  <a:pt x="524256" y="263651"/>
                </a:lnTo>
                <a:lnTo>
                  <a:pt x="520033" y="216244"/>
                </a:lnTo>
                <a:lnTo>
                  <a:pt x="507857" y="171631"/>
                </a:lnTo>
                <a:lnTo>
                  <a:pt x="488470" y="130555"/>
                </a:lnTo>
                <a:lnTo>
                  <a:pt x="462610" y="93760"/>
                </a:lnTo>
                <a:lnTo>
                  <a:pt x="431018" y="61988"/>
                </a:lnTo>
                <a:lnTo>
                  <a:pt x="394433" y="35983"/>
                </a:lnTo>
                <a:lnTo>
                  <a:pt x="353597" y="16488"/>
                </a:lnTo>
                <a:lnTo>
                  <a:pt x="309248" y="4245"/>
                </a:lnTo>
                <a:lnTo>
                  <a:pt x="262127" y="0"/>
                </a:lnTo>
                <a:close/>
              </a:path>
            </a:pathLst>
          </a:custGeom>
          <a:solidFill>
            <a:srgbClr val="212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094100" y="7130223"/>
            <a:ext cx="292418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3600" b="1" spc="-8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3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830067" y="8179307"/>
            <a:ext cx="786765" cy="791528"/>
          </a:xfrm>
          <a:custGeom>
            <a:avLst/>
            <a:gdLst/>
            <a:ahLst/>
            <a:cxnLst/>
            <a:rect l="l" t="t" r="r" b="b"/>
            <a:pathLst>
              <a:path w="524510" h="527685">
                <a:moveTo>
                  <a:pt x="262127" y="0"/>
                </a:moveTo>
                <a:lnTo>
                  <a:pt x="215007" y="4245"/>
                </a:lnTo>
                <a:lnTo>
                  <a:pt x="170658" y="16488"/>
                </a:lnTo>
                <a:lnTo>
                  <a:pt x="129822" y="35983"/>
                </a:lnTo>
                <a:lnTo>
                  <a:pt x="93237" y="61988"/>
                </a:lnTo>
                <a:lnTo>
                  <a:pt x="61645" y="93760"/>
                </a:lnTo>
                <a:lnTo>
                  <a:pt x="35785" y="130555"/>
                </a:lnTo>
                <a:lnTo>
                  <a:pt x="16398" y="171631"/>
                </a:lnTo>
                <a:lnTo>
                  <a:pt x="4222" y="216244"/>
                </a:lnTo>
                <a:lnTo>
                  <a:pt x="0" y="263651"/>
                </a:lnTo>
                <a:lnTo>
                  <a:pt x="4222" y="311042"/>
                </a:lnTo>
                <a:lnTo>
                  <a:pt x="16398" y="355646"/>
                </a:lnTo>
                <a:lnTo>
                  <a:pt x="35785" y="396719"/>
                </a:lnTo>
                <a:lnTo>
                  <a:pt x="61645" y="433517"/>
                </a:lnTo>
                <a:lnTo>
                  <a:pt x="93237" y="465294"/>
                </a:lnTo>
                <a:lnTo>
                  <a:pt x="129822" y="491306"/>
                </a:lnTo>
                <a:lnTo>
                  <a:pt x="170658" y="510808"/>
                </a:lnTo>
                <a:lnTo>
                  <a:pt x="215007" y="523056"/>
                </a:lnTo>
                <a:lnTo>
                  <a:pt x="262127" y="527303"/>
                </a:lnTo>
                <a:lnTo>
                  <a:pt x="309248" y="523056"/>
                </a:lnTo>
                <a:lnTo>
                  <a:pt x="353597" y="510808"/>
                </a:lnTo>
                <a:lnTo>
                  <a:pt x="394433" y="491306"/>
                </a:lnTo>
                <a:lnTo>
                  <a:pt x="431018" y="465294"/>
                </a:lnTo>
                <a:lnTo>
                  <a:pt x="462610" y="433517"/>
                </a:lnTo>
                <a:lnTo>
                  <a:pt x="488470" y="396719"/>
                </a:lnTo>
                <a:lnTo>
                  <a:pt x="507857" y="355646"/>
                </a:lnTo>
                <a:lnTo>
                  <a:pt x="520033" y="311042"/>
                </a:lnTo>
                <a:lnTo>
                  <a:pt x="524256" y="263651"/>
                </a:lnTo>
                <a:lnTo>
                  <a:pt x="520033" y="216244"/>
                </a:lnTo>
                <a:lnTo>
                  <a:pt x="507857" y="171631"/>
                </a:lnTo>
                <a:lnTo>
                  <a:pt x="488470" y="130556"/>
                </a:lnTo>
                <a:lnTo>
                  <a:pt x="462610" y="93760"/>
                </a:lnTo>
                <a:lnTo>
                  <a:pt x="431018" y="61988"/>
                </a:lnTo>
                <a:lnTo>
                  <a:pt x="394433" y="35983"/>
                </a:lnTo>
                <a:lnTo>
                  <a:pt x="353597" y="16488"/>
                </a:lnTo>
                <a:lnTo>
                  <a:pt x="309248" y="4245"/>
                </a:lnTo>
                <a:lnTo>
                  <a:pt x="262127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074861" y="8269071"/>
            <a:ext cx="292418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3600" b="1" spc="-8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36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7553" y="268604"/>
            <a:ext cx="6385560" cy="49434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050">
              <a:spcBef>
                <a:spcPts val="135"/>
              </a:spcBef>
            </a:pPr>
            <a:r>
              <a:rPr sz="3000" spc="-15" dirty="0">
                <a:solidFill>
                  <a:srgbClr val="FFFFFF"/>
                </a:solidFill>
                <a:latin typeface="Segoe UI"/>
                <a:cs typeface="Segoe UI"/>
              </a:rPr>
              <a:t>НОВЫЙ</a:t>
            </a:r>
            <a:r>
              <a:rPr sz="3000" spc="-23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3000" dirty="0">
                <a:solidFill>
                  <a:srgbClr val="FFFFFF"/>
                </a:solidFill>
                <a:latin typeface="Segoe UI"/>
                <a:cs typeface="Segoe UI"/>
              </a:rPr>
              <a:t>2022-2023</a:t>
            </a:r>
            <a:r>
              <a:rPr sz="3000" spc="-4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3000" spc="-15" dirty="0">
                <a:solidFill>
                  <a:srgbClr val="FFFFFF"/>
                </a:solidFill>
                <a:latin typeface="Segoe UI"/>
                <a:cs typeface="Segoe UI"/>
              </a:rPr>
              <a:t>УЧЕБНЫЙ</a:t>
            </a:r>
            <a:r>
              <a:rPr sz="3000" spc="8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3000" spc="-45" dirty="0">
                <a:solidFill>
                  <a:srgbClr val="FFFFFF"/>
                </a:solidFill>
                <a:latin typeface="Segoe UI"/>
                <a:cs typeface="Segoe UI"/>
              </a:rPr>
              <a:t>ГОД</a:t>
            </a:r>
            <a:endParaRPr sz="3000">
              <a:latin typeface="Segoe UI"/>
              <a:cs typeface="Segoe U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25295" y="6464807"/>
            <a:ext cx="658368" cy="65836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07039" y="1380744"/>
            <a:ext cx="914400" cy="92354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524743" y="5650992"/>
            <a:ext cx="932688" cy="77724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42416" y="1380745"/>
            <a:ext cx="813816" cy="81381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895844" y="3072383"/>
            <a:ext cx="2557962" cy="1175004"/>
          </a:xfrm>
          <a:prstGeom prst="rect">
            <a:avLst/>
          </a:prstGeom>
        </p:spPr>
      </p:pic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004164" y="7312661"/>
          <a:ext cx="8201978" cy="25660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01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8610">
                <a:tc>
                  <a:txBody>
                    <a:bodyPr/>
                    <a:lstStyle/>
                    <a:p>
                      <a:pPr marL="127000" marR="119380">
                        <a:lnSpc>
                          <a:spcPts val="1340"/>
                        </a:lnSpc>
                        <a:spcBef>
                          <a:spcPts val="15"/>
                        </a:spcBef>
                        <a:buClr>
                          <a:srgbClr val="FFC000"/>
                        </a:buClr>
                        <a:buFont typeface="Wingdings"/>
                        <a:buChar char=""/>
                        <a:tabLst>
                          <a:tab pos="288925" algn="l"/>
                        </a:tabLst>
                      </a:pP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Организация </a:t>
                      </a:r>
                      <a:r>
                        <a:rPr sz="1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работы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Летней</a:t>
                      </a:r>
                      <a:r>
                        <a:rPr sz="1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школы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/</a:t>
                      </a:r>
                      <a:r>
                        <a:rPr sz="1800" spc="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Восполнение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пробелов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8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знаниях </a:t>
                      </a:r>
                      <a:r>
                        <a:rPr sz="1800" spc="-30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обучающихся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858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62">
                <a:tc>
                  <a:txBody>
                    <a:bodyPr/>
                    <a:lstStyle/>
                    <a:p>
                      <a:pPr marL="330835" indent="-204470">
                        <a:lnSpc>
                          <a:spcPct val="100000"/>
                        </a:lnSpc>
                        <a:spcBef>
                          <a:spcPts val="345"/>
                        </a:spcBef>
                        <a:buClr>
                          <a:srgbClr val="FFC000"/>
                        </a:buClr>
                        <a:buFont typeface="Wingdings"/>
                        <a:buChar char=""/>
                        <a:tabLst>
                          <a:tab pos="331470" algn="l"/>
                        </a:tabLst>
                      </a:pPr>
                      <a:r>
                        <a:rPr sz="1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Работа</a:t>
                      </a:r>
                      <a:r>
                        <a:rPr sz="18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со</a:t>
                      </a:r>
                      <a:r>
                        <a:rPr sz="1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слабоуспевающими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5723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1187">
                <a:tc>
                  <a:txBody>
                    <a:bodyPr/>
                    <a:lstStyle/>
                    <a:p>
                      <a:pPr marL="355600" indent="-228600">
                        <a:lnSpc>
                          <a:spcPct val="100000"/>
                        </a:lnSpc>
                        <a:spcBef>
                          <a:spcPts val="295"/>
                        </a:spcBef>
                        <a:buClr>
                          <a:srgbClr val="FFC000"/>
                        </a:buClr>
                        <a:buFont typeface="Wingdings"/>
                        <a:buChar char=""/>
                        <a:tabLst>
                          <a:tab pos="355600" algn="l"/>
                        </a:tabLst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Профори</a:t>
                      </a:r>
                      <a:r>
                        <a:rPr sz="18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ен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8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нн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800" spc="-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ра</a:t>
                      </a:r>
                      <a:r>
                        <a:rPr sz="18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8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  <a:p>
                      <a:pPr marL="355600" indent="-228600">
                        <a:lnSpc>
                          <a:spcPct val="100000"/>
                        </a:lnSpc>
                        <a:spcBef>
                          <a:spcPts val="505"/>
                        </a:spcBef>
                        <a:buClr>
                          <a:srgbClr val="FFC000"/>
                        </a:buClr>
                        <a:buFont typeface="Wingdings"/>
                        <a:buChar char=""/>
                        <a:tabLst>
                          <a:tab pos="355600" algn="l"/>
                        </a:tabLst>
                      </a:pPr>
                      <a:r>
                        <a:rPr sz="1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Мониторинг </a:t>
                      </a:r>
                      <a:r>
                        <a:rPr sz="1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образовательных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достижений</a:t>
                      </a:r>
                      <a:r>
                        <a:rPr sz="18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обучающихся</a:t>
                      </a:r>
                      <a:r>
                        <a:rPr sz="1800" spc="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(4,</a:t>
                      </a:r>
                      <a:r>
                        <a:rPr sz="18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9</a:t>
                      </a:r>
                      <a:r>
                        <a:rPr sz="18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классы)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6198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337">
                <a:tc>
                  <a:txBody>
                    <a:bodyPr/>
                    <a:lstStyle/>
                    <a:p>
                      <a:pPr marL="355600" indent="-228600">
                        <a:lnSpc>
                          <a:spcPct val="100000"/>
                        </a:lnSpc>
                        <a:spcBef>
                          <a:spcPts val="345"/>
                        </a:spcBef>
                        <a:buClr>
                          <a:srgbClr val="FFC000"/>
                        </a:buClr>
                        <a:buFont typeface="Wingdings"/>
                        <a:buChar char=""/>
                        <a:tabLst>
                          <a:tab pos="355600" algn="l"/>
                        </a:tabLst>
                      </a:pPr>
                      <a:r>
                        <a:rPr sz="1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Оценка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особых</a:t>
                      </a:r>
                      <a:r>
                        <a:rPr sz="1800" spc="-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образовательных 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потребностей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5723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843">
                <a:tc>
                  <a:txBody>
                    <a:bodyPr/>
                    <a:lstStyle/>
                    <a:p>
                      <a:pPr marL="355600" indent="-228600">
                        <a:lnSpc>
                          <a:spcPts val="1355"/>
                        </a:lnSpc>
                        <a:spcBef>
                          <a:spcPts val="295"/>
                        </a:spcBef>
                        <a:buClr>
                          <a:srgbClr val="FFC000"/>
                        </a:buClr>
                        <a:buFont typeface="Wingdings"/>
                        <a:buChar char=""/>
                        <a:tabLst>
                          <a:tab pos="355600" algn="l"/>
                        </a:tabLst>
                      </a:pPr>
                      <a:r>
                        <a:rPr sz="18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Пилотный</a:t>
                      </a:r>
                      <a:r>
                        <a:rPr sz="1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проект</a:t>
                      </a:r>
                      <a:r>
                        <a:rPr sz="18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«Опорная </a:t>
                      </a:r>
                      <a:r>
                        <a:rPr sz="1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школа</a:t>
                      </a:r>
                      <a:r>
                        <a:rPr sz="18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3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–</a:t>
                      </a:r>
                      <a:r>
                        <a:rPr sz="1800" spc="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Магнитная</a:t>
                      </a:r>
                      <a:r>
                        <a:rPr sz="18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8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школа»</a:t>
                      </a:r>
                      <a:endParaRPr sz="18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6198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10525568" y="2295968"/>
          <a:ext cx="7353300" cy="31337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53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8479">
                <a:tc>
                  <a:txBody>
                    <a:bodyPr/>
                    <a:lstStyle/>
                    <a:p>
                      <a:pPr marL="242570" indent="-149860">
                        <a:lnSpc>
                          <a:spcPct val="100000"/>
                        </a:lnSpc>
                        <a:spcBef>
                          <a:spcPts val="250"/>
                        </a:spcBef>
                        <a:buClr>
                          <a:srgbClr val="5B9BD4"/>
                        </a:buClr>
                        <a:buFont typeface="Wingdings"/>
                        <a:buChar char=""/>
                        <a:tabLst>
                          <a:tab pos="242570" algn="l"/>
                        </a:tabLst>
                      </a:pP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Продолжится</a:t>
                      </a:r>
                      <a:r>
                        <a:rPr sz="1700" spc="-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работа</a:t>
                      </a:r>
                      <a:r>
                        <a:rPr sz="1700" spc="-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ротации</a:t>
                      </a:r>
                      <a:r>
                        <a:rPr sz="1700" spc="-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директоров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762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808">
                <a:tc>
                  <a:txBody>
                    <a:bodyPr/>
                    <a:lstStyle/>
                    <a:p>
                      <a:pPr marL="242570" indent="-1498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5B9BD4"/>
                        </a:buClr>
                        <a:buFont typeface="Wingdings"/>
                        <a:buChar char=""/>
                        <a:tabLst>
                          <a:tab pos="242570" algn="l"/>
                        </a:tabLst>
                      </a:pP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Продолжится</a:t>
                      </a:r>
                      <a:r>
                        <a:rPr sz="1700" spc="-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подушевое</a:t>
                      </a:r>
                      <a:r>
                        <a:rPr sz="1700" spc="-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финансирование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5715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242570" indent="-149860">
                        <a:lnSpc>
                          <a:spcPct val="100000"/>
                        </a:lnSpc>
                        <a:spcBef>
                          <a:spcPts val="250"/>
                        </a:spcBef>
                        <a:buClr>
                          <a:srgbClr val="5B9BD4"/>
                        </a:buClr>
                        <a:buFont typeface="Wingdings"/>
                        <a:buChar char=""/>
                        <a:tabLst>
                          <a:tab pos="242570" algn="l"/>
                        </a:tabLst>
                      </a:pP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Внесений</a:t>
                      </a:r>
                      <a:r>
                        <a:rPr sz="17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изменений</a:t>
                      </a:r>
                      <a:r>
                        <a:rPr sz="17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Правила</a:t>
                      </a:r>
                      <a:r>
                        <a:rPr sz="1700" spc="-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приема</a:t>
                      </a:r>
                      <a:r>
                        <a:rPr sz="1700" spc="-4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педагогов</a:t>
                      </a:r>
                      <a:r>
                        <a:rPr sz="1700" spc="-6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7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работу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762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1575">
                <a:tc>
                  <a:txBody>
                    <a:bodyPr/>
                    <a:lstStyle/>
                    <a:p>
                      <a:pPr marL="242570" indent="-149860">
                        <a:lnSpc>
                          <a:spcPct val="100000"/>
                        </a:lnSpc>
                        <a:spcBef>
                          <a:spcPts val="250"/>
                        </a:spcBef>
                        <a:buClr>
                          <a:srgbClr val="5B9BD4"/>
                        </a:buClr>
                        <a:buFont typeface="Wingdings"/>
                        <a:buChar char=""/>
                        <a:tabLst>
                          <a:tab pos="242570" algn="l"/>
                        </a:tabLst>
                      </a:pP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Создание</a:t>
                      </a:r>
                      <a:r>
                        <a:rPr sz="17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платформы</a:t>
                      </a:r>
                      <a:r>
                        <a:rPr sz="1700" spc="-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«Үздік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педагог»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762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005">
                <a:tc>
                  <a:txBody>
                    <a:bodyPr/>
                    <a:lstStyle/>
                    <a:p>
                      <a:pPr marL="242570" indent="-149860">
                        <a:lnSpc>
                          <a:spcPct val="100000"/>
                        </a:lnSpc>
                        <a:spcBef>
                          <a:spcPts val="250"/>
                        </a:spcBef>
                        <a:buClr>
                          <a:srgbClr val="5B9BD4"/>
                        </a:buClr>
                        <a:buFont typeface="Wingdings"/>
                        <a:buChar char=""/>
                        <a:tabLst>
                          <a:tab pos="242570" algn="l"/>
                        </a:tabLst>
                      </a:pP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рограмм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700" spc="-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ж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7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ф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сс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ю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762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9175">
                <a:tc>
                  <a:txBody>
                    <a:bodyPr/>
                    <a:lstStyle/>
                    <a:p>
                      <a:pPr marL="92710" marR="182880">
                        <a:lnSpc>
                          <a:spcPts val="1220"/>
                        </a:lnSpc>
                        <a:spcBef>
                          <a:spcPts val="520"/>
                        </a:spcBef>
                        <a:buClr>
                          <a:srgbClr val="5B9BD4"/>
                        </a:buClr>
                        <a:buFont typeface="Wingdings"/>
                        <a:buChar char=""/>
                        <a:tabLst>
                          <a:tab pos="242570" algn="l"/>
                        </a:tabLst>
                      </a:pP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Новый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формат</a:t>
                      </a:r>
                      <a:r>
                        <a:rPr sz="17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отношений</a:t>
                      </a:r>
                      <a:r>
                        <a:rPr sz="17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«Школа-родитель»</a:t>
                      </a:r>
                      <a:r>
                        <a:rPr sz="1700" spc="-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(руководитель</a:t>
                      </a:r>
                      <a:r>
                        <a:rPr sz="1700" spc="-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школы </a:t>
                      </a:r>
                      <a:r>
                        <a:rPr sz="1700" spc="-2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встречает</a:t>
                      </a:r>
                      <a:r>
                        <a:rPr sz="1700" spc="-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входа и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провожает</a:t>
                      </a:r>
                      <a:r>
                        <a:rPr sz="1700" spc="-5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обучающихся)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906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154">
                <a:tc>
                  <a:txBody>
                    <a:bodyPr/>
                    <a:lstStyle/>
                    <a:p>
                      <a:pPr marL="242570" indent="-149860">
                        <a:lnSpc>
                          <a:spcPct val="100000"/>
                        </a:lnSpc>
                        <a:spcBef>
                          <a:spcPts val="350"/>
                        </a:spcBef>
                        <a:buClr>
                          <a:srgbClr val="5B9BD4"/>
                        </a:buClr>
                        <a:buFont typeface="Wingdings"/>
                        <a:buChar char=""/>
                        <a:tabLst>
                          <a:tab pos="242570" algn="l"/>
                        </a:tabLst>
                      </a:pP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ере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1700" spc="-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шк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л 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700" spc="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66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10493882" y="6662657"/>
          <a:ext cx="7287578" cy="32533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7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3409">
                <a:tc>
                  <a:txBody>
                    <a:bodyPr/>
                    <a:lstStyle/>
                    <a:p>
                      <a:pPr marL="276225" indent="-149860">
                        <a:lnSpc>
                          <a:spcPts val="1220"/>
                        </a:lnSpc>
                        <a:buClr>
                          <a:srgbClr val="EC7C30"/>
                        </a:buClr>
                        <a:buFont typeface="Wingdings"/>
                        <a:buChar char=""/>
                        <a:tabLst>
                          <a:tab pos="276860" algn="l"/>
                        </a:tabLst>
                      </a:pP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Проведение</a:t>
                      </a:r>
                      <a:r>
                        <a:rPr sz="1700" spc="-4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мероприятий,</a:t>
                      </a:r>
                      <a:r>
                        <a:rPr sz="1700" spc="-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посвещенных</a:t>
                      </a:r>
                      <a:r>
                        <a:rPr sz="17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Году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детей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146">
                <a:tc>
                  <a:txBody>
                    <a:bodyPr/>
                    <a:lstStyle/>
                    <a:p>
                      <a:pPr marL="276225" indent="-149860">
                        <a:lnSpc>
                          <a:spcPct val="100000"/>
                        </a:lnSpc>
                        <a:spcBef>
                          <a:spcPts val="360"/>
                        </a:spcBef>
                        <a:buClr>
                          <a:srgbClr val="EC7C30"/>
                        </a:buClr>
                        <a:buFont typeface="Wingdings"/>
                        <a:buChar char=""/>
                        <a:tabLst>
                          <a:tab pos="276860" algn="l"/>
                        </a:tabLst>
                      </a:pP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Развитие</a:t>
                      </a:r>
                      <a:r>
                        <a:rPr sz="1700" spc="-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детского</a:t>
                      </a:r>
                      <a:r>
                        <a:rPr sz="1700" spc="-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движения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858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495">
                <a:tc>
                  <a:txBody>
                    <a:bodyPr/>
                    <a:lstStyle/>
                    <a:p>
                      <a:pPr marL="127000" marR="391160">
                        <a:lnSpc>
                          <a:spcPts val="1220"/>
                        </a:lnSpc>
                        <a:spcBef>
                          <a:spcPts val="489"/>
                        </a:spcBef>
                        <a:buClr>
                          <a:srgbClr val="EC7C30"/>
                        </a:buClr>
                        <a:buSzPct val="90909"/>
                        <a:buFont typeface="Wingdings"/>
                        <a:buChar char=""/>
                        <a:tabLst>
                          <a:tab pos="238125" algn="l"/>
                        </a:tabLst>
                      </a:pP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Дебаты,</a:t>
                      </a:r>
                      <a:r>
                        <a:rPr sz="17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день/неделя</a:t>
                      </a:r>
                      <a:r>
                        <a:rPr sz="1700" spc="26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самоуправления,</a:t>
                      </a:r>
                      <a:r>
                        <a:rPr sz="1700" spc="-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читающая</a:t>
                      </a:r>
                      <a:r>
                        <a:rPr sz="17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школа,</a:t>
                      </a:r>
                      <a:r>
                        <a:rPr sz="17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театр, </a:t>
                      </a:r>
                      <a:r>
                        <a:rPr sz="1700" spc="-2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медиация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3344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604">
                <a:tc>
                  <a:txBody>
                    <a:bodyPr/>
                    <a:lstStyle/>
                    <a:p>
                      <a:pPr marL="237490" indent="-111125">
                        <a:lnSpc>
                          <a:spcPct val="100000"/>
                        </a:lnSpc>
                        <a:spcBef>
                          <a:spcPts val="470"/>
                        </a:spcBef>
                        <a:buClr>
                          <a:srgbClr val="EC7C30"/>
                        </a:buClr>
                        <a:buSzPct val="90909"/>
                        <a:buFont typeface="Wingdings"/>
                        <a:buChar char=""/>
                        <a:tabLst>
                          <a:tab pos="238125" algn="l"/>
                        </a:tabLst>
                      </a:pP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Концептуальные</a:t>
                      </a:r>
                      <a:r>
                        <a:rPr sz="1700" spc="-5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основы</a:t>
                      </a:r>
                      <a:r>
                        <a:rPr sz="1700" spc="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воспитания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953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265">
                <a:tc>
                  <a:txBody>
                    <a:bodyPr/>
                    <a:lstStyle/>
                    <a:p>
                      <a:pPr marL="127000" marR="119380">
                        <a:lnSpc>
                          <a:spcPts val="1220"/>
                        </a:lnSpc>
                        <a:spcBef>
                          <a:spcPts val="480"/>
                        </a:spcBef>
                        <a:buClr>
                          <a:srgbClr val="EC7C30"/>
                        </a:buClr>
                        <a:buSzPct val="90909"/>
                        <a:buFont typeface="Wingdings"/>
                        <a:buChar char=""/>
                        <a:tabLst>
                          <a:tab pos="238125" algn="l"/>
                        </a:tabLst>
                      </a:pP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ч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ст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ы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о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ш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7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(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тст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ие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,</a:t>
                      </a:r>
                      <a:r>
                        <a:rPr sz="17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ра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щ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ие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,</a:t>
                      </a:r>
                      <a:r>
                        <a:rPr sz="1700" spc="-7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)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 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 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национальных</a:t>
                      </a:r>
                      <a:r>
                        <a:rPr sz="1700" spc="-3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ценностей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9144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767">
                <a:tc>
                  <a:txBody>
                    <a:bodyPr/>
                    <a:lstStyle/>
                    <a:p>
                      <a:pPr marL="237490" indent="-111125">
                        <a:lnSpc>
                          <a:spcPct val="100000"/>
                        </a:lnSpc>
                        <a:spcBef>
                          <a:spcPts val="470"/>
                        </a:spcBef>
                        <a:buClr>
                          <a:srgbClr val="EC7C30"/>
                        </a:buClr>
                        <a:buSzPct val="90909"/>
                        <a:buFont typeface="Wingdings"/>
                        <a:buChar char=""/>
                        <a:tabLst>
                          <a:tab pos="238125" algn="l"/>
                        </a:tabLst>
                      </a:pP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Ф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орм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ро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ие</a:t>
                      </a:r>
                      <a:r>
                        <a:rPr sz="1700" spc="-7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ульту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ы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кл</a:t>
                      </a:r>
                      <a:r>
                        <a:rPr sz="1700" spc="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ю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зи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700" spc="-1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й</a:t>
                      </a:r>
                      <a:r>
                        <a:rPr sz="1700" spc="-2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700" spc="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ре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ды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953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627">
                <a:tc>
                  <a:txBody>
                    <a:bodyPr/>
                    <a:lstStyle/>
                    <a:p>
                      <a:pPr marL="237490" indent="-111125">
                        <a:lnSpc>
                          <a:spcPts val="1235"/>
                        </a:lnSpc>
                        <a:spcBef>
                          <a:spcPts val="365"/>
                        </a:spcBef>
                        <a:buClr>
                          <a:srgbClr val="EC7C30"/>
                        </a:buClr>
                        <a:buSzPct val="90909"/>
                        <a:buFont typeface="Wingdings"/>
                        <a:buChar char=""/>
                        <a:tabLst>
                          <a:tab pos="238125" algn="l"/>
                        </a:tabLst>
                      </a:pP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20-минутное</a:t>
                      </a:r>
                      <a:r>
                        <a:rPr sz="17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5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чтение</a:t>
                      </a:r>
                      <a:r>
                        <a:rPr sz="1700" spc="-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3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книг</a:t>
                      </a:r>
                      <a:r>
                        <a:rPr sz="1700" spc="2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700" spc="-10" dirty="0">
                          <a:solidFill>
                            <a:srgbClr val="001F5F"/>
                          </a:solidFill>
                          <a:latin typeface="Microsoft Sans Serif"/>
                          <a:cs typeface="Microsoft Sans Serif"/>
                        </a:rPr>
                        <a:t>ежедневно</a:t>
                      </a:r>
                      <a:endParaRPr sz="17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69533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2255138" y="6614465"/>
            <a:ext cx="3185160" cy="450533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2700" b="1" dirty="0">
                <a:solidFill>
                  <a:srgbClr val="006FC0"/>
                </a:solidFill>
                <a:latin typeface="Arial"/>
                <a:cs typeface="Arial"/>
              </a:rPr>
              <a:t>Процесс</a:t>
            </a:r>
            <a:r>
              <a:rPr sz="2700" b="1" spc="-127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b="1" spc="-23" dirty="0">
                <a:solidFill>
                  <a:srgbClr val="006FC0"/>
                </a:solidFill>
                <a:latin typeface="Arial"/>
                <a:cs typeface="Arial"/>
              </a:rPr>
              <a:t>обучения</a:t>
            </a:r>
            <a:endParaRPr sz="2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41220" y="1557338"/>
            <a:ext cx="4457700" cy="44958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2700" b="1" spc="-8" dirty="0">
                <a:solidFill>
                  <a:srgbClr val="006FC0"/>
                </a:solidFill>
                <a:latin typeface="Arial"/>
                <a:cs typeface="Arial"/>
              </a:rPr>
              <a:t>Содержание</a:t>
            </a:r>
            <a:r>
              <a:rPr sz="2700" b="1" spc="-6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b="1" spc="-15" dirty="0">
                <a:solidFill>
                  <a:srgbClr val="006FC0"/>
                </a:solidFill>
                <a:latin typeface="Arial"/>
                <a:cs typeface="Arial"/>
              </a:rPr>
              <a:t>образования</a:t>
            </a:r>
            <a:endParaRPr sz="27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923014" y="1606792"/>
            <a:ext cx="3449955" cy="450533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2700" b="1" spc="-23" dirty="0">
                <a:solidFill>
                  <a:srgbClr val="006FC0"/>
                </a:solidFill>
                <a:latin typeface="Arial"/>
                <a:cs typeface="Arial"/>
              </a:rPr>
              <a:t>Управление</a:t>
            </a:r>
            <a:r>
              <a:rPr sz="2700" b="1" spc="-10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b="1" spc="-23" dirty="0">
                <a:solidFill>
                  <a:srgbClr val="006FC0"/>
                </a:solidFill>
                <a:latin typeface="Arial"/>
                <a:cs typeface="Arial"/>
              </a:rPr>
              <a:t>школой</a:t>
            </a:r>
            <a:endParaRPr sz="2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818239" y="5807582"/>
            <a:ext cx="4098608" cy="44958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2700" b="1" spc="-23" dirty="0">
                <a:solidFill>
                  <a:srgbClr val="006FC0"/>
                </a:solidFill>
                <a:latin typeface="Arial"/>
                <a:cs typeface="Arial"/>
              </a:rPr>
              <a:t>Воспитательная</a:t>
            </a:r>
            <a:r>
              <a:rPr sz="2700" b="1" spc="9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b="1" spc="-30" dirty="0">
                <a:solidFill>
                  <a:srgbClr val="006FC0"/>
                </a:solidFill>
                <a:latin typeface="Arial"/>
                <a:cs typeface="Arial"/>
              </a:rPr>
              <a:t>работа</a:t>
            </a:r>
            <a:endParaRPr sz="27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64184" y="2343340"/>
            <a:ext cx="6573203" cy="3944350"/>
          </a:xfrm>
          <a:prstGeom prst="rect">
            <a:avLst/>
          </a:prstGeom>
        </p:spPr>
        <p:txBody>
          <a:bodyPr vert="horz" wrap="square" lIns="0" tIns="20003" rIns="0" bIns="0" rtlCol="0">
            <a:spAutoFit/>
          </a:bodyPr>
          <a:lstStyle/>
          <a:p>
            <a:pPr marL="274320" marR="31433" indent="-256223">
              <a:spcBef>
                <a:spcPts val="158"/>
              </a:spcBef>
              <a:buFont typeface="Wingdings"/>
              <a:buChar char=""/>
              <a:tabLst>
                <a:tab pos="275273" algn="l"/>
              </a:tabLst>
            </a:pP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Усиление требований </a:t>
            </a:r>
            <a:r>
              <a:rPr sz="17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к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дошкольному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воспитанию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обучению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в </a:t>
            </a:r>
            <a:r>
              <a:rPr sz="1700" spc="-4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части</a:t>
            </a:r>
            <a:r>
              <a:rPr sz="17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безопасности</a:t>
            </a:r>
            <a:r>
              <a:rPr sz="17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детей</a:t>
            </a:r>
            <a:r>
              <a:rPr sz="17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качества</a:t>
            </a:r>
            <a:r>
              <a:rPr sz="17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услуг</a:t>
            </a:r>
            <a:endParaRPr sz="1700" dirty="0">
              <a:latin typeface="Microsoft Sans Serif"/>
              <a:cs typeface="Microsoft Sans Serif"/>
            </a:endParaRPr>
          </a:p>
          <a:p>
            <a:pPr marL="274320" indent="-256223">
              <a:buFont typeface="Wingdings"/>
              <a:buChar char=""/>
              <a:tabLst>
                <a:tab pos="275273" algn="l"/>
              </a:tabLst>
            </a:pP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Адаптация</a:t>
            </a:r>
            <a:r>
              <a:rPr sz="17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учебных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программ</a:t>
            </a:r>
            <a:r>
              <a:rPr sz="1700" spc="-8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1700" spc="-8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ООП</a:t>
            </a:r>
            <a:endParaRPr sz="1700" dirty="0">
              <a:latin typeface="Microsoft Sans Serif"/>
              <a:cs typeface="Microsoft Sans Serif"/>
            </a:endParaRPr>
          </a:p>
          <a:p>
            <a:pPr marL="274320" marR="808673" indent="-256223">
              <a:buFont typeface="Wingdings"/>
              <a:buChar char=""/>
              <a:tabLst>
                <a:tab pos="275273" algn="l"/>
              </a:tabLst>
            </a:pP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Создание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условий 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детей ООП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через 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оценку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особых </a:t>
            </a:r>
            <a:r>
              <a:rPr sz="1700" spc="-4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образовательных</a:t>
            </a:r>
            <a:r>
              <a:rPr sz="17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потребностей</a:t>
            </a:r>
            <a:endParaRPr sz="1700" dirty="0">
              <a:latin typeface="Microsoft Sans Serif"/>
              <a:cs typeface="Microsoft Sans Serif"/>
            </a:endParaRPr>
          </a:p>
          <a:p>
            <a:pPr marL="274320" indent="-256223">
              <a:buFont typeface="Wingdings"/>
              <a:buChar char=""/>
              <a:tabLst>
                <a:tab pos="275273" algn="l"/>
              </a:tabLst>
            </a:pP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Психолого-педагогическое</a:t>
            </a:r>
            <a:r>
              <a:rPr sz="1700"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сопровождение</a:t>
            </a:r>
            <a:r>
              <a:rPr sz="1700" spc="-5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1700" spc="-9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z="1700" spc="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ООП</a:t>
            </a:r>
            <a:endParaRPr sz="1700" dirty="0">
              <a:latin typeface="Microsoft Sans Serif"/>
              <a:cs typeface="Microsoft Sans Serif"/>
            </a:endParaRPr>
          </a:p>
          <a:p>
            <a:pPr marL="274320" indent="-256223">
              <a:spcBef>
                <a:spcPts val="8"/>
              </a:spcBef>
              <a:buFont typeface="Wingdings"/>
              <a:buChar char=""/>
              <a:tabLst>
                <a:tab pos="275273" algn="l"/>
              </a:tabLst>
            </a:pP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Курс</a:t>
            </a:r>
            <a:r>
              <a:rPr sz="17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«Глобальные</a:t>
            </a:r>
            <a:r>
              <a:rPr sz="1700"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компетенции»:</a:t>
            </a:r>
            <a:r>
              <a:rPr sz="17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2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11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классы</a:t>
            </a:r>
            <a:endParaRPr sz="1700" dirty="0">
              <a:latin typeface="Microsoft Sans Serif"/>
              <a:cs typeface="Microsoft Sans Serif"/>
            </a:endParaRPr>
          </a:p>
          <a:p>
            <a:pPr marL="274320" marR="247650" indent="-256223">
              <a:buFont typeface="Wingdings"/>
              <a:buChar char=""/>
              <a:tabLst>
                <a:tab pos="275273" algn="l"/>
              </a:tabLst>
            </a:pP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Увеличение 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квоты 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социально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уязвимых 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слоев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населения </a:t>
            </a:r>
            <a:r>
              <a:rPr sz="1700" spc="-42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ри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ие</a:t>
            </a:r>
            <a:r>
              <a:rPr sz="17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700"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сп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ц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иа</a:t>
            </a:r>
            <a:r>
              <a:rPr sz="1700" spc="23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7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зи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нн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ые</a:t>
            </a:r>
            <a:r>
              <a:rPr sz="1700"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ор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7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ц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7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ра</a:t>
            </a:r>
            <a:r>
              <a:rPr sz="17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я</a:t>
            </a:r>
            <a:endParaRPr sz="1700" dirty="0">
              <a:latin typeface="Microsoft Sans Serif"/>
              <a:cs typeface="Microsoft Sans Serif"/>
            </a:endParaRPr>
          </a:p>
          <a:p>
            <a:pPr marL="274320" marR="281940" indent="-256223">
              <a:buFont typeface="Wingdings"/>
              <a:buChar char=""/>
              <a:tabLst>
                <a:tab pos="275273" algn="l"/>
              </a:tabLst>
            </a:pPr>
            <a:r>
              <a:rPr sz="1700" spc="-53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ора</a:t>
            </a:r>
            <a:r>
              <a:rPr sz="1700" spc="23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ь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и </a:t>
            </a:r>
            <a:r>
              <a:rPr sz="17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ериа</a:t>
            </a:r>
            <a:r>
              <a:rPr sz="1700" spc="23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ь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700" spc="-10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ощре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z="1700"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ед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г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r>
              <a:rPr sz="1700" spc="-11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ре</a:t>
            </a:r>
            <a:r>
              <a:rPr sz="1700"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еро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, 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воспитавших</a:t>
            </a:r>
            <a:r>
              <a:rPr sz="17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талантливых</a:t>
            </a:r>
            <a:r>
              <a:rPr sz="1700"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детей</a:t>
            </a:r>
            <a:endParaRPr sz="1700" dirty="0">
              <a:latin typeface="Microsoft Sans Serif"/>
              <a:cs typeface="Microsoft Sans Serif"/>
            </a:endParaRPr>
          </a:p>
          <a:p>
            <a:pPr marL="274320" marR="115253" indent="-256223">
              <a:buFont typeface="Wingdings"/>
              <a:buChar char=""/>
              <a:tabLst>
                <a:tab pos="275273" algn="l"/>
              </a:tabLst>
            </a:pP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Предоставление</a:t>
            </a:r>
            <a:r>
              <a:rPr sz="1700" spc="-11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талантливым</a:t>
            </a:r>
            <a:r>
              <a:rPr sz="1700"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детям</a:t>
            </a:r>
            <a:r>
              <a:rPr sz="1700"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грантов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</a:t>
            </a:r>
            <a:r>
              <a:rPr sz="1700"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поступления </a:t>
            </a:r>
            <a:r>
              <a:rPr sz="1700" spc="-41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1700" dirty="0">
                <a:solidFill>
                  <a:srgbClr val="001F5F"/>
                </a:solidFill>
                <a:latin typeface="Microsoft Sans Serif"/>
                <a:cs typeface="Microsoft Sans Serif"/>
              </a:rPr>
              <a:t>в </a:t>
            </a:r>
            <a:r>
              <a:rPr sz="1700"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ВУЗ</a:t>
            </a:r>
            <a:endParaRPr sz="1700" dirty="0">
              <a:latin typeface="Microsoft Sans Serif"/>
              <a:cs typeface="Microsoft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208731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1" y="1"/>
            <a:ext cx="18288000" cy="1106423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7947" y="266624"/>
            <a:ext cx="15703868" cy="450533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2700" spc="-30" dirty="0">
                <a:solidFill>
                  <a:srgbClr val="FFFFFF"/>
                </a:solidFill>
              </a:rPr>
              <a:t>ОРГАНИЗАЦИЯ</a:t>
            </a:r>
            <a:r>
              <a:rPr sz="2700" spc="127" dirty="0">
                <a:solidFill>
                  <a:srgbClr val="FFFFFF"/>
                </a:solidFill>
              </a:rPr>
              <a:t> </a:t>
            </a:r>
            <a:r>
              <a:rPr sz="2700" spc="-38" dirty="0">
                <a:solidFill>
                  <a:srgbClr val="FFFFFF"/>
                </a:solidFill>
              </a:rPr>
              <a:t>ВОСПИТАТЕЛЬНОЙ</a:t>
            </a:r>
            <a:r>
              <a:rPr sz="2700" spc="90" dirty="0">
                <a:solidFill>
                  <a:srgbClr val="FFFFFF"/>
                </a:solidFill>
              </a:rPr>
              <a:t> </a:t>
            </a:r>
            <a:r>
              <a:rPr sz="2700" spc="-53" dirty="0">
                <a:solidFill>
                  <a:srgbClr val="FFFFFF"/>
                </a:solidFill>
              </a:rPr>
              <a:t>РАБОТЫ</a:t>
            </a:r>
            <a:r>
              <a:rPr sz="2700" spc="113" dirty="0">
                <a:solidFill>
                  <a:srgbClr val="FFFFFF"/>
                </a:solidFill>
              </a:rPr>
              <a:t> </a:t>
            </a:r>
            <a:r>
              <a:rPr sz="2700" dirty="0">
                <a:solidFill>
                  <a:srgbClr val="FFFFFF"/>
                </a:solidFill>
              </a:rPr>
              <a:t>В</a:t>
            </a:r>
            <a:r>
              <a:rPr sz="2700" spc="15" dirty="0">
                <a:solidFill>
                  <a:srgbClr val="FFFFFF"/>
                </a:solidFill>
              </a:rPr>
              <a:t> </a:t>
            </a:r>
            <a:r>
              <a:rPr sz="2700" spc="-30" dirty="0">
                <a:solidFill>
                  <a:srgbClr val="FFFFFF"/>
                </a:solidFill>
              </a:rPr>
              <a:t>ОРГАНИЗАЦИЯХ</a:t>
            </a:r>
            <a:r>
              <a:rPr sz="2700" spc="83" dirty="0">
                <a:solidFill>
                  <a:srgbClr val="FFFFFF"/>
                </a:solidFill>
              </a:rPr>
              <a:t> </a:t>
            </a:r>
            <a:r>
              <a:rPr sz="2700" spc="-15" dirty="0">
                <a:solidFill>
                  <a:srgbClr val="FFFFFF"/>
                </a:solidFill>
              </a:rPr>
              <a:t>СРЕДНЕГО</a:t>
            </a:r>
            <a:r>
              <a:rPr sz="2700" spc="38" dirty="0">
                <a:solidFill>
                  <a:srgbClr val="FFFFFF"/>
                </a:solidFill>
              </a:rPr>
              <a:t> </a:t>
            </a:r>
            <a:r>
              <a:rPr sz="2700" spc="-60" dirty="0">
                <a:solidFill>
                  <a:srgbClr val="FFFFFF"/>
                </a:solidFill>
              </a:rPr>
              <a:t>ОБРАЗОВАНИЯ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9383648" y="4167492"/>
            <a:ext cx="7944803" cy="113728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270510" indent="-251460">
              <a:spcBef>
                <a:spcPts val="150"/>
              </a:spcBef>
              <a:buClr>
                <a:srgbClr val="000000"/>
              </a:buClr>
              <a:buFont typeface="Wingdings"/>
              <a:buChar char=""/>
              <a:tabLst>
                <a:tab pos="270510" algn="l"/>
              </a:tabLst>
            </a:pP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Родительские</a:t>
            </a:r>
            <a:r>
              <a:rPr b="1" spc="53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собрания</a:t>
            </a:r>
            <a:r>
              <a:rPr b="1" spc="51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могут</a:t>
            </a:r>
            <a:r>
              <a:rPr spc="54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быть:</a:t>
            </a:r>
            <a:r>
              <a:rPr spc="5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организационными,</a:t>
            </a:r>
            <a:r>
              <a:rPr spc="55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текущими</a:t>
            </a:r>
            <a:endParaRPr dirty="0">
              <a:latin typeface="Microsoft Sans Serif"/>
              <a:cs typeface="Microsoft Sans Serif"/>
            </a:endParaRPr>
          </a:p>
          <a:p>
            <a:pPr marL="269558">
              <a:spcBef>
                <a:spcPts val="8"/>
              </a:spcBef>
            </a:pP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или</a:t>
            </a:r>
            <a:r>
              <a:rPr spc="3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тематическими,</a:t>
            </a:r>
            <a:r>
              <a:rPr spc="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итоговыми,</a:t>
            </a:r>
            <a:r>
              <a:rPr spc="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общешкольными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pc="8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групповыми.</a:t>
            </a:r>
            <a:endParaRPr dirty="0">
              <a:latin typeface="Microsoft Sans Serif"/>
              <a:cs typeface="Microsoft Sans Serif"/>
            </a:endParaRPr>
          </a:p>
          <a:p>
            <a:pPr marL="269558" marR="13335" indent="-251460">
              <a:buClr>
                <a:srgbClr val="000000"/>
              </a:buClr>
              <a:buFont typeface="Wingdings"/>
              <a:buChar char=""/>
              <a:tabLst>
                <a:tab pos="270510" algn="l"/>
                <a:tab pos="1939290" algn="l"/>
                <a:tab pos="3150870" algn="l"/>
                <a:tab pos="4564380" algn="l"/>
                <a:tab pos="4889181" algn="l"/>
                <a:tab pos="6041706" algn="l"/>
                <a:tab pos="6796088" algn="l"/>
              </a:tabLst>
            </a:pPr>
            <a:r>
              <a:rPr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ди</a:t>
            </a:r>
            <a:r>
              <a:rPr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ьские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об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ан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ия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-60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дя</a:t>
            </a:r>
            <a:r>
              <a:rPr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ся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	в	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ф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ор</a:t>
            </a:r>
            <a:r>
              <a:rPr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е	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д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ей	</a:t>
            </a:r>
            <a:r>
              <a:rPr b="1" spc="-23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b="1" spc="-6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ры</a:t>
            </a:r>
            <a:r>
              <a:rPr b="1" spc="-60" dirty="0">
                <a:solidFill>
                  <a:srgbClr val="001F5F"/>
                </a:solidFill>
                <a:latin typeface="Arial"/>
                <a:cs typeface="Arial"/>
              </a:rPr>
              <a:t>т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ы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х  дверей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что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позволяет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родителю/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законному</a:t>
            </a:r>
            <a:r>
              <a:rPr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представителю:</a:t>
            </a:r>
            <a:endParaRPr dirty="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83648" y="5266183"/>
            <a:ext cx="7940993" cy="1136333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270510" indent="-251460">
              <a:spcBef>
                <a:spcPts val="150"/>
              </a:spcBef>
              <a:buClr>
                <a:srgbClr val="000000"/>
              </a:buClr>
              <a:buChar char="•"/>
              <a:tabLst>
                <a:tab pos="270510" algn="l"/>
              </a:tabLst>
            </a:pP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встретиться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индивидуально</a:t>
            </a: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каждым</a:t>
            </a:r>
            <a:r>
              <a:rPr spc="5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педагогом;</a:t>
            </a:r>
            <a:endParaRPr>
              <a:latin typeface="Microsoft Sans Serif"/>
              <a:cs typeface="Microsoft Sans Serif"/>
            </a:endParaRPr>
          </a:p>
          <a:p>
            <a:pPr marL="270510" indent="-251460">
              <a:buClr>
                <a:srgbClr val="000000"/>
              </a:buClr>
              <a:buChar char="•"/>
              <a:tabLst>
                <a:tab pos="270510" algn="l"/>
              </a:tabLst>
            </a:pP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получить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полную</a:t>
            </a: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информацию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своем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ребенке;</a:t>
            </a:r>
            <a:endParaRPr>
              <a:latin typeface="Microsoft Sans Serif"/>
              <a:cs typeface="Microsoft Sans Serif"/>
            </a:endParaRPr>
          </a:p>
          <a:p>
            <a:pPr marL="270510" indent="-251460">
              <a:buClr>
                <a:srgbClr val="000000"/>
              </a:buClr>
              <a:buChar char="•"/>
              <a:tabLst>
                <a:tab pos="270510" algn="l"/>
              </a:tabLst>
            </a:pP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узнать</a:t>
            </a:r>
            <a:r>
              <a:rPr spc="18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его</a:t>
            </a:r>
            <a:r>
              <a:rPr spc="18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успеваемость</a:t>
            </a:r>
            <a:r>
              <a:rPr spc="18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по</a:t>
            </a:r>
            <a:r>
              <a:rPr spc="18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предметам,</a:t>
            </a:r>
            <a:r>
              <a:rPr spc="18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отношения</a:t>
            </a:r>
            <a:r>
              <a:rPr spc="18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13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pc="18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урокам,</a:t>
            </a:r>
            <a:r>
              <a:rPr spc="19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успехи</a:t>
            </a:r>
            <a:r>
              <a:rPr spc="2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endParaRPr>
              <a:latin typeface="Microsoft Sans Serif"/>
              <a:cs typeface="Microsoft Sans Serif"/>
            </a:endParaRPr>
          </a:p>
          <a:p>
            <a:pPr marL="269558"/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достижения.</a:t>
            </a:r>
            <a:endParaRPr>
              <a:latin typeface="Microsoft Sans Serif"/>
              <a:cs typeface="Microsoft Sans Serif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60819" y="2564891"/>
            <a:ext cx="1708212" cy="786384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939545" y="1680209"/>
            <a:ext cx="4860608" cy="342401"/>
          </a:xfrm>
          <a:prstGeom prst="rect">
            <a:avLst/>
          </a:prstGeom>
          <a:ln w="27431">
            <a:solidFill>
              <a:srgbClr val="375F92"/>
            </a:solidFill>
          </a:ln>
        </p:spPr>
        <p:txBody>
          <a:bodyPr vert="horz" wrap="square" lIns="0" tIns="64770" rIns="0" bIns="0" rtlCol="0">
            <a:spAutoFit/>
          </a:bodyPr>
          <a:lstStyle/>
          <a:p>
            <a:pPr marL="131445">
              <a:spcBef>
                <a:spcPts val="510"/>
              </a:spcBef>
            </a:pPr>
            <a:r>
              <a:rPr b="1" spc="-8" dirty="0">
                <a:solidFill>
                  <a:srgbClr val="006FC0"/>
                </a:solidFill>
                <a:latin typeface="Arial"/>
                <a:cs typeface="Arial"/>
              </a:rPr>
              <a:t>ОСНОВНЫЕ</a:t>
            </a:r>
            <a:r>
              <a:rPr b="1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6FC0"/>
                </a:solidFill>
                <a:latin typeface="Arial"/>
                <a:cs typeface="Arial"/>
              </a:rPr>
              <a:t>ОРИЕНТИРЫ:</a:t>
            </a:r>
            <a:endParaRPr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82979" y="2564510"/>
            <a:ext cx="1829753" cy="88011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9050" marR="7620">
              <a:lnSpc>
                <a:spcPct val="103400"/>
              </a:lnSpc>
              <a:spcBef>
                <a:spcPts val="75"/>
              </a:spcBef>
            </a:pPr>
            <a:r>
              <a:rPr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ц</a:t>
            </a: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pc="23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у</a:t>
            </a: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ль</a:t>
            </a:r>
            <a:r>
              <a:rPr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ые  основы </a:t>
            </a: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воспитания</a:t>
            </a:r>
            <a:endParaRPr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12666" y="2566340"/>
            <a:ext cx="2324100" cy="58864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Индекс</a:t>
            </a:r>
            <a:r>
              <a:rPr spc="-9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благополучия</a:t>
            </a:r>
            <a:endParaRPr>
              <a:latin typeface="Microsoft Sans Serif"/>
              <a:cs typeface="Microsoft Sans Serif"/>
            </a:endParaRPr>
          </a:p>
          <a:p>
            <a:pPr marL="19050">
              <a:spcBef>
                <a:spcPts val="8"/>
              </a:spcBef>
            </a:pP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детей</a:t>
            </a:r>
            <a:endParaRPr>
              <a:latin typeface="Microsoft Sans Serif"/>
              <a:cs typeface="Microsoft Sans Serif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37261" y="2519172"/>
            <a:ext cx="502919" cy="978573"/>
          </a:xfrm>
          <a:prstGeom prst="rect">
            <a:avLst/>
          </a:prstGeom>
        </p:spPr>
      </p:pic>
      <p:sp>
        <p:nvSpPr>
          <p:cNvPr id="11" name="object 11"/>
          <p:cNvSpPr/>
          <p:nvPr/>
        </p:nvSpPr>
        <p:spPr>
          <a:xfrm>
            <a:off x="928117" y="3584448"/>
            <a:ext cx="7653338" cy="0"/>
          </a:xfrm>
          <a:custGeom>
            <a:avLst/>
            <a:gdLst/>
            <a:ahLst/>
            <a:cxnLst/>
            <a:rect l="l" t="t" r="r" b="b"/>
            <a:pathLst>
              <a:path w="5102225">
                <a:moveTo>
                  <a:pt x="0" y="0"/>
                </a:moveTo>
                <a:lnTo>
                  <a:pt x="5101971" y="0"/>
                </a:lnTo>
              </a:path>
            </a:pathLst>
          </a:custGeom>
          <a:ln w="18288">
            <a:solidFill>
              <a:srgbClr val="BDBDBD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691758" y="4130039"/>
            <a:ext cx="1724025" cy="2962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воспитательной</a:t>
            </a:r>
            <a:endParaRPr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40256" y="4130039"/>
            <a:ext cx="2306003" cy="587693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  <a:tabLst>
                <a:tab pos="1705928" algn="l"/>
              </a:tabLst>
            </a:pP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Приоритетом	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при</a:t>
            </a:r>
            <a:endParaRPr>
              <a:latin typeface="Microsoft Sans Serif"/>
              <a:cs typeface="Microsoft Sans Serif"/>
            </a:endParaRPr>
          </a:p>
          <a:p>
            <a:pPr marL="19050">
              <a:tabLst>
                <a:tab pos="1207770" algn="l"/>
              </a:tabLst>
            </a:pP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является	</a:t>
            </a:r>
            <a:r>
              <a:rPr b="1" spc="-23" dirty="0">
                <a:solidFill>
                  <a:srgbClr val="001F5F"/>
                </a:solidFill>
                <a:latin typeface="Arial"/>
                <a:cs typeface="Arial"/>
              </a:rPr>
              <a:t>уважение</a:t>
            </a:r>
            <a:endParaRPr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082033" y="4130039"/>
            <a:ext cx="1532573" cy="587693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организации</a:t>
            </a:r>
            <a:endParaRPr>
              <a:latin typeface="Microsoft Sans Serif"/>
              <a:cs typeface="Microsoft Sans Serif"/>
            </a:endParaRPr>
          </a:p>
          <a:p>
            <a:pPr marL="179070">
              <a:tabLst>
                <a:tab pos="553403" algn="l"/>
              </a:tabLst>
            </a:pP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и	д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о</a:t>
            </a:r>
            <a:r>
              <a:rPr b="1" spc="-30" dirty="0">
                <a:solidFill>
                  <a:srgbClr val="001F5F"/>
                </a:solidFill>
                <a:latin typeface="Arial"/>
                <a:cs typeface="Arial"/>
              </a:rPr>
              <a:t>в</a:t>
            </a:r>
            <a:r>
              <a:rPr b="1" spc="-38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ие</a:t>
            </a:r>
            <a:endParaRPr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52550" y="4130039"/>
            <a:ext cx="1016318" cy="862013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 marR="7620" indent="205740" algn="r">
              <a:spcBef>
                <a:spcPts val="150"/>
              </a:spcBef>
            </a:pP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ты  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b="1" spc="-38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бе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,  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детей,</a:t>
            </a:r>
            <a:endParaRPr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806058" y="4403903"/>
            <a:ext cx="1623060" cy="587693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  <a:tabLst>
                <a:tab pos="365760" algn="l"/>
              </a:tabLst>
            </a:pP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к	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личности</a:t>
            </a:r>
            <a:endParaRPr>
              <a:latin typeface="Arial"/>
              <a:cs typeface="Arial"/>
            </a:endParaRPr>
          </a:p>
          <a:p>
            <a:pPr marL="416243">
              <a:spcBef>
                <a:spcPts val="8"/>
              </a:spcBef>
            </a:pP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интересов</a:t>
            </a:r>
            <a:endParaRPr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40256" y="4679060"/>
            <a:ext cx="4170998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  <a:tabLst>
                <a:tab pos="1715453" algn="l"/>
                <a:tab pos="2593658" algn="l"/>
                <a:tab pos="3064193" algn="l"/>
              </a:tabLst>
            </a:pP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обеспечение	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прав	и	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законных</a:t>
            </a:r>
            <a:endParaRPr>
              <a:latin typeface="Arial"/>
              <a:cs typeface="Arial"/>
            </a:endParaRPr>
          </a:p>
          <a:p>
            <a:pPr marL="19050"/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недопущение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их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дискриминации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.</a:t>
            </a:r>
            <a:endParaRPr>
              <a:latin typeface="Microsoft Sans Serif"/>
              <a:cs typeface="Microsoft Sans Serif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946404" y="4142232"/>
            <a:ext cx="590550" cy="594360"/>
            <a:chOff x="630936" y="2761488"/>
            <a:chExt cx="393700" cy="396240"/>
          </a:xfrm>
        </p:grpSpPr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9224" y="2779776"/>
              <a:ext cx="318062" cy="359663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640080" y="2770632"/>
              <a:ext cx="375285" cy="378460"/>
            </a:xfrm>
            <a:custGeom>
              <a:avLst/>
              <a:gdLst/>
              <a:ahLst/>
              <a:cxnLst/>
              <a:rect l="l" t="t" r="r" b="b"/>
              <a:pathLst>
                <a:path w="375284" h="378460">
                  <a:moveTo>
                    <a:pt x="0" y="377951"/>
                  </a:moveTo>
                  <a:lnTo>
                    <a:pt x="374904" y="377951"/>
                  </a:lnTo>
                  <a:lnTo>
                    <a:pt x="374904" y="0"/>
                  </a:lnTo>
                  <a:lnTo>
                    <a:pt x="0" y="0"/>
                  </a:lnTo>
                  <a:lnTo>
                    <a:pt x="0" y="377951"/>
                  </a:lnTo>
                  <a:close/>
                </a:path>
              </a:pathLst>
            </a:custGeom>
            <a:ln w="18287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090116" y="6240970"/>
            <a:ext cx="7418070" cy="2962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270510" indent="-251460">
              <a:spcBef>
                <a:spcPts val="150"/>
              </a:spcBef>
              <a:buClr>
                <a:srgbClr val="000000"/>
              </a:buClr>
              <a:buFont typeface="Wingdings"/>
              <a:buChar char=""/>
              <a:tabLst>
                <a:tab pos="270510" algn="l"/>
                <a:tab pos="1253490" algn="l"/>
                <a:tab pos="1870710" algn="l"/>
                <a:tab pos="4084320" algn="l"/>
                <a:tab pos="7276148" algn="l"/>
              </a:tabLst>
            </a:pP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еры	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п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пр</a:t>
            </a:r>
            <a:r>
              <a:rPr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ед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ра</a:t>
            </a:r>
            <a:r>
              <a:rPr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щ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ен</a:t>
            </a:r>
            <a:r>
              <a:rPr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ю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b="1" spc="-30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b="1" spc="-68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лли</a:t>
            </a:r>
            <a:r>
              <a:rPr b="1" spc="-45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г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а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/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к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иб</a:t>
            </a:r>
            <a:r>
              <a:rPr b="1" spc="-3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b="1" spc="-38" dirty="0">
                <a:solidFill>
                  <a:srgbClr val="001F5F"/>
                </a:solidFill>
                <a:latin typeface="Arial"/>
                <a:cs typeface="Arial"/>
              </a:rPr>
              <a:t>б</a:t>
            </a:r>
            <a:r>
              <a:rPr b="1" spc="-68" dirty="0">
                <a:solidFill>
                  <a:srgbClr val="001F5F"/>
                </a:solidFill>
                <a:latin typeface="Arial"/>
                <a:cs typeface="Arial"/>
              </a:rPr>
              <a:t>у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лл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и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га	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endParaRPr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341576" y="6515291"/>
            <a:ext cx="2987040" cy="2962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организациях</a:t>
            </a:r>
            <a:r>
              <a:rPr spc="-9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образования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:</a:t>
            </a:r>
            <a:endParaRPr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90117" y="6789154"/>
            <a:ext cx="7424738" cy="2962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270510" indent="-251460">
              <a:spcBef>
                <a:spcPts val="150"/>
              </a:spcBef>
              <a:buClr>
                <a:srgbClr val="000000"/>
              </a:buClr>
              <a:buFont typeface="Microsoft Sans Serif"/>
              <a:buChar char="•"/>
              <a:tabLst>
                <a:tab pos="270510" algn="l"/>
              </a:tabLst>
            </a:pP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Общешкольный</a:t>
            </a:r>
            <a:r>
              <a:rPr b="1" spc="56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подход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,</a:t>
            </a:r>
            <a:r>
              <a:rPr spc="57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направленный</a:t>
            </a:r>
            <a:r>
              <a:rPr spc="54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на</a:t>
            </a:r>
            <a:r>
              <a:rPr spc="57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всех</a:t>
            </a:r>
            <a:r>
              <a:rPr spc="5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учащихся,</a:t>
            </a:r>
            <a:r>
              <a:rPr spc="57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их</a:t>
            </a:r>
            <a:endParaRPr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90116" y="7064312"/>
            <a:ext cx="7421880" cy="1684973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270510" marR="7620">
              <a:spcBef>
                <a:spcPts val="150"/>
              </a:spcBef>
              <a:tabLst>
                <a:tab pos="1619250" algn="l"/>
                <a:tab pos="1975485" algn="l"/>
                <a:tab pos="3201353" algn="l"/>
                <a:tab pos="3553778" algn="l"/>
                <a:tab pos="4513898" algn="l"/>
                <a:tab pos="5638800" algn="l"/>
              </a:tabLst>
            </a:pP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ди</a:t>
            </a:r>
            <a:r>
              <a:rPr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е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й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	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з</a:t>
            </a:r>
            <a:r>
              <a:rPr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р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лых	в	</a:t>
            </a:r>
            <a:r>
              <a:rPr spc="-83" dirty="0">
                <a:solidFill>
                  <a:srgbClr val="001F5F"/>
                </a:solidFill>
                <a:latin typeface="Microsoft Sans Serif"/>
                <a:cs typeface="Microsoft Sans Serif"/>
              </a:rPr>
              <a:t>ш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е,	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pc="-75" dirty="0">
                <a:solidFill>
                  <a:srgbClr val="001F5F"/>
                </a:solidFill>
                <a:latin typeface="Microsoft Sans Serif"/>
                <a:cs typeface="Microsoft Sans Serif"/>
              </a:rPr>
              <a:t>к</a:t>
            </a:r>
            <a:r>
              <a:rPr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ючая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	а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м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pc="8" dirty="0">
                <a:solidFill>
                  <a:srgbClr val="001F5F"/>
                </a:solidFill>
                <a:latin typeface="Microsoft Sans Serif"/>
                <a:cs typeface="Microsoft Sans Serif"/>
              </a:rPr>
              <a:t>н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ис</a:t>
            </a:r>
            <a:r>
              <a:rPr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рац</a:t>
            </a:r>
            <a:r>
              <a:rPr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pc="23" dirty="0">
                <a:solidFill>
                  <a:srgbClr val="001F5F"/>
                </a:solidFill>
                <a:latin typeface="Microsoft Sans Serif"/>
                <a:cs typeface="Microsoft Sans Serif"/>
              </a:rPr>
              <a:t>ю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, 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учителей</a:t>
            </a:r>
            <a:r>
              <a:rPr spc="2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pc="6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обслуживающий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 персонал.</a:t>
            </a:r>
            <a:endParaRPr>
              <a:latin typeface="Microsoft Sans Serif"/>
              <a:cs typeface="Microsoft Sans Serif"/>
            </a:endParaRPr>
          </a:p>
          <a:p>
            <a:pPr marL="270510" indent="-251460">
              <a:buClr>
                <a:srgbClr val="000000"/>
              </a:buClr>
              <a:buChar char="•"/>
              <a:tabLst>
                <a:tab pos="270510" algn="l"/>
              </a:tabLst>
            </a:pP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Развитие</a:t>
            </a:r>
            <a:r>
              <a:rPr spc="38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позитивных</a:t>
            </a:r>
            <a:r>
              <a:rPr b="1" spc="5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23" dirty="0">
                <a:solidFill>
                  <a:srgbClr val="001F5F"/>
                </a:solidFill>
                <a:latin typeface="Arial"/>
                <a:cs typeface="Arial"/>
              </a:rPr>
              <a:t>взаимоотношений</a:t>
            </a:r>
            <a:r>
              <a:rPr b="1" spc="17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среди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обучающихся;</a:t>
            </a:r>
            <a:endParaRPr>
              <a:latin typeface="Microsoft Sans Serif"/>
              <a:cs typeface="Microsoft Sans Serif"/>
            </a:endParaRPr>
          </a:p>
          <a:p>
            <a:pPr marL="270510" indent="-251460">
              <a:buClr>
                <a:srgbClr val="000000"/>
              </a:buClr>
              <a:buFont typeface="Microsoft Sans Serif"/>
              <a:buChar char="•"/>
              <a:tabLst>
                <a:tab pos="270510" algn="l"/>
              </a:tabLst>
            </a:pP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Поддерживающее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23" dirty="0">
                <a:solidFill>
                  <a:srgbClr val="001F5F"/>
                </a:solidFill>
                <a:latin typeface="Arial"/>
                <a:cs typeface="Arial"/>
              </a:rPr>
              <a:t>отношение</a:t>
            </a:r>
            <a:r>
              <a:rPr b="1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со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стороны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педагогов;</a:t>
            </a:r>
            <a:endParaRPr>
              <a:latin typeface="Microsoft Sans Serif"/>
              <a:cs typeface="Microsoft Sans Serif"/>
            </a:endParaRPr>
          </a:p>
          <a:p>
            <a:pPr marL="270510" indent="-251460">
              <a:buClr>
                <a:srgbClr val="000000"/>
              </a:buClr>
              <a:buChar char="•"/>
              <a:tabLst>
                <a:tab pos="270510" algn="l"/>
              </a:tabLst>
            </a:pP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Популяризация</a:t>
            </a:r>
            <a:r>
              <a:rPr spc="840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и</a:t>
            </a:r>
            <a:r>
              <a:rPr spc="832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моделирование</a:t>
            </a:r>
            <a:r>
              <a:rPr spc="82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позитивного</a:t>
            </a:r>
            <a:r>
              <a:rPr b="1" spc="8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b="1" spc="-15" dirty="0">
                <a:solidFill>
                  <a:srgbClr val="001F5F"/>
                </a:solidFill>
                <a:latin typeface="Arial"/>
                <a:cs typeface="Arial"/>
              </a:rPr>
              <a:t>родительства</a:t>
            </a:r>
            <a:endParaRPr>
              <a:latin typeface="Arial"/>
              <a:cs typeface="Arial"/>
            </a:endParaRPr>
          </a:p>
          <a:p>
            <a:pPr marL="270510"/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родителей</a:t>
            </a:r>
            <a:r>
              <a:rPr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обучающихся.</a:t>
            </a:r>
            <a:endParaRPr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743557" y="2591180"/>
            <a:ext cx="2584133" cy="2962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  <a:tabLst>
                <a:tab pos="1627823" algn="l"/>
              </a:tabLst>
            </a:pP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свободной	игровой</a:t>
            </a:r>
            <a:endParaRPr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383648" y="2591180"/>
            <a:ext cx="5040630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269558" marR="7620" indent="-251460">
              <a:spcBef>
                <a:spcPts val="150"/>
              </a:spcBef>
              <a:buClr>
                <a:srgbClr val="000000"/>
              </a:buClr>
              <a:buFont typeface="Wingdings"/>
              <a:buChar char=""/>
              <a:tabLst>
                <a:tab pos="270510" algn="l"/>
                <a:tab pos="2167890" algn="l"/>
                <a:tab pos="2223135" algn="l"/>
                <a:tab pos="3105150" algn="l"/>
                <a:tab pos="3356610" algn="l"/>
              </a:tabLst>
            </a:pP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Пе</a:t>
            </a:r>
            <a:r>
              <a:rPr b="1" spc="8" dirty="0">
                <a:solidFill>
                  <a:srgbClr val="001F5F"/>
                </a:solidFill>
                <a:latin typeface="Arial"/>
                <a:cs typeface="Arial"/>
              </a:rPr>
              <a:t>р</a:t>
            </a:r>
            <a:r>
              <a:rPr b="1" spc="-30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b="1" spc="-75" dirty="0">
                <a:solidFill>
                  <a:srgbClr val="001F5F"/>
                </a:solidFill>
                <a:latin typeface="Arial"/>
                <a:cs typeface="Arial"/>
              </a:rPr>
              <a:t>м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е</a:t>
            </a:r>
            <a:r>
              <a:rPr b="1" spc="-8" dirty="0">
                <a:solidFill>
                  <a:srgbClr val="001F5F"/>
                </a:solidFill>
                <a:latin typeface="Arial"/>
                <a:cs typeface="Arial"/>
              </a:rPr>
              <a:t>н</a:t>
            </a:r>
            <a:r>
              <a:rPr b="1" dirty="0">
                <a:solidFill>
                  <a:srgbClr val="001F5F"/>
                </a:solidFill>
                <a:latin typeface="Arial"/>
                <a:cs typeface="Arial"/>
              </a:rPr>
              <a:t>ы	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д</a:t>
            </a:r>
            <a:r>
              <a:rPr spc="-30"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15" dirty="0">
                <a:solidFill>
                  <a:srgbClr val="001F5F"/>
                </a:solidFill>
                <a:latin typeface="Microsoft Sans Serif"/>
                <a:cs typeface="Microsoft Sans Serif"/>
              </a:rPr>
              <a:t>л</a:t>
            </a:r>
            <a:r>
              <a:rPr spc="-98" dirty="0">
                <a:solidFill>
                  <a:srgbClr val="001F5F"/>
                </a:solidFill>
                <a:latin typeface="Microsoft Sans Serif"/>
                <a:cs typeface="Microsoft Sans Serif"/>
              </a:rPr>
              <a:t>ж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ны		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спо</a:t>
            </a:r>
            <a:r>
              <a:rPr spc="30" dirty="0">
                <a:solidFill>
                  <a:srgbClr val="001F5F"/>
                </a:solidFill>
                <a:latin typeface="Microsoft Sans Serif"/>
                <a:cs typeface="Microsoft Sans Serif"/>
              </a:rPr>
              <a:t>с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б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ст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о</a:t>
            </a: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в</a:t>
            </a:r>
            <a:r>
              <a:rPr spc="-68" dirty="0">
                <a:solidFill>
                  <a:srgbClr val="001F5F"/>
                </a:solidFill>
                <a:latin typeface="Microsoft Sans Serif"/>
                <a:cs typeface="Microsoft Sans Serif"/>
              </a:rPr>
              <a:t>а</a:t>
            </a:r>
            <a:r>
              <a:rPr spc="-38" dirty="0">
                <a:solidFill>
                  <a:srgbClr val="001F5F"/>
                </a:solidFill>
                <a:latin typeface="Microsoft Sans Serif"/>
                <a:cs typeface="Microsoft Sans Serif"/>
              </a:rPr>
              <a:t>т</a:t>
            </a: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ь 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деятельности		</a:t>
            </a:r>
            <a:r>
              <a:rPr dirty="0">
                <a:solidFill>
                  <a:srgbClr val="001F5F"/>
                </a:solidFill>
                <a:latin typeface="Microsoft Sans Serif"/>
                <a:cs typeface="Microsoft Sans Serif"/>
              </a:rPr>
              <a:t>для	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обеспечения</a:t>
            </a:r>
            <a:endParaRPr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4327504" y="2865502"/>
            <a:ext cx="2999421" cy="2962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pc="-8" dirty="0">
                <a:solidFill>
                  <a:srgbClr val="001F5F"/>
                </a:solidFill>
                <a:latin typeface="Microsoft Sans Serif"/>
                <a:cs typeface="Microsoft Sans Serif"/>
              </a:rPr>
              <a:t>социально-эмоционального</a:t>
            </a:r>
            <a:endParaRPr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635107" y="3139364"/>
            <a:ext cx="3066096" cy="29623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pc="-23" dirty="0">
                <a:solidFill>
                  <a:srgbClr val="001F5F"/>
                </a:solidFill>
                <a:latin typeface="Microsoft Sans Serif"/>
                <a:cs typeface="Microsoft Sans Serif"/>
              </a:rPr>
              <a:t>благополучия</a:t>
            </a:r>
            <a:r>
              <a:rPr spc="-45" dirty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pc="-15" dirty="0">
                <a:solidFill>
                  <a:srgbClr val="001F5F"/>
                </a:solidFill>
                <a:latin typeface="Microsoft Sans Serif"/>
                <a:cs typeface="Microsoft Sans Serif"/>
              </a:rPr>
              <a:t>обучающихся.</a:t>
            </a:r>
            <a:endParaRPr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468613" y="7822693"/>
            <a:ext cx="8198168" cy="1970723"/>
          </a:xfrm>
          <a:prstGeom prst="rect">
            <a:avLst/>
          </a:prstGeom>
          <a:solidFill>
            <a:srgbClr val="006FC0"/>
          </a:solidFill>
        </p:spPr>
        <p:txBody>
          <a:bodyPr vert="horz" wrap="square" lIns="0" tIns="70485" rIns="0" bIns="0" rtlCol="0">
            <a:spAutoFit/>
          </a:bodyPr>
          <a:lstStyle/>
          <a:p>
            <a:pPr marL="394335" marR="743901" indent="-256223">
              <a:spcBef>
                <a:spcPts val="555"/>
              </a:spcBef>
              <a:buClr>
                <a:srgbClr val="000000"/>
              </a:buClr>
              <a:buFont typeface="Wingdings"/>
              <a:buChar char=""/>
              <a:tabLst>
                <a:tab pos="395288" algn="l"/>
              </a:tabLst>
            </a:pP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Рекомендуемый</a:t>
            </a:r>
            <a:r>
              <a:rPr sz="1500" b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порядок</a:t>
            </a:r>
            <a:r>
              <a:rPr sz="15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общения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между</a:t>
            </a:r>
            <a:r>
              <a:rPr sz="1500" b="1" spc="-5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участниками</a:t>
            </a:r>
            <a:r>
              <a:rPr sz="15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образовательного </a:t>
            </a:r>
            <a:r>
              <a:rPr sz="1500" b="1" spc="-3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процесса:</a:t>
            </a:r>
            <a:endParaRPr sz="1500">
              <a:latin typeface="Arial"/>
              <a:cs typeface="Arial"/>
            </a:endParaRPr>
          </a:p>
          <a:p>
            <a:pPr marL="394335" marR="485775" indent="-256223">
              <a:buClr>
                <a:srgbClr val="000000"/>
              </a:buClr>
              <a:buFont typeface="Wingdings"/>
              <a:buChar char=""/>
              <a:tabLst>
                <a:tab pos="395288" algn="l"/>
              </a:tabLst>
            </a:pP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Использование</a:t>
            </a:r>
            <a:r>
              <a:rPr sz="1500" b="1" spc="-14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слов</a:t>
            </a:r>
            <a:r>
              <a:rPr sz="1500" b="1" spc="-5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«Қайырлы</a:t>
            </a:r>
            <a:r>
              <a:rPr sz="1500" b="1" spc="-8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таң», 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«Қайырлы</a:t>
            </a:r>
            <a:r>
              <a:rPr sz="1500" b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күн», 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«Қайырлы</a:t>
            </a:r>
            <a:r>
              <a:rPr sz="1500" b="1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кеш», «Сау </a:t>
            </a:r>
            <a:r>
              <a:rPr sz="1500" b="1" spc="-39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болыңыз»;</a:t>
            </a:r>
            <a:endParaRPr sz="1500">
              <a:latin typeface="Arial"/>
              <a:cs typeface="Arial"/>
            </a:endParaRPr>
          </a:p>
          <a:p>
            <a:pPr marL="394335" marR="190500" indent="-256223">
              <a:buClr>
                <a:srgbClr val="000000"/>
              </a:buClr>
              <a:buFont typeface="Wingdings"/>
              <a:buChar char=""/>
              <a:tabLst>
                <a:tab pos="395288" algn="l"/>
              </a:tabLst>
            </a:pP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Обучающийся</a:t>
            </a:r>
            <a:r>
              <a:rPr sz="1500" b="1" spc="-6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обращаются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педагогу,</a:t>
            </a:r>
            <a:r>
              <a:rPr sz="1500" b="1" spc="-11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используя</a:t>
            </a:r>
            <a:r>
              <a:rPr sz="1500" b="1" spc="-6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слово</a:t>
            </a:r>
            <a:r>
              <a:rPr sz="1500" b="1" spc="-6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«Мұғалім»</a:t>
            </a:r>
            <a:r>
              <a:rPr sz="1500" b="1" spc="-9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или</a:t>
            </a:r>
            <a:r>
              <a:rPr sz="1500" b="1" spc="-3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имени </a:t>
            </a:r>
            <a:r>
              <a:rPr sz="1500" b="1" spc="-39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отчеству;</a:t>
            </a:r>
            <a:endParaRPr sz="1500">
              <a:latin typeface="Arial"/>
              <a:cs typeface="Arial"/>
            </a:endParaRPr>
          </a:p>
          <a:p>
            <a:pPr marL="394335" indent="-257175">
              <a:buClr>
                <a:srgbClr val="000000"/>
              </a:buClr>
              <a:buFont typeface="Wingdings"/>
              <a:buChar char=""/>
              <a:tabLst>
                <a:tab pos="395288" algn="l"/>
              </a:tabLst>
            </a:pP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Педагог</a:t>
            </a:r>
            <a:r>
              <a:rPr sz="1500" b="1" spc="-6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обращается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 обучающемуся</a:t>
            </a:r>
            <a:r>
              <a:rPr sz="1500" b="1" spc="-3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строго</a:t>
            </a:r>
            <a:r>
              <a:rPr sz="1500" b="1" spc="-3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по имени;</a:t>
            </a:r>
            <a:endParaRPr sz="1500">
              <a:latin typeface="Arial"/>
              <a:cs typeface="Arial"/>
            </a:endParaRPr>
          </a:p>
          <a:p>
            <a:pPr marL="394335" indent="-257175">
              <a:spcBef>
                <a:spcPts val="8"/>
              </a:spcBef>
              <a:buClr>
                <a:srgbClr val="000000"/>
              </a:buClr>
              <a:buFont typeface="Wingdings"/>
              <a:buChar char=""/>
              <a:tabLst>
                <a:tab pos="395288" algn="l"/>
              </a:tabLst>
            </a:pP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Педагоги</a:t>
            </a:r>
            <a:r>
              <a:rPr sz="1500" b="1" spc="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обращаются</a:t>
            </a:r>
            <a:r>
              <a:rPr sz="1500" b="1" spc="-3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друг</a:t>
            </a:r>
            <a:r>
              <a:rPr sz="1500" b="1" spc="-3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5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8" dirty="0">
                <a:solidFill>
                  <a:srgbClr val="FFFFFF"/>
                </a:solidFill>
                <a:latin typeface="Arial"/>
                <a:cs typeface="Arial"/>
              </a:rPr>
              <a:t>другу</a:t>
            </a:r>
            <a:r>
              <a:rPr sz="1500" b="1" spc="-6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1500" b="1" dirty="0">
                <a:solidFill>
                  <a:srgbClr val="FFFFFF"/>
                </a:solidFill>
                <a:latin typeface="Arial"/>
                <a:cs typeface="Arial"/>
              </a:rPr>
              <a:t> имени</a:t>
            </a:r>
            <a:r>
              <a:rPr sz="1500" b="1" spc="-5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500" b="1" spc="-8" dirty="0">
                <a:solidFill>
                  <a:srgbClr val="FFFFFF"/>
                </a:solidFill>
                <a:latin typeface="Arial"/>
                <a:cs typeface="Arial"/>
              </a:rPr>
              <a:t>отчеству.</a:t>
            </a:r>
            <a:endParaRPr sz="15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470899" y="6709410"/>
            <a:ext cx="8198168" cy="619400"/>
          </a:xfrm>
          <a:prstGeom prst="rect">
            <a:avLst/>
          </a:prstGeom>
          <a:ln w="27432">
            <a:solidFill>
              <a:srgbClr val="375F92"/>
            </a:solidFill>
          </a:ln>
        </p:spPr>
        <p:txBody>
          <a:bodyPr vert="horz" wrap="square" lIns="0" tIns="64770" rIns="0" bIns="0" rtlCol="0">
            <a:spAutoFit/>
          </a:bodyPr>
          <a:lstStyle/>
          <a:p>
            <a:pPr marL="136208">
              <a:spcBef>
                <a:spcPts val="510"/>
              </a:spcBef>
            </a:pPr>
            <a:r>
              <a:rPr b="1" spc="-15" dirty="0">
                <a:solidFill>
                  <a:srgbClr val="006FC0"/>
                </a:solidFill>
                <a:latin typeface="Arial"/>
                <a:cs typeface="Arial"/>
              </a:rPr>
              <a:t>Директор</a:t>
            </a:r>
            <a:r>
              <a:rPr b="1" spc="53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spc="-30" dirty="0">
                <a:solidFill>
                  <a:srgbClr val="006FC0"/>
                </a:solidFill>
                <a:latin typeface="Arial"/>
                <a:cs typeface="Arial"/>
              </a:rPr>
              <a:t>школы</a:t>
            </a:r>
            <a:r>
              <a:rPr b="1" spc="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6FC0"/>
                </a:solidFill>
                <a:latin typeface="Arial"/>
                <a:cs typeface="Arial"/>
              </a:rPr>
              <a:t>в </a:t>
            </a:r>
            <a:r>
              <a:rPr b="1" spc="-8" dirty="0">
                <a:solidFill>
                  <a:srgbClr val="006FC0"/>
                </a:solidFill>
                <a:latin typeface="Arial"/>
                <a:cs typeface="Arial"/>
              </a:rPr>
              <a:t>обязательном</a:t>
            </a:r>
            <a:r>
              <a:rPr b="1" spc="-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spc="-8" dirty="0">
                <a:solidFill>
                  <a:srgbClr val="006FC0"/>
                </a:solidFill>
                <a:latin typeface="Arial"/>
                <a:cs typeface="Arial"/>
              </a:rPr>
              <a:t>порядке</a:t>
            </a:r>
            <a:r>
              <a:rPr b="1" spc="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spc="-15" dirty="0">
                <a:solidFill>
                  <a:srgbClr val="006FC0"/>
                </a:solidFill>
                <a:latin typeface="Arial"/>
                <a:cs typeface="Arial"/>
              </a:rPr>
              <a:t>встречает</a:t>
            </a:r>
            <a:r>
              <a:rPr b="1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spc="-15" dirty="0">
                <a:solidFill>
                  <a:srgbClr val="006FC0"/>
                </a:solidFill>
                <a:latin typeface="Arial"/>
                <a:cs typeface="Arial"/>
              </a:rPr>
              <a:t>детей</a:t>
            </a:r>
            <a:r>
              <a:rPr b="1" spc="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spc="-8" dirty="0">
                <a:solidFill>
                  <a:srgbClr val="006FC0"/>
                </a:solidFill>
                <a:latin typeface="Arial"/>
                <a:cs typeface="Arial"/>
              </a:rPr>
              <a:t>при</a:t>
            </a:r>
            <a:r>
              <a:rPr b="1" spc="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spc="-15" dirty="0">
                <a:solidFill>
                  <a:srgbClr val="006FC0"/>
                </a:solidFill>
                <a:latin typeface="Arial"/>
                <a:cs typeface="Arial"/>
              </a:rPr>
              <a:t>входе</a:t>
            </a:r>
            <a:endParaRPr>
              <a:latin typeface="Arial"/>
              <a:cs typeface="Arial"/>
            </a:endParaRPr>
          </a:p>
          <a:p>
            <a:pPr marL="136208"/>
            <a:r>
              <a:rPr b="1" dirty="0">
                <a:solidFill>
                  <a:srgbClr val="006FC0"/>
                </a:solidFill>
                <a:latin typeface="Arial"/>
                <a:cs typeface="Arial"/>
              </a:rPr>
              <a:t>в</a:t>
            </a:r>
            <a:r>
              <a:rPr b="1" spc="-6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006FC0"/>
                </a:solidFill>
                <a:latin typeface="Arial"/>
                <a:cs typeface="Arial"/>
              </a:rPr>
              <a:t>здание</a:t>
            </a:r>
            <a:endParaRPr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9116759" y="1411985"/>
            <a:ext cx="8780145" cy="81724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4866323">
              <a:spcBef>
                <a:spcPts val="150"/>
              </a:spcBef>
            </a:pPr>
            <a:r>
              <a:rPr b="1" i="1" dirty="0">
                <a:solidFill>
                  <a:srgbClr val="006FC0"/>
                </a:solidFill>
                <a:latin typeface="Arial"/>
                <a:cs typeface="Arial"/>
              </a:rPr>
              <a:t>2022</a:t>
            </a:r>
            <a:r>
              <a:rPr b="1" i="1" spc="-83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spc="-8" dirty="0">
                <a:solidFill>
                  <a:srgbClr val="006FC0"/>
                </a:solidFill>
                <a:latin typeface="Arial"/>
                <a:cs typeface="Arial"/>
              </a:rPr>
              <a:t>год</a:t>
            </a:r>
            <a:r>
              <a:rPr b="1" i="1" spc="-53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spc="-30" dirty="0">
                <a:solidFill>
                  <a:srgbClr val="006FC0"/>
                </a:solidFill>
                <a:latin typeface="Arial"/>
                <a:cs typeface="Arial"/>
              </a:rPr>
              <a:t>объявлен</a:t>
            </a:r>
            <a:r>
              <a:rPr b="1" i="1" spc="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spc="-23" dirty="0">
                <a:solidFill>
                  <a:srgbClr val="006FC0"/>
                </a:solidFill>
                <a:latin typeface="Arial"/>
                <a:cs typeface="Arial"/>
              </a:rPr>
              <a:t>ГОДОМ</a:t>
            </a:r>
            <a:r>
              <a:rPr b="1" i="1" spc="-8" dirty="0">
                <a:solidFill>
                  <a:srgbClr val="006FC0"/>
                </a:solidFill>
                <a:latin typeface="Arial"/>
                <a:cs typeface="Arial"/>
              </a:rPr>
              <a:t> ДЕТЕЙ</a:t>
            </a:r>
            <a:endParaRPr>
              <a:latin typeface="Arial"/>
              <a:cs typeface="Arial"/>
            </a:endParaRPr>
          </a:p>
          <a:p>
            <a:pPr marR="20955" algn="r"/>
            <a:r>
              <a:rPr b="1" i="1" spc="-8" dirty="0">
                <a:solidFill>
                  <a:srgbClr val="006FC0"/>
                </a:solidFill>
                <a:latin typeface="Arial"/>
                <a:cs typeface="Arial"/>
              </a:rPr>
              <a:t>«Благополучие</a:t>
            </a:r>
            <a:r>
              <a:rPr b="1" i="1" spc="-6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spc="-15" dirty="0">
                <a:solidFill>
                  <a:srgbClr val="006FC0"/>
                </a:solidFill>
                <a:latin typeface="Arial"/>
                <a:cs typeface="Arial"/>
              </a:rPr>
              <a:t>детей</a:t>
            </a:r>
            <a:r>
              <a:rPr b="1" i="1" spc="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dirty="0">
                <a:solidFill>
                  <a:srgbClr val="006FC0"/>
                </a:solidFill>
                <a:latin typeface="Arial"/>
                <a:cs typeface="Arial"/>
              </a:rPr>
              <a:t>–</a:t>
            </a:r>
            <a:r>
              <a:rPr b="1" i="1" spc="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spc="-8" dirty="0">
                <a:solidFill>
                  <a:srgbClr val="006FC0"/>
                </a:solidFill>
                <a:latin typeface="Arial"/>
                <a:cs typeface="Arial"/>
              </a:rPr>
              <a:t>надежная</a:t>
            </a:r>
            <a:r>
              <a:rPr b="1" i="1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spc="-8" dirty="0">
                <a:solidFill>
                  <a:srgbClr val="006FC0"/>
                </a:solidFill>
                <a:latin typeface="Arial"/>
                <a:cs typeface="Arial"/>
              </a:rPr>
              <a:t>гарантия</a:t>
            </a:r>
            <a:r>
              <a:rPr b="1" i="1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spc="-8" dirty="0">
                <a:solidFill>
                  <a:srgbClr val="006FC0"/>
                </a:solidFill>
                <a:latin typeface="Arial"/>
                <a:cs typeface="Arial"/>
              </a:rPr>
              <a:t>успешного</a:t>
            </a:r>
            <a:r>
              <a:rPr b="1" i="1" spc="-83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spc="-15" dirty="0">
                <a:solidFill>
                  <a:srgbClr val="006FC0"/>
                </a:solidFill>
                <a:latin typeface="Arial"/>
                <a:cs typeface="Arial"/>
              </a:rPr>
              <a:t>будущего</a:t>
            </a:r>
            <a:r>
              <a:rPr b="1" i="1" spc="-83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b="1" i="1" spc="-8" dirty="0">
                <a:solidFill>
                  <a:srgbClr val="006FC0"/>
                </a:solidFill>
                <a:latin typeface="Arial"/>
                <a:cs typeface="Arial"/>
              </a:rPr>
              <a:t>страны»</a:t>
            </a:r>
            <a:endParaRPr>
              <a:latin typeface="Arial"/>
              <a:cs typeface="Arial"/>
            </a:endParaRPr>
          </a:p>
          <a:p>
            <a:pPr marR="7620" algn="r">
              <a:spcBef>
                <a:spcPts val="8"/>
              </a:spcBef>
            </a:pPr>
            <a:r>
              <a:rPr sz="1500" b="1" i="1" dirty="0">
                <a:solidFill>
                  <a:srgbClr val="006FC0"/>
                </a:solidFill>
                <a:latin typeface="Arial"/>
                <a:cs typeface="Arial"/>
              </a:rPr>
              <a:t>П</a:t>
            </a:r>
            <a:r>
              <a:rPr sz="1500" b="1" i="1" spc="8" dirty="0">
                <a:solidFill>
                  <a:srgbClr val="006FC0"/>
                </a:solidFill>
                <a:latin typeface="Arial"/>
                <a:cs typeface="Arial"/>
              </a:rPr>
              <a:t>р</a:t>
            </a:r>
            <a:r>
              <a:rPr sz="1500" b="1" i="1" spc="-15" dirty="0">
                <a:solidFill>
                  <a:srgbClr val="006FC0"/>
                </a:solidFill>
                <a:latin typeface="Arial"/>
                <a:cs typeface="Arial"/>
              </a:rPr>
              <a:t>ез</a:t>
            </a:r>
            <a:r>
              <a:rPr sz="1500" b="1" i="1" spc="8" dirty="0">
                <a:solidFill>
                  <a:srgbClr val="006FC0"/>
                </a:solidFill>
                <a:latin typeface="Arial"/>
                <a:cs typeface="Arial"/>
              </a:rPr>
              <a:t>и</a:t>
            </a:r>
            <a:r>
              <a:rPr sz="1500" b="1" i="1" dirty="0">
                <a:solidFill>
                  <a:srgbClr val="006FC0"/>
                </a:solidFill>
                <a:latin typeface="Arial"/>
                <a:cs typeface="Arial"/>
              </a:rPr>
              <a:t>д</a:t>
            </a:r>
            <a:r>
              <a:rPr sz="1500" b="1" i="1" spc="-15" dirty="0">
                <a:solidFill>
                  <a:srgbClr val="006FC0"/>
                </a:solidFill>
                <a:latin typeface="Arial"/>
                <a:cs typeface="Arial"/>
              </a:rPr>
              <a:t>ен</a:t>
            </a:r>
            <a:r>
              <a:rPr sz="1500" b="1" i="1" spc="8" dirty="0">
                <a:solidFill>
                  <a:srgbClr val="006FC0"/>
                </a:solidFill>
                <a:latin typeface="Arial"/>
                <a:cs typeface="Arial"/>
              </a:rPr>
              <a:t>т</a:t>
            </a:r>
            <a:r>
              <a:rPr sz="1500" b="1" i="1" spc="-6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i="1" spc="8" dirty="0">
                <a:solidFill>
                  <a:srgbClr val="006FC0"/>
                </a:solidFill>
                <a:latin typeface="Arial"/>
                <a:cs typeface="Arial"/>
              </a:rPr>
              <a:t>РК</a:t>
            </a:r>
            <a:r>
              <a:rPr sz="1500" b="1" i="1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1500" b="1" i="1" spc="8" dirty="0">
                <a:solidFill>
                  <a:srgbClr val="006FC0"/>
                </a:solidFill>
                <a:latin typeface="Arial"/>
                <a:cs typeface="Arial"/>
              </a:rPr>
              <a:t>К.То</a:t>
            </a:r>
            <a:r>
              <a:rPr sz="1500" b="1" i="1" spc="-8" dirty="0">
                <a:solidFill>
                  <a:srgbClr val="006FC0"/>
                </a:solidFill>
                <a:latin typeface="Arial"/>
                <a:cs typeface="Arial"/>
              </a:rPr>
              <a:t>к</a:t>
            </a:r>
            <a:r>
              <a:rPr sz="1500" b="1" i="1" spc="-15" dirty="0">
                <a:solidFill>
                  <a:srgbClr val="006FC0"/>
                </a:solidFill>
                <a:latin typeface="Arial"/>
                <a:cs typeface="Arial"/>
              </a:rPr>
              <a:t>ае</a:t>
            </a:r>
            <a:r>
              <a:rPr sz="1500" b="1" i="1" dirty="0">
                <a:solidFill>
                  <a:srgbClr val="006FC0"/>
                </a:solidFill>
                <a:latin typeface="Arial"/>
                <a:cs typeface="Arial"/>
              </a:rPr>
              <a:t>в</a:t>
            </a:r>
            <a:endParaRPr sz="15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30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1" y="1"/>
            <a:ext cx="18288000" cy="110642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268882" y="2367533"/>
            <a:ext cx="15757208" cy="7167347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2700" b="1" spc="-8" dirty="0">
                <a:solidFill>
                  <a:srgbClr val="006FC0"/>
                </a:solidFill>
                <a:latin typeface="Arial"/>
                <a:cs typeface="Arial"/>
              </a:rPr>
              <a:t>Мероприятия:</a:t>
            </a:r>
            <a:endParaRPr sz="2700" dirty="0">
              <a:latin typeface="Arial"/>
              <a:cs typeface="Arial"/>
            </a:endParaRPr>
          </a:p>
          <a:p>
            <a:pPr marL="228600" indent="-210503">
              <a:spcBef>
                <a:spcPts val="1463"/>
              </a:spcBef>
              <a:buSzPct val="92857"/>
              <a:buFont typeface="Wingdings"/>
              <a:buChar char=""/>
              <a:tabLst>
                <a:tab pos="229553" algn="l"/>
              </a:tabLst>
            </a:pPr>
            <a:r>
              <a:rPr sz="2100" spc="-60" dirty="0">
                <a:latin typeface="Microsoft Sans Serif"/>
                <a:cs typeface="Microsoft Sans Serif"/>
              </a:rPr>
              <a:t>«Уроки</a:t>
            </a:r>
            <a:r>
              <a:rPr sz="2100" spc="-8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мужества»</a:t>
            </a:r>
            <a:endParaRPr sz="2100" dirty="0">
              <a:latin typeface="Microsoft Sans Serif"/>
              <a:cs typeface="Microsoft Sans Serif"/>
            </a:endParaRPr>
          </a:p>
          <a:p>
            <a:pPr marL="228600" indent="-210503">
              <a:spcBef>
                <a:spcPts val="1373"/>
              </a:spcBef>
              <a:buSzPct val="92857"/>
              <a:buFont typeface="Wingdings"/>
              <a:buChar char=""/>
              <a:tabLst>
                <a:tab pos="229553" algn="l"/>
              </a:tabLst>
            </a:pPr>
            <a:r>
              <a:rPr sz="2100" spc="-30" dirty="0">
                <a:latin typeface="Microsoft Sans Serif"/>
                <a:cs typeface="Microsoft Sans Serif"/>
              </a:rPr>
              <a:t>операция</a:t>
            </a:r>
            <a:r>
              <a:rPr sz="2100" spc="53" dirty="0">
                <a:latin typeface="Microsoft Sans Serif"/>
                <a:cs typeface="Microsoft Sans Serif"/>
              </a:rPr>
              <a:t> </a:t>
            </a:r>
            <a:r>
              <a:rPr sz="2100" spc="-38" dirty="0">
                <a:latin typeface="Microsoft Sans Serif"/>
                <a:cs typeface="Microsoft Sans Serif"/>
              </a:rPr>
              <a:t>«Поиск»</a:t>
            </a:r>
            <a:endParaRPr sz="2100" dirty="0">
              <a:latin typeface="Microsoft Sans Serif"/>
              <a:cs typeface="Microsoft Sans Serif"/>
            </a:endParaRPr>
          </a:p>
          <a:p>
            <a:pPr marL="228600" indent="-210503">
              <a:spcBef>
                <a:spcPts val="1373"/>
              </a:spcBef>
              <a:buSzPct val="92857"/>
              <a:buFont typeface="Wingdings"/>
              <a:buChar char=""/>
              <a:tabLst>
                <a:tab pos="229553" algn="l"/>
              </a:tabLst>
            </a:pPr>
            <a:r>
              <a:rPr sz="2100" spc="-60" dirty="0">
                <a:latin typeface="Microsoft Sans Serif"/>
                <a:cs typeface="Microsoft Sans Serif"/>
              </a:rPr>
              <a:t>конкурсы</a:t>
            </a:r>
            <a:r>
              <a:rPr sz="2100" spc="180" dirty="0">
                <a:latin typeface="Microsoft Sans Serif"/>
                <a:cs typeface="Microsoft Sans Serif"/>
              </a:rPr>
              <a:t> </a:t>
            </a:r>
            <a:r>
              <a:rPr sz="2100" spc="-38" dirty="0">
                <a:latin typeface="Microsoft Sans Serif"/>
                <a:cs typeface="Microsoft Sans Serif"/>
              </a:rPr>
              <a:t>«Лучший</a:t>
            </a:r>
            <a:r>
              <a:rPr sz="2100" spc="195" dirty="0">
                <a:latin typeface="Microsoft Sans Serif"/>
                <a:cs typeface="Microsoft Sans Serif"/>
              </a:rPr>
              <a:t> </a:t>
            </a:r>
            <a:r>
              <a:rPr sz="2100" spc="-45" dirty="0">
                <a:latin typeface="Microsoft Sans Serif"/>
                <a:cs typeface="Microsoft Sans Serif"/>
              </a:rPr>
              <a:t>кабинет</a:t>
            </a:r>
            <a:r>
              <a:rPr sz="2100" spc="113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начальной</a:t>
            </a:r>
            <a:r>
              <a:rPr sz="2100" spc="120" dirty="0">
                <a:latin typeface="Microsoft Sans Serif"/>
                <a:cs typeface="Microsoft Sans Serif"/>
              </a:rPr>
              <a:t> </a:t>
            </a:r>
            <a:r>
              <a:rPr sz="2100" spc="-23" dirty="0">
                <a:latin typeface="Microsoft Sans Serif"/>
                <a:cs typeface="Microsoft Sans Serif"/>
              </a:rPr>
              <a:t>военной</a:t>
            </a:r>
            <a:r>
              <a:rPr sz="2100" spc="113" dirty="0">
                <a:latin typeface="Microsoft Sans Serif"/>
                <a:cs typeface="Microsoft Sans Serif"/>
              </a:rPr>
              <a:t> </a:t>
            </a:r>
            <a:r>
              <a:rPr sz="2100" spc="-53" dirty="0">
                <a:latin typeface="Microsoft Sans Serif"/>
                <a:cs typeface="Microsoft Sans Serif"/>
              </a:rPr>
              <a:t>подготовки»</a:t>
            </a:r>
            <a:endParaRPr sz="2100" dirty="0">
              <a:latin typeface="Microsoft Sans Serif"/>
              <a:cs typeface="Microsoft Sans Serif"/>
            </a:endParaRPr>
          </a:p>
          <a:p>
            <a:pPr marL="228600" indent="-210503">
              <a:spcBef>
                <a:spcPts val="1403"/>
              </a:spcBef>
              <a:buSzPct val="92857"/>
              <a:buFont typeface="Wingdings"/>
              <a:buChar char=""/>
              <a:tabLst>
                <a:tab pos="229553" algn="l"/>
              </a:tabLst>
            </a:pPr>
            <a:r>
              <a:rPr sz="2100" spc="-38" dirty="0">
                <a:latin typeface="Microsoft Sans Serif"/>
                <a:cs typeface="Microsoft Sans Serif"/>
              </a:rPr>
              <a:t>«Лучший</a:t>
            </a:r>
            <a:r>
              <a:rPr sz="2100" spc="150" dirty="0">
                <a:latin typeface="Microsoft Sans Serif"/>
                <a:cs typeface="Microsoft Sans Serif"/>
              </a:rPr>
              <a:t> </a:t>
            </a:r>
            <a:r>
              <a:rPr sz="2100" spc="-38" dirty="0">
                <a:latin typeface="Microsoft Sans Serif"/>
                <a:cs typeface="Microsoft Sans Serif"/>
              </a:rPr>
              <a:t>преподаватель-организатор»</a:t>
            </a:r>
            <a:endParaRPr sz="2100" dirty="0">
              <a:latin typeface="Microsoft Sans Serif"/>
              <a:cs typeface="Microsoft Sans Serif"/>
            </a:endParaRPr>
          </a:p>
          <a:p>
            <a:pPr marL="228600" indent="-210503">
              <a:spcBef>
                <a:spcPts val="1373"/>
              </a:spcBef>
              <a:buSzPct val="92857"/>
              <a:buFont typeface="Wingdings"/>
              <a:buChar char=""/>
              <a:tabLst>
                <a:tab pos="229553" algn="l"/>
              </a:tabLst>
            </a:pPr>
            <a:r>
              <a:rPr sz="2100" spc="-23" dirty="0">
                <a:latin typeface="Microsoft Sans Serif"/>
                <a:cs typeface="Microsoft Sans Serif"/>
              </a:rPr>
              <a:t>слеты</a:t>
            </a:r>
            <a:r>
              <a:rPr sz="2100" spc="38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военно-патриотических</a:t>
            </a:r>
            <a:r>
              <a:rPr sz="2100" spc="225" dirty="0">
                <a:latin typeface="Microsoft Sans Serif"/>
                <a:cs typeface="Microsoft Sans Serif"/>
              </a:rPr>
              <a:t> </a:t>
            </a:r>
            <a:r>
              <a:rPr sz="2100" spc="-38" dirty="0">
                <a:latin typeface="Microsoft Sans Serif"/>
                <a:cs typeface="Microsoft Sans Serif"/>
              </a:rPr>
              <a:t>клубов</a:t>
            </a:r>
            <a:r>
              <a:rPr sz="2100" spc="143" dirty="0">
                <a:latin typeface="Microsoft Sans Serif"/>
                <a:cs typeface="Microsoft Sans Serif"/>
              </a:rPr>
              <a:t> </a:t>
            </a:r>
            <a:r>
              <a:rPr sz="2100" spc="-15" dirty="0">
                <a:latin typeface="Microsoft Sans Serif"/>
                <a:cs typeface="Microsoft Sans Serif"/>
              </a:rPr>
              <a:t>и</a:t>
            </a:r>
            <a:r>
              <a:rPr sz="2100" spc="53" dirty="0">
                <a:latin typeface="Microsoft Sans Serif"/>
                <a:cs typeface="Microsoft Sans Serif"/>
              </a:rPr>
              <a:t> </a:t>
            </a:r>
            <a:r>
              <a:rPr sz="2100" spc="-23" dirty="0">
                <a:latin typeface="Microsoft Sans Serif"/>
                <a:cs typeface="Microsoft Sans Serif"/>
              </a:rPr>
              <a:t>региональные</a:t>
            </a:r>
            <a:r>
              <a:rPr sz="2100" spc="127" dirty="0">
                <a:latin typeface="Microsoft Sans Serif"/>
                <a:cs typeface="Microsoft Sans Serif"/>
              </a:rPr>
              <a:t> </a:t>
            </a:r>
            <a:r>
              <a:rPr sz="2100" spc="-23" dirty="0">
                <a:latin typeface="Microsoft Sans Serif"/>
                <a:cs typeface="Microsoft Sans Serif"/>
              </a:rPr>
              <a:t>военно-спортивные</a:t>
            </a:r>
            <a:r>
              <a:rPr sz="2100" spc="203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игры</a:t>
            </a:r>
            <a:r>
              <a:rPr sz="2100" spc="113" dirty="0">
                <a:latin typeface="Microsoft Sans Serif"/>
                <a:cs typeface="Microsoft Sans Serif"/>
              </a:rPr>
              <a:t> </a:t>
            </a:r>
            <a:r>
              <a:rPr sz="2100" spc="-23" dirty="0">
                <a:latin typeface="Microsoft Sans Serif"/>
                <a:cs typeface="Microsoft Sans Serif"/>
              </a:rPr>
              <a:t>«Алау»</a:t>
            </a:r>
            <a:endParaRPr sz="21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300" dirty="0">
              <a:latin typeface="Microsoft Sans Serif"/>
              <a:cs typeface="Microsoft Sans Serif"/>
            </a:endParaRPr>
          </a:p>
          <a:p>
            <a:pPr>
              <a:spcBef>
                <a:spcPts val="68"/>
              </a:spcBef>
            </a:pPr>
            <a:endParaRPr sz="3000" dirty="0">
              <a:latin typeface="Microsoft Sans Serif"/>
              <a:cs typeface="Microsoft Sans Serif"/>
            </a:endParaRPr>
          </a:p>
          <a:p>
            <a:pPr marL="19050">
              <a:spcBef>
                <a:spcPts val="8"/>
              </a:spcBef>
            </a:pPr>
            <a:r>
              <a:rPr sz="3000" b="1" spc="-30" dirty="0">
                <a:solidFill>
                  <a:srgbClr val="006FC0"/>
                </a:solidFill>
                <a:latin typeface="Arial"/>
                <a:cs typeface="Arial"/>
              </a:rPr>
              <a:t>Более</a:t>
            </a:r>
            <a:r>
              <a:rPr sz="3000" b="1" spc="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006FC0"/>
                </a:solidFill>
                <a:latin typeface="Arial"/>
                <a:cs typeface="Arial"/>
              </a:rPr>
              <a:t>2,2</a:t>
            </a:r>
            <a:r>
              <a:rPr sz="3000" b="1" spc="-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000" b="1" spc="-15" dirty="0">
                <a:solidFill>
                  <a:srgbClr val="006FC0"/>
                </a:solidFill>
                <a:latin typeface="Arial"/>
                <a:cs typeface="Arial"/>
              </a:rPr>
              <a:t>млн.</a:t>
            </a:r>
            <a:r>
              <a:rPr sz="3000" b="1" spc="38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700" b="1" spc="-15" dirty="0">
                <a:latin typeface="Arial"/>
                <a:cs typeface="Arial"/>
              </a:rPr>
              <a:t>школьников</a:t>
            </a:r>
            <a:r>
              <a:rPr sz="2700" b="1" spc="15" dirty="0">
                <a:latin typeface="Arial"/>
                <a:cs typeface="Arial"/>
              </a:rPr>
              <a:t> </a:t>
            </a:r>
            <a:r>
              <a:rPr sz="2700" b="1" dirty="0">
                <a:latin typeface="Arial"/>
                <a:cs typeface="Arial"/>
              </a:rPr>
              <a:t>–</a:t>
            </a:r>
            <a:r>
              <a:rPr sz="2700" b="1" spc="-15" dirty="0">
                <a:latin typeface="Arial"/>
                <a:cs typeface="Arial"/>
              </a:rPr>
              <a:t> </a:t>
            </a:r>
            <a:r>
              <a:rPr sz="2700" b="1" spc="-8" dirty="0">
                <a:latin typeface="Arial"/>
                <a:cs typeface="Arial"/>
              </a:rPr>
              <a:t>члены</a:t>
            </a:r>
            <a:r>
              <a:rPr sz="2700" b="1" spc="-23" dirty="0">
                <a:latin typeface="Arial"/>
                <a:cs typeface="Arial"/>
              </a:rPr>
              <a:t> республиканских</a:t>
            </a:r>
            <a:r>
              <a:rPr sz="2700" b="1" spc="105" dirty="0">
                <a:latin typeface="Arial"/>
                <a:cs typeface="Arial"/>
              </a:rPr>
              <a:t> </a:t>
            </a:r>
            <a:r>
              <a:rPr sz="2700" b="1" spc="-15" dirty="0">
                <a:latin typeface="Arial"/>
                <a:cs typeface="Arial"/>
              </a:rPr>
              <a:t>детско-юношеских</a:t>
            </a:r>
            <a:r>
              <a:rPr sz="2700" b="1" spc="60" dirty="0">
                <a:latin typeface="Arial"/>
                <a:cs typeface="Arial"/>
              </a:rPr>
              <a:t> </a:t>
            </a:r>
            <a:r>
              <a:rPr sz="2700" b="1" spc="-8" dirty="0">
                <a:latin typeface="Arial"/>
                <a:cs typeface="Arial"/>
              </a:rPr>
              <a:t>организаций:</a:t>
            </a:r>
            <a:endParaRPr sz="2700" dirty="0">
              <a:latin typeface="Arial"/>
              <a:cs typeface="Arial"/>
            </a:endParaRPr>
          </a:p>
          <a:p>
            <a:pPr marL="19050">
              <a:spcBef>
                <a:spcPts val="1470"/>
              </a:spcBef>
            </a:pPr>
            <a:r>
              <a:rPr sz="2100" spc="-15" dirty="0">
                <a:latin typeface="Microsoft Sans Serif"/>
                <a:cs typeface="Microsoft Sans Serif"/>
              </a:rPr>
              <a:t>-в</a:t>
            </a:r>
            <a:r>
              <a:rPr sz="2100" spc="23" dirty="0">
                <a:latin typeface="Microsoft Sans Serif"/>
                <a:cs typeface="Microsoft Sans Serif"/>
              </a:rPr>
              <a:t> </a:t>
            </a:r>
            <a:r>
              <a:rPr sz="2100" spc="8" dirty="0">
                <a:latin typeface="Microsoft Sans Serif"/>
                <a:cs typeface="Microsoft Sans Serif"/>
              </a:rPr>
              <a:t>«Жас</a:t>
            </a:r>
            <a:r>
              <a:rPr sz="2100" spc="60" dirty="0">
                <a:latin typeface="Microsoft Sans Serif"/>
                <a:cs typeface="Microsoft Sans Serif"/>
              </a:rPr>
              <a:t> </a:t>
            </a:r>
            <a:r>
              <a:rPr sz="2100" spc="-53" dirty="0">
                <a:latin typeface="Microsoft Sans Serif"/>
                <a:cs typeface="Microsoft Sans Serif"/>
              </a:rPr>
              <a:t>қыран»</a:t>
            </a:r>
            <a:r>
              <a:rPr sz="2100" spc="83" dirty="0">
                <a:latin typeface="Microsoft Sans Serif"/>
                <a:cs typeface="Microsoft Sans Serif"/>
              </a:rPr>
              <a:t> </a:t>
            </a:r>
            <a:r>
              <a:rPr sz="2100" spc="-8" dirty="0">
                <a:latin typeface="Microsoft Sans Serif"/>
                <a:cs typeface="Microsoft Sans Serif"/>
              </a:rPr>
              <a:t>-</a:t>
            </a:r>
            <a:r>
              <a:rPr sz="2100" spc="8" dirty="0">
                <a:latin typeface="Microsoft Sans Serif"/>
                <a:cs typeface="Microsoft Sans Serif"/>
              </a:rPr>
              <a:t> </a:t>
            </a:r>
            <a:r>
              <a:rPr sz="2100" spc="-8" dirty="0">
                <a:latin typeface="Microsoft Sans Serif"/>
                <a:cs typeface="Microsoft Sans Serif"/>
              </a:rPr>
              <a:t>свыше</a:t>
            </a:r>
            <a:r>
              <a:rPr sz="2100" spc="53" dirty="0">
                <a:latin typeface="Microsoft Sans Serif"/>
                <a:cs typeface="Microsoft Sans Serif"/>
              </a:rPr>
              <a:t> </a:t>
            </a:r>
            <a:r>
              <a:rPr sz="2100" spc="-15" dirty="0">
                <a:latin typeface="Microsoft Sans Serif"/>
                <a:cs typeface="Microsoft Sans Serif"/>
              </a:rPr>
              <a:t>1млн.</a:t>
            </a:r>
            <a:r>
              <a:rPr sz="2100" spc="53" dirty="0">
                <a:latin typeface="Microsoft Sans Serif"/>
                <a:cs typeface="Microsoft Sans Serif"/>
              </a:rPr>
              <a:t> </a:t>
            </a:r>
            <a:r>
              <a:rPr sz="2100" spc="-45" dirty="0">
                <a:latin typeface="Microsoft Sans Serif"/>
                <a:cs typeface="Microsoft Sans Serif"/>
              </a:rPr>
              <a:t>школьников</a:t>
            </a:r>
            <a:r>
              <a:rPr sz="2100" spc="105" dirty="0">
                <a:latin typeface="Microsoft Sans Serif"/>
                <a:cs typeface="Microsoft Sans Serif"/>
              </a:rPr>
              <a:t> </a:t>
            </a:r>
            <a:r>
              <a:rPr sz="2100" spc="-15" dirty="0">
                <a:latin typeface="Microsoft Sans Serif"/>
                <a:cs typeface="Microsoft Sans Serif"/>
              </a:rPr>
              <a:t>младших</a:t>
            </a:r>
            <a:r>
              <a:rPr sz="2100" spc="53" dirty="0">
                <a:latin typeface="Microsoft Sans Serif"/>
                <a:cs typeface="Microsoft Sans Serif"/>
              </a:rPr>
              <a:t> </a:t>
            </a:r>
            <a:r>
              <a:rPr sz="2100" spc="-23" dirty="0">
                <a:latin typeface="Microsoft Sans Serif"/>
                <a:cs typeface="Microsoft Sans Serif"/>
              </a:rPr>
              <a:t>классов</a:t>
            </a:r>
            <a:endParaRPr sz="2100" dirty="0">
              <a:latin typeface="Microsoft Sans Serif"/>
              <a:cs typeface="Microsoft Sans Serif"/>
            </a:endParaRPr>
          </a:p>
          <a:p>
            <a:pPr marL="19050">
              <a:spcBef>
                <a:spcPts val="1373"/>
              </a:spcBef>
            </a:pPr>
            <a:r>
              <a:rPr sz="2100" spc="-15" dirty="0">
                <a:latin typeface="Microsoft Sans Serif"/>
                <a:cs typeface="Microsoft Sans Serif"/>
              </a:rPr>
              <a:t>-в</a:t>
            </a:r>
            <a:r>
              <a:rPr sz="2100" spc="15" dirty="0">
                <a:latin typeface="Microsoft Sans Serif"/>
                <a:cs typeface="Microsoft Sans Serif"/>
              </a:rPr>
              <a:t> </a:t>
            </a:r>
            <a:r>
              <a:rPr sz="2100" spc="8" dirty="0">
                <a:latin typeface="Microsoft Sans Serif"/>
                <a:cs typeface="Microsoft Sans Serif"/>
              </a:rPr>
              <a:t>«Жас</a:t>
            </a:r>
            <a:r>
              <a:rPr sz="2100" spc="53" dirty="0">
                <a:latin typeface="Microsoft Sans Serif"/>
                <a:cs typeface="Microsoft Sans Serif"/>
              </a:rPr>
              <a:t> </a:t>
            </a:r>
            <a:r>
              <a:rPr sz="2100" spc="-60" dirty="0">
                <a:latin typeface="Microsoft Sans Serif"/>
                <a:cs typeface="Microsoft Sans Serif"/>
              </a:rPr>
              <a:t>Ұлан»</a:t>
            </a:r>
            <a:r>
              <a:rPr sz="2100" spc="30" dirty="0">
                <a:latin typeface="Microsoft Sans Serif"/>
                <a:cs typeface="Microsoft Sans Serif"/>
              </a:rPr>
              <a:t> </a:t>
            </a:r>
            <a:r>
              <a:rPr sz="2100" spc="-8" dirty="0">
                <a:latin typeface="Microsoft Sans Serif"/>
                <a:cs typeface="Microsoft Sans Serif"/>
              </a:rPr>
              <a:t>-</a:t>
            </a:r>
            <a:r>
              <a:rPr sz="2100" dirty="0">
                <a:latin typeface="Microsoft Sans Serif"/>
                <a:cs typeface="Microsoft Sans Serif"/>
              </a:rPr>
              <a:t> </a:t>
            </a:r>
            <a:r>
              <a:rPr sz="2100" spc="-23" dirty="0">
                <a:latin typeface="Microsoft Sans Serif"/>
                <a:cs typeface="Microsoft Sans Serif"/>
              </a:rPr>
              <a:t>более</a:t>
            </a:r>
            <a:r>
              <a:rPr sz="2100" spc="45" dirty="0">
                <a:latin typeface="Microsoft Sans Serif"/>
                <a:cs typeface="Microsoft Sans Serif"/>
              </a:rPr>
              <a:t> </a:t>
            </a:r>
            <a:r>
              <a:rPr sz="2100" spc="-15" dirty="0">
                <a:latin typeface="Microsoft Sans Serif"/>
                <a:cs typeface="Microsoft Sans Serif"/>
              </a:rPr>
              <a:t>1,2</a:t>
            </a:r>
            <a:r>
              <a:rPr sz="2100" spc="45" dirty="0">
                <a:latin typeface="Microsoft Sans Serif"/>
                <a:cs typeface="Microsoft Sans Serif"/>
              </a:rPr>
              <a:t> </a:t>
            </a:r>
            <a:r>
              <a:rPr sz="2100" spc="-23" dirty="0">
                <a:latin typeface="Microsoft Sans Serif"/>
                <a:cs typeface="Microsoft Sans Serif"/>
              </a:rPr>
              <a:t>млн.</a:t>
            </a:r>
            <a:r>
              <a:rPr sz="2100" spc="45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старшеклассников</a:t>
            </a:r>
            <a:endParaRPr sz="2100" dirty="0">
              <a:latin typeface="Microsoft Sans Serif"/>
              <a:cs typeface="Microsoft Sans Serif"/>
            </a:endParaRPr>
          </a:p>
          <a:p>
            <a:pPr marL="19050">
              <a:spcBef>
                <a:spcPts val="1373"/>
              </a:spcBef>
            </a:pPr>
            <a:r>
              <a:rPr sz="2100" spc="-15" dirty="0">
                <a:latin typeface="Microsoft Sans Serif"/>
                <a:cs typeface="Microsoft Sans Serif"/>
              </a:rPr>
              <a:t>-в</a:t>
            </a:r>
            <a:r>
              <a:rPr sz="2100" spc="23" dirty="0">
                <a:latin typeface="Microsoft Sans Serif"/>
                <a:cs typeface="Microsoft Sans Serif"/>
              </a:rPr>
              <a:t> </a:t>
            </a:r>
            <a:r>
              <a:rPr sz="2100" spc="8" dirty="0">
                <a:latin typeface="Microsoft Sans Serif"/>
                <a:cs typeface="Microsoft Sans Serif"/>
              </a:rPr>
              <a:t>«Жас</a:t>
            </a:r>
            <a:r>
              <a:rPr sz="2100" spc="53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Сарбаз»</a:t>
            </a:r>
            <a:r>
              <a:rPr sz="2100" spc="30" dirty="0">
                <a:latin typeface="Microsoft Sans Serif"/>
                <a:cs typeface="Microsoft Sans Serif"/>
              </a:rPr>
              <a:t> </a:t>
            </a:r>
            <a:r>
              <a:rPr sz="2100" spc="-8" dirty="0">
                <a:latin typeface="Microsoft Sans Serif"/>
                <a:cs typeface="Microsoft Sans Serif"/>
              </a:rPr>
              <a:t>-</a:t>
            </a:r>
            <a:r>
              <a:rPr sz="2100" dirty="0">
                <a:latin typeface="Microsoft Sans Serif"/>
                <a:cs typeface="Microsoft Sans Serif"/>
              </a:rPr>
              <a:t> </a:t>
            </a:r>
            <a:r>
              <a:rPr sz="2100" spc="-8" dirty="0">
                <a:latin typeface="Microsoft Sans Serif"/>
                <a:cs typeface="Microsoft Sans Serif"/>
              </a:rPr>
              <a:t>свыше</a:t>
            </a:r>
            <a:r>
              <a:rPr sz="2100" spc="45" dirty="0">
                <a:latin typeface="Microsoft Sans Serif"/>
                <a:cs typeface="Microsoft Sans Serif"/>
              </a:rPr>
              <a:t> </a:t>
            </a:r>
            <a:r>
              <a:rPr sz="2100" spc="-15" dirty="0">
                <a:latin typeface="Microsoft Sans Serif"/>
                <a:cs typeface="Microsoft Sans Serif"/>
              </a:rPr>
              <a:t>230</a:t>
            </a:r>
            <a:r>
              <a:rPr sz="2100" spc="45" dirty="0">
                <a:latin typeface="Microsoft Sans Serif"/>
                <a:cs typeface="Microsoft Sans Serif"/>
              </a:rPr>
              <a:t> </a:t>
            </a:r>
            <a:r>
              <a:rPr sz="2100" spc="-8" dirty="0">
                <a:latin typeface="Microsoft Sans Serif"/>
                <a:cs typeface="Microsoft Sans Serif"/>
              </a:rPr>
              <a:t>тыс.</a:t>
            </a:r>
            <a:r>
              <a:rPr sz="2100" spc="8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студентов</a:t>
            </a:r>
            <a:r>
              <a:rPr sz="2100" spc="135" dirty="0">
                <a:latin typeface="Microsoft Sans Serif"/>
                <a:cs typeface="Microsoft Sans Serif"/>
              </a:rPr>
              <a:t> </a:t>
            </a:r>
            <a:r>
              <a:rPr sz="2100" spc="-38" dirty="0">
                <a:latin typeface="Microsoft Sans Serif"/>
                <a:cs typeface="Microsoft Sans Serif"/>
              </a:rPr>
              <a:t>колледжей</a:t>
            </a:r>
            <a:endParaRPr sz="21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300" dirty="0">
              <a:latin typeface="Microsoft Sans Serif"/>
              <a:cs typeface="Microsoft Sans Serif"/>
            </a:endParaRPr>
          </a:p>
          <a:p>
            <a:pPr>
              <a:spcBef>
                <a:spcPts val="30"/>
              </a:spcBef>
            </a:pPr>
            <a:endParaRPr sz="2400" dirty="0">
              <a:latin typeface="Microsoft Sans Serif"/>
              <a:cs typeface="Microsoft Sans Serif"/>
            </a:endParaRPr>
          </a:p>
          <a:p>
            <a:pPr marL="19050"/>
            <a:r>
              <a:rPr sz="2100" spc="-15" dirty="0">
                <a:latin typeface="Microsoft Sans Serif"/>
                <a:cs typeface="Microsoft Sans Serif"/>
              </a:rPr>
              <a:t>При</a:t>
            </a:r>
            <a:r>
              <a:rPr sz="2100" spc="381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республиканском</a:t>
            </a:r>
            <a:r>
              <a:rPr sz="2100" spc="428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учебно-оздоровительном</a:t>
            </a:r>
            <a:r>
              <a:rPr sz="2100" spc="420" dirty="0">
                <a:latin typeface="Microsoft Sans Serif"/>
                <a:cs typeface="Microsoft Sans Serif"/>
              </a:rPr>
              <a:t> </a:t>
            </a:r>
            <a:r>
              <a:rPr sz="2100" spc="-15" dirty="0">
                <a:latin typeface="Microsoft Sans Serif"/>
                <a:cs typeface="Microsoft Sans Serif"/>
              </a:rPr>
              <a:t>центре</a:t>
            </a:r>
            <a:r>
              <a:rPr sz="2100" spc="360" dirty="0">
                <a:latin typeface="Microsoft Sans Serif"/>
                <a:cs typeface="Microsoft Sans Serif"/>
              </a:rPr>
              <a:t> </a:t>
            </a:r>
            <a:r>
              <a:rPr sz="2100" spc="-15" dirty="0">
                <a:latin typeface="Microsoft Sans Serif"/>
                <a:cs typeface="Microsoft Sans Serif"/>
              </a:rPr>
              <a:t>«Балдаурен»</a:t>
            </a:r>
            <a:r>
              <a:rPr sz="2100" spc="375" dirty="0">
                <a:latin typeface="Microsoft Sans Serif"/>
                <a:cs typeface="Microsoft Sans Serif"/>
              </a:rPr>
              <a:t> </a:t>
            </a:r>
            <a:r>
              <a:rPr sz="2100" spc="-23" dirty="0">
                <a:latin typeface="Microsoft Sans Serif"/>
                <a:cs typeface="Microsoft Sans Serif"/>
              </a:rPr>
              <a:t>создана</a:t>
            </a:r>
            <a:r>
              <a:rPr sz="2100" spc="360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«Академия</a:t>
            </a:r>
            <a:r>
              <a:rPr sz="2100" spc="360" dirty="0">
                <a:latin typeface="Microsoft Sans Serif"/>
                <a:cs typeface="Microsoft Sans Serif"/>
              </a:rPr>
              <a:t> </a:t>
            </a:r>
            <a:r>
              <a:rPr sz="2100" spc="8" dirty="0">
                <a:latin typeface="Microsoft Sans Serif"/>
                <a:cs typeface="Microsoft Sans Serif"/>
              </a:rPr>
              <a:t>юных</a:t>
            </a:r>
            <a:r>
              <a:rPr sz="2100" spc="368" dirty="0">
                <a:latin typeface="Microsoft Sans Serif"/>
                <a:cs typeface="Microsoft Sans Serif"/>
              </a:rPr>
              <a:t> </a:t>
            </a:r>
            <a:r>
              <a:rPr sz="2100" spc="-30" dirty="0">
                <a:latin typeface="Microsoft Sans Serif"/>
                <a:cs typeface="Microsoft Sans Serif"/>
              </a:rPr>
              <a:t>патриотов-казахстанцев»,</a:t>
            </a:r>
            <a:r>
              <a:rPr sz="2100" spc="405" dirty="0">
                <a:latin typeface="Microsoft Sans Serif"/>
                <a:cs typeface="Microsoft Sans Serif"/>
              </a:rPr>
              <a:t> </a:t>
            </a:r>
            <a:r>
              <a:rPr sz="2100" spc="-8" dirty="0">
                <a:latin typeface="Microsoft Sans Serif"/>
                <a:cs typeface="Microsoft Sans Serif"/>
              </a:rPr>
              <a:t>с</a:t>
            </a:r>
            <a:endParaRPr sz="2100" dirty="0">
              <a:latin typeface="Microsoft Sans Serif"/>
              <a:cs typeface="Microsoft Sans Serif"/>
            </a:endParaRPr>
          </a:p>
          <a:p>
            <a:pPr marL="19050">
              <a:spcBef>
                <a:spcPts val="180"/>
              </a:spcBef>
            </a:pPr>
            <a:r>
              <a:rPr sz="2100" spc="-53" dirty="0">
                <a:latin typeface="Microsoft Sans Serif"/>
                <a:cs typeface="Microsoft Sans Serif"/>
              </a:rPr>
              <a:t>ежегодным</a:t>
            </a:r>
            <a:r>
              <a:rPr sz="2100" spc="105" dirty="0">
                <a:latin typeface="Microsoft Sans Serif"/>
                <a:cs typeface="Microsoft Sans Serif"/>
              </a:rPr>
              <a:t> </a:t>
            </a:r>
            <a:r>
              <a:rPr sz="2100" spc="-38" dirty="0">
                <a:latin typeface="Microsoft Sans Serif"/>
                <a:cs typeface="Microsoft Sans Serif"/>
              </a:rPr>
              <a:t>проведением</a:t>
            </a:r>
            <a:r>
              <a:rPr sz="2100" spc="135" dirty="0">
                <a:latin typeface="Microsoft Sans Serif"/>
                <a:cs typeface="Microsoft Sans Serif"/>
              </a:rPr>
              <a:t> </a:t>
            </a:r>
            <a:r>
              <a:rPr sz="2100" spc="-45" dirty="0">
                <a:latin typeface="Microsoft Sans Serif"/>
                <a:cs typeface="Microsoft Sans Serif"/>
              </a:rPr>
              <a:t>форумов</a:t>
            </a:r>
            <a:endParaRPr sz="2100" dirty="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991546" y="273557"/>
            <a:ext cx="10301288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3600" spc="-23" dirty="0">
                <a:solidFill>
                  <a:srgbClr val="FFFFFF"/>
                </a:solidFill>
              </a:rPr>
              <a:t>РЕСПУБЛИКАНСКИЙ</a:t>
            </a:r>
            <a:r>
              <a:rPr sz="3600" spc="127" dirty="0">
                <a:solidFill>
                  <a:srgbClr val="FFFFFF"/>
                </a:solidFill>
              </a:rPr>
              <a:t> </a:t>
            </a:r>
            <a:r>
              <a:rPr sz="3600" spc="-8" dirty="0">
                <a:solidFill>
                  <a:srgbClr val="FFFFFF"/>
                </a:solidFill>
              </a:rPr>
              <a:t>МЕСЯЧНИК</a:t>
            </a:r>
            <a:r>
              <a:rPr sz="3600" spc="-30" dirty="0">
                <a:solidFill>
                  <a:srgbClr val="FFFFFF"/>
                </a:solidFill>
              </a:rPr>
              <a:t> </a:t>
            </a:r>
            <a:r>
              <a:rPr sz="3600" spc="-38" dirty="0">
                <a:solidFill>
                  <a:srgbClr val="FFFFFF"/>
                </a:solidFill>
              </a:rPr>
              <a:t>«ПАТРИОТ»</a:t>
            </a:r>
            <a:endParaRPr sz="3600"/>
          </a:p>
        </p:txBody>
      </p:sp>
      <p:sp>
        <p:nvSpPr>
          <p:cNvPr id="5" name="object 5"/>
          <p:cNvSpPr txBox="1"/>
          <p:nvPr/>
        </p:nvSpPr>
        <p:spPr>
          <a:xfrm>
            <a:off x="8391905" y="1721358"/>
            <a:ext cx="8206740" cy="428963"/>
          </a:xfrm>
          <a:prstGeom prst="rect">
            <a:avLst/>
          </a:prstGeom>
          <a:ln w="27432">
            <a:solidFill>
              <a:srgbClr val="375F92"/>
            </a:solidFill>
          </a:ln>
        </p:spPr>
        <p:txBody>
          <a:bodyPr vert="horz" wrap="square" lIns="0" tIns="59054" rIns="0" bIns="0" rtlCol="0">
            <a:spAutoFit/>
          </a:bodyPr>
          <a:lstStyle/>
          <a:p>
            <a:pPr marL="779145">
              <a:spcBef>
                <a:spcPts val="464"/>
              </a:spcBef>
            </a:pPr>
            <a:r>
              <a:rPr sz="2400" b="1" spc="-15" dirty="0">
                <a:solidFill>
                  <a:srgbClr val="006FC0"/>
                </a:solidFill>
                <a:latin typeface="Arial"/>
                <a:cs typeface="Arial"/>
              </a:rPr>
              <a:t>ЕЖЕГОДНО</a:t>
            </a:r>
            <a:r>
              <a:rPr sz="2400" b="1" spc="-23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b="1" spc="-8" dirty="0">
                <a:solidFill>
                  <a:srgbClr val="006FC0"/>
                </a:solidFill>
                <a:latin typeface="Arial"/>
                <a:cs typeface="Arial"/>
              </a:rPr>
              <a:t>БОЛЕЕ</a:t>
            </a:r>
            <a:r>
              <a:rPr sz="2400" b="1" spc="-1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6FC0"/>
                </a:solidFill>
                <a:latin typeface="Arial"/>
                <a:cs typeface="Arial"/>
              </a:rPr>
              <a:t>3 </a:t>
            </a:r>
            <a:r>
              <a:rPr sz="2400" b="1" spc="8" dirty="0">
                <a:solidFill>
                  <a:srgbClr val="006FC0"/>
                </a:solidFill>
                <a:latin typeface="Arial"/>
                <a:cs typeface="Arial"/>
              </a:rPr>
              <a:t>МЛН.</a:t>
            </a:r>
            <a:r>
              <a:rPr sz="2400" b="1" spc="-53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400" b="1" spc="-30" dirty="0">
                <a:solidFill>
                  <a:srgbClr val="006FC0"/>
                </a:solidFill>
                <a:latin typeface="Arial"/>
                <a:cs typeface="Arial"/>
              </a:rPr>
              <a:t>ОБУЧАЮЩИХСЯ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451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8979" y="292226"/>
            <a:ext cx="10240326" cy="5867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3600" dirty="0">
                <a:solidFill>
                  <a:srgbClr val="FFFFFF"/>
                </a:solidFill>
                <a:latin typeface="Segoe UI"/>
                <a:cs typeface="Segoe UI"/>
              </a:rPr>
              <a:t>ПАМЯТНЫЕ</a:t>
            </a:r>
            <a:r>
              <a:rPr sz="3600" spc="-38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3600" spc="-60" dirty="0">
                <a:solidFill>
                  <a:srgbClr val="FFFFFF"/>
                </a:solidFill>
                <a:latin typeface="Segoe UI"/>
                <a:cs typeface="Segoe UI"/>
              </a:rPr>
              <a:t>ДАТЫ</a:t>
            </a:r>
            <a:r>
              <a:rPr sz="3600" spc="38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3600" dirty="0">
                <a:solidFill>
                  <a:srgbClr val="FFFFFF"/>
                </a:solidFill>
                <a:latin typeface="Segoe UI"/>
                <a:cs typeface="Segoe UI"/>
              </a:rPr>
              <a:t>В</a:t>
            </a:r>
            <a:r>
              <a:rPr sz="3600" spc="-38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3600" spc="-8" dirty="0">
                <a:solidFill>
                  <a:srgbClr val="FFFFFF"/>
                </a:solidFill>
                <a:latin typeface="Segoe UI"/>
                <a:cs typeface="Segoe UI"/>
              </a:rPr>
              <a:t>НОВОМ</a:t>
            </a:r>
            <a:r>
              <a:rPr sz="3600" spc="23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3600" spc="-8" dirty="0">
                <a:solidFill>
                  <a:srgbClr val="FFFFFF"/>
                </a:solidFill>
                <a:latin typeface="Segoe UI"/>
                <a:cs typeface="Segoe UI"/>
              </a:rPr>
              <a:t>УЧЕБНОМ</a:t>
            </a:r>
            <a:r>
              <a:rPr sz="3600" spc="-23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3600" spc="-30" dirty="0">
                <a:solidFill>
                  <a:srgbClr val="FFFFFF"/>
                </a:solidFill>
                <a:latin typeface="Segoe UI"/>
                <a:cs typeface="Segoe UI"/>
              </a:rPr>
              <a:t>ГОДУ</a:t>
            </a:r>
            <a:endParaRPr sz="3600">
              <a:latin typeface="Segoe UI"/>
              <a:cs typeface="Segoe U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49426" y="4013455"/>
            <a:ext cx="2667000" cy="1066639"/>
          </a:xfrm>
          <a:prstGeom prst="rect">
            <a:avLst/>
          </a:prstGeom>
        </p:spPr>
        <p:txBody>
          <a:bodyPr vert="horz" wrap="square" lIns="0" tIns="20003" rIns="0" bIns="0" rtlCol="0">
            <a:spAutoFit/>
          </a:bodyPr>
          <a:lstStyle/>
          <a:p>
            <a:pPr marL="18098" marR="7620" algn="ctr">
              <a:spcBef>
                <a:spcPts val="158"/>
              </a:spcBef>
            </a:pPr>
            <a:r>
              <a:rPr sz="1700" b="1" dirty="0">
                <a:solidFill>
                  <a:srgbClr val="001F5F"/>
                </a:solidFill>
                <a:latin typeface="Arial"/>
                <a:cs typeface="Arial"/>
              </a:rPr>
              <a:t>30</a:t>
            </a:r>
            <a:r>
              <a:rPr sz="17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dirty="0">
                <a:solidFill>
                  <a:srgbClr val="001F5F"/>
                </a:solidFill>
                <a:latin typeface="Arial"/>
                <a:cs typeface="Arial"/>
              </a:rPr>
              <a:t>лет</a:t>
            </a:r>
            <a:r>
              <a:rPr sz="1700" b="1" spc="36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spc="-8" dirty="0">
                <a:solidFill>
                  <a:srgbClr val="001F5F"/>
                </a:solidFill>
                <a:latin typeface="Arial"/>
                <a:cs typeface="Arial"/>
              </a:rPr>
              <a:t>Государственные </a:t>
            </a:r>
            <a:r>
              <a:rPr sz="1700" b="1" spc="-4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spc="-15" dirty="0">
                <a:solidFill>
                  <a:srgbClr val="001F5F"/>
                </a:solidFill>
                <a:latin typeface="Arial"/>
                <a:cs typeface="Arial"/>
              </a:rPr>
              <a:t>символы </a:t>
            </a:r>
            <a:r>
              <a:rPr sz="1700" b="1" spc="-8" dirty="0">
                <a:solidFill>
                  <a:srgbClr val="001F5F"/>
                </a:solidFill>
                <a:latin typeface="Arial"/>
                <a:cs typeface="Arial"/>
              </a:rPr>
              <a:t>Республики </a:t>
            </a:r>
            <a:r>
              <a:rPr sz="1700" b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spc="-8" dirty="0">
                <a:solidFill>
                  <a:srgbClr val="001F5F"/>
                </a:solidFill>
                <a:latin typeface="Arial"/>
                <a:cs typeface="Arial"/>
              </a:rPr>
              <a:t>Казахстан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60982" y="9511741"/>
            <a:ext cx="2627946" cy="804066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37160" marR="7620" indent="-119063">
              <a:spcBef>
                <a:spcPts val="150"/>
              </a:spcBef>
            </a:pPr>
            <a:r>
              <a:rPr sz="1700" b="1" spc="8" dirty="0">
                <a:solidFill>
                  <a:srgbClr val="001F5F"/>
                </a:solidFill>
                <a:latin typeface="Arial"/>
                <a:cs typeface="Arial"/>
              </a:rPr>
              <a:t>150</a:t>
            </a:r>
            <a:r>
              <a:rPr sz="17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dirty="0">
                <a:solidFill>
                  <a:srgbClr val="001F5F"/>
                </a:solidFill>
                <a:latin typeface="Arial"/>
                <a:cs typeface="Arial"/>
              </a:rPr>
              <a:t>лет</a:t>
            </a:r>
            <a:r>
              <a:rPr sz="1700" b="1" spc="-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dirty="0">
                <a:solidFill>
                  <a:srgbClr val="001F5F"/>
                </a:solidFill>
                <a:latin typeface="Arial"/>
                <a:cs typeface="Arial"/>
              </a:rPr>
              <a:t>со</a:t>
            </a:r>
            <a:r>
              <a:rPr sz="17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spc="-8" dirty="0">
                <a:solidFill>
                  <a:srgbClr val="001F5F"/>
                </a:solidFill>
                <a:latin typeface="Arial"/>
                <a:cs typeface="Arial"/>
              </a:rPr>
              <a:t>дня</a:t>
            </a:r>
            <a:r>
              <a:rPr sz="17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spc="-8" dirty="0">
                <a:solidFill>
                  <a:srgbClr val="001F5F"/>
                </a:solidFill>
                <a:latin typeface="Arial"/>
                <a:cs typeface="Arial"/>
              </a:rPr>
              <a:t>рождения </a:t>
            </a:r>
            <a:r>
              <a:rPr sz="1700" b="1" spc="-4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spc="-38" dirty="0">
                <a:solidFill>
                  <a:srgbClr val="001F5F"/>
                </a:solidFill>
                <a:latin typeface="Arial"/>
                <a:cs typeface="Arial"/>
              </a:rPr>
              <a:t>Ахмета</a:t>
            </a:r>
            <a:r>
              <a:rPr sz="1700" b="1" spc="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700" b="1" spc="-15" dirty="0">
                <a:solidFill>
                  <a:srgbClr val="001F5F"/>
                </a:solidFill>
                <a:latin typeface="Arial"/>
                <a:cs typeface="Arial"/>
              </a:rPr>
              <a:t>Байтурсынова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37260" y="7671816"/>
            <a:ext cx="3120390" cy="1931670"/>
            <a:chOff x="624840" y="5114544"/>
            <a:chExt cx="2080260" cy="128778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9328" y="5209032"/>
              <a:ext cx="1985645" cy="119311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4840" y="5114544"/>
              <a:ext cx="1984248" cy="1191768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946405" y="2226563"/>
            <a:ext cx="3111818" cy="1812608"/>
            <a:chOff x="630936" y="1484375"/>
            <a:chExt cx="2074545" cy="120840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8828" y="1578813"/>
              <a:ext cx="1976144" cy="111384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0936" y="1484375"/>
              <a:ext cx="1978152" cy="1112520"/>
            </a:xfrm>
            <a:prstGeom prst="rect">
              <a:avLst/>
            </a:prstGeom>
          </p:spPr>
        </p:pic>
      </p:grpSp>
      <p:grpSp>
        <p:nvGrpSpPr>
          <p:cNvPr id="11" name="object 11"/>
          <p:cNvGrpSpPr/>
          <p:nvPr/>
        </p:nvGrpSpPr>
        <p:grpSpPr>
          <a:xfrm>
            <a:off x="937260" y="5061203"/>
            <a:ext cx="3120390" cy="1913573"/>
            <a:chOff x="624840" y="3374135"/>
            <a:chExt cx="2080260" cy="1275715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9328" y="3468573"/>
              <a:ext cx="1985645" cy="1180896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24840" y="3374135"/>
              <a:ext cx="1984248" cy="1179576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319631" y="6888860"/>
            <a:ext cx="2210753" cy="804066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64783" marR="7620" indent="-146685">
              <a:spcBef>
                <a:spcPts val="150"/>
              </a:spcBef>
            </a:pP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30-летие</a:t>
            </a:r>
            <a:r>
              <a:rPr sz="1700" b="1" spc="-98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вступления </a:t>
            </a:r>
            <a:r>
              <a:rPr sz="1700" b="1" spc="-435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Казахстана</a:t>
            </a:r>
            <a:r>
              <a:rPr sz="1700" b="1" spc="-38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dirty="0">
                <a:solidFill>
                  <a:srgbClr val="16165D"/>
                </a:solidFill>
                <a:latin typeface="Arial"/>
                <a:cs typeface="Arial"/>
              </a:rPr>
              <a:t>в</a:t>
            </a:r>
            <a:r>
              <a:rPr sz="1700" b="1" spc="-60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spc="8" dirty="0">
                <a:solidFill>
                  <a:srgbClr val="16165D"/>
                </a:solidFill>
                <a:latin typeface="Arial"/>
                <a:cs typeface="Arial"/>
              </a:rPr>
              <a:t>ООН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905755" y="2226563"/>
            <a:ext cx="3061334" cy="1812608"/>
            <a:chOff x="3270503" y="1484375"/>
            <a:chExt cx="2040889" cy="1208405"/>
          </a:xfrm>
        </p:grpSpPr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364991" y="1578813"/>
              <a:ext cx="1946020" cy="1113840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270503" y="1484375"/>
              <a:ext cx="1944624" cy="1112520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5345810" y="4013455"/>
            <a:ext cx="2068830" cy="805029"/>
          </a:xfrm>
          <a:prstGeom prst="rect">
            <a:avLst/>
          </a:prstGeom>
        </p:spPr>
        <p:txBody>
          <a:bodyPr vert="horz" wrap="square" lIns="0" tIns="20003" rIns="0" bIns="0" rtlCol="0">
            <a:spAutoFit/>
          </a:bodyPr>
          <a:lstStyle/>
          <a:p>
            <a:pPr marL="19050" marR="7620" indent="507683">
              <a:spcBef>
                <a:spcPts val="158"/>
              </a:spcBef>
            </a:pP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100-летие </a:t>
            </a:r>
            <a:r>
              <a:rPr sz="1700" b="1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spc="-15" dirty="0">
                <a:solidFill>
                  <a:srgbClr val="16165D"/>
                </a:solidFill>
                <a:latin typeface="Arial"/>
                <a:cs typeface="Arial"/>
              </a:rPr>
              <a:t>Маншук</a:t>
            </a:r>
            <a:r>
              <a:rPr sz="1700" b="1" spc="-68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spc="-23" dirty="0">
                <a:solidFill>
                  <a:srgbClr val="16165D"/>
                </a:solidFill>
                <a:latin typeface="Arial"/>
                <a:cs typeface="Arial"/>
              </a:rPr>
              <a:t>Маметовой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901183" y="5061202"/>
            <a:ext cx="3065145" cy="2914650"/>
            <a:chOff x="3267455" y="3374135"/>
            <a:chExt cx="2043430" cy="1943100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361943" y="3468623"/>
              <a:ext cx="1948942" cy="1848485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267455" y="3374135"/>
              <a:ext cx="1947672" cy="1847088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5092064" y="8006143"/>
            <a:ext cx="2504121" cy="804066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 marR="7620" indent="726758">
              <a:spcBef>
                <a:spcPts val="150"/>
              </a:spcBef>
            </a:pP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100-летие </a:t>
            </a:r>
            <a:r>
              <a:rPr sz="1700" b="1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spc="-15" dirty="0">
                <a:solidFill>
                  <a:srgbClr val="16165D"/>
                </a:solidFill>
                <a:latin typeface="Arial"/>
                <a:cs typeface="Arial"/>
              </a:rPr>
              <a:t>Азильхана Нуршаикова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814816" y="2226563"/>
            <a:ext cx="3065145" cy="1812608"/>
            <a:chOff x="5876544" y="1484375"/>
            <a:chExt cx="2043430" cy="1208405"/>
          </a:xfrm>
        </p:grpSpPr>
        <p:pic>
          <p:nvPicPr>
            <p:cNvPr id="24" name="object 2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971032" y="1578813"/>
              <a:ext cx="1948941" cy="1113840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876544" y="1484375"/>
              <a:ext cx="1947672" cy="1112520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9331643" y="4049078"/>
            <a:ext cx="1902143" cy="541973"/>
          </a:xfrm>
          <a:prstGeom prst="rect">
            <a:avLst/>
          </a:prstGeom>
        </p:spPr>
        <p:txBody>
          <a:bodyPr vert="horz" wrap="square" lIns="0" tIns="20003" rIns="0" bIns="0" rtlCol="0">
            <a:spAutoFit/>
          </a:bodyPr>
          <a:lstStyle/>
          <a:p>
            <a:pPr algn="ctr">
              <a:spcBef>
                <a:spcPts val="158"/>
              </a:spcBef>
            </a:pP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100-летие</a:t>
            </a:r>
            <a:endParaRPr sz="17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700" b="1" dirty="0">
                <a:solidFill>
                  <a:srgbClr val="16165D"/>
                </a:solidFill>
                <a:latin typeface="Arial"/>
                <a:cs typeface="Arial"/>
              </a:rPr>
              <a:t>Розы</a:t>
            </a:r>
            <a:r>
              <a:rPr sz="1700" b="1" spc="-75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dirty="0">
                <a:solidFill>
                  <a:srgbClr val="16165D"/>
                </a:solidFill>
                <a:latin typeface="Arial"/>
                <a:cs typeface="Arial"/>
              </a:rPr>
              <a:t>Баглановой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8919971" y="5061203"/>
            <a:ext cx="2860358" cy="3930015"/>
            <a:chOff x="5946647" y="3374135"/>
            <a:chExt cx="1906905" cy="2620010"/>
          </a:xfrm>
        </p:grpSpPr>
        <p:pic>
          <p:nvPicPr>
            <p:cNvPr id="28" name="object 28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041135" y="3468560"/>
              <a:ext cx="1811909" cy="2525141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946647" y="3374135"/>
              <a:ext cx="1810511" cy="2523744"/>
            </a:xfrm>
            <a:prstGeom prst="rect">
              <a:avLst/>
            </a:prstGeom>
          </p:spPr>
        </p:pic>
      </p:grpSp>
      <p:sp>
        <p:nvSpPr>
          <p:cNvPr id="30" name="object 30"/>
          <p:cNvSpPr txBox="1"/>
          <p:nvPr/>
        </p:nvSpPr>
        <p:spPr>
          <a:xfrm>
            <a:off x="9107614" y="8984589"/>
            <a:ext cx="2403158" cy="805029"/>
          </a:xfrm>
          <a:prstGeom prst="rect">
            <a:avLst/>
          </a:prstGeom>
        </p:spPr>
        <p:txBody>
          <a:bodyPr vert="horz" wrap="square" lIns="0" tIns="20003" rIns="0" bIns="0" rtlCol="0">
            <a:spAutoFit/>
          </a:bodyPr>
          <a:lstStyle/>
          <a:p>
            <a:pPr marL="1905" algn="ctr">
              <a:spcBef>
                <a:spcPts val="158"/>
              </a:spcBef>
            </a:pP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100-летие</a:t>
            </a:r>
            <a:endParaRPr sz="17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Талгата</a:t>
            </a:r>
            <a:r>
              <a:rPr sz="1700" b="1" spc="-45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Бигельдинова</a:t>
            </a:r>
            <a:endParaRPr sz="1700">
              <a:latin typeface="Arial"/>
              <a:cs typeface="Arial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3464539" y="2226563"/>
            <a:ext cx="3641408" cy="2462213"/>
            <a:chOff x="8976359" y="1484375"/>
            <a:chExt cx="2427605" cy="1641475"/>
          </a:xfrm>
        </p:grpSpPr>
        <p:pic>
          <p:nvPicPr>
            <p:cNvPr id="32" name="object 3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070847" y="1578863"/>
              <a:ext cx="2332990" cy="1546733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8976359" y="1484375"/>
              <a:ext cx="2331720" cy="1545336"/>
            </a:xfrm>
            <a:prstGeom prst="rect">
              <a:avLst/>
            </a:prstGeom>
          </p:spPr>
        </p:pic>
      </p:grpSp>
      <p:sp>
        <p:nvSpPr>
          <p:cNvPr id="34" name="object 34"/>
          <p:cNvSpPr txBox="1"/>
          <p:nvPr/>
        </p:nvSpPr>
        <p:spPr>
          <a:xfrm>
            <a:off x="14230541" y="4730306"/>
            <a:ext cx="1968818" cy="805029"/>
          </a:xfrm>
          <a:prstGeom prst="rect">
            <a:avLst/>
          </a:prstGeom>
        </p:spPr>
        <p:txBody>
          <a:bodyPr vert="horz" wrap="square" lIns="0" tIns="20003" rIns="0" bIns="0" rtlCol="0">
            <a:spAutoFit/>
          </a:bodyPr>
          <a:lstStyle/>
          <a:p>
            <a:pPr marL="6668" algn="ctr">
              <a:spcBef>
                <a:spcPts val="158"/>
              </a:spcBef>
            </a:pPr>
            <a:r>
              <a:rPr sz="1700" b="1" spc="-8" dirty="0">
                <a:solidFill>
                  <a:srgbClr val="16165D"/>
                </a:solidFill>
                <a:latin typeface="Arial"/>
                <a:cs typeface="Arial"/>
              </a:rPr>
              <a:t>800-летие</a:t>
            </a:r>
            <a:endParaRPr sz="17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700" b="1" spc="-23" dirty="0">
                <a:solidFill>
                  <a:srgbClr val="16165D"/>
                </a:solidFill>
                <a:latin typeface="Arial"/>
                <a:cs typeface="Arial"/>
              </a:rPr>
              <a:t>Султана</a:t>
            </a:r>
            <a:r>
              <a:rPr sz="1700" b="1" spc="30" dirty="0">
                <a:solidFill>
                  <a:srgbClr val="16165D"/>
                </a:solidFill>
                <a:latin typeface="Arial"/>
                <a:cs typeface="Arial"/>
              </a:rPr>
              <a:t> </a:t>
            </a:r>
            <a:r>
              <a:rPr sz="1700" b="1" dirty="0">
                <a:solidFill>
                  <a:srgbClr val="16165D"/>
                </a:solidFill>
                <a:latin typeface="Arial"/>
                <a:cs typeface="Arial"/>
              </a:rPr>
              <a:t>Бейбарса</a:t>
            </a:r>
            <a:endParaRPr sz="17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900683" y="1435608"/>
            <a:ext cx="10835639" cy="617220"/>
          </a:xfrm>
          <a:custGeom>
            <a:avLst/>
            <a:gdLst/>
            <a:ahLst/>
            <a:cxnLst/>
            <a:rect l="l" t="t" r="r" b="b"/>
            <a:pathLst>
              <a:path w="7223759" h="411480">
                <a:moveTo>
                  <a:pt x="7018020" y="0"/>
                </a:moveTo>
                <a:lnTo>
                  <a:pt x="205739" y="0"/>
                </a:lnTo>
                <a:lnTo>
                  <a:pt x="158565" y="5431"/>
                </a:lnTo>
                <a:lnTo>
                  <a:pt x="115260" y="20905"/>
                </a:lnTo>
                <a:lnTo>
                  <a:pt x="77060" y="45186"/>
                </a:lnTo>
                <a:lnTo>
                  <a:pt x="45198" y="77044"/>
                </a:lnTo>
                <a:lnTo>
                  <a:pt x="20911" y="115244"/>
                </a:lnTo>
                <a:lnTo>
                  <a:pt x="5433" y="158553"/>
                </a:lnTo>
                <a:lnTo>
                  <a:pt x="0" y="205739"/>
                </a:lnTo>
                <a:lnTo>
                  <a:pt x="5433" y="252926"/>
                </a:lnTo>
                <a:lnTo>
                  <a:pt x="20911" y="296235"/>
                </a:lnTo>
                <a:lnTo>
                  <a:pt x="45198" y="334435"/>
                </a:lnTo>
                <a:lnTo>
                  <a:pt x="77060" y="366293"/>
                </a:lnTo>
                <a:lnTo>
                  <a:pt x="115260" y="390574"/>
                </a:lnTo>
                <a:lnTo>
                  <a:pt x="158565" y="406048"/>
                </a:lnTo>
                <a:lnTo>
                  <a:pt x="205739" y="411479"/>
                </a:lnTo>
                <a:lnTo>
                  <a:pt x="7018020" y="411479"/>
                </a:lnTo>
                <a:lnTo>
                  <a:pt x="7065206" y="406048"/>
                </a:lnTo>
                <a:lnTo>
                  <a:pt x="7108515" y="390574"/>
                </a:lnTo>
                <a:lnTo>
                  <a:pt x="7146715" y="366293"/>
                </a:lnTo>
                <a:lnTo>
                  <a:pt x="7178573" y="334435"/>
                </a:lnTo>
                <a:lnTo>
                  <a:pt x="7202854" y="296235"/>
                </a:lnTo>
                <a:lnTo>
                  <a:pt x="7218328" y="252926"/>
                </a:lnTo>
                <a:lnTo>
                  <a:pt x="7223760" y="205739"/>
                </a:lnTo>
                <a:lnTo>
                  <a:pt x="7218328" y="158553"/>
                </a:lnTo>
                <a:lnTo>
                  <a:pt x="7202854" y="115244"/>
                </a:lnTo>
                <a:lnTo>
                  <a:pt x="7178573" y="77044"/>
                </a:lnTo>
                <a:lnTo>
                  <a:pt x="7146715" y="45186"/>
                </a:lnTo>
                <a:lnTo>
                  <a:pt x="7108515" y="20905"/>
                </a:lnTo>
                <a:lnTo>
                  <a:pt x="7065206" y="5431"/>
                </a:lnTo>
                <a:lnTo>
                  <a:pt x="7018020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5805678" y="1512189"/>
            <a:ext cx="1150620" cy="44958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2700" b="1" spc="-8" dirty="0">
                <a:solidFill>
                  <a:srgbClr val="FFFFFF"/>
                </a:solidFill>
                <a:latin typeface="Segoe UI"/>
                <a:cs typeface="Segoe UI"/>
              </a:rPr>
              <a:t>2022</a:t>
            </a:r>
            <a:r>
              <a:rPr sz="2700" b="1" spc="-9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2700" b="1" spc="-38" dirty="0">
                <a:solidFill>
                  <a:srgbClr val="FFFFFF"/>
                </a:solidFill>
                <a:latin typeface="Segoe UI"/>
                <a:cs typeface="Segoe UI"/>
              </a:rPr>
              <a:t>г.</a:t>
            </a:r>
            <a:endParaRPr sz="2700">
              <a:latin typeface="Segoe UI"/>
              <a:cs typeface="Segoe U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3386815" y="1435608"/>
            <a:ext cx="3497580" cy="617220"/>
          </a:xfrm>
          <a:custGeom>
            <a:avLst/>
            <a:gdLst/>
            <a:ahLst/>
            <a:cxnLst/>
            <a:rect l="l" t="t" r="r" b="b"/>
            <a:pathLst>
              <a:path w="2331720" h="411480">
                <a:moveTo>
                  <a:pt x="2125979" y="0"/>
                </a:moveTo>
                <a:lnTo>
                  <a:pt x="205739" y="0"/>
                </a:lnTo>
                <a:lnTo>
                  <a:pt x="158553" y="5431"/>
                </a:lnTo>
                <a:lnTo>
                  <a:pt x="115244" y="20905"/>
                </a:lnTo>
                <a:lnTo>
                  <a:pt x="77044" y="45186"/>
                </a:lnTo>
                <a:lnTo>
                  <a:pt x="45186" y="77044"/>
                </a:lnTo>
                <a:lnTo>
                  <a:pt x="20905" y="115244"/>
                </a:lnTo>
                <a:lnTo>
                  <a:pt x="5431" y="158553"/>
                </a:lnTo>
                <a:lnTo>
                  <a:pt x="0" y="205739"/>
                </a:lnTo>
                <a:lnTo>
                  <a:pt x="5431" y="252926"/>
                </a:lnTo>
                <a:lnTo>
                  <a:pt x="20905" y="296235"/>
                </a:lnTo>
                <a:lnTo>
                  <a:pt x="45186" y="334435"/>
                </a:lnTo>
                <a:lnTo>
                  <a:pt x="77044" y="366293"/>
                </a:lnTo>
                <a:lnTo>
                  <a:pt x="115244" y="390574"/>
                </a:lnTo>
                <a:lnTo>
                  <a:pt x="158553" y="406048"/>
                </a:lnTo>
                <a:lnTo>
                  <a:pt x="205739" y="411479"/>
                </a:lnTo>
                <a:lnTo>
                  <a:pt x="2125979" y="411479"/>
                </a:lnTo>
                <a:lnTo>
                  <a:pt x="2173166" y="406048"/>
                </a:lnTo>
                <a:lnTo>
                  <a:pt x="2216475" y="390574"/>
                </a:lnTo>
                <a:lnTo>
                  <a:pt x="2254675" y="366293"/>
                </a:lnTo>
                <a:lnTo>
                  <a:pt x="2286533" y="334435"/>
                </a:lnTo>
                <a:lnTo>
                  <a:pt x="2310814" y="296235"/>
                </a:lnTo>
                <a:lnTo>
                  <a:pt x="2326288" y="252926"/>
                </a:lnTo>
                <a:lnTo>
                  <a:pt x="2331720" y="205739"/>
                </a:lnTo>
                <a:lnTo>
                  <a:pt x="2326288" y="158553"/>
                </a:lnTo>
                <a:lnTo>
                  <a:pt x="2310814" y="115244"/>
                </a:lnTo>
                <a:lnTo>
                  <a:pt x="2286533" y="77044"/>
                </a:lnTo>
                <a:lnTo>
                  <a:pt x="2254675" y="45186"/>
                </a:lnTo>
                <a:lnTo>
                  <a:pt x="2216475" y="20905"/>
                </a:lnTo>
                <a:lnTo>
                  <a:pt x="2173166" y="5431"/>
                </a:lnTo>
                <a:lnTo>
                  <a:pt x="2125979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4644688" y="1512189"/>
            <a:ext cx="1143000" cy="44958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9050">
              <a:spcBef>
                <a:spcPts val="150"/>
              </a:spcBef>
            </a:pPr>
            <a:r>
              <a:rPr sz="2700" b="1" spc="-8" dirty="0">
                <a:solidFill>
                  <a:srgbClr val="FFFFFF"/>
                </a:solidFill>
                <a:latin typeface="Segoe UI"/>
                <a:cs typeface="Segoe UI"/>
              </a:rPr>
              <a:t>2023</a:t>
            </a:r>
            <a:r>
              <a:rPr sz="2700" b="1" spc="-83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2700" b="1" spc="-68" dirty="0">
                <a:solidFill>
                  <a:srgbClr val="FFFFFF"/>
                </a:solidFill>
                <a:latin typeface="Segoe UI"/>
                <a:cs typeface="Segoe UI"/>
              </a:rPr>
              <a:t>г.</a:t>
            </a:r>
            <a:endParaRPr sz="270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36068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342900"/>
            <a:ext cx="12335510" cy="1401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ru-RU" sz="5400" b="1" dirty="0">
                <a:solidFill>
                  <a:srgbClr val="002060"/>
                </a:solidFill>
              </a:rPr>
              <a:t>О проведении Дня знаний</a:t>
            </a:r>
            <a:r>
              <a:rPr lang="x-none" sz="5400" b="1" dirty="0">
                <a:solidFill>
                  <a:srgbClr val="002060"/>
                </a:solidFill>
              </a:rPr>
              <a:t/>
            </a:r>
            <a:br>
              <a:rPr lang="x-none" sz="5400" b="1" dirty="0">
                <a:solidFill>
                  <a:srgbClr val="002060"/>
                </a:solidFill>
              </a:rPr>
            </a:br>
            <a:endParaRPr sz="3600" dirty="0">
              <a:solidFill>
                <a:srgbClr val="002060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66611" y="2151278"/>
            <a:ext cx="889111" cy="1015663"/>
          </a:xfrm>
          <a:custGeom>
            <a:avLst/>
            <a:gdLst/>
            <a:ahLst/>
            <a:cxnLst/>
            <a:rect l="l" t="t" r="r" b="b"/>
            <a:pathLst>
              <a:path w="798829" h="913764">
                <a:moveTo>
                  <a:pt x="519374" y="250439"/>
                </a:moveTo>
                <a:lnTo>
                  <a:pt x="279029" y="250439"/>
                </a:lnTo>
                <a:lnTo>
                  <a:pt x="277645" y="240938"/>
                </a:lnTo>
                <a:lnTo>
                  <a:pt x="276609" y="231380"/>
                </a:lnTo>
                <a:lnTo>
                  <a:pt x="275959" y="221708"/>
                </a:lnTo>
                <a:lnTo>
                  <a:pt x="275734" y="211863"/>
                </a:lnTo>
                <a:lnTo>
                  <a:pt x="281507" y="159085"/>
                </a:lnTo>
                <a:lnTo>
                  <a:pt x="297994" y="110306"/>
                </a:lnTo>
                <a:lnTo>
                  <a:pt x="323950" y="66728"/>
                </a:lnTo>
                <a:lnTo>
                  <a:pt x="358131" y="29557"/>
                </a:lnTo>
                <a:lnTo>
                  <a:pt x="399290" y="0"/>
                </a:lnTo>
                <a:lnTo>
                  <a:pt x="440448" y="29557"/>
                </a:lnTo>
                <a:lnTo>
                  <a:pt x="474629" y="66728"/>
                </a:lnTo>
                <a:lnTo>
                  <a:pt x="500585" y="110306"/>
                </a:lnTo>
                <a:lnTo>
                  <a:pt x="517072" y="159085"/>
                </a:lnTo>
                <a:lnTo>
                  <a:pt x="522845" y="211863"/>
                </a:lnTo>
                <a:lnTo>
                  <a:pt x="522588" y="221711"/>
                </a:lnTo>
                <a:lnTo>
                  <a:pt x="521867" y="231406"/>
                </a:lnTo>
                <a:lnTo>
                  <a:pt x="520760" y="241025"/>
                </a:lnTo>
                <a:lnTo>
                  <a:pt x="519374" y="250439"/>
                </a:lnTo>
                <a:close/>
              </a:path>
              <a:path w="798829" h="913764">
                <a:moveTo>
                  <a:pt x="147124" y="716667"/>
                </a:moveTo>
                <a:lnTo>
                  <a:pt x="96073" y="716197"/>
                </a:lnTo>
                <a:lnTo>
                  <a:pt x="46474" y="705479"/>
                </a:lnTo>
                <a:lnTo>
                  <a:pt x="0" y="684983"/>
                </a:lnTo>
                <a:lnTo>
                  <a:pt x="5316" y="634830"/>
                </a:lnTo>
                <a:lnTo>
                  <a:pt x="20734" y="586881"/>
                </a:lnTo>
                <a:lnTo>
                  <a:pt x="45829" y="542802"/>
                </a:lnTo>
                <a:lnTo>
                  <a:pt x="80175" y="504258"/>
                </a:lnTo>
                <a:lnTo>
                  <a:pt x="123349" y="472916"/>
                </a:lnTo>
                <a:lnTo>
                  <a:pt x="158768" y="456587"/>
                </a:lnTo>
                <a:lnTo>
                  <a:pt x="149817" y="453060"/>
                </a:lnTo>
                <a:lnTo>
                  <a:pt x="80175" y="408916"/>
                </a:lnTo>
                <a:lnTo>
                  <a:pt x="45829" y="370372"/>
                </a:lnTo>
                <a:lnTo>
                  <a:pt x="20734" y="326293"/>
                </a:lnTo>
                <a:lnTo>
                  <a:pt x="5316" y="278344"/>
                </a:lnTo>
                <a:lnTo>
                  <a:pt x="0" y="228191"/>
                </a:lnTo>
                <a:lnTo>
                  <a:pt x="46474" y="207696"/>
                </a:lnTo>
                <a:lnTo>
                  <a:pt x="96073" y="196978"/>
                </a:lnTo>
                <a:lnTo>
                  <a:pt x="147124" y="196507"/>
                </a:lnTo>
                <a:lnTo>
                  <a:pt x="197958" y="206755"/>
                </a:lnTo>
                <a:lnTo>
                  <a:pt x="246904" y="228191"/>
                </a:lnTo>
                <a:lnTo>
                  <a:pt x="279029" y="250439"/>
                </a:lnTo>
                <a:lnTo>
                  <a:pt x="519374" y="250439"/>
                </a:lnTo>
                <a:lnTo>
                  <a:pt x="519344" y="250643"/>
                </a:lnTo>
                <a:lnTo>
                  <a:pt x="796015" y="250643"/>
                </a:lnTo>
                <a:lnTo>
                  <a:pt x="793058" y="278549"/>
                </a:lnTo>
                <a:lnTo>
                  <a:pt x="788248" y="293506"/>
                </a:lnTo>
                <a:lnTo>
                  <a:pt x="399290" y="293506"/>
                </a:lnTo>
                <a:lnTo>
                  <a:pt x="355483" y="299336"/>
                </a:lnTo>
                <a:lnTo>
                  <a:pt x="316126" y="315791"/>
                </a:lnTo>
                <a:lnTo>
                  <a:pt x="282787" y="341318"/>
                </a:lnTo>
                <a:lnTo>
                  <a:pt x="257033" y="374362"/>
                </a:lnTo>
                <a:lnTo>
                  <a:pt x="240431" y="413371"/>
                </a:lnTo>
                <a:lnTo>
                  <a:pt x="234549" y="456791"/>
                </a:lnTo>
                <a:lnTo>
                  <a:pt x="240431" y="500211"/>
                </a:lnTo>
                <a:lnTo>
                  <a:pt x="257033" y="539220"/>
                </a:lnTo>
                <a:lnTo>
                  <a:pt x="282787" y="572265"/>
                </a:lnTo>
                <a:lnTo>
                  <a:pt x="316126" y="597791"/>
                </a:lnTo>
                <a:lnTo>
                  <a:pt x="355483" y="614247"/>
                </a:lnTo>
                <a:lnTo>
                  <a:pt x="399290" y="620077"/>
                </a:lnTo>
                <a:lnTo>
                  <a:pt x="788421" y="620077"/>
                </a:lnTo>
                <a:lnTo>
                  <a:pt x="793262" y="635138"/>
                </a:lnTo>
                <a:lnTo>
                  <a:pt x="796182" y="662735"/>
                </a:lnTo>
                <a:lnTo>
                  <a:pt x="279029" y="662735"/>
                </a:lnTo>
                <a:lnTo>
                  <a:pt x="271374" y="668737"/>
                </a:lnTo>
                <a:lnTo>
                  <a:pt x="263507" y="674472"/>
                </a:lnTo>
                <a:lnTo>
                  <a:pt x="255370" y="679899"/>
                </a:lnTo>
                <a:lnTo>
                  <a:pt x="246904" y="684983"/>
                </a:lnTo>
                <a:lnTo>
                  <a:pt x="197958" y="706419"/>
                </a:lnTo>
                <a:lnTo>
                  <a:pt x="147124" y="716667"/>
                </a:lnTo>
                <a:close/>
              </a:path>
              <a:path w="798829" h="913764">
                <a:moveTo>
                  <a:pt x="796015" y="250643"/>
                </a:moveTo>
                <a:lnTo>
                  <a:pt x="519344" y="250643"/>
                </a:lnTo>
                <a:lnTo>
                  <a:pt x="527121" y="244552"/>
                </a:lnTo>
                <a:lnTo>
                  <a:pt x="600415" y="206959"/>
                </a:lnTo>
                <a:lnTo>
                  <a:pt x="651249" y="196711"/>
                </a:lnTo>
                <a:lnTo>
                  <a:pt x="702300" y="197182"/>
                </a:lnTo>
                <a:lnTo>
                  <a:pt x="751899" y="207900"/>
                </a:lnTo>
                <a:lnTo>
                  <a:pt x="798374" y="228395"/>
                </a:lnTo>
                <a:lnTo>
                  <a:pt x="796015" y="250643"/>
                </a:lnTo>
                <a:close/>
              </a:path>
              <a:path w="798829" h="913764">
                <a:moveTo>
                  <a:pt x="788421" y="620077"/>
                </a:moveTo>
                <a:lnTo>
                  <a:pt x="399290" y="620077"/>
                </a:lnTo>
                <a:lnTo>
                  <a:pt x="443096" y="614247"/>
                </a:lnTo>
                <a:lnTo>
                  <a:pt x="482453" y="597791"/>
                </a:lnTo>
                <a:lnTo>
                  <a:pt x="515792" y="572265"/>
                </a:lnTo>
                <a:lnTo>
                  <a:pt x="541546" y="539220"/>
                </a:lnTo>
                <a:lnTo>
                  <a:pt x="558148" y="500211"/>
                </a:lnTo>
                <a:lnTo>
                  <a:pt x="564030" y="456791"/>
                </a:lnTo>
                <a:lnTo>
                  <a:pt x="558148" y="413371"/>
                </a:lnTo>
                <a:lnTo>
                  <a:pt x="541546" y="374362"/>
                </a:lnTo>
                <a:lnTo>
                  <a:pt x="515792" y="341318"/>
                </a:lnTo>
                <a:lnTo>
                  <a:pt x="482453" y="315791"/>
                </a:lnTo>
                <a:lnTo>
                  <a:pt x="443096" y="299336"/>
                </a:lnTo>
                <a:lnTo>
                  <a:pt x="399290" y="293506"/>
                </a:lnTo>
                <a:lnTo>
                  <a:pt x="788248" y="293506"/>
                </a:lnTo>
                <a:lnTo>
                  <a:pt x="752545" y="370576"/>
                </a:lnTo>
                <a:lnTo>
                  <a:pt x="718198" y="409120"/>
                </a:lnTo>
                <a:lnTo>
                  <a:pt x="675024" y="440463"/>
                </a:lnTo>
                <a:lnTo>
                  <a:pt x="639605" y="456791"/>
                </a:lnTo>
                <a:lnTo>
                  <a:pt x="648556" y="460318"/>
                </a:lnTo>
                <a:lnTo>
                  <a:pt x="718298" y="504464"/>
                </a:lnTo>
                <a:lnTo>
                  <a:pt x="752706" y="543019"/>
                </a:lnTo>
                <a:lnTo>
                  <a:pt x="777832" y="587129"/>
                </a:lnTo>
                <a:lnTo>
                  <a:pt x="788421" y="620077"/>
                </a:lnTo>
                <a:close/>
              </a:path>
              <a:path w="798829" h="913764">
                <a:moveTo>
                  <a:pt x="399290" y="913583"/>
                </a:moveTo>
                <a:lnTo>
                  <a:pt x="358131" y="884025"/>
                </a:lnTo>
                <a:lnTo>
                  <a:pt x="323950" y="846855"/>
                </a:lnTo>
                <a:lnTo>
                  <a:pt x="297994" y="803277"/>
                </a:lnTo>
                <a:lnTo>
                  <a:pt x="281504" y="754477"/>
                </a:lnTo>
                <a:lnTo>
                  <a:pt x="275734" y="701720"/>
                </a:lnTo>
                <a:lnTo>
                  <a:pt x="275988" y="691868"/>
                </a:lnTo>
                <a:lnTo>
                  <a:pt x="276686" y="682151"/>
                </a:lnTo>
                <a:lnTo>
                  <a:pt x="277732" y="672472"/>
                </a:lnTo>
                <a:lnTo>
                  <a:pt x="279029" y="662735"/>
                </a:lnTo>
                <a:lnTo>
                  <a:pt x="796182" y="662735"/>
                </a:lnTo>
                <a:lnTo>
                  <a:pt x="796225" y="663144"/>
                </a:lnTo>
                <a:lnTo>
                  <a:pt x="519550" y="663144"/>
                </a:lnTo>
                <a:lnTo>
                  <a:pt x="520847" y="672644"/>
                </a:lnTo>
                <a:lnTo>
                  <a:pt x="521893" y="682202"/>
                </a:lnTo>
                <a:lnTo>
                  <a:pt x="522591" y="691875"/>
                </a:lnTo>
                <a:lnTo>
                  <a:pt x="522845" y="701720"/>
                </a:lnTo>
                <a:lnTo>
                  <a:pt x="517066" y="754497"/>
                </a:lnTo>
                <a:lnTo>
                  <a:pt x="500585" y="803218"/>
                </a:lnTo>
                <a:lnTo>
                  <a:pt x="474629" y="846767"/>
                </a:lnTo>
                <a:lnTo>
                  <a:pt x="440448" y="883947"/>
                </a:lnTo>
                <a:lnTo>
                  <a:pt x="399290" y="913583"/>
                </a:lnTo>
                <a:close/>
              </a:path>
              <a:path w="798829" h="913764">
                <a:moveTo>
                  <a:pt x="651455" y="717075"/>
                </a:moveTo>
                <a:lnTo>
                  <a:pt x="600621" y="706827"/>
                </a:lnTo>
                <a:lnTo>
                  <a:pt x="551675" y="685391"/>
                </a:lnTo>
                <a:lnTo>
                  <a:pt x="519550" y="663144"/>
                </a:lnTo>
                <a:lnTo>
                  <a:pt x="796225" y="663144"/>
                </a:lnTo>
                <a:lnTo>
                  <a:pt x="798580" y="685391"/>
                </a:lnTo>
                <a:lnTo>
                  <a:pt x="752105" y="705887"/>
                </a:lnTo>
                <a:lnTo>
                  <a:pt x="702506" y="716605"/>
                </a:lnTo>
                <a:lnTo>
                  <a:pt x="651455" y="717075"/>
                </a:lnTo>
                <a:close/>
              </a:path>
            </a:pathLst>
          </a:custGeom>
          <a:solidFill>
            <a:srgbClr val="3134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082868" y="2026484"/>
            <a:ext cx="807720" cy="914400"/>
          </a:xfrm>
          <a:custGeom>
            <a:avLst/>
            <a:gdLst/>
            <a:ahLst/>
            <a:cxnLst/>
            <a:rect l="l" t="t" r="r" b="b"/>
            <a:pathLst>
              <a:path w="807720" h="914400">
                <a:moveTo>
                  <a:pt x="403709" y="266978"/>
                </a:moveTo>
                <a:lnTo>
                  <a:pt x="361206" y="260164"/>
                </a:lnTo>
                <a:lnTo>
                  <a:pt x="324270" y="241198"/>
                </a:lnTo>
                <a:lnTo>
                  <a:pt x="295127" y="212290"/>
                </a:lnTo>
                <a:lnTo>
                  <a:pt x="276007" y="175650"/>
                </a:lnTo>
                <a:lnTo>
                  <a:pt x="269139" y="133489"/>
                </a:lnTo>
                <a:lnTo>
                  <a:pt x="276007" y="91327"/>
                </a:lnTo>
                <a:lnTo>
                  <a:pt x="295127" y="54687"/>
                </a:lnTo>
                <a:lnTo>
                  <a:pt x="324270" y="25779"/>
                </a:lnTo>
                <a:lnTo>
                  <a:pt x="361206" y="6813"/>
                </a:lnTo>
                <a:lnTo>
                  <a:pt x="403709" y="0"/>
                </a:lnTo>
                <a:lnTo>
                  <a:pt x="446211" y="6813"/>
                </a:lnTo>
                <a:lnTo>
                  <a:pt x="483148" y="25779"/>
                </a:lnTo>
                <a:lnTo>
                  <a:pt x="512290" y="54687"/>
                </a:lnTo>
                <a:lnTo>
                  <a:pt x="531410" y="91327"/>
                </a:lnTo>
                <a:lnTo>
                  <a:pt x="538279" y="133489"/>
                </a:lnTo>
                <a:lnTo>
                  <a:pt x="531410" y="175650"/>
                </a:lnTo>
                <a:lnTo>
                  <a:pt x="512290" y="212290"/>
                </a:lnTo>
                <a:lnTo>
                  <a:pt x="483148" y="241198"/>
                </a:lnTo>
                <a:lnTo>
                  <a:pt x="446211" y="260164"/>
                </a:lnTo>
                <a:lnTo>
                  <a:pt x="403709" y="266978"/>
                </a:lnTo>
                <a:close/>
              </a:path>
              <a:path w="807720" h="914400">
                <a:moveTo>
                  <a:pt x="403709" y="914177"/>
                </a:moveTo>
                <a:lnTo>
                  <a:pt x="367063" y="883044"/>
                </a:lnTo>
                <a:lnTo>
                  <a:pt x="327964" y="854881"/>
                </a:lnTo>
                <a:lnTo>
                  <a:pt x="286583" y="829873"/>
                </a:lnTo>
                <a:lnTo>
                  <a:pt x="243093" y="808205"/>
                </a:lnTo>
                <a:lnTo>
                  <a:pt x="197664" y="790062"/>
                </a:lnTo>
                <a:lnTo>
                  <a:pt x="150468" y="775629"/>
                </a:lnTo>
                <a:lnTo>
                  <a:pt x="101678" y="765090"/>
                </a:lnTo>
                <a:lnTo>
                  <a:pt x="51465" y="758631"/>
                </a:lnTo>
                <a:lnTo>
                  <a:pt x="0" y="756437"/>
                </a:lnTo>
                <a:lnTo>
                  <a:pt x="0" y="266978"/>
                </a:lnTo>
                <a:lnTo>
                  <a:pt x="51465" y="269172"/>
                </a:lnTo>
                <a:lnTo>
                  <a:pt x="101678" y="275630"/>
                </a:lnTo>
                <a:lnTo>
                  <a:pt x="150468" y="286169"/>
                </a:lnTo>
                <a:lnTo>
                  <a:pt x="197664" y="300602"/>
                </a:lnTo>
                <a:lnTo>
                  <a:pt x="243093" y="318745"/>
                </a:lnTo>
                <a:lnTo>
                  <a:pt x="286583" y="340413"/>
                </a:lnTo>
                <a:lnTo>
                  <a:pt x="327964" y="365421"/>
                </a:lnTo>
                <a:lnTo>
                  <a:pt x="367063" y="393584"/>
                </a:lnTo>
                <a:lnTo>
                  <a:pt x="403709" y="424717"/>
                </a:lnTo>
                <a:lnTo>
                  <a:pt x="807418" y="424717"/>
                </a:lnTo>
                <a:lnTo>
                  <a:pt x="807418" y="756437"/>
                </a:lnTo>
                <a:lnTo>
                  <a:pt x="755953" y="758631"/>
                </a:lnTo>
                <a:lnTo>
                  <a:pt x="705739" y="765090"/>
                </a:lnTo>
                <a:lnTo>
                  <a:pt x="656949" y="775629"/>
                </a:lnTo>
                <a:lnTo>
                  <a:pt x="609754" y="790062"/>
                </a:lnTo>
                <a:lnTo>
                  <a:pt x="564325" y="808205"/>
                </a:lnTo>
                <a:lnTo>
                  <a:pt x="520834" y="829873"/>
                </a:lnTo>
                <a:lnTo>
                  <a:pt x="479454" y="854881"/>
                </a:lnTo>
                <a:lnTo>
                  <a:pt x="440355" y="883044"/>
                </a:lnTo>
                <a:lnTo>
                  <a:pt x="403709" y="914177"/>
                </a:lnTo>
                <a:close/>
              </a:path>
              <a:path w="807720" h="914400">
                <a:moveTo>
                  <a:pt x="807418" y="424717"/>
                </a:moveTo>
                <a:lnTo>
                  <a:pt x="403709" y="424717"/>
                </a:lnTo>
                <a:lnTo>
                  <a:pt x="440355" y="393584"/>
                </a:lnTo>
                <a:lnTo>
                  <a:pt x="479454" y="365421"/>
                </a:lnTo>
                <a:lnTo>
                  <a:pt x="520834" y="340413"/>
                </a:lnTo>
                <a:lnTo>
                  <a:pt x="564325" y="318745"/>
                </a:lnTo>
                <a:lnTo>
                  <a:pt x="609754" y="300602"/>
                </a:lnTo>
                <a:lnTo>
                  <a:pt x="656949" y="286169"/>
                </a:lnTo>
                <a:lnTo>
                  <a:pt x="705739" y="275630"/>
                </a:lnTo>
                <a:lnTo>
                  <a:pt x="755953" y="269172"/>
                </a:lnTo>
                <a:lnTo>
                  <a:pt x="807418" y="266978"/>
                </a:lnTo>
                <a:lnTo>
                  <a:pt x="807418" y="424717"/>
                </a:lnTo>
                <a:close/>
              </a:path>
            </a:pathLst>
          </a:custGeom>
          <a:solidFill>
            <a:srgbClr val="3134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 rot="5400000">
            <a:off x="10147024" y="4909128"/>
            <a:ext cx="751205" cy="952500"/>
          </a:xfrm>
          <a:custGeom>
            <a:avLst/>
            <a:gdLst/>
            <a:ahLst/>
            <a:cxnLst/>
            <a:rect l="l" t="t" r="r" b="b"/>
            <a:pathLst>
              <a:path w="751205" h="952500">
                <a:moveTo>
                  <a:pt x="715791" y="952499"/>
                </a:moveTo>
                <a:lnTo>
                  <a:pt x="375546" y="802105"/>
                </a:lnTo>
                <a:lnTo>
                  <a:pt x="35301" y="952499"/>
                </a:lnTo>
                <a:lnTo>
                  <a:pt x="0" y="917157"/>
                </a:lnTo>
                <a:lnTo>
                  <a:pt x="375546" y="0"/>
                </a:lnTo>
                <a:lnTo>
                  <a:pt x="751093" y="917157"/>
                </a:lnTo>
                <a:lnTo>
                  <a:pt x="715791" y="952499"/>
                </a:lnTo>
                <a:close/>
              </a:path>
            </a:pathLst>
          </a:custGeom>
          <a:solidFill>
            <a:srgbClr val="3134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430612" y="0"/>
            <a:ext cx="1857375" cy="1857375"/>
          </a:xfrm>
          <a:custGeom>
            <a:avLst/>
            <a:gdLst/>
            <a:ahLst/>
            <a:cxnLst/>
            <a:rect l="l" t="t" r="r" b="b"/>
            <a:pathLst>
              <a:path w="1857375" h="1857375">
                <a:moveTo>
                  <a:pt x="0" y="0"/>
                </a:moveTo>
                <a:lnTo>
                  <a:pt x="1857373" y="0"/>
                </a:lnTo>
                <a:lnTo>
                  <a:pt x="1857373" y="1857375"/>
                </a:lnTo>
                <a:lnTo>
                  <a:pt x="0" y="0"/>
                </a:lnTo>
                <a:close/>
              </a:path>
            </a:pathLst>
          </a:custGeom>
          <a:solidFill>
            <a:srgbClr val="5270FF"/>
          </a:solidFill>
          <a:ln>
            <a:solidFill>
              <a:srgbClr val="527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A3C31F3-17C5-4BF7-B49E-D047F6AC9E4D}"/>
              </a:ext>
            </a:extLst>
          </p:cNvPr>
          <p:cNvSpPr/>
          <p:nvPr/>
        </p:nvSpPr>
        <p:spPr>
          <a:xfrm>
            <a:off x="2462868" y="2058946"/>
            <a:ext cx="66811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3500" lvl="0">
              <a:spcAft>
                <a:spcPts val="0"/>
              </a:spcAft>
              <a:buSzPts val="1200"/>
              <a:tabLst>
                <a:tab pos="714375" algn="l"/>
                <a:tab pos="715010" algn="l"/>
              </a:tabLst>
            </a:pPr>
            <a:r>
              <a:rPr lang="ru-RU" sz="2400" b="1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В</a:t>
            </a:r>
            <a:r>
              <a:rPr lang="ru-RU" sz="2400" b="1" spc="280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День</a:t>
            </a:r>
            <a:r>
              <a:rPr lang="ru-RU" sz="2400" b="1" spc="275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знаний</a:t>
            </a:r>
            <a:r>
              <a:rPr lang="ru-RU" sz="2400" b="1" spc="270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проводится</a:t>
            </a:r>
            <a:r>
              <a:rPr lang="ru-RU" sz="2400" spc="285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торжественная</a:t>
            </a:r>
            <a:r>
              <a:rPr lang="ru-RU" sz="2400" b="1" spc="285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линейка</a:t>
            </a:r>
            <a:r>
              <a:rPr lang="ru-RU" sz="2400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.</a:t>
            </a:r>
            <a:r>
              <a:rPr lang="ru-RU" sz="2400" spc="10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Формат</a:t>
            </a:r>
            <a:r>
              <a:rPr lang="ru-RU" sz="2400" spc="270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проведения</a:t>
            </a:r>
            <a:r>
              <a:rPr lang="ru-RU" sz="2400" spc="-285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Wingdings" panose="05000000000000000000" pitchFamily="2" charset="2"/>
                <a:cs typeface="Microsoft Sans Serif" pitchFamily="34" charset="0"/>
              </a:rPr>
              <a:t>определяется самостоятельно организацией образования.</a:t>
            </a:r>
            <a:endParaRPr lang="x-none" sz="2000" dirty="0">
              <a:effectLst/>
              <a:latin typeface="Microsoft Sans Serif" pitchFamily="34" charset="0"/>
              <a:ea typeface="Wingdings" panose="05000000000000000000" pitchFamily="2" charset="2"/>
              <a:cs typeface="Microsoft Sans Serif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E8DFA20-CADF-419D-B4DC-30C065DB4090}"/>
              </a:ext>
            </a:extLst>
          </p:cNvPr>
          <p:cNvSpPr/>
          <p:nvPr/>
        </p:nvSpPr>
        <p:spPr>
          <a:xfrm>
            <a:off x="11112140" y="2055438"/>
            <a:ext cx="630430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2865" lvl="0" algn="just">
              <a:spcBef>
                <a:spcPts val="5"/>
              </a:spcBef>
              <a:spcAft>
                <a:spcPts val="0"/>
              </a:spcAft>
              <a:tabLst>
                <a:tab pos="715010" algn="l"/>
              </a:tabLst>
            </a:pP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Во</a:t>
            </a:r>
            <a:r>
              <a:rPr lang="ru-RU" sz="2400" spc="-7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1-11-х</a:t>
            </a:r>
            <a:r>
              <a:rPr lang="ru-RU" sz="2400" spc="-7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классах</a:t>
            </a:r>
            <a:r>
              <a:rPr lang="ru-RU" sz="2400" spc="-7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1</a:t>
            </a:r>
            <a:r>
              <a:rPr lang="ru-RU" sz="2400" spc="-6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сентября</a:t>
            </a:r>
            <a:r>
              <a:rPr lang="ru-RU" sz="2400" spc="-7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2022</a:t>
            </a:r>
            <a:r>
              <a:rPr lang="ru-RU" sz="2400" spc="-6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года</a:t>
            </a:r>
            <a:r>
              <a:rPr lang="ru-RU" sz="2400" spc="-7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проводится</a:t>
            </a:r>
            <a:r>
              <a:rPr lang="ru-RU" sz="2400" spc="-6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классный</a:t>
            </a:r>
            <a:r>
              <a:rPr lang="ru-RU" sz="2400" b="1" spc="-6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час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,</a:t>
            </a:r>
            <a:r>
              <a:rPr lang="ru-RU" sz="2400" spc="-7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открытый</a:t>
            </a:r>
            <a:r>
              <a:rPr lang="ru-RU" sz="2400" spc="-7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урок</a:t>
            </a:r>
            <a:r>
              <a:rPr lang="ru-RU" sz="2400" spc="-29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на</a:t>
            </a:r>
            <a:r>
              <a:rPr lang="ru-RU" sz="2400" spc="-5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тему</a:t>
            </a:r>
            <a:r>
              <a:rPr lang="ru-RU" sz="2400" spc="-4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«Стремление</a:t>
            </a:r>
            <a:r>
              <a:rPr lang="ru-RU" sz="2400" b="1" spc="-5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к</a:t>
            </a:r>
            <a:r>
              <a:rPr lang="ru-RU" sz="2400" b="1" spc="-4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знаниям,</a:t>
            </a:r>
            <a:r>
              <a:rPr lang="ru-RU" sz="2400" b="1" spc="-5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трудолюбие</a:t>
            </a:r>
            <a:r>
              <a:rPr lang="ru-RU" sz="2400" b="1" spc="-5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и</a:t>
            </a:r>
            <a:r>
              <a:rPr lang="ru-RU" sz="2400" b="1" spc="-4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патриотизм»,</a:t>
            </a:r>
            <a:r>
              <a:rPr lang="ru-RU" sz="2400" b="1" spc="-4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посвященный</a:t>
            </a:r>
            <a:r>
              <a:rPr lang="ru-RU" sz="2400" spc="-4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Году</a:t>
            </a:r>
            <a:r>
              <a:rPr lang="ru-RU" sz="2400" spc="-5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детей.</a:t>
            </a:r>
            <a:endParaRPr lang="x-none" sz="2400" dirty="0">
              <a:effectLst/>
              <a:latin typeface="Microsoft Sans Serif" pitchFamily="34" charset="0"/>
              <a:ea typeface="Times New Roman" panose="02020603050405020304" pitchFamily="18" charset="0"/>
              <a:cs typeface="Microsoft Sans Serif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F1CB578A-B8BC-4DCD-9027-C1CDD75E02E4}"/>
              </a:ext>
            </a:extLst>
          </p:cNvPr>
          <p:cNvSpPr/>
          <p:nvPr/>
        </p:nvSpPr>
        <p:spPr>
          <a:xfrm>
            <a:off x="11131190" y="5009775"/>
            <a:ext cx="669961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39725" algn="just">
              <a:spcBef>
                <a:spcPts val="10"/>
              </a:spcBef>
              <a:spcAft>
                <a:spcPts val="0"/>
              </a:spcAft>
            </a:pPr>
            <a:r>
              <a:rPr lang="ru-RU" sz="2400" b="1" dirty="0">
                <a:latin typeface="MS Reference Sans Serif" pitchFamily="34" charset="0"/>
                <a:ea typeface="Times New Roman" panose="02020603050405020304" pitchFamily="18" charset="0"/>
              </a:rPr>
              <a:t>Цель</a:t>
            </a:r>
            <a:r>
              <a:rPr lang="ru-RU" sz="2400" b="1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latin typeface="MS Reference Sans Serif" pitchFamily="34" charset="0"/>
                <a:ea typeface="Times New Roman" panose="02020603050405020304" pitchFamily="18" charset="0"/>
              </a:rPr>
              <a:t>единого</a:t>
            </a:r>
            <a:r>
              <a:rPr lang="ru-RU" sz="2400" b="1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latin typeface="MS Reference Sans Serif" pitchFamily="34" charset="0"/>
                <a:ea typeface="Times New Roman" panose="02020603050405020304" pitchFamily="18" charset="0"/>
              </a:rPr>
              <a:t>классного</a:t>
            </a:r>
            <a:r>
              <a:rPr lang="ru-RU" sz="2400" b="1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latin typeface="MS Reference Sans Serif" pitchFamily="34" charset="0"/>
                <a:ea typeface="Times New Roman" panose="02020603050405020304" pitchFamily="18" charset="0"/>
              </a:rPr>
              <a:t>часа:</a:t>
            </a:r>
            <a:r>
              <a:rPr lang="ru-RU" sz="2400" b="1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совместное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обсуждение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роли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таких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ценностей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как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стремление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к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знаниям,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трудолюбие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и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патриотизм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в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жизни</a:t>
            </a:r>
            <a:r>
              <a:rPr lang="ru-RU" sz="2400" spc="5" dirty="0">
                <a:latin typeface="MS Reference Sans Serif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MS Reference Sans Serif" pitchFamily="34" charset="0"/>
                <a:ea typeface="Times New Roman" panose="02020603050405020304" pitchFamily="18" charset="0"/>
              </a:rPr>
              <a:t>человека.</a:t>
            </a:r>
            <a:endParaRPr lang="x-none" sz="2400" dirty="0">
              <a:latin typeface="MS Reference Sans Serif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62868" y="4971675"/>
            <a:ext cx="6681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Microsoft Sans Serif" pitchFamily="34" charset="0"/>
                <a:cs typeface="Microsoft Sans Serif" pitchFamily="34" charset="0"/>
              </a:rPr>
              <a:t>Цель торжественного мероприятия: </a:t>
            </a:r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создание позитивной атмосферы, положительного настроя в преддверии нового учебного года.</a:t>
            </a:r>
          </a:p>
        </p:txBody>
      </p:sp>
      <p:sp>
        <p:nvSpPr>
          <p:cNvPr id="11" name="object 10"/>
          <p:cNvSpPr/>
          <p:nvPr/>
        </p:nvSpPr>
        <p:spPr>
          <a:xfrm rot="5400000">
            <a:off x="1335563" y="4909128"/>
            <a:ext cx="751205" cy="952500"/>
          </a:xfrm>
          <a:custGeom>
            <a:avLst/>
            <a:gdLst/>
            <a:ahLst/>
            <a:cxnLst/>
            <a:rect l="l" t="t" r="r" b="b"/>
            <a:pathLst>
              <a:path w="751205" h="952500">
                <a:moveTo>
                  <a:pt x="715791" y="952499"/>
                </a:moveTo>
                <a:lnTo>
                  <a:pt x="375546" y="802105"/>
                </a:lnTo>
                <a:lnTo>
                  <a:pt x="35301" y="952499"/>
                </a:lnTo>
                <a:lnTo>
                  <a:pt x="0" y="917157"/>
                </a:lnTo>
                <a:lnTo>
                  <a:pt x="375546" y="0"/>
                </a:lnTo>
                <a:lnTo>
                  <a:pt x="751093" y="917157"/>
                </a:lnTo>
                <a:lnTo>
                  <a:pt x="715791" y="952499"/>
                </a:lnTo>
                <a:close/>
              </a:path>
            </a:pathLst>
          </a:custGeom>
          <a:solidFill>
            <a:srgbClr val="31346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342900"/>
            <a:ext cx="14020800" cy="84702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ru-RU" sz="5400" b="1" dirty="0" smtClean="0">
                <a:solidFill>
                  <a:srgbClr val="002060"/>
                </a:solidFill>
              </a:rPr>
              <a:t>О проведении </a:t>
            </a:r>
            <a:r>
              <a:rPr lang="ru-RU" sz="5400" b="1" dirty="0">
                <a:solidFill>
                  <a:srgbClr val="002060"/>
                </a:solidFill>
              </a:rPr>
              <a:t>единого классного часа</a:t>
            </a:r>
            <a:endParaRPr sz="3600" dirty="0">
              <a:solidFill>
                <a:srgbClr val="002060"/>
              </a:solidFill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430612" y="0"/>
            <a:ext cx="1857375" cy="1857375"/>
          </a:xfrm>
          <a:custGeom>
            <a:avLst/>
            <a:gdLst/>
            <a:ahLst/>
            <a:cxnLst/>
            <a:rect l="l" t="t" r="r" b="b"/>
            <a:pathLst>
              <a:path w="1857375" h="1857375">
                <a:moveTo>
                  <a:pt x="0" y="0"/>
                </a:moveTo>
                <a:lnTo>
                  <a:pt x="1857373" y="0"/>
                </a:lnTo>
                <a:lnTo>
                  <a:pt x="1857373" y="1857375"/>
                </a:lnTo>
                <a:lnTo>
                  <a:pt x="0" y="0"/>
                </a:lnTo>
                <a:close/>
              </a:path>
            </a:pathLst>
          </a:custGeom>
          <a:solidFill>
            <a:srgbClr val="5270FF"/>
          </a:solidFill>
          <a:ln>
            <a:solidFill>
              <a:srgbClr val="527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Прямоугольник 4"/>
          <p:cNvSpPr/>
          <p:nvPr/>
        </p:nvSpPr>
        <p:spPr>
          <a:xfrm>
            <a:off x="3299629" y="1257299"/>
            <a:ext cx="1409777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«Стремление</a:t>
            </a:r>
            <a:r>
              <a:rPr lang="ru-RU" sz="4400" b="1" spc="-5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4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к</a:t>
            </a:r>
            <a:r>
              <a:rPr lang="ru-RU" sz="4400" b="1" spc="-4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4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знаниям,</a:t>
            </a:r>
            <a:r>
              <a:rPr lang="ru-RU" sz="4400" b="1" spc="-5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4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трудолюбие</a:t>
            </a:r>
            <a:r>
              <a:rPr lang="ru-RU" sz="4400" b="1" spc="-5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4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и</a:t>
            </a:r>
            <a:r>
              <a:rPr lang="ru-RU" sz="4400" b="1" spc="-4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44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патриотизм»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277600" y="5600700"/>
            <a:ext cx="55054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36550" lvl="0">
              <a:buSzPts val="1400"/>
              <a:tabLst>
                <a:tab pos="915035" algn="l"/>
              </a:tabLst>
            </a:pPr>
            <a:r>
              <a:rPr lang="ru-RU" sz="2400" dirty="0" smtClean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применение</a:t>
            </a:r>
            <a:r>
              <a:rPr lang="ru-RU" sz="2400" spc="155" dirty="0" smtClean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современных</a:t>
            </a:r>
            <a:r>
              <a:rPr lang="ru-RU" sz="2400" spc="16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интерактивных</a:t>
            </a:r>
            <a:r>
              <a:rPr lang="ru-RU" sz="2400" spc="16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технологий,</a:t>
            </a:r>
            <a:r>
              <a:rPr lang="ru-RU" sz="2400" spc="15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дополнительных</a:t>
            </a:r>
            <a:r>
              <a:rPr lang="ru-RU" sz="2400" spc="-33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наглядных</a:t>
            </a:r>
            <a:r>
              <a:rPr lang="ru-RU" sz="2400" spc="-2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пособий,</a:t>
            </a:r>
            <a:r>
              <a:rPr lang="ru-RU" sz="2400" spc="-2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использование</a:t>
            </a:r>
            <a:r>
              <a:rPr lang="ru-RU" sz="2400" spc="-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музейных,</a:t>
            </a:r>
            <a:r>
              <a:rPr lang="ru-RU" sz="2400" spc="-2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библиотечных ресурсов.</a:t>
            </a:r>
            <a:endParaRPr lang="x-none" sz="2400" dirty="0">
              <a:latin typeface="Microsoft Sans Serif" pitchFamily="34" charset="0"/>
              <a:ea typeface="Times New Roman" panose="02020603050405020304" pitchFamily="18" charset="0"/>
              <a:cs typeface="Microsoft Sans Serif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0" y="2247900"/>
            <a:ext cx="6019800" cy="685800"/>
          </a:xfrm>
          <a:prstGeom prst="homePlat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Рекомендуется</a:t>
            </a:r>
            <a:endParaRPr lang="ru-RU" sz="3200" b="1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13405" y="4363819"/>
            <a:ext cx="44684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42900" lvl="0">
              <a:buSzPts val="1400"/>
              <a:tabLst>
                <a:tab pos="901065" algn="l"/>
              </a:tabLst>
            </a:pP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обсуждение</a:t>
            </a:r>
            <a:r>
              <a:rPr lang="ru-RU" sz="2400" spc="5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впечатлений</a:t>
            </a:r>
            <a:r>
              <a:rPr lang="ru-RU" sz="2400" spc="6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детей</a:t>
            </a:r>
            <a:r>
              <a:rPr lang="ru-RU" sz="2400" spc="4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от</a:t>
            </a:r>
            <a:r>
              <a:rPr lang="ru-RU" sz="2400" spc="5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летнего</a:t>
            </a:r>
            <a:r>
              <a:rPr lang="ru-RU" sz="2400" spc="6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отдыха,</a:t>
            </a:r>
            <a:r>
              <a:rPr lang="ru-RU" sz="2400" spc="5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а</a:t>
            </a:r>
            <a:r>
              <a:rPr lang="ru-RU" sz="2400" spc="6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также</a:t>
            </a:r>
            <a:r>
              <a:rPr lang="ru-RU" sz="2400" spc="6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ожиданий</a:t>
            </a:r>
            <a:r>
              <a:rPr lang="ru-RU" sz="2400" spc="4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от</a:t>
            </a:r>
            <a:r>
              <a:rPr lang="ru-RU" sz="2400" spc="-33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нового учебного</a:t>
            </a:r>
            <a:r>
              <a:rPr lang="ru-RU" sz="2400" spc="5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 </a:t>
            </a:r>
            <a:r>
              <a:rPr lang="ru-RU" sz="2400" dirty="0"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года;</a:t>
            </a:r>
            <a:endParaRPr lang="x-none" sz="2400">
              <a:latin typeface="Microsoft Sans Serif" pitchFamily="34" charset="0"/>
              <a:ea typeface="Times New Roman" panose="02020603050405020304" pitchFamily="18" charset="0"/>
              <a:cs typeface="Microsoft Sans Serif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25445" y="4040654"/>
            <a:ext cx="1168910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8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Microsoft Sans Serif" pitchFamily="34" charset="0"/>
                <a:ea typeface="Times New Roman" panose="02020603050405020304" pitchFamily="18" charset="0"/>
                <a:cs typeface="Microsoft Sans Serif" pitchFamily="34" charset="0"/>
              </a:rPr>
              <a:t>1</a:t>
            </a:r>
            <a:endParaRPr lang="ru-RU" sz="13800" b="1" dirty="0">
              <a:ln>
                <a:solidFill>
                  <a:srgbClr val="00206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829800" y="5693033"/>
            <a:ext cx="1170513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3800" b="1" dirty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2</a:t>
            </a:r>
            <a:endParaRPr lang="ru-RU" sz="13800" b="1" dirty="0">
              <a:ln>
                <a:solidFill>
                  <a:srgbClr val="002060"/>
                </a:solidFill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90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7800" y="342900"/>
            <a:ext cx="14020800" cy="137024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Республиканская онлайн-акция</a:t>
            </a:r>
            <a:r>
              <a:rPr lang="ru-RU" sz="4400" b="1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/>
            </a:r>
            <a:br>
              <a:rPr lang="ru-RU" sz="4400" b="1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</a:br>
            <a:r>
              <a:rPr lang="ru-RU" sz="4400" b="1" dirty="0">
                <a:solidFill>
                  <a:srgbClr val="002060"/>
                </a:solidFill>
                <a:latin typeface="Microsoft Sans Serif" pitchFamily="34" charset="0"/>
                <a:cs typeface="Microsoft Sans Serif" pitchFamily="34" charset="0"/>
              </a:rPr>
              <a:t>«Стремление к знаниям, трудолюбие и патриотизм»</a:t>
            </a:r>
            <a:endParaRPr sz="2800" b="1" dirty="0">
              <a:solidFill>
                <a:srgbClr val="00206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430612" y="0"/>
            <a:ext cx="1857375" cy="1857375"/>
          </a:xfrm>
          <a:custGeom>
            <a:avLst/>
            <a:gdLst/>
            <a:ahLst/>
            <a:cxnLst/>
            <a:rect l="l" t="t" r="r" b="b"/>
            <a:pathLst>
              <a:path w="1857375" h="1857375">
                <a:moveTo>
                  <a:pt x="0" y="0"/>
                </a:moveTo>
                <a:lnTo>
                  <a:pt x="1857373" y="0"/>
                </a:lnTo>
                <a:lnTo>
                  <a:pt x="1857373" y="1857375"/>
                </a:lnTo>
                <a:lnTo>
                  <a:pt x="0" y="0"/>
                </a:lnTo>
                <a:close/>
              </a:path>
            </a:pathLst>
          </a:custGeom>
          <a:solidFill>
            <a:srgbClr val="5270FF"/>
          </a:solidFill>
          <a:ln>
            <a:solidFill>
              <a:srgbClr val="5270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704850" y="6362700"/>
            <a:ext cx="16840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Microsoft Sans Serif" pitchFamily="34" charset="0"/>
                <a:cs typeface="Microsoft Sans Serif" pitchFamily="34" charset="0"/>
              </a:rPr>
              <a:t>для </a:t>
            </a:r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всех «Моя школа – супер школа!», «Здравствуй, новый учебный год»,</a:t>
            </a:r>
          </a:p>
          <a:p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«Мне нравится моя школьная форма!»;</a:t>
            </a:r>
          </a:p>
          <a:p>
            <a:pPr lvl="0"/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«Мой первый день в школе» для первоклассников;</a:t>
            </a:r>
          </a:p>
          <a:p>
            <a:pPr lvl="0"/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«Мое яркое летнее приключение» для учащихся 2-4 классов;</a:t>
            </a:r>
          </a:p>
          <a:p>
            <a:pPr lvl="0"/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для учащихся 5-8 классов - «Мое путешествие»;</a:t>
            </a:r>
          </a:p>
          <a:p>
            <a:pPr lvl="0"/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для учащихся 9-11 классов - «Мои старшие одноклассники», «Мои мысли, мечты, ожидания»;</a:t>
            </a:r>
          </a:p>
          <a:p>
            <a:pPr lvl="0"/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для родителей, учащихся 1 класса - «Наш первый день в школе», «Первый класс – новый этап жизни»;</a:t>
            </a:r>
          </a:p>
          <a:p>
            <a:pPr lvl="0"/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для классных руководителей - «С новым учебным годом, мой любимый класс!».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706600" y="2860657"/>
            <a:ext cx="259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Microsoft Sans Serif" pitchFamily="34" charset="0"/>
                <a:cs typeface="Microsoft Sans Serif" pitchFamily="34" charset="0"/>
              </a:rPr>
              <a:t>Хэштег</a:t>
            </a:r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: </a:t>
            </a:r>
            <a:r>
              <a:rPr lang="ru-RU" sz="2400" b="1" dirty="0" err="1">
                <a:latin typeface="Microsoft Sans Serif" pitchFamily="34" charset="0"/>
                <a:cs typeface="Microsoft Sans Serif" pitchFamily="34" charset="0"/>
              </a:rPr>
              <a:t>Bilim_quni</a:t>
            </a:r>
            <a:endParaRPr lang="ru-RU" sz="2400" b="1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09800" y="2762429"/>
            <a:ext cx="381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Дата размещения </a:t>
            </a:r>
            <a:r>
              <a:rPr lang="ru-RU" sz="2400" dirty="0" smtClean="0">
                <a:latin typeface="Microsoft Sans Serif" pitchFamily="34" charset="0"/>
                <a:cs typeface="Microsoft Sans Serif" pitchFamily="34" charset="0"/>
              </a:rPr>
              <a:t>видеоролика: </a:t>
            </a:r>
          </a:p>
          <a:p>
            <a:pPr algn="ctr"/>
            <a:r>
              <a:rPr lang="ru-RU" sz="2400" b="1" dirty="0" smtClean="0">
                <a:latin typeface="Microsoft Sans Serif" pitchFamily="34" charset="0"/>
                <a:cs typeface="Microsoft Sans Serif" pitchFamily="34" charset="0"/>
              </a:rPr>
              <a:t>1 сентября 2022 года</a:t>
            </a:r>
            <a:endParaRPr lang="ru-RU" sz="2400" b="1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610600" y="2674355"/>
            <a:ext cx="32091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Время размещения </a:t>
            </a:r>
            <a:endParaRPr lang="ru-RU" sz="2400" dirty="0" smtClean="0">
              <a:latin typeface="Microsoft Sans Serif" pitchFamily="34" charset="0"/>
              <a:cs typeface="Microsoft Sans Serif" pitchFamily="34" charset="0"/>
            </a:endParaRPr>
          </a:p>
          <a:p>
            <a:pPr algn="ctr"/>
            <a:r>
              <a:rPr lang="ru-RU" sz="2400" dirty="0" smtClean="0">
                <a:latin typeface="Microsoft Sans Serif" pitchFamily="34" charset="0"/>
                <a:cs typeface="Microsoft Sans Serif" pitchFamily="34" charset="0"/>
              </a:rPr>
              <a:t>в </a:t>
            </a:r>
            <a:r>
              <a:rPr lang="ru-RU" sz="2400" dirty="0">
                <a:latin typeface="Microsoft Sans Serif" pitchFamily="34" charset="0"/>
                <a:cs typeface="Microsoft Sans Serif" pitchFamily="34" charset="0"/>
              </a:rPr>
              <a:t>социальных сетях: </a:t>
            </a:r>
            <a:endParaRPr lang="ru-RU" sz="2400" dirty="0" smtClean="0">
              <a:latin typeface="Microsoft Sans Serif" pitchFamily="34" charset="0"/>
              <a:cs typeface="Microsoft Sans Serif" pitchFamily="34" charset="0"/>
            </a:endParaRPr>
          </a:p>
          <a:p>
            <a:pPr algn="ctr"/>
            <a:r>
              <a:rPr lang="ru-RU" sz="2400" b="1" dirty="0" smtClean="0">
                <a:latin typeface="Microsoft Sans Serif" pitchFamily="34" charset="0"/>
                <a:cs typeface="Microsoft Sans Serif" pitchFamily="34" charset="0"/>
              </a:rPr>
              <a:t>17.00-21.00</a:t>
            </a:r>
            <a:endParaRPr lang="ru-RU" sz="2400" b="1" dirty="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-76200" y="5143500"/>
            <a:ext cx="9220200" cy="685800"/>
          </a:xfrm>
          <a:prstGeom prst="homePlate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i="1" dirty="0"/>
              <a:t>Рекомендуемые темы для видеороликов</a:t>
            </a:r>
            <a:endParaRPr lang="ru-RU" sz="3200" b="1" dirty="0">
              <a:latin typeface="Microsoft Sans Serif" pitchFamily="34" charset="0"/>
              <a:cs typeface="Microsoft Sans Serif" pitchFamily="34" charset="0"/>
            </a:endParaRPr>
          </a:p>
        </p:txBody>
      </p:sp>
      <p:pic>
        <p:nvPicPr>
          <p:cNvPr id="1026" name="Picture 2" descr="C:\Users\User\Downloads\free-icon-date-138939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2696201"/>
            <a:ext cx="1276350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ownloads\premium-icon-time-147784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508" y="2668342"/>
            <a:ext cx="1295042" cy="129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ownloads\free-icon-hashtag-398803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0" y="2646853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utoShape 6" descr="https://media.baamboozle.com/uploads/images/6046/1554402074_5402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02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959</TotalTime>
  <Words>1327</Words>
  <Application>Microsoft Office PowerPoint</Application>
  <PresentationFormat>Произвольный</PresentationFormat>
  <Paragraphs>236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Microsoft Sans Serif</vt:lpstr>
      <vt:lpstr>MS Reference Sans Serif</vt:lpstr>
      <vt:lpstr>Segoe UI</vt:lpstr>
      <vt:lpstr>Times New Roman</vt:lpstr>
      <vt:lpstr>Trebuchet MS</vt:lpstr>
      <vt:lpstr>Wingdings</vt:lpstr>
      <vt:lpstr>Office Theme</vt:lpstr>
      <vt:lpstr>Презентация PowerPoint</vt:lpstr>
      <vt:lpstr>Презентация PowerPoint</vt:lpstr>
      <vt:lpstr>НОВЫЙ 2022-2023 УЧЕБНЫЙ ГОД</vt:lpstr>
      <vt:lpstr>ОРГАНИЗАЦИЯ ВОСПИТАТЕЛЬНОЙ РАБОТЫ В ОРГАНИЗАЦИЯХ СРЕДНЕГО ОБРАЗОВАНИЯ</vt:lpstr>
      <vt:lpstr>РЕСПУБЛИКАНСКИЙ МЕСЯЧНИК «ПАТРИОТ»</vt:lpstr>
      <vt:lpstr>ПАМЯТНЫЕ ДАТЫ В НОВОМ УЧЕБНОМ ГОДУ</vt:lpstr>
      <vt:lpstr>О проведении Дня знаний </vt:lpstr>
      <vt:lpstr>О проведении единого классного часа</vt:lpstr>
      <vt:lpstr>Республиканская онлайн-акция «Стремление к знаниям, трудолюбие и патриотизм»</vt:lpstr>
      <vt:lpstr>Презентация PowerPoint</vt:lpstr>
      <vt:lpstr>Взаимодействие школы и семьи</vt:lpstr>
      <vt:lpstr>Формами проведения тематических классных часов могут быть:</vt:lpstr>
      <vt:lpstr>СПАСИБО!!!</vt:lpstr>
      <vt:lpstr>ШЕБЕРЛІК САҒАТТАРЫ / МАСТЕР-КЛАССЫ</vt:lpstr>
      <vt:lpstr>ШЕБЕРЛІК САҒАТТАРЫ / МАСТЕР-КЛАССЫ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Фиолетовый Диагональные Блоки Предложение по Продажам Презентация по продажам</dc:title>
  <dc:creator>Куандык Тайболатов</dc:creator>
  <cp:keywords>DAFJk8OPMFY,BAE4_jmdQ3M</cp:keywords>
  <cp:lastModifiedBy>Учитель</cp:lastModifiedBy>
  <cp:revision>29</cp:revision>
  <dcterms:created xsi:type="dcterms:W3CDTF">2022-08-17T11:29:01Z</dcterms:created>
  <dcterms:modified xsi:type="dcterms:W3CDTF">2022-10-31T14:46:02Z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2022-08-17T00:00:00Z</vt:filetime>
  </property>
  <property fmtid="{D5CDD505-2E9C-101B-9397-08002B2CF9AE}" pid="3" name="Creator">
    <vt:lpwstr>Canva</vt:lpwstr>
  </property>
  <property fmtid="{D5CDD505-2E9C-101B-9397-08002B2CF9AE}" pid="4" name="LastSaved">
    <vt:filetime>2022-08-17T00:00:00Z</vt:filetime>
  </property>
</Properties>
</file>