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52AF4B-29EA-4F2D-B9BD-55004C8030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B7A34F1-3B4E-460F-9786-8C491D213D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DFDA12-A61B-4C62-A920-A655BEE49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9F18-0A2B-4511-8EE7-954837AED3A3}" type="datetimeFigureOut">
              <a:rPr lang="ru-KZ" smtClean="0"/>
              <a:t>07.11.2022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D812781-88AC-4486-B5A4-A3A4FABEF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7292169-2E77-4B55-B364-788B8AE88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CFB93-58C5-467D-8D42-88CF4FCC61A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763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0866B0-9CF2-447F-82FC-49A8FDA52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2A9ED8A-9457-45E3-86DD-2051F027AD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C41AF2F-B3CB-4F18-8025-0A236CF55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9F18-0A2B-4511-8EE7-954837AED3A3}" type="datetimeFigureOut">
              <a:rPr lang="ru-KZ" smtClean="0"/>
              <a:t>07.11.2022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6DB5E93-A92D-432B-8A0A-15E9EB4E0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D77ADDC-B306-41AD-A7F1-5B504D9D4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CFB93-58C5-467D-8D42-88CF4FCC61A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828137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603070F-8609-4837-9F37-4FE40831A6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5EB60B7-0E1B-4303-8E96-1E77AB1F1B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BBE7298-0FAF-41D4-8241-1E0A6D062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9F18-0A2B-4511-8EE7-954837AED3A3}" type="datetimeFigureOut">
              <a:rPr lang="ru-KZ" smtClean="0"/>
              <a:t>07.11.2022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F43BB0-577E-4D26-870A-F70982EBA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8A4100-33F5-4EAE-8922-901BA8116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CFB93-58C5-467D-8D42-88CF4FCC61A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3685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51C9F6-7A60-4967-9B79-13EBAD66D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D43379-7C64-4D33-A869-530CB46A02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598B00-D2D0-4804-8ECC-5B5A284A8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9F18-0A2B-4511-8EE7-954837AED3A3}" type="datetimeFigureOut">
              <a:rPr lang="ru-KZ" smtClean="0"/>
              <a:t>07.11.2022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3C5EF27-53EB-4DFF-BAC0-3EC19D2F5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CF9CF6A-AB1A-44F8-955D-80D453132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CFB93-58C5-467D-8D42-88CF4FCC61A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2321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DFAA23-A842-462B-8458-4D9101363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5A3CCFE-7EDF-4891-95EC-1D4307F16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1D1ED4C-CFE7-415A-90B6-839E21CCC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9F18-0A2B-4511-8EE7-954837AED3A3}" type="datetimeFigureOut">
              <a:rPr lang="ru-KZ" smtClean="0"/>
              <a:t>07.11.2022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CE10E7-6154-4F33-9CDC-30441ADAB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18BC664-F324-458F-B3CC-8AB882766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CFB93-58C5-467D-8D42-88CF4FCC61A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666573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ED0890-E882-445E-90E7-2DF959330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82C7CDD-58F4-42F6-8954-FC70D2EEF8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1661C25-B842-42EA-B0EB-2A6FB8B04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C670414-B72E-41E3-A2F1-D151C615E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9F18-0A2B-4511-8EE7-954837AED3A3}" type="datetimeFigureOut">
              <a:rPr lang="ru-KZ" smtClean="0"/>
              <a:t>07.11.2022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C580025-9768-4DC9-818E-60F6EAE1E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73CF733-EE14-44C6-82DC-CBF5124B6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CFB93-58C5-467D-8D42-88CF4FCC61A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525537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BAAF8A-53F6-4D9D-9921-9E7D2E65D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F8E167-05BC-4960-9787-383F84E3EB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4E09D2B-18BF-4B0B-ACAF-25BA608A6F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99F3E93-17D1-4F06-94BA-23735622A9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1A98B52-931B-406E-B50D-DB57046FB1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5815D5A-FD9C-4C85-A193-0C4F4DE2F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9F18-0A2B-4511-8EE7-954837AED3A3}" type="datetimeFigureOut">
              <a:rPr lang="ru-KZ" smtClean="0"/>
              <a:t>07.11.2022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2D69056-E127-47A1-A5BB-6768A2F10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2806DCF-0D77-4B4F-AF7C-C13C04E03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CFB93-58C5-467D-8D42-88CF4FCC61A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371857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139EBE-26B3-4C86-8662-88ABD5083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BB02461-463C-4117-B6DA-E0A2E4EE8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9F18-0A2B-4511-8EE7-954837AED3A3}" type="datetimeFigureOut">
              <a:rPr lang="ru-KZ" smtClean="0"/>
              <a:t>07.11.2022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9826E3D-FF6E-429B-875D-64262B9AF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0874376-E89F-44BC-B619-BEB9002B9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CFB93-58C5-467D-8D42-88CF4FCC61A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709995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16913E7-89F6-46B3-BED2-6CF67AE7F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9F18-0A2B-4511-8EE7-954837AED3A3}" type="datetimeFigureOut">
              <a:rPr lang="ru-KZ" smtClean="0"/>
              <a:t>07.11.2022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158860B-043E-42DB-B512-8AE145CBA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408C89F-487A-42C6-A565-8A54B7241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CFB93-58C5-467D-8D42-88CF4FCC61A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85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EAAFFD-59DE-4715-B227-2F84F72D4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B87DDC-86D9-4717-B480-A0AB5CE94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3D16F24-B2DD-41ED-8B3C-11AF055F4F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A015347-FA19-43CC-9323-33D614408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9F18-0A2B-4511-8EE7-954837AED3A3}" type="datetimeFigureOut">
              <a:rPr lang="ru-KZ" smtClean="0"/>
              <a:t>07.11.2022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3E1E3F7-E7C5-481F-AB63-734FDE99E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EC3AC8B-37BB-44C8-91FA-0D1321526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CFB93-58C5-467D-8D42-88CF4FCC61A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9527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E4400D-B76A-4200-B904-E0CE2C445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AD3927B-80B7-4332-B97B-DD6727370F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6E33F6F-00A2-4E66-85DF-A6EA4A9C7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2B448A8-62D8-4B5A-A71E-8C8AEF3FC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99F18-0A2B-4511-8EE7-954837AED3A3}" type="datetimeFigureOut">
              <a:rPr lang="ru-KZ" smtClean="0"/>
              <a:t>07.11.2022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FA8DDD6-34C5-49A8-A235-1F2CC326F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17B3367-8EDC-46E3-AC2C-0492263D4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CFB93-58C5-467D-8D42-88CF4FCC61A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7544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6D49A2-3E05-45CE-AD26-9C418F9AD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2013969-6AD9-47FF-BE10-4DD94454F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8D5A21A-360A-4817-A70C-6BBDE001DC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99F18-0A2B-4511-8EE7-954837AED3A3}" type="datetimeFigureOut">
              <a:rPr lang="ru-KZ" smtClean="0"/>
              <a:t>07.11.2022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8743087-ECFD-4A45-AAA7-99341171AF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210305C-E5F0-437B-9551-E9ABE9E05F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CFB93-58C5-467D-8D42-88CF4FCC61AA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66074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89454582-420D-4057-B1A7-FC565CDC24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E2499CB-3267-4F35-B50C-5DB36EDDA6A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95" t="18928" r="10705" b="13188"/>
          <a:stretch/>
        </p:blipFill>
        <p:spPr>
          <a:xfrm>
            <a:off x="7045992" y="117446"/>
            <a:ext cx="4961126" cy="4328719"/>
          </a:xfrm>
          <a:prstGeom prst="ellipse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1700B48-0ECF-4F34-99D5-4157745CD6E2}"/>
              </a:ext>
            </a:extLst>
          </p:cNvPr>
          <p:cNvSpPr/>
          <p:nvPr/>
        </p:nvSpPr>
        <p:spPr>
          <a:xfrm>
            <a:off x="3855131" y="4555222"/>
            <a:ext cx="8529899" cy="2092881"/>
          </a:xfrm>
          <a:prstGeom prst="rect">
            <a:avLst/>
          </a:prstGeom>
          <a:noFill/>
          <a:ln cmpd="thickThin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rgbClr val="7030A0"/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</a:ln>
          <a:scene3d>
            <a:camera prst="perspectiveRelaxedModerately"/>
            <a:lightRig rig="threePt" dir="t"/>
          </a:scene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500" b="1" i="1" cap="none" spc="0" dirty="0">
                <a:ln w="0">
                  <a:gradFill>
                    <a:gsLst>
                      <a:gs pos="0">
                        <a:srgbClr val="7030A0"/>
                      </a:gs>
                      <a:gs pos="49000">
                        <a:schemeClr val="accent1">
                          <a:lumMod val="45000"/>
                          <a:lumOff val="55000"/>
                        </a:schemeClr>
                      </a:gs>
                      <a:gs pos="70000">
                        <a:srgbClr val="FFFF00"/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</a:ln>
                <a:solidFill>
                  <a:srgbClr val="FF0000">
                    <a:alpha val="89000"/>
                  </a:srgbClr>
                </a:solidFill>
                <a:effectLst>
                  <a:reflection blurRad="6350" stA="53000" endA="300" endPos="35500" dir="5400000" sy="-90000" algn="bl" rotWithShape="0"/>
                </a:effectLst>
              </a:rPr>
              <a:t>Организация выборов </a:t>
            </a:r>
          </a:p>
          <a:p>
            <a:pPr algn="ctr"/>
            <a:r>
              <a:rPr lang="ru-RU" sz="6500" b="1" i="1" cap="none" spc="0" dirty="0">
                <a:ln w="0">
                  <a:gradFill>
                    <a:gsLst>
                      <a:gs pos="0">
                        <a:srgbClr val="7030A0"/>
                      </a:gs>
                      <a:gs pos="49000">
                        <a:schemeClr val="accent1">
                          <a:lumMod val="45000"/>
                          <a:lumOff val="55000"/>
                        </a:schemeClr>
                      </a:gs>
                      <a:gs pos="70000">
                        <a:srgbClr val="FFFF00"/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</a:ln>
                <a:solidFill>
                  <a:srgbClr val="FF0000">
                    <a:alpha val="89000"/>
                  </a:srgbClr>
                </a:solidFill>
                <a:effectLst>
                  <a:reflection blurRad="6350" stA="53000" endA="300" endPos="35500" dir="5400000" sy="-90000" algn="bl" rotWithShape="0"/>
                </a:effectLst>
              </a:rPr>
              <a:t>президента школы</a:t>
            </a:r>
          </a:p>
        </p:txBody>
      </p:sp>
    </p:spTree>
    <p:extLst>
      <p:ext uri="{BB962C8B-B14F-4D97-AF65-F5344CB8AC3E}">
        <p14:creationId xmlns:p14="http://schemas.microsoft.com/office/powerpoint/2010/main" val="3884869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408C936B-89E6-4FA3-8D02-24361735B3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18" r="5283"/>
          <a:stretch/>
        </p:blipFill>
        <p:spPr bwMode="auto">
          <a:xfrm>
            <a:off x="0" y="4580546"/>
            <a:ext cx="12192000" cy="2277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D45033E-16F7-484B-AF6B-B48BB9E66D80}"/>
              </a:ext>
            </a:extLst>
          </p:cNvPr>
          <p:cNvSpPr txBox="1"/>
          <p:nvPr/>
        </p:nvSpPr>
        <p:spPr>
          <a:xfrm>
            <a:off x="182880" y="530770"/>
            <a:ext cx="11622991" cy="6299160"/>
          </a:xfrm>
          <a:prstGeom prst="rect">
            <a:avLst/>
          </a:prstGeom>
          <a:solidFill>
            <a:schemeClr val="lt1">
              <a:alpha val="31000"/>
            </a:scheme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ru-KZ" sz="26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 к кандидату на пост президента ученического самоуправления:</a:t>
            </a:r>
            <a:endParaRPr lang="ru-RU" sz="2600" b="1" i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ru-KZ" sz="26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tabLst>
                <a:tab pos="457200" algn="l"/>
              </a:tabLst>
            </a:pPr>
            <a:r>
              <a:rPr lang="ru-KZ" sz="2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Каждый учащийся 8-1</a:t>
            </a:r>
            <a:r>
              <a:rPr lang="kk-KZ" sz="2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KZ" sz="2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классов, не имеющий дисциплинарных взысканий, не состоящий на внутришкольном учете, может быть избран президентом ученического самоуправления;</a:t>
            </a:r>
            <a:endParaRPr lang="ru-KZ" sz="2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tabLst>
                <a:tab pos="457200" algn="l"/>
              </a:tabLst>
            </a:pPr>
            <a:r>
              <a:rPr lang="ru-KZ" sz="2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Одно и то же лицо не может занимать должность президента более 2 сроков подряд. Срок полномочий президента 2 года;</a:t>
            </a:r>
            <a:endParaRPr lang="ru-KZ" sz="2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tabLst>
                <a:tab pos="457200" algn="l"/>
              </a:tabLst>
            </a:pPr>
            <a:r>
              <a:rPr lang="ru-KZ" sz="2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Возможно самовыдвижение кандидатов на должность президента школы;</a:t>
            </a:r>
            <a:endParaRPr lang="ru-KZ" sz="2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tabLst>
                <a:tab pos="457200" algn="l"/>
              </a:tabLst>
            </a:pPr>
            <a:r>
              <a:rPr lang="ru-KZ" sz="2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Кандидат на пост президента ученического самоуправления должен составить предвыборную программу в соответствии с существующими нормативно-правовыми документами в школе;</a:t>
            </a:r>
            <a:endParaRPr lang="ru-KZ" sz="2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tabLst>
                <a:tab pos="457200" algn="l"/>
              </a:tabLst>
            </a:pPr>
            <a:r>
              <a:rPr lang="ru-KZ" sz="2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Предоставить информационный лист, который содержит фотографию, резюме и программу кандидата;</a:t>
            </a:r>
            <a:endParaRPr lang="ru-KZ" sz="2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tabLst>
                <a:tab pos="457200" algn="l"/>
              </a:tabLst>
            </a:pPr>
            <a:r>
              <a:rPr lang="ru-KZ" sz="2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Соблюдать морально-этические нормы;</a:t>
            </a:r>
            <a:endParaRPr lang="ru-KZ" sz="2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800"/>
              </a:spcAft>
              <a:tabLst>
                <a:tab pos="457200" algn="l"/>
              </a:tabLst>
            </a:pPr>
            <a:r>
              <a:rPr lang="ru-KZ" sz="26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Прекратить в день выборов какую-либо агитацию.</a:t>
            </a:r>
            <a:endParaRPr lang="ru-KZ" sz="26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0737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DE6B25F7-7AB8-4DA9-9F0B-48EC246EC3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18" r="5283"/>
          <a:stretch/>
        </p:blipFill>
        <p:spPr bwMode="auto">
          <a:xfrm>
            <a:off x="0" y="4580546"/>
            <a:ext cx="12192000" cy="2277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5A8D592-478D-44E2-8263-D4E9A742259D}"/>
              </a:ext>
            </a:extLst>
          </p:cNvPr>
          <p:cNvSpPr txBox="1"/>
          <p:nvPr/>
        </p:nvSpPr>
        <p:spPr>
          <a:xfrm>
            <a:off x="1" y="954337"/>
            <a:ext cx="12191999" cy="5801588"/>
          </a:xfrm>
          <a:prstGeom prst="rect">
            <a:avLst/>
          </a:prstGeom>
          <a:solidFill>
            <a:schemeClr val="lt1">
              <a:alpha val="54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ru-KZ" sz="2000" dirty="0">
                <a:solidFill>
                  <a:schemeClr val="accent1">
                    <a:lumMod val="50000"/>
                  </a:schemeClr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KZ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1.Программа должна быть реально выполнимой.</a:t>
            </a:r>
            <a:endParaRPr lang="ru-KZ" sz="20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ru-KZ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Ее необходимо грамотно построить и оформить.</a:t>
            </a:r>
            <a:endParaRPr lang="ru-KZ" sz="20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ru-KZ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KZ" sz="2000" dirty="0" err="1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андидату</a:t>
            </a:r>
            <a:r>
              <a:rPr lang="ru-KZ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следует не только хорошо знать содержание своей программы, но и уметь аргументировано доказать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необходимость ее реализации.</a:t>
            </a:r>
            <a:endParaRPr lang="ru-KZ" sz="20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ru-KZ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В программе необходимо отразить:</a:t>
            </a:r>
            <a:endParaRPr lang="ru-KZ" sz="20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ru-KZ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предлагаемую структуру парламента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KZ" sz="20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ru-KZ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перечень мероприятий на год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KZ" sz="20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ru-KZ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план проведения тех или иных преобразований, включая предложения по обустройству школы .</a:t>
            </a:r>
            <a:endParaRPr lang="ru-KZ" sz="20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ru-KZ" sz="2000" b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РЕКЛАМА:</a:t>
            </a:r>
            <a:endParaRPr lang="ru-KZ" sz="20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ru-KZ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Рекламная кампания – это главное в предвыборной борьбе.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KZ" sz="20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ru-KZ" sz="2000" dirty="0">
                <a:solidFill>
                  <a:schemeClr val="accent1">
                    <a:lumMod val="50000"/>
                  </a:schemeClr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KZ" sz="2000" b="1" i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ПЕЧАТНАЯ</a:t>
            </a:r>
            <a:r>
              <a:rPr lang="ru-KZ" sz="2000" i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KZ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Листовки, где можно поместить фото кандидата и основные тезисы программы.</a:t>
            </a:r>
            <a:endParaRPr lang="ru-KZ" sz="20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ru-KZ" sz="2000" dirty="0">
                <a:solidFill>
                  <a:schemeClr val="accent1">
                    <a:lumMod val="50000"/>
                  </a:schemeClr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KZ" sz="2000" b="1" i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АУДИОРЕКЛАМА</a:t>
            </a:r>
            <a:r>
              <a:rPr lang="ru-KZ" sz="2000" i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KZ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Ролик на 2-3 минуты. За это время можно рассказать о кандидате или записать его краткое обращение.</a:t>
            </a:r>
            <a:endParaRPr lang="ru-KZ" sz="20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ru-KZ" sz="2000" dirty="0">
                <a:solidFill>
                  <a:schemeClr val="accent1">
                    <a:lumMod val="50000"/>
                  </a:schemeClr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KZ" sz="2000" b="1" i="1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ВИДЕОРЕКЛАМА</a:t>
            </a:r>
            <a:r>
              <a:rPr lang="ru-KZ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Ее продолжительность 3-5 минут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spcAft>
                <a:spcPts val="800"/>
              </a:spcAft>
            </a:pPr>
            <a:endParaRPr lang="ru-KZ" sz="11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8DBFBA0-044A-43B9-AF36-702D51F47811}"/>
              </a:ext>
            </a:extLst>
          </p:cNvPr>
          <p:cNvSpPr/>
          <p:nvPr/>
        </p:nvSpPr>
        <p:spPr>
          <a:xfrm>
            <a:off x="883170" y="-46972"/>
            <a:ext cx="9566850" cy="769441"/>
          </a:xfrm>
          <a:prstGeom prst="rect">
            <a:avLst/>
          </a:prstGeom>
          <a:noFill/>
          <a:ln cmpd="thickThin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rgbClr val="7030A0"/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</a:ln>
          <a:scene3d>
            <a:camera prst="perspectiveRelaxedModerately"/>
            <a:lightRig rig="threePt" dir="t"/>
          </a:scene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i="1" cap="none" spc="0" dirty="0">
                <a:ln w="0">
                  <a:gradFill>
                    <a:gsLst>
                      <a:gs pos="0">
                        <a:srgbClr val="7030A0"/>
                      </a:gs>
                      <a:gs pos="49000">
                        <a:schemeClr val="accent1">
                          <a:lumMod val="45000"/>
                          <a:lumOff val="55000"/>
                        </a:schemeClr>
                      </a:gs>
                      <a:gs pos="70000">
                        <a:srgbClr val="FFFF00"/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</a:ln>
                <a:solidFill>
                  <a:srgbClr val="FF0000">
                    <a:alpha val="89000"/>
                  </a:srgbClr>
                </a:solidFill>
                <a:effectLst>
                  <a:reflection blurRad="6350" stA="53000" endA="300" endPos="35500" dir="5400000" sy="-90000" algn="bl" rotWithShape="0"/>
                </a:effectLst>
              </a:rPr>
              <a:t>Требования к программе кандидата: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D93A62-7E5E-4C0E-8966-AB1E2742F19C}"/>
              </a:ext>
            </a:extLst>
          </p:cNvPr>
          <p:cNvSpPr txBox="1"/>
          <p:nvPr/>
        </p:nvSpPr>
        <p:spPr>
          <a:xfrm>
            <a:off x="6224211" y="6048039"/>
            <a:ext cx="59677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</a:rPr>
              <a:t>Кандидатам необходимо представить  Программу  </a:t>
            </a:r>
          </a:p>
          <a:p>
            <a:r>
              <a:rPr lang="ru-RU" sz="2000" b="1" dirty="0">
                <a:solidFill>
                  <a:srgbClr val="C00000"/>
                </a:solidFill>
              </a:rPr>
              <a:t>до 1.10.2022 года в воспитательный отдел школы.</a:t>
            </a:r>
            <a:endParaRPr lang="ru-KZ" sz="2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97032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253</Words>
  <Application>Microsoft Office PowerPoint</Application>
  <PresentationFormat>Широкоэкранный</PresentationFormat>
  <Paragraphs>26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Open Sans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</cp:revision>
  <cp:lastPrinted>2021-09-22T03:11:01Z</cp:lastPrinted>
  <dcterms:created xsi:type="dcterms:W3CDTF">2021-09-22T02:58:37Z</dcterms:created>
  <dcterms:modified xsi:type="dcterms:W3CDTF">2022-11-07T11:02:32Z</dcterms:modified>
</cp:coreProperties>
</file>