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9" r:id="rId6"/>
    <p:sldId id="257" r:id="rId7"/>
    <p:sldId id="260" r:id="rId8"/>
    <p:sldId id="258" r:id="rId9"/>
    <p:sldId id="264" r:id="rId10"/>
    <p:sldId id="265" r:id="rId11"/>
  </p:sldIdLst>
  <p:sldSz cx="9144000" cy="6858000" type="screen4x3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78" autoAdjust="0"/>
    <p:restoredTop sz="94660"/>
  </p:normalViewPr>
  <p:slideViewPr>
    <p:cSldViewPr>
      <p:cViewPr varScale="1">
        <p:scale>
          <a:sx n="108" d="100"/>
          <a:sy n="108" d="100"/>
        </p:scale>
        <p:origin x="218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50086-A62E-4C44-9BB6-EB56EE8BCE96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F49F3-AD4F-4084-9145-CBE7751D53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466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D6F2F-5035-44A9-84EF-1414B47C9A27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B8070-D5FD-4F86-88B1-65AF0EA020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60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0D3EE-2B36-43CF-B2A2-482B57D48A0F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58BCE-40F8-45DE-ABB9-7AB907623D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87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FFD82-1783-472A-9014-6F5BC4AEBB05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E1119-909C-482E-B04D-0CBBE110E8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231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D10C0-F5D8-4BEB-A319-450D7C10F9DA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E4F01-A9B6-405C-A54E-B745850E1C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69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B86FA-7C08-4194-970F-28B742C708A2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69C2B-1FB4-4DA2-8F6E-3C56413CDD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2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EDBBF-BAC5-47EE-B71A-5586EFDA3C70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31C1D-EA48-40A3-ADD5-8C42B4AFCD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91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82ACB-490E-485F-9177-3D1D52FA45D3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BFE61-9267-42A8-BC4D-26309B51FD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875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1E58C-5C19-40F7-BEFB-B96714C498ED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CD971-5F0F-4BEB-8131-9865CE5070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2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96E5F-69BD-45F7-B9A4-05CF77A1992D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DE158-5920-43C7-89C2-E082CC48FB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9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F273A-890D-4D2B-BBD8-4DBBBA8DF2B6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7C95E-7CB6-48C5-9306-028551700A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26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D6FA4C-9BD0-4AEA-AD84-DAB710EBD8A9}" type="datetimeFigureOut">
              <a:rPr lang="ru-RU"/>
              <a:pPr>
                <a:defRPr/>
              </a:pPr>
              <a:t>13.01.2022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3ACAE9-3749-479A-9B85-93183D19D4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18" y="2852936"/>
            <a:ext cx="9144000" cy="2310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  <a:t>ШКОЛЬНЫЙ ПАРЛАМЕНТ «</a:t>
            </a:r>
            <a:r>
              <a:rPr lang="kk-KZ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  <a:t>БІРЛІК</a:t>
            </a:r>
            <a:r>
              <a:rPr lang="ru-RU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Narrow" pitchFamily="34" charset="0"/>
              </a:rPr>
              <a:t>»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>
                <a:latin typeface="Arial Narrow" pitchFamily="34" charset="0"/>
              </a:rPr>
              <a:t>Модель ученического (школьного) самоуправления 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0" y="-26988"/>
            <a:ext cx="9144000" cy="4318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70C0"/>
                </a:solidFill>
                <a:latin typeface="Arial Narrow" pitchFamily="34" charset="0"/>
              </a:rPr>
              <a:t>КГУ «СОШ </a:t>
            </a:r>
            <a:r>
              <a:rPr lang="ru-RU" sz="2000" b="1" dirty="0" err="1">
                <a:solidFill>
                  <a:srgbClr val="0070C0"/>
                </a:solidFill>
                <a:latin typeface="Arial Narrow" pitchFamily="34" charset="0"/>
              </a:rPr>
              <a:t>им.К.Макпалеева</a:t>
            </a:r>
            <a:r>
              <a:rPr lang="ru-RU" sz="2000" b="1" dirty="0">
                <a:solidFill>
                  <a:srgbClr val="0070C0"/>
                </a:solidFill>
                <a:latin typeface="Arial Narrow" pitchFamily="34" charset="0"/>
              </a:rPr>
              <a:t> города Павлодара»</a:t>
            </a:r>
          </a:p>
        </p:txBody>
      </p:sp>
      <p:pic>
        <p:nvPicPr>
          <p:cNvPr id="2053" name="Picture 2" descr="C:\Users\Пользователь\Desktop\unnam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216" y="5429526"/>
            <a:ext cx="1274316" cy="127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9017438-3143-467A-A76F-9FFD9862A1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352" y="548679"/>
            <a:ext cx="1527316" cy="20376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2DA4022-6456-4F0B-820D-4C096594E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283109"/>
            <a:ext cx="4737927" cy="4737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BBCA058F-AA80-4183-AC4B-A2F6AE1956F8}"/>
              </a:ext>
            </a:extLst>
          </p:cNvPr>
          <p:cNvSpPr/>
          <p:nvPr/>
        </p:nvSpPr>
        <p:spPr>
          <a:xfrm>
            <a:off x="4247963" y="2496003"/>
            <a:ext cx="648072" cy="30701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977E95-B8D2-45A8-A473-30618D7EC827}"/>
              </a:ext>
            </a:extLst>
          </p:cNvPr>
          <p:cNvSpPr/>
          <p:nvPr/>
        </p:nvSpPr>
        <p:spPr>
          <a:xfrm>
            <a:off x="4860032" y="2492896"/>
            <a:ext cx="864096" cy="38231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229A3D9-628C-4415-9F46-CB67E23B59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03" y="215665"/>
            <a:ext cx="1511764" cy="20169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303C53A-4ABC-4B0F-B433-D3F17801A997}"/>
              </a:ext>
            </a:extLst>
          </p:cNvPr>
          <p:cNvSpPr txBox="1"/>
          <p:nvPr/>
        </p:nvSpPr>
        <p:spPr>
          <a:xfrm>
            <a:off x="1960724" y="454695"/>
            <a:ext cx="66784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ШКОЛЬНЫЙ ПАРЛАМЕНТ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993995F-53E5-4FAC-92DE-99AAEC2CFA74}"/>
              </a:ext>
            </a:extLst>
          </p:cNvPr>
          <p:cNvSpPr/>
          <p:nvPr/>
        </p:nvSpPr>
        <p:spPr>
          <a:xfrm>
            <a:off x="4319574" y="2338188"/>
            <a:ext cx="14302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Б</a:t>
            </a:r>
            <a:r>
              <a:rPr lang="kk-KZ" sz="2800" b="1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ірлік</a:t>
            </a:r>
            <a:endParaRPr lang="ru-RU" sz="2800" b="1" cap="none" spc="0" dirty="0">
              <a:ln w="0"/>
              <a:solidFill>
                <a:srgbClr val="00B0F0"/>
              </a:solidFill>
              <a:effectLst>
                <a:reflection blurRad="6350" stA="53000" endA="300" endPos="35500" dir="5400000" sy="-90000" algn="bl" rotWithShape="0"/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632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1547813" y="1196975"/>
            <a:ext cx="6192837" cy="4318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ОБОСНОВАНИЕ</a:t>
            </a:r>
            <a:r>
              <a:rPr lang="en-US" sz="2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НЕОБХОДИМОСТИ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50825" y="2174875"/>
            <a:ext cx="4249738" cy="18161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n-US" sz="1600" dirty="0">
              <a:solidFill>
                <a:srgbClr val="002060"/>
              </a:solidFill>
              <a:latin typeface="Century Gothic" panose="020B0502020202020204" pitchFamily="34" charset="0"/>
              <a:cs typeface="+mn-cs"/>
            </a:endParaRPr>
          </a:p>
          <a:p>
            <a:pPr algn="ctr" eaLnBrk="1" hangingPunct="1">
              <a:defRPr/>
            </a:pPr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воспитание 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свободной, ответственной личности, человека культуры, который способен действовать в условиях правового государства творчески, инициативно, с пользой для себя и общества</a:t>
            </a:r>
            <a:endParaRPr lang="en-US" sz="1600" dirty="0">
              <a:solidFill>
                <a:schemeClr val="bg1"/>
              </a:solidFill>
              <a:latin typeface="Century Gothic" panose="020B0502020202020204" pitchFamily="34" charset="0"/>
              <a:cs typeface="+mn-cs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854575" y="2189163"/>
            <a:ext cx="3940175" cy="18161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создание условий для успешной социализации и эффективной самореализации </a:t>
            </a:r>
            <a:r>
              <a:rPr lang="kk-KZ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детей и 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молодежи, также возможности для самостоятельного решения </a:t>
            </a:r>
            <a:r>
              <a:rPr lang="kk-KZ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обучающимися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 возникающих проблем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057275" y="4616450"/>
            <a:ext cx="7737475" cy="830263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kk-KZ" sz="1600" b="1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Пункт 35 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План</a:t>
            </a:r>
            <a:r>
              <a:rPr lang="kk-KZ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а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 мероприятий по реализации Государственной программы развития образования и науки Республики Казахстан на 2020</a:t>
            </a:r>
            <a:r>
              <a:rPr lang="kk-KZ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-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2025 годы</a:t>
            </a:r>
            <a:r>
              <a:rPr lang="kk-KZ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»</a:t>
            </a:r>
            <a:endParaRPr lang="en-US" sz="1600" dirty="0">
              <a:solidFill>
                <a:schemeClr val="bg1"/>
              </a:solidFill>
              <a:latin typeface="Century Gothic" panose="020B0502020202020204" pitchFamily="34" charset="0"/>
              <a:cs typeface="+mn-cs"/>
            </a:endParaRP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63434" t="8627" r="3537" b="62519"/>
          <a:stretch/>
        </p:blipFill>
        <p:spPr>
          <a:xfrm rot="2559121">
            <a:off x="6043054" y="1540315"/>
            <a:ext cx="827858" cy="735196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63434" t="8627" r="3537" b="62519"/>
          <a:stretch/>
        </p:blipFill>
        <p:spPr>
          <a:xfrm rot="7192667" flipV="1">
            <a:off x="2318878" y="1518705"/>
            <a:ext cx="716918" cy="810465"/>
          </a:xfrm>
          <a:prstGeom prst="rect">
            <a:avLst/>
          </a:prstGeom>
        </p:spPr>
      </p:pic>
      <p:pic>
        <p:nvPicPr>
          <p:cNvPr id="7177" name="Рисунок 51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5019675"/>
            <a:ext cx="1082675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1849438" y="4102100"/>
            <a:ext cx="5862637" cy="4318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lvl="1" algn="ctr" eaLnBrk="1" hangingPunct="1">
              <a:defRPr/>
            </a:pPr>
            <a:r>
              <a:rPr lang="ru-RU" sz="2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ОСНОВАНИЕ ДЛЯ РЕАЛИЗАЦИИ</a:t>
            </a:r>
          </a:p>
        </p:txBody>
      </p:sp>
      <p:sp>
        <p:nvSpPr>
          <p:cNvPr id="7179" name="TextBox 11"/>
          <p:cNvSpPr txBox="1">
            <a:spLocks noChangeArrowheads="1"/>
          </p:cNvSpPr>
          <p:nvPr/>
        </p:nvSpPr>
        <p:spPr bwMode="auto">
          <a:xfrm>
            <a:off x="684213" y="44624"/>
            <a:ext cx="7524750" cy="107632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Концепция</a:t>
            </a:r>
            <a:endParaRPr lang="ru-RU" altLang="ru-RU" sz="16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развития органов самоуправления </a:t>
            </a:r>
            <a:r>
              <a:rPr lang="kk-KZ" altLang="ru-RU" sz="1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обучающихся</a:t>
            </a:r>
            <a:endParaRPr lang="ru-RU" altLang="ru-RU" sz="16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«Школьный парламент»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altLang="ru-RU" sz="16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57275" y="5557838"/>
            <a:ext cx="7737475" cy="83099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ИНСТИТУТ ДЕТСКИХ ПРЕДСТАВИТЕЛЬСТВ 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по вопросам защиты прав детей в школах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.</a:t>
            </a: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 287 детей-представителей  городов и районов республики взаимодействуют с Комитетом (приказ КОПД №69-н от 23.11.2020)</a:t>
            </a:r>
          </a:p>
        </p:txBody>
      </p:sp>
    </p:spTree>
    <p:extLst>
      <p:ext uri="{BB962C8B-B14F-4D97-AF65-F5344CB8AC3E}">
        <p14:creationId xmlns:p14="http://schemas.microsoft.com/office/powerpoint/2010/main" val="944935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54000" y="666750"/>
            <a:ext cx="8431213" cy="695325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Парламент (самоуправление)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Обучающихся школы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4950" y="2111375"/>
            <a:ext cx="1666875" cy="4132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398713" y="4505325"/>
            <a:ext cx="6072187" cy="84023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- это</a:t>
            </a:r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 </a:t>
            </a: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незаменимый помощник администрации </a:t>
            </a:r>
            <a:r>
              <a:rPr lang="kk-KZ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школы в решении проблем учебно-воспитательного процесса</a:t>
            </a: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. </a:t>
            </a:r>
          </a:p>
        </p:txBody>
      </p:sp>
      <p:pic>
        <p:nvPicPr>
          <p:cNvPr id="8197" name="Picture 14" descr="C:\Documents and Settings\Adminkz\Рабочий стол\самоуправление 2021\скачанные фай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1989138"/>
            <a:ext cx="238125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5" descr="C:\Documents and Settings\Adminkz\Рабочий стол\самоуправление 2021\bez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9363"/>
            <a:ext cx="2370138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370138" y="2559050"/>
            <a:ext cx="5999162" cy="120015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-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+mn-cs"/>
              </a:rPr>
              <a:t> </a:t>
            </a: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это форма участия обучающихся в </a:t>
            </a:r>
            <a:r>
              <a:rPr lang="ru-RU" dirty="0" err="1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соуправлении</a:t>
            </a: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 </a:t>
            </a:r>
            <a:r>
              <a:rPr lang="kk-KZ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организацией образования</a:t>
            </a: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, решении вопросов при организации </a:t>
            </a:r>
            <a:r>
              <a:rPr lang="ru-RU" dirty="0" err="1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учебно</a:t>
            </a:r>
            <a:r>
              <a:rPr lang="kk-KZ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-</a:t>
            </a:r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  <a:cs typeface="+mn-cs"/>
              </a:rPr>
              <a:t>воспитательного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2535745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878263"/>
            <a:ext cx="2036763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7950" y="85725"/>
            <a:ext cx="2938735" cy="581025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altLang="ru-RU" b="1" dirty="0">
                <a:solidFill>
                  <a:schemeClr val="bg1"/>
                </a:solidFill>
                <a:latin typeface="Century Gothic" panose="020B0502020202020204" pitchFamily="34" charset="0"/>
              </a:rPr>
              <a:t>ЦЕЛЬ ПАРЛАМЕНТА школы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65113" y="2774950"/>
            <a:ext cx="2219325" cy="438150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kk-KZ" altLang="ru-RU" b="1" dirty="0">
                <a:solidFill>
                  <a:schemeClr val="bg1"/>
                </a:solidFill>
                <a:latin typeface="Century Gothic" panose="020B0502020202020204" pitchFamily="34" charset="0"/>
              </a:rPr>
              <a:t>ЗАДАЧИ</a:t>
            </a:r>
            <a:endParaRPr lang="ru-RU" alt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14525" y="750888"/>
            <a:ext cx="6689725" cy="149225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ru-RU" sz="15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Развитие</a:t>
            </a: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 у обучающихся навыков гражданской активности, социальной компетентности, гражданской ответственности</a:t>
            </a:r>
            <a:r>
              <a:rPr lang="kk-KZ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, воспитание</a:t>
            </a: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 гражданина высокой культур</a:t>
            </a:r>
            <a:r>
              <a:rPr lang="kk-KZ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ы</a:t>
            </a: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, гуманистической направленности, способного к социальному творчеству, умеющего действовать в интересах совершенствования своей личности</a:t>
            </a:r>
            <a:r>
              <a:rPr lang="kk-KZ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общества </a:t>
            </a:r>
            <a:r>
              <a:rPr lang="kk-KZ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и государства</a:t>
            </a: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943387" y="3626114"/>
            <a:ext cx="7110412" cy="286226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285750" indent="-285750" algn="just" eaLnBrk="1" hangingPunct="1">
              <a:buFont typeface="Wingdings" panose="05000000000000000000" pitchFamily="2" charset="2"/>
              <a:buChar char="q"/>
              <a:defRPr/>
            </a:pP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создание условий для развития способностей и интересов</a:t>
            </a:r>
            <a:r>
              <a:rPr lang="kk-KZ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 обучающихся, </a:t>
            </a: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единого правового пространства в школе, предоставление реальной возможности участвовать в управлении организацией образования.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q"/>
              <a:defRPr/>
            </a:pP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воспитание положительного отношения к нормам коллективной жизни, законам государства, желания приносить пользу людям, помогать преодолевать трудности своим друзья и ровесникам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q"/>
              <a:defRPr/>
            </a:pP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вовлечение каждого обучающегося в общественную жизнь организации образования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q"/>
              <a:defRPr/>
            </a:pP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развитие самостоятельного мышления и самосознания</a:t>
            </a:r>
            <a:r>
              <a:rPr lang="kk-KZ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навыков лидерского поведения, организаторских знаний, умений, навыков коллективной и руководящей деятельности</a:t>
            </a:r>
            <a:endParaRPr lang="kk-KZ" sz="15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51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Овал 59"/>
          <p:cNvSpPr/>
          <p:nvPr/>
        </p:nvSpPr>
        <p:spPr>
          <a:xfrm>
            <a:off x="1293813" y="1317625"/>
            <a:ext cx="6167437" cy="5221288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-26988"/>
            <a:ext cx="9144000" cy="4318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latin typeface="Arial Narrow" pitchFamily="34" charset="0"/>
              </a:rPr>
              <a:t>ШКОЛЬНЫЙ ПАРЛАМЕНТ: СТРУКТУРА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2688" y="2549525"/>
            <a:ext cx="2305050" cy="7715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(КАБИНЕТ, КОМИССИЯ И Т.П.)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 ЭКОЛОГИИ  И ТРУДА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38350" y="1317625"/>
            <a:ext cx="2613025" cy="9683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ДЕТСКОЕ ПРЕДСТАВИТЕЛЬСТВО </a:t>
            </a: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МОН РК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642100" y="2746375"/>
            <a:ext cx="2322388" cy="682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(КАБИНЕТ, КОМИССИЯ И Т.П.)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ПРАВА И ПОРЯДКА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345238" y="912813"/>
            <a:ext cx="2606675" cy="296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МОДУЛИ СТРУКТУРЫ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402013" y="3440113"/>
            <a:ext cx="2232025" cy="5937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ПРЕЗИДЕНТ  ШКОЛЫ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6400" y="425450"/>
            <a:ext cx="8331200" cy="431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ОБЩЕЕ СОБРАНИЕ ДЕПУТАТОВ ПЕРЕМЕН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71475" y="3670300"/>
            <a:ext cx="2305050" cy="814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(КАБИНЕТ, КОМИССИЯ И Т.П.)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САМОПОЗНАНИЯ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308725" y="5400675"/>
            <a:ext cx="2439739" cy="6926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(КАБИНЕТ, КОМИССИЯ И Т.П.)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СПОРТА И ЗОЖ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418138" y="1636712"/>
            <a:ext cx="3330326" cy="640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(КАБИНЕТ, КОМИССИЯ И Т.П.)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ЗАБОТЫ (ВОЛОНТЕРСТВО)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660232" y="3861048"/>
            <a:ext cx="2305050" cy="8413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(КАБИНЕТ, КОМИССИЯ И Т.П.)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ПЕЧАТИ И ИНФОРМАЦИИ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491880" y="6021288"/>
            <a:ext cx="2571030" cy="6921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(КАБИНЕТ, КОМИССИЯ И Т.П.)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 СЧАСТЬЯ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67544" y="4725144"/>
            <a:ext cx="3168352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ФРАКЦИЯ (КАБИНЕТ, КОМИССИЯ И Т.П.)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КУЛЬТУРЫ И ДЕБАТНОГО ДВИЖЕНИЯ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611313" y="1438275"/>
            <a:ext cx="427037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1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978400" y="1555750"/>
            <a:ext cx="427038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2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0" y="4725144"/>
            <a:ext cx="427037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7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086100" y="5878513"/>
            <a:ext cx="427038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6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981700" y="5113338"/>
            <a:ext cx="427038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5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72200" y="3717032"/>
            <a:ext cx="427038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4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00192" y="2492896"/>
            <a:ext cx="427038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3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755650" y="2286000"/>
            <a:ext cx="427038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9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92088" y="3321050"/>
            <a:ext cx="427037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8</a:t>
            </a:r>
          </a:p>
        </p:txBody>
      </p:sp>
      <p:cxnSp>
        <p:nvCxnSpPr>
          <p:cNvPr id="32" name="Прямая со стрелкой 31"/>
          <p:cNvCxnSpPr/>
          <p:nvPr/>
        </p:nvCxnSpPr>
        <p:spPr>
          <a:xfrm flipH="1" flipV="1">
            <a:off x="4181475" y="2365375"/>
            <a:ext cx="392113" cy="955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9" idx="2"/>
          </p:cNvCxnSpPr>
          <p:nvPr/>
        </p:nvCxnSpPr>
        <p:spPr>
          <a:xfrm flipH="1">
            <a:off x="4476750" y="4033838"/>
            <a:ext cx="41275" cy="2036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V="1">
            <a:off x="4859338" y="2347913"/>
            <a:ext cx="958850" cy="893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 flipV="1">
            <a:off x="3586163" y="2819400"/>
            <a:ext cx="376237" cy="520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5634038" y="3241675"/>
            <a:ext cx="815975" cy="198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>
            <a:off x="3086100" y="4113213"/>
            <a:ext cx="1020763" cy="517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 flipV="1">
            <a:off x="2676525" y="3902075"/>
            <a:ext cx="623888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978400" y="4087813"/>
            <a:ext cx="839788" cy="1085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5634038" y="3929063"/>
            <a:ext cx="919162" cy="701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Стрелка вниз 60"/>
          <p:cNvSpPr/>
          <p:nvPr/>
        </p:nvSpPr>
        <p:spPr>
          <a:xfrm>
            <a:off x="3522663" y="944563"/>
            <a:ext cx="1709737" cy="282575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107" name="Picture 2" descr="C:\Users\Пользователь\Desktop\risunok1-500x43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638" y="4503738"/>
            <a:ext cx="15462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6988"/>
            <a:ext cx="9144000" cy="4318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latin typeface="Arial Narrow" pitchFamily="34" charset="0"/>
              </a:rPr>
              <a:t>ТЬЮТЕРЫ ШКОЛЬНОГО ПАРЛАМЕНТА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5113" y="4718050"/>
            <a:ext cx="3665537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</a:t>
            </a: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 ЭКОЛОГИИ  И ТРУДА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50" y="1622425"/>
            <a:ext cx="3649663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ДЕТСКОЕ ПРЕДСТАВИТЕЛЬСТВО МОН РК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750" y="2198688"/>
            <a:ext cx="3646488" cy="357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 </a:t>
            </a: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ПРАВА И ПОРЯДКА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39975" y="1001713"/>
            <a:ext cx="1601788" cy="4238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ПРЕЗИДЕНТ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66700" y="4214813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</a:t>
            </a: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САМОПОЗНАНИЯ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76225" y="3695700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</a:t>
            </a: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СПОРТА И ЗОЖ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65113" y="5726113"/>
            <a:ext cx="3665537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</a:t>
            </a: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ЗАБОТЫ (ВОЛОНТЕРСТВО)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85750" y="3206750"/>
            <a:ext cx="3649663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</a:t>
            </a: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ПЕЧАТИ И ИНФОРМАЦИИ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85750" y="2701925"/>
            <a:ext cx="3649663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</a:t>
            </a: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 СЧАСТЬЯ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76225" y="5222875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КОМИТЕТ </a:t>
            </a:r>
            <a:r>
              <a:rPr lang="ru-RU" sz="1200" b="1" dirty="0">
                <a:solidFill>
                  <a:srgbClr val="002060"/>
                </a:solidFill>
                <a:latin typeface="Arial Narrow" pitchFamily="34" charset="0"/>
              </a:rPr>
              <a:t>КУЛЬТУРЫ И ДЕБАТНОГО ДВИЖЕНИЯ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191125" y="4718050"/>
            <a:ext cx="3667125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УЧИТЕЛЬ ГЕОГРАФИИ (ХИМИИ, БИОЛОГИИ)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211763" y="1622425"/>
            <a:ext cx="3649662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solidFill>
                  <a:srgbClr val="002060"/>
                </a:solidFill>
                <a:latin typeface="Arial Narrow" pitchFamily="34" charset="0"/>
              </a:rPr>
              <a:t>ШКОЛЬНЫЙ УПОЛНОМОЧЕННЫЙ ПО ПРАВАМ РЕБЕНКА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5211763" y="2198688"/>
            <a:ext cx="3648075" cy="357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УЧИТЕЛЬ ИСТОРИИ И ПРАВА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5211763" y="1001713"/>
            <a:ext cx="3657600" cy="4238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РУКОВОДИТЕЛЬ ТЬЮТЕРСКОЙ  СЛУЖБЫ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5194300" y="4214813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УЧИТЕЛЬ САМОПОЗНАНИЯ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5203825" y="3709988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УЧИТЕЛЬ ФИЗИЧЕСКОЙ КУЛЬТУРЫ, ШКОЛЬНЫЙ МЕДИЦИНСКИЙ РАБОТНИК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5191125" y="5726113"/>
            <a:ext cx="3667125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СОЦИАЛЬНЫЙ ПЕДАГОГ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5211763" y="3206750"/>
            <a:ext cx="3649662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УЧИТЕЛЬ РУССКОГО ЯЗЫКА И ЛИТЕРАТУРЫ/ УЧИТЕЛЬ ИНФОРМАТИКИ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5211763" y="2701925"/>
            <a:ext cx="3649662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ПЕДАГОГ-ПСИХОЛОГ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5203825" y="5222875"/>
            <a:ext cx="3665538" cy="358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 Narrow" pitchFamily="34" charset="0"/>
              </a:rPr>
              <a:t>ЗАМЕСТИТЕЛЬ ДИРЕКТОРА</a:t>
            </a:r>
          </a:p>
        </p:txBody>
      </p:sp>
      <p:sp>
        <p:nvSpPr>
          <p:cNvPr id="2" name="Двойная стрелка влево/вправо 1"/>
          <p:cNvSpPr/>
          <p:nvPr/>
        </p:nvSpPr>
        <p:spPr>
          <a:xfrm>
            <a:off x="3941763" y="1671638"/>
            <a:ext cx="1236662" cy="3095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Двойная стрелка влево/вправо 57"/>
          <p:cNvSpPr/>
          <p:nvPr/>
        </p:nvSpPr>
        <p:spPr>
          <a:xfrm>
            <a:off x="3916363" y="2222500"/>
            <a:ext cx="1236662" cy="30956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Двойная стрелка влево/вправо 58"/>
          <p:cNvSpPr/>
          <p:nvPr/>
        </p:nvSpPr>
        <p:spPr>
          <a:xfrm>
            <a:off x="3941763" y="2709863"/>
            <a:ext cx="1236662" cy="3095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Двойная стрелка влево/вправо 61"/>
          <p:cNvSpPr/>
          <p:nvPr/>
        </p:nvSpPr>
        <p:spPr>
          <a:xfrm>
            <a:off x="3924300" y="3254375"/>
            <a:ext cx="1236663" cy="3111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3" name="Двойная стрелка влево/вправо 62"/>
          <p:cNvSpPr/>
          <p:nvPr/>
        </p:nvSpPr>
        <p:spPr>
          <a:xfrm>
            <a:off x="3937000" y="3733800"/>
            <a:ext cx="1236663" cy="30956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Двойная стрелка влево/вправо 63"/>
          <p:cNvSpPr/>
          <p:nvPr/>
        </p:nvSpPr>
        <p:spPr>
          <a:xfrm>
            <a:off x="3924300" y="4238625"/>
            <a:ext cx="1236663" cy="30956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Двойная стрелка влево/вправо 64"/>
          <p:cNvSpPr/>
          <p:nvPr/>
        </p:nvSpPr>
        <p:spPr>
          <a:xfrm>
            <a:off x="3941763" y="4767263"/>
            <a:ext cx="1236662" cy="3095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6" name="Двойная стрелка влево/вправо 65"/>
          <p:cNvSpPr/>
          <p:nvPr/>
        </p:nvSpPr>
        <p:spPr>
          <a:xfrm>
            <a:off x="3941763" y="5270500"/>
            <a:ext cx="1236662" cy="3111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Двойная стрелка влево/вправо 66"/>
          <p:cNvSpPr/>
          <p:nvPr/>
        </p:nvSpPr>
        <p:spPr>
          <a:xfrm>
            <a:off x="3941763" y="5783263"/>
            <a:ext cx="1236662" cy="3095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356100" y="1671638"/>
            <a:ext cx="360363" cy="3095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</a:t>
            </a: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4356100" y="2176463"/>
            <a:ext cx="360363" cy="3095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2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4392613" y="2701925"/>
            <a:ext cx="358775" cy="309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3</a:t>
            </a: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4392613" y="3230563"/>
            <a:ext cx="358775" cy="3095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4</a:t>
            </a: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4392613" y="3708400"/>
            <a:ext cx="358775" cy="309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5</a:t>
            </a: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4379913" y="4202113"/>
            <a:ext cx="360362" cy="3095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6</a:t>
            </a: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4392613" y="4784725"/>
            <a:ext cx="358775" cy="3111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7</a:t>
            </a: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4392613" y="5270500"/>
            <a:ext cx="358775" cy="3111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8</a:t>
            </a: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4375150" y="5743575"/>
            <a:ext cx="360363" cy="309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9</a:t>
            </a:r>
          </a:p>
        </p:txBody>
      </p:sp>
      <p:pic>
        <p:nvPicPr>
          <p:cNvPr id="4137" name="Picture 2" descr="C:\Users\Пользователь\Desktop\96mWEHqu2F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804863"/>
            <a:ext cx="2054225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6988"/>
            <a:ext cx="9144000" cy="90011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latin typeface="Arial Narrow" pitchFamily="34" charset="0"/>
              </a:rPr>
              <a:t>ПРЕДСТАВИТЕЛЬСТВО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latin typeface="Arial Narrow" pitchFamily="34" charset="0"/>
              </a:rPr>
              <a:t>ШКОЛЬНОГО ПАРЛАМЕНТА В КЛАССЕ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82675" y="2249488"/>
            <a:ext cx="3201988" cy="8921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ОМБУДСМЕН </a:t>
            </a: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 КЛАССА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4738" y="4502150"/>
            <a:ext cx="3209925" cy="8715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ДЕПУТАТ КОМИТЕТА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ПРАВА И ПОРЯДКА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88963" y="1073150"/>
            <a:ext cx="3665537" cy="88741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ПРЕЗИДЕНТ КЛАССА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667375" y="5589588"/>
            <a:ext cx="3019425" cy="923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ДЕПУТАТ КОМИТЕТА </a:t>
            </a: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ЭКОЛОГИИ  И ТРУДА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 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691188" y="1073150"/>
            <a:ext cx="2995612" cy="8874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ДЕПУТАТ КОМИТЕТА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СПОРТА И ЗОЖ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683250" y="3328988"/>
            <a:ext cx="3003550" cy="9620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ДЕПУТАТ КОМИТЕТА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КУЛЬТУРЫ И ДЕБАТНОГО ДВИЖЕНИЯ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057275" y="5561013"/>
            <a:ext cx="3227388" cy="963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ДЕПУТАТ КОМИТЕТА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ПЕЧАТИ И ИНФОРМАЦИИ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724525" y="2217738"/>
            <a:ext cx="2962275" cy="8715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ДЕПУТАТ КОМИТЕТА 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СЧАСТЬЯ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057275" y="3389313"/>
            <a:ext cx="3227388" cy="9032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ДЕПУТАТ КОМИТЕТА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ЗАБОТЫ  (ВОЛОНТЕРСТВО)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691188" y="4502150"/>
            <a:ext cx="2995612" cy="9128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ДЕПУТАТ КОМИТЕТА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САМОПОЗНАНИЯ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88963" y="2230438"/>
            <a:ext cx="498475" cy="911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1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61975" y="3378200"/>
            <a:ext cx="4984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2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167313" y="3328988"/>
            <a:ext cx="509587" cy="962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7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167313" y="2197100"/>
            <a:ext cx="557212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6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184775" y="1069975"/>
            <a:ext cx="498475" cy="873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5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61975" y="5570538"/>
            <a:ext cx="512763" cy="954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4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61975" y="4502150"/>
            <a:ext cx="512763" cy="871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3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167313" y="5589588"/>
            <a:ext cx="523875" cy="923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9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167313" y="4502150"/>
            <a:ext cx="506412" cy="912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</a:rPr>
              <a:t>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950" y="2590800"/>
            <a:ext cx="1677988" cy="186213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latin typeface="Arial Narrow" pitchFamily="34" charset="0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Arial Narrow" pitchFamily="34" charset="0"/>
              </a:rPr>
              <a:t>ПРЕЗИДЕНТ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Arial Narrow" pitchFamily="34" charset="0"/>
              </a:rPr>
              <a:t>ШКОЛЬНОГО ПАРЛАМЕНТА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-26988"/>
            <a:ext cx="9144000" cy="4318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latin typeface="Arial Narrow" pitchFamily="34" charset="0"/>
              </a:rPr>
              <a:t>ВОВЛЕЧЕННОСТЬ В УПРАВЛЕНИЕ ШКОЛОЙ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824288" y="2301875"/>
            <a:ext cx="5106987" cy="431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ПЕДАГОГИЧЕСКИЙ СОВЕТ ШКОЛЫ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824288" y="3382963"/>
            <a:ext cx="5106987" cy="431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ПОПЕЧИТЕЛЬСКИЙ СОВЕТ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824288" y="4595813"/>
            <a:ext cx="5106987" cy="431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СОВЕТ ПРОФИЛАКТИКИ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824288" y="5732463"/>
            <a:ext cx="5140325" cy="4333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ОБЩЕШКОЛЬНЫЙ РОДИТЕЛЬСКИЙ КОМИТЕТ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824288" y="1196975"/>
            <a:ext cx="5106987" cy="431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СОВЕТ ШКОЛЫ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248025" y="1196975"/>
            <a:ext cx="0" cy="496887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11" idx="1"/>
          </p:cNvCxnSpPr>
          <p:nvPr/>
        </p:nvCxnSpPr>
        <p:spPr>
          <a:xfrm>
            <a:off x="3248025" y="1412875"/>
            <a:ext cx="576263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248025" y="2535238"/>
            <a:ext cx="576263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236913" y="3598863"/>
            <a:ext cx="576262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236913" y="4811713"/>
            <a:ext cx="576262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265488" y="5932488"/>
            <a:ext cx="576262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 rot="16200000">
            <a:off x="336550" y="3443288"/>
            <a:ext cx="4979987" cy="46513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 Narrow" pitchFamily="34" charset="0"/>
              </a:rPr>
              <a:t>ПРЕДСТАВИТЕЛЬСТВО В КОЛЛЕГИАЛЬНЫХ ОРГАНАХ ШКОЛЫ</a:t>
            </a:r>
          </a:p>
        </p:txBody>
      </p:sp>
      <p:sp>
        <p:nvSpPr>
          <p:cNvPr id="23" name="Стрелка вниз 22"/>
          <p:cNvSpPr/>
          <p:nvPr/>
        </p:nvSpPr>
        <p:spPr>
          <a:xfrm rot="16200000">
            <a:off x="1674019" y="3245644"/>
            <a:ext cx="1020762" cy="6985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161" name="Picture 3" descr="C:\Users\Пользователь\Desktop\imag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" y="658813"/>
            <a:ext cx="215106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14"/>
          <p:cNvSpPr>
            <a:spLocks noChangeArrowheads="1"/>
          </p:cNvSpPr>
          <p:nvPr/>
        </p:nvSpPr>
        <p:spPr bwMode="auto">
          <a:xfrm>
            <a:off x="1943100" y="1181100"/>
            <a:ext cx="5221288" cy="523875"/>
          </a:xfrm>
          <a:prstGeom prst="rect">
            <a:avLst/>
          </a:prstGeom>
          <a:solidFill>
            <a:srgbClr val="99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>
                <a:solidFill>
                  <a:srgbClr val="002060"/>
                </a:solidFill>
                <a:latin typeface="Century Gothic" panose="020B0502020202020204" pitchFamily="34" charset="0"/>
              </a:rPr>
              <a:t>ОЖИДАЕМЫЕ РЕЗУЛЬТАТЫ</a:t>
            </a:r>
          </a:p>
        </p:txBody>
      </p:sp>
      <p:pic>
        <p:nvPicPr>
          <p:cNvPr id="13315" name="Picture 7" descr="C:\Documents and Settings\Adminkz\Рабочий стол\самоуправление 2021\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3375"/>
            <a:ext cx="20574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81088" y="2708275"/>
            <a:ext cx="6480175" cy="25237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 algn="just" eaLnBrk="1" hangingPunct="1">
              <a:buFont typeface="Wingdings" panose="05000000000000000000" pitchFamily="2" charset="2"/>
              <a:buChar char="v"/>
              <a:defRPr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воспитанное молодое поколение честных, добрых и активных личностей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v"/>
              <a:defRPr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повышение статуса и роли органов ученического самоуправления в трансформации и модернизации общественного (детского и молодежного) сознания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v"/>
              <a:defRPr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вовлечение обучающихся в проектную деятельность по интересам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v"/>
              <a:defRPr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стабильное и системное финансирование из бюджетов всех уровней</a:t>
            </a:r>
          </a:p>
          <a:p>
            <a:pPr marL="285750" indent="-285750" algn="just" eaLnBrk="1" hangingPunct="1">
              <a:buFont typeface="Wingdings" panose="05000000000000000000" pitchFamily="2" charset="2"/>
              <a:buChar char="v"/>
              <a:defRPr/>
            </a:pPr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8080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Структура Школьный парламент.pot [Режим совместимости]" id="{4B841969-E353-4893-9978-72538CAA5E79}" vid="{92DF1306-4538-420E-8B2B-637D91E35A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Структура Школьный парламент</Template>
  <TotalTime>132</TotalTime>
  <Words>632</Words>
  <Application>Microsoft Office PowerPoint</Application>
  <PresentationFormat>Экран (4:3)</PresentationFormat>
  <Paragraphs>130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Arial Narrow</vt:lpstr>
      <vt:lpstr>Calibri</vt:lpstr>
      <vt:lpstr>Century Gothic</vt:lpstr>
      <vt:lpstr>Tahoma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Саина</dc:creator>
  <cp:lastModifiedBy>user</cp:lastModifiedBy>
  <cp:revision>10</cp:revision>
  <cp:lastPrinted>2021-03-12T12:26:14Z</cp:lastPrinted>
  <dcterms:created xsi:type="dcterms:W3CDTF">2021-03-10T03:35:55Z</dcterms:created>
  <dcterms:modified xsi:type="dcterms:W3CDTF">2022-01-13T11:47:35Z</dcterms:modified>
</cp:coreProperties>
</file>