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305" r:id="rId2"/>
    <p:sldId id="306" r:id="rId3"/>
    <p:sldId id="307" r:id="rId4"/>
    <p:sldId id="268" r:id="rId5"/>
    <p:sldId id="265" r:id="rId6"/>
    <p:sldId id="282" r:id="rId7"/>
    <p:sldId id="308" r:id="rId8"/>
    <p:sldId id="266" r:id="rId9"/>
    <p:sldId id="270" r:id="rId10"/>
    <p:sldId id="276" r:id="rId11"/>
    <p:sldId id="300" r:id="rId12"/>
    <p:sldId id="302" r:id="rId13"/>
    <p:sldId id="277" r:id="rId14"/>
    <p:sldId id="284" r:id="rId15"/>
    <p:sldId id="304" r:id="rId16"/>
    <p:sldId id="275" r:id="rId17"/>
    <p:sldId id="293" r:id="rId18"/>
    <p:sldId id="294" r:id="rId19"/>
    <p:sldId id="295" r:id="rId20"/>
    <p:sldId id="296" r:id="rId21"/>
    <p:sldId id="297" r:id="rId22"/>
    <p:sldId id="309" r:id="rId23"/>
    <p:sldId id="288" r:id="rId24"/>
  </p:sldIdLst>
  <p:sldSz cx="12204700" cy="7021513"/>
  <p:notesSz cx="6797675" cy="9874250"/>
  <p:defaultTextStyle>
    <a:defPPr>
      <a:defRPr lang="ru-RU"/>
    </a:defPPr>
    <a:lvl1pPr marL="0" algn="l" defTabSz="109847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9239" algn="l" defTabSz="109847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8477" algn="l" defTabSz="109847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7716" algn="l" defTabSz="109847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6956" algn="l" defTabSz="109847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6195" algn="l" defTabSz="109847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5433" algn="l" defTabSz="109847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4673" algn="l" defTabSz="109847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93913" algn="l" defTabSz="109847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C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594" y="-90"/>
      </p:cViewPr>
      <p:guideLst>
        <p:guide orient="horz" pos="2212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CA4D4-3E46-4776-A0F4-FCFAD3B2DCD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72845-705B-426F-8F6B-ADDD5A67A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719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89C2E-70DB-412C-9C1C-9CD6A6F82366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975" y="739775"/>
            <a:ext cx="64357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8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82177-18BE-4F9C-9D58-277A87C44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17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1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3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1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9388" y="738188"/>
            <a:ext cx="6438900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231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9388" y="738188"/>
            <a:ext cx="6438900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42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9388" y="738188"/>
            <a:ext cx="6438900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84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9388" y="738188"/>
            <a:ext cx="6438900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381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9388" y="738188"/>
            <a:ext cx="6438900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798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0975" y="739775"/>
            <a:ext cx="64357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348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0975" y="739775"/>
            <a:ext cx="64357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84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0975" y="739775"/>
            <a:ext cx="64357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8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5354" y="2181223"/>
            <a:ext cx="10373995" cy="15050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0705" y="3978857"/>
            <a:ext cx="8543290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9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8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7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5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4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93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7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436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810590" y="287690"/>
            <a:ext cx="3665648" cy="613407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3647" y="287690"/>
            <a:ext cx="10793532" cy="613407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091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83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087" y="4511973"/>
            <a:ext cx="10373995" cy="13945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4087" y="2976020"/>
            <a:ext cx="10373995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91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83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75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679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59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951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443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935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88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3646" y="1677364"/>
            <a:ext cx="7229590" cy="4744398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46648" y="1677364"/>
            <a:ext cx="7229590" cy="4744398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52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235" y="281186"/>
            <a:ext cx="10984230" cy="117025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235" y="1571714"/>
            <a:ext cx="5392529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9198" indent="0">
              <a:buNone/>
              <a:defRPr sz="2400" b="1"/>
            </a:lvl2pPr>
            <a:lvl3pPr marL="1098394" indent="0">
              <a:buNone/>
              <a:defRPr sz="2200" b="1"/>
            </a:lvl3pPr>
            <a:lvl4pPr marL="1647593" indent="0">
              <a:buNone/>
              <a:defRPr sz="1900" b="1"/>
            </a:lvl4pPr>
            <a:lvl5pPr marL="2196791" indent="0">
              <a:buNone/>
              <a:defRPr sz="1900" b="1"/>
            </a:lvl5pPr>
            <a:lvl6pPr marL="2745990" indent="0">
              <a:buNone/>
              <a:defRPr sz="1900" b="1"/>
            </a:lvl6pPr>
            <a:lvl7pPr marL="3295187" indent="0">
              <a:buNone/>
              <a:defRPr sz="1900" b="1"/>
            </a:lvl7pPr>
            <a:lvl8pPr marL="3844385" indent="0">
              <a:buNone/>
              <a:defRPr sz="1900" b="1"/>
            </a:lvl8pPr>
            <a:lvl9pPr marL="439358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0235" y="2226732"/>
            <a:ext cx="5392529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9821" y="1571714"/>
            <a:ext cx="5394647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9198" indent="0">
              <a:buNone/>
              <a:defRPr sz="2400" b="1"/>
            </a:lvl2pPr>
            <a:lvl3pPr marL="1098394" indent="0">
              <a:buNone/>
              <a:defRPr sz="2200" b="1"/>
            </a:lvl3pPr>
            <a:lvl4pPr marL="1647593" indent="0">
              <a:buNone/>
              <a:defRPr sz="1900" b="1"/>
            </a:lvl4pPr>
            <a:lvl5pPr marL="2196791" indent="0">
              <a:buNone/>
              <a:defRPr sz="1900" b="1"/>
            </a:lvl5pPr>
            <a:lvl6pPr marL="2745990" indent="0">
              <a:buNone/>
              <a:defRPr sz="1900" b="1"/>
            </a:lvl6pPr>
            <a:lvl7pPr marL="3295187" indent="0">
              <a:buNone/>
              <a:defRPr sz="1900" b="1"/>
            </a:lvl7pPr>
            <a:lvl8pPr marL="3844385" indent="0">
              <a:buNone/>
              <a:defRPr sz="1900" b="1"/>
            </a:lvl8pPr>
            <a:lvl9pPr marL="439358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9821" y="2226732"/>
            <a:ext cx="5394647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70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834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13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237" y="279560"/>
            <a:ext cx="4015262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1699" y="279563"/>
            <a:ext cx="6822766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0237" y="1469317"/>
            <a:ext cx="4015262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9198" indent="0">
              <a:buNone/>
              <a:defRPr sz="1400"/>
            </a:lvl2pPr>
            <a:lvl3pPr marL="1098394" indent="0">
              <a:buNone/>
              <a:defRPr sz="1200"/>
            </a:lvl3pPr>
            <a:lvl4pPr marL="1647593" indent="0">
              <a:buNone/>
              <a:defRPr sz="1100"/>
            </a:lvl4pPr>
            <a:lvl5pPr marL="2196791" indent="0">
              <a:buNone/>
              <a:defRPr sz="1100"/>
            </a:lvl5pPr>
            <a:lvl6pPr marL="2745990" indent="0">
              <a:buNone/>
              <a:defRPr sz="1100"/>
            </a:lvl6pPr>
            <a:lvl7pPr marL="3295187" indent="0">
              <a:buNone/>
              <a:defRPr sz="1100"/>
            </a:lvl7pPr>
            <a:lvl8pPr marL="3844385" indent="0">
              <a:buNone/>
              <a:defRPr sz="1100"/>
            </a:lvl8pPr>
            <a:lvl9pPr marL="439358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2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2207" y="4915061"/>
            <a:ext cx="7322820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2207" y="627385"/>
            <a:ext cx="7322820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9198" indent="0">
              <a:buNone/>
              <a:defRPr sz="3400"/>
            </a:lvl2pPr>
            <a:lvl3pPr marL="1098394" indent="0">
              <a:buNone/>
              <a:defRPr sz="2900"/>
            </a:lvl3pPr>
            <a:lvl4pPr marL="1647593" indent="0">
              <a:buNone/>
              <a:defRPr sz="2400"/>
            </a:lvl4pPr>
            <a:lvl5pPr marL="2196791" indent="0">
              <a:buNone/>
              <a:defRPr sz="2400"/>
            </a:lvl5pPr>
            <a:lvl6pPr marL="2745990" indent="0">
              <a:buNone/>
              <a:defRPr sz="2400"/>
            </a:lvl6pPr>
            <a:lvl7pPr marL="3295187" indent="0">
              <a:buNone/>
              <a:defRPr sz="2400"/>
            </a:lvl7pPr>
            <a:lvl8pPr marL="3844385" indent="0">
              <a:buNone/>
              <a:defRPr sz="2400"/>
            </a:lvl8pPr>
            <a:lvl9pPr marL="4393585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2207" y="5495310"/>
            <a:ext cx="7322820" cy="824052"/>
          </a:xfrm>
        </p:spPr>
        <p:txBody>
          <a:bodyPr/>
          <a:lstStyle>
            <a:lvl1pPr marL="0" indent="0">
              <a:buNone/>
              <a:defRPr sz="1700"/>
            </a:lvl1pPr>
            <a:lvl2pPr marL="549198" indent="0">
              <a:buNone/>
              <a:defRPr sz="1400"/>
            </a:lvl2pPr>
            <a:lvl3pPr marL="1098394" indent="0">
              <a:buNone/>
              <a:defRPr sz="1200"/>
            </a:lvl3pPr>
            <a:lvl4pPr marL="1647593" indent="0">
              <a:buNone/>
              <a:defRPr sz="1100"/>
            </a:lvl4pPr>
            <a:lvl5pPr marL="2196791" indent="0">
              <a:buNone/>
              <a:defRPr sz="1100"/>
            </a:lvl5pPr>
            <a:lvl6pPr marL="2745990" indent="0">
              <a:buNone/>
              <a:defRPr sz="1100"/>
            </a:lvl6pPr>
            <a:lvl7pPr marL="3295187" indent="0">
              <a:buNone/>
              <a:defRPr sz="1100"/>
            </a:lvl7pPr>
            <a:lvl8pPr marL="3844385" indent="0">
              <a:buNone/>
              <a:defRPr sz="1100"/>
            </a:lvl8pPr>
            <a:lvl9pPr marL="439358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79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235" y="281186"/>
            <a:ext cx="10984230" cy="1170252"/>
          </a:xfrm>
          <a:prstGeom prst="rect">
            <a:avLst/>
          </a:prstGeom>
        </p:spPr>
        <p:txBody>
          <a:bodyPr vert="horz" lIns="109839" tIns="54920" rIns="109839" bIns="549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235" y="1638356"/>
            <a:ext cx="10984230" cy="4633874"/>
          </a:xfrm>
          <a:prstGeom prst="rect">
            <a:avLst/>
          </a:prstGeom>
        </p:spPr>
        <p:txBody>
          <a:bodyPr vert="horz" lIns="109839" tIns="54920" rIns="109839" bIns="549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0235" y="6507905"/>
            <a:ext cx="2847763" cy="373831"/>
          </a:xfrm>
          <a:prstGeom prst="rect">
            <a:avLst/>
          </a:prstGeom>
        </p:spPr>
        <p:txBody>
          <a:bodyPr vert="horz" lIns="109839" tIns="54920" rIns="109839" bIns="549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9939" y="6507905"/>
            <a:ext cx="3864822" cy="373831"/>
          </a:xfrm>
          <a:prstGeom prst="rect">
            <a:avLst/>
          </a:prstGeom>
        </p:spPr>
        <p:txBody>
          <a:bodyPr vert="horz" lIns="109839" tIns="54920" rIns="109839" bIns="549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46702" y="6507905"/>
            <a:ext cx="2847763" cy="373831"/>
          </a:xfrm>
          <a:prstGeom prst="rect">
            <a:avLst/>
          </a:prstGeom>
        </p:spPr>
        <p:txBody>
          <a:bodyPr vert="horz" lIns="109839" tIns="54920" rIns="109839" bIns="549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65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98394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899" indent="-411899" algn="l" defTabSz="109839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2447" indent="-343250" algn="l" defTabSz="109839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2995" indent="-274599" algn="l" defTabSz="1098394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2192" indent="-274599" algn="l" defTabSz="1098394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1390" indent="-274599" algn="l" defTabSz="1098394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0589" indent="-274599" algn="l" defTabSz="109839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9787" indent="-274599" algn="l" defTabSz="109839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8985" indent="-274599" algn="l" defTabSz="109839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8183" indent="-274599" algn="l" defTabSz="109839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83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9198" algn="l" defTabSz="10983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394" algn="l" defTabSz="10983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7593" algn="l" defTabSz="10983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6791" algn="l" defTabSz="10983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5990" algn="l" defTabSz="10983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5187" algn="l" defTabSz="10983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4385" algn="l" defTabSz="10983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93585" algn="l" defTabSz="109839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s://app.testcenter.kz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>
            <a:extLst>
              <a:ext uri="{FF2B5EF4-FFF2-40B4-BE49-F238E27FC236}">
                <a16:creationId xmlns="" xmlns:a16="http://schemas.microsoft.com/office/drawing/2014/main" id="{49DE0BE0-A2C4-4428-86D8-D9DE377D5404}"/>
              </a:ext>
            </a:extLst>
          </p:cNvPr>
          <p:cNvSpPr txBox="1">
            <a:spLocks/>
          </p:cNvSpPr>
          <p:nvPr/>
        </p:nvSpPr>
        <p:spPr>
          <a:xfrm>
            <a:off x="845766" y="2358631"/>
            <a:ext cx="10657184" cy="2115000"/>
          </a:xfrm>
          <a:prstGeom prst="rect">
            <a:avLst/>
          </a:prstGeom>
        </p:spPr>
        <p:txBody>
          <a:bodyPr vert="horz" lIns="109831" tIns="54916" rIns="109831" bIns="54916" rtlCol="0" anchor="ctr">
            <a:noAutofit/>
          </a:bodyPr>
          <a:lstStyle>
            <a:lvl1pPr algn="ctr" defTabSz="1098560" rtl="0" eaLnBrk="1" latinLnBrk="0" hangingPunct="1"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Palatino Linotype" pitchFamily="18" charset="0"/>
                <a:cs typeface="Calibri Light" pitchFamily="34" charset="0"/>
              </a:rPr>
              <a:t>ЕДИНОЕ НАЦИОНАЛЬНОЕ ТЕСТИРОВАНИЕ - 2023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6210" y="5743006"/>
            <a:ext cx="2376263" cy="400089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r>
              <a:rPr lang="kk-KZ" sz="2000" b="1" dirty="0">
                <a:latin typeface="Palatino Linotype" pitchFamily="18" charset="0"/>
              </a:rPr>
              <a:t>Астана, 2023</a:t>
            </a:r>
            <a:endParaRPr lang="ru-RU" sz="2000" b="1" dirty="0">
              <a:latin typeface="Palatino Linotype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190" y="-17634"/>
            <a:ext cx="2088232" cy="10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86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3" y="-17636"/>
            <a:ext cx="12239999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636"/>
            <a:ext cx="12204700" cy="430881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latin typeface="Palatino Linotype" pitchFamily="18" charset="0"/>
              </a:rPr>
              <a:t>Запуск на тестирование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197694" y="1166766"/>
            <a:ext cx="7344816" cy="2808312"/>
            <a:chOff x="197694" y="1166766"/>
            <a:chExt cx="7344816" cy="280831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97694" y="1166766"/>
              <a:ext cx="7344816" cy="2808312"/>
            </a:xfrm>
            <a:prstGeom prst="roundRect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рямоугольник с двумя вырезанными противолежащими углами 25"/>
            <p:cNvSpPr/>
            <p:nvPr/>
          </p:nvSpPr>
          <p:spPr>
            <a:xfrm>
              <a:off x="2427537" y="1422524"/>
              <a:ext cx="4805030" cy="2467162"/>
            </a:xfrm>
            <a:prstGeom prst="snip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indent="449230" algn="just">
                <a:buFont typeface="Wingdings" pitchFamily="2" charset="2"/>
                <a:buChar char="Ø"/>
              </a:pPr>
              <a:r>
                <a:rPr lang="ru-RU" sz="1800" dirty="0">
                  <a:solidFill>
                    <a:schemeClr val="tx1"/>
                  </a:solidFill>
                  <a:latin typeface="Palatino Linotype" pitchFamily="18" charset="0"/>
                </a:rPr>
                <a:t>тестируемые в РЦТ запускаются по одному, </a:t>
              </a:r>
            </a:p>
            <a:p>
              <a:pPr indent="449230" algn="just">
                <a:buFont typeface="Wingdings" pitchFamily="2" charset="2"/>
                <a:buChar char="Ø"/>
              </a:pPr>
              <a:r>
                <a:rPr lang="ru-RU" sz="1800" dirty="0">
                  <a:solidFill>
                    <a:schemeClr val="tx1"/>
                  </a:solidFill>
                  <a:latin typeface="Palatino Linotype" pitchFamily="18" charset="0"/>
                </a:rPr>
                <a:t>производится идентификация личности поступающего через сканер объемно-пространственной формы лица человека </a:t>
              </a:r>
              <a:r>
                <a:rPr lang="ru-RU" sz="1800" b="1" dirty="0">
                  <a:solidFill>
                    <a:prstClr val="black"/>
                  </a:solidFill>
                  <a:latin typeface="Palatino Linotype" pitchFamily="18" charset="0"/>
                  <a:cs typeface="Times New Roman" pitchFamily="18" charset="0"/>
                </a:rPr>
                <a:t>(</a:t>
              </a:r>
              <a:r>
                <a:rPr lang="ru-RU" sz="1800" b="1" dirty="0" err="1">
                  <a:solidFill>
                    <a:prstClr val="black"/>
                  </a:solidFill>
                  <a:latin typeface="Palatino Linotype" pitchFamily="18" charset="0"/>
                  <a:cs typeface="Times New Roman" pitchFamily="18" charset="0"/>
                </a:rPr>
                <a:t>Face</a:t>
              </a:r>
              <a:r>
                <a:rPr lang="ru-RU" sz="1800" b="1" dirty="0">
                  <a:solidFill>
                    <a:prstClr val="black"/>
                  </a:solidFill>
                  <a:latin typeface="Palatino Linotype" pitchFamily="18" charset="0"/>
                  <a:cs typeface="Times New Roman" pitchFamily="18" charset="0"/>
                </a:rPr>
                <a:t> ID) </a:t>
              </a:r>
              <a:endParaRPr lang="ru-RU" sz="1800" dirty="0">
                <a:solidFill>
                  <a:schemeClr val="tx1"/>
                </a:solidFill>
                <a:latin typeface="Palatino Linotype" pitchFamily="18" charset="0"/>
              </a:endParaRPr>
            </a:p>
            <a:p>
              <a:pPr indent="449230" algn="just">
                <a:buFont typeface="Wingdings" pitchFamily="2" charset="2"/>
                <a:buChar char="Ø"/>
              </a:pPr>
              <a:r>
                <a:rPr lang="ru-RU" sz="1800" dirty="0">
                  <a:solidFill>
                    <a:schemeClr val="tx1"/>
                  </a:solidFill>
                  <a:latin typeface="Palatino Linotype" pitchFamily="18" charset="0"/>
                </a:rPr>
                <a:t>сличается внешность тестируемого с документом, удостоверяющую личность.</a:t>
              </a:r>
              <a:endPara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41711" y="1253247"/>
              <a:ext cx="208582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sz="1600" b="1" i="1" dirty="0">
                  <a:solidFill>
                    <a:srgbClr val="7030A0"/>
                  </a:solidFill>
                  <a:latin typeface="Palatino Linotype" pitchFamily="18" charset="0"/>
                </a:rPr>
                <a:t>биометрик Face ID </a:t>
              </a:r>
              <a:endParaRPr lang="ru-RU" sz="1600" b="1" i="1" dirty="0">
                <a:solidFill>
                  <a:srgbClr val="7030A0"/>
                </a:solidFill>
                <a:latin typeface="Palatino Linotype" pitchFamily="18" charset="0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11" y="4374852"/>
            <a:ext cx="1916008" cy="2160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31" name="Выгнутая вправо стрелка 30"/>
          <p:cNvSpPr/>
          <p:nvPr/>
        </p:nvSpPr>
        <p:spPr>
          <a:xfrm>
            <a:off x="7544915" y="2304029"/>
            <a:ext cx="1365747" cy="3799016"/>
          </a:xfrm>
          <a:prstGeom prst="curved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2325660" y="4086820"/>
            <a:ext cx="5184576" cy="2592288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4" tIns="45717" rIns="91434" bIns="45717" rtlCol="0" anchor="ctr"/>
          <a:lstStyle/>
          <a:p>
            <a:r>
              <a:rPr lang="ru-RU" sz="1600" b="1" dirty="0">
                <a:latin typeface="Palatino Linotype" pitchFamily="18" charset="0"/>
                <a:cs typeface="Times New Roman" panose="02020603050405020304" pitchFamily="18" charset="0"/>
              </a:rPr>
              <a:t>При себе необходимо иметь:</a:t>
            </a:r>
          </a:p>
          <a:p>
            <a:pPr algn="just"/>
            <a:r>
              <a:rPr lang="ru-RU" sz="1600" dirty="0">
                <a:latin typeface="Palatino Linotype" pitchFamily="18" charset="0"/>
                <a:cs typeface="Times New Roman" panose="02020603050405020304" pitchFamily="18" charset="0"/>
              </a:rPr>
              <a:t>- документ, удостоверяющий личность</a:t>
            </a:r>
          </a:p>
          <a:p>
            <a:pPr marL="285729" indent="-285729" algn="just">
              <a:buFontTx/>
              <a:buChar char="-"/>
            </a:pPr>
            <a:r>
              <a:rPr lang="ru-RU" sz="1600" dirty="0">
                <a:latin typeface="Palatino Linotype" pitchFamily="18" charset="0"/>
              </a:rPr>
              <a:t>лица, не достигшие 16 лет и не имеющие документа, удостоверяющую личность при себе необходимо иметь справку с организации образования, заверенную подписью и печатью первого руководителя и свидетельство о рождении.</a:t>
            </a:r>
          </a:p>
          <a:p>
            <a:pPr algn="just"/>
            <a:r>
              <a:rPr lang="kk-KZ" sz="1200" i="1" dirty="0">
                <a:solidFill>
                  <a:srgbClr val="FF0000"/>
                </a:solidFill>
                <a:latin typeface="Palatino Linotype" pitchFamily="18" charset="0"/>
                <a:cs typeface="Times New Roman" panose="02020603050405020304" pitchFamily="18" charset="0"/>
              </a:rPr>
              <a:t>Примечание: </a:t>
            </a:r>
            <a:r>
              <a:rPr lang="kk-KZ" sz="1200" i="1" dirty="0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Если тестируемый забыл </a:t>
            </a:r>
            <a:r>
              <a:rPr lang="kk-KZ" sz="1200" i="1" dirty="0" smtClean="0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удостоверения </a:t>
            </a:r>
            <a:r>
              <a:rPr lang="kk-KZ" sz="1200" i="1" dirty="0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личности, он может предоставить электронный вариант по приложению </a:t>
            </a:r>
            <a:r>
              <a:rPr lang="en-US" sz="1200" i="1" dirty="0" err="1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eGov</a:t>
            </a:r>
            <a:r>
              <a:rPr lang="en-US" sz="1200" i="1" dirty="0">
                <a:solidFill>
                  <a:schemeClr val="tx1"/>
                </a:solidFill>
                <a:latin typeface="Palatino Linotype" pitchFamily="18" charset="0"/>
                <a:cs typeface="Times New Roman" panose="02020603050405020304" pitchFamily="18" charset="0"/>
              </a:rPr>
              <a:t> mobile</a:t>
            </a:r>
            <a:endParaRPr lang="ru-RU" sz="1400" dirty="0">
              <a:latin typeface="Palatino Linotype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982671" y="1161514"/>
            <a:ext cx="3096343" cy="5456344"/>
          </a:xfrm>
          <a:prstGeom prst="roundRect">
            <a:avLst/>
          </a:prstGeom>
          <a:ln>
            <a:solidFill>
              <a:srgbClr val="7030A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4" tIns="45717" rIns="91434" bIns="45717" rtlCol="0" anchor="ctr"/>
          <a:lstStyle/>
          <a:p>
            <a:pPr indent="182549" algn="just" defTabSz="268268">
              <a:buFontTx/>
              <a:buChar char="-"/>
            </a:pPr>
            <a:endParaRPr lang="ru-RU" sz="1600" dirty="0">
              <a:solidFill>
                <a:srgbClr val="000000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indent="182549" algn="just" defTabSz="268268">
              <a:buFontTx/>
              <a:buChar char="-"/>
            </a:pPr>
            <a:endParaRPr lang="ru-RU" sz="1600" dirty="0">
              <a:solidFill>
                <a:srgbClr val="000000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indent="182549" algn="just" defTabSz="268268">
              <a:buFontTx/>
              <a:buChar char="-"/>
            </a:pPr>
            <a:endParaRPr lang="ru-RU" sz="1600" dirty="0">
              <a:solidFill>
                <a:srgbClr val="000000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indent="182549" algn="just" defTabSz="268268">
              <a:buFontTx/>
              <a:buChar char="-"/>
            </a:pPr>
            <a:endParaRPr lang="ru-RU" sz="1600" dirty="0">
              <a:solidFill>
                <a:srgbClr val="000000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indent="182549" algn="just" defTabSz="268268">
              <a:buFontTx/>
              <a:buChar char="-"/>
            </a:pPr>
            <a:endParaRPr lang="ru-RU" sz="1600" dirty="0">
              <a:solidFill>
                <a:srgbClr val="000000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indent="182549" algn="just" defTabSz="268268">
              <a:buFontTx/>
              <a:buChar char="-"/>
            </a:pPr>
            <a:endParaRPr lang="ru-RU" sz="1600" dirty="0">
              <a:solidFill>
                <a:srgbClr val="000000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indent="182549" algn="just" defTabSz="268268">
              <a:buFontTx/>
              <a:buChar char="-"/>
            </a:pPr>
            <a:endParaRPr lang="ru-RU" sz="1600" dirty="0">
              <a:solidFill>
                <a:srgbClr val="000000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indent="268268" algn="just" defTabSz="268268"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Palatino Linotype" pitchFamily="18" charset="0"/>
                <a:ea typeface="Times New Roman" panose="02020603050405020304" pitchFamily="18" charset="0"/>
              </a:rPr>
              <a:t>Поступающий, вовлекший к участию в тестировании «подставное лицо», не допускается на данное тестирование, в том числе в текущем году;</a:t>
            </a:r>
          </a:p>
          <a:p>
            <a:pPr indent="268268" algn="just" defTabSz="268268">
              <a:buFont typeface="Wingdings" pitchFamily="2" charset="2"/>
              <a:buChar char="Ø"/>
            </a:pPr>
            <a:r>
              <a:rPr lang="ru-RU" sz="1600" dirty="0">
                <a:latin typeface="Palatino Linotype" pitchFamily="18" charset="0"/>
                <a:cs typeface="Times New Roman" panose="02020603050405020304" pitchFamily="18" charset="0"/>
              </a:rPr>
              <a:t>При обнаружении запрещенных предметов в зоне проверки металлоискателем, составляется акт и претендент не допускается </a:t>
            </a:r>
            <a:r>
              <a:rPr lang="kk-KZ" sz="1600" dirty="0">
                <a:latin typeface="Palatino Linotype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Palatino Linotype" pitchFamily="18" charset="0"/>
                <a:cs typeface="Times New Roman" panose="02020603050405020304" pitchFamily="18" charset="0"/>
              </a:rPr>
              <a:t>тестирование</a:t>
            </a:r>
            <a:r>
              <a:rPr lang="ru-RU" sz="1600" b="1" dirty="0">
                <a:latin typeface="Palatino Linotype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0000"/>
              </a:solidFill>
              <a:latin typeface="Palatino Linotype" pitchFamily="18" charset="0"/>
              <a:ea typeface="Times New Roman" panose="02020603050405020304" pitchFamily="18" charset="0"/>
            </a:endParaRPr>
          </a:p>
          <a:p>
            <a:pPr marL="285729" indent="-285729" algn="just" defTabSz="268268">
              <a:buFontTx/>
              <a:buChar char="-"/>
            </a:pPr>
            <a:endParaRPr lang="ru-RU" sz="1600" dirty="0">
              <a:latin typeface="Palatino Linotype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638" y="1161515"/>
            <a:ext cx="1274911" cy="1521149"/>
          </a:xfrm>
          <a:prstGeom prst="rect">
            <a:avLst/>
          </a:prstGeom>
        </p:spPr>
      </p:pic>
      <p:pic>
        <p:nvPicPr>
          <p:cNvPr id="14" name="Picture 4" descr="C:\Users\a.batyr\Desktop\УОПТ-2022\АМИР\becfca34-2c6e-4ff0-955b-1f73adce34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11" y="1586424"/>
            <a:ext cx="2010259" cy="218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17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7636"/>
            <a:ext cx="12222484" cy="430873"/>
          </a:xfrm>
          <a:prstGeom prst="rect">
            <a:avLst/>
          </a:prstGeom>
          <a:solidFill>
            <a:srgbClr val="E4C29C"/>
          </a:solidFill>
        </p:spPr>
        <p:txBody>
          <a:bodyPr wrap="square" lIns="91428" tIns="45713" rIns="91428" bIns="45713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7492" y="-161651"/>
            <a:ext cx="12222216" cy="575960"/>
          </a:xfrm>
        </p:spPr>
        <p:txBody>
          <a:bodyPr>
            <a:noAutofit/>
          </a:bodyPr>
          <a:lstStyle/>
          <a:p>
            <a:pPr defTabSz="536347">
              <a:lnSpc>
                <a:spcPts val="4762"/>
              </a:lnSpc>
            </a:pPr>
            <a:r>
              <a:rPr lang="ru-RU" sz="3000" b="1" dirty="0">
                <a:latin typeface="Palatino Linotype" pitchFamily="18" charset="0"/>
              </a:rPr>
              <a:t>Подача заявления на апелляцию на ЕНТ</a:t>
            </a:r>
            <a:endParaRPr lang="en-US" sz="3000" b="1" dirty="0">
              <a:latin typeface="Palatino Linotype" pitchFamily="18" charset="0"/>
            </a:endParaRPr>
          </a:p>
        </p:txBody>
      </p:sp>
      <p:sp>
        <p:nvSpPr>
          <p:cNvPr id="2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752" y="6103044"/>
            <a:ext cx="11161240" cy="639822"/>
          </a:xfrm>
        </p:spPr>
        <p:txBody>
          <a:bodyPr/>
          <a:lstStyle/>
          <a:p>
            <a:pPr algn="l"/>
            <a:r>
              <a:rPr lang="kk-KZ" i="1" dirty="0" smtClean="0">
                <a:solidFill>
                  <a:schemeClr val="bg2">
                    <a:lumMod val="10000"/>
                  </a:schemeClr>
                </a:solidFill>
              </a:rPr>
              <a:t>*Примечание:  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</a:rPr>
              <a:t>Заявления на апелляцию по пересмотру всех тестовых заданий без указания мотивированного основания (полное пояснение, пошаговое решение задач) по каждому заданию рассмотрению не подлежат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590183" y="558532"/>
            <a:ext cx="648579" cy="58779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822430" y="558532"/>
            <a:ext cx="648072" cy="61554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0489A6B-C36E-4660-A937-242551757631}"/>
              </a:ext>
            </a:extLst>
          </p:cNvPr>
          <p:cNvSpPr/>
          <p:nvPr/>
        </p:nvSpPr>
        <p:spPr>
          <a:xfrm>
            <a:off x="6775552" y="1285573"/>
            <a:ext cx="3669935" cy="7078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91428" tIns="45713" rIns="91428" bIns="45713">
            <a:spAutoFit/>
          </a:bodyPr>
          <a:lstStyle/>
          <a:p>
            <a:pPr algn="ctr" defTabSz="914173"/>
            <a:r>
              <a:rPr lang="kk-KZ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 СОДЕРЖАНИЮ ТЕСТОВЫХ ЗАДАНИЙ</a:t>
            </a: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0489A6B-C36E-4660-A937-242551757631}"/>
              </a:ext>
            </a:extLst>
          </p:cNvPr>
          <p:cNvSpPr/>
          <p:nvPr/>
        </p:nvSpPr>
        <p:spPr>
          <a:xfrm>
            <a:off x="1280182" y="1256521"/>
            <a:ext cx="3634291" cy="10156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91428" tIns="45713" rIns="91428" bIns="45713">
            <a:spAutoFit/>
          </a:bodyPr>
          <a:lstStyle/>
          <a:p>
            <a:pPr algn="ctr" defTabSz="914173"/>
            <a:r>
              <a:rPr lang="kk-KZ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 ТЕХНИЧЕСКОЙ ПРИЧИНЕ</a:t>
            </a:r>
          </a:p>
          <a:p>
            <a:pPr algn="ctr" defTabSz="914173"/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C0489A6B-C36E-4660-A937-242551757631}"/>
              </a:ext>
            </a:extLst>
          </p:cNvPr>
          <p:cNvSpPr/>
          <p:nvPr/>
        </p:nvSpPr>
        <p:spPr>
          <a:xfrm>
            <a:off x="6201007" y="3352185"/>
            <a:ext cx="5121205" cy="173663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28" tIns="45713" rIns="91428" bIns="45713">
            <a:spAutoFit/>
          </a:bodyPr>
          <a:lstStyle/>
          <a:p>
            <a:pPr marL="171424" indent="-171424" algn="just" defTabSz="914173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правильный ответ не совпадает с кодом правильных ответов</a:t>
            </a:r>
          </a:p>
          <a:p>
            <a:pPr marL="171424" indent="-171424" algn="just" defTabSz="914173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не было правильного ответа; </a:t>
            </a:r>
          </a:p>
          <a:p>
            <a:pPr marL="171424" indent="-171424" algn="just" defTabSz="914173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в тестовых заданиях с выбором одного правильного ответа было более одного правильного ответа</a:t>
            </a:r>
          </a:p>
          <a:p>
            <a:pPr marL="171424" indent="-171424" algn="just" defTabSz="914173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тестовое задание составлено неправильно.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="" xmlns:a16="http://schemas.microsoft.com/office/drawing/2014/main" id="{C0489A6B-C36E-4660-A937-242551757631}"/>
              </a:ext>
            </a:extLst>
          </p:cNvPr>
          <p:cNvSpPr/>
          <p:nvPr/>
        </p:nvSpPr>
        <p:spPr>
          <a:xfrm>
            <a:off x="613050" y="3366845"/>
            <a:ext cx="4968552" cy="57886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28" tIns="45713" rIns="91428" bIns="45713">
            <a:spAutoFit/>
          </a:bodyPr>
          <a:lstStyle/>
          <a:p>
            <a:pPr marL="171424" indent="-171424" algn="just" defTabSz="914173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отсутствует </a:t>
            </a:r>
            <a:r>
              <a:rPr lang="ru-RU" sz="1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в условиях тестового задания фрагмента (текста, чертежей, рисунков, таблиц</a:t>
            </a:r>
          </a:p>
        </p:txBody>
      </p:sp>
      <p:pic>
        <p:nvPicPr>
          <p:cNvPr id="13" name="Picture 5" descr="C:\Users\a.kasenaeva\Downloads\clock+event+time+watch+icon-1320196391333457888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50" y="2374123"/>
            <a:ext cx="514228" cy="56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246366" y="2214717"/>
            <a:ext cx="4824536" cy="707872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kk-KZ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одается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течение 30 минут после завершения тестирования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5132" y="2390678"/>
            <a:ext cx="4824536" cy="400095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kk-KZ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подается во время тестирования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903260" y="558428"/>
            <a:ext cx="63458" cy="4896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5" descr="C:\Users\a.kasenaeva\Downloads\clock+event+time+watch+icon-1320196391333457888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2272179"/>
            <a:ext cx="514228" cy="56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7" descr="C:\Users\a.kasenaeva\Downloads\Calendar-icon-f44dd67c059978ec6424e2a5ad4d2a42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10" y="5383069"/>
            <a:ext cx="452028" cy="5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673860" y="5487021"/>
            <a:ext cx="8397042" cy="400095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Результаты апелляции предоставляются в течение 30 </a:t>
            </a:r>
            <a:r>
              <a:rPr lang="ru-RU" dirty="0" smtClean="0"/>
              <a:t>рабочих </a:t>
            </a:r>
            <a:r>
              <a:rPr lang="ru-RU" dirty="0"/>
              <a:t>дней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88166" y="2790676"/>
            <a:ext cx="2313984" cy="400095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r>
              <a:rPr lang="kk-KZ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kk-KZ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случае если: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58534" y="2862788"/>
            <a:ext cx="2592288" cy="400095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случае если</a:t>
            </a:r>
            <a:r>
              <a:rPr lang="kk-KZ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6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17636"/>
            <a:ext cx="12222484" cy="430873"/>
          </a:xfrm>
          <a:prstGeom prst="rect">
            <a:avLst/>
          </a:prstGeom>
          <a:solidFill>
            <a:srgbClr val="E4C29C"/>
          </a:solidFill>
        </p:spPr>
        <p:txBody>
          <a:bodyPr wrap="square" lIns="91428" tIns="45713" rIns="91428" bIns="45713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6385251D-D20B-474E-B674-04031C245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056093"/>
              </p:ext>
            </p:extLst>
          </p:nvPr>
        </p:nvGraphicFramePr>
        <p:xfrm>
          <a:off x="269702" y="459517"/>
          <a:ext cx="11737304" cy="1891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9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1289"/>
                <a:gridCol w="2206951"/>
              </a:tblGrid>
              <a:tr h="602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500" kern="1200" dirty="0">
                        <a:solidFill>
                          <a:schemeClr val="bg1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500" dirty="0">
                        <a:solidFill>
                          <a:schemeClr val="bg1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122047" marR="122047" marT="62413" marB="6241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500" kern="1200" dirty="0" smtClean="0">
                          <a:solidFill>
                            <a:schemeClr val="bg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2021 год</a:t>
                      </a:r>
                      <a:endParaRPr lang="en-JM" altLang="ko-KR" sz="1500" kern="1200" dirty="0">
                        <a:solidFill>
                          <a:schemeClr val="bg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122047" marR="122047" marT="62413" marB="6241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500" kern="1200" dirty="0" smtClean="0">
                          <a:solidFill>
                            <a:schemeClr val="bg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2022 год</a:t>
                      </a:r>
                      <a:endParaRPr lang="en-JM" altLang="ko-KR" sz="1500" kern="1200" dirty="0">
                        <a:solidFill>
                          <a:schemeClr val="bg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122047" marR="122047" marT="62413" marB="6241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3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5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УЧАСТНИКОВ ТЕСТИРОВАНИЯ</a:t>
                      </a:r>
                      <a:endParaRPr lang="en-JM" altLang="ko-KR" sz="1500" dirty="0">
                        <a:solidFill>
                          <a:schemeClr val="bg1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122047" marR="122047" marT="62413" marB="6241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500" dirty="0" smtClean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267 676</a:t>
                      </a:r>
                      <a:endParaRPr lang="en-JM" altLang="ko-KR" sz="1500" dirty="0">
                        <a:solidFill>
                          <a:schemeClr val="bg1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122047" marR="122047" marT="62413" marB="6241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500" kern="1200" dirty="0" smtClean="0">
                          <a:solidFill>
                            <a:schemeClr val="bg1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276 047</a:t>
                      </a:r>
                      <a:endParaRPr lang="en-JM" altLang="ko-KR" sz="1500" kern="1200" dirty="0">
                        <a:solidFill>
                          <a:schemeClr val="bg1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122047" marR="122047" marT="62413" marB="6241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241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5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ЗАПРЕЩЕННЫХ ПРЕДМЕТОВ</a:t>
                      </a:r>
                      <a:endParaRPr lang="en-JM" altLang="ko-KR" sz="1500" dirty="0">
                        <a:solidFill>
                          <a:schemeClr val="bg1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122047" marR="122047" marT="62413" marB="6241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500" dirty="0" smtClean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2 202</a:t>
                      </a:r>
                      <a:endParaRPr lang="en-JM" altLang="ko-KR" sz="1500" dirty="0">
                        <a:solidFill>
                          <a:schemeClr val="bg1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122047" marR="122047" marT="62413" marB="6241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500" dirty="0" smtClean="0">
                          <a:solidFill>
                            <a:schemeClr val="bg1"/>
                          </a:solidFill>
                          <a:latin typeface="Segoe UI" pitchFamily="34" charset="0"/>
                          <a:cs typeface="Segoe UI" pitchFamily="34" charset="0"/>
                        </a:rPr>
                        <a:t>673</a:t>
                      </a:r>
                      <a:endParaRPr lang="en-JM" altLang="ko-KR" sz="1500" dirty="0">
                        <a:solidFill>
                          <a:schemeClr val="bg1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122047" marR="122047" marT="62413" marB="62413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1763" y="-161651"/>
            <a:ext cx="11406846" cy="555088"/>
          </a:xfrm>
          <a:prstGeom prst="rect">
            <a:avLst/>
          </a:prstGeom>
        </p:spPr>
        <p:txBody>
          <a:bodyPr vert="horz" lIns="109848" tIns="54924" rIns="109848" bIns="54924" rtlCol="0" anchor="ctr">
            <a:noAutofit/>
          </a:bodyPr>
          <a:lstStyle>
            <a:lvl1pPr lvl="0" algn="ctr" defTabSz="536387">
              <a:lnSpc>
                <a:spcPts val="4763"/>
              </a:lnSpc>
              <a:spcBef>
                <a:spcPct val="0"/>
              </a:spcBef>
              <a:buNone/>
              <a:defRPr sz="3200" b="1" spc="-48">
                <a:solidFill>
                  <a:srgbClr val="F79646">
                    <a:lumMod val="50000"/>
                  </a:srgbClr>
                </a:solidFill>
                <a:latin typeface="Montserrat Semi-Bold Bold"/>
              </a:defRPr>
            </a:lvl1pPr>
          </a:lstStyle>
          <a:p>
            <a:r>
              <a:rPr lang="ru-RU" sz="3000" dirty="0">
                <a:solidFill>
                  <a:schemeClr val="tx1"/>
                </a:solidFill>
                <a:latin typeface="Palatino Linotype" pitchFamily="18" charset="0"/>
                <a:ea typeface="+mj-ea"/>
                <a:cs typeface="+mj-cs"/>
              </a:rPr>
              <a:t>Нарушения при проведении ЕНТ в 2021-2022 гг.</a:t>
            </a: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xmlns="" id="{6385251D-D20B-474E-B674-04031C245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062736"/>
              </p:ext>
            </p:extLst>
          </p:nvPr>
        </p:nvGraphicFramePr>
        <p:xfrm>
          <a:off x="371762" y="2430636"/>
          <a:ext cx="11551291" cy="3399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32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22586"/>
                <a:gridCol w="2065411"/>
              </a:tblGrid>
              <a:tr h="6865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ПОСТУПАЮЩИЕ, НЕ ДОПУЩЕННЫЕ К ТЕСТИРОВАНИЮ И РЕЗУЛЬТАТЫ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ТЕСТИРОВАНИЯ АННУЛИРОВАНЫ</a:t>
                      </a: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en-JM" altLang="ko-KR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 год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32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ПОДСТАВНОЕ ЛИЦО</a:t>
                      </a:r>
                      <a:endParaRPr lang="kk-KZ" altLang="ko-KR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22                          </a:t>
                      </a:r>
                      <a:endParaRPr lang="en-JM" altLang="ko-KR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JM" altLang="ko-KR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07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ПОПЫТКУ ПРОНОСА ЗАПРЕЩЕННЫХ ПРЕДМЕТОВ </a:t>
                      </a:r>
                      <a:r>
                        <a:rPr lang="kk-KZ" altLang="ko-KR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(ПРИ ВХОДЕ В ЗДАНИЕ)</a:t>
                      </a:r>
                      <a:endParaRPr lang="ru-RU" altLang="ko-KR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787                         </a:t>
                      </a:r>
                      <a:endParaRPr lang="en-JM" altLang="ko-KR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327</a:t>
                      </a:r>
                      <a:endParaRPr lang="en-JM" altLang="ko-KR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65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ИСПОЛЬЗОВАНИЕ ЗАПРЕЩЕННЫХ ПРЕДМЕТОВ И НАРУШЕНИЕ ПРАВИЛ ПРОВЕДЕНИЯ ТЕСТИРОВАНИЯ </a:t>
                      </a:r>
                      <a:r>
                        <a:rPr lang="kk-KZ" altLang="ko-KR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 ВРЕМЯ ТЕСТИРОВАНИЯ</a:t>
                      </a:r>
                      <a:r>
                        <a:rPr lang="kk-KZ" altLang="ko-KR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en-JM" altLang="ko-KR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1829                        </a:t>
                      </a:r>
                      <a:endParaRPr lang="en-JM" altLang="ko-KR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319</a:t>
                      </a:r>
                      <a:endParaRPr lang="en-JM" altLang="ko-KR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788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ИСПОЛЬЗОВАНИЕ </a:t>
                      </a:r>
                      <a:r>
                        <a:rPr lang="ru-RU" altLang="ko-KR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ЗАПРЕЩЕННЫХ ПРЕДМЕТОВ И НАРУШЕНИЯ ПРАВИЛ ПРОВЕДЕНИЕ</a:t>
                      </a:r>
                      <a:r>
                        <a:rPr lang="ru-RU" altLang="ko-KR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ТЕСТИРОВАНИЕ </a:t>
                      </a:r>
                      <a:r>
                        <a:rPr lang="kk-KZ" altLang="ko-KR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(ПРИ ПРОСМОТРЕ ВИДЕОЗАПИСИ ПОСЛЕ ЗАВЕРШЕНИЯ ТЕСТИРОВАНИЯ)*</a:t>
                      </a:r>
                      <a:r>
                        <a:rPr lang="en-US" sz="1200" b="1" dirty="0" smtClean="0">
                          <a:latin typeface="Palatino Linotype" pitchFamily="18" charset="0"/>
                        </a:rPr>
                        <a:t> </a:t>
                      </a:r>
                      <a:endParaRPr lang="ru-RU" sz="1200" b="1" dirty="0" smtClean="0">
                        <a:latin typeface="Palatino Linotype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55                               </a:t>
                      </a:r>
                      <a:endParaRPr lang="en-JM" altLang="ko-KR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174                          </a:t>
                      </a:r>
                      <a:endParaRPr lang="en-JM" altLang="ko-KR" sz="14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32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200" dirty="0" smtClean="0">
                          <a:solidFill>
                            <a:schemeClr val="tx1"/>
                          </a:solidFill>
                          <a:latin typeface="Segoe UI" pitchFamily="34" charset="0"/>
                          <a:cs typeface="Segoe UI" pitchFamily="34" charset="0"/>
                        </a:rPr>
                        <a:t>                                                                             </a:t>
                      </a:r>
                      <a:r>
                        <a:rPr lang="kk-KZ" altLang="ko-KR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altLang="ko-KR" sz="1200" dirty="0" smtClean="0">
                        <a:solidFill>
                          <a:schemeClr val="tx1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2693</a:t>
                      </a:r>
                      <a:r>
                        <a:rPr lang="kk-KZ" altLang="ko-KR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</a:t>
                      </a:r>
                      <a:r>
                        <a:rPr lang="kk-KZ" altLang="ko-KR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</a:t>
                      </a:r>
                      <a:endParaRPr lang="en-JM" altLang="ko-KR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ko-KR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821</a:t>
                      </a:r>
                      <a:r>
                        <a:rPr lang="kk-KZ" altLang="ko-KR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</a:t>
                      </a:r>
                      <a:endParaRPr lang="en-JM" altLang="ko-KR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2047" marR="122047" marT="62413" marB="624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65793" y="5774688"/>
            <a:ext cx="11062393" cy="1200312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just"/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*Предупреждение: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до 25 августа календарного года осуществляется просмотр записей видеонаблюдения тестирования и производится проверка файлов регистрации (логов) поступающих в системе тестирования. При обнаружении нарушений правил, результат ЕНТ и свидетельства образовательного гранта аннулируются.</a:t>
            </a:r>
          </a:p>
        </p:txBody>
      </p:sp>
    </p:spTree>
    <p:extLst>
      <p:ext uri="{BB962C8B-B14F-4D97-AF65-F5344CB8AC3E}">
        <p14:creationId xmlns:p14="http://schemas.microsoft.com/office/powerpoint/2010/main" val="227081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3" y="-17636"/>
            <a:ext cx="12239999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486420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latin typeface="Palatino Linotype" pitchFamily="18" charset="0"/>
              </a:rPr>
              <a:t>  Единое национальное тестирование - 2023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94038" y="630436"/>
            <a:ext cx="6080499" cy="461659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r>
              <a:rPr lang="kk-KZ" sz="2400" b="1" dirty="0">
                <a:solidFill>
                  <a:srgbClr val="C00000"/>
                </a:solidFill>
                <a:latin typeface="Palatino Linotype" pitchFamily="18" charset="0"/>
              </a:rPr>
              <a:t>Запрещенные предметы для проноса: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43573" y="1325500"/>
            <a:ext cx="11961127" cy="5462854"/>
            <a:chOff x="57588" y="1465205"/>
            <a:chExt cx="11961126" cy="5353844"/>
          </a:xfrm>
        </p:grpSpPr>
        <p:sp>
          <p:nvSpPr>
            <p:cNvPr id="13" name="TextBox 12"/>
            <p:cNvSpPr txBox="1"/>
            <p:nvPr/>
          </p:nvSpPr>
          <p:spPr>
            <a:xfrm>
              <a:off x="1488706" y="2465139"/>
              <a:ext cx="7883495" cy="611434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800" dirty="0">
                  <a:latin typeface="Palatino Linotype" pitchFamily="18" charset="0"/>
                  <a:cs typeface="Arial" panose="020B0604020202020204" pitchFamily="34" charset="0"/>
                </a:rPr>
                <a:t>НОУТБУКИ, ПЛЕЙЕРЫ, МОДЕМЫ (МОБИЛЬНЫЕ РОУТЕРЫ) СМАРТ ЧАСЫ, </a:t>
              </a:r>
              <a:r>
                <a:rPr lang="ru-RU" sz="1800" dirty="0">
                  <a:latin typeface="Times New Roman" pitchFamily="18" charset="0"/>
                  <a:cs typeface="Times New Roman" pitchFamily="18" charset="0"/>
                </a:rPr>
                <a:t>ФИТНЕС БРАСЛЕТ (ТРЕКЕР)</a:t>
              </a:r>
              <a:endParaRPr lang="ru-RU" sz="1800" dirty="0">
                <a:latin typeface="Palatino Linotype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25344" y="3304106"/>
              <a:ext cx="9829437" cy="339963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800" dirty="0">
                  <a:latin typeface="Palatino Linotype" pitchFamily="18" charset="0"/>
                  <a:cs typeface="Arial" panose="020B0604020202020204" pitchFamily="34" charset="0"/>
                </a:rPr>
                <a:t>ЛЮБЫЕ ВИДЫ РАДИО-ЭЛЕКТРОННОЙ СВЯЗИ (</a:t>
              </a:r>
              <a:r>
                <a:rPr lang="en-US" sz="1800" dirty="0">
                  <a:latin typeface="Palatino Linotype" pitchFamily="18" charset="0"/>
                  <a:cs typeface="Arial" panose="020B0604020202020204" pitchFamily="34" charset="0"/>
                </a:rPr>
                <a:t>WI-FI, BLUETOOTH, DECT, 3G, 4G</a:t>
              </a:r>
              <a:r>
                <a:rPr lang="kk-KZ" sz="1800" dirty="0">
                  <a:latin typeface="Palatino Linotype" pitchFamily="18" charset="0"/>
                  <a:cs typeface="Arial" panose="020B0604020202020204" pitchFamily="34" charset="0"/>
                </a:rPr>
                <a:t>, </a:t>
              </a:r>
              <a:r>
                <a:rPr lang="en-US" sz="1800" dirty="0">
                  <a:latin typeface="Palatino Linotype" pitchFamily="18" charset="0"/>
                  <a:cs typeface="Arial" panose="020B0604020202020204" pitchFamily="34" charset="0"/>
                </a:rPr>
                <a:t>5G</a:t>
              </a:r>
              <a:r>
                <a:rPr lang="ru-RU" sz="1800" dirty="0">
                  <a:latin typeface="Palatino Linotype" pitchFamily="18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17974" y="4111271"/>
              <a:ext cx="7883495" cy="339963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800" dirty="0">
                  <a:latin typeface="Palatino Linotype" pitchFamily="18" charset="0"/>
                  <a:cs typeface="Arial" panose="020B0604020202020204" pitchFamily="34" charset="0"/>
                </a:rPr>
                <a:t>НАУШНИКИ ПРОВОДНЫЕ, БЕСПРОВОДНЫЕ И ПРОЧИЕ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81288" y="4675812"/>
              <a:ext cx="8437426" cy="611434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800" dirty="0">
                  <a:latin typeface="Palatino Linotype" pitchFamily="18" charset="0"/>
                  <a:cs typeface="Arial" panose="020B0604020202020204" pitchFamily="34" charset="0"/>
                </a:rPr>
                <a:t>ШПАРГАЛКИ, УЧЕБНИКИ И МЕТОДИЧЕСКИЕ  ЛИТЕРАТУРЫ, ТАБЛИЦА МЕНДЕЛЕЕВА И РАСТВОРИМОСТИ СОЛЕЙ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58089" y="5664671"/>
              <a:ext cx="7390923" cy="1154378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800" dirty="0">
                  <a:latin typeface="Palatino Linotype" pitchFamily="18" charset="0"/>
                  <a:cs typeface="Arial" panose="020B0604020202020204" pitchFamily="34" charset="0"/>
                </a:rPr>
                <a:t>КАЛЬКУЛЯТОРЫ </a:t>
              </a:r>
            </a:p>
            <a:p>
              <a:pPr algn="just"/>
              <a:r>
                <a:rPr lang="ru-RU" sz="1800" dirty="0">
                  <a:latin typeface="Times New Roman" pitchFamily="18" charset="0"/>
                  <a:cs typeface="Times New Roman" pitchFamily="18" charset="0"/>
                </a:rPr>
                <a:t>(При этом допускается пользование калькулятором, таблицами Менделеева и растворимости солей, находящихся в интерфейсе для тестирования компьютера)</a:t>
              </a:r>
            </a:p>
          </p:txBody>
        </p:sp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144" y="3844845"/>
              <a:ext cx="759830" cy="73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3958" y="4578808"/>
              <a:ext cx="995622" cy="817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751" y="3114671"/>
              <a:ext cx="709592" cy="725754"/>
            </a:xfrm>
            <a:prstGeom prst="rect">
              <a:avLst/>
            </a:prstGeom>
          </p:spPr>
        </p:pic>
        <p:grpSp>
          <p:nvGrpSpPr>
            <p:cNvPr id="21" name="Группа 20"/>
            <p:cNvGrpSpPr/>
            <p:nvPr/>
          </p:nvGrpSpPr>
          <p:grpSpPr>
            <a:xfrm>
              <a:off x="3378536" y="5429168"/>
              <a:ext cx="995622" cy="817892"/>
              <a:chOff x="1935620" y="5421673"/>
              <a:chExt cx="995622" cy="817892"/>
            </a:xfrm>
          </p:grpSpPr>
          <p:pic>
            <p:nvPicPr>
              <p:cNvPr id="25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5620" y="5421673"/>
                <a:ext cx="995622" cy="817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803" t="22484" r="13922" b="38758"/>
              <a:stretch/>
            </p:blipFill>
            <p:spPr bwMode="auto">
              <a:xfrm>
                <a:off x="2214026" y="5589535"/>
                <a:ext cx="359932" cy="4821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2203268" y="5600293"/>
                <a:ext cx="359932" cy="369493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Picture 3" descr="C:\Users\magzhan\Desktop\Новая папка\images (1)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79" y="2162494"/>
              <a:ext cx="930973" cy="952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C:\Users\magzhan\Desktop\Новая папка\Без названия (1)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88" y="1465205"/>
              <a:ext cx="720750" cy="740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22019" y="1623223"/>
              <a:ext cx="9947456" cy="339963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800" dirty="0">
                  <a:latin typeface="Palatino Linotype" pitchFamily="18" charset="0"/>
                  <a:cs typeface="Arial" panose="020B0604020202020204" pitchFamily="34" charset="0"/>
                </a:rPr>
                <a:t>МОБИЛЬНЫЕ СРЕДСТВА СВЯЗИ (ПЕЙДЖЕРЫ, СОТОВЫЕ ТЕЛЕФОНЫ, ПЛАНШЕТЫ)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918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3" y="-17636"/>
            <a:ext cx="12239999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05668"/>
            <a:ext cx="12204700" cy="918364"/>
          </a:xfrm>
        </p:spPr>
        <p:txBody>
          <a:bodyPr>
            <a:normAutofit/>
          </a:bodyPr>
          <a:lstStyle/>
          <a:p>
            <a:r>
              <a:rPr lang="ru-RU" sz="3000" b="1" dirty="0">
                <a:latin typeface="Palatino Linotype" pitchFamily="18" charset="0"/>
              </a:rPr>
              <a:t>   Единое национальное тестирование - 2023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2639" y="774452"/>
            <a:ext cx="11856376" cy="6001637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</a:rPr>
              <a:t>Поступающему не допускается:</a:t>
            </a:r>
          </a:p>
          <a:p>
            <a:endParaRPr lang="ru-RU" sz="1800" b="1" dirty="0">
              <a:solidFill>
                <a:srgbClr val="C00000"/>
              </a:solidFill>
              <a:latin typeface="Palatino Linotype" pitchFamily="18" charset="0"/>
            </a:endParaRPr>
          </a:p>
          <a:p>
            <a:pPr indent="361923">
              <a:buFont typeface="Wingdings" pitchFamily="2" charset="2"/>
              <a:buChar char="ü"/>
            </a:pPr>
            <a:r>
              <a:rPr lang="ru-RU" sz="1800" dirty="0">
                <a:latin typeface="Palatino Linotype" pitchFamily="18" charset="0"/>
              </a:rPr>
              <a:t>выходить из аудитории (компьютерного класса) без разрешения и сопровождения администратора тестирования, выполняющего функции дежурного по коридору;</a:t>
            </a:r>
          </a:p>
          <a:p>
            <a:pPr indent="361923">
              <a:buFont typeface="Wingdings" pitchFamily="2" charset="2"/>
              <a:buChar char="ü"/>
            </a:pPr>
            <a:r>
              <a:rPr lang="ru-RU" sz="1800" dirty="0">
                <a:latin typeface="Palatino Linotype" pitchFamily="18" charset="0"/>
              </a:rPr>
              <a:t>выходить из аудитории (компьютерного класса) на не более 10 минут;</a:t>
            </a:r>
          </a:p>
          <a:p>
            <a:pPr indent="361923">
              <a:buFont typeface="Wingdings" pitchFamily="2" charset="2"/>
              <a:buChar char="ü"/>
            </a:pPr>
            <a:r>
              <a:rPr lang="ru-RU" sz="1800" dirty="0">
                <a:latin typeface="Palatino Linotype" pitchFamily="18" charset="0"/>
              </a:rPr>
              <a:t>переговариваться, пересаживаться с места на место;</a:t>
            </a:r>
          </a:p>
          <a:p>
            <a:pPr indent="361923">
              <a:buFont typeface="Wingdings" pitchFamily="2" charset="2"/>
              <a:buChar char="ü"/>
            </a:pPr>
            <a:r>
              <a:rPr lang="ru-RU" sz="1800" dirty="0">
                <a:latin typeface="Palatino Linotype" pitchFamily="18" charset="0"/>
              </a:rPr>
              <a:t>обмениваться документами и бумагами формата А4, выданные поступающему для работы;</a:t>
            </a:r>
          </a:p>
          <a:p>
            <a:pPr indent="361923">
              <a:buFont typeface="Wingdings" pitchFamily="2" charset="2"/>
              <a:buChar char="ü"/>
            </a:pPr>
            <a:r>
              <a:rPr lang="ru-RU" sz="1800" dirty="0">
                <a:latin typeface="Palatino Linotype" pitchFamily="18" charset="0"/>
              </a:rPr>
              <a:t>заносить в аудиторию (компьютерный класс) и использовать шпаргалки, учебно-методическую литературу, таблицу Менделеева и растворимости солей,  калькулятор, фотоаппарат, мобильные средства связи (пейджер, сотовые телефоны, планшеты, </a:t>
            </a:r>
            <a:r>
              <a:rPr lang="ru-RU" sz="1800" dirty="0" err="1">
                <a:latin typeface="Palatino Linotype" pitchFamily="18" charset="0"/>
              </a:rPr>
              <a:t>iPad</a:t>
            </a:r>
            <a:r>
              <a:rPr lang="ru-RU" sz="1800" dirty="0">
                <a:latin typeface="Palatino Linotype" pitchFamily="18" charset="0"/>
              </a:rPr>
              <a:t> (</a:t>
            </a:r>
            <a:r>
              <a:rPr lang="ru-RU" sz="1800" dirty="0" err="1">
                <a:latin typeface="Palatino Linotype" pitchFamily="18" charset="0"/>
              </a:rPr>
              <a:t>Айпад</a:t>
            </a:r>
            <a:r>
              <a:rPr lang="ru-RU" sz="1800" dirty="0">
                <a:latin typeface="Palatino Linotype" pitchFamily="18" charset="0"/>
              </a:rPr>
              <a:t>), </a:t>
            </a:r>
            <a:r>
              <a:rPr lang="ru-RU" sz="1800" dirty="0" err="1">
                <a:latin typeface="Palatino Linotype" pitchFamily="18" charset="0"/>
              </a:rPr>
              <a:t>iPod</a:t>
            </a:r>
            <a:r>
              <a:rPr lang="ru-RU" sz="1800" dirty="0">
                <a:latin typeface="Palatino Linotype" pitchFamily="18" charset="0"/>
              </a:rPr>
              <a:t> (Айпод), </a:t>
            </a:r>
            <a:r>
              <a:rPr lang="ru-RU" sz="1800" dirty="0" err="1">
                <a:latin typeface="Palatino Linotype" pitchFamily="18" charset="0"/>
              </a:rPr>
              <a:t>SmartPhone</a:t>
            </a:r>
            <a:r>
              <a:rPr lang="ru-RU" sz="1800" dirty="0">
                <a:latin typeface="Palatino Linotype" pitchFamily="18" charset="0"/>
              </a:rPr>
              <a:t> (Смартфон), рации, ноутбуки, плейеры, модемы (мобильные роутеры), смарт часы, наушники проводные, беспроводные, прочее </a:t>
            </a:r>
            <a:r>
              <a:rPr lang="ru-RU" sz="1800" dirty="0" err="1">
                <a:latin typeface="Palatino Linotype" pitchFamily="18" charset="0"/>
              </a:rPr>
              <a:t>микронаушники</a:t>
            </a:r>
            <a:r>
              <a:rPr lang="ru-RU" sz="1800" dirty="0">
                <a:latin typeface="Palatino Linotype" pitchFamily="18" charset="0"/>
              </a:rPr>
              <a:t>, беспроводные видеокамеры, GPS (</a:t>
            </a:r>
            <a:r>
              <a:rPr lang="ru-RU" sz="1800" dirty="0" err="1">
                <a:latin typeface="Palatino Linotype" pitchFamily="18" charset="0"/>
              </a:rPr>
              <a:t>ДжиПиЭс</a:t>
            </a:r>
            <a:r>
              <a:rPr lang="ru-RU" sz="1800" dirty="0">
                <a:latin typeface="Palatino Linotype" pitchFamily="18" charset="0"/>
              </a:rPr>
              <a:t>) навигаторы, GPS (</a:t>
            </a:r>
            <a:r>
              <a:rPr lang="ru-RU" sz="1800" dirty="0" err="1">
                <a:latin typeface="Palatino Linotype" pitchFamily="18" charset="0"/>
              </a:rPr>
              <a:t>ДжиПиЭс</a:t>
            </a:r>
            <a:r>
              <a:rPr lang="ru-RU" sz="1800" dirty="0">
                <a:latin typeface="Palatino Linotype" pitchFamily="18" charset="0"/>
              </a:rPr>
              <a:t>) </a:t>
            </a:r>
            <a:r>
              <a:rPr lang="ru-RU" sz="1800" dirty="0" err="1">
                <a:latin typeface="Palatino Linotype" pitchFamily="18" charset="0"/>
              </a:rPr>
              <a:t>трекеры</a:t>
            </a:r>
            <a:r>
              <a:rPr lang="ru-RU" sz="1800" dirty="0">
                <a:latin typeface="Palatino Linotype" pitchFamily="18" charset="0"/>
              </a:rPr>
              <a:t>, устройства удаленного управления, а также другие </a:t>
            </a:r>
            <a:r>
              <a:rPr lang="ru-RU" sz="1800" dirty="0" err="1">
                <a:latin typeface="Palatino Linotype" pitchFamily="18" charset="0"/>
              </a:rPr>
              <a:t>устройста</a:t>
            </a:r>
            <a:r>
              <a:rPr lang="ru-RU" sz="1800" dirty="0">
                <a:latin typeface="Palatino Linotype" pitchFamily="18" charset="0"/>
              </a:rPr>
              <a:t> обмена информацией, работающие в следующих стандартах: GSM (</a:t>
            </a:r>
            <a:r>
              <a:rPr lang="ru-RU" sz="1800" dirty="0" err="1">
                <a:latin typeface="Palatino Linotype" pitchFamily="18" charset="0"/>
              </a:rPr>
              <a:t>ДжиСиМ</a:t>
            </a:r>
            <a:r>
              <a:rPr lang="ru-RU" sz="1800" dirty="0">
                <a:latin typeface="Palatino Linotype" pitchFamily="18" charset="0"/>
              </a:rPr>
              <a:t>), 3G (3 Джи), 4G (4 Джи), 5G (5 Джи), VHF (</a:t>
            </a:r>
            <a:r>
              <a:rPr lang="ru-RU" sz="1800" dirty="0" err="1">
                <a:latin typeface="Palatino Linotype" pitchFamily="18" charset="0"/>
              </a:rPr>
              <a:t>ВиЭйчЭф</a:t>
            </a:r>
            <a:r>
              <a:rPr lang="ru-RU" sz="1800" dirty="0">
                <a:latin typeface="Palatino Linotype" pitchFamily="18" charset="0"/>
              </a:rPr>
              <a:t>), UHF (</a:t>
            </a:r>
            <a:r>
              <a:rPr lang="ru-RU" sz="1800" dirty="0" err="1">
                <a:latin typeface="Palatino Linotype" pitchFamily="18" charset="0"/>
              </a:rPr>
              <a:t>ЮЭйчЭф</a:t>
            </a:r>
            <a:r>
              <a:rPr lang="ru-RU" sz="1800" dirty="0">
                <a:latin typeface="Palatino Linotype" pitchFamily="18" charset="0"/>
              </a:rPr>
              <a:t>), </a:t>
            </a:r>
            <a:r>
              <a:rPr lang="ru-RU" sz="1800" dirty="0" err="1">
                <a:latin typeface="Palatino Linotype" pitchFamily="18" charset="0"/>
              </a:rPr>
              <a:t>Wi-Fi</a:t>
            </a:r>
            <a:r>
              <a:rPr lang="ru-RU" sz="1800" dirty="0">
                <a:latin typeface="Palatino Linotype" pitchFamily="18" charset="0"/>
              </a:rPr>
              <a:t> (</a:t>
            </a:r>
            <a:r>
              <a:rPr lang="ru-RU" sz="1800" dirty="0" err="1">
                <a:latin typeface="Palatino Linotype" pitchFamily="18" charset="0"/>
              </a:rPr>
              <a:t>Вай</a:t>
            </a:r>
            <a:r>
              <a:rPr lang="ru-RU" sz="1800" dirty="0">
                <a:latin typeface="Palatino Linotype" pitchFamily="18" charset="0"/>
              </a:rPr>
              <a:t>-фай), GPS (</a:t>
            </a:r>
            <a:r>
              <a:rPr lang="ru-RU" sz="1800" dirty="0" err="1">
                <a:latin typeface="Palatino Linotype" pitchFamily="18" charset="0"/>
              </a:rPr>
              <a:t>ДжиПиЭс</a:t>
            </a:r>
            <a:r>
              <a:rPr lang="ru-RU" sz="1800" dirty="0">
                <a:latin typeface="Palatino Linotype" pitchFamily="18" charset="0"/>
              </a:rPr>
              <a:t>), </a:t>
            </a:r>
            <a:r>
              <a:rPr lang="ru-RU" sz="1800" dirty="0" err="1">
                <a:latin typeface="Palatino Linotype" pitchFamily="18" charset="0"/>
              </a:rPr>
              <a:t>Bluetooth</a:t>
            </a:r>
            <a:r>
              <a:rPr lang="ru-RU" sz="1800" dirty="0">
                <a:latin typeface="Palatino Linotype" pitchFamily="18" charset="0"/>
              </a:rPr>
              <a:t> (</a:t>
            </a:r>
            <a:r>
              <a:rPr lang="ru-RU" sz="1800" dirty="0" err="1">
                <a:latin typeface="Palatino Linotype" pitchFamily="18" charset="0"/>
              </a:rPr>
              <a:t>Блютуз</a:t>
            </a:r>
            <a:r>
              <a:rPr lang="ru-RU" sz="1800" dirty="0">
                <a:latin typeface="Palatino Linotype" pitchFamily="18" charset="0"/>
              </a:rPr>
              <a:t>), </a:t>
            </a:r>
            <a:r>
              <a:rPr lang="ru-RU" sz="1800" dirty="0" err="1">
                <a:latin typeface="Palatino Linotype" pitchFamily="18" charset="0"/>
              </a:rPr>
              <a:t>Dect</a:t>
            </a:r>
            <a:r>
              <a:rPr lang="ru-RU" sz="1800" dirty="0">
                <a:latin typeface="Palatino Linotype" pitchFamily="18" charset="0"/>
              </a:rPr>
              <a:t> (</a:t>
            </a:r>
            <a:r>
              <a:rPr lang="ru-RU" sz="1800" dirty="0" err="1">
                <a:latin typeface="Palatino Linotype" pitchFamily="18" charset="0"/>
              </a:rPr>
              <a:t>Дект</a:t>
            </a:r>
            <a:r>
              <a:rPr lang="ru-RU" sz="1800" dirty="0">
                <a:latin typeface="Palatino Linotype" pitchFamily="18" charset="0"/>
              </a:rPr>
              <a:t>) и прочее;</a:t>
            </a:r>
          </a:p>
          <a:p>
            <a:pPr indent="361923">
              <a:buFont typeface="Wingdings" pitchFamily="2" charset="2"/>
              <a:buChar char="ü"/>
            </a:pPr>
            <a:r>
              <a:rPr lang="ru-RU" sz="1800" dirty="0">
                <a:latin typeface="Palatino Linotype" pitchFamily="18" charset="0"/>
              </a:rPr>
              <a:t>шуметь перед или во время тестирования;</a:t>
            </a:r>
          </a:p>
          <a:p>
            <a:pPr indent="361923">
              <a:buFont typeface="Wingdings" pitchFamily="2" charset="2"/>
              <a:buChar char="ü"/>
            </a:pPr>
            <a:r>
              <a:rPr lang="ru-RU" sz="1800" dirty="0">
                <a:latin typeface="Palatino Linotype" pitchFamily="18" charset="0"/>
              </a:rPr>
              <a:t>забирать с собой бумаги формата А4, выданные перед началом тестирования;</a:t>
            </a:r>
          </a:p>
          <a:p>
            <a:pPr indent="361923">
              <a:buFont typeface="Wingdings" pitchFamily="2" charset="2"/>
              <a:buChar char="ü"/>
            </a:pPr>
            <a:r>
              <a:rPr lang="ru-RU" sz="1800" dirty="0">
                <a:latin typeface="Palatino Linotype" pitchFamily="18" charset="0"/>
              </a:rPr>
              <a:t>обсуждать и разглашать содержание тестовых заданий;</a:t>
            </a:r>
          </a:p>
          <a:p>
            <a:pPr indent="361923">
              <a:buFont typeface="Wingdings" pitchFamily="2" charset="2"/>
              <a:buChar char="ü"/>
            </a:pPr>
            <a:r>
              <a:rPr lang="ru-RU" sz="1800" dirty="0">
                <a:latin typeface="Palatino Linotype" pitchFamily="18" charset="0"/>
              </a:rPr>
              <a:t>намеренная порча техники для использования тестирования и системы безопасности;</a:t>
            </a:r>
          </a:p>
          <a:p>
            <a:pPr indent="361923">
              <a:buFont typeface="Wingdings" pitchFamily="2" charset="2"/>
              <a:buChar char="ü"/>
            </a:pPr>
            <a:r>
              <a:rPr lang="ru-RU" sz="1800" dirty="0">
                <a:latin typeface="Palatino Linotype" pitchFamily="18" charset="0"/>
              </a:rPr>
              <a:t>попытка вмешательства в систему тестирования и иные нарушения, связанные с прохождением тестирования.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324605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94039" y="2574653"/>
            <a:ext cx="8695023" cy="1255513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7734" y="1474674"/>
            <a:ext cx="9145016" cy="4278088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kk-K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учебников, утвержденных Министерством</a:t>
            </a:r>
            <a:r>
              <a:rPr lang="kk-K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Спецификации тестов; </a:t>
            </a:r>
          </a:p>
          <a:p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Планы тестов;</a:t>
            </a:r>
          </a:p>
          <a:p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дат по истории Казахстана и всемирной истории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произведений по казахской литературы и русской литературы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 по предмету Информатика (на 3-х языках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онлайн пробное тестирование для подготовки к Е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НТ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(Prob-ent.testcenter.kz). </a:t>
            </a:r>
          </a:p>
          <a:p>
            <a:r>
              <a:rPr lang="kk-K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⁕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спецификация теста - документ, определяющий основные характеристики теста (цель теста, задача, содержание и т.п.)</a:t>
            </a:r>
            <a:endParaRPr lang="kk-KZ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" y="414413"/>
            <a:ext cx="12204701" cy="769435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ru-RU"/>
            </a:defPPr>
          </a:lstStyle>
          <a:p>
            <a:pPr algn="ctr"/>
            <a:r>
              <a:rPr lang="kk-KZ" dirty="0">
                <a:latin typeface="Palatino Linotype" pitchFamily="18" charset="0"/>
              </a:rPr>
              <a:t>    </a:t>
            </a:r>
            <a:r>
              <a:rPr lang="ru-RU" dirty="0">
                <a:latin typeface="Palatino Linotype" pitchFamily="18" charset="0"/>
              </a:rPr>
              <a:t>Материалы для повышения подготовки к ЕНТ 2023 года опубликованы на сайте НТО </a:t>
            </a:r>
          </a:p>
          <a:p>
            <a:pPr algn="ctr"/>
            <a:r>
              <a:rPr lang="ru-RU" dirty="0">
                <a:latin typeface="Palatino Linotype" pitchFamily="18" charset="0"/>
              </a:rPr>
              <a:t>(testcenter.kz) в разделе «Абитуриентам вузов</a:t>
            </a:r>
            <a:r>
              <a:rPr lang="ru-RU" dirty="0" smtClean="0">
                <a:latin typeface="Palatino Linotype" pitchFamily="18" charset="0"/>
              </a:rPr>
              <a:t>»</a:t>
            </a:r>
            <a:endParaRPr lang="ru-RU" dirty="0">
              <a:latin typeface="Palatino Linotype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750" y="1566541"/>
            <a:ext cx="1512168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96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3" y="-17636"/>
            <a:ext cx="12239999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9062" y="-17636"/>
            <a:ext cx="11406846" cy="43088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ru-RU" b="1" dirty="0" smtClean="0">
                <a:latin typeface="Palatino Linotype" pitchFamily="18" charset="0"/>
              </a:rPr>
              <a:t>Количество региональных центров тестирования (РЦТ) по республике – 43* </a:t>
            </a:r>
            <a:endParaRPr lang="ru-RU" b="1" dirty="0">
              <a:latin typeface="Palatino Linotyp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3145" y="6527176"/>
            <a:ext cx="4223021" cy="295948"/>
          </a:xfrm>
          <a:prstGeom prst="rect">
            <a:avLst/>
          </a:prstGeom>
        </p:spPr>
        <p:txBody>
          <a:bodyPr wrap="none" lIns="79727" tIns="39863" rIns="79727" bIns="39863">
            <a:spAutoFit/>
          </a:bodyPr>
          <a:lstStyle/>
          <a:p>
            <a:pPr lvl="0"/>
            <a:r>
              <a:rPr lang="kk-KZ" sz="1400" i="1" dirty="0" smtClean="0">
                <a:latin typeface="Palatino Linotype" pitchFamily="18" charset="0"/>
              </a:rPr>
              <a:t>*Примечание: Количество РЦТ может измениться</a:t>
            </a:r>
            <a:endParaRPr lang="ru-RU" sz="1400" i="1" dirty="0">
              <a:latin typeface="Palatino Linotype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045268" y="990476"/>
            <a:ext cx="9953626" cy="5476875"/>
            <a:chOff x="1549324" y="990476"/>
            <a:chExt cx="9953626" cy="54768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324" y="990476"/>
              <a:ext cx="9953626" cy="547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6174359" y="3988685"/>
              <a:ext cx="2160105" cy="279464"/>
            </a:xfrm>
            <a:prstGeom prst="rect">
              <a:avLst/>
            </a:prstGeom>
          </p:spPr>
          <p:txBody>
            <a:bodyPr wrap="square" lIns="79721" tIns="39860" rIns="79721" bIns="3986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72"/>
                </a:spcAft>
              </a:pPr>
              <a:r>
                <a:rPr lang="kk-KZ" sz="1200" b="1" dirty="0" smtClean="0">
                  <a:solidFill>
                    <a:srgbClr val="C00000"/>
                  </a:solidFill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Ұлытауская </a:t>
              </a:r>
              <a:r>
                <a:rPr lang="kk-KZ" sz="1200" b="1" dirty="0">
                  <a:solidFill>
                    <a:srgbClr val="C00000"/>
                  </a:solidFill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область               </a:t>
              </a:r>
              <a:endParaRPr lang="ru-RU" sz="1200" b="1" dirty="0">
                <a:solidFill>
                  <a:srgbClr val="C00000"/>
                </a:solidFill>
                <a:ea typeface="Calibri"/>
                <a:cs typeface="Times New Roman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472241" y="4250590"/>
              <a:ext cx="1591017" cy="258219"/>
            </a:xfrm>
            <a:prstGeom prst="rect">
              <a:avLst/>
            </a:prstGeom>
            <a:noFill/>
          </p:spPr>
          <p:txBody>
            <a:bodyPr wrap="square" lIns="80463" tIns="40231" rIns="80463" bIns="40231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72"/>
                </a:spcAft>
              </a:pPr>
              <a:r>
                <a:rPr lang="kk-KZ" sz="1000" b="1" dirty="0" smtClean="0">
                  <a:solidFill>
                    <a:srgbClr val="C00000"/>
                  </a:solidFill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Жетысуская область        </a:t>
              </a:r>
              <a:endParaRPr lang="ru-RU" sz="1000" b="1" dirty="0">
                <a:solidFill>
                  <a:srgbClr val="C00000"/>
                </a:solidFill>
                <a:ea typeface="Calibri"/>
                <a:cs typeface="Times New Roman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000753" y="3582764"/>
              <a:ext cx="1206053" cy="246999"/>
            </a:xfrm>
            <a:prstGeom prst="rect">
              <a:avLst/>
            </a:prstGeom>
            <a:noFill/>
          </p:spPr>
          <p:txBody>
            <a:bodyPr wrap="none" lIns="80463" tIns="40231" rIns="80463" bIns="40231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72"/>
                </a:spcAft>
              </a:pPr>
              <a:r>
                <a:rPr lang="kk-KZ" sz="1000" b="1" dirty="0" smtClean="0">
                  <a:solidFill>
                    <a:srgbClr val="C00000"/>
                  </a:solidFill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Абайская </a:t>
              </a:r>
              <a:r>
                <a:rPr lang="kk-KZ" sz="1000" b="1" dirty="0">
                  <a:solidFill>
                    <a:srgbClr val="C00000"/>
                  </a:solidFill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область</a:t>
              </a:r>
              <a:endParaRPr lang="ru-RU" sz="1000" b="1" dirty="0">
                <a:solidFill>
                  <a:srgbClr val="C00000"/>
                </a:solidFill>
                <a:ea typeface="Calibri"/>
                <a:cs typeface="Times New Roman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854907" y="2476517"/>
              <a:ext cx="1695715" cy="279464"/>
            </a:xfrm>
            <a:prstGeom prst="rect">
              <a:avLst/>
            </a:prstGeom>
          </p:spPr>
          <p:txBody>
            <a:bodyPr wrap="none" lIns="79721" tIns="39860" rIns="79721" bIns="3986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72"/>
                </a:spcAft>
              </a:pPr>
              <a:r>
                <a:rPr lang="kk-KZ" sz="1200" b="1" dirty="0">
                  <a:solidFill>
                    <a:srgbClr val="C00000"/>
                  </a:solidFill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АСТАНА          </a:t>
              </a:r>
              <a:r>
                <a:rPr lang="kk-KZ" sz="1200" b="1" dirty="0"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          </a:t>
              </a:r>
              <a:r>
                <a:rPr lang="kk-KZ" sz="1200" dirty="0"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   </a:t>
              </a:r>
              <a:endParaRPr lang="ru-RU" sz="1200" dirty="0">
                <a:ea typeface="Calibri"/>
                <a:cs typeface="Times New Roman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22430" y="2934692"/>
              <a:ext cx="1610010" cy="246999"/>
            </a:xfrm>
            <a:prstGeom prst="rect">
              <a:avLst/>
            </a:prstGeom>
            <a:noFill/>
          </p:spPr>
          <p:txBody>
            <a:bodyPr wrap="none" lIns="80463" tIns="40231" rIns="80463" bIns="40231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72"/>
                </a:spcAft>
              </a:pPr>
              <a:r>
                <a:rPr lang="kk-KZ" sz="1000" b="1" dirty="0" smtClean="0">
                  <a:solidFill>
                    <a:srgbClr val="C00000"/>
                  </a:solidFill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Карагандинская </a:t>
              </a:r>
              <a:r>
                <a:rPr lang="kk-KZ" sz="1000" b="1" dirty="0">
                  <a:solidFill>
                    <a:srgbClr val="C00000"/>
                  </a:solidFill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область</a:t>
              </a:r>
              <a:endParaRPr lang="ru-RU" sz="1000" b="1" dirty="0">
                <a:solidFill>
                  <a:srgbClr val="C00000"/>
                </a:solidFill>
                <a:ea typeface="Calibri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65865" y="4728519"/>
              <a:ext cx="1436885" cy="258219"/>
            </a:xfrm>
            <a:prstGeom prst="rect">
              <a:avLst/>
            </a:prstGeom>
            <a:noFill/>
          </p:spPr>
          <p:txBody>
            <a:bodyPr wrap="none" lIns="80463" tIns="40231" rIns="80463" bIns="40231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872"/>
                </a:spcAft>
              </a:pPr>
              <a:r>
                <a:rPr lang="kk-KZ" sz="1000" b="1" dirty="0" smtClean="0">
                  <a:solidFill>
                    <a:srgbClr val="C00000"/>
                  </a:solidFill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Алматинская </a:t>
              </a:r>
              <a:r>
                <a:rPr lang="kk-KZ" sz="1000" b="1" dirty="0">
                  <a:solidFill>
                    <a:srgbClr val="C00000"/>
                  </a:solidFill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область</a:t>
              </a:r>
              <a:endParaRPr lang="ru-RU" sz="1000" b="1" dirty="0">
                <a:solidFill>
                  <a:srgbClr val="C00000"/>
                </a:solidFill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434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17636"/>
            <a:ext cx="12222484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70345"/>
            <a:ext cx="12204700" cy="400103"/>
          </a:xfr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pPr defTabSz="1098477"/>
            <a:r>
              <a:rPr lang="ru-RU" sz="2000" b="1" dirty="0" smtClean="0">
                <a:latin typeface="Palatino Linotype" pitchFamily="18" charset="0"/>
                <a:ea typeface="+mn-ea"/>
                <a:cs typeface="+mn-cs"/>
              </a:rPr>
              <a:t>Перечень </a:t>
            </a:r>
            <a:r>
              <a:rPr lang="ru-RU" sz="2000" b="1" dirty="0">
                <a:latin typeface="Palatino Linotype" pitchFamily="18" charset="0"/>
                <a:ea typeface="+mn-ea"/>
                <a:cs typeface="+mn-cs"/>
              </a:rPr>
              <a:t>ГОП с указанием профильных предметов единого национального </a:t>
            </a:r>
            <a:r>
              <a:rPr lang="ru-RU" sz="2000" b="1" dirty="0" smtClean="0">
                <a:latin typeface="Palatino Linotype" pitchFamily="18" charset="0"/>
                <a:ea typeface="+mn-ea"/>
                <a:cs typeface="+mn-cs"/>
              </a:rPr>
              <a:t>тестирования</a:t>
            </a:r>
            <a:endParaRPr lang="ru-RU" sz="2000" b="1" dirty="0">
              <a:latin typeface="Palatino Linotype" pitchFamily="18" charset="0"/>
              <a:ea typeface="+mn-ea"/>
              <a:cs typeface="+mn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371959"/>
              </p:ext>
            </p:extLst>
          </p:nvPr>
        </p:nvGraphicFramePr>
        <p:xfrm>
          <a:off x="278594" y="702444"/>
          <a:ext cx="11665296" cy="614819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215244"/>
                <a:gridCol w="5328592"/>
                <a:gridCol w="2598601"/>
                <a:gridCol w="2522859"/>
              </a:tblGrid>
              <a:tr h="241907">
                <a:tc rowSpan="2">
                  <a:txBody>
                    <a:bodyPr/>
                    <a:lstStyle/>
                    <a:p>
                      <a:pPr marL="0" algn="ctr" defTabSz="1098394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pc="1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Номер и наименование направления подготовки</a:t>
                      </a: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1098394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pc="1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групп образовательных программ</a:t>
                      </a: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1098394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pc="1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Профильные предметы</a:t>
                      </a: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5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98394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pc="1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профильный предмет</a:t>
                      </a: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8394" rtl="0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spc="1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профильный предмет</a:t>
                      </a: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Педагогика и психология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Дошкольное обучение и воспитание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Педагогика и методика начального обучения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01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начальной военной подготовки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физической культуры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музыки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4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художественного труда и черчения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основы права и экономики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математики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физики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В011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информатики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spc="1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Информатика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В012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химии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Химия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В013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биологии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В014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географии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Всемирная история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931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В015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по гуманитарным предметам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7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В016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казахского языка и литературы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Казахский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Казахская литература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В017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русского языка и литературы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Русский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Русская литература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В018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Подготовка учителей иностранного языка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Иностранный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192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В019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Подготовка специалистов по социальной педагогике и самопознанию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В020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Специальная педагогика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220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749247"/>
              </p:ext>
            </p:extLst>
          </p:nvPr>
        </p:nvGraphicFramePr>
        <p:xfrm>
          <a:off x="296815" y="702444"/>
          <a:ext cx="11593287" cy="610118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977037"/>
                <a:gridCol w="3801436"/>
                <a:gridCol w="3070948"/>
                <a:gridCol w="2743866"/>
              </a:tblGrid>
              <a:tr h="241907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Номер и наименование направления подготовки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Наименование групп образовательных программ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Профильные предметы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5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1 профильный предмет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2 профильный предмет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Музыковедение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Режиссура, арт-менеджмент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Искусствоведение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Дирижирование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Композиция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Театральное искусство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В028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Хореография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044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В029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Аудиовизуальные средства и медиа производство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Изобразительное искусство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Мода, дизайн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Философия и этика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Религия и теология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История и археология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Тюркология и востоковедение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Иностранный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Переводческое дело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Иностранный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044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Филология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Казахский/ Русский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Казахская /Русская литература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Социология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Культурология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Всемирная история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Иностранный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1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В040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Политология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Всемирная история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Иностранный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28" marR="30328" marT="18196" marB="181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70345"/>
            <a:ext cx="12204700" cy="400103"/>
          </a:xfr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pPr defTabSz="1098477"/>
            <a:r>
              <a:rPr lang="ru-RU" sz="2000" b="1" dirty="0" smtClean="0">
                <a:latin typeface="Palatino Linotype" pitchFamily="18" charset="0"/>
                <a:ea typeface="+mn-ea"/>
                <a:cs typeface="+mn-cs"/>
              </a:rPr>
              <a:t>Перечень </a:t>
            </a:r>
            <a:r>
              <a:rPr lang="ru-RU" sz="2000" b="1" dirty="0">
                <a:latin typeface="Palatino Linotype" pitchFamily="18" charset="0"/>
                <a:ea typeface="+mn-ea"/>
                <a:cs typeface="+mn-cs"/>
              </a:rPr>
              <a:t>ГОП с указанием профильных предметов единого национального </a:t>
            </a:r>
            <a:r>
              <a:rPr lang="ru-RU" sz="2000" b="1" dirty="0" smtClean="0">
                <a:latin typeface="Palatino Linotype" pitchFamily="18" charset="0"/>
                <a:ea typeface="+mn-ea"/>
                <a:cs typeface="+mn-cs"/>
              </a:rPr>
              <a:t>тестирования</a:t>
            </a:r>
            <a:endParaRPr lang="ru-RU" sz="2000" b="1" dirty="0"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122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694685"/>
              </p:ext>
            </p:extLst>
          </p:nvPr>
        </p:nvGraphicFramePr>
        <p:xfrm>
          <a:off x="269703" y="558428"/>
          <a:ext cx="11377264" cy="638344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940198"/>
                <a:gridCol w="4468514"/>
                <a:gridCol w="2448272"/>
                <a:gridCol w="2520280"/>
              </a:tblGrid>
              <a:tr h="241907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Номер и наименование направления подготовки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Наименование групп образовательных программ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Профильные предметы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5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1 профильный предмет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2 профильный предмет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В041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Психология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В042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Журналистика и репортерское дело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572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В043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Библиотечное дело, обработка информации и архивное дело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Казахский /Русский язык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Казахская /Русская литература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В044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Менеджмент и управление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В045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Аудит и налогообложение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572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В046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Финансы, экономика, банковское и страховое дело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В047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Маркетинг и реклама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В048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Трудовые навыки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В049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Право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Основы права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Биологические и смежные науки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Химия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Окружающая среда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Наука о земле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Химия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 и статистика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Механика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Информационные технологии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spc="1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Информатика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Информационная безопасность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spc="1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Информатика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Коммуникации и коммуникационные технологии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4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В060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Химическая инженерия и процессы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01" marR="31601" marT="18960" marB="18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17636"/>
            <a:ext cx="12222484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0" y="63961"/>
            <a:ext cx="12204700" cy="430881"/>
          </a:xfrm>
          <a:prstGeom prst="rect">
            <a:avLst/>
          </a:prstGeom>
          <a:solidFill>
            <a:srgbClr val="E4C29C"/>
          </a:solidFill>
        </p:spPr>
        <p:txBody>
          <a:bodyPr vert="horz" wrap="square" lIns="91434" tIns="45717" rIns="91434" bIns="45717" rtlCol="0" anchor="ctr">
            <a:spAutoFit/>
          </a:bodyPr>
          <a:lstStyle/>
          <a:p>
            <a:pPr defTabSz="1098477"/>
            <a:r>
              <a:rPr lang="ru-RU" sz="2200" b="1" dirty="0">
                <a:latin typeface="+mn-lt"/>
                <a:ea typeface="+mn-ea"/>
                <a:cs typeface="+mn-cs"/>
              </a:rPr>
              <a:t>Перечень ГОП с указанием профильных предметов единого национального </a:t>
            </a:r>
            <a:r>
              <a:rPr lang="ru-RU" sz="2200" b="1" dirty="0" smtClean="0">
                <a:latin typeface="+mn-lt"/>
                <a:ea typeface="+mn-ea"/>
                <a:cs typeface="+mn-cs"/>
              </a:rPr>
              <a:t>тестирования</a:t>
            </a:r>
            <a:endParaRPr lang="ru-RU" sz="2200" b="1" dirty="0"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70345"/>
            <a:ext cx="12204700" cy="400103"/>
          </a:xfrm>
          <a:prstGeom prst="rect">
            <a:avLst/>
          </a:prstGeom>
          <a:solidFill>
            <a:srgbClr val="E4C29C"/>
          </a:solidFill>
        </p:spPr>
        <p:txBody>
          <a:bodyPr vert="horz" wrap="square" lIns="91434" tIns="45717" rIns="91434" bIns="45717" rtlCol="0" anchor="ctr">
            <a:spAutoFit/>
          </a:bodyPr>
          <a:lstStyle>
            <a:lvl1pPr algn="ctr" defTabSz="1098394" rtl="0" eaLnBrk="1" latinLnBrk="0" hangingPunct="1"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98477"/>
            <a:r>
              <a:rPr lang="ru-RU" sz="2000" b="1" smtClean="0">
                <a:latin typeface="Palatino Linotype" pitchFamily="18" charset="0"/>
                <a:ea typeface="+mn-ea"/>
                <a:cs typeface="+mn-cs"/>
              </a:rPr>
              <a:t>Перечень ГОП с указанием профильных предметов единого национального тестирования</a:t>
            </a:r>
            <a:endParaRPr lang="ru-RU" sz="2000" b="1" dirty="0"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271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199569"/>
            <a:ext cx="12204701" cy="430867"/>
          </a:xfrm>
          <a:prstGeom prst="rect">
            <a:avLst/>
          </a:prstGeom>
          <a:solidFill>
            <a:srgbClr val="E4C29C"/>
          </a:solidFill>
        </p:spPr>
        <p:txBody>
          <a:bodyPr wrap="square" lIns="91422" tIns="45710" rIns="91422" bIns="45710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477"/>
            <a:ext cx="12204700" cy="647967"/>
          </a:xfrm>
        </p:spPr>
        <p:txBody>
          <a:bodyPr>
            <a:normAutofit/>
          </a:bodyPr>
          <a:lstStyle/>
          <a:p>
            <a:r>
              <a:rPr lang="kk-KZ" sz="2500" b="1" dirty="0">
                <a:latin typeface="Palatino Linotype" pitchFamily="18" charset="0"/>
              </a:rPr>
              <a:t>Единое национальное тестирование - 2023</a:t>
            </a:r>
            <a:endParaRPr lang="ru-RU" sz="2500" b="1" dirty="0">
              <a:latin typeface="Palatino Linotyp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690" y="1062485"/>
            <a:ext cx="11773308" cy="5986234"/>
          </a:xfrm>
          <a:prstGeom prst="rect">
            <a:avLst/>
          </a:prstGeom>
        </p:spPr>
        <p:txBody>
          <a:bodyPr wrap="square" lIns="91422" tIns="45710" rIns="91422" bIns="45710">
            <a:spAutoFit/>
          </a:bodyPr>
          <a:lstStyle/>
          <a:p>
            <a:pPr indent="531694" algn="just"/>
            <a:r>
              <a:rPr lang="ru-RU" sz="1900" dirty="0">
                <a:latin typeface="Palatino Linotype" pitchFamily="18" charset="0"/>
              </a:rPr>
              <a:t>«</a:t>
            </a:r>
            <a:r>
              <a:rPr lang="ru-RU" sz="1900" b="1" dirty="0">
                <a:latin typeface="Palatino Linotype" pitchFamily="18" charset="0"/>
              </a:rPr>
              <a:t>Единое национальное тестирование </a:t>
            </a:r>
            <a:r>
              <a:rPr lang="ru-RU" sz="1900" b="1" dirty="0" smtClean="0">
                <a:latin typeface="Palatino Linotype" pitchFamily="18" charset="0"/>
              </a:rPr>
              <a:t>(ЕНТ) </a:t>
            </a:r>
            <a:r>
              <a:rPr lang="ru-RU" sz="1900" dirty="0" smtClean="0">
                <a:latin typeface="Palatino Linotype" pitchFamily="18" charset="0"/>
              </a:rPr>
              <a:t>– </a:t>
            </a:r>
            <a:r>
              <a:rPr lang="ru-RU" sz="1900" dirty="0">
                <a:latin typeface="Palatino Linotype" pitchFamily="18" charset="0"/>
              </a:rPr>
              <a:t>одна из форм отборочных экзаменов для поступления в организаций высшего и (или) послевузовского образования»</a:t>
            </a:r>
          </a:p>
          <a:p>
            <a:pPr indent="531694" algn="just"/>
            <a:r>
              <a:rPr lang="en-US" sz="1900" dirty="0">
                <a:latin typeface="Palatino Linotype" pitchFamily="18" charset="0"/>
              </a:rPr>
              <a:t>                                                                                                             </a:t>
            </a:r>
            <a:r>
              <a:rPr lang="kk-KZ" sz="1900" dirty="0" smtClean="0">
                <a:latin typeface="Palatino Linotype" pitchFamily="18" charset="0"/>
              </a:rPr>
              <a:t>(</a:t>
            </a:r>
            <a:r>
              <a:rPr lang="ru-RU" sz="1900" dirty="0" smtClean="0">
                <a:latin typeface="Palatino Linotype" pitchFamily="18" charset="0"/>
              </a:rPr>
              <a:t>Закон </a:t>
            </a:r>
            <a:r>
              <a:rPr lang="ru-RU" sz="1900" dirty="0">
                <a:latin typeface="Palatino Linotype" pitchFamily="18" charset="0"/>
              </a:rPr>
              <a:t>РК «Об образовании</a:t>
            </a:r>
            <a:r>
              <a:rPr lang="ru-RU" sz="1900" dirty="0" smtClean="0">
                <a:latin typeface="Palatino Linotype" pitchFamily="18" charset="0"/>
              </a:rPr>
              <a:t>» </a:t>
            </a:r>
            <a:r>
              <a:rPr lang="ru-RU" sz="1900" dirty="0">
                <a:latin typeface="Palatino Linotype" pitchFamily="18" charset="0"/>
              </a:rPr>
              <a:t>ст. 1, п.56)</a:t>
            </a:r>
          </a:p>
          <a:p>
            <a:pPr indent="531694" algn="just"/>
            <a:endParaRPr lang="kk-KZ" sz="1900" dirty="0">
              <a:latin typeface="Palatino Linotype" pitchFamily="18" charset="0"/>
            </a:endParaRPr>
          </a:p>
          <a:p>
            <a:pPr marL="720564" indent="-276163" algn="just">
              <a:buFont typeface="Wingdings" pitchFamily="2" charset="2"/>
              <a:buChar char="ü"/>
            </a:pPr>
            <a:r>
              <a:rPr lang="ru-RU" sz="1900" dirty="0">
                <a:latin typeface="Palatino Linotype" pitchFamily="18" charset="0"/>
              </a:rPr>
              <a:t>Проводится в региональных центрах тестирования (РЦТ), в электронном формате по принципу «1 компьютер – 2 камеры – 1 тестируемый»;</a:t>
            </a:r>
          </a:p>
          <a:p>
            <a:pPr marL="720564" indent="-276163" algn="just">
              <a:buFont typeface="Wingdings" pitchFamily="2" charset="2"/>
              <a:buChar char="ü"/>
            </a:pPr>
            <a:r>
              <a:rPr lang="ru-RU" sz="1900" dirty="0">
                <a:latin typeface="Palatino Linotype" pitchFamily="18" charset="0"/>
              </a:rPr>
              <a:t>В РЦТ сохраняются карантинные ограничения с соблюдением всех санитарно-эпидемиологических требований;</a:t>
            </a:r>
          </a:p>
          <a:p>
            <a:pPr marL="720564" indent="-276163" algn="just">
              <a:buFont typeface="Wingdings" pitchFamily="2" charset="2"/>
              <a:buChar char="ü"/>
            </a:pPr>
            <a:r>
              <a:rPr lang="ru-RU" sz="1900" dirty="0">
                <a:latin typeface="Palatino Linotype" pitchFamily="18" charset="0"/>
              </a:rPr>
              <a:t>Поступающие могут самостоятельно выбрать день, время и место </a:t>
            </a:r>
            <a:r>
              <a:rPr lang="ru-RU" sz="1900" dirty="0" smtClean="0">
                <a:latin typeface="Palatino Linotype" pitchFamily="18" charset="0"/>
              </a:rPr>
              <a:t>(региональный центр тестирования - РЦТ) тестирования</a:t>
            </a:r>
            <a:r>
              <a:rPr lang="ru-RU" sz="1900" dirty="0">
                <a:latin typeface="Palatino Linotype" pitchFamily="18" charset="0"/>
              </a:rPr>
              <a:t>;</a:t>
            </a:r>
          </a:p>
          <a:p>
            <a:pPr marL="720564" indent="-276163" algn="just">
              <a:buFont typeface="Wingdings" pitchFamily="2" charset="2"/>
              <a:buChar char="ü"/>
            </a:pPr>
            <a:r>
              <a:rPr lang="ru-RU" sz="1900" dirty="0">
                <a:latin typeface="Palatino Linotype" pitchFamily="18" charset="0"/>
              </a:rPr>
              <a:t>Применяются тестовые задания (ТЗ), с выбором одного и с выбором нескольких правильных ответов; </a:t>
            </a:r>
          </a:p>
          <a:p>
            <a:pPr marL="720564" indent="-276163" algn="just">
              <a:buFont typeface="Wingdings" pitchFamily="2" charset="2"/>
              <a:buChar char="ü"/>
            </a:pPr>
            <a:r>
              <a:rPr lang="ru-RU" sz="1900" dirty="0">
                <a:latin typeface="Palatino Linotype" pitchFamily="18" charset="0"/>
              </a:rPr>
              <a:t>Результат тестирования выдается сразу же, по завершению тестирования;</a:t>
            </a:r>
          </a:p>
          <a:p>
            <a:pPr marL="720564" indent="-276163" algn="just">
              <a:buFont typeface="Wingdings" pitchFamily="2" charset="2"/>
              <a:buChar char="ü"/>
            </a:pPr>
            <a:r>
              <a:rPr lang="ru-RU" sz="1900" dirty="0">
                <a:latin typeface="Palatino Linotype" pitchFamily="18" charset="0"/>
              </a:rPr>
              <a:t>Заявление на апелляцию по содержанию тестового задания </a:t>
            </a:r>
            <a:endParaRPr lang="ru-RU" sz="1900" dirty="0" smtClean="0">
              <a:latin typeface="Palatino Linotype" pitchFamily="18" charset="0"/>
            </a:endParaRPr>
          </a:p>
          <a:p>
            <a:pPr marL="444401" algn="just"/>
            <a:r>
              <a:rPr lang="ru-RU" sz="1900" dirty="0" smtClean="0">
                <a:latin typeface="Palatino Linotype" pitchFamily="18" charset="0"/>
              </a:rPr>
              <a:t>подается </a:t>
            </a:r>
            <a:r>
              <a:rPr lang="ru-RU" sz="1900" dirty="0">
                <a:latin typeface="Palatino Linotype" pitchFamily="18" charset="0"/>
              </a:rPr>
              <a:t>по завершению тестирования в течение 30 минут, по </a:t>
            </a:r>
          </a:p>
          <a:p>
            <a:pPr marL="444401" algn="just"/>
            <a:r>
              <a:rPr lang="ru-RU" sz="1900" dirty="0" smtClean="0">
                <a:latin typeface="Palatino Linotype" pitchFamily="18" charset="0"/>
              </a:rPr>
              <a:t>техническим </a:t>
            </a:r>
            <a:r>
              <a:rPr lang="ru-RU" sz="1900" dirty="0">
                <a:latin typeface="Palatino Linotype" pitchFamily="18" charset="0"/>
              </a:rPr>
              <a:t>причинам - в процессе тестирования.</a:t>
            </a:r>
          </a:p>
          <a:p>
            <a:pPr marL="720564" indent="-276163" algn="just">
              <a:buFont typeface="Wingdings" pitchFamily="2" charset="2"/>
              <a:buChar char="ü"/>
            </a:pPr>
            <a:endParaRPr lang="ru-RU" sz="1900" dirty="0">
              <a:latin typeface="Palatino Linotype" pitchFamily="18" charset="0"/>
            </a:endParaRPr>
          </a:p>
          <a:p>
            <a:pPr indent="531694" algn="just"/>
            <a:endParaRPr lang="ru-RU" sz="1800" dirty="0">
              <a:latin typeface="Palatino Linotype" pitchFamily="18" charset="0"/>
            </a:endParaRPr>
          </a:p>
          <a:p>
            <a:pPr indent="531694" algn="just"/>
            <a:endParaRPr lang="kk-KZ" sz="1800" dirty="0">
              <a:latin typeface="Palatino Linotype" pitchFamily="18" charset="0"/>
            </a:endParaRPr>
          </a:p>
          <a:p>
            <a:pPr indent="531694" algn="just"/>
            <a:endParaRPr lang="kk-KZ" sz="2400" dirty="0">
              <a:latin typeface="Palatino Linotype" pitchFamily="18" charset="0"/>
            </a:endParaRPr>
          </a:p>
        </p:txBody>
      </p:sp>
      <p:pic>
        <p:nvPicPr>
          <p:cNvPr id="1026" name="Picture 2" descr="C:\Users\a.batyr\Desktop\УОПТ-2022\АМИР\a59b3266-9c4a-45e4-b266-3e4219e1616c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668" y="4446861"/>
            <a:ext cx="2320330" cy="219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2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030185"/>
              </p:ext>
            </p:extLst>
          </p:nvPr>
        </p:nvGraphicFramePr>
        <p:xfrm>
          <a:off x="350601" y="558428"/>
          <a:ext cx="11521279" cy="640869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964756"/>
                <a:gridCol w="5011129"/>
                <a:gridCol w="2448272"/>
                <a:gridCol w="2097122"/>
              </a:tblGrid>
              <a:tr h="241907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Номер и наименование направления подготовки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Наименование групп образовательных программ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Профильные предметы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5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1 профильный предмет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2 профильный предмет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В062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Электротехника и энергетика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В063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Электротехника и автоматизация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В064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Механика и металлообработка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В065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Автотранспортные средства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В165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Магистральные сети и инфраструктура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В066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Морской транспорт и технологии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В166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Транспортные сооружения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В067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Воздушный транспорт и технологии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56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В167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Летная эксплуатация летательных аппаратов и двигателей*****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В068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Производство продуктов питания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56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В069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Производство материалов (стекло, бумага, пластик, дерево)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Текстиль: одежда, обувь и кожаные изделия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Горное дело и добыча полезных ископаемых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Технология фармацевтического производства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Химия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Архитектура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56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Градостроительство, строительные работы и гражданское строительство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Кадастр и землеустройство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56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Стандартизация, сертификация и метрология (по отраслям)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3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Растениеводство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Химия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925" marR="24925" marT="14955" marB="1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" y="-17636"/>
            <a:ext cx="12222485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99778"/>
            <a:ext cx="12204700" cy="430881"/>
          </a:xfrm>
          <a:solidFill>
            <a:srgbClr val="E4C29C"/>
          </a:solidFill>
        </p:spPr>
        <p:txBody>
          <a:bodyPr vert="horz" wrap="square" lIns="91434" tIns="45717" rIns="91434" bIns="45717" rtlCol="0" anchor="ctr">
            <a:spAutoFit/>
          </a:bodyPr>
          <a:lstStyle/>
          <a:p>
            <a:pPr defTabSz="1098477"/>
            <a:r>
              <a:rPr lang="ru-RU" sz="2200" b="1" dirty="0">
                <a:latin typeface="+mn-lt"/>
                <a:ea typeface="+mn-ea"/>
                <a:cs typeface="+mn-cs"/>
              </a:rPr>
              <a:t>Перечень ГОП с указанием профильных предметов единого национального тестирования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70345"/>
            <a:ext cx="12204700" cy="400103"/>
          </a:xfrm>
          <a:prstGeom prst="rect">
            <a:avLst/>
          </a:prstGeom>
          <a:solidFill>
            <a:srgbClr val="E4C29C"/>
          </a:solidFill>
        </p:spPr>
        <p:txBody>
          <a:bodyPr vert="horz" wrap="square" lIns="91434" tIns="45717" rIns="91434" bIns="45717" rtlCol="0" anchor="ctr">
            <a:spAutoFit/>
          </a:bodyPr>
          <a:lstStyle>
            <a:lvl1pPr algn="ctr" defTabSz="1098394" rtl="0" eaLnBrk="1" latinLnBrk="0" hangingPunct="1"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98477"/>
            <a:r>
              <a:rPr lang="ru-RU" sz="2000" b="1" smtClean="0">
                <a:latin typeface="Palatino Linotype" pitchFamily="18" charset="0"/>
                <a:ea typeface="+mn-ea"/>
                <a:cs typeface="+mn-cs"/>
              </a:rPr>
              <a:t>Перечень ГОП с указанием профильных предметов единого национального тестирования</a:t>
            </a:r>
            <a:endParaRPr lang="ru-RU" sz="2000" b="1" dirty="0"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276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733887"/>
              </p:ext>
            </p:extLst>
          </p:nvPr>
        </p:nvGraphicFramePr>
        <p:xfrm>
          <a:off x="350602" y="630436"/>
          <a:ext cx="11521279" cy="627697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964756"/>
                <a:gridCol w="3777824"/>
                <a:gridCol w="3051876"/>
                <a:gridCol w="2726823"/>
              </a:tblGrid>
              <a:tr h="241907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Номер и наименование направления подготовки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Наименование групп образовательных программ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Профильные предметы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5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1 профильный предмет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2 профильный предмет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51" marR="22151" marT="13291" marB="13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В079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Лесное хозяйство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В080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Рыбное хозяйство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В081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Землеустройство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В183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Агроинженерия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В082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Водные ресурсы и водопользования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В083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Ветеринария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В084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Сестринское дело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В085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Фармация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В086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Общая медицина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В087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Стоматология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В088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Педиатрия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В089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Общественное здравоохранение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Социальная работа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Туризм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Иностранный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Досуг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Ресторанное дело и гостиничный бизнес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Иностранный язык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01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Санитарно-профилактические мероприятия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Транспортные услуги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Правоохранительная деятельность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Основы права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8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Пожарная безопасность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35" marR="36135" marT="21681" marB="21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17636"/>
            <a:ext cx="12222484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99778"/>
            <a:ext cx="12204700" cy="430881"/>
          </a:xfrm>
          <a:solidFill>
            <a:srgbClr val="E4C29C"/>
          </a:solidFill>
        </p:spPr>
        <p:txBody>
          <a:bodyPr vert="horz" wrap="square" lIns="91434" tIns="45717" rIns="91434" bIns="45717" rtlCol="0" anchor="ctr">
            <a:spAutoFit/>
          </a:bodyPr>
          <a:lstStyle/>
          <a:p>
            <a:pPr defTabSz="1098477"/>
            <a:r>
              <a:rPr lang="ru-RU" sz="2200" b="1" dirty="0">
                <a:latin typeface="+mn-lt"/>
                <a:ea typeface="+mn-ea"/>
                <a:cs typeface="+mn-cs"/>
              </a:rPr>
              <a:t>Перечень ГОП с указанием профильных предметов единого национального тестирования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70345"/>
            <a:ext cx="12204700" cy="400103"/>
          </a:xfrm>
          <a:prstGeom prst="rect">
            <a:avLst/>
          </a:prstGeom>
          <a:solidFill>
            <a:srgbClr val="E4C29C"/>
          </a:solidFill>
        </p:spPr>
        <p:txBody>
          <a:bodyPr vert="horz" wrap="square" lIns="91434" tIns="45717" rIns="91434" bIns="45717" rtlCol="0" anchor="ctr">
            <a:spAutoFit/>
          </a:bodyPr>
          <a:lstStyle>
            <a:lvl1pPr algn="ctr" defTabSz="1098394" rtl="0" eaLnBrk="1" latinLnBrk="0" hangingPunct="1"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98477"/>
            <a:r>
              <a:rPr lang="ru-RU" sz="2000" b="1" smtClean="0">
                <a:latin typeface="Palatino Linotype" pitchFamily="18" charset="0"/>
                <a:ea typeface="+mn-ea"/>
                <a:cs typeface="+mn-cs"/>
              </a:rPr>
              <a:t>Перечень ГОП с указанием профильных предметов единого национального тестирования</a:t>
            </a:r>
            <a:endParaRPr lang="ru-RU" sz="2000" b="1" dirty="0"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853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-17636"/>
            <a:ext cx="12222484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-20713" y="-17636"/>
            <a:ext cx="12204700" cy="461665"/>
          </a:xfrm>
          <a:prstGeom prst="rect">
            <a:avLst/>
          </a:prstGeom>
        </p:spPr>
        <p:txBody>
          <a:bodyPr vert="horz" lIns="109839" tIns="54920" rIns="109839" bIns="54920" rtlCol="0" anchor="ctr">
            <a:normAutofit fontScale="92500" lnSpcReduction="20000"/>
          </a:bodyPr>
          <a:lstStyle>
            <a:lvl1pPr algn="ctr" defTabSz="1098394">
              <a:spcBef>
                <a:spcPct val="0"/>
              </a:spcBef>
              <a:buNone/>
              <a:defRPr sz="3000" b="1">
                <a:latin typeface="Palatino Linotype" pitchFamily="18" charset="0"/>
                <a:ea typeface="+mj-ea"/>
                <a:cs typeface="+mj-cs"/>
              </a:defRPr>
            </a:lvl1pPr>
          </a:lstStyle>
          <a:p>
            <a:r>
              <a:rPr lang="kk-KZ" dirty="0"/>
              <a:t>ПО КОНКУРСУ ОБРАЗОВАТЕЛЬНЫХ ГРАНТОВ</a:t>
            </a:r>
            <a:endParaRPr lang="en-US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387953" y="414412"/>
            <a:ext cx="11816747" cy="5096716"/>
            <a:chOff x="364186" y="691013"/>
            <a:chExt cx="9591116" cy="4978027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687853" y="1143688"/>
              <a:ext cx="5580532" cy="4525352"/>
              <a:chOff x="3696607" y="1101408"/>
              <a:chExt cx="5672854" cy="5929095"/>
            </a:xfrm>
          </p:grpSpPr>
          <p:pic>
            <p:nvPicPr>
              <p:cNvPr id="3" name="Picture 1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5400000">
                <a:off x="3639852" y="4045112"/>
                <a:ext cx="5786362" cy="184420"/>
              </a:xfrm>
              <a:prstGeom prst="rect">
                <a:avLst/>
              </a:prstGeom>
            </p:spPr>
          </p:pic>
          <p:pic>
            <p:nvPicPr>
              <p:cNvPr id="11" name="Picture 13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96607" y="1101408"/>
                <a:ext cx="5672854" cy="189123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381000" y="1685806"/>
              <a:ext cx="9121614" cy="67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dirty="0">
                  <a:solidFill>
                    <a:srgbClr val="0070C0"/>
                  </a:solidFill>
                  <a:latin typeface="Montserrat Semi-Bold Bold" charset="-52"/>
                </a:rPr>
                <a:t>Творческие </a:t>
              </a:r>
            </a:p>
            <a:p>
              <a:r>
                <a:rPr lang="ru-RU" sz="1800" dirty="0">
                  <a:solidFill>
                    <a:srgbClr val="0070C0"/>
                  </a:solidFill>
                  <a:latin typeface="Montserrat Semi-Bold Bold" charset="-52"/>
                </a:rPr>
                <a:t>экзамены                                   </a:t>
              </a:r>
              <a:r>
                <a:rPr lang="ru-RU" sz="1800" dirty="0" smtClean="0">
                  <a:solidFill>
                    <a:srgbClr val="0070C0"/>
                  </a:solidFill>
                  <a:latin typeface="Montserrat Semi-Bold Bold" charset="-52"/>
                </a:rPr>
                <a:t>                     </a:t>
              </a:r>
              <a:r>
                <a:rPr lang="ru-RU" sz="1800" dirty="0">
                  <a:latin typeface="Montserrat Semi-Bold Bold" charset="-52"/>
                </a:rPr>
                <a:t>20 июня и 7 июля                  </a:t>
              </a:r>
              <a:r>
                <a:rPr lang="ru-RU" sz="1800" dirty="0" smtClean="0">
                  <a:latin typeface="Montserrat Semi-Bold Bold" charset="-52"/>
                </a:rPr>
                <a:t>              </a:t>
              </a:r>
              <a:r>
                <a:rPr lang="kk-KZ" sz="2100" dirty="0" smtClean="0">
                  <a:latin typeface="Montserrat Semi-Bold Bold" charset="-52"/>
                </a:rPr>
                <a:t>8 </a:t>
              </a:r>
              <a:r>
                <a:rPr lang="kk-KZ" sz="2100" dirty="0">
                  <a:latin typeface="Montserrat Semi-Bold Bold" charset="-52"/>
                </a:rPr>
                <a:t>– 13  июля </a:t>
              </a:r>
              <a:endParaRPr lang="ru-RU" sz="2100" dirty="0">
                <a:solidFill>
                  <a:schemeClr val="accent5">
                    <a:lumMod val="50000"/>
                  </a:schemeClr>
                </a:solidFill>
                <a:latin typeface="Montserrat Semi-Bold Bold" charset="-5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54733" y="691013"/>
              <a:ext cx="3017829" cy="360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800" b="1" dirty="0">
                  <a:latin typeface="Montserrat Semi-Bold Bold" charset="-52"/>
                </a:rPr>
                <a:t>Срок подачи заявления*</a:t>
              </a:r>
              <a:endParaRPr lang="ru-RU" sz="1800" b="1" dirty="0">
                <a:latin typeface="Montserrat Semi-Bold Bold" charset="-5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07900" y="691013"/>
              <a:ext cx="2669241" cy="360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800" b="1" dirty="0" smtClean="0">
                  <a:latin typeface="Montserrat Semi-Bold Bold" charset="-52"/>
                </a:rPr>
                <a:t>Срок </a:t>
              </a:r>
              <a:r>
                <a:rPr lang="kk-KZ" sz="1800" b="1" dirty="0">
                  <a:latin typeface="Montserrat Semi-Bold Bold" charset="-52"/>
                </a:rPr>
                <a:t>проведения*</a:t>
              </a:r>
              <a:endParaRPr lang="ru-RU" sz="1800" b="1" dirty="0">
                <a:latin typeface="Montserrat Semi-Bold Bold" charset="-5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4186" y="2748991"/>
              <a:ext cx="9525000" cy="67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800" dirty="0">
                  <a:solidFill>
                    <a:srgbClr val="0070C0"/>
                  </a:solidFill>
                  <a:latin typeface="Montserrat Semi-Bold Bold" charset="-52"/>
                </a:rPr>
                <a:t>Специальные экзамены**         </a:t>
              </a:r>
              <a:r>
                <a:rPr lang="kk-KZ" sz="1800" dirty="0" smtClean="0">
                  <a:solidFill>
                    <a:srgbClr val="0070C0"/>
                  </a:solidFill>
                  <a:latin typeface="Montserrat Semi-Bold Bold" charset="-52"/>
                </a:rPr>
                <a:t>                   </a:t>
              </a:r>
              <a:r>
                <a:rPr lang="kk-KZ" sz="1800" dirty="0" smtClean="0">
                  <a:latin typeface="Montserrat Semi-Bold Bold" charset="-52"/>
                </a:rPr>
                <a:t>20 </a:t>
              </a:r>
              <a:r>
                <a:rPr lang="kk-KZ" sz="1800" dirty="0">
                  <a:latin typeface="Montserrat Semi-Bold Bold" charset="-52"/>
                </a:rPr>
                <a:t>июня и 20 августа          </a:t>
              </a:r>
              <a:r>
                <a:rPr lang="kk-KZ" sz="1800" dirty="0" smtClean="0">
                  <a:latin typeface="Montserrat Semi-Bold Bold" charset="-52"/>
                </a:rPr>
                <a:t>              </a:t>
              </a:r>
              <a:r>
                <a:rPr lang="ru-RU" sz="1800" dirty="0">
                  <a:latin typeface="Montserrat Semi-Bold Bold" charset="-52"/>
                </a:rPr>
                <a:t>20 июня и 20 августа</a:t>
              </a:r>
              <a:endParaRPr lang="kk-KZ" sz="2100" dirty="0">
                <a:solidFill>
                  <a:schemeClr val="accent5">
                    <a:lumMod val="50000"/>
                  </a:schemeClr>
                </a:solidFill>
                <a:latin typeface="Montserrat Semi-Bold Bold" charset="-52"/>
              </a:endParaRPr>
            </a:p>
            <a:p>
              <a:endParaRPr lang="ru-RU" sz="2100" dirty="0">
                <a:solidFill>
                  <a:schemeClr val="accent5">
                    <a:lumMod val="50000"/>
                  </a:schemeClr>
                </a:solidFill>
                <a:latin typeface="Montserrat Semi-Bold Bold" charset="-5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0998" y="3951852"/>
              <a:ext cx="9525000" cy="631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800" dirty="0">
                  <a:solidFill>
                    <a:srgbClr val="0070C0"/>
                  </a:solidFill>
                  <a:latin typeface="Montserrat Semi-Bold Bold" charset="-52"/>
                </a:rPr>
                <a:t>Конкурс </a:t>
              </a:r>
            </a:p>
            <a:p>
              <a:r>
                <a:rPr lang="kk-KZ" sz="1800" dirty="0">
                  <a:solidFill>
                    <a:srgbClr val="0070C0"/>
                  </a:solidFill>
                  <a:latin typeface="Montserrat Semi-Bold Bold" charset="-52"/>
                </a:rPr>
                <a:t>(республиканский  бюджет)     </a:t>
              </a:r>
              <a:r>
                <a:rPr lang="kk-KZ" sz="1800" dirty="0" smtClean="0">
                  <a:solidFill>
                    <a:srgbClr val="0070C0"/>
                  </a:solidFill>
                  <a:latin typeface="Montserrat Semi-Bold Bold" charset="-52"/>
                </a:rPr>
                <a:t>                            </a:t>
              </a:r>
              <a:r>
                <a:rPr lang="kk-KZ" sz="1800" dirty="0" smtClean="0">
                  <a:latin typeface="Montserrat Semi-Bold Bold" charset="-52"/>
                </a:rPr>
                <a:t>13 </a:t>
              </a:r>
              <a:r>
                <a:rPr lang="kk-KZ" sz="1800" dirty="0">
                  <a:latin typeface="Montserrat Semi-Bold Bold" charset="-52"/>
                </a:rPr>
                <a:t>- 20 июля</a:t>
              </a:r>
              <a:r>
                <a:rPr lang="ru-RU" sz="1800" dirty="0">
                  <a:latin typeface="Montserrat Semi-Bold Bold" charset="-52"/>
                </a:rPr>
                <a:t>                   </a:t>
              </a:r>
              <a:r>
                <a:rPr lang="ru-RU" sz="1800" dirty="0" smtClean="0">
                  <a:latin typeface="Montserrat Semi-Bold Bold" charset="-52"/>
                </a:rPr>
                <a:t>                     </a:t>
              </a:r>
              <a:r>
                <a:rPr lang="kk-KZ" sz="1800" dirty="0">
                  <a:latin typeface="Montserrat Semi-Bold Bold" charset="-52"/>
                </a:rPr>
                <a:t>до 1 августа</a:t>
              </a:r>
              <a:endParaRPr lang="ru-RU" sz="1800" i="1" dirty="0">
                <a:solidFill>
                  <a:schemeClr val="accent5">
                    <a:lumMod val="50000"/>
                  </a:schemeClr>
                </a:solidFill>
                <a:latin typeface="Montserrat Semi-Bold Bold" charset="-5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0302" y="4727376"/>
              <a:ext cx="9525000" cy="631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800" dirty="0">
                  <a:solidFill>
                    <a:srgbClr val="0070C0"/>
                  </a:solidFill>
                  <a:latin typeface="Montserrat Semi-Bold Bold" charset="-52"/>
                </a:rPr>
                <a:t>Конкурс </a:t>
              </a:r>
            </a:p>
            <a:p>
              <a:r>
                <a:rPr lang="kk-KZ" sz="1800" dirty="0">
                  <a:solidFill>
                    <a:srgbClr val="0070C0"/>
                  </a:solidFill>
                  <a:latin typeface="Montserrat Semi-Bold Bold" charset="-52"/>
                </a:rPr>
                <a:t>(местный бюджет)                       </a:t>
              </a:r>
              <a:r>
                <a:rPr lang="kk-KZ" sz="1800" dirty="0" smtClean="0">
                  <a:solidFill>
                    <a:srgbClr val="0070C0"/>
                  </a:solidFill>
                  <a:latin typeface="Montserrat Semi-Bold Bold" charset="-52"/>
                </a:rPr>
                <a:t>                        </a:t>
              </a:r>
              <a:r>
                <a:rPr lang="kk-KZ" sz="1800" dirty="0" smtClean="0">
                  <a:latin typeface="Montserrat Semi-Bold Bold" charset="-52"/>
                </a:rPr>
                <a:t>5 </a:t>
              </a:r>
              <a:r>
                <a:rPr lang="kk-KZ" sz="1800" dirty="0">
                  <a:latin typeface="Montserrat Semi-Bold Bold" charset="-52"/>
                </a:rPr>
                <a:t>– 15  августа         </a:t>
              </a:r>
              <a:r>
                <a:rPr lang="kk-KZ" sz="1800" dirty="0" smtClean="0">
                  <a:latin typeface="Montserrat Semi-Bold Bold" charset="-52"/>
                </a:rPr>
                <a:t>                           </a:t>
              </a:r>
              <a:r>
                <a:rPr lang="ru-RU" sz="1800" dirty="0">
                  <a:latin typeface="Montserrat Semi-Bold Bold" charset="-52"/>
                </a:rPr>
                <a:t>до </a:t>
              </a:r>
              <a:r>
                <a:rPr lang="kk-KZ" sz="1800" dirty="0">
                  <a:latin typeface="Montserrat Semi-Bold Bold" charset="-52"/>
                </a:rPr>
                <a:t>15 августа</a:t>
              </a:r>
              <a:endParaRPr lang="ru-RU" sz="1800" i="1" dirty="0">
                <a:solidFill>
                  <a:schemeClr val="accent5">
                    <a:lumMod val="50000"/>
                  </a:schemeClr>
                </a:solidFill>
                <a:latin typeface="Montserrat Semi-Bold Bold" charset="-52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187765" y="5526980"/>
            <a:ext cx="11935477" cy="1367772"/>
          </a:xfrm>
          <a:prstGeom prst="rect">
            <a:avLst/>
          </a:prstGeom>
        </p:spPr>
        <p:txBody>
          <a:bodyPr wrap="square" lIns="104863" tIns="52432" rIns="104863" bIns="52432">
            <a:spAutoFit/>
          </a:bodyPr>
          <a:lstStyle/>
          <a:p>
            <a:pPr marL="1136020" indent="-1034070"/>
            <a:r>
              <a:rPr lang="ru-RU" altLang="ko-KR" sz="1800" b="1" i="1" dirty="0">
                <a:latin typeface="Times New Roman" pitchFamily="18" charset="0"/>
                <a:cs typeface="Times New Roman" pitchFamily="18" charset="0"/>
              </a:rPr>
              <a:t>Примечание:</a:t>
            </a:r>
            <a:r>
              <a:rPr lang="ru-RU" altLang="ko-KR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i="1" dirty="0" smtClean="0">
                <a:latin typeface="Times New Roman" pitchFamily="18" charset="0"/>
                <a:cs typeface="Times New Roman" pitchFamily="18" charset="0"/>
              </a:rPr>
              <a:t>прием документов на конкурс осуществляется приемными комиссиями вузов;</a:t>
            </a:r>
          </a:p>
          <a:p>
            <a:pPr marL="1136020" indent="-1034070"/>
            <a:r>
              <a:rPr lang="ru-RU" altLang="ko-KR" sz="1600" b="1" i="1" dirty="0" smtClean="0">
                <a:latin typeface="Times New Roman" pitchFamily="18" charset="0"/>
                <a:cs typeface="Times New Roman" pitchFamily="18" charset="0"/>
              </a:rPr>
              <a:t>                         * </a:t>
            </a:r>
            <a:r>
              <a:rPr lang="ru-RU" altLang="ko-KR" sz="1600" b="1" i="1" dirty="0">
                <a:latin typeface="Times New Roman" pitchFamily="18" charset="0"/>
                <a:cs typeface="Times New Roman" pitchFamily="18" charset="0"/>
              </a:rPr>
              <a:t>возможны изменения в сроках, о чем оповещается в интернет ресурсах МНВО РК, в средствах  массовой информации</a:t>
            </a:r>
          </a:p>
          <a:p>
            <a:pPr marL="1136020" indent="-1034070"/>
            <a:r>
              <a:rPr lang="ru-RU" altLang="ko-KR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1600" b="1" i="1" dirty="0" smtClean="0">
                <a:latin typeface="Times New Roman" pitchFamily="18" charset="0"/>
                <a:cs typeface="Times New Roman" pitchFamily="18" charset="0"/>
              </a:rPr>
              <a:t>                      ** </a:t>
            </a:r>
            <a:r>
              <a:rPr lang="ru-RU" altLang="ko-KR" sz="1600" b="1" i="1" dirty="0">
                <a:latin typeface="Times New Roman" pitchFamily="18" charset="0"/>
                <a:cs typeface="Times New Roman" pitchFamily="18" charset="0"/>
              </a:rPr>
              <a:t>Экзамены для поступления в группу </a:t>
            </a:r>
            <a:r>
              <a:rPr lang="ru-RU" altLang="ko-KR" sz="1600" b="1" i="1" dirty="0" smtClean="0">
                <a:latin typeface="Times New Roman" pitchFamily="18" charset="0"/>
                <a:cs typeface="Times New Roman" pitchFamily="18" charset="0"/>
              </a:rPr>
              <a:t>образовательных </a:t>
            </a:r>
            <a:r>
              <a:rPr lang="ru-RU" altLang="ko-KR" sz="1600" b="1" i="1" dirty="0">
                <a:latin typeface="Times New Roman" pitchFamily="18" charset="0"/>
                <a:cs typeface="Times New Roman" pitchFamily="18" charset="0"/>
              </a:rPr>
              <a:t>программ образовательной области «Педагогические науки" и «Здравоохранение"</a:t>
            </a:r>
          </a:p>
        </p:txBody>
      </p:sp>
    </p:spTree>
    <p:extLst>
      <p:ext uri="{BB962C8B-B14F-4D97-AF65-F5344CB8AC3E}">
        <p14:creationId xmlns:p14="http://schemas.microsoft.com/office/powerpoint/2010/main" val="10329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3" y="-17636"/>
            <a:ext cx="12239999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95020" y="19536"/>
            <a:ext cx="6846793" cy="400103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2000" b="1" dirty="0">
                <a:latin typeface="Palatino Linotype" pitchFamily="18" charset="0"/>
                <a:cs typeface="Times New Roman" panose="02020603050405020304" pitchFamily="18" charset="0"/>
              </a:rPr>
              <a:t> Интернет-ресурсы по вопросам ЕНТ   </a:t>
            </a:r>
            <a:endParaRPr lang="ru-RU" sz="20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1122" t="13105" r="80929" b="70655"/>
          <a:stretch/>
        </p:blipFill>
        <p:spPr bwMode="auto">
          <a:xfrm>
            <a:off x="1349823" y="1815672"/>
            <a:ext cx="1021771" cy="6776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63461" t="14246" r="24038" b="63247"/>
          <a:stretch/>
        </p:blipFill>
        <p:spPr bwMode="auto">
          <a:xfrm>
            <a:off x="5635292" y="2686465"/>
            <a:ext cx="837361" cy="9307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76122" t="14530" r="11378" b="62678"/>
          <a:stretch/>
        </p:blipFill>
        <p:spPr bwMode="auto">
          <a:xfrm>
            <a:off x="1349647" y="3648966"/>
            <a:ext cx="1021947" cy="942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6"/>
          <a:srcRect l="55930" t="17379" r="26122" b="50997"/>
          <a:stretch/>
        </p:blipFill>
        <p:spPr bwMode="auto">
          <a:xfrm>
            <a:off x="5635292" y="4591539"/>
            <a:ext cx="748893" cy="8203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7"/>
          <a:srcRect l="60096" t="20229" r="7692" b="24785"/>
          <a:stretch/>
        </p:blipFill>
        <p:spPr bwMode="auto">
          <a:xfrm>
            <a:off x="1349930" y="5683719"/>
            <a:ext cx="1021947" cy="9722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73958" y="1992509"/>
            <a:ext cx="2160451" cy="369326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Palatino Linotype" pitchFamily="18" charset="0"/>
                <a:cs typeface="Times New Roman" panose="02020603050405020304" pitchFamily="18" charset="0"/>
              </a:rPr>
              <a:t>http://testcenter.kz/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18417" y="2947790"/>
            <a:ext cx="4307449" cy="369326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Palatino Linotype" pitchFamily="18" charset="0"/>
                <a:cs typeface="Times New Roman" panose="02020603050405020304" pitchFamily="18" charset="0"/>
              </a:rPr>
              <a:t>https://www.facebook.com/testcenterkz</a:t>
            </a:r>
            <a:r>
              <a:rPr lang="en-US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73958" y="3904809"/>
            <a:ext cx="4478971" cy="369326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dirty="0">
                <a:latin typeface="Palatino Linotype" pitchFamily="18" charset="0"/>
                <a:cs typeface="Times New Roman" panose="02020603050405020304" pitchFamily="18" charset="0"/>
              </a:rPr>
              <a:t>https://www.instagram.com/testcenterkz</a:t>
            </a:r>
            <a:r>
              <a:rPr lang="en-US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18418" y="4786267"/>
            <a:ext cx="2962658" cy="369326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Palatino Linotype" pitchFamily="18" charset="0"/>
                <a:cs typeface="Times New Roman" panose="02020603050405020304" pitchFamily="18" charset="0"/>
              </a:rPr>
              <a:t>https://vk.com/testcenterkz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27169" y="5886565"/>
            <a:ext cx="8690778" cy="645888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Palatino Linotype" pitchFamily="18" charset="0"/>
                <a:cs typeface="Times New Roman" panose="02020603050405020304" pitchFamily="18" charset="0"/>
              </a:rPr>
              <a:t>www.youtube.com/channel/UCzmZObVJTezesGyIEKw6h-Q</a:t>
            </a:r>
            <a:r>
              <a:rPr lang="ru-RU" dirty="0">
                <a:latin typeface="Palatino Linotype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Palatino Linotype" pitchFamily="18" charset="0"/>
                <a:cs typeface="Times New Roman" panose="02020603050405020304" pitchFamily="18" charset="0"/>
              </a:rPr>
            </a:br>
            <a:endParaRPr lang="ru-RU" dirty="0">
              <a:latin typeface="Palatino Linotype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8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" y="414413"/>
            <a:ext cx="12204701" cy="430867"/>
          </a:xfrm>
          <a:prstGeom prst="rect">
            <a:avLst/>
          </a:prstGeom>
          <a:solidFill>
            <a:srgbClr val="E4C29C"/>
          </a:solidFill>
        </p:spPr>
        <p:txBody>
          <a:bodyPr wrap="square" lIns="91422" tIns="45710" rIns="91422" bIns="45710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5726" y="1107774"/>
            <a:ext cx="11305256" cy="5744629"/>
          </a:xfrm>
          <a:prstGeom prst="rect">
            <a:avLst/>
          </a:prstGeom>
        </p:spPr>
        <p:txBody>
          <a:bodyPr wrap="square" lIns="91422" tIns="45710" rIns="91422" bIns="45710">
            <a:spAutoFit/>
          </a:bodyPr>
          <a:lstStyle/>
          <a:p>
            <a:pPr marL="457200" indent="-457200">
              <a:lnSpc>
                <a:spcPct val="115000"/>
              </a:lnSpc>
              <a:spcBef>
                <a:spcPts val="750"/>
              </a:spcBef>
              <a:buFont typeface="+mj-lt"/>
              <a:buAutoNum type="arabi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Palatino Linotype" pitchFamily="18" charset="0"/>
                <a:cs typeface="Times New Roman" pitchFamily="18" charset="0"/>
              </a:rPr>
              <a:t>В </a:t>
            </a:r>
            <a:r>
              <a:rPr lang="ru-RU" sz="1900" dirty="0">
                <a:latin typeface="Palatino Linotype" pitchFamily="18" charset="0"/>
                <a:cs typeface="Times New Roman" pitchFamily="18" charset="0"/>
              </a:rPr>
              <a:t>целях глубокой оценки знаний абитуриентов в одном варианте предмета «История Казахстана» предусмотрено 20 тестовых заданий (20 баллов): с 1 по 10 – тестовые задания на выбор одного правильного ответа, с 11 по 20 – контекстно-ориентированные задания (2 контекста по 5 вопросам). </a:t>
            </a:r>
          </a:p>
          <a:p>
            <a:pPr marL="457200" indent="-457200" algn="just">
              <a:buFont typeface="+mj-lt"/>
              <a:buAutoNum type="arabicParenR"/>
            </a:pPr>
            <a:endParaRPr lang="ru-RU" sz="1900" dirty="0">
              <a:latin typeface="Palatino Linotype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1900" dirty="0" smtClean="0">
                <a:latin typeface="Palatino Linotype" pitchFamily="18" charset="0"/>
                <a:cs typeface="Times New Roman" pitchFamily="18" charset="0"/>
              </a:rPr>
              <a:t>Дано </a:t>
            </a:r>
            <a:r>
              <a:rPr lang="ru-RU" sz="1900" dirty="0">
                <a:latin typeface="Palatino Linotype" pitchFamily="18" charset="0"/>
                <a:cs typeface="Times New Roman" pitchFamily="18" charset="0"/>
              </a:rPr>
              <a:t>15 тестовых заданий (15 баллов) по 3 текстам по направлению «грамотность чтения».</a:t>
            </a:r>
          </a:p>
          <a:p>
            <a:pPr marL="457200" indent="-457200" algn="just">
              <a:buFont typeface="+mj-lt"/>
              <a:buAutoNum type="arabicParenR"/>
            </a:pPr>
            <a:endParaRPr lang="ru-RU" sz="1900" dirty="0">
              <a:latin typeface="Palatino Linotype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1900" dirty="0" smtClean="0">
                <a:latin typeface="Palatino Linotype" pitchFamily="18" charset="0"/>
                <a:cs typeface="Times New Roman" pitchFamily="18" charset="0"/>
              </a:rPr>
              <a:t>Кроме </a:t>
            </a:r>
            <a:r>
              <a:rPr lang="ru-RU" sz="1900" dirty="0">
                <a:latin typeface="Palatino Linotype" pitchFamily="18" charset="0"/>
                <a:cs typeface="Times New Roman" pitchFamily="18" charset="0"/>
              </a:rPr>
              <a:t>того, количество вариантов ответа было уменьшено с 5 до 4 в заданиях теста с одним правильным ответом, а количество вариантов ответа уменьшено с 8 до 6 в заданиях теста с одним и более правильными ответами (не более трех правильных ответов)</a:t>
            </a:r>
          </a:p>
          <a:p>
            <a:pPr marL="457200" indent="-457200" algn="just">
              <a:buFont typeface="+mj-lt"/>
              <a:buAutoNum type="arabicParenR"/>
            </a:pPr>
            <a:endParaRPr lang="ru-RU" sz="1900" dirty="0">
              <a:latin typeface="Palatino Linotype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1900" dirty="0" smtClean="0">
                <a:latin typeface="Palatino Linotype" pitchFamily="18" charset="0"/>
                <a:cs typeface="Times New Roman" pitchFamily="18" charset="0"/>
              </a:rPr>
              <a:t>Предмет </a:t>
            </a:r>
            <a:r>
              <a:rPr lang="ru-RU" sz="1900" dirty="0">
                <a:latin typeface="Palatino Linotype" pitchFamily="18" charset="0"/>
                <a:cs typeface="Times New Roman" pitchFamily="18" charset="0"/>
              </a:rPr>
              <a:t>«Информатика» включен в перечень комбинаций предметов, т.е. поступающие на следующие группы образовательных программ будут сдавать ЕНТ  по комбинации предметов «Математика + Информатика»: </a:t>
            </a:r>
          </a:p>
          <a:p>
            <a:pPr algn="just"/>
            <a:r>
              <a:rPr lang="ru-RU" sz="1900" dirty="0" smtClean="0">
                <a:latin typeface="Palatino Linotype" pitchFamily="18" charset="0"/>
                <a:cs typeface="Times New Roman" pitchFamily="18" charset="0"/>
              </a:rPr>
              <a:t>       В011 </a:t>
            </a:r>
            <a:r>
              <a:rPr lang="ru-RU" sz="1900" dirty="0">
                <a:latin typeface="Palatino Linotype" pitchFamily="18" charset="0"/>
                <a:cs typeface="Times New Roman" pitchFamily="18" charset="0"/>
              </a:rPr>
              <a:t>- Подготовка учителей информатики;</a:t>
            </a:r>
          </a:p>
          <a:p>
            <a:pPr algn="just"/>
            <a:r>
              <a:rPr lang="ru-RU" sz="1900" dirty="0" smtClean="0">
                <a:latin typeface="Palatino Linotype" pitchFamily="18" charset="0"/>
                <a:cs typeface="Times New Roman" pitchFamily="18" charset="0"/>
              </a:rPr>
              <a:t>       В057 </a:t>
            </a:r>
            <a:r>
              <a:rPr lang="ru-RU" sz="1900" dirty="0">
                <a:latin typeface="Palatino Linotype" pitchFamily="18" charset="0"/>
                <a:cs typeface="Times New Roman" pitchFamily="18" charset="0"/>
              </a:rPr>
              <a:t>- Информационные технологии;</a:t>
            </a:r>
          </a:p>
          <a:p>
            <a:pPr algn="just"/>
            <a:r>
              <a:rPr lang="ru-RU" sz="1900" dirty="0" smtClean="0">
                <a:latin typeface="Palatino Linotype" pitchFamily="18" charset="0"/>
                <a:cs typeface="Times New Roman" pitchFamily="18" charset="0"/>
              </a:rPr>
              <a:t>       В058 </a:t>
            </a:r>
            <a:r>
              <a:rPr lang="ru-RU" sz="1900" dirty="0">
                <a:latin typeface="Palatino Linotype" pitchFamily="18" charset="0"/>
                <a:cs typeface="Times New Roman" pitchFamily="18" charset="0"/>
              </a:rPr>
              <a:t>- Информационной безопасности.</a:t>
            </a:r>
            <a:endParaRPr lang="en-US" sz="1900" dirty="0">
              <a:latin typeface="Palatino Linotype" pitchFamily="18" charset="0"/>
              <a:cs typeface="Times New Roman" pitchFamily="18" charset="0"/>
            </a:endParaRPr>
          </a:p>
          <a:p>
            <a:pPr marL="342824" indent="-342824" algn="just">
              <a:buAutoNum type="arabicParenR"/>
            </a:pPr>
            <a:endParaRPr lang="en-US" sz="1900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753" y="6319071"/>
            <a:ext cx="10153127" cy="373831"/>
          </a:xfrm>
        </p:spPr>
        <p:txBody>
          <a:bodyPr/>
          <a:lstStyle/>
          <a:p>
            <a:pPr algn="l"/>
            <a:endParaRPr lang="en-US" i="1" dirty="0" smtClean="0">
              <a:solidFill>
                <a:prstClr val="black"/>
              </a:solidFill>
            </a:endParaRPr>
          </a:p>
          <a:p>
            <a:pPr algn="l"/>
            <a:r>
              <a:rPr lang="ru-RU" i="1" dirty="0" smtClean="0">
                <a:solidFill>
                  <a:prstClr val="black"/>
                </a:solidFill>
              </a:rPr>
              <a:t>* В </a:t>
            </a:r>
            <a:r>
              <a:rPr lang="ru-RU" i="1" dirty="0">
                <a:solidFill>
                  <a:prstClr val="black"/>
                </a:solidFill>
              </a:rPr>
              <a:t>настоящее время вносятся изменения и дополнения в Типовые </a:t>
            </a:r>
            <a:r>
              <a:rPr lang="ru-RU" i="1" dirty="0" smtClean="0">
                <a:solidFill>
                  <a:prstClr val="black"/>
                </a:solidFill>
              </a:rPr>
              <a:t>правила</a:t>
            </a:r>
            <a:endParaRPr lang="ru-RU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414413"/>
            <a:ext cx="12204701" cy="477033"/>
          </a:xfrm>
          <a:prstGeom prst="rect">
            <a:avLst/>
          </a:prstGeom>
        </p:spPr>
        <p:txBody>
          <a:bodyPr vert="horz" lIns="109839" tIns="54920" rIns="109839" bIns="54920" rtlCol="0" anchor="ctr">
            <a:normAutofit lnSpcReduction="10000"/>
          </a:bodyPr>
          <a:lstStyle>
            <a:lvl1pPr algn="ctr" defTabSz="1098394">
              <a:spcBef>
                <a:spcPct val="0"/>
              </a:spcBef>
              <a:buNone/>
              <a:defRPr sz="2500" b="1">
                <a:latin typeface="Palatino Linotype" pitchFamily="18" charset="0"/>
                <a:ea typeface="+mj-ea"/>
                <a:cs typeface="+mj-cs"/>
              </a:defRPr>
            </a:lvl1pPr>
          </a:lstStyle>
          <a:p>
            <a:r>
              <a:rPr lang="ru-RU" dirty="0"/>
              <a:t>Какие изменения ожидаются в формате ЕНТ в 2023 году?</a:t>
            </a:r>
          </a:p>
        </p:txBody>
      </p:sp>
    </p:spTree>
    <p:extLst>
      <p:ext uri="{BB962C8B-B14F-4D97-AF65-F5344CB8AC3E}">
        <p14:creationId xmlns:p14="http://schemas.microsoft.com/office/powerpoint/2010/main" val="106571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3679" y="1823018"/>
            <a:ext cx="11991103" cy="4347298"/>
            <a:chOff x="15904" y="1683738"/>
            <a:chExt cx="11991103" cy="4347298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xmlns="" id="{91677C4D-31CB-46E4-840F-FFB1E9F94DF3}"/>
                </a:ext>
              </a:extLst>
            </p:cNvPr>
            <p:cNvSpPr/>
            <p:nvPr/>
          </p:nvSpPr>
          <p:spPr>
            <a:xfrm>
              <a:off x="2327774" y="2695646"/>
              <a:ext cx="2257097" cy="3276847"/>
            </a:xfrm>
            <a:prstGeom prst="roundRect">
              <a:avLst>
                <a:gd name="adj" fmla="val 902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reflection blurRad="139700" stA="50000" endPos="1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275" tIns="46139" rIns="92275" bIns="46139"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xmlns="" id="{DB3F5F77-901D-4B75-94D9-F00F782AFAD4}"/>
                </a:ext>
              </a:extLst>
            </p:cNvPr>
            <p:cNvSpPr/>
            <p:nvPr/>
          </p:nvSpPr>
          <p:spPr>
            <a:xfrm>
              <a:off x="2661966" y="1683738"/>
              <a:ext cx="1746426" cy="2923403"/>
            </a:xfrm>
            <a:custGeom>
              <a:avLst/>
              <a:gdLst>
                <a:gd name="connsiteX0" fmla="*/ 126032 w 1670466"/>
                <a:gd name="connsiteY0" fmla="*/ 0 h 2408774"/>
                <a:gd name="connsiteX1" fmla="*/ 1559102 w 1670466"/>
                <a:gd name="connsiteY1" fmla="*/ 95323 h 2408774"/>
                <a:gd name="connsiteX2" fmla="*/ 1559102 w 1670466"/>
                <a:gd name="connsiteY2" fmla="*/ 99557 h 2408774"/>
                <a:gd name="connsiteX3" fmla="*/ 1577206 w 1670466"/>
                <a:gd name="connsiteY3" fmla="*/ 102336 h 2408774"/>
                <a:gd name="connsiteX4" fmla="*/ 1670466 w 1670466"/>
                <a:gd name="connsiteY4" fmla="*/ 209306 h 2408774"/>
                <a:gd name="connsiteX5" fmla="*/ 1670466 w 1670466"/>
                <a:gd name="connsiteY5" fmla="*/ 249912 h 2408774"/>
                <a:gd name="connsiteX6" fmla="*/ 1670466 w 1670466"/>
                <a:gd name="connsiteY6" fmla="*/ 1940076 h 2408774"/>
                <a:gd name="connsiteX7" fmla="*/ 1670466 w 1670466"/>
                <a:gd name="connsiteY7" fmla="*/ 2037381 h 2408774"/>
                <a:gd name="connsiteX8" fmla="*/ 1517769 w 1670466"/>
                <a:gd name="connsiteY8" fmla="*/ 2153474 h 2408774"/>
                <a:gd name="connsiteX9" fmla="*/ 636240 w 1670466"/>
                <a:gd name="connsiteY9" fmla="*/ 2153474 h 2408774"/>
                <a:gd name="connsiteX10" fmla="*/ 432000 w 1670466"/>
                <a:gd name="connsiteY10" fmla="*/ 2408774 h 2408774"/>
                <a:gd name="connsiteX11" fmla="*/ 227760 w 1670466"/>
                <a:gd name="connsiteY11" fmla="*/ 2153474 h 2408774"/>
                <a:gd name="connsiteX12" fmla="*/ 152697 w 1670466"/>
                <a:gd name="connsiteY12" fmla="*/ 2153474 h 2408774"/>
                <a:gd name="connsiteX13" fmla="*/ 0 w 1670466"/>
                <a:gd name="connsiteY13" fmla="*/ 2037381 h 2408774"/>
                <a:gd name="connsiteX14" fmla="*/ 0 w 1670466"/>
                <a:gd name="connsiteY14" fmla="*/ 1940076 h 2408774"/>
                <a:gd name="connsiteX15" fmla="*/ 0 w 1670466"/>
                <a:gd name="connsiteY15" fmla="*/ 209306 h 2408774"/>
                <a:gd name="connsiteX16" fmla="*/ 0 w 1670466"/>
                <a:gd name="connsiteY16" fmla="*/ 112000 h 2408774"/>
                <a:gd name="connsiteX17" fmla="*/ 93261 w 1670466"/>
                <a:gd name="connsiteY17" fmla="*/ 5031 h 240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0466" h="2408774">
                  <a:moveTo>
                    <a:pt x="126032" y="0"/>
                  </a:moveTo>
                  <a:lnTo>
                    <a:pt x="1559102" y="95323"/>
                  </a:lnTo>
                  <a:lnTo>
                    <a:pt x="1559102" y="99557"/>
                  </a:lnTo>
                  <a:lnTo>
                    <a:pt x="1577206" y="102336"/>
                  </a:lnTo>
                  <a:cubicBezTo>
                    <a:pt x="1632012" y="119960"/>
                    <a:pt x="1670466" y="161218"/>
                    <a:pt x="1670466" y="209306"/>
                  </a:cubicBezTo>
                  <a:lnTo>
                    <a:pt x="1670466" y="249912"/>
                  </a:lnTo>
                  <a:lnTo>
                    <a:pt x="1670466" y="1940076"/>
                  </a:lnTo>
                  <a:lnTo>
                    <a:pt x="1670466" y="2037381"/>
                  </a:lnTo>
                  <a:cubicBezTo>
                    <a:pt x="1670466" y="2101498"/>
                    <a:pt x="1602102" y="2153474"/>
                    <a:pt x="1517769" y="2153474"/>
                  </a:cubicBezTo>
                  <a:lnTo>
                    <a:pt x="636240" y="2153474"/>
                  </a:lnTo>
                  <a:lnTo>
                    <a:pt x="432000" y="2408774"/>
                  </a:lnTo>
                  <a:lnTo>
                    <a:pt x="227760" y="2153474"/>
                  </a:lnTo>
                  <a:lnTo>
                    <a:pt x="152697" y="2153474"/>
                  </a:lnTo>
                  <a:cubicBezTo>
                    <a:pt x="68365" y="2153474"/>
                    <a:pt x="0" y="2101498"/>
                    <a:pt x="0" y="2037381"/>
                  </a:cubicBezTo>
                  <a:lnTo>
                    <a:pt x="0" y="1940076"/>
                  </a:lnTo>
                  <a:lnTo>
                    <a:pt x="0" y="209306"/>
                  </a:lnTo>
                  <a:lnTo>
                    <a:pt x="0" y="112000"/>
                  </a:lnTo>
                  <a:cubicBezTo>
                    <a:pt x="0" y="63913"/>
                    <a:pt x="38455" y="22654"/>
                    <a:pt x="93261" y="503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3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2275" tIns="46139" rIns="92275" bIns="46139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xmlns="" id="{06357792-F684-454D-A20E-BED8CC060EBC}"/>
                </a:ext>
              </a:extLst>
            </p:cNvPr>
            <p:cNvSpPr/>
            <p:nvPr/>
          </p:nvSpPr>
          <p:spPr>
            <a:xfrm>
              <a:off x="4788464" y="2695646"/>
              <a:ext cx="2257097" cy="3276847"/>
            </a:xfrm>
            <a:prstGeom prst="roundRect">
              <a:avLst>
                <a:gd name="adj" fmla="val 902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reflection blurRad="139700" stA="50000" endPos="1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275" tIns="46139" rIns="92275" bIns="46139"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xmlns="" id="{9EDD2178-EDF2-4208-ACF1-7E1FA6C72305}"/>
                </a:ext>
              </a:extLst>
            </p:cNvPr>
            <p:cNvSpPr/>
            <p:nvPr/>
          </p:nvSpPr>
          <p:spPr>
            <a:xfrm rot="10800000">
              <a:off x="5123407" y="1683738"/>
              <a:ext cx="1587207" cy="2923403"/>
            </a:xfrm>
            <a:custGeom>
              <a:avLst/>
              <a:gdLst>
                <a:gd name="connsiteX0" fmla="*/ 1544434 w 1670466"/>
                <a:gd name="connsiteY0" fmla="*/ 2408774 h 2408774"/>
                <a:gd name="connsiteX1" fmla="*/ 111364 w 1670466"/>
                <a:gd name="connsiteY1" fmla="*/ 2313451 h 2408774"/>
                <a:gd name="connsiteX2" fmla="*/ 111364 w 1670466"/>
                <a:gd name="connsiteY2" fmla="*/ 2309217 h 2408774"/>
                <a:gd name="connsiteX3" fmla="*/ 93260 w 1670466"/>
                <a:gd name="connsiteY3" fmla="*/ 2306438 h 2408774"/>
                <a:gd name="connsiteX4" fmla="*/ 0 w 1670466"/>
                <a:gd name="connsiteY4" fmla="*/ 2199468 h 2408774"/>
                <a:gd name="connsiteX5" fmla="*/ 0 w 1670466"/>
                <a:gd name="connsiteY5" fmla="*/ 2158862 h 2408774"/>
                <a:gd name="connsiteX6" fmla="*/ 0 w 1670466"/>
                <a:gd name="connsiteY6" fmla="*/ 468699 h 2408774"/>
                <a:gd name="connsiteX7" fmla="*/ 0 w 1670466"/>
                <a:gd name="connsiteY7" fmla="*/ 371393 h 2408774"/>
                <a:gd name="connsiteX8" fmla="*/ 152697 w 1670466"/>
                <a:gd name="connsiteY8" fmla="*/ 255300 h 2408774"/>
                <a:gd name="connsiteX9" fmla="*/ 1034226 w 1670466"/>
                <a:gd name="connsiteY9" fmla="*/ 255300 h 2408774"/>
                <a:gd name="connsiteX10" fmla="*/ 1238466 w 1670466"/>
                <a:gd name="connsiteY10" fmla="*/ 0 h 2408774"/>
                <a:gd name="connsiteX11" fmla="*/ 1442706 w 1670466"/>
                <a:gd name="connsiteY11" fmla="*/ 255300 h 2408774"/>
                <a:gd name="connsiteX12" fmla="*/ 1517769 w 1670466"/>
                <a:gd name="connsiteY12" fmla="*/ 255300 h 2408774"/>
                <a:gd name="connsiteX13" fmla="*/ 1670466 w 1670466"/>
                <a:gd name="connsiteY13" fmla="*/ 371393 h 2408774"/>
                <a:gd name="connsiteX14" fmla="*/ 1670466 w 1670466"/>
                <a:gd name="connsiteY14" fmla="*/ 468699 h 2408774"/>
                <a:gd name="connsiteX15" fmla="*/ 1670466 w 1670466"/>
                <a:gd name="connsiteY15" fmla="*/ 2199468 h 2408774"/>
                <a:gd name="connsiteX16" fmla="*/ 1670466 w 1670466"/>
                <a:gd name="connsiteY16" fmla="*/ 2296774 h 2408774"/>
                <a:gd name="connsiteX17" fmla="*/ 1577205 w 1670466"/>
                <a:gd name="connsiteY17" fmla="*/ 2403744 h 240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0466" h="2408774">
                  <a:moveTo>
                    <a:pt x="1544434" y="2408774"/>
                  </a:moveTo>
                  <a:lnTo>
                    <a:pt x="111364" y="2313451"/>
                  </a:lnTo>
                  <a:lnTo>
                    <a:pt x="111364" y="2309217"/>
                  </a:lnTo>
                  <a:lnTo>
                    <a:pt x="93260" y="2306438"/>
                  </a:lnTo>
                  <a:cubicBezTo>
                    <a:pt x="38454" y="2288814"/>
                    <a:pt x="0" y="2247556"/>
                    <a:pt x="0" y="2199468"/>
                  </a:cubicBezTo>
                  <a:lnTo>
                    <a:pt x="0" y="2158862"/>
                  </a:lnTo>
                  <a:lnTo>
                    <a:pt x="0" y="468699"/>
                  </a:lnTo>
                  <a:lnTo>
                    <a:pt x="0" y="371393"/>
                  </a:lnTo>
                  <a:cubicBezTo>
                    <a:pt x="0" y="307276"/>
                    <a:pt x="68364" y="255300"/>
                    <a:pt x="152697" y="255300"/>
                  </a:cubicBezTo>
                  <a:lnTo>
                    <a:pt x="1034226" y="255300"/>
                  </a:lnTo>
                  <a:lnTo>
                    <a:pt x="1238466" y="0"/>
                  </a:lnTo>
                  <a:lnTo>
                    <a:pt x="1442706" y="255300"/>
                  </a:lnTo>
                  <a:lnTo>
                    <a:pt x="1517769" y="255300"/>
                  </a:lnTo>
                  <a:cubicBezTo>
                    <a:pt x="1602102" y="255300"/>
                    <a:pt x="1670466" y="307276"/>
                    <a:pt x="1670466" y="371393"/>
                  </a:cubicBezTo>
                  <a:lnTo>
                    <a:pt x="1670466" y="468699"/>
                  </a:lnTo>
                  <a:lnTo>
                    <a:pt x="1670466" y="2199468"/>
                  </a:lnTo>
                  <a:lnTo>
                    <a:pt x="1670466" y="2296774"/>
                  </a:lnTo>
                  <a:cubicBezTo>
                    <a:pt x="1670466" y="2344861"/>
                    <a:pt x="1632011" y="2386120"/>
                    <a:pt x="1577205" y="240374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9300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2275" tIns="46139" rIns="92275" bIns="46139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xmlns="" id="{24111A75-B887-4F63-98BF-DEA7BFA5984C}"/>
                </a:ext>
              </a:extLst>
            </p:cNvPr>
            <p:cNvSpPr/>
            <p:nvPr/>
          </p:nvSpPr>
          <p:spPr>
            <a:xfrm>
              <a:off x="7226399" y="2748548"/>
              <a:ext cx="2257097" cy="3276847"/>
            </a:xfrm>
            <a:prstGeom prst="roundRect">
              <a:avLst>
                <a:gd name="adj" fmla="val 902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reflection blurRad="139700" stA="50000" endPos="1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275" tIns="46139" rIns="92275" bIns="46139"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xmlns="" id="{36832BE3-E19D-4B15-A260-7ECC801A4C0B}"/>
                </a:ext>
              </a:extLst>
            </p:cNvPr>
            <p:cNvSpPr/>
            <p:nvPr/>
          </p:nvSpPr>
          <p:spPr>
            <a:xfrm>
              <a:off x="7561339" y="1736639"/>
              <a:ext cx="1587207" cy="2923403"/>
            </a:xfrm>
            <a:custGeom>
              <a:avLst/>
              <a:gdLst>
                <a:gd name="connsiteX0" fmla="*/ 126032 w 1670466"/>
                <a:gd name="connsiteY0" fmla="*/ 0 h 2408774"/>
                <a:gd name="connsiteX1" fmla="*/ 1559102 w 1670466"/>
                <a:gd name="connsiteY1" fmla="*/ 95323 h 2408774"/>
                <a:gd name="connsiteX2" fmla="*/ 1559102 w 1670466"/>
                <a:gd name="connsiteY2" fmla="*/ 99557 h 2408774"/>
                <a:gd name="connsiteX3" fmla="*/ 1577206 w 1670466"/>
                <a:gd name="connsiteY3" fmla="*/ 102336 h 2408774"/>
                <a:gd name="connsiteX4" fmla="*/ 1670466 w 1670466"/>
                <a:gd name="connsiteY4" fmla="*/ 209306 h 2408774"/>
                <a:gd name="connsiteX5" fmla="*/ 1670466 w 1670466"/>
                <a:gd name="connsiteY5" fmla="*/ 249912 h 2408774"/>
                <a:gd name="connsiteX6" fmla="*/ 1670466 w 1670466"/>
                <a:gd name="connsiteY6" fmla="*/ 1940076 h 2408774"/>
                <a:gd name="connsiteX7" fmla="*/ 1670466 w 1670466"/>
                <a:gd name="connsiteY7" fmla="*/ 2037381 h 2408774"/>
                <a:gd name="connsiteX8" fmla="*/ 1517769 w 1670466"/>
                <a:gd name="connsiteY8" fmla="*/ 2153474 h 2408774"/>
                <a:gd name="connsiteX9" fmla="*/ 636240 w 1670466"/>
                <a:gd name="connsiteY9" fmla="*/ 2153474 h 2408774"/>
                <a:gd name="connsiteX10" fmla="*/ 432000 w 1670466"/>
                <a:gd name="connsiteY10" fmla="*/ 2408774 h 2408774"/>
                <a:gd name="connsiteX11" fmla="*/ 227760 w 1670466"/>
                <a:gd name="connsiteY11" fmla="*/ 2153474 h 2408774"/>
                <a:gd name="connsiteX12" fmla="*/ 152697 w 1670466"/>
                <a:gd name="connsiteY12" fmla="*/ 2153474 h 2408774"/>
                <a:gd name="connsiteX13" fmla="*/ 0 w 1670466"/>
                <a:gd name="connsiteY13" fmla="*/ 2037381 h 2408774"/>
                <a:gd name="connsiteX14" fmla="*/ 0 w 1670466"/>
                <a:gd name="connsiteY14" fmla="*/ 1940076 h 2408774"/>
                <a:gd name="connsiteX15" fmla="*/ 0 w 1670466"/>
                <a:gd name="connsiteY15" fmla="*/ 209306 h 2408774"/>
                <a:gd name="connsiteX16" fmla="*/ 0 w 1670466"/>
                <a:gd name="connsiteY16" fmla="*/ 112000 h 2408774"/>
                <a:gd name="connsiteX17" fmla="*/ 93261 w 1670466"/>
                <a:gd name="connsiteY17" fmla="*/ 5031 h 240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0466" h="2408774">
                  <a:moveTo>
                    <a:pt x="126032" y="0"/>
                  </a:moveTo>
                  <a:lnTo>
                    <a:pt x="1559102" y="95323"/>
                  </a:lnTo>
                  <a:lnTo>
                    <a:pt x="1559102" y="99557"/>
                  </a:lnTo>
                  <a:lnTo>
                    <a:pt x="1577206" y="102336"/>
                  </a:lnTo>
                  <a:cubicBezTo>
                    <a:pt x="1632012" y="119960"/>
                    <a:pt x="1670466" y="161218"/>
                    <a:pt x="1670466" y="209306"/>
                  </a:cubicBezTo>
                  <a:lnTo>
                    <a:pt x="1670466" y="249912"/>
                  </a:lnTo>
                  <a:lnTo>
                    <a:pt x="1670466" y="1940076"/>
                  </a:lnTo>
                  <a:lnTo>
                    <a:pt x="1670466" y="2037381"/>
                  </a:lnTo>
                  <a:cubicBezTo>
                    <a:pt x="1670466" y="2101498"/>
                    <a:pt x="1602102" y="2153474"/>
                    <a:pt x="1517769" y="2153474"/>
                  </a:cubicBezTo>
                  <a:lnTo>
                    <a:pt x="636240" y="2153474"/>
                  </a:lnTo>
                  <a:lnTo>
                    <a:pt x="432000" y="2408774"/>
                  </a:lnTo>
                  <a:lnTo>
                    <a:pt x="227760" y="2153474"/>
                  </a:lnTo>
                  <a:lnTo>
                    <a:pt x="152697" y="2153474"/>
                  </a:lnTo>
                  <a:cubicBezTo>
                    <a:pt x="68365" y="2153474"/>
                    <a:pt x="0" y="2101498"/>
                    <a:pt x="0" y="2037381"/>
                  </a:cubicBezTo>
                  <a:lnTo>
                    <a:pt x="0" y="1940076"/>
                  </a:lnTo>
                  <a:lnTo>
                    <a:pt x="0" y="209306"/>
                  </a:lnTo>
                  <a:lnTo>
                    <a:pt x="0" y="112000"/>
                  </a:lnTo>
                  <a:cubicBezTo>
                    <a:pt x="0" y="63913"/>
                    <a:pt x="38456" y="22654"/>
                    <a:pt x="93261" y="503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9300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2275" tIns="46139" rIns="92275" bIns="46139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xmlns="" id="{E02E2CBC-F5BA-4D46-B41D-1FCAE5016061}"/>
                </a:ext>
              </a:extLst>
            </p:cNvPr>
            <p:cNvSpPr/>
            <p:nvPr/>
          </p:nvSpPr>
          <p:spPr>
            <a:xfrm>
              <a:off x="9665974" y="2754189"/>
              <a:ext cx="2257097" cy="3276847"/>
            </a:xfrm>
            <a:prstGeom prst="roundRect">
              <a:avLst>
                <a:gd name="adj" fmla="val 902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reflection blurRad="139700" stA="50000" endPos="1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275" tIns="46139" rIns="92275" bIns="46139"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xmlns="" id="{ABBFD423-70AC-4EF1-873E-6B1B527A4382}"/>
                </a:ext>
              </a:extLst>
            </p:cNvPr>
            <p:cNvSpPr/>
            <p:nvPr/>
          </p:nvSpPr>
          <p:spPr>
            <a:xfrm>
              <a:off x="10002418" y="1742282"/>
              <a:ext cx="1587207" cy="2923403"/>
            </a:xfrm>
            <a:custGeom>
              <a:avLst/>
              <a:gdLst>
                <a:gd name="connsiteX0" fmla="*/ 126032 w 1670466"/>
                <a:gd name="connsiteY0" fmla="*/ 0 h 2408774"/>
                <a:gd name="connsiteX1" fmla="*/ 1559102 w 1670466"/>
                <a:gd name="connsiteY1" fmla="*/ 95323 h 2408774"/>
                <a:gd name="connsiteX2" fmla="*/ 1559102 w 1670466"/>
                <a:gd name="connsiteY2" fmla="*/ 99557 h 2408774"/>
                <a:gd name="connsiteX3" fmla="*/ 1577206 w 1670466"/>
                <a:gd name="connsiteY3" fmla="*/ 102336 h 2408774"/>
                <a:gd name="connsiteX4" fmla="*/ 1670466 w 1670466"/>
                <a:gd name="connsiteY4" fmla="*/ 209306 h 2408774"/>
                <a:gd name="connsiteX5" fmla="*/ 1670466 w 1670466"/>
                <a:gd name="connsiteY5" fmla="*/ 249912 h 2408774"/>
                <a:gd name="connsiteX6" fmla="*/ 1670466 w 1670466"/>
                <a:gd name="connsiteY6" fmla="*/ 1940076 h 2408774"/>
                <a:gd name="connsiteX7" fmla="*/ 1670466 w 1670466"/>
                <a:gd name="connsiteY7" fmla="*/ 2037381 h 2408774"/>
                <a:gd name="connsiteX8" fmla="*/ 1517769 w 1670466"/>
                <a:gd name="connsiteY8" fmla="*/ 2153474 h 2408774"/>
                <a:gd name="connsiteX9" fmla="*/ 636240 w 1670466"/>
                <a:gd name="connsiteY9" fmla="*/ 2153474 h 2408774"/>
                <a:gd name="connsiteX10" fmla="*/ 432000 w 1670466"/>
                <a:gd name="connsiteY10" fmla="*/ 2408774 h 2408774"/>
                <a:gd name="connsiteX11" fmla="*/ 227760 w 1670466"/>
                <a:gd name="connsiteY11" fmla="*/ 2153474 h 2408774"/>
                <a:gd name="connsiteX12" fmla="*/ 152697 w 1670466"/>
                <a:gd name="connsiteY12" fmla="*/ 2153474 h 2408774"/>
                <a:gd name="connsiteX13" fmla="*/ 0 w 1670466"/>
                <a:gd name="connsiteY13" fmla="*/ 2037381 h 2408774"/>
                <a:gd name="connsiteX14" fmla="*/ 0 w 1670466"/>
                <a:gd name="connsiteY14" fmla="*/ 1940076 h 2408774"/>
                <a:gd name="connsiteX15" fmla="*/ 0 w 1670466"/>
                <a:gd name="connsiteY15" fmla="*/ 209306 h 2408774"/>
                <a:gd name="connsiteX16" fmla="*/ 0 w 1670466"/>
                <a:gd name="connsiteY16" fmla="*/ 112000 h 2408774"/>
                <a:gd name="connsiteX17" fmla="*/ 93261 w 1670466"/>
                <a:gd name="connsiteY17" fmla="*/ 5031 h 240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0466" h="2408774">
                  <a:moveTo>
                    <a:pt x="126032" y="0"/>
                  </a:moveTo>
                  <a:lnTo>
                    <a:pt x="1559102" y="95323"/>
                  </a:lnTo>
                  <a:lnTo>
                    <a:pt x="1559102" y="99557"/>
                  </a:lnTo>
                  <a:lnTo>
                    <a:pt x="1577206" y="102336"/>
                  </a:lnTo>
                  <a:cubicBezTo>
                    <a:pt x="1632011" y="119960"/>
                    <a:pt x="1670466" y="161218"/>
                    <a:pt x="1670466" y="209306"/>
                  </a:cubicBezTo>
                  <a:lnTo>
                    <a:pt x="1670466" y="249912"/>
                  </a:lnTo>
                  <a:lnTo>
                    <a:pt x="1670466" y="1940076"/>
                  </a:lnTo>
                  <a:lnTo>
                    <a:pt x="1670466" y="2037381"/>
                  </a:lnTo>
                  <a:cubicBezTo>
                    <a:pt x="1670466" y="2101498"/>
                    <a:pt x="1602101" y="2153474"/>
                    <a:pt x="1517769" y="2153474"/>
                  </a:cubicBezTo>
                  <a:lnTo>
                    <a:pt x="636240" y="2153474"/>
                  </a:lnTo>
                  <a:lnTo>
                    <a:pt x="432000" y="2408774"/>
                  </a:lnTo>
                  <a:lnTo>
                    <a:pt x="227760" y="2153474"/>
                  </a:lnTo>
                  <a:lnTo>
                    <a:pt x="152697" y="2153474"/>
                  </a:lnTo>
                  <a:cubicBezTo>
                    <a:pt x="68365" y="2153474"/>
                    <a:pt x="0" y="2101498"/>
                    <a:pt x="0" y="2037381"/>
                  </a:cubicBezTo>
                  <a:lnTo>
                    <a:pt x="0" y="1940076"/>
                  </a:lnTo>
                  <a:lnTo>
                    <a:pt x="0" y="209306"/>
                  </a:lnTo>
                  <a:lnTo>
                    <a:pt x="0" y="112000"/>
                  </a:lnTo>
                  <a:cubicBezTo>
                    <a:pt x="0" y="63913"/>
                    <a:pt x="38455" y="22654"/>
                    <a:pt x="93261" y="503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93000">
                  <a:schemeClr val="accent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2275" tIns="46139" rIns="92275" bIns="46139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D2214841-4BCD-4536-9F5B-4A8700FA0F48}"/>
                </a:ext>
              </a:extLst>
            </p:cNvPr>
            <p:cNvSpPr txBox="1"/>
            <p:nvPr/>
          </p:nvSpPr>
          <p:spPr>
            <a:xfrm>
              <a:off x="197695" y="2775396"/>
              <a:ext cx="1693512" cy="1108842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pPr algn="ctr"/>
              <a:r>
                <a:rPr lang="kk-KZ" b="1" dirty="0" smtClean="0">
                  <a:latin typeface="Palatino Linotype" pitchFamily="18" charset="0"/>
                </a:rPr>
                <a:t>Сроки подачи заявлении</a:t>
              </a:r>
              <a:endParaRPr lang="ru-RU" b="1" dirty="0">
                <a:latin typeface="Palatino Linotype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EEA9132C-0C04-4407-825D-EDAF2B2DF487}"/>
                </a:ext>
              </a:extLst>
            </p:cNvPr>
            <p:cNvSpPr txBox="1"/>
            <p:nvPr/>
          </p:nvSpPr>
          <p:spPr>
            <a:xfrm>
              <a:off x="2605539" y="2722496"/>
              <a:ext cx="1979332" cy="708732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kk-KZ" sz="2000" b="1" dirty="0">
                  <a:solidFill>
                    <a:schemeClr val="bg1"/>
                  </a:solidFill>
                  <a:latin typeface="Palatino Linotype" pitchFamily="18" charset="0"/>
                </a:rPr>
                <a:t>с </a:t>
              </a:r>
              <a:r>
                <a:rPr lang="ru-RU" sz="2000" b="1" dirty="0">
                  <a:solidFill>
                    <a:schemeClr val="bg1"/>
                  </a:solidFill>
                  <a:latin typeface="Palatino Linotype" pitchFamily="18" charset="0"/>
                </a:rPr>
                <a:t>2</a:t>
              </a:r>
              <a:r>
                <a:rPr lang="en-US" sz="2000" b="1" dirty="0">
                  <a:solidFill>
                    <a:schemeClr val="bg1"/>
                  </a:solidFill>
                  <a:latin typeface="Palatino Linotype" pitchFamily="18" charset="0"/>
                </a:rPr>
                <a:t>0</a:t>
              </a:r>
              <a:r>
                <a:rPr lang="kk-KZ" sz="2000" b="1" dirty="0">
                  <a:solidFill>
                    <a:schemeClr val="bg1"/>
                  </a:solidFill>
                  <a:latin typeface="Palatino Linotype" pitchFamily="18" charset="0"/>
                </a:rPr>
                <a:t> декабря по </a:t>
              </a:r>
              <a:r>
                <a:rPr lang="en-US" sz="2000" b="1" dirty="0">
                  <a:solidFill>
                    <a:schemeClr val="bg1"/>
                  </a:solidFill>
                  <a:latin typeface="Palatino Linotype" pitchFamily="18" charset="0"/>
                </a:rPr>
                <a:t>6</a:t>
              </a:r>
              <a:r>
                <a:rPr lang="kk-KZ" sz="2000" b="1" dirty="0">
                  <a:solidFill>
                    <a:schemeClr val="bg1"/>
                  </a:solidFill>
                  <a:latin typeface="Palatino Linotype" pitchFamily="18" charset="0"/>
                </a:rPr>
                <a:t> января</a:t>
              </a:r>
              <a:endParaRPr lang="ru-RU" sz="2000" b="1" dirty="0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35D2084E-9BC9-4C25-B539-F649709962B4}"/>
                </a:ext>
              </a:extLst>
            </p:cNvPr>
            <p:cNvSpPr txBox="1"/>
            <p:nvPr/>
          </p:nvSpPr>
          <p:spPr>
            <a:xfrm>
              <a:off x="5065025" y="2722861"/>
              <a:ext cx="1775694" cy="708732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kk-KZ" sz="2000" b="1" dirty="0">
                  <a:solidFill>
                    <a:schemeClr val="bg1"/>
                  </a:solidFill>
                  <a:latin typeface="Palatino Linotype" pitchFamily="18" charset="0"/>
                </a:rPr>
                <a:t>с 20 февраля</a:t>
              </a:r>
            </a:p>
            <a:p>
              <a:r>
                <a:rPr lang="kk-KZ" sz="2000" b="1" dirty="0">
                  <a:solidFill>
                    <a:schemeClr val="bg1"/>
                  </a:solidFill>
                  <a:latin typeface="Palatino Linotype" pitchFamily="18" charset="0"/>
                </a:rPr>
                <a:t>по 10 марта</a:t>
              </a:r>
              <a:endParaRPr lang="ru-RU" sz="2000" b="1" dirty="0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27B26A5-67E7-41D2-BA52-867A10CBA9EB}"/>
                </a:ext>
              </a:extLst>
            </p:cNvPr>
            <p:cNvSpPr txBox="1"/>
            <p:nvPr/>
          </p:nvSpPr>
          <p:spPr>
            <a:xfrm>
              <a:off x="7578016" y="2722496"/>
              <a:ext cx="1587208" cy="1016509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kk-KZ" sz="2000" b="1" dirty="0">
                  <a:solidFill>
                    <a:schemeClr val="bg1"/>
                  </a:solidFill>
                  <a:latin typeface="Palatino Linotype" pitchFamily="18" charset="0"/>
                </a:rPr>
                <a:t>с </a:t>
              </a:r>
              <a:r>
                <a:rPr lang="en-US" sz="2000" b="1" dirty="0">
                  <a:solidFill>
                    <a:schemeClr val="bg1"/>
                  </a:solidFill>
                  <a:latin typeface="Palatino Linotype" pitchFamily="18" charset="0"/>
                </a:rPr>
                <a:t>28</a:t>
              </a:r>
              <a:r>
                <a:rPr lang="kk-KZ" sz="2000" b="1" dirty="0">
                  <a:solidFill>
                    <a:schemeClr val="bg1"/>
                  </a:solidFill>
                  <a:latin typeface="Palatino Linotype" pitchFamily="18" charset="0"/>
                </a:rPr>
                <a:t> </a:t>
              </a:r>
              <a:r>
                <a:rPr lang="kk-KZ" sz="2000" b="1" dirty="0" smtClean="0">
                  <a:solidFill>
                    <a:schemeClr val="bg1"/>
                  </a:solidFill>
                  <a:latin typeface="Palatino Linotype" pitchFamily="18" charset="0"/>
                </a:rPr>
                <a:t>апреля </a:t>
              </a:r>
              <a:r>
                <a:rPr lang="kk-KZ" sz="2000" b="1" dirty="0">
                  <a:solidFill>
                    <a:schemeClr val="bg1"/>
                  </a:solidFill>
                  <a:latin typeface="Palatino Linotype" pitchFamily="18" charset="0"/>
                </a:rPr>
                <a:t>по 1</a:t>
              </a:r>
              <a:r>
                <a:rPr lang="en-US" sz="2000" b="1" dirty="0">
                  <a:solidFill>
                    <a:schemeClr val="bg1"/>
                  </a:solidFill>
                  <a:latin typeface="Palatino Linotype" pitchFamily="18" charset="0"/>
                </a:rPr>
                <a:t>4</a:t>
              </a:r>
              <a:r>
                <a:rPr lang="kk-KZ" sz="2000" b="1" dirty="0">
                  <a:solidFill>
                    <a:schemeClr val="bg1"/>
                  </a:solidFill>
                  <a:latin typeface="Palatino Linotype" pitchFamily="18" charset="0"/>
                </a:rPr>
                <a:t> </a:t>
              </a:r>
              <a:r>
                <a:rPr lang="kk-KZ" sz="2000" b="1" dirty="0" smtClean="0">
                  <a:solidFill>
                    <a:schemeClr val="bg1"/>
                  </a:solidFill>
                  <a:latin typeface="Palatino Linotype" pitchFamily="18" charset="0"/>
                </a:rPr>
                <a:t>мая</a:t>
              </a:r>
              <a:endParaRPr lang="ru-RU" sz="2000" b="1" dirty="0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DAD81940-F95C-4585-B41E-4D6FD28FD3EA}"/>
                </a:ext>
              </a:extLst>
            </p:cNvPr>
            <p:cNvSpPr txBox="1"/>
            <p:nvPr/>
          </p:nvSpPr>
          <p:spPr>
            <a:xfrm>
              <a:off x="10000918" y="2791073"/>
              <a:ext cx="1587206" cy="708732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kk-KZ" sz="2000" b="1" dirty="0">
                  <a:solidFill>
                    <a:schemeClr val="bg1"/>
                  </a:solidFill>
                  <a:latin typeface="Palatino Linotype" pitchFamily="18" charset="0"/>
                </a:rPr>
                <a:t>с 15 по 30 июля</a:t>
              </a:r>
              <a:endParaRPr lang="ru-RU" sz="2000" b="1" dirty="0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F5D22B41-83FA-47F4-A2C3-3B9FE411154C}"/>
                </a:ext>
              </a:extLst>
            </p:cNvPr>
            <p:cNvSpPr txBox="1"/>
            <p:nvPr/>
          </p:nvSpPr>
          <p:spPr>
            <a:xfrm>
              <a:off x="15904" y="4811636"/>
              <a:ext cx="2236768" cy="770288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pPr algn="ctr"/>
              <a:r>
                <a:rPr lang="kk-KZ" b="1" dirty="0" smtClean="0">
                  <a:latin typeface="Palatino Linotype" pitchFamily="18" charset="0"/>
                </a:rPr>
                <a:t>Сроки тестирования</a:t>
              </a:r>
              <a:endParaRPr lang="ru-RU" b="1" dirty="0">
                <a:latin typeface="Palatino Linotype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6016B0F4-8D67-4777-A102-5BA9A3DBCD95}"/>
                </a:ext>
              </a:extLst>
            </p:cNvPr>
            <p:cNvSpPr txBox="1"/>
            <p:nvPr/>
          </p:nvSpPr>
          <p:spPr>
            <a:xfrm>
              <a:off x="2382467" y="4824876"/>
              <a:ext cx="2202404" cy="708732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kk-KZ" sz="2000" b="1" dirty="0">
                  <a:latin typeface="Palatino Linotype" pitchFamily="18" charset="0"/>
                </a:rPr>
                <a:t>с </a:t>
              </a:r>
              <a:r>
                <a:rPr lang="en-US" sz="2000" b="1" dirty="0">
                  <a:latin typeface="Palatino Linotype" pitchFamily="18" charset="0"/>
                </a:rPr>
                <a:t>10</a:t>
              </a:r>
              <a:r>
                <a:rPr lang="kk-KZ" sz="2000" b="1" dirty="0">
                  <a:latin typeface="Palatino Linotype" pitchFamily="18" charset="0"/>
                </a:rPr>
                <a:t> января  по </a:t>
              </a:r>
              <a:r>
                <a:rPr lang="en-US" sz="2000" b="1" dirty="0">
                  <a:latin typeface="Palatino Linotype" pitchFamily="18" charset="0"/>
                </a:rPr>
                <a:t>10</a:t>
              </a:r>
              <a:r>
                <a:rPr lang="kk-KZ" sz="2000" b="1" dirty="0">
                  <a:latin typeface="Palatino Linotype" pitchFamily="18" charset="0"/>
                </a:rPr>
                <a:t> февраля</a:t>
              </a:r>
              <a:endParaRPr lang="ru-RU" sz="2000" b="1" dirty="0">
                <a:latin typeface="Palatino Linotype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0C4A9327-38BB-4DF4-9F9E-0AE5F1EC6F2D}"/>
                </a:ext>
              </a:extLst>
            </p:cNvPr>
            <p:cNvSpPr txBox="1"/>
            <p:nvPr/>
          </p:nvSpPr>
          <p:spPr>
            <a:xfrm>
              <a:off x="2050009" y="1736639"/>
              <a:ext cx="660841" cy="1216564"/>
            </a:xfrm>
            <a:prstGeom prst="rect">
              <a:avLst/>
            </a:prstGeom>
            <a:noFill/>
          </p:spPr>
          <p:txBody>
            <a:bodyPr wrap="none" lIns="92275" tIns="46139" rIns="92275" bIns="46139" rtlCol="0">
              <a:spAutoFit/>
            </a:bodyPr>
            <a:lstStyle/>
            <a:p>
              <a:r>
                <a:rPr lang="ru-RU" sz="7300" b="1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B7014D56-A298-42DA-9BE7-FF8A8A3E7900}"/>
                </a:ext>
              </a:extLst>
            </p:cNvPr>
            <p:cNvSpPr txBox="1"/>
            <p:nvPr/>
          </p:nvSpPr>
          <p:spPr>
            <a:xfrm>
              <a:off x="4807790" y="4978765"/>
              <a:ext cx="2180039" cy="400956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kk-KZ" sz="2000" b="1" dirty="0">
                  <a:latin typeface="Palatino Linotype" pitchFamily="18" charset="0"/>
                </a:rPr>
                <a:t>с 1 по 31 марта</a:t>
              </a:r>
              <a:endParaRPr lang="ru-RU" sz="2000" b="1" dirty="0">
                <a:latin typeface="Palatino Linotype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D0B3654B-B7F2-4961-BAB4-3F761A4F8DF1}"/>
                </a:ext>
              </a:extLst>
            </p:cNvPr>
            <p:cNvSpPr txBox="1"/>
            <p:nvPr/>
          </p:nvSpPr>
          <p:spPr>
            <a:xfrm>
              <a:off x="4509493" y="1723444"/>
              <a:ext cx="660841" cy="1216564"/>
            </a:xfrm>
            <a:prstGeom prst="rect">
              <a:avLst/>
            </a:prstGeom>
            <a:noFill/>
          </p:spPr>
          <p:txBody>
            <a:bodyPr wrap="none" lIns="92275" tIns="46139" rIns="92275" bIns="46139" rtlCol="0">
              <a:spAutoFit/>
            </a:bodyPr>
            <a:lstStyle/>
            <a:p>
              <a:r>
                <a:rPr lang="ru-RU" sz="7300" b="1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03378034-6DF5-445D-9E97-943CEABF5E8D}"/>
                </a:ext>
              </a:extLst>
            </p:cNvPr>
            <p:cNvSpPr txBox="1"/>
            <p:nvPr/>
          </p:nvSpPr>
          <p:spPr>
            <a:xfrm>
              <a:off x="7292934" y="4978765"/>
              <a:ext cx="2157372" cy="708732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kk-KZ" sz="1600" b="1" dirty="0"/>
                <a:t> </a:t>
              </a:r>
              <a:r>
                <a:rPr lang="kk-KZ" sz="2000" b="1" dirty="0">
                  <a:latin typeface="Palatino Linotype" pitchFamily="18" charset="0"/>
                </a:rPr>
                <a:t>с 1</a:t>
              </a:r>
              <a:r>
                <a:rPr lang="en-US" sz="2000" b="1" dirty="0" smtClean="0">
                  <a:latin typeface="Palatino Linotype" pitchFamily="18" charset="0"/>
                </a:rPr>
                <a:t>6</a:t>
              </a:r>
              <a:r>
                <a:rPr lang="kk-KZ" sz="2000" b="1" dirty="0" smtClean="0">
                  <a:latin typeface="Palatino Linotype" pitchFamily="18" charset="0"/>
                </a:rPr>
                <a:t> мая </a:t>
              </a:r>
              <a:r>
                <a:rPr lang="kk-KZ" sz="2000" b="1" dirty="0">
                  <a:latin typeface="Palatino Linotype" pitchFamily="18" charset="0"/>
                </a:rPr>
                <a:t>по </a:t>
              </a:r>
              <a:r>
                <a:rPr lang="en-US" sz="2000" b="1" dirty="0">
                  <a:latin typeface="Palatino Linotype" pitchFamily="18" charset="0"/>
                </a:rPr>
                <a:t>5</a:t>
              </a:r>
              <a:r>
                <a:rPr lang="kk-KZ" sz="2000" b="1" dirty="0">
                  <a:latin typeface="Palatino Linotype" pitchFamily="18" charset="0"/>
                </a:rPr>
                <a:t> </a:t>
              </a:r>
              <a:r>
                <a:rPr lang="kk-KZ" sz="2000" b="1" dirty="0" smtClean="0">
                  <a:latin typeface="Palatino Linotype" pitchFamily="18" charset="0"/>
                </a:rPr>
                <a:t>июля</a:t>
              </a:r>
              <a:endParaRPr lang="ru-RU" sz="2000" b="1" dirty="0">
                <a:latin typeface="Palatino Linotype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AE3E2530-0660-4F97-B095-DF83F5F21259}"/>
                </a:ext>
              </a:extLst>
            </p:cNvPr>
            <p:cNvSpPr txBox="1"/>
            <p:nvPr/>
          </p:nvSpPr>
          <p:spPr>
            <a:xfrm>
              <a:off x="7005808" y="1761887"/>
              <a:ext cx="660841" cy="1216564"/>
            </a:xfrm>
            <a:prstGeom prst="rect">
              <a:avLst/>
            </a:prstGeom>
            <a:noFill/>
          </p:spPr>
          <p:txBody>
            <a:bodyPr wrap="none" lIns="92275" tIns="46139" rIns="92275" bIns="46139" rtlCol="0">
              <a:spAutoFit/>
            </a:bodyPr>
            <a:lstStyle/>
            <a:p>
              <a:r>
                <a:rPr lang="ru-RU" sz="7300" b="1" dirty="0">
                  <a:solidFill>
                    <a:schemeClr val="accent3"/>
                  </a:solidFill>
                </a:rPr>
                <a:t>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6F66E1F5-65D7-443F-94BF-E6E5D2AAB83E}"/>
                </a:ext>
              </a:extLst>
            </p:cNvPr>
            <p:cNvSpPr txBox="1"/>
            <p:nvPr/>
          </p:nvSpPr>
          <p:spPr>
            <a:xfrm>
              <a:off x="9665974" y="4978765"/>
              <a:ext cx="2341033" cy="400956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kk-KZ" sz="2000" b="1" dirty="0">
                  <a:latin typeface="Palatino Linotype" pitchFamily="18" charset="0"/>
                </a:rPr>
                <a:t>с 10 по 20 августа</a:t>
              </a:r>
              <a:endParaRPr lang="ru-RU" sz="2000" b="1" dirty="0">
                <a:latin typeface="Palatino Linotype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F372C2E3-5D5B-4DA0-8587-328279AC3BC6}"/>
                </a:ext>
              </a:extLst>
            </p:cNvPr>
            <p:cNvSpPr txBox="1"/>
            <p:nvPr/>
          </p:nvSpPr>
          <p:spPr>
            <a:xfrm>
              <a:off x="9388209" y="1767068"/>
              <a:ext cx="660841" cy="1216564"/>
            </a:xfrm>
            <a:prstGeom prst="rect">
              <a:avLst/>
            </a:prstGeom>
            <a:noFill/>
          </p:spPr>
          <p:txBody>
            <a:bodyPr wrap="none" lIns="92275" tIns="46139" rIns="92275" bIns="46139" rtlCol="0">
              <a:spAutoFit/>
            </a:bodyPr>
            <a:lstStyle/>
            <a:p>
              <a:r>
                <a:rPr lang="ru-RU" sz="7300" b="1" dirty="0">
                  <a:solidFill>
                    <a:schemeClr val="accent4"/>
                  </a:solidFill>
                </a:rPr>
                <a:t>4</a:t>
              </a:r>
            </a:p>
          </p:txBody>
        </p:sp>
      </p:grpSp>
      <p:sp>
        <p:nvSpPr>
          <p:cNvPr id="33" name="Заголовок 1"/>
          <p:cNvSpPr txBox="1">
            <a:spLocks/>
          </p:cNvSpPr>
          <p:nvPr/>
        </p:nvSpPr>
        <p:spPr>
          <a:xfrm>
            <a:off x="0" y="54372"/>
            <a:ext cx="12204700" cy="918364"/>
          </a:xfrm>
          <a:prstGeom prst="rect">
            <a:avLst/>
          </a:prstGeom>
        </p:spPr>
        <p:txBody>
          <a:bodyPr lIns="91434" tIns="45717" rIns="91434" bIns="45717">
            <a:normAutofit/>
          </a:bodyPr>
          <a:lstStyle>
            <a:lvl1pPr algn="ctr" defTabSz="1098560" rtl="0" eaLnBrk="1" latinLnBrk="0" hangingPunct="1"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000" b="1" dirty="0">
              <a:latin typeface="Palatino Linotype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-17513" y="-17636"/>
            <a:ext cx="12239999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65844" y="-89644"/>
            <a:ext cx="2335884" cy="553992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r>
              <a:rPr lang="ru-RU" sz="3000" b="1" dirty="0">
                <a:latin typeface="Palatino Linotype" pitchFamily="18" charset="0"/>
              </a:rPr>
              <a:t>Сроки ЕНТ</a:t>
            </a:r>
            <a:endParaRPr lang="ru-RU" sz="3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013905" y="1134492"/>
            <a:ext cx="4839774" cy="461659"/>
          </a:xfrm>
          <a:prstGeom prst="rect">
            <a:avLst/>
          </a:prstGeom>
        </p:spPr>
        <p:txBody>
          <a:bodyPr wrap="none" lIns="91434" tIns="45717" rIns="91434" bIns="45717">
            <a:spAutoFit/>
          </a:bodyPr>
          <a:lstStyle/>
          <a:p>
            <a:pPr algn="ctr"/>
            <a:r>
              <a:rPr lang="ru-RU" sz="2400" b="1" dirty="0">
                <a:latin typeface="Palatino Linotype" pitchFamily="18" charset="0"/>
              </a:rPr>
              <a:t>ЕНТ проводится в 4 раза в год </a:t>
            </a:r>
          </a:p>
        </p:txBody>
      </p:sp>
    </p:spTree>
    <p:extLst>
      <p:ext uri="{BB962C8B-B14F-4D97-AF65-F5344CB8AC3E}">
        <p14:creationId xmlns:p14="http://schemas.microsoft.com/office/powerpoint/2010/main" val="21045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3" y="-17636"/>
            <a:ext cx="12239999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33660"/>
            <a:ext cx="12204700" cy="918364"/>
          </a:xfrm>
        </p:spPr>
        <p:txBody>
          <a:bodyPr>
            <a:normAutofit/>
          </a:bodyPr>
          <a:lstStyle/>
          <a:p>
            <a:r>
              <a:rPr lang="kk-KZ" sz="3000" b="1" dirty="0">
                <a:latin typeface="Palatino Linotype" pitchFamily="18" charset="0"/>
              </a:rPr>
              <a:t> Участники тестирования</a:t>
            </a:r>
            <a:endParaRPr lang="ru-RU" sz="3000" b="1" dirty="0">
              <a:latin typeface="Palatino Linotype" pitchFamily="18" charset="0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197695" y="802019"/>
            <a:ext cx="11881319" cy="6048671"/>
            <a:chOff x="245952" y="558428"/>
            <a:chExt cx="11881320" cy="6048671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245952" y="558428"/>
              <a:ext cx="11881320" cy="6048671"/>
              <a:chOff x="245952" y="558428"/>
              <a:chExt cx="11881320" cy="6048671"/>
            </a:xfrm>
          </p:grpSpPr>
          <p:grpSp>
            <p:nvGrpSpPr>
              <p:cNvPr id="60" name="Группа 59"/>
              <p:cNvGrpSpPr/>
              <p:nvPr/>
            </p:nvGrpSpPr>
            <p:grpSpPr>
              <a:xfrm>
                <a:off x="245952" y="558428"/>
                <a:ext cx="11881320" cy="6048671"/>
                <a:chOff x="125686" y="839427"/>
                <a:chExt cx="11881320" cy="6048671"/>
              </a:xfrm>
            </p:grpSpPr>
            <p:grpSp>
              <p:nvGrpSpPr>
                <p:cNvPr id="39" name="Группа 38"/>
                <p:cNvGrpSpPr/>
                <p:nvPr/>
              </p:nvGrpSpPr>
              <p:grpSpPr>
                <a:xfrm>
                  <a:off x="125687" y="1988158"/>
                  <a:ext cx="11089230" cy="4899940"/>
                  <a:chOff x="125688" y="2072041"/>
                  <a:chExt cx="10981597" cy="4899940"/>
                </a:xfrm>
              </p:grpSpPr>
              <p:grpSp>
                <p:nvGrpSpPr>
                  <p:cNvPr id="5" name="Группа 4"/>
                  <p:cNvGrpSpPr/>
                  <p:nvPr/>
                </p:nvGrpSpPr>
                <p:grpSpPr>
                  <a:xfrm>
                    <a:off x="125688" y="2072042"/>
                    <a:ext cx="2852363" cy="4899939"/>
                    <a:chOff x="431901" y="1236779"/>
                    <a:chExt cx="3346330" cy="3182390"/>
                  </a:xfrm>
                </p:grpSpPr>
                <p:sp>
                  <p:nvSpPr>
                    <p:cNvPr id="18" name="Прямоугольник 17"/>
                    <p:cNvSpPr/>
                    <p:nvPr/>
                  </p:nvSpPr>
                  <p:spPr>
                    <a:xfrm>
                      <a:off x="445696" y="1236779"/>
                      <a:ext cx="3196473" cy="3182389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2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3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</p:sp>
                <p:sp>
                  <p:nvSpPr>
                    <p:cNvPr id="19" name="Прямоугольник 18"/>
                    <p:cNvSpPr/>
                    <p:nvPr/>
                  </p:nvSpPr>
                  <p:spPr>
                    <a:xfrm>
                      <a:off x="431901" y="1244492"/>
                      <a:ext cx="3346330" cy="3174677"/>
                    </a:xfrm>
                    <a:prstGeom prst="rect">
                      <a:avLst/>
                    </a:prstGeom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83820" tIns="83820" rIns="83820" bIns="83820" numCol="1" spcCol="1270" anchor="t" anchorCtr="0">
                      <a:noAutofit/>
                    </a:bodyPr>
                    <a:lstStyle/>
                    <a:p>
                      <a:pPr defTabSz="977827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kk-KZ" dirty="0"/>
                    </a:p>
                  </p:txBody>
                </p:sp>
              </p:grpSp>
              <p:grpSp>
                <p:nvGrpSpPr>
                  <p:cNvPr id="34" name="Группа 33"/>
                  <p:cNvGrpSpPr/>
                  <p:nvPr/>
                </p:nvGrpSpPr>
                <p:grpSpPr>
                  <a:xfrm>
                    <a:off x="2886498" y="2082471"/>
                    <a:ext cx="2880320" cy="4889510"/>
                    <a:chOff x="431900" y="1244492"/>
                    <a:chExt cx="3379129" cy="3175617"/>
                  </a:xfrm>
                </p:grpSpPr>
                <p:sp>
                  <p:nvSpPr>
                    <p:cNvPr id="35" name="Прямоугольник 34"/>
                    <p:cNvSpPr/>
                    <p:nvPr/>
                  </p:nvSpPr>
                  <p:spPr>
                    <a:xfrm>
                      <a:off x="431900" y="1244492"/>
                      <a:ext cx="3162929" cy="3175617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2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3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</p:sp>
                <p:sp>
                  <p:nvSpPr>
                    <p:cNvPr id="36" name="Прямоугольник 35"/>
                    <p:cNvSpPr/>
                    <p:nvPr/>
                  </p:nvSpPr>
                  <p:spPr>
                    <a:xfrm>
                      <a:off x="431900" y="1244492"/>
                      <a:ext cx="3379129" cy="3077998"/>
                    </a:xfrm>
                    <a:prstGeom prst="rect">
                      <a:avLst/>
                    </a:prstGeom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83820" tIns="83820" rIns="83820" bIns="83820" numCol="1" spcCol="1270" anchor="t" anchorCtr="0">
                      <a:noAutofit/>
                    </a:bodyPr>
                    <a:lstStyle/>
                    <a:p>
                      <a:pPr defTabSz="977827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kk-KZ" dirty="0"/>
                    </a:p>
                  </p:txBody>
                </p:sp>
              </p:grpSp>
              <p:sp>
                <p:nvSpPr>
                  <p:cNvPr id="37" name="Прямоугольник 36"/>
                  <p:cNvSpPr/>
                  <p:nvPr/>
                </p:nvSpPr>
                <p:spPr>
                  <a:xfrm>
                    <a:off x="5611124" y="2072041"/>
                    <a:ext cx="2759774" cy="4899939"/>
                  </a:xfrm>
                  <a:prstGeom prst="rect">
                    <a:avLst/>
                  </a:prstGeom>
                </p:spPr>
                <p:style>
                  <a:lnRef idx="1">
                    <a:schemeClr val="accent2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fillRef>
                  <a:effectRef idx="3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38" name="Прямоугольник 37"/>
                  <p:cNvSpPr/>
                  <p:nvPr/>
                </p:nvSpPr>
                <p:spPr>
                  <a:xfrm>
                    <a:off x="8382658" y="2095793"/>
                    <a:ext cx="2724627" cy="4876188"/>
                  </a:xfrm>
                  <a:prstGeom prst="rect">
                    <a:avLst/>
                  </a:prstGeom>
                </p:spPr>
                <p:style>
                  <a:lnRef idx="1">
                    <a:schemeClr val="accent2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fillRef>
                  <a:effectRef idx="3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</p:grpSp>
            <p:grpSp>
              <p:nvGrpSpPr>
                <p:cNvPr id="4" name="Группа 3"/>
                <p:cNvGrpSpPr/>
                <p:nvPr/>
              </p:nvGrpSpPr>
              <p:grpSpPr>
                <a:xfrm>
                  <a:off x="125686" y="839427"/>
                  <a:ext cx="11881320" cy="1597824"/>
                  <a:chOff x="431900" y="0"/>
                  <a:chExt cx="10971198" cy="1597824"/>
                </a:xfrm>
              </p:grpSpPr>
              <p:sp>
                <p:nvSpPr>
                  <p:cNvPr id="20" name="Стрелка вправо 19"/>
                  <p:cNvSpPr/>
                  <p:nvPr/>
                </p:nvSpPr>
                <p:spPr>
                  <a:xfrm>
                    <a:off x="431900" y="0"/>
                    <a:ext cx="10971198" cy="1597824"/>
                  </a:xfrm>
                  <a:prstGeom prst="rightArrow">
                    <a:avLst>
                      <a:gd name="adj1" fmla="val 50000"/>
                      <a:gd name="adj2" fmla="val 50000"/>
                    </a:avLst>
                  </a:prstGeom>
                  <a:gradFill flip="none" rotWithShape="1"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93000">
                        <a:schemeClr val="accent1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1" name="Стрелка вправо 4"/>
                  <p:cNvSpPr/>
                  <p:nvPr/>
                </p:nvSpPr>
                <p:spPr>
                  <a:xfrm>
                    <a:off x="444007" y="399456"/>
                    <a:ext cx="10571742" cy="798912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93000">
                        <a:schemeClr val="accent1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2275" tIns="46139" rIns="92275" bIns="46139" rtlCol="0" anchor="ctr">
                    <a:noAutofit/>
                  </a:bodyPr>
                  <a:lstStyle/>
                  <a:p>
                    <a:r>
                      <a:rPr lang="kk-KZ" b="1" dirty="0">
                        <a:solidFill>
                          <a:schemeClr val="tx1"/>
                        </a:solidFill>
                        <a:latin typeface="Palatino Linotype" pitchFamily="18" charset="0"/>
                      </a:rPr>
                      <a:t>ЕНТ_Январь</a:t>
                    </a:r>
                    <a:endParaRPr lang="ru-RU" b="1" dirty="0">
                      <a:solidFill>
                        <a:schemeClr val="tx1"/>
                      </a:solidFill>
                      <a:latin typeface="Palatino Linotype" pitchFamily="18" charset="0"/>
                    </a:endParaRPr>
                  </a:p>
                </p:txBody>
              </p:sp>
            </p:grpSp>
            <p:grpSp>
              <p:nvGrpSpPr>
                <p:cNvPr id="6" name="Группа 5"/>
                <p:cNvGrpSpPr/>
                <p:nvPr/>
              </p:nvGrpSpPr>
              <p:grpSpPr>
                <a:xfrm>
                  <a:off x="2913555" y="1384374"/>
                  <a:ext cx="9093450" cy="1597824"/>
                  <a:chOff x="3733049" y="544947"/>
                  <a:chExt cx="7670049" cy="1597824"/>
                </a:xfrm>
              </p:grpSpPr>
              <p:sp>
                <p:nvSpPr>
                  <p:cNvPr id="16" name="Стрелка вправо 15"/>
                  <p:cNvSpPr/>
                  <p:nvPr/>
                </p:nvSpPr>
                <p:spPr>
                  <a:xfrm>
                    <a:off x="3811029" y="544947"/>
                    <a:ext cx="7592069" cy="1597824"/>
                  </a:xfrm>
                  <a:prstGeom prst="rightArrow">
                    <a:avLst>
                      <a:gd name="adj1" fmla="val 50000"/>
                      <a:gd name="adj2" fmla="val 50000"/>
                    </a:avLst>
                  </a:prstGeom>
                  <a:gradFill flip="none" rotWithShape="1">
                    <a:gsLst>
                      <a:gs pos="0">
                        <a:schemeClr val="accent2">
                          <a:lumMod val="60000"/>
                          <a:lumOff val="40000"/>
                        </a:schemeClr>
                      </a:gs>
                      <a:gs pos="93000">
                        <a:schemeClr val="accent2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7" name="Стрелка вправо 8"/>
                  <p:cNvSpPr/>
                  <p:nvPr/>
                </p:nvSpPr>
                <p:spPr>
                  <a:xfrm>
                    <a:off x="3733049" y="944403"/>
                    <a:ext cx="7270592" cy="798912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60000"/>
                          <a:lumOff val="40000"/>
                        </a:schemeClr>
                      </a:gs>
                      <a:gs pos="93000">
                        <a:schemeClr val="accent2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2275" tIns="46139" rIns="92275" bIns="46139" rtlCol="0" anchor="ctr">
                    <a:noAutofit/>
                  </a:bodyPr>
                  <a:lstStyle/>
                  <a:p>
                    <a:r>
                      <a:rPr lang="kk-KZ" b="1" dirty="0">
                        <a:solidFill>
                          <a:schemeClr val="tx1"/>
                        </a:solidFill>
                        <a:latin typeface="Palatino Linotype" pitchFamily="18" charset="0"/>
                      </a:rPr>
                      <a:t>ЕНТ_Март</a:t>
                    </a:r>
                    <a:endParaRPr lang="ru-RU" b="1" dirty="0">
                      <a:solidFill>
                        <a:schemeClr val="tx1"/>
                      </a:solidFill>
                      <a:latin typeface="Palatino Linotype" pitchFamily="18" charset="0"/>
                    </a:endParaRPr>
                  </a:p>
                </p:txBody>
              </p:sp>
            </p:grpSp>
            <p:grpSp>
              <p:nvGrpSpPr>
                <p:cNvPr id="8" name="Группа 7"/>
                <p:cNvGrpSpPr/>
                <p:nvPr/>
              </p:nvGrpSpPr>
              <p:grpSpPr>
                <a:xfrm>
                  <a:off x="5664887" y="1815257"/>
                  <a:ext cx="6342119" cy="1597824"/>
                  <a:chOff x="7210261" y="1077555"/>
                  <a:chExt cx="4192837" cy="1597824"/>
                </a:xfrm>
              </p:grpSpPr>
              <p:sp>
                <p:nvSpPr>
                  <p:cNvPr id="12" name="Стрелка вправо 11"/>
                  <p:cNvSpPr/>
                  <p:nvPr/>
                </p:nvSpPr>
                <p:spPr>
                  <a:xfrm>
                    <a:off x="7241574" y="1077555"/>
                    <a:ext cx="4161524" cy="1597824"/>
                  </a:xfrm>
                  <a:prstGeom prst="rightArrow">
                    <a:avLst>
                      <a:gd name="adj1" fmla="val 50000"/>
                      <a:gd name="adj2" fmla="val 50000"/>
                    </a:avLst>
                  </a:prstGeom>
                  <a:gradFill flip="none" rotWithShape="1">
                    <a:gsLst>
                      <a:gs pos="0">
                        <a:schemeClr val="accent3">
                          <a:lumMod val="60000"/>
                          <a:lumOff val="40000"/>
                        </a:schemeClr>
                      </a:gs>
                      <a:gs pos="93000">
                        <a:schemeClr val="accent3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3" name="Стрелка вправо 12"/>
                  <p:cNvSpPr/>
                  <p:nvPr/>
                </p:nvSpPr>
                <p:spPr>
                  <a:xfrm>
                    <a:off x="7210261" y="1477011"/>
                    <a:ext cx="3793381" cy="798912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60000"/>
                          <a:lumOff val="40000"/>
                        </a:schemeClr>
                      </a:gs>
                      <a:gs pos="93000">
                        <a:schemeClr val="accent3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2275" tIns="46139" rIns="92275" bIns="46139" rtlCol="0" anchor="ctr">
                    <a:noAutofit/>
                  </a:bodyPr>
                  <a:lstStyle/>
                  <a:p>
                    <a:r>
                      <a:rPr lang="kk-KZ" b="1" dirty="0">
                        <a:solidFill>
                          <a:schemeClr val="tx1"/>
                        </a:solidFill>
                        <a:latin typeface="Palatino Linotype" pitchFamily="18" charset="0"/>
                      </a:rPr>
                      <a:t>ЕНТ_Июнь</a:t>
                    </a:r>
                    <a:endParaRPr lang="ru-RU" b="1" dirty="0">
                      <a:solidFill>
                        <a:schemeClr val="tx1"/>
                      </a:solidFill>
                      <a:latin typeface="Palatino Linotype" pitchFamily="18" charset="0"/>
                    </a:endParaRPr>
                  </a:p>
                </p:txBody>
              </p:sp>
            </p:grpSp>
          </p:grpSp>
          <p:sp>
            <p:nvSpPr>
              <p:cNvPr id="61" name="Стрелка вправо 60"/>
              <p:cNvSpPr/>
              <p:nvPr/>
            </p:nvSpPr>
            <p:spPr>
              <a:xfrm>
                <a:off x="8560069" y="2286620"/>
                <a:ext cx="3567203" cy="1597824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gradFill flip="none" rotWithShape="1"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93000">
                    <a:schemeClr val="accent4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2275" tIns="46139" rIns="92275" bIns="46139" rtlCol="0" anchor="ctr">
                <a:noAutofit/>
              </a:bodyPr>
              <a:lstStyle/>
              <a:p>
                <a:r>
                  <a:rPr lang="ru-RU" b="1" dirty="0" err="1" smtClean="0">
                    <a:solidFill>
                      <a:schemeClr val="tx1"/>
                    </a:solidFill>
                    <a:latin typeface="Palatino Linotype" pitchFamily="18" charset="0"/>
                  </a:rPr>
                  <a:t>ЕНТ_Август</a:t>
                </a:r>
                <a:endParaRPr lang="ru-RU" b="1" dirty="0">
                  <a:solidFill>
                    <a:schemeClr val="tx1"/>
                  </a:solidFill>
                  <a:latin typeface="Palatino Linotype" pitchFamily="18" charset="0"/>
                </a:endParaRPr>
              </a:p>
            </p:txBody>
          </p:sp>
        </p:grpSp>
        <p:sp>
          <p:nvSpPr>
            <p:cNvPr id="62" name="Прямоугольник 61"/>
            <p:cNvSpPr/>
            <p:nvPr/>
          </p:nvSpPr>
          <p:spPr>
            <a:xfrm>
              <a:off x="259063" y="2333170"/>
              <a:ext cx="2750096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обучающиеся 11 (12) классов организаций среднего образования;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студенты, зачисленные в вуз на академический период (условно зачисленные);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студенты, обучающиеся </a:t>
              </a:r>
              <a:r>
                <a:rPr lang="kk-KZ" sz="1100" dirty="0">
                  <a:latin typeface="Palatino Linotype" pitchFamily="18" charset="0"/>
                </a:rPr>
                <a:t>в </a:t>
              </a:r>
              <a:r>
                <a:rPr lang="ru-RU" sz="1100" dirty="0">
                  <a:latin typeface="Palatino Linotype" pitchFamily="18" charset="0"/>
                </a:rPr>
                <a:t>вузе по ГОП, требующих творческой подготовки, и желающих перевестись на другие ГОП;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студенты, обучающиеся </a:t>
              </a:r>
              <a:r>
                <a:rPr lang="kk-KZ" sz="1100" dirty="0">
                  <a:latin typeface="Palatino Linotype" pitchFamily="18" charset="0"/>
                </a:rPr>
                <a:t>в </a:t>
              </a:r>
              <a:r>
                <a:rPr lang="ru-RU" sz="1100" dirty="0">
                  <a:latin typeface="Palatino Linotype" pitchFamily="18" charset="0"/>
                </a:rPr>
                <a:t>вузе по другим ГОП, и желающие перевестись на Педагогические ГОП.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3064178" y="2822615"/>
              <a:ext cx="2688047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обучающиеся 11 (12) классов организаций среднего образования;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выпускники школ и </a:t>
              </a:r>
              <a:r>
                <a:rPr lang="ru-RU" sz="1100" dirty="0" err="1">
                  <a:latin typeface="Palatino Linotype" pitchFamily="18" charset="0"/>
                </a:rPr>
                <a:t>ТиПО</a:t>
              </a:r>
              <a:r>
                <a:rPr lang="ru-RU" sz="1100" dirty="0">
                  <a:latin typeface="Palatino Linotype" pitchFamily="18" charset="0"/>
                </a:rPr>
                <a:t> прошлых лет</a:t>
              </a:r>
              <a:r>
                <a:rPr lang="kk-KZ" sz="1100" dirty="0">
                  <a:latin typeface="Palatino Linotype" pitchFamily="18" charset="0"/>
                </a:rPr>
                <a:t> (на полное обучение)</a:t>
              </a:r>
              <a:r>
                <a:rPr lang="ru-RU" sz="1100" dirty="0">
                  <a:latin typeface="Palatino Linotype" pitchFamily="18" charset="0"/>
                </a:rPr>
                <a:t>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обучающиеся 11 (12) классов за рубежом;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лица казахской национальности, не являющиеся гражданами РК (диаспора на полный срок обучения); 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студенты, зачисленные в вуз на академический период (условно зачисленные).</a:t>
              </a: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5740036" y="3148197"/>
              <a:ext cx="2820033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выпускники школ текущего года;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выпускники школ и </a:t>
              </a:r>
              <a:r>
                <a:rPr lang="ru-RU" sz="1100" dirty="0" err="1">
                  <a:latin typeface="Palatino Linotype" pitchFamily="18" charset="0"/>
                </a:rPr>
                <a:t>ТиПО</a:t>
              </a:r>
              <a:r>
                <a:rPr lang="ru-RU" sz="1100" dirty="0">
                  <a:latin typeface="Palatino Linotype" pitchFamily="18" charset="0"/>
                </a:rPr>
                <a:t> прошлых лет</a:t>
              </a:r>
              <a:r>
                <a:rPr lang="kk-KZ" sz="1100" dirty="0">
                  <a:latin typeface="Palatino Linotype" pitchFamily="18" charset="0"/>
                </a:rPr>
                <a:t> (на полное и сокращенное обучение)</a:t>
              </a:r>
              <a:r>
                <a:rPr lang="ru-RU" sz="1100" dirty="0">
                  <a:latin typeface="Palatino Linotype" pitchFamily="18" charset="0"/>
                </a:rPr>
                <a:t>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обучающиеся 11 (12) классов за рубежом;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  лица казахской национальности, не являющиеся гражданами РК </a:t>
              </a:r>
              <a:r>
                <a:rPr lang="kk-KZ" sz="1100" dirty="0">
                  <a:latin typeface="Palatino Linotype" pitchFamily="18" charset="0"/>
                </a:rPr>
                <a:t>(на полное и сокращенное обучение</a:t>
              </a:r>
              <a:r>
                <a:rPr lang="ru-RU" sz="1100" dirty="0">
                  <a:latin typeface="Palatino Linotype" pitchFamily="18" charset="0"/>
                </a:rPr>
                <a:t>);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студенты, зачисленные в вуз на академический период (условно зачисленные).</a:t>
              </a: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8560069" y="3414952"/>
              <a:ext cx="2870873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выпускники школ текущего года;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выпускники школ и </a:t>
              </a:r>
              <a:r>
                <a:rPr lang="ru-RU" sz="1100" dirty="0" err="1">
                  <a:latin typeface="Palatino Linotype" pitchFamily="18" charset="0"/>
                </a:rPr>
                <a:t>ТиПО</a:t>
              </a:r>
              <a:r>
                <a:rPr lang="ru-RU" sz="1100" dirty="0">
                  <a:latin typeface="Palatino Linotype" pitchFamily="18" charset="0"/>
                </a:rPr>
                <a:t> прошлых лет</a:t>
              </a:r>
              <a:r>
                <a:rPr lang="kk-KZ" sz="1100" dirty="0">
                  <a:latin typeface="Palatino Linotype" pitchFamily="18" charset="0"/>
                </a:rPr>
                <a:t> (на полное обучение)</a:t>
              </a:r>
              <a:r>
                <a:rPr lang="ru-RU" sz="1100" dirty="0">
                  <a:latin typeface="Palatino Linotype" pitchFamily="18" charset="0"/>
                </a:rPr>
                <a:t>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kk-KZ" sz="1100" dirty="0">
                  <a:latin typeface="Palatino Linotype" pitchFamily="18" charset="0"/>
                </a:rPr>
                <a:t> </a:t>
              </a:r>
              <a:r>
                <a:rPr lang="ru-RU" sz="1100" dirty="0">
                  <a:latin typeface="Palatino Linotype" pitchFamily="18" charset="0"/>
                </a:rPr>
                <a:t>обучающиеся 11 (12) классов за рубежом;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лица казахской национальности, не являющиеся гражданами РК (диаспора на полный срок обучения);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студенты, зачисленные в вуз на академический период (условно зачисленные);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студенты, обучающиеся </a:t>
              </a:r>
              <a:r>
                <a:rPr lang="kk-KZ" sz="1100" dirty="0">
                  <a:latin typeface="Palatino Linotype" pitchFamily="18" charset="0"/>
                </a:rPr>
                <a:t>в </a:t>
              </a:r>
              <a:r>
                <a:rPr lang="ru-RU" sz="1100" dirty="0">
                  <a:latin typeface="Palatino Linotype" pitchFamily="18" charset="0"/>
                </a:rPr>
                <a:t>вузе по ГОП, требующих творческой подготовки, и желающих перевестись на другие ГОП;</a:t>
              </a:r>
            </a:p>
            <a:p>
              <a:pPr indent="273030" algn="just">
                <a:buFont typeface="Wingdings" pitchFamily="2" charset="2"/>
                <a:buChar char="Ø"/>
              </a:pPr>
              <a:r>
                <a:rPr lang="ru-RU" sz="1100" dirty="0">
                  <a:latin typeface="Palatino Linotype" pitchFamily="18" charset="0"/>
                </a:rPr>
                <a:t>студенты, обучающиеся </a:t>
              </a:r>
              <a:r>
                <a:rPr lang="kk-KZ" sz="1100" dirty="0">
                  <a:latin typeface="Palatino Linotype" pitchFamily="18" charset="0"/>
                </a:rPr>
                <a:t>в </a:t>
              </a:r>
              <a:r>
                <a:rPr lang="ru-RU" sz="1100" dirty="0">
                  <a:latin typeface="Palatino Linotype" pitchFamily="18" charset="0"/>
                </a:rPr>
                <a:t>вузе по другим ГОП, и желающие перевестись на Педагогические ГОП.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470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-17513" y="-17636"/>
            <a:ext cx="12239999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3" y="-233660"/>
            <a:ext cx="12204700" cy="905864"/>
          </a:xfrm>
          <a:prstGeom prst="rect">
            <a:avLst/>
          </a:prstGeom>
        </p:spPr>
        <p:txBody>
          <a:bodyPr vert="horz" lIns="109848" tIns="54924" rIns="109848" bIns="54924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3000" b="1" dirty="0">
                <a:latin typeface="Palatino Linotype" pitchFamily="18" charset="0"/>
                <a:ea typeface="+mj-ea"/>
                <a:cs typeface="+mj-cs"/>
              </a:rPr>
              <a:t>ПРИЕМ ЗАЯВЛЕНИЙ НА ЕНТ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1870" y="2428333"/>
            <a:ext cx="2391697" cy="2123652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ru-RU" i="1" dirty="0">
                <a:latin typeface="Palatino Linotype" pitchFamily="18" charset="0"/>
              </a:rPr>
              <a:t>Подача заявлений осуществляется в онлайн режиме через личный кабинет на сайте НЦТ</a:t>
            </a:r>
            <a:endParaRPr lang="ru-RU" dirty="0">
              <a:latin typeface="Palatino Linotype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80232" y="925211"/>
            <a:ext cx="11924594" cy="5820655"/>
            <a:chOff x="180231" y="925210"/>
            <a:chExt cx="11924594" cy="582065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80231" y="925210"/>
              <a:ext cx="11924594" cy="5820655"/>
              <a:chOff x="180231" y="925210"/>
              <a:chExt cx="11924594" cy="5820655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180231" y="925210"/>
                <a:ext cx="11924594" cy="5820655"/>
                <a:chOff x="180231" y="925210"/>
                <a:chExt cx="11924594" cy="5820655"/>
              </a:xfrm>
            </p:grpSpPr>
            <p:grpSp>
              <p:nvGrpSpPr>
                <p:cNvPr id="3" name="Группа 2"/>
                <p:cNvGrpSpPr/>
                <p:nvPr/>
              </p:nvGrpSpPr>
              <p:grpSpPr>
                <a:xfrm>
                  <a:off x="180231" y="925210"/>
                  <a:ext cx="11924594" cy="5820655"/>
                  <a:chOff x="180231" y="925210"/>
                  <a:chExt cx="11924594" cy="5820655"/>
                </a:xfrm>
              </p:grpSpPr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2003038" y="925210"/>
                    <a:ext cx="7569701" cy="585626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АВТОРИЗАЦИЯ и создание личного кабинета (с помощью электронной почты и ИИН регистрируетесь в системе </a:t>
                    </a:r>
                    <a:r>
                      <a:rPr lang="kk-KZ" sz="1600" dirty="0">
                        <a:latin typeface="Palatino Linotype" pitchFamily="18" charset="0"/>
                        <a:hlinkClick r:id="rId2"/>
                      </a:rPr>
                      <a:t>https://app.testcenter.kz/</a:t>
                    </a:r>
                    <a:r>
                      <a:rPr lang="kk-KZ" sz="1600" dirty="0">
                        <a:latin typeface="Palatino Linotype" pitchFamily="18" charset="0"/>
                      </a:rPr>
                      <a:t> </a:t>
                    </a:r>
                    <a:r>
                      <a:rPr lang="ru-RU" sz="14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rPr>
                      <a:t>) </a:t>
                    </a:r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3276115" y="1760088"/>
                    <a:ext cx="8146440" cy="585626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СОГЛАСИЕ на обработку персональных данных и ОЗНАКОМЛЕНИЕ с правилами поведения в тестировании</a:t>
                    </a:r>
                    <a:endParaRPr lang="ru-RU" sz="1600" i="1" dirty="0">
                      <a:solidFill>
                        <a:schemeClr val="tx2"/>
                      </a:solidFill>
                      <a:latin typeface="Palatino Linotype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4420268" y="2502644"/>
                    <a:ext cx="7111644" cy="831847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ДАННЫЕ с Национальной образовательной базы данных (НОБД). </a:t>
                    </a:r>
                    <a:r>
                      <a:rPr lang="ru-RU" sz="1600" i="1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При указании ИИН у заявителей ФИО, национальность, гражданство, место обучения выбираются с НОБД</a:t>
                    </a:r>
                  </a:p>
                </p:txBody>
              </p:sp>
              <p:grpSp>
                <p:nvGrpSpPr>
                  <p:cNvPr id="2" name="Группа 1"/>
                  <p:cNvGrpSpPr/>
                  <p:nvPr/>
                </p:nvGrpSpPr>
                <p:grpSpPr>
                  <a:xfrm>
                    <a:off x="180231" y="954177"/>
                    <a:ext cx="7970332" cy="4864639"/>
                    <a:chOff x="53678" y="918468"/>
                    <a:chExt cx="7970332" cy="4864639"/>
                  </a:xfrm>
                </p:grpSpPr>
                <p:sp>
                  <p:nvSpPr>
                    <p:cNvPr id="38" name="Прямоугольник 37"/>
                    <p:cNvSpPr/>
                    <p:nvPr/>
                  </p:nvSpPr>
                  <p:spPr>
                    <a:xfrm rot="16200000">
                      <a:off x="630563" y="853689"/>
                      <a:ext cx="221123" cy="792928"/>
                    </a:xfrm>
                    <a:prstGeom prst="rect">
                      <a:avLst/>
                    </a:prstGeom>
                    <a:solidFill>
                      <a:srgbClr val="DBF8F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9" name="Овал 38"/>
                    <p:cNvSpPr/>
                    <p:nvPr/>
                  </p:nvSpPr>
                  <p:spPr>
                    <a:xfrm>
                      <a:off x="53678" y="1059351"/>
                      <a:ext cx="360422" cy="368498"/>
                    </a:xfrm>
                    <a:prstGeom prst="ellipse">
                      <a:avLst/>
                    </a:prstGeom>
                    <a:solidFill>
                      <a:srgbClr val="86E8E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r>
                        <a:rPr lang="en-US" sz="1400" dirty="0">
                          <a:latin typeface="Palatino Linotype" pitchFamily="18" charset="0"/>
                        </a:rPr>
                        <a:t>1</a:t>
                      </a:r>
                      <a:endParaRPr lang="ru-RU" sz="1400" dirty="0">
                        <a:latin typeface="Palatino Linotype" pitchFamily="18" charset="0"/>
                      </a:endParaRPr>
                    </a:p>
                  </p:txBody>
                </p:sp>
                <p:sp>
                  <p:nvSpPr>
                    <p:cNvPr id="40" name="Прямоугольник 39"/>
                    <p:cNvSpPr/>
                    <p:nvPr/>
                  </p:nvSpPr>
                  <p:spPr>
                    <a:xfrm rot="10800000">
                      <a:off x="1251078" y="1552943"/>
                      <a:ext cx="216277" cy="405348"/>
                    </a:xfrm>
                    <a:prstGeom prst="rect">
                      <a:avLst/>
                    </a:prstGeom>
                    <a:solidFill>
                      <a:srgbClr val="DBF8F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1" name="Овал 40"/>
                    <p:cNvSpPr/>
                    <p:nvPr/>
                  </p:nvSpPr>
                  <p:spPr>
                    <a:xfrm>
                      <a:off x="1065496" y="918468"/>
                      <a:ext cx="648759" cy="663296"/>
                    </a:xfrm>
                    <a:prstGeom prst="ellipse">
                      <a:avLst/>
                    </a:prstGeom>
                    <a:solidFill>
                      <a:srgbClr val="86E8E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2" name="Прямоугольник 41"/>
                    <p:cNvSpPr/>
                    <p:nvPr/>
                  </p:nvSpPr>
                  <p:spPr>
                    <a:xfrm rot="16200000">
                      <a:off x="1765924" y="1610411"/>
                      <a:ext cx="221123" cy="901055"/>
                    </a:xfrm>
                    <a:prstGeom prst="rect">
                      <a:avLst/>
                    </a:prstGeom>
                    <a:solidFill>
                      <a:srgbClr val="CAF5F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3" name="Овал 42"/>
                    <p:cNvSpPr/>
                    <p:nvPr/>
                  </p:nvSpPr>
                  <p:spPr>
                    <a:xfrm>
                      <a:off x="1179005" y="1888498"/>
                      <a:ext cx="468548" cy="479047"/>
                    </a:xfrm>
                    <a:prstGeom prst="ellipse">
                      <a:avLst/>
                    </a:prstGeom>
                    <a:solidFill>
                      <a:srgbClr val="4CDCE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r>
                        <a:rPr lang="en-US" sz="1600" dirty="0">
                          <a:latin typeface="Palatino Linotype" pitchFamily="18" charset="0"/>
                        </a:rPr>
                        <a:t>2</a:t>
                      </a:r>
                      <a:endParaRPr lang="ru-RU" sz="1600" dirty="0">
                        <a:latin typeface="Palatino Linotype" pitchFamily="18" charset="0"/>
                      </a:endParaRPr>
                    </a:p>
                  </p:txBody>
                </p:sp>
                <p:sp>
                  <p:nvSpPr>
                    <p:cNvPr id="44" name="Прямоугольник 43"/>
                    <p:cNvSpPr/>
                    <p:nvPr/>
                  </p:nvSpPr>
                  <p:spPr>
                    <a:xfrm rot="10800000">
                      <a:off x="2507344" y="2318915"/>
                      <a:ext cx="216277" cy="405348"/>
                    </a:xfrm>
                    <a:prstGeom prst="rect">
                      <a:avLst/>
                    </a:prstGeom>
                    <a:solidFill>
                      <a:srgbClr val="DBF8F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5" name="Овал 44"/>
                    <p:cNvSpPr/>
                    <p:nvPr/>
                  </p:nvSpPr>
                  <p:spPr>
                    <a:xfrm>
                      <a:off x="2291067" y="1729327"/>
                      <a:ext cx="648759" cy="663296"/>
                    </a:xfrm>
                    <a:prstGeom prst="ellipse">
                      <a:avLst/>
                    </a:prstGeom>
                    <a:solidFill>
                      <a:srgbClr val="4CDCE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6" name="Прямоугольник 45"/>
                    <p:cNvSpPr/>
                    <p:nvPr/>
                  </p:nvSpPr>
                  <p:spPr>
                    <a:xfrm rot="16200000">
                      <a:off x="2991495" y="2421197"/>
                      <a:ext cx="221123" cy="901055"/>
                    </a:xfrm>
                    <a:prstGeom prst="rect">
                      <a:avLst/>
                    </a:prstGeom>
                    <a:solidFill>
                      <a:srgbClr val="BBE6F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7" name="Овал 46"/>
                    <p:cNvSpPr/>
                    <p:nvPr/>
                  </p:nvSpPr>
                  <p:spPr>
                    <a:xfrm>
                      <a:off x="2404279" y="2687474"/>
                      <a:ext cx="468548" cy="479047"/>
                    </a:xfrm>
                    <a:prstGeom prst="ellipse">
                      <a:avLst/>
                    </a:prstGeom>
                    <a:solidFill>
                      <a:srgbClr val="71C9E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r>
                        <a:rPr lang="en-US" sz="1600" dirty="0">
                          <a:latin typeface="Palatino Linotype" pitchFamily="18" charset="0"/>
                        </a:rPr>
                        <a:t>3</a:t>
                      </a:r>
                      <a:endParaRPr lang="ru-RU" sz="1600" dirty="0">
                        <a:latin typeface="Palatino Linotype" pitchFamily="18" charset="0"/>
                      </a:endParaRPr>
                    </a:p>
                  </p:txBody>
                </p:sp>
                <p:sp>
                  <p:nvSpPr>
                    <p:cNvPr id="48" name="Прямоугольник 47"/>
                    <p:cNvSpPr/>
                    <p:nvPr/>
                  </p:nvSpPr>
                  <p:spPr>
                    <a:xfrm rot="10800000">
                      <a:off x="3732915" y="3129701"/>
                      <a:ext cx="216277" cy="405348"/>
                    </a:xfrm>
                    <a:prstGeom prst="rect">
                      <a:avLst/>
                    </a:prstGeom>
                    <a:solidFill>
                      <a:srgbClr val="BBE6F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9" name="Овал 48"/>
                    <p:cNvSpPr/>
                    <p:nvPr/>
                  </p:nvSpPr>
                  <p:spPr>
                    <a:xfrm>
                      <a:off x="3516638" y="2540113"/>
                      <a:ext cx="648759" cy="663296"/>
                    </a:xfrm>
                    <a:prstGeom prst="ellipse">
                      <a:avLst/>
                    </a:prstGeom>
                    <a:solidFill>
                      <a:srgbClr val="71C9E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0" name="Прямоугольник 49"/>
                    <p:cNvSpPr/>
                    <p:nvPr/>
                  </p:nvSpPr>
                  <p:spPr>
                    <a:xfrm rot="16200000">
                      <a:off x="4361250" y="3305690"/>
                      <a:ext cx="221123" cy="901055"/>
                    </a:xfrm>
                    <a:prstGeom prst="rect">
                      <a:avLst/>
                    </a:prstGeom>
                    <a:solidFill>
                      <a:srgbClr val="D0E0F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1" name="Овал 50"/>
                    <p:cNvSpPr/>
                    <p:nvPr/>
                  </p:nvSpPr>
                  <p:spPr>
                    <a:xfrm>
                      <a:off x="3588730" y="3498240"/>
                      <a:ext cx="468548" cy="479047"/>
                    </a:xfrm>
                    <a:prstGeom prst="ellipse">
                      <a:avLst/>
                    </a:prstGeom>
                    <a:solidFill>
                      <a:srgbClr val="8AB2E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r>
                        <a:rPr lang="en-US" sz="1600" dirty="0">
                          <a:latin typeface="Palatino Linotype" pitchFamily="18" charset="0"/>
                        </a:rPr>
                        <a:t>4</a:t>
                      </a:r>
                      <a:endParaRPr lang="ru-RU" sz="1600" dirty="0">
                        <a:latin typeface="Palatino Linotype" pitchFamily="18" charset="0"/>
                      </a:endParaRPr>
                    </a:p>
                  </p:txBody>
                </p:sp>
                <p:sp>
                  <p:nvSpPr>
                    <p:cNvPr id="52" name="Прямоугольник 51"/>
                    <p:cNvSpPr/>
                    <p:nvPr/>
                  </p:nvSpPr>
                  <p:spPr>
                    <a:xfrm rot="10800000">
                      <a:off x="5030578" y="4014195"/>
                      <a:ext cx="216277" cy="405348"/>
                    </a:xfrm>
                    <a:prstGeom prst="rect">
                      <a:avLst/>
                    </a:prstGeom>
                    <a:solidFill>
                      <a:srgbClr val="D0E0F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3" name="Овал 52"/>
                    <p:cNvSpPr/>
                    <p:nvPr/>
                  </p:nvSpPr>
                  <p:spPr>
                    <a:xfrm>
                      <a:off x="4814301" y="3424606"/>
                      <a:ext cx="648759" cy="663296"/>
                    </a:xfrm>
                    <a:prstGeom prst="ellipse">
                      <a:avLst/>
                    </a:prstGeom>
                    <a:solidFill>
                      <a:srgbClr val="8AB2E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4" name="Прямоугольник 53"/>
                    <p:cNvSpPr/>
                    <p:nvPr/>
                  </p:nvSpPr>
                  <p:spPr>
                    <a:xfrm rot="16200000">
                      <a:off x="5586821" y="4190184"/>
                      <a:ext cx="221123" cy="901055"/>
                    </a:xfrm>
                    <a:prstGeom prst="rect">
                      <a:avLst/>
                    </a:prstGeom>
                    <a:solidFill>
                      <a:srgbClr val="B8D0E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5" name="Овал 54"/>
                    <p:cNvSpPr/>
                    <p:nvPr/>
                  </p:nvSpPr>
                  <p:spPr>
                    <a:xfrm>
                      <a:off x="4886393" y="4382734"/>
                      <a:ext cx="468548" cy="479047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r>
                        <a:rPr lang="en-US" sz="1600" dirty="0">
                          <a:latin typeface="Palatino Linotype" pitchFamily="18" charset="0"/>
                        </a:rPr>
                        <a:t>5</a:t>
                      </a:r>
                      <a:endParaRPr lang="ru-RU" sz="1600" dirty="0">
                        <a:latin typeface="Palatino Linotype" pitchFamily="18" charset="0"/>
                      </a:endParaRPr>
                    </a:p>
                  </p:txBody>
                </p:sp>
                <p:sp>
                  <p:nvSpPr>
                    <p:cNvPr id="56" name="Прямоугольник 55"/>
                    <p:cNvSpPr/>
                    <p:nvPr/>
                  </p:nvSpPr>
                  <p:spPr>
                    <a:xfrm rot="10800000">
                      <a:off x="6256148" y="4898688"/>
                      <a:ext cx="216277" cy="405348"/>
                    </a:xfrm>
                    <a:prstGeom prst="rect">
                      <a:avLst/>
                    </a:prstGeom>
                    <a:solidFill>
                      <a:srgbClr val="B8D0E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7" name="Овал 56"/>
                    <p:cNvSpPr/>
                    <p:nvPr/>
                  </p:nvSpPr>
                  <p:spPr>
                    <a:xfrm>
                      <a:off x="6039871" y="4309026"/>
                      <a:ext cx="648759" cy="66329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8" name="Прямоугольник 57"/>
                    <p:cNvSpPr/>
                    <p:nvPr/>
                  </p:nvSpPr>
                  <p:spPr>
                    <a:xfrm rot="16200000">
                      <a:off x="6884484" y="5000970"/>
                      <a:ext cx="221123" cy="901055"/>
                    </a:xfrm>
                    <a:prstGeom prst="rect">
                      <a:avLst/>
                    </a:prstGeom>
                    <a:solidFill>
                      <a:srgbClr val="8FAFD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9" name="Овал 58"/>
                    <p:cNvSpPr/>
                    <p:nvPr/>
                  </p:nvSpPr>
                  <p:spPr>
                    <a:xfrm>
                      <a:off x="6111964" y="5193520"/>
                      <a:ext cx="468548" cy="479047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r>
                        <a:rPr lang="en-US" sz="1600" dirty="0">
                          <a:latin typeface="Palatino Linotype" pitchFamily="18" charset="0"/>
                        </a:rPr>
                        <a:t>6</a:t>
                      </a:r>
                      <a:endParaRPr lang="ru-RU" sz="1600" dirty="0">
                        <a:latin typeface="Palatino Linotype" pitchFamily="18" charset="0"/>
                      </a:endParaRPr>
                    </a:p>
                  </p:txBody>
                </p:sp>
                <p:sp>
                  <p:nvSpPr>
                    <p:cNvPr id="60" name="Овал 59"/>
                    <p:cNvSpPr/>
                    <p:nvPr/>
                  </p:nvSpPr>
                  <p:spPr>
                    <a:xfrm>
                      <a:off x="7375251" y="5119811"/>
                      <a:ext cx="648759" cy="663296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pic>
                  <p:nvPicPr>
                    <p:cNvPr id="62" name="Picture 20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duotone>
                        <a:schemeClr val="accent4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1209681" y="1139591"/>
                      <a:ext cx="376955" cy="2948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3" name="Picture 30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biLevel thresh="50000"/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2436189" y="1868490"/>
                      <a:ext cx="391191" cy="37995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7" name="Picture 12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biLevel thresh="50000"/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4983392" y="3498241"/>
                      <a:ext cx="263463" cy="48975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9" name="Picture 21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duotone>
                        <a:prstClr val="black"/>
                        <a:schemeClr val="accent5">
                          <a:tint val="45000"/>
                          <a:satMod val="400000"/>
                        </a:schemeClr>
                      </a:duotone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6111964" y="4456443"/>
                      <a:ext cx="526222" cy="368539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6910729" y="4194883"/>
                    <a:ext cx="5194096" cy="831847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ДАННЫЕ ТЕСТИРОВАНИЯ (заявители выбирают язык сдачи тестирования, профильные предметы, места сдачи и время тестирования)</a:t>
                    </a:r>
                  </a:p>
                </p:txBody>
              </p:sp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9484000" y="5914018"/>
                    <a:ext cx="2618080" cy="831847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Вся информация будет доступна в личном кабинете</a:t>
                    </a:r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5676275" y="3311607"/>
                    <a:ext cx="6425807" cy="831847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ДРУГИЕ ДАННЫЕ (заявители заполняют номера мобильных телефонов, данные по международным сертификатам (при наличии), данные об инвалидности (при наличии))</a:t>
                    </a:r>
                  </a:p>
                </p:txBody>
              </p:sp>
              <p:sp>
                <p:nvSpPr>
                  <p:cNvPr id="76" name="Прямоугольник 75"/>
                  <p:cNvSpPr/>
                  <p:nvPr/>
                </p:nvSpPr>
                <p:spPr>
                  <a:xfrm rot="10800000">
                    <a:off x="7721210" y="5816997"/>
                    <a:ext cx="216277" cy="405348"/>
                  </a:xfrm>
                  <a:prstGeom prst="rect">
                    <a:avLst/>
                  </a:prstGeom>
                  <a:solidFill>
                    <a:srgbClr val="B8D0E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2281" tIns="46141" rIns="92281" bIns="46141"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7" name="Прямоугольник 76"/>
                  <p:cNvSpPr/>
                  <p:nvPr/>
                </p:nvSpPr>
                <p:spPr>
                  <a:xfrm rot="16200000">
                    <a:off x="8275431" y="5879415"/>
                    <a:ext cx="221123" cy="901055"/>
                  </a:xfrm>
                  <a:prstGeom prst="rect">
                    <a:avLst/>
                  </a:prstGeom>
                  <a:solidFill>
                    <a:srgbClr val="8FAFD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2281" tIns="46141" rIns="92281" bIns="46141"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8" name="Овал 77"/>
                  <p:cNvSpPr/>
                  <p:nvPr/>
                </p:nvSpPr>
                <p:spPr>
                  <a:xfrm>
                    <a:off x="7578018" y="6103044"/>
                    <a:ext cx="468548" cy="479047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2281" tIns="46141" rIns="92281" bIns="46141" rtlCol="0" anchor="ctr"/>
                  <a:lstStyle/>
                  <a:p>
                    <a:pPr algn="ctr"/>
                    <a:r>
                      <a:rPr lang="ru-RU" sz="1600" dirty="0">
                        <a:latin typeface="Palatino Linotype" pitchFamily="18" charset="0"/>
                      </a:rPr>
                      <a:t>7</a:t>
                    </a:r>
                  </a:p>
                </p:txBody>
              </p:sp>
              <p:sp>
                <p:nvSpPr>
                  <p:cNvPr id="79" name="Овал 78"/>
                  <p:cNvSpPr/>
                  <p:nvPr/>
                </p:nvSpPr>
                <p:spPr>
                  <a:xfrm>
                    <a:off x="8763825" y="6003455"/>
                    <a:ext cx="648759" cy="66329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2281" tIns="46141" rIns="92281" bIns="46141"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8294848" y="5091188"/>
                    <a:ext cx="3807232" cy="831847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ОПЛАТА, Стоимость тестирования – </a:t>
                    </a:r>
                    <a:r>
                      <a:rPr lang="en-US" sz="16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4230</a:t>
                    </a:r>
                    <a:r>
                      <a:rPr lang="ru-RU" sz="16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Arial" pitchFamily="34" charset="0"/>
                      </a:rPr>
                      <a:t> тенге (оплату необходимо произвести в течение часа)</a:t>
                    </a:r>
                    <a:endParaRPr lang="ru-RU" sz="1600" i="1" dirty="0">
                      <a:solidFill>
                        <a:schemeClr val="tx2"/>
                      </a:solidFill>
                      <a:latin typeface="Palatino Linotype" pitchFamily="18" charset="0"/>
                      <a:cs typeface="Arial" pitchFamily="34" charset="0"/>
                    </a:endParaRPr>
                  </a:p>
                </p:txBody>
              </p:sp>
            </p:grpSp>
            <p:pic>
              <p:nvPicPr>
                <p:cNvPr id="83" name="Picture 26"/>
                <p:cNvPicPr>
                  <a:picLocks noChangeAspect="1"/>
                </p:cNvPicPr>
                <p:nvPr/>
              </p:nvPicPr>
              <p:blipFill>
                <a:blip r:embed="rId7" cstate="print">
                  <a:biLevel thresh="50000"/>
                </a:blip>
                <a:srcRect/>
                <a:stretch>
                  <a:fillRect/>
                </a:stretch>
              </p:blipFill>
              <p:spPr>
                <a:xfrm>
                  <a:off x="3783660" y="2748885"/>
                  <a:ext cx="367819" cy="368539"/>
                </a:xfrm>
                <a:prstGeom prst="rect">
                  <a:avLst/>
                </a:prstGeom>
              </p:spPr>
            </p:pic>
          </p:grpSp>
          <p:pic>
            <p:nvPicPr>
              <p:cNvPr id="84" name="Picture 2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373" t="47496" r="46045" b="45340"/>
              <a:stretch/>
            </p:blipFill>
            <p:spPr bwMode="auto">
              <a:xfrm>
                <a:off x="7663022" y="5277278"/>
                <a:ext cx="329057" cy="370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5" name="Picture 3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12" t="69708" r="45965" b="22963"/>
            <a:stretch/>
          </p:blipFill>
          <p:spPr bwMode="auto">
            <a:xfrm>
              <a:off x="8897158" y="6094687"/>
              <a:ext cx="362435" cy="468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123460" y="5818817"/>
            <a:ext cx="6102350" cy="1102804"/>
          </a:xfrm>
          <a:prstGeom prst="rect">
            <a:avLst/>
          </a:prstGeom>
        </p:spPr>
        <p:txBody>
          <a:bodyPr lIns="91434" tIns="45717" rIns="91434" bIns="45717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Примечание: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dirty="0">
                <a:latin typeface="Palatino Linotype" pitchFamily="18" charset="0"/>
              </a:rPr>
              <a:t>д</a:t>
            </a:r>
            <a:r>
              <a:rPr lang="ru-RU" sz="1600" dirty="0">
                <a:latin typeface="Palatino Linotype" pitchFamily="18" charset="0"/>
              </a:rPr>
              <a:t>ля людей и детьми с особыми потребностями</a:t>
            </a:r>
            <a:r>
              <a:rPr lang="en-US" sz="1600" dirty="0"/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(с нарушениями зрения, слуха, функций опорно-двигательного аппарата) прикрепляют документы об установлении инвалидности в программное обеспечение приема заявлений на ЕНТ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3287" y="4616911"/>
            <a:ext cx="6102350" cy="1077212"/>
          </a:xfrm>
          <a:prstGeom prst="rect">
            <a:avLst/>
          </a:prstGeom>
        </p:spPr>
        <p:txBody>
          <a:bodyPr lIns="91434" tIns="45717" rIns="91434" bIns="45717">
            <a:spAutoFit/>
          </a:bodyPr>
          <a:lstStyle/>
          <a:p>
            <a:r>
              <a:rPr lang="kk-KZ" sz="1600" b="1" u="sng" dirty="0">
                <a:latin typeface="Palatino Linotype" pitchFamily="18" charset="0"/>
              </a:rPr>
              <a:t>Вниманию тестируемых: </a:t>
            </a:r>
          </a:p>
          <a:p>
            <a:pPr algn="just"/>
            <a:r>
              <a:rPr lang="kk-KZ" sz="1600" dirty="0">
                <a:latin typeface="Palatino Linotype" pitchFamily="18" charset="0"/>
              </a:rPr>
              <a:t>* ознакомиться 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инструкцией и Правилами ЕНТ;</a:t>
            </a:r>
            <a:endParaRPr lang="kk-KZ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1600" dirty="0">
                <a:latin typeface="Palatino Linotype" pitchFamily="18" charset="0"/>
              </a:rPr>
              <a:t>*  после подачи заявления необходимо сохранить </a:t>
            </a:r>
            <a:r>
              <a:rPr lang="kk-KZ" sz="1600" dirty="0" smtClean="0">
                <a:latin typeface="Palatino Linotype" pitchFamily="18" charset="0"/>
              </a:rPr>
              <a:t>свой </a:t>
            </a:r>
            <a:r>
              <a:rPr lang="kk-KZ" sz="1600" dirty="0">
                <a:latin typeface="Palatino Linotype" pitchFamily="18" charset="0"/>
              </a:rPr>
              <a:t>логин и пароль </a:t>
            </a:r>
          </a:p>
        </p:txBody>
      </p:sp>
    </p:spTree>
    <p:extLst>
      <p:ext uri="{BB962C8B-B14F-4D97-AF65-F5344CB8AC3E}">
        <p14:creationId xmlns:p14="http://schemas.microsoft.com/office/powerpoint/2010/main" val="239223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576" y="418652"/>
            <a:ext cx="12077553" cy="430867"/>
          </a:xfrm>
          <a:prstGeom prst="rect">
            <a:avLst/>
          </a:prstGeom>
          <a:solidFill>
            <a:srgbClr val="E4C29C"/>
          </a:solidFill>
        </p:spPr>
        <p:txBody>
          <a:bodyPr wrap="square" lIns="91422" tIns="45710" rIns="91422" bIns="45710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1805"/>
            <a:ext cx="12204700" cy="918364"/>
          </a:xfrm>
        </p:spPr>
        <p:txBody>
          <a:bodyPr>
            <a:noAutofit/>
          </a:bodyPr>
          <a:lstStyle/>
          <a:p>
            <a:r>
              <a:rPr lang="kk-KZ" sz="2500" b="1" dirty="0">
                <a:latin typeface="Palatino Linotype" pitchFamily="18" charset="0"/>
              </a:rPr>
              <a:t/>
            </a:r>
            <a:br>
              <a:rPr lang="kk-KZ" sz="2500" b="1" dirty="0">
                <a:latin typeface="Palatino Linotype" pitchFamily="18" charset="0"/>
              </a:rPr>
            </a:br>
            <a:r>
              <a:rPr lang="kk-KZ" sz="2800" b="1" dirty="0">
                <a:latin typeface="Palatino Linotype" pitchFamily="18" charset="0"/>
              </a:rPr>
              <a:t>Формат ЕНТ - 2023</a:t>
            </a:r>
            <a:r>
              <a:rPr lang="kk-KZ" sz="2500" b="1" dirty="0">
                <a:latin typeface="Palatino Linotype" pitchFamily="18" charset="0"/>
              </a:rPr>
              <a:t/>
            </a:r>
            <a:br>
              <a:rPr lang="kk-KZ" sz="2500" b="1" dirty="0">
                <a:latin typeface="Palatino Linotype" pitchFamily="18" charset="0"/>
              </a:rPr>
            </a:br>
            <a:endParaRPr lang="ru-RU" sz="2500" b="1" dirty="0">
              <a:latin typeface="Palatino Linotype" pitchFamily="18" charset="0"/>
            </a:endParaRPr>
          </a:p>
        </p:txBody>
      </p:sp>
      <p:grpSp>
        <p:nvGrpSpPr>
          <p:cNvPr id="98" name="Группа 97"/>
          <p:cNvGrpSpPr/>
          <p:nvPr/>
        </p:nvGrpSpPr>
        <p:grpSpPr>
          <a:xfrm>
            <a:off x="1420393" y="1385653"/>
            <a:ext cx="9433048" cy="4777019"/>
            <a:chOff x="1385826" y="1122248"/>
            <a:chExt cx="9433048" cy="4777018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7818306" y="1122248"/>
              <a:ext cx="2784544" cy="12914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7818305" y="2370674"/>
              <a:ext cx="2801170" cy="24968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1386427" y="1122248"/>
              <a:ext cx="2783947" cy="12914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1386427" y="2370674"/>
              <a:ext cx="2783947" cy="24968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4554367" y="1122248"/>
              <a:ext cx="2736115" cy="12914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4537742" y="2370674"/>
              <a:ext cx="2783947" cy="24968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7" name="TextBox 13">
              <a:extLst>
                <a:ext uri="{FF2B5EF4-FFF2-40B4-BE49-F238E27FC236}">
                  <a16:creationId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1601849" y="1313401"/>
              <a:ext cx="8640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>
                  <a:latin typeface="Segoe UI" pitchFamily="34" charset="0"/>
                  <a:cs typeface="Segoe UI" pitchFamily="34" charset="0"/>
                </a:rPr>
                <a:t>15</a:t>
              </a:r>
            </a:p>
          </p:txBody>
        </p:sp>
        <p:sp>
          <p:nvSpPr>
            <p:cNvPr id="78" name="TextBox 14">
              <a:extLst>
                <a:ext uri="{FF2B5EF4-FFF2-40B4-BE49-F238E27FC236}">
                  <a16:creationId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4770202" y="1290754"/>
              <a:ext cx="8640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>
                  <a:latin typeface="Segoe UI" pitchFamily="34" charset="0"/>
                  <a:cs typeface="Segoe UI" pitchFamily="34" charset="0"/>
                </a:rPr>
                <a:t>20</a:t>
              </a:r>
            </a:p>
          </p:txBody>
        </p:sp>
        <p:sp>
          <p:nvSpPr>
            <p:cNvPr id="79" name="TextBox 15">
              <a:extLst>
                <a:ext uri="{FF2B5EF4-FFF2-40B4-BE49-F238E27FC236}">
                  <a16:creationId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8010562" y="1290754"/>
              <a:ext cx="8640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>
                  <a:latin typeface="Segoe UI" pitchFamily="34" charset="0"/>
                  <a:cs typeface="Segoe UI" pitchFamily="34" charset="0"/>
                </a:rPr>
                <a:t>35</a:t>
              </a:r>
            </a:p>
          </p:txBody>
        </p:sp>
        <p:sp>
          <p:nvSpPr>
            <p:cNvPr id="80" name="TextBox 16">
              <a:extLst>
                <a:ext uri="{FF2B5EF4-FFF2-40B4-BE49-F238E27FC236}">
                  <a16:creationId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2323367" y="1434770"/>
              <a:ext cx="18707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k-KZ" altLang="ko-KR" sz="1600" b="1" dirty="0">
                  <a:latin typeface="Palatino Linotype" pitchFamily="18" charset="0"/>
                  <a:cs typeface="Arial" pitchFamily="34" charset="0"/>
                </a:rPr>
                <a:t>ТЕСТ ТАПСЫРМАСЫ</a:t>
              </a:r>
              <a:endParaRPr lang="ru-RU" altLang="ko-KR" sz="1600" b="1" dirty="0">
                <a:latin typeface="Palatino Linotype" pitchFamily="18" charset="0"/>
                <a:cs typeface="Arial" pitchFamily="34" charset="0"/>
              </a:endParaRPr>
            </a:p>
          </p:txBody>
        </p:sp>
        <p:sp>
          <p:nvSpPr>
            <p:cNvPr id="81" name="TextBox 17">
              <a:extLst>
                <a:ext uri="{FF2B5EF4-FFF2-40B4-BE49-F238E27FC236}">
                  <a16:creationId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5491719" y="1426059"/>
              <a:ext cx="18707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Palatino Linotype" pitchFamily="18" charset="0"/>
                  <a:cs typeface="Arial" pitchFamily="34" charset="0"/>
                </a:rPr>
                <a:t>ТЕСТ ТАПСЫРМАСЫ</a:t>
              </a:r>
            </a:p>
          </p:txBody>
        </p:sp>
        <p:sp>
          <p:nvSpPr>
            <p:cNvPr id="82" name="TextBox 18">
              <a:extLst>
                <a:ext uri="{FF2B5EF4-FFF2-40B4-BE49-F238E27FC236}">
                  <a16:creationId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8750051" y="1434769"/>
              <a:ext cx="19427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Palatino Linotype" pitchFamily="18" charset="0"/>
                  <a:cs typeface="Arial" pitchFamily="34" charset="0"/>
                </a:rPr>
                <a:t>ТЕСТ ТАПСЫРМАСЫ</a:t>
              </a:r>
            </a:p>
          </p:txBody>
        </p:sp>
        <p:sp>
          <p:nvSpPr>
            <p:cNvPr id="83" name="TextBox 19">
              <a:extLst>
                <a:ext uri="{FF2B5EF4-FFF2-40B4-BE49-F238E27FC236}">
                  <a16:creationId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1385826" y="2660647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6640" indent="-266640">
                <a:tabLst>
                  <a:tab pos="0" algn="l"/>
                  <a:tab pos="180934" algn="l"/>
                  <a:tab pos="542802" algn="l"/>
                </a:tabLst>
              </a:pPr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-   ОҚУ            САУАТТЫЛЫҒЫ</a:t>
              </a:r>
            </a:p>
          </p:txBody>
        </p:sp>
        <p:sp>
          <p:nvSpPr>
            <p:cNvPr id="84" name="TextBox 20">
              <a:extLst>
                <a:ext uri="{FF2B5EF4-FFF2-40B4-BE49-F238E27FC236}">
                  <a16:creationId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1417850" y="3452735"/>
              <a:ext cx="29537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686" indent="-285686">
                <a:buFontTx/>
                <a:buChar char="-"/>
              </a:pPr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МАТЕМАТИКАЛЫҚ САУАТТЫЛЫҚ</a:t>
              </a:r>
            </a:p>
          </p:txBody>
        </p:sp>
        <p:sp>
          <p:nvSpPr>
            <p:cNvPr id="85" name="TextBox 21">
              <a:extLst>
                <a:ext uri="{FF2B5EF4-FFF2-40B4-BE49-F238E27FC236}">
                  <a16:creationId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4626186" y="2660647"/>
              <a:ext cx="2952328" cy="6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1870" indent="-361870"/>
              <a:r>
                <a:rPr lang="ru-RU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- ҚАЗАҚСТАН      ТАРИХЫ</a:t>
              </a:r>
            </a:p>
          </p:txBody>
        </p:sp>
        <p:sp>
          <p:nvSpPr>
            <p:cNvPr id="86" name="TextBox 22">
              <a:extLst>
                <a:ext uri="{FF2B5EF4-FFF2-40B4-BE49-F238E27FC236}">
                  <a16:creationId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7866546" y="2658906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  - 1-ШІ БЕЙІНДІК </a:t>
              </a:r>
            </a:p>
            <a:p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ПӘН</a:t>
              </a:r>
            </a:p>
          </p:txBody>
        </p:sp>
        <p:sp>
          <p:nvSpPr>
            <p:cNvPr id="87" name="TextBox 23">
              <a:extLst>
                <a:ext uri="{FF2B5EF4-FFF2-40B4-BE49-F238E27FC236}">
                  <a16:creationId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7866546" y="3450994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  - 2-ШІ БЕЙІНДІК</a:t>
              </a:r>
            </a:p>
            <a:p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ПӘН</a:t>
              </a:r>
            </a:p>
          </p:txBody>
        </p:sp>
        <p:sp>
          <p:nvSpPr>
            <p:cNvPr id="88" name="TextBox 24">
              <a:extLst>
                <a:ext uri="{FF2B5EF4-FFF2-40B4-BE49-F238E27FC236}">
                  <a16:creationId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1417851" y="5129825"/>
              <a:ext cx="29937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000" b="1" dirty="0">
                  <a:solidFill>
                    <a:srgbClr val="7030A0"/>
                  </a:solidFill>
                  <a:latin typeface="Palatino Linotype" pitchFamily="18" charset="0"/>
                  <a:cs typeface="Segoe UI" pitchFamily="34" charset="0"/>
                </a:rPr>
                <a:t>ВСЕГО	</a:t>
              </a: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4554179" y="5035170"/>
              <a:ext cx="2808311" cy="86409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0" name="TextBox 26">
              <a:extLst>
                <a:ext uri="{FF2B5EF4-FFF2-40B4-BE49-F238E27FC236}">
                  <a16:creationId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4554367" y="5170475"/>
              <a:ext cx="19440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dirty="0">
                  <a:solidFill>
                    <a:schemeClr val="bg1"/>
                  </a:solidFill>
                  <a:latin typeface="Palatino Linotype" pitchFamily="18" charset="0"/>
                  <a:cs typeface="Arial" pitchFamily="34" charset="0"/>
                </a:rPr>
                <a:t>ТЕСТ ТАПСЫРМАЛАР</a:t>
              </a:r>
            </a:p>
          </p:txBody>
        </p:sp>
        <p:sp>
          <p:nvSpPr>
            <p:cNvPr id="91" name="TextBox 27">
              <a:extLst>
                <a:ext uri="{FF2B5EF4-FFF2-40B4-BE49-F238E27FC236}">
                  <a16:creationId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6138354" y="5035169"/>
              <a:ext cx="11521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120</a:t>
              </a: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7818903" y="5035170"/>
              <a:ext cx="2783947" cy="86409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3" name="TextBox 29">
              <a:extLst>
                <a:ext uri="{FF2B5EF4-FFF2-40B4-BE49-F238E27FC236}">
                  <a16:creationId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8010562" y="5272680"/>
              <a:ext cx="1728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solidFill>
                    <a:schemeClr val="bg1"/>
                  </a:solidFill>
                  <a:latin typeface="Palatino Linotype" pitchFamily="18" charset="0"/>
                  <a:cs typeface="Arial" pitchFamily="34" charset="0"/>
                </a:rPr>
                <a:t>БАЛЛ</a:t>
              </a:r>
            </a:p>
          </p:txBody>
        </p:sp>
        <p:sp>
          <p:nvSpPr>
            <p:cNvPr id="94" name="TextBox 30">
              <a:extLst>
                <a:ext uri="{FF2B5EF4-FFF2-40B4-BE49-F238E27FC236}">
                  <a16:creationId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9331071" y="5035170"/>
              <a:ext cx="11521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140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420393" y="1385651"/>
            <a:ext cx="9433048" cy="4777019"/>
            <a:chOff x="1385826" y="1122248"/>
            <a:chExt cx="9433048" cy="4777018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7818306" y="1122248"/>
              <a:ext cx="2784544" cy="12914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818305" y="2370674"/>
              <a:ext cx="2801170" cy="24968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386427" y="1122248"/>
              <a:ext cx="2783947" cy="12914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386427" y="2370674"/>
              <a:ext cx="2783947" cy="24968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554367" y="1122248"/>
              <a:ext cx="2736115" cy="12914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4537742" y="2370674"/>
              <a:ext cx="2783947" cy="24968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8" name="TextBox 13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1601849" y="1313401"/>
              <a:ext cx="8640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>
                  <a:latin typeface="Segoe UI" pitchFamily="34" charset="0"/>
                  <a:cs typeface="Segoe UI" pitchFamily="34" charset="0"/>
                </a:rPr>
                <a:t>15</a:t>
              </a:r>
            </a:p>
          </p:txBody>
        </p:sp>
        <p:sp>
          <p:nvSpPr>
            <p:cNvPr id="39" name="TextBox 14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4770202" y="1290754"/>
              <a:ext cx="8640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>
                  <a:latin typeface="Segoe UI" pitchFamily="34" charset="0"/>
                  <a:cs typeface="Segoe UI" pitchFamily="34" charset="0"/>
                </a:rPr>
                <a:t>20</a:t>
              </a:r>
            </a:p>
          </p:txBody>
        </p:sp>
        <p:sp>
          <p:nvSpPr>
            <p:cNvPr id="40" name="TextBox 15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8010562" y="1290754"/>
              <a:ext cx="8640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>
                  <a:latin typeface="Segoe UI" pitchFamily="34" charset="0"/>
                  <a:cs typeface="Segoe UI" pitchFamily="34" charset="0"/>
                </a:rPr>
                <a:t>35</a:t>
              </a:r>
            </a:p>
          </p:txBody>
        </p:sp>
        <p:sp>
          <p:nvSpPr>
            <p:cNvPr id="41" name="TextBox 16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2465946" y="1434770"/>
              <a:ext cx="1728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Palatino Linotype" pitchFamily="18" charset="0"/>
                  <a:cs typeface="Arial" pitchFamily="34" charset="0"/>
                </a:rPr>
                <a:t>ТЕСТОВЫХ  ЗАДАНИЙ</a:t>
              </a:r>
            </a:p>
          </p:txBody>
        </p:sp>
        <p:sp>
          <p:nvSpPr>
            <p:cNvPr id="42" name="TextBox 17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5634298" y="1426059"/>
              <a:ext cx="1728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Palatino Linotype" pitchFamily="18" charset="0"/>
                  <a:cs typeface="Arial" pitchFamily="34" charset="0"/>
                </a:rPr>
                <a:t>ТЕСТОВЫХ  ЗАДАНИЙ</a:t>
              </a:r>
            </a:p>
          </p:txBody>
        </p:sp>
        <p:sp>
          <p:nvSpPr>
            <p:cNvPr id="43" name="TextBox 18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8874658" y="1426059"/>
              <a:ext cx="1728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Palatino Linotype" pitchFamily="18" charset="0"/>
                  <a:cs typeface="Arial" pitchFamily="34" charset="0"/>
                </a:rPr>
                <a:t>ТЕСТОВЫХ  ЗАДАНИЙ</a:t>
              </a:r>
            </a:p>
          </p:txBody>
        </p:sp>
        <p:sp>
          <p:nvSpPr>
            <p:cNvPr id="44" name="TextBox 19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1385826" y="2660647"/>
              <a:ext cx="29523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  - </a:t>
              </a:r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ГРАМОТНОСТЬ ЧТЕНИЯ</a:t>
              </a:r>
            </a:p>
            <a:p>
              <a:endPara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  <a:cs typeface="Arial" pitchFamily="34" charset="0"/>
              </a:endParaRPr>
            </a:p>
          </p:txBody>
        </p:sp>
        <p:sp>
          <p:nvSpPr>
            <p:cNvPr id="45" name="TextBox 20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1457834" y="3452735"/>
              <a:ext cx="2808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- МАТЕМАТИЧЕСКАЯ ГРАМОТНОСТЬ</a:t>
              </a:r>
              <a:endPara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  <a:cs typeface="Arial" pitchFamily="34" charset="0"/>
              </a:endParaRPr>
            </a:p>
          </p:txBody>
        </p:sp>
        <p:sp>
          <p:nvSpPr>
            <p:cNvPr id="46" name="TextBox 21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4626186" y="2660647"/>
              <a:ext cx="2952328" cy="6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- </a:t>
              </a:r>
              <a:r>
                <a:rPr lang="kk-KZ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ИСТОРИЯ КАЗАХСТАН</a:t>
              </a:r>
              <a:endPara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  <a:cs typeface="Arial" pitchFamily="34" charset="0"/>
              </a:endParaRPr>
            </a:p>
          </p:txBody>
        </p:sp>
        <p:sp>
          <p:nvSpPr>
            <p:cNvPr id="47" name="TextBox 22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7866546" y="2658906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  - </a:t>
              </a:r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1-Й ПРОФИЛЬНЫЙ ПРЕДМЕТ</a:t>
              </a:r>
            </a:p>
          </p:txBody>
        </p:sp>
        <p:sp>
          <p:nvSpPr>
            <p:cNvPr id="48" name="TextBox 23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7866546" y="3450994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  - 2-Й ПРОФИЛЬНЫЙ ПРЕДМЕТ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4554179" y="5035170"/>
              <a:ext cx="2808311" cy="86409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51" name="TextBox 26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4770202" y="5170475"/>
              <a:ext cx="1728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dirty="0">
                  <a:solidFill>
                    <a:schemeClr val="bg1"/>
                  </a:solidFill>
                  <a:latin typeface="Palatino Linotype" pitchFamily="18" charset="0"/>
                  <a:cs typeface="Arial" pitchFamily="34" charset="0"/>
                </a:rPr>
                <a:t>ТЕСТОВЫХ  ЗАДАНИЙ</a:t>
              </a:r>
            </a:p>
          </p:txBody>
        </p:sp>
        <p:sp>
          <p:nvSpPr>
            <p:cNvPr id="52" name="TextBox 27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6138354" y="5035169"/>
              <a:ext cx="11521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120</a:t>
              </a: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7818903" y="5035170"/>
              <a:ext cx="2783947" cy="86409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54" name="TextBox 29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8010562" y="5272680"/>
              <a:ext cx="1728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solidFill>
                    <a:schemeClr val="bg1"/>
                  </a:solidFill>
                  <a:latin typeface="Palatino Linotype" pitchFamily="18" charset="0"/>
                  <a:cs typeface="Arial" pitchFamily="34" charset="0"/>
                </a:rPr>
                <a:t>БАЛЛОВ</a:t>
              </a:r>
            </a:p>
          </p:txBody>
        </p:sp>
        <p:sp>
          <p:nvSpPr>
            <p:cNvPr id="55" name="TextBox 30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07F741B9-3A74-4FBE-8208-E5B13F846967}"/>
                </a:ext>
              </a:extLst>
            </p:cNvPr>
            <p:cNvSpPr txBox="1"/>
            <p:nvPr/>
          </p:nvSpPr>
          <p:spPr>
            <a:xfrm>
              <a:off x="9331071" y="5035170"/>
              <a:ext cx="11521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64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19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72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26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80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35" algn="l" defTabSz="91431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140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77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3" y="-17636"/>
            <a:ext cx="12239999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486420"/>
          </a:xfrm>
        </p:spPr>
        <p:txBody>
          <a:bodyPr>
            <a:normAutofit fontScale="90000"/>
          </a:bodyPr>
          <a:lstStyle/>
          <a:p>
            <a:r>
              <a:rPr lang="kk-KZ" sz="3000" b="1" dirty="0">
                <a:latin typeface="Palatino Linotype" pitchFamily="18" charset="0"/>
              </a:rPr>
              <a:t/>
            </a:r>
            <a:br>
              <a:rPr lang="kk-KZ" sz="3000" b="1" dirty="0">
                <a:latin typeface="Palatino Linotype" pitchFamily="18" charset="0"/>
              </a:rPr>
            </a:br>
            <a:r>
              <a:rPr lang="kk-KZ" sz="3000" b="1" dirty="0">
                <a:latin typeface="Palatino Linotype" pitchFamily="18" charset="0"/>
              </a:rPr>
              <a:t>Форма тестовых заданий* </a:t>
            </a:r>
            <a:br>
              <a:rPr lang="kk-KZ" sz="3000" b="1" dirty="0">
                <a:latin typeface="Palatino Linotype" pitchFamily="18" charset="0"/>
              </a:rPr>
            </a:br>
            <a:endParaRPr lang="ru-RU" sz="3000" b="1" dirty="0">
              <a:latin typeface="Palatino Linotype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098701"/>
              </p:ext>
            </p:extLst>
          </p:nvPr>
        </p:nvGraphicFramePr>
        <p:xfrm>
          <a:off x="294305" y="702444"/>
          <a:ext cx="11642237" cy="4463417"/>
        </p:xfrm>
        <a:graphic>
          <a:graphicData uri="http://schemas.openxmlformats.org/drawingml/2006/table">
            <a:tbl>
              <a:tblPr firstRow="1" firstCol="1" bandCol="1">
                <a:tableStyleId>{5940675A-B579-460E-94D1-54222C63F5DA}</a:tableStyleId>
              </a:tblPr>
              <a:tblGrid>
                <a:gridCol w="2641236"/>
                <a:gridCol w="1512168"/>
                <a:gridCol w="7488833"/>
              </a:tblGrid>
              <a:tr h="432048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Palatino Linotype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Palatino Linotype" pitchFamily="18" charset="0"/>
                        </a:rPr>
                        <a:t>Предметы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Palatino Linotype" pitchFamily="18" charset="0"/>
                        </a:rPr>
                        <a:t>Задании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Palatino Linotype" pitchFamily="18" charset="0"/>
                        </a:rPr>
                        <a:t>Форма заданий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alatino Linotype" pitchFamily="18" charset="0"/>
                        </a:rPr>
                        <a:t>История Казахстана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baseline="0" dirty="0" smtClean="0">
                          <a:effectLst/>
                          <a:latin typeface="Palatino Linotype" pitchFamily="18" charset="0"/>
                        </a:rPr>
                        <a:t>с </a:t>
                      </a:r>
                      <a:r>
                        <a:rPr lang="ru-RU" sz="1600" kern="1200" dirty="0" smtClean="0">
                          <a:effectLst/>
                          <a:latin typeface="Palatino Linotype" pitchFamily="18" charset="0"/>
                        </a:rPr>
                        <a:t>1 по 10</a:t>
                      </a:r>
                      <a:endParaRPr lang="ru-RU" sz="1600" dirty="0" smtClean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Palatino Linotype" pitchFamily="18" charset="0"/>
                        </a:rPr>
                        <a:t>с выбором одного правильного ответа из четырех предложенных</a:t>
                      </a:r>
                      <a:endParaRPr lang="ru-RU" sz="1600" dirty="0" smtClean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</a:tr>
              <a:tr h="584287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с 11 по 15 </a:t>
                      </a:r>
                      <a:endParaRPr lang="ru-RU" sz="1600" dirty="0" smtClean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Palatino Linotype" pitchFamily="18" charset="0"/>
                        </a:rPr>
                        <a:t>с выбором одного правильного ответа из четырех предложенных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на основе контекста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35089" marR="35089" marT="0" marB="0" anchor="ctr"/>
                </a:tc>
              </a:tr>
              <a:tr h="1148407">
                <a:tc>
                  <a:txBody>
                    <a:bodyPr/>
                    <a:lstStyle/>
                    <a:p>
                      <a:pPr marL="0" marR="0" indent="0" algn="l" defTabSz="10985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Palatino Linotype" pitchFamily="18" charset="0"/>
                        </a:rPr>
                        <a:t>Математическая грамотность </a:t>
                      </a:r>
                    </a:p>
                    <a:p>
                      <a:pPr marL="0" marR="0" indent="0" algn="l" defTabSz="10985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effectLst/>
                        <a:latin typeface="Palatino Linotype" pitchFamily="18" charset="0"/>
                      </a:endParaRPr>
                    </a:p>
                    <a:p>
                      <a:pPr marL="0" marR="0" indent="0" algn="l" defTabSz="10985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Palatino Linotype" pitchFamily="18" charset="0"/>
                        </a:rPr>
                        <a:t>Грамотность чтения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все задания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Palatino Linotype" pitchFamily="18" charset="0"/>
                        </a:rPr>
                        <a:t>с выбором одного правильного ответа из четырех предложенных</a:t>
                      </a:r>
                      <a:endParaRPr lang="ru-RU" sz="1600" dirty="0" smtClean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35089" marR="35089" marT="0" marB="0" anchor="ctr"/>
                </a:tc>
              </a:tr>
              <a:tr h="574204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Calibri"/>
                          <a:cs typeface="Times New Roman" panose="02020603050405020304" pitchFamily="18" charset="0"/>
                        </a:rPr>
                        <a:t>Каждый профильный предмет (2 предмета)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Palatino Linotype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Palatino Linotype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marL="0" algn="l" defTabSz="109856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с 1 по 20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10985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Palatino Linotype" pitchFamily="18" charset="0"/>
                        </a:rPr>
                        <a:t>с выбором одного правильного ответа из четырех предложенных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</a:tr>
              <a:tr h="504056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Palatino Linotype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  <a:latin typeface="Palatino Linotype" pitchFamily="18" charset="0"/>
                        </a:rPr>
                        <a:t>с 21 по 25 </a:t>
                      </a:r>
                      <a:endParaRPr lang="ru-RU" sz="1600" dirty="0">
                        <a:effectLst/>
                        <a:latin typeface="Palatino Linotype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Palatino Linotype" pitchFamily="18" charset="0"/>
                        </a:rPr>
                        <a:t>с выбором одного правильного ответа из четырех предложенных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на основе контекста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35089" marR="35089" marT="0" marB="0" anchor="ctr"/>
                </a:tc>
              </a:tr>
              <a:tr h="644351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Palatino Linotype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alatino Linotype" pitchFamily="18" charset="0"/>
                        </a:rPr>
                        <a:t>с 26 по 35</a:t>
                      </a:r>
                      <a:endParaRPr lang="ru-RU" sz="1600" dirty="0">
                        <a:effectLst/>
                        <a:latin typeface="Palatino Linotype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один или несколько правильных ответов из множества предложенных ответов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35089" marR="35089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13718" y="5294114"/>
            <a:ext cx="11449273" cy="1213095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b="1" dirty="0">
                <a:latin typeface="Palatino Linotype" pitchFamily="18" charset="0"/>
                <a:cs typeface="Times New Roman" pitchFamily="18" charset="0"/>
              </a:rPr>
              <a:t>Контекст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– тематическая область, к которой относится описанная в вопросе (задании) проблемная ситуация.</a:t>
            </a:r>
          </a:p>
          <a:p>
            <a:pPr algn="just"/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Контекст может быть представлен в виде сплошного и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несплошного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(рисунка, графика, схемы, таблицы, </a:t>
            </a:r>
            <a:r>
              <a:rPr lang="ru-RU" sz="1400" dirty="0" err="1">
                <a:latin typeface="Palatino Linotype" pitchFamily="18" charset="0"/>
                <a:cs typeface="Times New Roman" pitchFamily="18" charset="0"/>
              </a:rPr>
              <a:t>инфографики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, диаграммы  и т.д.) текста. </a:t>
            </a:r>
          </a:p>
          <a:p>
            <a:pPr algn="just"/>
            <a:r>
              <a:rPr lang="ru-RU" sz="1400" b="1" dirty="0">
                <a:latin typeface="Palatino Linotype" pitchFamily="18" charset="0"/>
                <a:cs typeface="Times New Roman" pitchFamily="18" charset="0"/>
              </a:rPr>
              <a:t>Задания на основе контекста</a:t>
            </a:r>
            <a:r>
              <a:rPr lang="ru-RU" sz="1400" dirty="0">
                <a:latin typeface="Palatino Linotype" pitchFamily="18" charset="0"/>
                <a:cs typeface="Times New Roman" pitchFamily="18" charset="0"/>
              </a:rPr>
              <a:t> оценивают углубленные знания предмета (продвинутый уровень усвоения), умения и навыки широкого спектра, чтение и понимание контекста, рефлексия на содержание контекста, умение анализировать, сопоставлять и т.д.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3718" y="6659369"/>
            <a:ext cx="11449273" cy="307771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i="1" dirty="0">
                <a:solidFill>
                  <a:schemeClr val="accent2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rPr>
              <a:t>* По проекту, вносится изменения в Типовые правила </a:t>
            </a:r>
          </a:p>
        </p:txBody>
      </p:sp>
    </p:spTree>
    <p:extLst>
      <p:ext uri="{BB962C8B-B14F-4D97-AF65-F5344CB8AC3E}">
        <p14:creationId xmlns:p14="http://schemas.microsoft.com/office/powerpoint/2010/main" val="379543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3" y="-17636"/>
            <a:ext cx="12239999" cy="430881"/>
          </a:xfrm>
          <a:prstGeom prst="rect">
            <a:avLst/>
          </a:prstGeom>
          <a:solidFill>
            <a:srgbClr val="E4C29C"/>
          </a:solidFill>
        </p:spPr>
        <p:txBody>
          <a:bodyPr wrap="square" lIns="91434" tIns="45717" rIns="91434" bIns="45717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33660"/>
            <a:ext cx="12204700" cy="918364"/>
          </a:xfrm>
        </p:spPr>
        <p:txBody>
          <a:bodyPr>
            <a:normAutofit/>
          </a:bodyPr>
          <a:lstStyle/>
          <a:p>
            <a:r>
              <a:rPr lang="kk-KZ" sz="3000" b="1" dirty="0">
                <a:latin typeface="Palatino Linotype" pitchFamily="18" charset="0"/>
              </a:rPr>
              <a:t>Время тестирования и перерывы</a:t>
            </a:r>
            <a:endParaRPr lang="ru-RU" sz="3000" b="1" dirty="0">
              <a:latin typeface="Palatino Linotype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302643"/>
              </p:ext>
            </p:extLst>
          </p:nvPr>
        </p:nvGraphicFramePr>
        <p:xfrm>
          <a:off x="165611" y="414412"/>
          <a:ext cx="11881320" cy="59003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80"/>
                <a:gridCol w="5328592"/>
                <a:gridCol w="1368152"/>
                <a:gridCol w="4464496"/>
              </a:tblGrid>
              <a:tr h="571842">
                <a:tc>
                  <a:txBody>
                    <a:bodyPr/>
                    <a:lstStyle/>
                    <a:p>
                      <a:pPr indent="4318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dirty="0">
                          <a:effectLst/>
                          <a:latin typeface="Palatino Linotype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dirty="0">
                          <a:effectLst/>
                          <a:latin typeface="Palatino Linotype" pitchFamily="18" charset="0"/>
                        </a:rPr>
                        <a:t>Формат ЕНТ</a:t>
                      </a:r>
                      <a:endParaRPr lang="ru-RU" sz="1600" b="1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dirty="0" smtClean="0">
                          <a:effectLst/>
                          <a:latin typeface="Palatino Linotype" pitchFamily="18" charset="0"/>
                        </a:rPr>
                        <a:t>Время тестирования</a:t>
                      </a:r>
                      <a:endParaRPr lang="ru-RU" sz="1600" b="1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Перерывы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43685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400" b="1" dirty="0">
                          <a:effectLst/>
                          <a:latin typeface="Palatino Linotype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Palatino Linotype" pitchFamily="18" charset="0"/>
                        </a:rPr>
                        <a:t>5 </a:t>
                      </a:r>
                      <a:r>
                        <a:rPr lang="ru-RU" sz="1600" dirty="0" smtClean="0">
                          <a:effectLst/>
                          <a:latin typeface="Palatino Linotype" pitchFamily="18" charset="0"/>
                        </a:rPr>
                        <a:t>предметов/История</a:t>
                      </a:r>
                      <a:r>
                        <a:rPr lang="ru-RU" sz="1600" baseline="0" dirty="0" smtClean="0">
                          <a:effectLst/>
                          <a:latin typeface="Palatino Linotype" pitchFamily="18" charset="0"/>
                        </a:rPr>
                        <a:t> Казахстана, математическая грамотность, грамотность чтения и два профильных предмета</a:t>
                      </a:r>
                      <a:endParaRPr lang="ru-RU" sz="1600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600" dirty="0" smtClean="0">
                        <a:effectLst/>
                        <a:latin typeface="Palatino Linotype" pitchFamily="18" charset="0"/>
                      </a:endParaRPr>
                    </a:p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 smtClean="0">
                          <a:effectLst/>
                          <a:latin typeface="Palatino Linotype" pitchFamily="18" charset="0"/>
                        </a:rPr>
                        <a:t>240 </a:t>
                      </a:r>
                      <a:r>
                        <a:rPr lang="ru-RU" sz="1600" dirty="0">
                          <a:effectLst/>
                          <a:latin typeface="Palatino Linotype" pitchFamily="18" charset="0"/>
                        </a:rPr>
                        <a:t>минут</a:t>
                      </a:r>
                      <a:endParaRPr lang="ru-RU" sz="1600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lvl="0" indent="273050" algn="just">
                        <a:buFont typeface="Wingdings" pitchFamily="2" charset="2"/>
                        <a:buChar char="ü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по истечении 60 мин. (1 часа) – 3 мин.</a:t>
                      </a:r>
                    </a:p>
                    <a:p>
                      <a:pPr marL="0" lvl="0" indent="273050" algn="just">
                        <a:buFont typeface="Wingdings" pitchFamily="2" charset="2"/>
                        <a:buChar char="ü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по истечении 120 мин. (2 часов) – 2 мин.</a:t>
                      </a:r>
                    </a:p>
                    <a:p>
                      <a:pPr marL="0" lvl="0" indent="273050" algn="just">
                        <a:buFont typeface="Wingdings" pitchFamily="2" charset="2"/>
                        <a:buChar char="ü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по истечении 180 мин. (3 часов) - 3 мин.</a:t>
                      </a:r>
                      <a:endParaRPr lang="ru-RU" sz="1600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/>
                </a:tc>
              </a:tr>
              <a:tr h="381229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 предмета</a:t>
                      </a:r>
                      <a:r>
                        <a:rPr lang="kk-KZ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/История Казахстана </a:t>
                      </a:r>
                      <a:r>
                        <a:rPr lang="kk-KZ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и </a:t>
                      </a:r>
                      <a:r>
                        <a:rPr lang="kk-KZ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грамотность чтения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(творческий)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70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минут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lvl="0" indent="0" algn="just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itchFamily="2" charset="2"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     без перерыва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/>
                </a:tc>
              </a:tr>
              <a:tr h="1143685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3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4 предмета (международные сертификаты IELTS и др.)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240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минут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lvl="0" indent="273050" algn="just" defTabSz="109856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по истечении 60 мин. (1 часа) – 3 мин.</a:t>
                      </a:r>
                    </a:p>
                    <a:p>
                      <a:pPr marL="0" lvl="0" indent="273050" algn="just" defTabSz="109856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по истечении 120 мин. (2 часов) – 2 мин.</a:t>
                      </a:r>
                    </a:p>
                    <a:p>
                      <a:pPr marL="0" lvl="0" indent="273050" algn="just" defTabSz="109856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по истечении 180 минут (3 часов) - 3 мин.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/>
                </a:tc>
              </a:tr>
              <a:tr h="381229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4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 предмета (общепрофессиональная</a:t>
                      </a:r>
                      <a:r>
                        <a:rPr lang="kk-KZ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и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специальная</a:t>
                      </a:r>
                      <a:r>
                        <a:rPr lang="kk-KZ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дисциплина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52350" marR="52350" marT="0" marB="0" anchor="ctr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120 минут</a:t>
                      </a:r>
                    </a:p>
                  </a:txBody>
                  <a:tcPr marL="52350" marR="5235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    по истечении 60 мин. (1 часа) – 2 мин.</a:t>
                      </a:r>
                    </a:p>
                  </a:txBody>
                  <a:tcPr marL="52350" marR="52350" marT="0" marB="0" anchor="ctr"/>
                </a:tc>
              </a:tr>
              <a:tr h="381229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5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 предмет</a:t>
                      </a:r>
                      <a:r>
                        <a:rPr lang="kk-KZ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/Специальная </a:t>
                      </a:r>
                      <a:r>
                        <a:rPr lang="kk-KZ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дисциплина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(творческий)</a:t>
                      </a:r>
                    </a:p>
                  </a:txBody>
                  <a:tcPr marL="52350" marR="52350" marT="0" marB="0" anchor="ctr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80 минут</a:t>
                      </a:r>
                    </a:p>
                  </a:txBody>
                  <a:tcPr marL="52350" marR="52350" marT="0" marB="0" anchor="ctr"/>
                </a:tc>
                <a:tc>
                  <a:txBody>
                    <a:bodyPr/>
                    <a:lstStyle/>
                    <a:p>
                      <a:pPr marL="0" indent="27305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без перерыва</a:t>
                      </a:r>
                      <a:endParaRPr lang="ru-RU" sz="1600" dirty="0"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52350" marR="52350" marT="0" marB="0" anchor="ctr"/>
                </a:tc>
              </a:tr>
              <a:tr h="571842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6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 предмет</a:t>
                      </a:r>
                      <a:r>
                        <a:rPr lang="kk-KZ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/Общепрофессиональная дисциплина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(международные сертификаты IELTS и др.)</a:t>
                      </a:r>
                    </a:p>
                  </a:txBody>
                  <a:tcPr marL="52350" marR="52350" marT="0" marB="0" anchor="ctr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120 минут</a:t>
                      </a:r>
                    </a:p>
                  </a:txBody>
                  <a:tcPr marL="52350" marR="5235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     по истечении 60 мин. (1 часа) – 2 мин.</a:t>
                      </a:r>
                    </a:p>
                  </a:txBody>
                  <a:tcPr marL="52350" marR="52350" marT="0" marB="0" anchor="ctr"/>
                </a:tc>
              </a:tr>
              <a:tr h="381229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7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2 профильных предмета 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130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минут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marR="0" lvl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     по истечении 60 мин. (1 часа) – 2 мин.</a:t>
                      </a:r>
                    </a:p>
                  </a:txBody>
                  <a:tcPr marL="52350" marR="52350" marT="0" marB="0"/>
                </a:tc>
              </a:tr>
              <a:tr h="571842"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k-KZ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8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профильный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предмет  (международные сертификаты IELTS и др.)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indent="0" algn="ctr" defTabSz="109856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130 минут</a:t>
                      </a: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marR="0" lvl="0" indent="0" algn="just" defTabSz="109856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+mn-ea"/>
                          <a:cs typeface="+mn-cs"/>
                        </a:rPr>
                        <a:t>      по истечении 60 мин. (1 часа) – 2 мин.</a:t>
                      </a:r>
                    </a:p>
                  </a:txBody>
                  <a:tcPr marL="52350" marR="5235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41711" y="6136149"/>
            <a:ext cx="11593286" cy="830991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endParaRPr lang="ru-RU" sz="1600" b="1" dirty="0">
              <a:latin typeface="Palatino Linotype" pitchFamily="18" charset="0"/>
            </a:endParaRPr>
          </a:p>
          <a:p>
            <a:pPr algn="just"/>
            <a:r>
              <a:rPr lang="ru-RU" sz="1600" b="1" dirty="0">
                <a:latin typeface="Palatino Linotype" pitchFamily="18" charset="0"/>
              </a:rPr>
              <a:t>Примечание: </a:t>
            </a:r>
            <a:r>
              <a:rPr lang="ru-RU" sz="1600" dirty="0">
                <a:latin typeface="Palatino Linotype" pitchFamily="18" charset="0"/>
              </a:rPr>
              <a:t>1)</a:t>
            </a:r>
            <a:r>
              <a:rPr lang="ru-RU" sz="1600" b="1" dirty="0">
                <a:latin typeface="Palatino Linotype" pitchFamily="18" charset="0"/>
              </a:rPr>
              <a:t> </a:t>
            </a:r>
            <a:r>
              <a:rPr lang="ru-RU" sz="1600" dirty="0">
                <a:latin typeface="Palatino Linotype" pitchFamily="18" charset="0"/>
              </a:rPr>
              <a:t>Для людей и детьми с особыми потребностями (с нарушениями зрения, слуха, функций опорно-двигательного аппарата) на тестирование отводится дополнительно 40 минут</a:t>
            </a:r>
            <a:endParaRPr lang="ru-RU" sz="16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5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8757</TotalTime>
  <Words>3165</Words>
  <Application>Microsoft Office PowerPoint</Application>
  <PresentationFormat>Произвольный</PresentationFormat>
  <Paragraphs>749</Paragraphs>
  <Slides>23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Единое национальное тестирование - 2023</vt:lpstr>
      <vt:lpstr>Презентация PowerPoint</vt:lpstr>
      <vt:lpstr>Презентация PowerPoint</vt:lpstr>
      <vt:lpstr> Участники тестирования</vt:lpstr>
      <vt:lpstr>Презентация PowerPoint</vt:lpstr>
      <vt:lpstr> Формат ЕНТ - 2023 </vt:lpstr>
      <vt:lpstr> Форма тестовых заданий*  </vt:lpstr>
      <vt:lpstr>Время тестирования и перерывы</vt:lpstr>
      <vt:lpstr>Запуск на тестирование</vt:lpstr>
      <vt:lpstr>Подача заявления на апелляцию на ЕНТ</vt:lpstr>
      <vt:lpstr>Презентация PowerPoint</vt:lpstr>
      <vt:lpstr>  Единое национальное тестирование - 2023</vt:lpstr>
      <vt:lpstr>   Единое национальное тестирование - 2023</vt:lpstr>
      <vt:lpstr>       </vt:lpstr>
      <vt:lpstr>Презентация PowerPoint</vt:lpstr>
      <vt:lpstr>Перечень ГОП с указанием профильных предметов единого национального тестирования</vt:lpstr>
      <vt:lpstr>Перечень ГОП с указанием профильных предметов единого национального тестирования</vt:lpstr>
      <vt:lpstr>Перечень ГОП с указанием профильных предметов единого национального тестирования</vt:lpstr>
      <vt:lpstr>Перечень ГОП с указанием профильных предметов единого национального тестирования</vt:lpstr>
      <vt:lpstr>Перечень ГОП с указанием профильных предметов единого национального тестирования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 Амзеева</dc:creator>
  <cp:lastModifiedBy>Әмір Батыр</cp:lastModifiedBy>
  <cp:revision>225</cp:revision>
  <cp:lastPrinted>2022-11-28T04:33:30Z</cp:lastPrinted>
  <dcterms:created xsi:type="dcterms:W3CDTF">2021-11-19T05:52:33Z</dcterms:created>
  <dcterms:modified xsi:type="dcterms:W3CDTF">2022-12-07T07:04:41Z</dcterms:modified>
</cp:coreProperties>
</file>