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257" r:id="rId2"/>
    <p:sldId id="266" r:id="rId3"/>
    <p:sldId id="265" r:id="rId4"/>
    <p:sldId id="267" r:id="rId5"/>
    <p:sldId id="268" r:id="rId6"/>
    <p:sldId id="269" r:id="rId7"/>
    <p:sldId id="261" r:id="rId8"/>
    <p:sldId id="262" r:id="rId9"/>
    <p:sldId id="263" r:id="rId10"/>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7FB"/>
    <a:srgbClr val="ECF1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3042"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C00C87-31FC-49E0-A7B8-5FD2886C74B8}" type="datetimeFigureOut">
              <a:rPr lang="ru-RU" smtClean="0"/>
              <a:t>08.02.2023</a:t>
            </a:fld>
            <a:endParaRPr lang="ru-RU" dirty="0"/>
          </a:p>
        </p:txBody>
      </p:sp>
      <p:sp>
        <p:nvSpPr>
          <p:cNvPr id="4" name="Образ слайда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10CC32-5868-4287-970E-5443C751C5C4}" type="slidenum">
              <a:rPr lang="ru-RU" smtClean="0"/>
              <a:t>‹#›</a:t>
            </a:fld>
            <a:endParaRPr lang="ru-RU" dirty="0"/>
          </a:p>
        </p:txBody>
      </p:sp>
    </p:spTree>
    <p:extLst>
      <p:ext uri="{BB962C8B-B14F-4D97-AF65-F5344CB8AC3E}">
        <p14:creationId xmlns:p14="http://schemas.microsoft.com/office/powerpoint/2010/main" val="575549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010CC32-5868-4287-970E-5443C751C5C4}" type="slidenum">
              <a:rPr lang="ru-RU" smtClean="0"/>
              <a:t>3</a:t>
            </a:fld>
            <a:endParaRPr lang="ru-RU" dirty="0"/>
          </a:p>
        </p:txBody>
      </p:sp>
    </p:spTree>
    <p:extLst>
      <p:ext uri="{BB962C8B-B14F-4D97-AF65-F5344CB8AC3E}">
        <p14:creationId xmlns:p14="http://schemas.microsoft.com/office/powerpoint/2010/main" val="1570046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143125" y="685800"/>
            <a:ext cx="257175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010CC32-5868-4287-970E-5443C751C5C4}" type="slidenum">
              <a:rPr lang="ru-RU" smtClean="0"/>
              <a:t>7</a:t>
            </a:fld>
            <a:endParaRPr lang="ru-RU" dirty="0"/>
          </a:p>
        </p:txBody>
      </p:sp>
    </p:spTree>
    <p:extLst>
      <p:ext uri="{BB962C8B-B14F-4D97-AF65-F5344CB8AC3E}">
        <p14:creationId xmlns:p14="http://schemas.microsoft.com/office/powerpoint/2010/main" val="2397349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a:t>Образец заголовка</a:t>
            </a:r>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274477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241810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647907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36205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52309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32812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114265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4288049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822041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05153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12B65C7-2463-46F6-A1A4-A908F3F8FA75}" type="datetimeFigureOut">
              <a:rPr lang="ru-RU" smtClean="0"/>
              <a:t>08.02.2023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6359F2B-1FF6-40A2-8A70-A8342F576380}" type="slidenum">
              <a:rPr lang="ru-RU" smtClean="0"/>
              <a:t>‹#›</a:t>
            </a:fld>
            <a:endParaRPr lang="ru-RU" dirty="0"/>
          </a:p>
        </p:txBody>
      </p:sp>
    </p:spTree>
    <p:extLst>
      <p:ext uri="{BB962C8B-B14F-4D97-AF65-F5344CB8AC3E}">
        <p14:creationId xmlns:p14="http://schemas.microsoft.com/office/powerpoint/2010/main" val="371631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12B65C7-2463-46F6-A1A4-A908F3F8FA75}" type="datetimeFigureOut">
              <a:rPr lang="ru-RU" smtClean="0"/>
              <a:t>08.02.2023</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6359F2B-1FF6-40A2-8A70-A8342F576380}" type="slidenum">
              <a:rPr lang="ru-RU" smtClean="0"/>
              <a:t>‹#›</a:t>
            </a:fld>
            <a:endParaRPr lang="ru-RU" dirty="0"/>
          </a:p>
        </p:txBody>
      </p:sp>
    </p:spTree>
    <p:extLst>
      <p:ext uri="{BB962C8B-B14F-4D97-AF65-F5344CB8AC3E}">
        <p14:creationId xmlns:p14="http://schemas.microsoft.com/office/powerpoint/2010/main" val="16175856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2776" y="251272"/>
            <a:ext cx="4464496" cy="1080121"/>
          </a:xfrm>
        </p:spPr>
        <p:txBody>
          <a:bodyPr>
            <a:normAutofit fontScale="90000"/>
          </a:bodyPr>
          <a:lstStyle/>
          <a:p>
            <a:r>
              <a:rPr lang="ru-RU" sz="2300" b="1" dirty="0">
                <a:solidFill>
                  <a:srgbClr val="002060"/>
                </a:solidFill>
                <a:latin typeface="+mn-lt"/>
                <a:ea typeface="+mn-ea"/>
                <a:cs typeface="+mn-cs"/>
              </a:rPr>
              <a:t>         ФОРМА ПРОВЕДЕНИЯ </a:t>
            </a:r>
            <a:br>
              <a:rPr lang="ru-RU" sz="2300" b="1" dirty="0">
                <a:solidFill>
                  <a:srgbClr val="002060"/>
                </a:solidFill>
                <a:latin typeface="+mn-lt"/>
                <a:ea typeface="+mn-ea"/>
                <a:cs typeface="+mn-cs"/>
              </a:rPr>
            </a:br>
            <a:r>
              <a:rPr lang="ru-RU" sz="2300" b="1" dirty="0">
                <a:solidFill>
                  <a:srgbClr val="002060"/>
                </a:solidFill>
                <a:latin typeface="+mn-lt"/>
                <a:ea typeface="+mn-ea"/>
                <a:cs typeface="+mn-cs"/>
              </a:rPr>
              <a:t>      И</a:t>
            </a:r>
            <a:r>
              <a:rPr lang="en-US" sz="2300" b="1" dirty="0">
                <a:solidFill>
                  <a:srgbClr val="002060"/>
                </a:solidFill>
                <a:latin typeface="+mn-lt"/>
                <a:ea typeface="+mn-ea"/>
                <a:cs typeface="+mn-cs"/>
              </a:rPr>
              <a:t>ТОГОВ</a:t>
            </a:r>
            <a:r>
              <a:rPr lang="ru-RU" sz="2300" b="1" dirty="0">
                <a:solidFill>
                  <a:srgbClr val="002060"/>
                </a:solidFill>
                <a:latin typeface="+mn-lt"/>
                <a:ea typeface="+mn-ea"/>
                <a:cs typeface="+mn-cs"/>
              </a:rPr>
              <a:t>ОЙ</a:t>
            </a:r>
            <a:r>
              <a:rPr lang="en-US" sz="2300" b="1" dirty="0">
                <a:solidFill>
                  <a:srgbClr val="002060"/>
                </a:solidFill>
                <a:latin typeface="+mn-lt"/>
                <a:ea typeface="+mn-ea"/>
                <a:cs typeface="+mn-cs"/>
              </a:rPr>
              <a:t> АТТЕСТАЦИ</a:t>
            </a:r>
            <a:r>
              <a:rPr lang="ru-RU" sz="2300" b="1" dirty="0">
                <a:solidFill>
                  <a:srgbClr val="002060"/>
                </a:solidFill>
                <a:latin typeface="+mn-lt"/>
                <a:ea typeface="+mn-ea"/>
                <a:cs typeface="+mn-cs"/>
              </a:rPr>
              <a:t>И</a:t>
            </a:r>
            <a:r>
              <a:rPr lang="en-US" sz="2300" b="1" dirty="0">
                <a:solidFill>
                  <a:srgbClr val="002060"/>
                </a:solidFill>
                <a:latin typeface="+mn-lt"/>
                <a:ea typeface="+mn-ea"/>
                <a:cs typeface="+mn-cs"/>
              </a:rPr>
              <a:t> </a:t>
            </a:r>
            <a:br>
              <a:rPr lang="ru-RU" sz="2300" b="1" dirty="0">
                <a:solidFill>
                  <a:srgbClr val="002060"/>
                </a:solidFill>
                <a:latin typeface="+mn-lt"/>
                <a:ea typeface="+mn-ea"/>
                <a:cs typeface="+mn-cs"/>
              </a:rPr>
            </a:br>
            <a:r>
              <a:rPr lang="en-US" sz="2300" b="1" dirty="0">
                <a:solidFill>
                  <a:srgbClr val="002060"/>
                </a:solidFill>
                <a:latin typeface="+mn-lt"/>
                <a:ea typeface="+mn-ea"/>
                <a:cs typeface="+mn-cs"/>
              </a:rPr>
              <a:t>ДЛЯ ОБУЧАЮЩИХСЯ 9 КЛАССА</a:t>
            </a:r>
            <a:br>
              <a:rPr lang="kk-KZ" sz="2300" b="1" dirty="0">
                <a:solidFill>
                  <a:srgbClr val="002060"/>
                </a:solidFill>
                <a:latin typeface="+mn-lt"/>
                <a:ea typeface="+mn-ea"/>
                <a:cs typeface="+mn-cs"/>
              </a:rPr>
            </a:br>
            <a:r>
              <a:rPr lang="kk-KZ" sz="2000" i="1" dirty="0">
                <a:solidFill>
                  <a:srgbClr val="002060"/>
                </a:solidFill>
                <a:latin typeface="+mn-lt"/>
                <a:ea typeface="+mn-ea"/>
                <a:cs typeface="+mn-cs"/>
              </a:rPr>
              <a:t>                           </a:t>
            </a:r>
            <a:endParaRPr lang="ru-RU" sz="2000" i="1" dirty="0">
              <a:solidFill>
                <a:srgbClr val="002060"/>
              </a:solidFill>
              <a:latin typeface="+mn-lt"/>
            </a:endParaRPr>
          </a:p>
        </p:txBody>
      </p:sp>
      <p:pic>
        <p:nvPicPr>
          <p:cNvPr id="1026" name="Picture 2" descr="C:\Program Files (x86)\Microsoft Office\MEDIA\CAGCAT10\j0299125.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0629" y="1"/>
            <a:ext cx="864096" cy="176449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20319" y="1331642"/>
            <a:ext cx="6318702" cy="5663089"/>
          </a:xfrm>
          <a:prstGeom prst="rect">
            <a:avLst/>
          </a:prstGeom>
        </p:spPr>
        <p:txBody>
          <a:bodyPr wrap="square">
            <a:spAutoFit/>
          </a:bodyPr>
          <a:lstStyle/>
          <a:p>
            <a:pPr algn="just"/>
            <a:r>
              <a:rPr lang="ru-RU" sz="2000" b="1" dirty="0">
                <a:solidFill>
                  <a:srgbClr val="002060"/>
                </a:solidFill>
                <a:latin typeface="Times New Roman" panose="02020603050405020304" pitchFamily="18" charset="0"/>
                <a:cs typeface="Times New Roman" panose="02020603050405020304" pitchFamily="18" charset="0"/>
              </a:rPr>
              <a:t>               ПУНКТ 37. </a:t>
            </a:r>
          </a:p>
          <a:p>
            <a:pPr algn="just"/>
            <a:endParaRPr lang="ru-RU" sz="800" b="1" dirty="0">
              <a:solidFill>
                <a:srgbClr val="002060"/>
              </a:solidFill>
              <a:latin typeface="Times New Roman" panose="02020603050405020304" pitchFamily="18" charset="0"/>
              <a:cs typeface="Times New Roman" panose="02020603050405020304" pitchFamily="18" charset="0"/>
            </a:endParaRPr>
          </a:p>
          <a:p>
            <a:pPr marL="457200" indent="-457200" algn="just">
              <a:buAutoNum type="arabicParenR"/>
            </a:pPr>
            <a:r>
              <a:rPr lang="ru-RU" sz="2000" b="1" dirty="0">
                <a:solidFill>
                  <a:srgbClr val="C00000"/>
                </a:solidFill>
                <a:latin typeface="Times New Roman" panose="02020603050405020304" pitchFamily="18" charset="0"/>
                <a:cs typeface="Times New Roman" panose="02020603050405020304" pitchFamily="18" charset="0"/>
              </a:rPr>
              <a:t>ПИСЬМЕННЫЙ ЭКЗАМЕН ПО РОДНОМУ ЯЗЫКУ   </a:t>
            </a:r>
            <a:r>
              <a:rPr lang="ru-RU" sz="2000" dirty="0">
                <a:solidFill>
                  <a:srgbClr val="002060"/>
                </a:solidFill>
                <a:latin typeface="Times New Roman" panose="02020603050405020304" pitchFamily="18" charset="0"/>
                <a:cs typeface="Times New Roman" panose="02020603050405020304" pitchFamily="18" charset="0"/>
              </a:rPr>
              <a:t>(по языку обучения) </a:t>
            </a:r>
          </a:p>
          <a:p>
            <a:pPr algn="just"/>
            <a:r>
              <a:rPr lang="ru-RU" sz="2200" b="1" dirty="0">
                <a:solidFill>
                  <a:srgbClr val="002060"/>
                </a:solidFill>
                <a:latin typeface="Times New Roman" panose="02020603050405020304" pitchFamily="18" charset="0"/>
                <a:cs typeface="Times New Roman" panose="02020603050405020304" pitchFamily="18" charset="0"/>
              </a:rPr>
              <a:t>Чтение и письмо  -  2 часа (астрономических)</a:t>
            </a:r>
          </a:p>
          <a:p>
            <a:pPr algn="just"/>
            <a:endParaRPr lang="ru-RU" sz="800" dirty="0">
              <a:solidFill>
                <a:srgbClr val="002060"/>
              </a:solidFill>
              <a:latin typeface="Times New Roman" panose="02020603050405020304" pitchFamily="18" charset="0"/>
              <a:cs typeface="Times New Roman" panose="02020603050405020304" pitchFamily="18" charset="0"/>
            </a:endParaRPr>
          </a:p>
          <a:p>
            <a:pPr algn="just"/>
            <a:r>
              <a:rPr lang="kk-KZ" sz="2000" dirty="0">
                <a:solidFill>
                  <a:srgbClr val="0070C0"/>
                </a:solidFill>
                <a:latin typeface="Times New Roman" panose="02020603050405020304" pitchFamily="18" charset="0"/>
                <a:cs typeface="Times New Roman" panose="02020603050405020304" pitchFamily="18" charset="0"/>
              </a:rPr>
              <a:t>Экзаменационная работа предполагает работу с двумя текстами (общий объем текстов – 400-450 слов). На основе текстов обучающиеся выполняют письменную работу – эссе-аргументация (170-200 слов), в которой используются аргументы, факты и соответствующая лексика.</a:t>
            </a:r>
            <a:endParaRPr lang="ru-RU" sz="2000" dirty="0">
              <a:solidFill>
                <a:srgbClr val="0070C0"/>
              </a:solidFill>
              <a:latin typeface="Times New Roman" panose="02020603050405020304" pitchFamily="18" charset="0"/>
              <a:cs typeface="Times New Roman" panose="02020603050405020304" pitchFamily="18" charset="0"/>
            </a:endParaRPr>
          </a:p>
          <a:p>
            <a:pPr algn="just"/>
            <a:r>
              <a:rPr lang="kk-KZ" sz="2000" dirty="0">
                <a:solidFill>
                  <a:srgbClr val="0070C0"/>
                </a:solidFill>
                <a:latin typeface="Times New Roman" panose="02020603050405020304" pitchFamily="18" charset="0"/>
                <a:cs typeface="Times New Roman" panose="02020603050405020304" pitchFamily="18" charset="0"/>
              </a:rPr>
              <a:t>Пользоваться словарями запрещается.</a:t>
            </a:r>
          </a:p>
          <a:p>
            <a:pPr algn="just"/>
            <a:endParaRPr lang="kk-KZ" sz="800" dirty="0">
              <a:solidFill>
                <a:srgbClr val="0070C0"/>
              </a:solidFill>
              <a:latin typeface="Times New Roman" panose="02020603050405020304" pitchFamily="18" charset="0"/>
              <a:cs typeface="Times New Roman" panose="02020603050405020304" pitchFamily="18" charset="0"/>
            </a:endParaRPr>
          </a:p>
          <a:p>
            <a:r>
              <a:rPr lang="kk-KZ" sz="2200" b="1" dirty="0">
                <a:solidFill>
                  <a:srgbClr val="002060"/>
                </a:solidFill>
                <a:latin typeface="Times New Roman" panose="02020603050405020304" pitchFamily="18" charset="0"/>
                <a:cs typeface="Times New Roman" panose="02020603050405020304" pitchFamily="18" charset="0"/>
              </a:rPr>
              <a:t>Максимальный балл – 20 баллов</a:t>
            </a:r>
          </a:p>
          <a:p>
            <a:endParaRPr lang="kk-KZ" sz="800" dirty="0">
              <a:solidFill>
                <a:srgbClr val="FF0000"/>
              </a:solidFill>
            </a:endParaRPr>
          </a:p>
          <a:p>
            <a:endParaRPr lang="ru-RU" sz="800" dirty="0">
              <a:solidFill>
                <a:srgbClr val="FF0000"/>
              </a:solidFill>
            </a:endParaRPr>
          </a:p>
          <a:p>
            <a:pPr lvl="0"/>
            <a:r>
              <a:rPr lang="ru-RU" sz="2000" b="1" dirty="0">
                <a:solidFill>
                  <a:srgbClr val="C00000"/>
                </a:solidFill>
                <a:latin typeface="Times New Roman" pitchFamily="18" charset="0"/>
                <a:ea typeface="Calibri" pitchFamily="34" charset="0"/>
                <a:cs typeface="Times New Roman" pitchFamily="18" charset="0"/>
              </a:rPr>
              <a:t>                Шкала перевода баллов экзамена </a:t>
            </a:r>
          </a:p>
          <a:p>
            <a:pPr lvl="0"/>
            <a:r>
              <a:rPr lang="ru-RU" sz="2000" b="1" dirty="0">
                <a:solidFill>
                  <a:srgbClr val="C00000"/>
                </a:solidFill>
                <a:latin typeface="Times New Roman" pitchFamily="18" charset="0"/>
                <a:ea typeface="Calibri" pitchFamily="34" charset="0"/>
                <a:cs typeface="Times New Roman" pitchFamily="18" charset="0"/>
              </a:rPr>
              <a:t>                     в экзаменационную оценку</a:t>
            </a:r>
            <a:endParaRPr lang="ru-RU" sz="2000" dirty="0">
              <a:solidFill>
                <a:srgbClr val="C00000"/>
              </a:solidFill>
              <a:latin typeface="Arial" pitchFamily="34" charset="0"/>
            </a:endParaRPr>
          </a:p>
          <a:p>
            <a:pPr algn="just"/>
            <a:endParaRPr lang="ru-RU" sz="2000" dirty="0">
              <a:solidFill>
                <a:schemeClr val="tx2">
                  <a:lumMod val="50000"/>
                </a:schemeClr>
              </a:solidFill>
            </a:endParaRPr>
          </a:p>
          <a:p>
            <a:pPr algn="just"/>
            <a:endParaRPr lang="ru-RU" sz="2000" b="1" dirty="0">
              <a:solidFill>
                <a:srgbClr val="C00000"/>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159055027"/>
              </p:ext>
            </p:extLst>
          </p:nvPr>
        </p:nvGraphicFramePr>
        <p:xfrm>
          <a:off x="220319" y="6444208"/>
          <a:ext cx="6366433" cy="2304256"/>
        </p:xfrm>
        <a:graphic>
          <a:graphicData uri="http://schemas.openxmlformats.org/drawingml/2006/table">
            <a:tbl>
              <a:tblPr firstRow="1" firstCol="1" bandRow="1">
                <a:tableStyleId>{5C22544A-7EE6-4342-B048-85BDC9FD1C3A}</a:tableStyleId>
              </a:tblPr>
              <a:tblGrid>
                <a:gridCol w="1829929">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836252">
                <a:tc>
                  <a:txBody>
                    <a:bodyPr/>
                    <a:lstStyle/>
                    <a:p>
                      <a:pPr algn="ctr">
                        <a:lnSpc>
                          <a:spcPct val="115000"/>
                        </a:lnSpc>
                        <a:spcAft>
                          <a:spcPts val="1000"/>
                        </a:spcAft>
                      </a:pPr>
                      <a:r>
                        <a:rPr lang="ru-RU" sz="1500" dirty="0">
                          <a:effectLst/>
                        </a:rPr>
                        <a:t>Баллы экзаменационной работы</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Процентное содержание баллов, %</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Оценка</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0"/>
                  </a:ext>
                </a:extLst>
              </a:tr>
              <a:tr h="470952">
                <a:tc>
                  <a:txBody>
                    <a:bodyPr/>
                    <a:lstStyle/>
                    <a:p>
                      <a:pPr algn="ctr">
                        <a:lnSpc>
                          <a:spcPct val="115000"/>
                        </a:lnSpc>
                        <a:spcAft>
                          <a:spcPts val="1000"/>
                        </a:spcAft>
                      </a:pPr>
                      <a:r>
                        <a:rPr lang="en-US" sz="1500">
                          <a:effectLst/>
                        </a:rPr>
                        <a:t>0-</a:t>
                      </a:r>
                      <a:r>
                        <a:rPr lang="ru-RU" sz="1500">
                          <a:effectLst/>
                        </a:rPr>
                        <a:t>7</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dirty="0">
                          <a:effectLst/>
                        </a:rPr>
                        <a:t>0-</a:t>
                      </a:r>
                      <a:r>
                        <a:rPr lang="ru-RU" sz="1500" dirty="0">
                          <a:effectLst/>
                        </a:rPr>
                        <a:t>39</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dirty="0">
                          <a:effectLst/>
                        </a:rPr>
                        <a:t>2 (неудовлетворительно)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322290">
                <a:tc>
                  <a:txBody>
                    <a:bodyPr/>
                    <a:lstStyle/>
                    <a:p>
                      <a:pPr algn="ctr">
                        <a:lnSpc>
                          <a:spcPct val="115000"/>
                        </a:lnSpc>
                        <a:spcAft>
                          <a:spcPts val="1000"/>
                        </a:spcAft>
                      </a:pPr>
                      <a:r>
                        <a:rPr lang="kk-KZ" sz="1500">
                          <a:effectLst/>
                        </a:rPr>
                        <a:t>8-12</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40</a:t>
                      </a:r>
                      <a:r>
                        <a:rPr lang="en-US" sz="1500">
                          <a:effectLst/>
                        </a:rPr>
                        <a:t>-64</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3 (удовлетворительно)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322290">
                <a:tc>
                  <a:txBody>
                    <a:bodyPr/>
                    <a:lstStyle/>
                    <a:p>
                      <a:pPr algn="ctr">
                        <a:lnSpc>
                          <a:spcPct val="115000"/>
                        </a:lnSpc>
                        <a:spcAft>
                          <a:spcPts val="1000"/>
                        </a:spcAft>
                      </a:pPr>
                      <a:r>
                        <a:rPr lang="ru-RU" sz="1500">
                          <a:effectLst/>
                        </a:rPr>
                        <a:t>13-16</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a:effectLst/>
                        </a:rPr>
                        <a:t>65-84</a:t>
                      </a:r>
                      <a:endParaRPr lang="ru-RU" sz="150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a:effectLst/>
                        </a:rPr>
                        <a:t>4 (хорошо)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352472">
                <a:tc>
                  <a:txBody>
                    <a:bodyPr/>
                    <a:lstStyle/>
                    <a:p>
                      <a:pPr algn="ctr">
                        <a:lnSpc>
                          <a:spcPct val="115000"/>
                        </a:lnSpc>
                        <a:spcAft>
                          <a:spcPts val="1000"/>
                        </a:spcAft>
                      </a:pPr>
                      <a:r>
                        <a:rPr lang="kk-KZ" sz="1500" dirty="0">
                          <a:effectLst/>
                        </a:rPr>
                        <a:t>17-20</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en-US" sz="1500" dirty="0">
                          <a:effectLst/>
                        </a:rPr>
                        <a:t>85-100</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1000"/>
                        </a:spcAft>
                      </a:pPr>
                      <a:r>
                        <a:rPr lang="ru-RU" sz="1500" dirty="0">
                          <a:effectLst/>
                        </a:rPr>
                        <a:t>5 (отлично)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3435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4176" y="323528"/>
            <a:ext cx="6624736" cy="8802410"/>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2) ПИСЬМЕННЫЙ ЭКЗАМЕН ПО МАТЕМАТИКЕ</a:t>
            </a:r>
          </a:p>
          <a:p>
            <a:pPr algn="just"/>
            <a:r>
              <a:rPr lang="ru-RU" b="1" dirty="0">
                <a:solidFill>
                  <a:srgbClr val="C00000"/>
                </a:solidFill>
                <a:latin typeface="Times New Roman" panose="02020603050405020304" pitchFamily="18" charset="0"/>
                <a:cs typeface="Times New Roman" panose="02020603050405020304" pitchFamily="18" charset="0"/>
              </a:rPr>
              <a:t>    (АЛГЕБРЕ)</a:t>
            </a:r>
          </a:p>
          <a:p>
            <a:pPr algn="just"/>
            <a:endParaRPr lang="ru-RU" sz="800" b="1" dirty="0">
              <a:solidFill>
                <a:srgbClr val="C00000"/>
              </a:solidFill>
              <a:latin typeface="Times New Roman" panose="02020603050405020304" pitchFamily="18" charset="0"/>
              <a:cs typeface="Times New Roman" panose="02020603050405020304" pitchFamily="18" charset="0"/>
            </a:endParaRPr>
          </a:p>
          <a:p>
            <a:pPr algn="just"/>
            <a:r>
              <a:rPr lang="ru-RU" sz="2200" b="1" dirty="0">
                <a:solidFill>
                  <a:srgbClr val="002060"/>
                </a:solidFill>
                <a:latin typeface="Times New Roman" panose="02020603050405020304" pitchFamily="18" charset="0"/>
                <a:cs typeface="Times New Roman" panose="02020603050405020304" pitchFamily="18" charset="0"/>
              </a:rPr>
              <a:t>Время выполнения  -  3 часа (астрономических)</a:t>
            </a:r>
          </a:p>
          <a:p>
            <a:pPr algn="just"/>
            <a:endParaRPr lang="ru-RU" sz="800" b="1" dirty="0">
              <a:solidFill>
                <a:srgbClr val="002060"/>
              </a:solidFill>
              <a:latin typeface="Times New Roman" panose="02020603050405020304" pitchFamily="18" charset="0"/>
              <a:cs typeface="Times New Roman" panose="02020603050405020304" pitchFamily="18" charset="0"/>
            </a:endParaRPr>
          </a:p>
          <a:p>
            <a:pPr algn="just"/>
            <a:r>
              <a:rPr lang="ru-RU" sz="2000" dirty="0">
                <a:solidFill>
                  <a:srgbClr val="0070C0"/>
                </a:solidFill>
                <a:latin typeface="Times New Roman" panose="02020603050405020304" pitchFamily="18" charset="0"/>
                <a:cs typeface="Times New Roman" panose="02020603050405020304" pitchFamily="18" charset="0"/>
              </a:rPr>
              <a:t>Экзаменационная работа состоит из 2 частей. </a:t>
            </a:r>
          </a:p>
          <a:p>
            <a:pPr algn="just"/>
            <a:r>
              <a:rPr lang="ru-RU" sz="2000" b="1" dirty="0">
                <a:solidFill>
                  <a:srgbClr val="0070C0"/>
                </a:solidFill>
                <a:latin typeface="Times New Roman" panose="02020603050405020304" pitchFamily="18" charset="0"/>
                <a:cs typeface="Times New Roman" panose="02020603050405020304" pitchFamily="18" charset="0"/>
              </a:rPr>
              <a:t>Часть А</a:t>
            </a:r>
            <a:r>
              <a:rPr lang="ru-RU" sz="2000" dirty="0">
                <a:solidFill>
                  <a:srgbClr val="0070C0"/>
                </a:solidFill>
                <a:latin typeface="Times New Roman" panose="02020603050405020304" pitchFamily="18" charset="0"/>
                <a:cs typeface="Times New Roman" panose="02020603050405020304" pitchFamily="18" charset="0"/>
              </a:rPr>
              <a:t> содержит 10 заданий с выбором одного правильного ответа из пяти предложенных. Задания оцениваются в 1 балл.</a:t>
            </a:r>
          </a:p>
          <a:p>
            <a:pPr algn="just"/>
            <a:r>
              <a:rPr lang="ru-RU" sz="2000" b="1" dirty="0">
                <a:solidFill>
                  <a:srgbClr val="0070C0"/>
                </a:solidFill>
                <a:latin typeface="Times New Roman" panose="02020603050405020304" pitchFamily="18" charset="0"/>
                <a:cs typeface="Times New Roman" panose="02020603050405020304" pitchFamily="18" charset="0"/>
              </a:rPr>
              <a:t>Часть В</a:t>
            </a:r>
            <a:r>
              <a:rPr lang="ru-RU" sz="2000" dirty="0">
                <a:solidFill>
                  <a:srgbClr val="0070C0"/>
                </a:solidFill>
                <a:latin typeface="Times New Roman" panose="02020603050405020304" pitchFamily="18" charset="0"/>
                <a:cs typeface="Times New Roman" panose="02020603050405020304" pitchFamily="18" charset="0"/>
              </a:rPr>
              <a:t> содержит 8-10 заданий, требующих краткого или развернутого ответов. Задания оцениваются в 2-8 баллов.</a:t>
            </a:r>
          </a:p>
          <a:p>
            <a:pPr algn="just"/>
            <a:r>
              <a:rPr lang="ru-RU" sz="2000" dirty="0">
                <a:solidFill>
                  <a:srgbClr val="0070C0"/>
                </a:solidFill>
                <a:latin typeface="Times New Roman" panose="02020603050405020304" pitchFamily="18" charset="0"/>
                <a:cs typeface="Times New Roman" panose="02020603050405020304" pitchFamily="18" charset="0"/>
              </a:rPr>
              <a:t>Обучающиеся могут использовать математические инструменты: линейка и циркуль.</a:t>
            </a:r>
          </a:p>
          <a:p>
            <a:pPr algn="just"/>
            <a:r>
              <a:rPr lang="ru-RU" sz="2000" b="1" dirty="0">
                <a:solidFill>
                  <a:srgbClr val="0070C0"/>
                </a:solidFill>
                <a:latin typeface="Times New Roman" panose="02020603050405020304" pitchFamily="18" charset="0"/>
                <a:cs typeface="Times New Roman" panose="02020603050405020304" pitchFamily="18" charset="0"/>
              </a:rPr>
              <a:t>Не</a:t>
            </a:r>
            <a:r>
              <a:rPr lang="ru-RU" sz="2000" dirty="0">
                <a:solidFill>
                  <a:srgbClr val="0070C0"/>
                </a:solidFill>
                <a:latin typeface="Times New Roman" panose="02020603050405020304" pitchFamily="18" charset="0"/>
                <a:cs typeface="Times New Roman" panose="02020603050405020304" pitchFamily="18" charset="0"/>
              </a:rPr>
              <a:t> разрешается пользоваться калькулятором.</a:t>
            </a:r>
          </a:p>
          <a:p>
            <a:pPr algn="just"/>
            <a:endParaRPr lang="ru-RU" sz="800" dirty="0">
              <a:solidFill>
                <a:srgbClr val="0070C0"/>
              </a:solidFill>
              <a:latin typeface="Times New Roman" panose="02020603050405020304" pitchFamily="18" charset="0"/>
              <a:cs typeface="Times New Roman" panose="02020603050405020304" pitchFamily="18" charset="0"/>
            </a:endParaRPr>
          </a:p>
          <a:p>
            <a:pPr algn="just"/>
            <a:r>
              <a:rPr lang="kk-KZ" sz="2000" b="1" dirty="0">
                <a:solidFill>
                  <a:srgbClr val="002060"/>
                </a:solidFill>
                <a:latin typeface="Times New Roman" panose="02020603050405020304" pitchFamily="18" charset="0"/>
                <a:cs typeface="Times New Roman" panose="02020603050405020304" pitchFamily="18" charset="0"/>
              </a:rPr>
              <a:t>Максимальный балл  –  50 баллов</a:t>
            </a:r>
          </a:p>
          <a:p>
            <a:pPr algn="just"/>
            <a:endParaRPr lang="kk-KZ" sz="2000" b="1" dirty="0">
              <a:solidFill>
                <a:srgbClr val="002060"/>
              </a:solidFill>
              <a:latin typeface="Times New Roman" panose="02020603050405020304" pitchFamily="18" charset="0"/>
              <a:cs typeface="Times New Roman" panose="02020603050405020304" pitchFamily="18" charset="0"/>
            </a:endParaRPr>
          </a:p>
          <a:p>
            <a:pPr lvl="0"/>
            <a:r>
              <a:rPr lang="ru-RU" sz="2000" b="1" dirty="0">
                <a:solidFill>
                  <a:srgbClr val="C00000"/>
                </a:solidFill>
                <a:latin typeface="Times New Roman" pitchFamily="18" charset="0"/>
                <a:ea typeface="Calibri" pitchFamily="34" charset="0"/>
                <a:cs typeface="Times New Roman" pitchFamily="18" charset="0"/>
              </a:rPr>
              <a:t>                   Шкала перевода баллов экзамена </a:t>
            </a:r>
          </a:p>
          <a:p>
            <a:pPr lvl="0"/>
            <a:r>
              <a:rPr lang="ru-RU" sz="2000" b="1" dirty="0">
                <a:solidFill>
                  <a:srgbClr val="C00000"/>
                </a:solidFill>
                <a:latin typeface="Times New Roman" pitchFamily="18" charset="0"/>
                <a:ea typeface="Calibri" pitchFamily="34" charset="0"/>
                <a:cs typeface="Times New Roman" pitchFamily="18" charset="0"/>
              </a:rPr>
              <a:t>                            в экзаменационную оценку</a:t>
            </a:r>
            <a:endParaRPr lang="ru-RU" sz="2000" dirty="0">
              <a:solidFill>
                <a:srgbClr val="C00000"/>
              </a:solidFill>
              <a:latin typeface="Arial" pitchFamily="34" charset="0"/>
            </a:endParaRPr>
          </a:p>
          <a:p>
            <a:pPr algn="just"/>
            <a:endParaRPr lang="kk-KZ" sz="2000" b="1" dirty="0">
              <a:solidFill>
                <a:srgbClr val="002060"/>
              </a:solidFill>
              <a:latin typeface="Times New Roman" panose="02020603050405020304" pitchFamily="18" charset="0"/>
              <a:cs typeface="Times New Roman" panose="02020603050405020304" pitchFamily="18" charset="0"/>
            </a:endParaRPr>
          </a:p>
          <a:p>
            <a:pPr algn="just"/>
            <a:endParaRPr lang="ru-RU" sz="2000" dirty="0">
              <a:solidFill>
                <a:srgbClr val="0070C0"/>
              </a:solidFill>
              <a:latin typeface="Times New Roman" panose="02020603050405020304" pitchFamily="18" charset="0"/>
              <a:cs typeface="Times New Roman" panose="02020603050405020304" pitchFamily="18" charset="0"/>
            </a:endParaRPr>
          </a:p>
          <a:p>
            <a:pPr algn="just"/>
            <a:endParaRPr lang="ru-RU" sz="2200" b="1" dirty="0">
              <a:solidFill>
                <a:srgbClr val="0070C0"/>
              </a:solidFill>
              <a:latin typeface="Times New Roman" panose="02020603050405020304" pitchFamily="18" charset="0"/>
              <a:cs typeface="Times New Roman" panose="02020603050405020304" pitchFamily="18" charset="0"/>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endParaRPr lang="ru-RU" b="1" dirty="0">
              <a:solidFill>
                <a:srgbClr val="C00000"/>
              </a:solidFill>
            </a:endParaRPr>
          </a:p>
          <a:p>
            <a:pPr algn="just"/>
            <a:r>
              <a:rPr lang="ru-RU" b="1" dirty="0">
                <a:solidFill>
                  <a:srgbClr val="C00000"/>
                </a:solidFill>
              </a:rPr>
              <a:t> </a:t>
            </a:r>
          </a:p>
        </p:txBody>
      </p:sp>
      <p:graphicFrame>
        <p:nvGraphicFramePr>
          <p:cNvPr id="2" name="Таблица 1"/>
          <p:cNvGraphicFramePr>
            <a:graphicFrameLocks noGrp="1"/>
          </p:cNvGraphicFramePr>
          <p:nvPr>
            <p:extLst>
              <p:ext uri="{D42A27DB-BD31-4B8C-83A1-F6EECF244321}">
                <p14:modId xmlns:p14="http://schemas.microsoft.com/office/powerpoint/2010/main" val="4200286842"/>
              </p:ext>
            </p:extLst>
          </p:nvPr>
        </p:nvGraphicFramePr>
        <p:xfrm>
          <a:off x="260648" y="5940152"/>
          <a:ext cx="6408712" cy="2592287"/>
        </p:xfrm>
        <a:graphic>
          <a:graphicData uri="http://schemas.openxmlformats.org/drawingml/2006/table">
            <a:tbl>
              <a:tblPr firstRow="1" firstCol="1" bandRow="1">
                <a:tableStyleId>{5C22544A-7EE6-4342-B048-85BDC9FD1C3A}</a:tableStyleId>
              </a:tblPr>
              <a:tblGrid>
                <a:gridCol w="2016224">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907078">
                <a:tc>
                  <a:txBody>
                    <a:bodyPr/>
                    <a:lstStyle/>
                    <a:p>
                      <a:pPr algn="ctr">
                        <a:lnSpc>
                          <a:spcPct val="115000"/>
                        </a:lnSpc>
                        <a:spcAft>
                          <a:spcPts val="0"/>
                        </a:spcAft>
                      </a:pPr>
                      <a:r>
                        <a:rPr lang="ru-RU" sz="1500" dirty="0">
                          <a:effectLst/>
                        </a:rPr>
                        <a:t>Баллы экзаменационной работы</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Процентное содержание баллов, %</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Оценка</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0"/>
                  </a:ext>
                </a:extLst>
              </a:tr>
              <a:tr h="411664">
                <a:tc>
                  <a:txBody>
                    <a:bodyPr/>
                    <a:lstStyle/>
                    <a:p>
                      <a:pPr algn="ctr">
                        <a:lnSpc>
                          <a:spcPct val="115000"/>
                        </a:lnSpc>
                        <a:spcAft>
                          <a:spcPts val="0"/>
                        </a:spcAft>
                      </a:pPr>
                      <a:r>
                        <a:rPr lang="en-US" sz="1500">
                          <a:effectLst/>
                        </a:rPr>
                        <a:t>0-</a:t>
                      </a:r>
                      <a:r>
                        <a:rPr lang="ru-RU" sz="1500">
                          <a:effectLst/>
                        </a:rPr>
                        <a:t>19</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0-</a:t>
                      </a:r>
                      <a:r>
                        <a:rPr lang="ru-RU" sz="1500">
                          <a:effectLst/>
                        </a:rPr>
                        <a:t>39</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2 (неудовлетворительно) </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411664">
                <a:tc>
                  <a:txBody>
                    <a:bodyPr/>
                    <a:lstStyle/>
                    <a:p>
                      <a:pPr algn="ctr">
                        <a:lnSpc>
                          <a:spcPct val="115000"/>
                        </a:lnSpc>
                        <a:spcAft>
                          <a:spcPts val="0"/>
                        </a:spcAft>
                      </a:pPr>
                      <a:r>
                        <a:rPr lang="kk-KZ" sz="1500">
                          <a:effectLst/>
                        </a:rPr>
                        <a:t>20-32</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40</a:t>
                      </a:r>
                      <a:r>
                        <a:rPr lang="en-US" sz="1500" dirty="0">
                          <a:effectLst/>
                        </a:rPr>
                        <a:t>-64</a:t>
                      </a:r>
                      <a:endParaRPr lang="ru-RU" sz="15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3 (удовлетворительно)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411664">
                <a:tc>
                  <a:txBody>
                    <a:bodyPr/>
                    <a:lstStyle/>
                    <a:p>
                      <a:pPr algn="ctr">
                        <a:lnSpc>
                          <a:spcPct val="115000"/>
                        </a:lnSpc>
                        <a:spcAft>
                          <a:spcPts val="0"/>
                        </a:spcAft>
                      </a:pPr>
                      <a:r>
                        <a:rPr lang="ru-RU" sz="1500">
                          <a:effectLst/>
                        </a:rPr>
                        <a:t>33-42</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65-84</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a:effectLst/>
                        </a:rPr>
                        <a:t>4 (хорошо)</a:t>
                      </a:r>
                      <a:endParaRPr lang="ru-RU" sz="15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450217">
                <a:tc>
                  <a:txBody>
                    <a:bodyPr/>
                    <a:lstStyle/>
                    <a:p>
                      <a:pPr algn="ctr">
                        <a:lnSpc>
                          <a:spcPct val="115000"/>
                        </a:lnSpc>
                        <a:spcAft>
                          <a:spcPts val="0"/>
                        </a:spcAft>
                      </a:pPr>
                      <a:r>
                        <a:rPr lang="en-US" sz="1500">
                          <a:effectLst/>
                        </a:rPr>
                        <a:t>43</a:t>
                      </a:r>
                      <a:r>
                        <a:rPr lang="kk-KZ" sz="1500">
                          <a:effectLst/>
                        </a:rPr>
                        <a:t>-50</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en-US" sz="1500">
                          <a:effectLst/>
                        </a:rPr>
                        <a:t>85-100</a:t>
                      </a:r>
                      <a:endParaRPr lang="ru-RU" sz="15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500" dirty="0">
                          <a:effectLst/>
                        </a:rPr>
                        <a:t>5 (отлично) </a:t>
                      </a:r>
                      <a:endParaRPr lang="ru-RU" sz="15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37467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0650" y="179514"/>
            <a:ext cx="6336704" cy="8709307"/>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3</a:t>
            </a:r>
            <a:r>
              <a:rPr lang="ru-RU" dirty="0">
                <a:solidFill>
                  <a:srgbClr val="C00000"/>
                </a:solidFill>
                <a:latin typeface="Times New Roman" panose="02020603050405020304" pitchFamily="18" charset="0"/>
                <a:cs typeface="Times New Roman" panose="02020603050405020304" pitchFamily="18" charset="0"/>
              </a:rPr>
              <a:t>) </a:t>
            </a:r>
            <a:r>
              <a:rPr lang="ru-RU" b="1" dirty="0">
                <a:solidFill>
                  <a:srgbClr val="C00000"/>
                </a:solidFill>
                <a:latin typeface="Times New Roman" panose="02020603050405020304" pitchFamily="18" charset="0"/>
                <a:cs typeface="Times New Roman" panose="02020603050405020304" pitchFamily="18" charset="0"/>
              </a:rPr>
              <a:t>ПИСЬМЕННЫЙ ЭКЗАМЕН ПО КАЗАХСКОМУ ЯЗЫКУ И ЛИТЕРАТУРЕ </a:t>
            </a:r>
            <a:r>
              <a:rPr lang="ru-RU" dirty="0">
                <a:solidFill>
                  <a:srgbClr val="002060"/>
                </a:solidFill>
                <a:latin typeface="Times New Roman" panose="02020603050405020304" pitchFamily="18" charset="0"/>
                <a:cs typeface="Times New Roman" panose="02020603050405020304" pitchFamily="18" charset="0"/>
              </a:rPr>
              <a:t>в классах с русским обучения ( по русскому языку и литературе в классах с казахским языком обучения)</a:t>
            </a:r>
          </a:p>
          <a:p>
            <a:pPr algn="just"/>
            <a:r>
              <a:rPr lang="ru-RU" b="1" dirty="0">
                <a:solidFill>
                  <a:srgbClr val="002060"/>
                </a:solidFill>
                <a:latin typeface="Times New Roman" panose="02020603050405020304" pitchFamily="18" charset="0"/>
                <a:cs typeface="Times New Roman" panose="02020603050405020304" pitchFamily="18" charset="0"/>
              </a:rPr>
              <a:t>О</a:t>
            </a:r>
            <a:r>
              <a:rPr lang="kk-KZ" b="1" dirty="0">
                <a:solidFill>
                  <a:srgbClr val="002060"/>
                </a:solidFill>
                <a:latin typeface="Times New Roman" panose="02020603050405020304" pitchFamily="18" charset="0"/>
                <a:cs typeface="Times New Roman" panose="02020603050405020304" pitchFamily="18" charset="0"/>
              </a:rPr>
              <a:t>қылым  -  2 сағат (астрономиялық</a:t>
            </a:r>
            <a:r>
              <a:rPr lang="kk-KZ" b="1" dirty="0">
                <a:solidFill>
                  <a:schemeClr val="tx2">
                    <a:lumMod val="50000"/>
                  </a:schemeClr>
                </a:solidFill>
                <a:latin typeface="Times New Roman" panose="02020603050405020304" pitchFamily="18" charset="0"/>
                <a:cs typeface="Times New Roman" panose="02020603050405020304" pitchFamily="18" charset="0"/>
              </a:rPr>
              <a:t>)</a:t>
            </a:r>
            <a:endParaRPr lang="ru-RU" sz="800" b="1" dirty="0">
              <a:solidFill>
                <a:schemeClr val="tx2">
                  <a:lumMod val="50000"/>
                </a:schemeClr>
              </a:solidFill>
              <a:latin typeface="Times New Roman" panose="02020603050405020304" pitchFamily="18" charset="0"/>
              <a:cs typeface="Times New Roman" panose="02020603050405020304" pitchFamily="18" charset="0"/>
            </a:endParaRPr>
          </a:p>
          <a:p>
            <a:pPr algn="just">
              <a:lnSpc>
                <a:spcPct val="115000"/>
              </a:lnSpc>
              <a:spcAft>
                <a:spcPts val="0"/>
              </a:spcAft>
              <a:tabLst>
                <a:tab pos="90170" algn="l"/>
              </a:tabLst>
            </a:pPr>
            <a:r>
              <a:rPr lang="kk-KZ" sz="1500" dirty="0">
                <a:solidFill>
                  <a:srgbClr val="0070C0"/>
                </a:solidFill>
                <a:latin typeface="Times New Roman" panose="02020603050405020304" pitchFamily="18" charset="0"/>
                <a:cs typeface="Times New Roman" panose="02020603050405020304" pitchFamily="18" charset="0"/>
              </a:rPr>
              <a:t>Емтихан жұмысы жалпы көлемі 300-350 сөзден тұратын бір мәтінге негізделген міндетті үш тапсырмадан тұрады. </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b="1" dirty="0">
                <a:solidFill>
                  <a:srgbClr val="0070C0"/>
                </a:solidFill>
                <a:latin typeface="Times New Roman" panose="02020603050405020304" pitchFamily="18" charset="0"/>
                <a:cs typeface="Times New Roman" panose="02020603050405020304" pitchFamily="18" charset="0"/>
              </a:rPr>
              <a:t>  1-тапсырма</a:t>
            </a:r>
            <a:r>
              <a:rPr lang="kk-KZ" sz="1500" dirty="0">
                <a:solidFill>
                  <a:srgbClr val="0070C0"/>
                </a:solidFill>
                <a:latin typeface="Times New Roman" panose="02020603050405020304" pitchFamily="18" charset="0"/>
                <a:cs typeface="Times New Roman" panose="02020603050405020304" pitchFamily="18" charset="0"/>
              </a:rPr>
              <a:t> мәтін тақырыбы бойынша арнайы лексиканы түсінуге негізделеді. Мәтінде кездесетін 5 сөздің лексикалық мағынасына балама сөздер ұсынылады. Білім алушы ұсынылған сөздерге мағыналас сөздерді мәтіннен тауып жазуы қажет. Берілген сұрақтар білім алушылардың тілді қолдана алуы мен контексте жекелеген лексиканың мағынасын түсіну дағдыларын көрсетуін бағалайды. </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dirty="0">
                <a:solidFill>
                  <a:srgbClr val="0070C0"/>
                </a:solidFill>
                <a:latin typeface="Times New Roman" panose="02020603050405020304" pitchFamily="18" charset="0"/>
                <a:cs typeface="Times New Roman" panose="02020603050405020304" pitchFamily="18" charset="0"/>
              </a:rPr>
              <a:t> </a:t>
            </a:r>
            <a:r>
              <a:rPr lang="kk-KZ" sz="1500" b="1" dirty="0">
                <a:solidFill>
                  <a:srgbClr val="0070C0"/>
                </a:solidFill>
                <a:latin typeface="Times New Roman" panose="02020603050405020304" pitchFamily="18" charset="0"/>
                <a:cs typeface="Times New Roman" panose="02020603050405020304" pitchFamily="18" charset="0"/>
              </a:rPr>
              <a:t>2-тапсырма</a:t>
            </a:r>
            <a:r>
              <a:rPr lang="kk-KZ" sz="1500" dirty="0">
                <a:solidFill>
                  <a:srgbClr val="0070C0"/>
                </a:solidFill>
                <a:latin typeface="Times New Roman" panose="02020603050405020304" pitchFamily="18" charset="0"/>
                <a:cs typeface="Times New Roman" panose="02020603050405020304" pitchFamily="18" charset="0"/>
              </a:rPr>
              <a:t> перифраз тәсілі арқылы орындалады. Мәтінде кездесетін сөйлемдердің түпнұсқалық мағынасын сақтай отырып, құрылымын перифраз тәсілі арқылы өзгертіп, қайта жазу жұмысы ұсынылады. Ол үшін сөйлемдердің басы (сөз, сөз тіркесімен) ғана беріледі. Бұл жұмыс білім алушының мәтін мазмұнын тұтастай түсінуі мен грамматикалық құрылымды дұрыс қолдану дағдысын бағалайды.</a:t>
            </a:r>
            <a:endParaRPr lang="ru-RU" sz="1500" dirty="0">
              <a:solidFill>
                <a:srgbClr val="0070C0"/>
              </a:solidFill>
              <a:latin typeface="Times New Roman" panose="02020603050405020304" pitchFamily="18" charset="0"/>
              <a:cs typeface="Times New Roman" panose="02020603050405020304" pitchFamily="18" charset="0"/>
            </a:endParaRPr>
          </a:p>
          <a:p>
            <a:pPr algn="just">
              <a:lnSpc>
                <a:spcPct val="115000"/>
              </a:lnSpc>
              <a:spcAft>
                <a:spcPts val="0"/>
              </a:spcAft>
            </a:pPr>
            <a:r>
              <a:rPr lang="kk-KZ" sz="1500" dirty="0">
                <a:solidFill>
                  <a:srgbClr val="0070C0"/>
                </a:solidFill>
                <a:latin typeface="Times New Roman" panose="02020603050405020304" pitchFamily="18" charset="0"/>
                <a:cs typeface="Times New Roman" panose="02020603050405020304" pitchFamily="18" charset="0"/>
              </a:rPr>
              <a:t> </a:t>
            </a:r>
            <a:r>
              <a:rPr lang="kk-KZ" sz="1500" b="1" dirty="0">
                <a:solidFill>
                  <a:srgbClr val="0070C0"/>
                </a:solidFill>
                <a:latin typeface="Times New Roman" panose="02020603050405020304" pitchFamily="18" charset="0"/>
                <a:cs typeface="Times New Roman" panose="02020603050405020304" pitchFamily="18" charset="0"/>
              </a:rPr>
              <a:t>3-тапсырма</a:t>
            </a:r>
            <a:r>
              <a:rPr lang="kk-KZ" sz="1500" dirty="0">
                <a:solidFill>
                  <a:srgbClr val="0070C0"/>
                </a:solidFill>
                <a:latin typeface="Times New Roman" panose="02020603050405020304" pitchFamily="18" charset="0"/>
                <a:cs typeface="Times New Roman" panose="02020603050405020304" pitchFamily="18" charset="0"/>
              </a:rPr>
              <a:t> қысқа және толық жауапты қажет ететін ашық сұрақтардан тұрады. Білім алушылар мәтін бойынша қысқа және толық жауапты қажет ететін 3 ашық сұраққа жауап береді. Берілген тапсырманың сұрақтары білім алушылардың мәтін бойынша нақты сұраққа жауап беру дағдысы мен тілді қолдана алуын және өз ойы мен көзқарасын жеткізе білуін, қорытынды жасай алуын бағалайды.</a:t>
            </a:r>
            <a:r>
              <a:rPr lang="kk-KZ" sz="1600" b="1" dirty="0"/>
              <a:t>         </a:t>
            </a:r>
          </a:p>
          <a:p>
            <a:pPr algn="just">
              <a:lnSpc>
                <a:spcPct val="115000"/>
              </a:lnSpc>
            </a:pPr>
            <a:r>
              <a:rPr lang="kk-KZ" sz="1600" b="1" dirty="0">
                <a:solidFill>
                  <a:srgbClr val="002060"/>
                </a:solidFill>
              </a:rPr>
              <a:t>    </a:t>
            </a:r>
            <a:r>
              <a:rPr lang="kk-KZ" sz="1600" b="1" dirty="0">
                <a:solidFill>
                  <a:srgbClr val="002060"/>
                </a:solidFill>
                <a:latin typeface="Times New Roman" panose="02020603050405020304" pitchFamily="18" charset="0"/>
                <a:cs typeface="Times New Roman" panose="02020603050405020304" pitchFamily="18" charset="0"/>
              </a:rPr>
              <a:t>Максимальный балл  –  50 баллов</a:t>
            </a:r>
            <a:r>
              <a:rPr lang="kk-KZ" sz="1600" b="1" dirty="0">
                <a:solidFill>
                  <a:srgbClr val="002060"/>
                </a:solidFill>
              </a:rPr>
              <a:t>    </a:t>
            </a:r>
          </a:p>
          <a:p>
            <a:pPr algn="just">
              <a:lnSpc>
                <a:spcPct val="115000"/>
              </a:lnSpc>
            </a:pPr>
            <a:r>
              <a:rPr lang="kk-KZ" sz="1600" b="1" dirty="0">
                <a:solidFill>
                  <a:srgbClr val="002060"/>
                </a:solidFill>
              </a:rPr>
              <a:t>           </a:t>
            </a:r>
            <a:r>
              <a:rPr lang="kk-KZ" sz="1600" b="1" dirty="0">
                <a:solidFill>
                  <a:srgbClr val="C00000"/>
                </a:solidFill>
              </a:rPr>
              <a:t>Емтихан балдарын емтихан бағасына ауыстыру шәкілі</a:t>
            </a:r>
            <a:endParaRPr lang="kk-KZ" sz="1500" b="1" dirty="0">
              <a:solidFill>
                <a:srgbClr val="C0000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lnSpc>
                <a:spcPct val="115000"/>
              </a:lnSpc>
              <a:spcAft>
                <a:spcPts val="0"/>
              </a:spcAft>
            </a:pPr>
            <a:endParaRPr lang="kk-KZ" sz="1500" dirty="0">
              <a:solidFill>
                <a:srgbClr val="0070C0"/>
              </a:solidFill>
              <a:latin typeface="Times New Roman" panose="02020603050405020304" pitchFamily="18" charset="0"/>
              <a:ea typeface="Calibri"/>
              <a:cs typeface="Times New Roman" panose="02020603050405020304" pitchFamily="18" charset="0"/>
            </a:endParaRPr>
          </a:p>
          <a:p>
            <a:pPr algn="just"/>
            <a:endParaRPr lang="ru-RU" dirty="0">
              <a:solidFill>
                <a:schemeClr val="tx2">
                  <a:lumMod val="50000"/>
                </a:schemeClr>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86762298"/>
              </p:ext>
            </p:extLst>
          </p:nvPr>
        </p:nvGraphicFramePr>
        <p:xfrm>
          <a:off x="372112" y="7488707"/>
          <a:ext cx="6113780" cy="1400114"/>
        </p:xfrm>
        <a:graphic>
          <a:graphicData uri="http://schemas.openxmlformats.org/drawingml/2006/table">
            <a:tbl>
              <a:tblPr firstRow="1" firstCol="1" bandRow="1">
                <a:tableStyleId>{5C22544A-7EE6-4342-B048-85BDC9FD1C3A}</a:tableStyleId>
              </a:tblPr>
              <a:tblGrid>
                <a:gridCol w="2037715">
                  <a:extLst>
                    <a:ext uri="{9D8B030D-6E8A-4147-A177-3AD203B41FA5}">
                      <a16:colId xmlns:a16="http://schemas.microsoft.com/office/drawing/2014/main" val="20000"/>
                    </a:ext>
                  </a:extLst>
                </a:gridCol>
                <a:gridCol w="2037715">
                  <a:extLst>
                    <a:ext uri="{9D8B030D-6E8A-4147-A177-3AD203B41FA5}">
                      <a16:colId xmlns:a16="http://schemas.microsoft.com/office/drawing/2014/main" val="20001"/>
                    </a:ext>
                  </a:extLst>
                </a:gridCol>
                <a:gridCol w="2038350">
                  <a:extLst>
                    <a:ext uri="{9D8B030D-6E8A-4147-A177-3AD203B41FA5}">
                      <a16:colId xmlns:a16="http://schemas.microsoft.com/office/drawing/2014/main" val="20002"/>
                    </a:ext>
                  </a:extLst>
                </a:gridCol>
              </a:tblGrid>
              <a:tr h="0">
                <a:tc>
                  <a:txBody>
                    <a:bodyPr/>
                    <a:lstStyle/>
                    <a:p>
                      <a:pPr algn="ctr">
                        <a:lnSpc>
                          <a:spcPct val="115000"/>
                        </a:lnSpc>
                        <a:spcAft>
                          <a:spcPts val="0"/>
                        </a:spcAft>
                        <a:tabLst>
                          <a:tab pos="540385" algn="l"/>
                        </a:tabLst>
                      </a:pPr>
                      <a:r>
                        <a:rPr lang="kk-KZ" sz="1400" dirty="0">
                          <a:effectLst/>
                        </a:rPr>
                        <a:t>Балдар</a:t>
                      </a:r>
                      <a:endParaRPr lang="ru-RU" sz="1400" dirty="0">
                        <a:effectLst/>
                        <a:latin typeface="Calibri"/>
                        <a:ea typeface="Calibri"/>
                        <a:cs typeface="Arial"/>
                      </a:endParaRPr>
                    </a:p>
                  </a:txBody>
                  <a:tcPr marL="68580" marR="68580" marT="0" marB="0"/>
                </a:tc>
                <a:tc>
                  <a:txBody>
                    <a:bodyPr/>
                    <a:lstStyle/>
                    <a:p>
                      <a:pPr algn="ctr">
                        <a:lnSpc>
                          <a:spcPct val="115000"/>
                        </a:lnSpc>
                        <a:spcAft>
                          <a:spcPts val="0"/>
                        </a:spcAft>
                        <a:tabLst>
                          <a:tab pos="540385" algn="l"/>
                        </a:tabLst>
                      </a:pPr>
                      <a:r>
                        <a:rPr lang="kk-KZ" sz="1400" dirty="0">
                          <a:effectLst/>
                        </a:rPr>
                        <a:t>Балдардың % пайыздық қатынасы</a:t>
                      </a:r>
                      <a:endParaRPr lang="ru-RU" sz="1400" dirty="0">
                        <a:effectLst/>
                        <a:latin typeface="Calibri"/>
                        <a:ea typeface="Calibri"/>
                        <a:cs typeface="Arial"/>
                      </a:endParaRPr>
                    </a:p>
                  </a:txBody>
                  <a:tcPr marL="68580" marR="68580" marT="0" marB="0"/>
                </a:tc>
                <a:tc>
                  <a:txBody>
                    <a:bodyPr/>
                    <a:lstStyle/>
                    <a:p>
                      <a:pPr algn="ctr">
                        <a:lnSpc>
                          <a:spcPct val="115000"/>
                        </a:lnSpc>
                        <a:spcAft>
                          <a:spcPts val="0"/>
                        </a:spcAft>
                        <a:tabLst>
                          <a:tab pos="540385" algn="l"/>
                        </a:tabLst>
                      </a:pPr>
                      <a:r>
                        <a:rPr lang="kk-KZ" sz="1400">
                          <a:effectLst/>
                        </a:rPr>
                        <a:t>Баға</a:t>
                      </a:r>
                      <a:endParaRPr lang="ru-RU" sz="14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0">
                <a:tc>
                  <a:txBody>
                    <a:bodyPr/>
                    <a:lstStyle/>
                    <a:p>
                      <a:pPr algn="ctr">
                        <a:lnSpc>
                          <a:spcPct val="115000"/>
                        </a:lnSpc>
                        <a:spcAft>
                          <a:spcPts val="0"/>
                        </a:spcAft>
                        <a:tabLst>
                          <a:tab pos="540385" algn="l"/>
                        </a:tabLst>
                      </a:pPr>
                      <a:r>
                        <a:rPr lang="kk-KZ" sz="1400" dirty="0">
                          <a:effectLst/>
                        </a:rPr>
                        <a:t>0-</a:t>
                      </a:r>
                      <a:r>
                        <a:rPr lang="en-US" sz="1400" dirty="0">
                          <a:effectLst/>
                        </a:rPr>
                        <a:t>7</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0-</a:t>
                      </a:r>
                      <a:r>
                        <a:rPr lang="en-US" sz="1400" dirty="0">
                          <a:effectLst/>
                        </a:rPr>
                        <a:t>3</a:t>
                      </a:r>
                      <a:r>
                        <a:rPr lang="kk-KZ" sz="1400" dirty="0">
                          <a:effectLst/>
                        </a:rPr>
                        <a:t>9</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a:effectLst/>
                        </a:rPr>
                        <a:t>2 (қанағаттанарлықсыз)</a:t>
                      </a:r>
                      <a:endParaRPr lang="ru-RU" sz="14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50165">
                <a:tc>
                  <a:txBody>
                    <a:bodyPr/>
                    <a:lstStyle/>
                    <a:p>
                      <a:pPr algn="ctr">
                        <a:lnSpc>
                          <a:spcPct val="115000"/>
                        </a:lnSpc>
                        <a:spcAft>
                          <a:spcPts val="0"/>
                        </a:spcAft>
                        <a:tabLst>
                          <a:tab pos="540385" algn="l"/>
                        </a:tabLst>
                      </a:pPr>
                      <a:r>
                        <a:rPr lang="en-US" sz="1400">
                          <a:effectLst/>
                        </a:rPr>
                        <a:t>8</a:t>
                      </a:r>
                      <a:r>
                        <a:rPr lang="kk-KZ" sz="1400">
                          <a:effectLst/>
                        </a:rPr>
                        <a:t>-1</a:t>
                      </a:r>
                      <a:r>
                        <a:rPr lang="en-US" sz="1400">
                          <a:effectLst/>
                        </a:rPr>
                        <a:t>2</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en-US" sz="1400" dirty="0">
                          <a:effectLst/>
                        </a:rPr>
                        <a:t>4</a:t>
                      </a:r>
                      <a:r>
                        <a:rPr lang="kk-KZ" sz="1400" dirty="0">
                          <a:effectLst/>
                        </a:rPr>
                        <a:t>0-</a:t>
                      </a:r>
                      <a:r>
                        <a:rPr lang="en-US" sz="1400" dirty="0">
                          <a:effectLst/>
                        </a:rPr>
                        <a:t>6</a:t>
                      </a:r>
                      <a:r>
                        <a:rPr lang="kk-KZ" sz="1400" dirty="0">
                          <a:effectLst/>
                        </a:rPr>
                        <a:t>4</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3 (қанағаттанарлық)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tabLst>
                          <a:tab pos="540385" algn="l"/>
                        </a:tabLst>
                      </a:pPr>
                      <a:r>
                        <a:rPr lang="kk-KZ" sz="1400">
                          <a:effectLst/>
                        </a:rPr>
                        <a:t>1</a:t>
                      </a:r>
                      <a:r>
                        <a:rPr lang="en-US" sz="1400">
                          <a:effectLst/>
                        </a:rPr>
                        <a:t>3</a:t>
                      </a:r>
                      <a:r>
                        <a:rPr lang="kk-KZ" sz="1400">
                          <a:effectLst/>
                        </a:rPr>
                        <a:t>-1</a:t>
                      </a:r>
                      <a:r>
                        <a:rPr lang="en-US" sz="1400">
                          <a:effectLst/>
                        </a:rPr>
                        <a:t>6</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en-US" sz="1400" dirty="0">
                          <a:effectLst/>
                        </a:rPr>
                        <a:t>6</a:t>
                      </a:r>
                      <a:r>
                        <a:rPr lang="kk-KZ" sz="1400" dirty="0">
                          <a:effectLst/>
                        </a:rPr>
                        <a:t>5-</a:t>
                      </a:r>
                      <a:r>
                        <a:rPr lang="en-US" sz="1400" dirty="0">
                          <a:effectLst/>
                        </a:rPr>
                        <a:t>84</a:t>
                      </a:r>
                      <a:endParaRPr lang="ru-RU" sz="1400" dirty="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4 (жақсы)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0">
                <a:tc>
                  <a:txBody>
                    <a:bodyPr/>
                    <a:lstStyle/>
                    <a:p>
                      <a:pPr algn="ctr">
                        <a:lnSpc>
                          <a:spcPct val="115000"/>
                        </a:lnSpc>
                        <a:spcAft>
                          <a:spcPts val="0"/>
                        </a:spcAft>
                        <a:tabLst>
                          <a:tab pos="540385" algn="l"/>
                        </a:tabLst>
                      </a:pPr>
                      <a:r>
                        <a:rPr lang="kk-KZ" sz="1400">
                          <a:effectLst/>
                        </a:rPr>
                        <a:t>1</a:t>
                      </a:r>
                      <a:r>
                        <a:rPr lang="en-US" sz="1400">
                          <a:effectLst/>
                        </a:rPr>
                        <a:t>7</a:t>
                      </a:r>
                      <a:r>
                        <a:rPr lang="kk-KZ" sz="1400">
                          <a:effectLst/>
                        </a:rPr>
                        <a:t>-20</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a:effectLst/>
                        </a:rPr>
                        <a:t>8</a:t>
                      </a:r>
                      <a:r>
                        <a:rPr lang="en-US" sz="1400">
                          <a:effectLst/>
                        </a:rPr>
                        <a:t>5</a:t>
                      </a:r>
                      <a:r>
                        <a:rPr lang="kk-KZ" sz="1400">
                          <a:effectLst/>
                        </a:rPr>
                        <a:t>-100</a:t>
                      </a:r>
                      <a:endParaRPr lang="ru-RU" sz="1400">
                        <a:effectLst/>
                        <a:latin typeface="Calibri"/>
                        <a:ea typeface="Calibri"/>
                        <a:cs typeface="Arial"/>
                      </a:endParaRPr>
                    </a:p>
                  </a:txBody>
                  <a:tcPr marL="68580" marR="68580" marT="0" marB="0" anchor="ctr"/>
                </a:tc>
                <a:tc>
                  <a:txBody>
                    <a:bodyPr/>
                    <a:lstStyle/>
                    <a:p>
                      <a:pPr algn="ctr">
                        <a:lnSpc>
                          <a:spcPct val="115000"/>
                        </a:lnSpc>
                        <a:spcAft>
                          <a:spcPts val="0"/>
                        </a:spcAft>
                        <a:tabLst>
                          <a:tab pos="540385" algn="l"/>
                        </a:tabLst>
                      </a:pPr>
                      <a:r>
                        <a:rPr lang="kk-KZ" sz="1400" dirty="0">
                          <a:effectLst/>
                        </a:rPr>
                        <a:t>5 (өте жақсы) </a:t>
                      </a:r>
                      <a:endParaRPr lang="ru-RU" sz="14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12194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632" y="107504"/>
            <a:ext cx="6624736" cy="9094797"/>
          </a:xfrm>
          <a:prstGeom prst="rect">
            <a:avLst/>
          </a:prstGeom>
        </p:spPr>
        <p:txBody>
          <a:bodyPr wrap="square">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4) ПИСЬМЕННЫЙ ЭКЗАМЕН ПО ВЫБОРУ </a:t>
            </a:r>
          </a:p>
          <a:p>
            <a:pPr algn="just"/>
            <a:r>
              <a:rPr lang="ru-RU" dirty="0">
                <a:solidFill>
                  <a:schemeClr val="tx2">
                    <a:lumMod val="50000"/>
                  </a:schemeClr>
                </a:solidFill>
                <a:latin typeface="Times New Roman" panose="02020603050405020304" pitchFamily="18" charset="0"/>
                <a:cs typeface="Times New Roman" panose="02020603050405020304" pitchFamily="18" charset="0"/>
              </a:rPr>
              <a:t>(физика, химия, биология, география, геометрия, история Казахстана, всемирная история, литература (по языку обучения), английский  язык, информатика). </a:t>
            </a:r>
          </a:p>
          <a:p>
            <a:pPr algn="just"/>
            <a:r>
              <a:rPr lang="ru-RU" b="1" dirty="0">
                <a:solidFill>
                  <a:srgbClr val="002060"/>
                </a:solidFill>
                <a:latin typeface="Times New Roman" panose="02020603050405020304" pitchFamily="18" charset="0"/>
                <a:cs typeface="Times New Roman" panose="02020603050405020304" pitchFamily="18" charset="0"/>
              </a:rPr>
              <a:t>Время выполнения  -  2 часа (астрономических)</a:t>
            </a:r>
          </a:p>
          <a:p>
            <a:pPr algn="just"/>
            <a:r>
              <a:rPr lang="kk-KZ" b="1" dirty="0">
                <a:solidFill>
                  <a:srgbClr val="0070C0"/>
                </a:solidFill>
                <a:latin typeface="Times New Roman" panose="02020603050405020304" pitchFamily="18" charset="0"/>
                <a:cs typeface="Times New Roman" panose="02020603050405020304" pitchFamily="18" charset="0"/>
              </a:rPr>
              <a:t>Максимальный балл  –  50 баллов</a:t>
            </a:r>
          </a:p>
          <a:p>
            <a:r>
              <a:rPr lang="ru-RU" b="1" dirty="0">
                <a:solidFill>
                  <a:srgbClr val="002060"/>
                </a:solidFill>
                <a:latin typeface="Times New Roman" panose="02020603050405020304" pitchFamily="18" charset="0"/>
                <a:cs typeface="Times New Roman" panose="02020603050405020304" pitchFamily="18" charset="0"/>
              </a:rPr>
              <a:t>Экзаменационная работа состоит из 2 частей. </a:t>
            </a:r>
          </a:p>
          <a:p>
            <a:r>
              <a:rPr lang="kk-KZ" sz="2000" b="1" dirty="0">
                <a:solidFill>
                  <a:srgbClr val="FF0000"/>
                </a:solidFill>
                <a:latin typeface="Times New Roman" panose="02020603050405020304" pitchFamily="18" charset="0"/>
                <a:cs typeface="Times New Roman" panose="02020603050405020304" pitchFamily="18" charset="0"/>
              </a:rPr>
              <a:t>Биология</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 </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структурированных заданий, состоящих из нескольких вопросов. Задания оцениваются в 2-10 баллов.</a:t>
            </a:r>
          </a:p>
          <a:p>
            <a:r>
              <a:rPr lang="kk-KZ" sz="2000" b="1" dirty="0">
                <a:solidFill>
                  <a:srgbClr val="FF0000"/>
                </a:solidFill>
                <a:latin typeface="Times New Roman" panose="02020603050405020304" pitchFamily="18" charset="0"/>
                <a:cs typeface="Times New Roman" panose="02020603050405020304" pitchFamily="18" charset="0"/>
              </a:rPr>
              <a:t>Химия</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структурированных заданий, состоящих из нескольких вопросов. Задания оцениваются в 2-10 баллов.</a:t>
            </a:r>
          </a:p>
          <a:p>
            <a:r>
              <a:rPr lang="ru-RU" sz="1900" dirty="0">
                <a:latin typeface="Times New Roman" panose="02020603050405020304" pitchFamily="18" charset="0"/>
                <a:cs typeface="Times New Roman" panose="02020603050405020304" pitchFamily="18" charset="0"/>
              </a:rPr>
              <a:t>Учащиеся могут использовать линейку, карандаш и ластик.</a:t>
            </a:r>
          </a:p>
          <a:p>
            <a:r>
              <a:rPr lang="ru-RU" sz="1900" dirty="0">
                <a:latin typeface="Times New Roman" panose="02020603050405020304" pitchFamily="18" charset="0"/>
                <a:cs typeface="Times New Roman" panose="02020603050405020304" pitchFamily="18" charset="0"/>
              </a:rPr>
              <a:t>Все вопросы являются обязательными для выполнения.</a:t>
            </a:r>
          </a:p>
          <a:p>
            <a:r>
              <a:rPr lang="ru-RU" sz="1900" dirty="0">
                <a:latin typeface="Times New Roman" panose="02020603050405020304" pitchFamily="18" charset="0"/>
                <a:cs typeface="Times New Roman" panose="02020603050405020304" pitchFamily="18" charset="0"/>
              </a:rPr>
              <a:t>Разрешается пользоваться калькулятором. </a:t>
            </a:r>
            <a:endParaRPr lang="kk-KZ" sz="1900" dirty="0">
              <a:solidFill>
                <a:schemeClr val="tx2">
                  <a:lumMod val="50000"/>
                </a:schemeClr>
              </a:solidFill>
              <a:latin typeface="Times New Roman" panose="02020603050405020304" pitchFamily="18" charset="0"/>
              <a:cs typeface="Times New Roman" panose="02020603050405020304" pitchFamily="18" charset="0"/>
            </a:endParaRPr>
          </a:p>
          <a:p>
            <a:r>
              <a:rPr lang="ru-RU" sz="2000" b="1" dirty="0">
                <a:solidFill>
                  <a:srgbClr val="FF0000"/>
                </a:solidFill>
                <a:latin typeface="Times New Roman" panose="02020603050405020304" pitchFamily="18" charset="0"/>
                <a:cs typeface="Times New Roman" panose="02020603050405020304" pitchFamily="18" charset="0"/>
              </a:rPr>
              <a:t>Физика </a:t>
            </a:r>
          </a:p>
          <a:p>
            <a:r>
              <a:rPr lang="ru-RU" sz="1900" b="1" dirty="0">
                <a:latin typeface="Times New Roman" panose="02020603050405020304" pitchFamily="18" charset="0"/>
                <a:cs typeface="Times New Roman" panose="02020603050405020304" pitchFamily="18" charset="0"/>
              </a:rPr>
              <a:t>Часть А</a:t>
            </a:r>
            <a:r>
              <a:rPr lang="ru-RU" sz="1900" dirty="0">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предложенных. Задания оцениваются в 1 балл.</a:t>
            </a:r>
          </a:p>
          <a:p>
            <a:r>
              <a:rPr lang="ru-RU" sz="1900" b="1" dirty="0">
                <a:latin typeface="Times New Roman" panose="02020603050405020304" pitchFamily="18" charset="0"/>
                <a:cs typeface="Times New Roman" panose="02020603050405020304" pitchFamily="18" charset="0"/>
              </a:rPr>
              <a:t>Часть В</a:t>
            </a:r>
            <a:r>
              <a:rPr lang="ru-RU" sz="1900" dirty="0">
                <a:latin typeface="Times New Roman" panose="02020603050405020304" pitchFamily="18" charset="0"/>
                <a:cs typeface="Times New Roman" panose="02020603050405020304" pitchFamily="18" charset="0"/>
              </a:rPr>
              <a:t> содержит 4-5 заданий, требующих краткого или развернутого ответов. Задания оцениваются в 7-12 баллов.</a:t>
            </a:r>
          </a:p>
          <a:p>
            <a:r>
              <a:rPr lang="ru-RU" sz="1900" dirty="0">
                <a:latin typeface="Times New Roman" panose="02020603050405020304" pitchFamily="18" charset="0"/>
                <a:cs typeface="Times New Roman" panose="02020603050405020304" pitchFamily="18" charset="0"/>
              </a:rPr>
              <a:t>Разрешается пользоваться калькулятором. </a:t>
            </a:r>
            <a:endParaRPr lang="ru-RU" dirty="0">
              <a:solidFill>
                <a:schemeClr val="tx2">
                  <a:lumMod val="50000"/>
                </a:schemeClr>
              </a:solidFill>
            </a:endParaRPr>
          </a:p>
        </p:txBody>
      </p:sp>
    </p:spTree>
    <p:extLst>
      <p:ext uri="{BB962C8B-B14F-4D97-AF65-F5344CB8AC3E}">
        <p14:creationId xmlns:p14="http://schemas.microsoft.com/office/powerpoint/2010/main" val="215802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953" y="95587"/>
            <a:ext cx="6858000" cy="8940909"/>
          </a:xfrm>
          <a:prstGeom prst="rect">
            <a:avLst/>
          </a:prstGeom>
        </p:spPr>
        <p:txBody>
          <a:bodyPr wrap="square">
            <a:spAutoFit/>
          </a:bodyPr>
          <a:lstStyle/>
          <a:p>
            <a:r>
              <a:rPr lang="kk-KZ" b="1" dirty="0">
                <a:solidFill>
                  <a:srgbClr val="0070C0"/>
                </a:solidFill>
                <a:latin typeface="Times New Roman" panose="02020603050405020304" pitchFamily="18" charset="0"/>
                <a:cs typeface="Times New Roman" panose="02020603050405020304" pitchFamily="18" charset="0"/>
              </a:rPr>
              <a:t>Максимальный балл  –  30 баллов</a:t>
            </a:r>
          </a:p>
          <a:p>
            <a:r>
              <a:rPr lang="kk-KZ" sz="2000" b="1" dirty="0">
                <a:solidFill>
                  <a:srgbClr val="FF0000"/>
                </a:solidFill>
                <a:latin typeface="Times New Roman" panose="02020603050405020304" pitchFamily="18" charset="0"/>
                <a:cs typeface="Times New Roman" panose="02020603050405020304" pitchFamily="18" charset="0"/>
              </a:rPr>
              <a:t>Русская литература</a:t>
            </a:r>
          </a:p>
          <a:p>
            <a:r>
              <a:rPr lang="kk-KZ" sz="1900" b="1" dirty="0">
                <a:solidFill>
                  <a:srgbClr val="002060"/>
                </a:solidFill>
                <a:latin typeface="Times New Roman" panose="02020603050405020304" pitchFamily="18" charset="0"/>
                <a:cs typeface="Times New Roman" panose="02020603050405020304" pitchFamily="18" charset="0"/>
              </a:rPr>
              <a:t>Часть А </a:t>
            </a:r>
            <a:r>
              <a:rPr lang="kk-KZ" sz="1900" dirty="0">
                <a:solidFill>
                  <a:srgbClr val="002060"/>
                </a:solidFill>
                <a:latin typeface="Times New Roman" panose="02020603050405020304" pitchFamily="18" charset="0"/>
                <a:cs typeface="Times New Roman" panose="02020603050405020304" pitchFamily="18" charset="0"/>
              </a:rPr>
              <a:t>Обучающиеся выполняют 4 задания с выбором одного и нескольких правильных ответов.Задания оцениваются в 1балл.</a:t>
            </a:r>
          </a:p>
          <a:p>
            <a:r>
              <a:rPr lang="kk-KZ" sz="1900" b="1" dirty="0">
                <a:solidFill>
                  <a:srgbClr val="002060"/>
                </a:solidFill>
                <a:latin typeface="Times New Roman" panose="02020603050405020304" pitchFamily="18" charset="0"/>
                <a:cs typeface="Times New Roman" panose="02020603050405020304" pitchFamily="18" charset="0"/>
              </a:rPr>
              <a:t>Часть В </a:t>
            </a:r>
            <a:r>
              <a:rPr lang="en-US" sz="1900" dirty="0" err="1">
                <a:solidFill>
                  <a:srgbClr val="002060"/>
                </a:solidFill>
                <a:latin typeface="Times New Roman" panose="02020603050405020304" pitchFamily="18" charset="0"/>
                <a:cs typeface="Times New Roman" panose="02020603050405020304" pitchFamily="18" charset="0"/>
              </a:rPr>
              <a:t>Обучающиеся</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выполняют</a:t>
            </a:r>
            <a:r>
              <a:rPr lang="en-US" sz="1900" dirty="0">
                <a:solidFill>
                  <a:srgbClr val="002060"/>
                </a:solidFill>
                <a:latin typeface="Times New Roman" panose="02020603050405020304" pitchFamily="18" charset="0"/>
                <a:cs typeface="Times New Roman" panose="02020603050405020304" pitchFamily="18" charset="0"/>
              </a:rPr>
              <a:t> 4 </a:t>
            </a:r>
            <a:r>
              <a:rPr lang="en-US" sz="1900" dirty="0" err="1">
                <a:solidFill>
                  <a:srgbClr val="002060"/>
                </a:solidFill>
                <a:latin typeface="Times New Roman" panose="02020603050405020304" pitchFamily="18" charset="0"/>
                <a:cs typeface="Times New Roman" panose="02020603050405020304" pitchFamily="18" charset="0"/>
              </a:rPr>
              <a:t>задания</a:t>
            </a:r>
            <a:r>
              <a:rPr lang="kk-KZ" sz="1900" dirty="0">
                <a:solidFill>
                  <a:srgbClr val="002060"/>
                </a:solidFill>
                <a:latin typeface="Times New Roman" panose="02020603050405020304" pitchFamily="18" charset="0"/>
                <a:cs typeface="Times New Roman" panose="02020603050405020304" pitchFamily="18" charset="0"/>
              </a:rPr>
              <a:t>, требующие развернутый ответ.</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Задания</a:t>
            </a:r>
            <a:r>
              <a:rPr lang="en-US"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оцениваются</a:t>
            </a:r>
            <a:r>
              <a:rPr lang="en-US" sz="1900" dirty="0">
                <a:solidFill>
                  <a:srgbClr val="002060"/>
                </a:solidFill>
                <a:latin typeface="Times New Roman" panose="02020603050405020304" pitchFamily="18" charset="0"/>
                <a:cs typeface="Times New Roman" panose="02020603050405020304" pitchFamily="18" charset="0"/>
              </a:rPr>
              <a:t> в 3-9 </a:t>
            </a:r>
            <a:r>
              <a:rPr lang="en-US" sz="1900" dirty="0" err="1">
                <a:solidFill>
                  <a:srgbClr val="002060"/>
                </a:solidFill>
                <a:latin typeface="Times New Roman" panose="02020603050405020304" pitchFamily="18" charset="0"/>
                <a:cs typeface="Times New Roman" panose="02020603050405020304" pitchFamily="18" charset="0"/>
              </a:rPr>
              <a:t>баллов</a:t>
            </a:r>
            <a:r>
              <a:rPr lang="en-US" sz="1900" dirty="0">
                <a:latin typeface="Times New Roman" panose="02020603050405020304" pitchFamily="18" charset="0"/>
                <a:cs typeface="Times New Roman" panose="02020603050405020304" pitchFamily="18" charset="0"/>
              </a:rPr>
              <a:t>.</a:t>
            </a:r>
            <a:endParaRPr lang="kk-KZ" sz="1900" dirty="0">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Геометрия </a:t>
            </a:r>
          </a:p>
          <a:p>
            <a:r>
              <a:rPr lang="ru-RU" sz="1900" dirty="0">
                <a:solidFill>
                  <a:srgbClr val="002060"/>
                </a:solidFill>
                <a:latin typeface="Times New Roman" panose="02020603050405020304" pitchFamily="18" charset="0"/>
                <a:cs typeface="Times New Roman" panose="02020603050405020304" pitchFamily="18" charset="0"/>
              </a:rPr>
              <a:t>Экзаменационная работа содержит 8-10 заданий, требующих краткого или развернутого ответов. Задания оцениваются в 2-8 баллов. </a:t>
            </a:r>
            <a:r>
              <a:rPr lang="en-US" sz="2000" b="1" dirty="0" err="1">
                <a:solidFill>
                  <a:srgbClr val="002060"/>
                </a:solidFill>
                <a:latin typeface="Times New Roman" panose="02020603050405020304" pitchFamily="18" charset="0"/>
                <a:cs typeface="Times New Roman" panose="02020603050405020304" pitchFamily="18" charset="0"/>
              </a:rPr>
              <a:t>Не</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разрешается</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пользоваться</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калькулятором</a:t>
            </a:r>
            <a:r>
              <a:rPr lang="en-US" sz="2000" dirty="0">
                <a:solidFill>
                  <a:srgbClr val="002060"/>
                </a:solidFill>
                <a:latin typeface="Times New Roman" panose="02020603050405020304" pitchFamily="18" charset="0"/>
                <a:cs typeface="Times New Roman" panose="02020603050405020304" pitchFamily="18" charset="0"/>
              </a:rPr>
              <a:t>. </a:t>
            </a:r>
            <a:endParaRPr lang="kk-KZ" sz="20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История Казахстана</a:t>
            </a:r>
          </a:p>
          <a:p>
            <a:r>
              <a:rPr lang="ru-RU" sz="1900" b="1" dirty="0">
                <a:solidFill>
                  <a:srgbClr val="002060"/>
                </a:solidFill>
                <a:latin typeface="Times New Roman" panose="02020603050405020304" pitchFamily="18" charset="0"/>
                <a:cs typeface="Times New Roman" panose="02020603050405020304" pitchFamily="18" charset="0"/>
              </a:rPr>
              <a:t>Часть А</a:t>
            </a:r>
            <a:r>
              <a:rPr lang="ru-RU" sz="1900" dirty="0">
                <a:solidFill>
                  <a:srgbClr val="002060"/>
                </a:solidFill>
                <a:latin typeface="Times New Roman" panose="02020603050405020304" pitchFamily="18" charset="0"/>
                <a:cs typeface="Times New Roman" panose="02020603050405020304" pitchFamily="18" charset="0"/>
              </a:rPr>
              <a:t> содержит 15 заданий с выбором одного правильного ответа из четырех </a:t>
            </a:r>
            <a:r>
              <a:rPr lang="ru-RU" sz="1900" dirty="0" err="1">
                <a:solidFill>
                  <a:srgbClr val="002060"/>
                </a:solidFill>
                <a:latin typeface="Times New Roman" panose="02020603050405020304" pitchFamily="18" charset="0"/>
                <a:cs typeface="Times New Roman" panose="02020603050405020304" pitchFamily="18" charset="0"/>
              </a:rPr>
              <a:t>предложенных.Задания</a:t>
            </a:r>
            <a:r>
              <a:rPr lang="ru-RU" sz="1900" dirty="0">
                <a:solidFill>
                  <a:srgbClr val="002060"/>
                </a:solidFill>
                <a:latin typeface="Times New Roman" panose="02020603050405020304" pitchFamily="18" charset="0"/>
                <a:cs typeface="Times New Roman" panose="02020603050405020304" pitchFamily="18" charset="0"/>
              </a:rPr>
              <a:t> оцениваются в 1 балл.</a:t>
            </a:r>
          </a:p>
          <a:p>
            <a:r>
              <a:rPr lang="ru-RU" sz="1900" b="1" dirty="0">
                <a:solidFill>
                  <a:srgbClr val="002060"/>
                </a:solidFill>
                <a:latin typeface="Times New Roman" panose="02020603050405020304" pitchFamily="18" charset="0"/>
                <a:cs typeface="Times New Roman" panose="02020603050405020304" pitchFamily="18" charset="0"/>
              </a:rPr>
              <a:t>Часть В</a:t>
            </a:r>
            <a:r>
              <a:rPr lang="ru-RU" sz="1900" dirty="0">
                <a:solidFill>
                  <a:srgbClr val="002060"/>
                </a:solidFill>
                <a:latin typeface="Times New Roman" panose="02020603050405020304" pitchFamily="18" charset="0"/>
                <a:cs typeface="Times New Roman" panose="02020603050405020304" pitchFamily="18" charset="0"/>
              </a:rPr>
              <a:t> состоит из 5 заданий требующих краткого или развернутого ответов</a:t>
            </a:r>
            <a:r>
              <a:rPr lang="kk-KZ" sz="1900" dirty="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Задания оцениваются 1-6 баллов.</a:t>
            </a:r>
          </a:p>
          <a:p>
            <a:r>
              <a:rPr lang="kk-KZ" sz="1900" dirty="0">
                <a:solidFill>
                  <a:srgbClr val="002060"/>
                </a:solidFill>
                <a:latin typeface="Times New Roman" panose="02020603050405020304" pitchFamily="18" charset="0"/>
                <a:cs typeface="Times New Roman" panose="02020603050405020304" pitchFamily="18" charset="0"/>
              </a:rPr>
              <a:t>Пользоваться исторический картой (атлас) </a:t>
            </a:r>
            <a:r>
              <a:rPr lang="kk-KZ" sz="1900" b="1" dirty="0">
                <a:solidFill>
                  <a:srgbClr val="002060"/>
                </a:solidFill>
                <a:latin typeface="Times New Roman" panose="02020603050405020304" pitchFamily="18" charset="0"/>
                <a:cs typeface="Times New Roman" panose="02020603050405020304" pitchFamily="18" charset="0"/>
              </a:rPr>
              <a:t>запрещено</a:t>
            </a:r>
            <a:r>
              <a:rPr lang="kk-KZ" sz="1900" dirty="0">
                <a:solidFill>
                  <a:srgbClr val="002060"/>
                </a:solidFill>
                <a:latin typeface="Times New Roman" panose="02020603050405020304" pitchFamily="18" charset="0"/>
                <a:cs typeface="Times New Roman" panose="02020603050405020304" pitchFamily="18" charset="0"/>
              </a:rPr>
              <a:t>. </a:t>
            </a:r>
            <a:endParaRPr lang="ru-RU" sz="19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FF0000"/>
                </a:solidFill>
                <a:latin typeface="Times New Roman" panose="02020603050405020304" pitchFamily="18" charset="0"/>
                <a:cs typeface="Times New Roman" panose="02020603050405020304" pitchFamily="18" charset="0"/>
              </a:rPr>
              <a:t>Всемирная история</a:t>
            </a:r>
          </a:p>
          <a:p>
            <a:r>
              <a:rPr lang="ru-RU" sz="1900" b="1" dirty="0">
                <a:solidFill>
                  <a:srgbClr val="002060"/>
                </a:solidFill>
                <a:latin typeface="Times New Roman" panose="02020603050405020304" pitchFamily="18" charset="0"/>
                <a:cs typeface="Times New Roman" panose="02020603050405020304" pitchFamily="18" charset="0"/>
              </a:rPr>
              <a:t>Часть А </a:t>
            </a:r>
            <a:r>
              <a:rPr lang="ru-RU" sz="1900" dirty="0">
                <a:solidFill>
                  <a:srgbClr val="002060"/>
                </a:solidFill>
                <a:latin typeface="Times New Roman" panose="02020603050405020304" pitchFamily="18" charset="0"/>
                <a:cs typeface="Times New Roman" panose="02020603050405020304" pitchFamily="18" charset="0"/>
              </a:rPr>
              <a:t>содержит 15 заданий с выбором одного правильного ответа из четырех </a:t>
            </a:r>
            <a:r>
              <a:rPr lang="ru-RU" sz="1900" dirty="0" err="1">
                <a:solidFill>
                  <a:srgbClr val="002060"/>
                </a:solidFill>
                <a:latin typeface="Times New Roman" panose="02020603050405020304" pitchFamily="18" charset="0"/>
                <a:cs typeface="Times New Roman" panose="02020603050405020304" pitchFamily="18" charset="0"/>
              </a:rPr>
              <a:t>предложенных.Задания</a:t>
            </a:r>
            <a:r>
              <a:rPr lang="ru-RU" sz="1900" dirty="0">
                <a:solidFill>
                  <a:srgbClr val="002060"/>
                </a:solidFill>
                <a:latin typeface="Times New Roman" panose="02020603050405020304" pitchFamily="18" charset="0"/>
                <a:cs typeface="Times New Roman" panose="02020603050405020304" pitchFamily="18" charset="0"/>
              </a:rPr>
              <a:t> оцениваются в 1 балл.</a:t>
            </a:r>
          </a:p>
          <a:p>
            <a:r>
              <a:rPr lang="ru-RU" sz="1900" b="1" dirty="0">
                <a:solidFill>
                  <a:srgbClr val="002060"/>
                </a:solidFill>
                <a:latin typeface="Times New Roman" panose="02020603050405020304" pitchFamily="18" charset="0"/>
                <a:cs typeface="Times New Roman" panose="02020603050405020304" pitchFamily="18" charset="0"/>
              </a:rPr>
              <a:t>Часть В </a:t>
            </a:r>
            <a:r>
              <a:rPr lang="ru-RU" sz="1900" dirty="0">
                <a:solidFill>
                  <a:srgbClr val="002060"/>
                </a:solidFill>
                <a:latin typeface="Times New Roman" panose="02020603050405020304" pitchFamily="18" charset="0"/>
                <a:cs typeface="Times New Roman" panose="02020603050405020304" pitchFamily="18" charset="0"/>
              </a:rPr>
              <a:t>состоит из 3-5 структурированных заданий, требующих краткого и развернутого ответов. Задания оцениваются в 1-6 баллов. </a:t>
            </a:r>
          </a:p>
          <a:p>
            <a:r>
              <a:rPr lang="ru-RU" sz="1900" b="1" dirty="0">
                <a:solidFill>
                  <a:srgbClr val="002060"/>
                </a:solidFill>
                <a:latin typeface="Times New Roman" panose="02020603050405020304" pitchFamily="18" charset="0"/>
                <a:cs typeface="Times New Roman" panose="02020603050405020304" pitchFamily="18" charset="0"/>
              </a:rPr>
              <a:t>Не разрешается</a:t>
            </a:r>
            <a:r>
              <a:rPr lang="ru-RU" sz="1900" dirty="0">
                <a:solidFill>
                  <a:srgbClr val="002060"/>
                </a:solidFill>
                <a:latin typeface="Times New Roman" panose="02020603050405020304" pitchFamily="18" charset="0"/>
                <a:cs typeface="Times New Roman" panose="02020603050405020304" pitchFamily="18" charset="0"/>
              </a:rPr>
              <a:t> использование исторических карт (атлас).</a:t>
            </a:r>
          </a:p>
          <a:p>
            <a:r>
              <a:rPr lang="kk-KZ" sz="2000" b="1" dirty="0">
                <a:solidFill>
                  <a:srgbClr val="FF0000"/>
                </a:solidFill>
                <a:latin typeface="Times New Roman" panose="02020603050405020304" pitchFamily="18" charset="0"/>
                <a:cs typeface="Times New Roman" panose="02020603050405020304" pitchFamily="18" charset="0"/>
              </a:rPr>
              <a:t>География</a:t>
            </a:r>
          </a:p>
          <a:p>
            <a:r>
              <a:rPr lang="kk-KZ" sz="1900" b="1" dirty="0">
                <a:solidFill>
                  <a:srgbClr val="002060"/>
                </a:solidFill>
                <a:latin typeface="Times New Roman" panose="02020603050405020304" pitchFamily="18" charset="0"/>
                <a:cs typeface="Times New Roman" panose="02020603050405020304" pitchFamily="18" charset="0"/>
              </a:rPr>
              <a:t>Время выполнения 1 час 20 минут</a:t>
            </a:r>
          </a:p>
          <a:p>
            <a:r>
              <a:rPr lang="ru-RU" sz="1900" b="1" dirty="0">
                <a:solidFill>
                  <a:srgbClr val="002060"/>
                </a:solidFill>
                <a:latin typeface="Times New Roman" panose="02020603050405020304" pitchFamily="18" charset="0"/>
                <a:cs typeface="Times New Roman" panose="02020603050405020304" pitchFamily="18" charset="0"/>
              </a:rPr>
              <a:t>Часть </a:t>
            </a:r>
            <a:r>
              <a:rPr lang="kk-KZ" sz="1900" b="1" dirty="0">
                <a:solidFill>
                  <a:srgbClr val="002060"/>
                </a:solidFill>
                <a:latin typeface="Times New Roman" panose="02020603050405020304" pitchFamily="18" charset="0"/>
                <a:cs typeface="Times New Roman" panose="02020603050405020304" pitchFamily="18" charset="0"/>
              </a:rPr>
              <a:t>А </a:t>
            </a:r>
            <a:r>
              <a:rPr lang="ru-RU" sz="1900" dirty="0">
                <a:solidFill>
                  <a:srgbClr val="002060"/>
                </a:solidFill>
                <a:latin typeface="Times New Roman" panose="02020603050405020304" pitchFamily="18" charset="0"/>
                <a:cs typeface="Times New Roman" panose="02020603050405020304" pitchFamily="18" charset="0"/>
              </a:rPr>
              <a:t>содержит</a:t>
            </a:r>
            <a:r>
              <a:rPr lang="kk-KZ" sz="1900" dirty="0">
                <a:solidFill>
                  <a:srgbClr val="002060"/>
                </a:solidFill>
                <a:latin typeface="Times New Roman" panose="02020603050405020304" pitchFamily="18" charset="0"/>
                <a:cs typeface="Times New Roman" panose="02020603050405020304" pitchFamily="18" charset="0"/>
              </a:rPr>
              <a:t> 15 заданий с множественным выбором. Каждое задание оценивается в 1 балл.</a:t>
            </a:r>
            <a:endParaRPr lang="ru-RU" sz="1900" dirty="0">
              <a:solidFill>
                <a:srgbClr val="002060"/>
              </a:solidFill>
              <a:latin typeface="Times New Roman" panose="02020603050405020304" pitchFamily="18" charset="0"/>
              <a:cs typeface="Times New Roman" panose="02020603050405020304" pitchFamily="18" charset="0"/>
            </a:endParaRPr>
          </a:p>
          <a:p>
            <a:r>
              <a:rPr lang="kk-KZ" sz="1900" b="1" dirty="0">
                <a:solidFill>
                  <a:srgbClr val="002060"/>
                </a:solidFill>
                <a:latin typeface="Times New Roman" panose="02020603050405020304" pitchFamily="18" charset="0"/>
                <a:cs typeface="Times New Roman" panose="02020603050405020304" pitchFamily="18" charset="0"/>
              </a:rPr>
              <a:t>Часть </a:t>
            </a:r>
            <a:r>
              <a:rPr lang="en-US" sz="1900" b="1" dirty="0">
                <a:solidFill>
                  <a:srgbClr val="002060"/>
                </a:solidFill>
                <a:latin typeface="Times New Roman" panose="02020603050405020304" pitchFamily="18" charset="0"/>
                <a:cs typeface="Times New Roman" panose="02020603050405020304" pitchFamily="18" charset="0"/>
              </a:rPr>
              <a:t>B</a:t>
            </a:r>
            <a:r>
              <a:rPr lang="ru-RU" sz="1900" b="1" dirty="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содержит 4 задания, требующие краткого и 2 задания, требующие развернутого  ответов. Задания оцениваются в 1-3 баллов.</a:t>
            </a:r>
            <a:endParaRPr lang="ru-RU" dirty="0">
              <a:solidFill>
                <a:schemeClr val="tx2">
                  <a:lumMod val="50000"/>
                </a:schemeClr>
              </a:solidFill>
            </a:endParaRPr>
          </a:p>
        </p:txBody>
      </p:sp>
    </p:spTree>
    <p:extLst>
      <p:ext uri="{BB962C8B-B14F-4D97-AF65-F5344CB8AC3E}">
        <p14:creationId xmlns:p14="http://schemas.microsoft.com/office/powerpoint/2010/main" val="3038473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6632" y="179512"/>
            <a:ext cx="6624736" cy="7448193"/>
          </a:xfrm>
          <a:prstGeom prst="rect">
            <a:avLst/>
          </a:prstGeom>
        </p:spPr>
        <p:txBody>
          <a:bodyPr wrap="square">
            <a:spAutoFit/>
          </a:bodyPr>
          <a:lstStyle/>
          <a:p>
            <a:pPr lvl="0"/>
            <a:r>
              <a:rPr lang="kk-KZ" sz="2000" b="1" dirty="0">
                <a:solidFill>
                  <a:srgbClr val="C00000"/>
                </a:solidFill>
                <a:latin typeface="Times New Roman" pitchFamily="18" charset="0"/>
                <a:ea typeface="Calibri" pitchFamily="34" charset="0"/>
                <a:cs typeface="Times New Roman" pitchFamily="18" charset="0"/>
              </a:rPr>
              <a:t>Информатика</a:t>
            </a:r>
          </a:p>
          <a:p>
            <a:r>
              <a:rPr lang="ru-RU" sz="1900" b="1" dirty="0">
                <a:solidFill>
                  <a:srgbClr val="002060"/>
                </a:solidFill>
                <a:latin typeface="Times New Roman" panose="02020603050405020304" pitchFamily="18" charset="0"/>
                <a:cs typeface="Times New Roman" panose="02020603050405020304" pitchFamily="18" charset="0"/>
              </a:rPr>
              <a:t>Часть А</a:t>
            </a:r>
            <a:r>
              <a:rPr lang="ru-RU" sz="1900" dirty="0">
                <a:solidFill>
                  <a:srgbClr val="002060"/>
                </a:solidFill>
                <a:latin typeface="Times New Roman" panose="02020603050405020304" pitchFamily="18" charset="0"/>
                <a:cs typeface="Times New Roman" panose="02020603050405020304" pitchFamily="18" charset="0"/>
              </a:rPr>
              <a:t> содержит 4 задания на знание и понимание, требую-</a:t>
            </a:r>
            <a:r>
              <a:rPr lang="ru-RU" sz="1900" dirty="0" err="1">
                <a:solidFill>
                  <a:srgbClr val="002060"/>
                </a:solidFill>
                <a:latin typeface="Times New Roman" panose="02020603050405020304" pitchFamily="18" charset="0"/>
                <a:cs typeface="Times New Roman" panose="02020603050405020304" pitchFamily="18" charset="0"/>
              </a:rPr>
              <a:t>щие</a:t>
            </a:r>
            <a:r>
              <a:rPr lang="ru-RU" sz="1900" dirty="0">
                <a:solidFill>
                  <a:srgbClr val="002060"/>
                </a:solidFill>
                <a:latin typeface="Times New Roman" panose="02020603050405020304" pitchFamily="18" charset="0"/>
                <a:cs typeface="Times New Roman" panose="02020603050405020304" pitchFamily="18" charset="0"/>
              </a:rPr>
              <a:t> краткого и развернутого ответов. Задания оцениваются от 1 до 3 баллов.</a:t>
            </a:r>
          </a:p>
          <a:p>
            <a:r>
              <a:rPr lang="ru-RU" sz="1900" b="1" dirty="0">
                <a:solidFill>
                  <a:srgbClr val="002060"/>
                </a:solidFill>
                <a:latin typeface="Times New Roman" panose="02020603050405020304" pitchFamily="18" charset="0"/>
                <a:cs typeface="Times New Roman" panose="02020603050405020304" pitchFamily="18" charset="0"/>
              </a:rPr>
              <a:t>Часть В</a:t>
            </a:r>
            <a:r>
              <a:rPr lang="ru-RU" sz="1900" dirty="0">
                <a:solidFill>
                  <a:srgbClr val="002060"/>
                </a:solidFill>
                <a:latin typeface="Times New Roman" panose="02020603050405020304" pitchFamily="18" charset="0"/>
                <a:cs typeface="Times New Roman" panose="02020603050405020304" pitchFamily="18" charset="0"/>
              </a:rPr>
              <a:t> содержит 5 заданий на навыки применения и </a:t>
            </a:r>
            <a:r>
              <a:rPr lang="ru-RU" sz="1900" dirty="0" err="1">
                <a:solidFill>
                  <a:srgbClr val="002060"/>
                </a:solidFill>
                <a:latin typeface="Times New Roman" panose="02020603050405020304" pitchFamily="18" charset="0"/>
                <a:cs typeface="Times New Roman" panose="02020603050405020304" pitchFamily="18" charset="0"/>
              </a:rPr>
              <a:t>высо</a:t>
            </a:r>
            <a:r>
              <a:rPr lang="ru-RU" sz="1900" dirty="0">
                <a:solidFill>
                  <a:srgbClr val="002060"/>
                </a:solidFill>
                <a:latin typeface="Times New Roman" panose="02020603050405020304" pitchFamily="18" charset="0"/>
                <a:cs typeface="Times New Roman" panose="02020603050405020304" pitchFamily="18" charset="0"/>
              </a:rPr>
              <a:t>-кого порядка, требующие краткого и развернутого ответов. Задания оцениваются от 1 до 4 баллов. </a:t>
            </a:r>
          </a:p>
          <a:p>
            <a:r>
              <a:rPr lang="kk-KZ" sz="2000" b="1" dirty="0">
                <a:solidFill>
                  <a:srgbClr val="C00000"/>
                </a:solidFill>
                <a:latin typeface="Times New Roman" panose="02020603050405020304" pitchFamily="18" charset="0"/>
                <a:cs typeface="Times New Roman" panose="02020603050405020304" pitchFamily="18" charset="0"/>
              </a:rPr>
              <a:t>Английский язык</a:t>
            </a:r>
          </a:p>
          <a:p>
            <a:r>
              <a:rPr lang="en-US" sz="1900" dirty="0">
                <a:solidFill>
                  <a:srgbClr val="002060"/>
                </a:solidFill>
                <a:latin typeface="Times New Roman" panose="02020603050405020304" pitchFamily="18" charset="0"/>
                <a:cs typeface="Times New Roman" panose="02020603050405020304" pitchFamily="18" charset="0"/>
              </a:rPr>
              <a:t>The paper consists of three tasks of 18 questions based on a text of a range of styles and genres within the framework of familiar topics. The volume of the text is 270-320 words.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The paper assesses learners’ ability to work with texts, find appropriate information, </a:t>
            </a:r>
            <a:r>
              <a:rPr lang="en-US" sz="1900" dirty="0" err="1">
                <a:solidFill>
                  <a:srgbClr val="002060"/>
                </a:solidFill>
                <a:latin typeface="Times New Roman" panose="02020603050405020304" pitchFamily="18" charset="0"/>
                <a:cs typeface="Times New Roman" panose="02020603050405020304" pitchFamily="18" charset="0"/>
              </a:rPr>
              <a:t>analyse</a:t>
            </a:r>
            <a:r>
              <a:rPr lang="en-US" sz="1900" dirty="0">
                <a:solidFill>
                  <a:srgbClr val="002060"/>
                </a:solidFill>
                <a:latin typeface="Times New Roman" panose="02020603050405020304" pitchFamily="18" charset="0"/>
                <a:cs typeface="Times New Roman" panose="02020603050405020304" pitchFamily="18" charset="0"/>
              </a:rPr>
              <a:t> and answer questions using the information from the texts read.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Learners read a text and perform tasks of following types:</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A consists of 5 questions where learners are expected to understand the meaning and usage of particular words / phrases in context.</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B consists of 10 questions where learners are expected to paraphrase them using the words/phrases given.</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Task C consists of 3 questions, one is closed-ended and two are open-ended questions where learners are expected to demonstrate reading comprehension. </a:t>
            </a:r>
            <a:endParaRPr lang="ru-RU" sz="1900" dirty="0">
              <a:solidFill>
                <a:srgbClr val="002060"/>
              </a:solidFill>
              <a:latin typeface="Times New Roman" panose="02020603050405020304" pitchFamily="18" charset="0"/>
              <a:cs typeface="Times New Roman" panose="02020603050405020304" pitchFamily="18" charset="0"/>
            </a:endParaRPr>
          </a:p>
          <a:p>
            <a:r>
              <a:rPr lang="en-US" sz="1900" dirty="0">
                <a:solidFill>
                  <a:srgbClr val="002060"/>
                </a:solidFill>
                <a:latin typeface="Times New Roman" panose="02020603050405020304" pitchFamily="18" charset="0"/>
                <a:cs typeface="Times New Roman" panose="02020603050405020304" pitchFamily="18" charset="0"/>
              </a:rPr>
              <a:t>Dictionaries may not be used at the examination.</a:t>
            </a:r>
            <a:endParaRPr lang="kk-KZ" sz="1900" dirty="0">
              <a:solidFill>
                <a:srgbClr val="002060"/>
              </a:solidFill>
              <a:latin typeface="Times New Roman" panose="02020603050405020304" pitchFamily="18" charset="0"/>
              <a:cs typeface="Times New Roman" panose="02020603050405020304" pitchFamily="18" charset="0"/>
            </a:endParaRPr>
          </a:p>
          <a:p>
            <a:r>
              <a:rPr lang="kk-KZ" sz="2000" b="1" dirty="0">
                <a:solidFill>
                  <a:srgbClr val="0070C0"/>
                </a:solidFill>
                <a:latin typeface="Times New Roman" panose="02020603050405020304" pitchFamily="18" charset="0"/>
                <a:cs typeface="Times New Roman" panose="02020603050405020304" pitchFamily="18" charset="0"/>
              </a:rPr>
              <a:t>Максимальный балл  –  20 баллов</a:t>
            </a:r>
            <a:endParaRPr lang="ru-RU" dirty="0">
              <a:solidFill>
                <a:srgbClr val="C00000"/>
              </a:solidFill>
              <a:latin typeface="Arial" pitchFamily="34"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974006953"/>
              </p:ext>
            </p:extLst>
          </p:nvPr>
        </p:nvGraphicFramePr>
        <p:xfrm>
          <a:off x="342900" y="7627705"/>
          <a:ext cx="6172200" cy="1268095"/>
        </p:xfrm>
        <a:graphic>
          <a:graphicData uri="http://schemas.openxmlformats.org/drawingml/2006/table">
            <a:tbl>
              <a:tblPr firstRow="1" firstCol="1" bandRow="1">
                <a:tableStyleId>{5C22544A-7EE6-4342-B048-85BDC9FD1C3A}</a:tableStyleId>
              </a:tblPr>
              <a:tblGrid>
                <a:gridCol w="709836">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1656184">
                  <a:extLst>
                    <a:ext uri="{9D8B030D-6E8A-4147-A177-3AD203B41FA5}">
                      <a16:colId xmlns:a16="http://schemas.microsoft.com/office/drawing/2014/main" val="20003"/>
                    </a:ext>
                  </a:extLst>
                </a:gridCol>
                <a:gridCol w="2149996">
                  <a:extLst>
                    <a:ext uri="{9D8B030D-6E8A-4147-A177-3AD203B41FA5}">
                      <a16:colId xmlns:a16="http://schemas.microsoft.com/office/drawing/2014/main" val="20004"/>
                    </a:ext>
                  </a:extLst>
                </a:gridCol>
              </a:tblGrid>
              <a:tr h="0">
                <a:tc gridSpan="3">
                  <a:txBody>
                    <a:bodyPr/>
                    <a:lstStyle/>
                    <a:p>
                      <a:pPr algn="ctr">
                        <a:lnSpc>
                          <a:spcPct val="115000"/>
                        </a:lnSpc>
                        <a:spcAft>
                          <a:spcPts val="0"/>
                        </a:spcAft>
                      </a:pPr>
                      <a:r>
                        <a:rPr lang="ru-RU" sz="1200" dirty="0">
                          <a:effectLst/>
                        </a:rPr>
                        <a:t>Баллы </a:t>
                      </a:r>
                      <a:endParaRPr lang="ru-RU" sz="1100" dirty="0">
                        <a:effectLst/>
                        <a:latin typeface="Calibri"/>
                        <a:ea typeface="Calibri"/>
                        <a:cs typeface="Arial"/>
                      </a:endParaRPr>
                    </a:p>
                  </a:txBody>
                  <a:tcPr marL="68580" marR="68580" marT="0" marB="0"/>
                </a:tc>
                <a:tc hMerge="1">
                  <a:txBody>
                    <a:bodyPr/>
                    <a:lstStyle/>
                    <a:p>
                      <a:endParaRPr lang="ru-RU"/>
                    </a:p>
                  </a:txBody>
                  <a:tcPr/>
                </a:tc>
                <a:tc hMerge="1">
                  <a:txBody>
                    <a:bodyPr/>
                    <a:lstStyle/>
                    <a:p>
                      <a:pPr algn="ctr">
                        <a:lnSpc>
                          <a:spcPct val="115000"/>
                        </a:lnSpc>
                        <a:spcAft>
                          <a:spcPts val="0"/>
                        </a:spcAft>
                      </a:pPr>
                      <a:endParaRPr lang="ru-RU" sz="1100" dirty="0">
                        <a:effectLst/>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ru-RU" sz="1200" dirty="0">
                          <a:effectLst/>
                        </a:rPr>
                        <a:t>Процентное содержание баллов, %</a:t>
                      </a:r>
                      <a:endParaRPr lang="ru-RU" sz="1100" dirty="0">
                        <a:effectLst/>
                        <a:latin typeface="Calibri"/>
                        <a:ea typeface="Calibri"/>
                        <a:cs typeface="Arial"/>
                      </a:endParaRPr>
                    </a:p>
                  </a:txBody>
                  <a:tcPr marL="68580" marR="68580" marT="0" marB="0"/>
                </a:tc>
                <a:tc>
                  <a:txBody>
                    <a:bodyPr/>
                    <a:lstStyle/>
                    <a:p>
                      <a:pPr algn="ctr">
                        <a:lnSpc>
                          <a:spcPct val="115000"/>
                        </a:lnSpc>
                        <a:spcAft>
                          <a:spcPts val="0"/>
                        </a:spcAft>
                      </a:pPr>
                      <a:r>
                        <a:rPr lang="ru-RU" sz="1200">
                          <a:effectLst/>
                        </a:rPr>
                        <a:t>Оценка</a:t>
                      </a:r>
                      <a:endParaRPr lang="ru-RU" sz="11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70485">
                <a:tc>
                  <a:txBody>
                    <a:bodyPr/>
                    <a:lstStyle/>
                    <a:p>
                      <a:pPr algn="ctr">
                        <a:lnSpc>
                          <a:spcPct val="115000"/>
                        </a:lnSpc>
                        <a:spcAft>
                          <a:spcPts val="0"/>
                        </a:spcAft>
                      </a:pPr>
                      <a:r>
                        <a:rPr lang="en-US" sz="1200" dirty="0">
                          <a:effectLst/>
                        </a:rPr>
                        <a:t>0-</a:t>
                      </a:r>
                      <a:r>
                        <a:rPr lang="ru-RU" sz="1200" dirty="0">
                          <a:effectLst/>
                        </a:rPr>
                        <a:t>7</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0-11</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0-19</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a:effectLst/>
                        </a:rPr>
                        <a:t>0-</a:t>
                      </a:r>
                      <a:r>
                        <a:rPr lang="ru-RU" sz="1200">
                          <a:effectLst/>
                        </a:rPr>
                        <a:t>39</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неудовлетворительно - "2"</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1"/>
                  </a:ext>
                </a:extLst>
              </a:tr>
              <a:tr h="0">
                <a:tc>
                  <a:txBody>
                    <a:bodyPr/>
                    <a:lstStyle/>
                    <a:p>
                      <a:pPr algn="ctr">
                        <a:lnSpc>
                          <a:spcPct val="115000"/>
                        </a:lnSpc>
                        <a:spcAft>
                          <a:spcPts val="0"/>
                        </a:spcAft>
                      </a:pPr>
                      <a:r>
                        <a:rPr lang="kk-KZ" sz="1200" dirty="0">
                          <a:effectLst/>
                        </a:rPr>
                        <a:t>8-12</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12-19</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20-32</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ru-RU" sz="1200">
                          <a:effectLst/>
                        </a:rPr>
                        <a:t>40</a:t>
                      </a:r>
                      <a:r>
                        <a:rPr lang="en-US" sz="1200">
                          <a:effectLst/>
                        </a:rPr>
                        <a:t>-64</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удовлетворительно - "3"</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pPr>
                      <a:r>
                        <a:rPr lang="ru-RU" sz="1200" dirty="0">
                          <a:effectLst/>
                        </a:rPr>
                        <a:t>13-16</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20-25</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33-42</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a:effectLst/>
                        </a:rPr>
                        <a:t>65-84</a:t>
                      </a:r>
                      <a:endParaRPr lang="ru-RU" sz="110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a:effectLst/>
                        </a:rPr>
                        <a:t>хорошо - "4"</a:t>
                      </a:r>
                      <a:endParaRPr lang="ru-RU" sz="1100">
                        <a:effectLst/>
                        <a:latin typeface="Calibri"/>
                        <a:ea typeface="Calibri"/>
                        <a:cs typeface="Arial"/>
                      </a:endParaRPr>
                    </a:p>
                  </a:txBody>
                  <a:tcPr marL="68580" marR="68580" marT="0" marB="0" anchor="ctr"/>
                </a:tc>
                <a:extLst>
                  <a:ext uri="{0D108BD9-81ED-4DB2-BD59-A6C34878D82A}">
                    <a16:rowId xmlns:a16="http://schemas.microsoft.com/office/drawing/2014/main" val="10003"/>
                  </a:ext>
                </a:extLst>
              </a:tr>
              <a:tr h="216535">
                <a:tc>
                  <a:txBody>
                    <a:bodyPr/>
                    <a:lstStyle/>
                    <a:p>
                      <a:pPr algn="ctr">
                        <a:lnSpc>
                          <a:spcPct val="115000"/>
                        </a:lnSpc>
                        <a:spcAft>
                          <a:spcPts val="0"/>
                        </a:spcAft>
                      </a:pPr>
                      <a:r>
                        <a:rPr lang="kk-KZ" sz="1200" dirty="0">
                          <a:effectLst/>
                        </a:rPr>
                        <a:t>17-20</a:t>
                      </a:r>
                      <a:endParaRPr lang="ru-RU" sz="1100" dirty="0">
                        <a:effectLst/>
                        <a:latin typeface="Calibri"/>
                        <a:ea typeface="Calibri"/>
                        <a:cs typeface="Arial"/>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26-30</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kk-KZ" sz="1100" dirty="0">
                          <a:effectLst/>
                          <a:latin typeface="Calibri"/>
                          <a:ea typeface="Calibri"/>
                          <a:cs typeface="Arial"/>
                        </a:rPr>
                        <a:t>43-50</a:t>
                      </a:r>
                      <a:endParaRPr lang="ru-RU" sz="1100" dirty="0">
                        <a:effectLst/>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en-US" sz="1200" dirty="0">
                          <a:effectLst/>
                        </a:rPr>
                        <a:t>85-100</a:t>
                      </a:r>
                      <a:endParaRPr lang="ru-RU" sz="1100" dirty="0">
                        <a:effectLst/>
                        <a:latin typeface="Calibri"/>
                        <a:ea typeface="Calibri"/>
                        <a:cs typeface="Arial"/>
                      </a:endParaRPr>
                    </a:p>
                  </a:txBody>
                  <a:tcPr marL="68580" marR="68580" marT="0" marB="0" anchor="ctr"/>
                </a:tc>
                <a:tc>
                  <a:txBody>
                    <a:bodyPr/>
                    <a:lstStyle/>
                    <a:p>
                      <a:pPr algn="ctr">
                        <a:lnSpc>
                          <a:spcPct val="115000"/>
                        </a:lnSpc>
                        <a:spcAft>
                          <a:spcPts val="0"/>
                        </a:spcAft>
                      </a:pPr>
                      <a:r>
                        <a:rPr lang="ru-RU" sz="1200" dirty="0">
                          <a:effectLst/>
                        </a:rPr>
                        <a:t>отлично - "5"</a:t>
                      </a:r>
                      <a:endParaRPr lang="ru-RU" sz="1100" dirty="0">
                        <a:effectLst/>
                        <a:latin typeface="Calibri"/>
                        <a:ea typeface="Calibri"/>
                        <a:cs typeface="Arial"/>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8385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277" y="59503"/>
            <a:ext cx="6421066" cy="2784309"/>
          </a:xfrm>
          <a:noFill/>
        </p:spPr>
        <p:txBody>
          <a:bodyPr>
            <a:noAutofit/>
          </a:bodyPr>
          <a:lstStyle/>
          <a:p>
            <a:pPr algn="l"/>
            <a:r>
              <a:rPr lang="kk-KZ" sz="2800" b="1" dirty="0">
                <a:solidFill>
                  <a:schemeClr val="accent2">
                    <a:lumMod val="75000"/>
                  </a:schemeClr>
                </a:solidFill>
                <a:latin typeface="+mn-lt"/>
              </a:rPr>
              <a:t>           Продолжительность</a:t>
            </a:r>
            <a:r>
              <a:rPr lang="kk-KZ" sz="2800" b="1" dirty="0">
                <a:solidFill>
                  <a:schemeClr val="accent1">
                    <a:lumMod val="60000"/>
                    <a:lumOff val="40000"/>
                  </a:schemeClr>
                </a:solidFill>
                <a:latin typeface="+mn-lt"/>
              </a:rPr>
              <a:t>  </a:t>
            </a:r>
            <a:br>
              <a:rPr lang="kk-KZ" sz="2800" b="1" dirty="0">
                <a:solidFill>
                  <a:schemeClr val="accent1">
                    <a:lumMod val="60000"/>
                    <a:lumOff val="40000"/>
                  </a:schemeClr>
                </a:solidFill>
                <a:latin typeface="+mn-lt"/>
              </a:rPr>
            </a:br>
            <a:br>
              <a:rPr lang="kk-KZ" sz="2800" b="1" dirty="0">
                <a:solidFill>
                  <a:schemeClr val="accent1">
                    <a:lumMod val="60000"/>
                    <a:lumOff val="40000"/>
                  </a:schemeClr>
                </a:solidFill>
                <a:latin typeface="+mn-lt"/>
              </a:rPr>
            </a:br>
            <a:r>
              <a:rPr lang="kk-KZ" sz="2800" b="1" dirty="0">
                <a:solidFill>
                  <a:schemeClr val="accent1">
                    <a:lumMod val="60000"/>
                    <a:lumOff val="40000"/>
                  </a:schemeClr>
                </a:solidFill>
                <a:latin typeface="+mn-lt"/>
              </a:rPr>
              <a:t>     </a:t>
            </a:r>
            <a:r>
              <a:rPr lang="kk-KZ" sz="2800" b="1" dirty="0">
                <a:solidFill>
                  <a:schemeClr val="accent1"/>
                </a:solidFill>
                <a:latin typeface="+mn-lt"/>
              </a:rPr>
              <a:t>Проверка письменных работ </a:t>
            </a:r>
            <a:br>
              <a:rPr lang="kk-KZ" sz="2800" b="1" dirty="0">
                <a:solidFill>
                  <a:schemeClr val="accent1"/>
                </a:solidFill>
                <a:latin typeface="+mn-lt"/>
              </a:rPr>
            </a:br>
            <a:br>
              <a:rPr lang="kk-KZ" sz="2800" b="1" dirty="0">
                <a:solidFill>
                  <a:schemeClr val="accent1"/>
                </a:solidFill>
                <a:latin typeface="+mn-lt"/>
              </a:rPr>
            </a:br>
            <a:r>
              <a:rPr lang="kk-KZ" sz="2800" b="1" dirty="0">
                <a:solidFill>
                  <a:schemeClr val="accent1"/>
                </a:solidFill>
                <a:latin typeface="+mn-lt"/>
              </a:rPr>
              <a:t>             </a:t>
            </a:r>
            <a:r>
              <a:rPr lang="kk-KZ" sz="2800" b="1" dirty="0">
                <a:solidFill>
                  <a:schemeClr val="accent1">
                    <a:lumMod val="75000"/>
                  </a:schemeClr>
                </a:solidFill>
                <a:latin typeface="+mn-lt"/>
              </a:rPr>
              <a:t>Выставление оценок </a:t>
            </a:r>
            <a:endParaRPr lang="ru-RU" sz="2800" b="1" dirty="0">
              <a:solidFill>
                <a:schemeClr val="accent1">
                  <a:lumMod val="75000"/>
                </a:schemeClr>
              </a:solidFill>
              <a:latin typeface="+mn-lt"/>
            </a:endParaRPr>
          </a:p>
        </p:txBody>
      </p:sp>
      <p:sp>
        <p:nvSpPr>
          <p:cNvPr id="5" name="Прямоугольник 4"/>
          <p:cNvSpPr/>
          <p:nvPr/>
        </p:nvSpPr>
        <p:spPr>
          <a:xfrm>
            <a:off x="104277" y="2843812"/>
            <a:ext cx="6753724" cy="1526059"/>
          </a:xfrm>
          <a:prstGeom prst="rect">
            <a:avLst/>
          </a:prstGeom>
          <a:solidFill>
            <a:schemeClr val="accent6">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1600" b="1" i="0" u="none" strike="noStrike" kern="0" cap="none" spc="-153" normalizeH="0" baseline="0" noProof="0" dirty="0">
                <a:ln>
                  <a:noFill/>
                </a:ln>
                <a:solidFill>
                  <a:srgbClr val="C00000"/>
                </a:solidFill>
                <a:effectLst/>
                <a:uLnTx/>
                <a:uFillTx/>
                <a:latin typeface="Arial" pitchFamily="34" charset="0"/>
                <a:cs typeface="Arial" pitchFamily="34" charset="0"/>
              </a:rPr>
              <a:t>ПУНКТ </a:t>
            </a:r>
            <a:r>
              <a:rPr kumimoji="0" lang="en-US" sz="1600" b="1" i="0" u="none" strike="noStrike" kern="0" cap="none" spc="-153" normalizeH="0" baseline="0" noProof="0" dirty="0">
                <a:ln>
                  <a:noFill/>
                </a:ln>
                <a:solidFill>
                  <a:srgbClr val="C00000"/>
                </a:solidFill>
                <a:effectLst/>
                <a:uLnTx/>
                <a:uFillTx/>
                <a:latin typeface="Arial" pitchFamily="34" charset="0"/>
                <a:cs typeface="Arial" pitchFamily="34" charset="0"/>
              </a:rPr>
              <a:t>58.</a:t>
            </a:r>
            <a:endParaRPr kumimoji="0" lang="kk-KZ" sz="1600" b="1" i="0" u="none" strike="noStrike" kern="0" cap="none" spc="-153" normalizeH="0" baseline="0" noProof="0" dirty="0">
              <a:ln>
                <a:noFill/>
              </a:ln>
              <a:solidFill>
                <a:srgbClr val="C00000"/>
              </a:solidFill>
              <a:effectLst/>
              <a:uLnTx/>
              <a:uFillTx/>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 В 9 </a:t>
            </a:r>
            <a:r>
              <a:rPr kumimoji="0" lang="en-US" sz="2300" b="0" i="0" u="none" strike="noStrike" kern="0" cap="none" spc="-153" normalizeH="0" baseline="0" noProof="0" dirty="0" err="1">
                <a:ln>
                  <a:noFill/>
                </a:ln>
                <a:solidFill>
                  <a:srgbClr val="002060"/>
                </a:solidFill>
                <a:effectLst/>
                <a:uLnTx/>
                <a:uFillTx/>
                <a:latin typeface="Arial" pitchFamily="34" charset="0"/>
                <a:cs typeface="Arial" pitchFamily="34" charset="0"/>
              </a:rPr>
              <a:t>классе</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153" normalizeH="0" baseline="0" noProof="0" dirty="0">
                <a:ln>
                  <a:noFill/>
                </a:ln>
                <a:solidFill>
                  <a:srgbClr val="002060"/>
                </a:solidFill>
                <a:effectLst/>
                <a:uLnTx/>
                <a:uFillTx/>
                <a:latin typeface="Arial" pitchFamily="34" charset="0"/>
                <a:cs typeface="Arial" pitchFamily="34" charset="0"/>
              </a:rPr>
              <a:t>на выполнение письменных работ </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отводится </a:t>
            </a:r>
            <a:r>
              <a:rPr kumimoji="0" lang="en-US" sz="2300" b="1" i="0" u="none" strike="noStrike" kern="0" cap="none" spc="-153" normalizeH="0" baseline="0" noProof="0" dirty="0">
                <a:ln>
                  <a:noFill/>
                </a:ln>
                <a:solidFill>
                  <a:srgbClr val="002060"/>
                </a:solidFill>
                <a:effectLst/>
                <a:uLnTx/>
                <a:uFillTx/>
                <a:latin typeface="Arial" pitchFamily="34" charset="0"/>
                <a:cs typeface="Arial" pitchFamily="34" charset="0"/>
              </a:rPr>
              <a:t>2 </a:t>
            </a:r>
            <a:r>
              <a:rPr kumimoji="0" lang="en-US" sz="2300" b="0" i="0" u="none" strike="noStrike" kern="0" cap="none" spc="-153" normalizeH="0" baseline="0" noProof="0" dirty="0">
                <a:ln>
                  <a:noFill/>
                </a:ln>
                <a:solidFill>
                  <a:srgbClr val="002060"/>
                </a:solidFill>
                <a:effectLst/>
                <a:uLnTx/>
                <a:uFillTx/>
                <a:latin typeface="Arial" pitchFamily="34" charset="0"/>
                <a:cs typeface="Arial" pitchFamily="34" charset="0"/>
              </a:rPr>
              <a:t>астрономических часа, на математику (алгебру) (письм</a:t>
            </a:r>
            <a:r>
              <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rPr>
              <a:t>енно) – </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3 </a:t>
            </a:r>
            <a:r>
              <a:rPr kumimoji="0" lang="kk-KZ"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err="1">
                <a:ln>
                  <a:noFill/>
                </a:ln>
                <a:solidFill>
                  <a:srgbClr val="002060"/>
                </a:solidFill>
                <a:effectLst/>
                <a:uLnTx/>
                <a:uFillTx/>
                <a:latin typeface="Arial" pitchFamily="34" charset="0"/>
                <a:cs typeface="Arial" pitchFamily="34" charset="0"/>
              </a:rPr>
              <a:t>астрономических</a:t>
            </a:r>
            <a:r>
              <a:rPr kumimoji="0" lang="kk-KZ" sz="2300" b="0"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0" i="0" u="none" strike="noStrike" kern="0" cap="none" spc="-231" normalizeH="0" baseline="0" noProof="0" dirty="0" err="1">
                <a:ln>
                  <a:noFill/>
                </a:ln>
                <a:solidFill>
                  <a:srgbClr val="002060"/>
                </a:solidFill>
                <a:effectLst/>
                <a:uLnTx/>
                <a:uFillTx/>
                <a:latin typeface="Arial" pitchFamily="34" charset="0"/>
                <a:cs typeface="Arial" pitchFamily="34" charset="0"/>
              </a:rPr>
              <a:t>часа</a:t>
            </a:r>
            <a:endParaRPr kumimoji="0" lang="en-US" sz="2300" b="0" i="0" u="none" strike="noStrike" kern="0" cap="none" spc="-231" normalizeH="0" baseline="0" noProof="0" dirty="0">
              <a:ln>
                <a:noFill/>
              </a:ln>
              <a:solidFill>
                <a:srgbClr val="002060"/>
              </a:solidFill>
              <a:effectLst/>
              <a:uLnTx/>
              <a:uFillTx/>
              <a:latin typeface="Arial" pitchFamily="34" charset="0"/>
              <a:cs typeface="Arial" pitchFamily="34" charset="0"/>
            </a:endParaRPr>
          </a:p>
        </p:txBody>
      </p:sp>
      <p:sp>
        <p:nvSpPr>
          <p:cNvPr id="6" name="Прямоугольник 5"/>
          <p:cNvSpPr/>
          <p:nvPr/>
        </p:nvSpPr>
        <p:spPr>
          <a:xfrm>
            <a:off x="81153" y="5076056"/>
            <a:ext cx="6753724" cy="3295774"/>
          </a:xfrm>
          <a:prstGeom prst="rect">
            <a:avLst/>
          </a:prstGeom>
          <a:solidFill>
            <a:schemeClr val="accent1">
              <a:lumMod val="20000"/>
              <a:lumOff val="80000"/>
            </a:schemeClr>
          </a:solidFill>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000" b="1" i="0" u="none" strike="noStrike" kern="0" cap="none" spc="-153" normalizeH="0" baseline="0" noProof="0" dirty="0">
                <a:ln>
                  <a:noFill/>
                </a:ln>
                <a:solidFill>
                  <a:srgbClr val="C00000"/>
                </a:solidFill>
                <a:effectLst/>
                <a:uLnTx/>
                <a:uFillTx/>
              </a:rPr>
              <a:t>ПУНКТ </a:t>
            </a:r>
            <a:r>
              <a:rPr kumimoji="0" lang="en-US" sz="2000" b="1" i="0" u="none" strike="noStrike" kern="0" cap="none" spc="-153" normalizeH="0" baseline="0" noProof="0" dirty="0">
                <a:ln>
                  <a:noFill/>
                </a:ln>
                <a:solidFill>
                  <a:srgbClr val="C00000"/>
                </a:solidFill>
                <a:effectLst/>
                <a:uLnTx/>
                <a:uFillTx/>
              </a:rPr>
              <a:t>62. </a:t>
            </a:r>
            <a:endParaRPr kumimoji="0" lang="kk-KZ" sz="2000" b="1" i="0" u="none" strike="noStrike" kern="0" cap="none" spc="-153" normalizeH="0" baseline="0" noProof="0" dirty="0">
              <a:ln>
                <a:noFill/>
              </a:ln>
              <a:solidFill>
                <a:srgbClr val="C00000"/>
              </a:solidFill>
              <a:effectLst/>
              <a:uLnTx/>
              <a:uFillTx/>
            </a:endParaRPr>
          </a:p>
          <a:p>
            <a:pPr marL="0" marR="0" lvl="0" indent="360000" algn="just" defTabSz="914400" eaLnBrk="1" fontAlgn="auto" latinLnBrk="0" hangingPunct="1">
              <a:spcBef>
                <a:spcPts val="0"/>
              </a:spcBef>
              <a:spcAft>
                <a:spcPts val="0"/>
              </a:spcAft>
              <a:buClrTx/>
              <a:buSzTx/>
              <a:buFontTx/>
              <a:buNone/>
              <a:tabLst/>
              <a:defRPr/>
            </a:pPr>
            <a:r>
              <a:rPr lang="kk-KZ" sz="2300" kern="0" spc="-153" dirty="0">
                <a:solidFill>
                  <a:srgbClr val="002060"/>
                </a:solidFill>
                <a:latin typeface="Arial" pitchFamily="34" charset="0"/>
                <a:cs typeface="Arial" pitchFamily="34" charset="0"/>
              </a:rPr>
              <a:t>Ч</a:t>
            </a:r>
            <a:r>
              <a:rPr kumimoji="0" lang="en-US" sz="2300" i="0" u="none" strike="noStrike" kern="0" cap="none" spc="-153" normalizeH="0" baseline="0" noProof="0" dirty="0">
                <a:ln>
                  <a:noFill/>
                </a:ln>
                <a:solidFill>
                  <a:srgbClr val="002060"/>
                </a:solidFill>
                <a:effectLst/>
                <a:uLnTx/>
                <a:uFillTx/>
                <a:latin typeface="Arial" pitchFamily="34" charset="0"/>
                <a:cs typeface="Arial" pitchFamily="34" charset="0"/>
              </a:rPr>
              <a:t>лены Комиссии проверяют работы обучающихся в здании школы. Непроверенные работы сдаются на хранение руководителю школы. </a:t>
            </a:r>
            <a:endParaRPr kumimoji="0" lang="ru-RU" sz="2300" i="0" u="none" strike="noStrike" kern="0" cap="none" spc="-153" normalizeH="0" baseline="0" noProof="0" dirty="0">
              <a:ln>
                <a:noFill/>
              </a:ln>
              <a:solidFill>
                <a:srgbClr val="002060"/>
              </a:solidFill>
              <a:effectLst/>
              <a:uLnTx/>
              <a:uFillTx/>
              <a:latin typeface="Arial" pitchFamily="34" charset="0"/>
              <a:cs typeface="Arial" pitchFamily="34" charset="0"/>
            </a:endParaRPr>
          </a:p>
          <a:p>
            <a:pPr marL="0" marR="0" lvl="0" indent="360000" algn="just" defTabSz="914400" eaLnBrk="1" fontAlgn="auto" latinLnBrk="0" hangingPunct="1">
              <a:spcBef>
                <a:spcPts val="0"/>
              </a:spcBef>
              <a:spcAft>
                <a:spcPts val="0"/>
              </a:spcAft>
              <a:buClrTx/>
              <a:buSzTx/>
              <a:buFontTx/>
              <a:buNone/>
              <a:tabLst/>
              <a:defRPr/>
            </a:pP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В 9 классе работы проверяются согласно схеме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выставления</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баллов</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a:t>
            </a:r>
            <a:r>
              <a:rPr kumimoji="0" lang="ru-RU" sz="2300" b="1" i="0" u="none" strike="noStrike" kern="0" cap="none" spc="-231" normalizeH="0" baseline="0" noProof="0" dirty="0">
                <a:ln>
                  <a:noFill/>
                </a:ln>
                <a:solidFill>
                  <a:srgbClr val="002060"/>
                </a:solidFill>
                <a:effectLst/>
                <a:uLnTx/>
                <a:uFillTx/>
                <a:latin typeface="Arial" pitchFamily="34" charset="0"/>
                <a:cs typeface="Arial" pitchFamily="34" charset="0"/>
              </a:rPr>
              <a:t> </a:t>
            </a:r>
            <a:r>
              <a:rPr kumimoji="0" lang="en-US" sz="2300" b="1" i="0" u="none" strike="noStrike" kern="0" cap="none" spc="-231" normalizeH="0" baseline="0" noProof="0" dirty="0" err="1">
                <a:ln>
                  <a:noFill/>
                </a:ln>
                <a:solidFill>
                  <a:srgbClr val="002060"/>
                </a:solidFill>
                <a:effectLst/>
                <a:uLnTx/>
                <a:uFillTx/>
                <a:latin typeface="Arial" pitchFamily="34" charset="0"/>
                <a:cs typeface="Arial" pitchFamily="34" charset="0"/>
              </a:rPr>
              <a:t>По</a:t>
            </a:r>
            <a:r>
              <a:rPr kumimoji="0" lang="en-US" sz="2300" b="1" i="0" u="none" strike="noStrike" kern="0" cap="none" spc="-231" normalizeH="0" baseline="0" noProof="0" dirty="0">
                <a:ln>
                  <a:noFill/>
                </a:ln>
                <a:solidFill>
                  <a:srgbClr val="002060"/>
                </a:solidFill>
                <a:effectLst/>
                <a:uLnTx/>
                <a:uFillTx/>
                <a:latin typeface="Arial" pitchFamily="34" charset="0"/>
                <a:cs typeface="Arial" pitchFamily="34" charset="0"/>
              </a:rPr>
              <a:t> итогам эссе оценка за орфографию и грамматику  выставляется по языковым предметам, оценка за содержание выставляется по литературе.  </a:t>
            </a:r>
            <a:endParaRPr kumimoji="0" lang="ru-RU" sz="2300" b="1" i="0" u="none" strike="noStrike" kern="0" cap="none" spc="0" normalizeH="0" baseline="0" noProof="0" dirty="0">
              <a:ln>
                <a:noFill/>
              </a:ln>
              <a:solidFill>
                <a:srgbClr val="002060"/>
              </a:solidFill>
              <a:effectLst/>
              <a:uLnTx/>
              <a:uFillTx/>
              <a:latin typeface="Arial" pitchFamily="34" charset="0"/>
              <a:cs typeface="Arial" pitchFamily="34"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6994" y="151948"/>
            <a:ext cx="752206" cy="919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descr="C:\Program Files (x86)\Microsoft Office\MEDIA\CAGCAT10\j0292020.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03199" y="886204"/>
            <a:ext cx="850137" cy="109350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Program Files (x86)\Microsoft Office\MEDIA\CAGCAT10\j0293844.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53097" y="1861744"/>
            <a:ext cx="678094" cy="994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0181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79512"/>
            <a:ext cx="6777372" cy="1037464"/>
          </a:xfrm>
        </p:spPr>
        <p:txBody>
          <a:bodyPr>
            <a:noAutofit/>
          </a:bodyPr>
          <a:lstStyle/>
          <a:p>
            <a:r>
              <a:rPr lang="kk-KZ" sz="2800" b="1" dirty="0">
                <a:solidFill>
                  <a:schemeClr val="accent1">
                    <a:lumMod val="75000"/>
                  </a:schemeClr>
                </a:solidFill>
              </a:rPr>
              <a:t>ПОДВЕДЕНИЕ РЕЗУЛЬТАТОВ </a:t>
            </a:r>
            <a:br>
              <a:rPr lang="kk-KZ" sz="2800" b="1" dirty="0">
                <a:solidFill>
                  <a:schemeClr val="accent1">
                    <a:lumMod val="75000"/>
                  </a:schemeClr>
                </a:solidFill>
              </a:rPr>
            </a:br>
            <a:r>
              <a:rPr lang="kk-KZ" sz="2800" b="1" dirty="0">
                <a:solidFill>
                  <a:schemeClr val="accent1">
                    <a:lumMod val="75000"/>
                  </a:schemeClr>
                </a:solidFill>
              </a:rPr>
              <a:t>ИТОГОВОЙ АТТЕСТАЦИИ</a:t>
            </a:r>
            <a:endParaRPr lang="ru-RU" sz="3600" b="1" dirty="0">
              <a:solidFill>
                <a:schemeClr val="accent1">
                  <a:lumMod val="75000"/>
                </a:schemeClr>
              </a:solidFill>
            </a:endParaRPr>
          </a:p>
        </p:txBody>
      </p:sp>
      <p:sp>
        <p:nvSpPr>
          <p:cNvPr id="5" name="Прямоугольник 4"/>
          <p:cNvSpPr/>
          <p:nvPr/>
        </p:nvSpPr>
        <p:spPr>
          <a:xfrm>
            <a:off x="219522" y="1403650"/>
            <a:ext cx="6407292" cy="6786473"/>
          </a:xfrm>
          <a:prstGeom prst="rect">
            <a:avLst/>
          </a:prstGeom>
        </p:spPr>
        <p:txBody>
          <a:bodyPr wrap="square">
            <a:spAutoFit/>
          </a:bodyPr>
          <a:lstStyle/>
          <a:p>
            <a:pPr marL="0" marR="0" lvl="0" indent="360000" algn="just" defTabSz="914400" eaLnBrk="1" fontAlgn="auto" latinLnBrk="0" hangingPunct="1">
              <a:lnSpc>
                <a:spcPts val="2940"/>
              </a:lnSpc>
              <a:spcBef>
                <a:spcPts val="0"/>
              </a:spcBef>
              <a:spcAft>
                <a:spcPts val="0"/>
              </a:spcAft>
              <a:buClrTx/>
              <a:buSzTx/>
              <a:buFontTx/>
              <a:buNone/>
              <a:tabLst/>
              <a:defRPr/>
            </a:pPr>
            <a:r>
              <a:rPr kumimoji="0" lang="kk-KZ" sz="2400" b="1" i="0" u="none" strike="noStrike" kern="0" cap="none" spc="-153" normalizeH="0" baseline="0" noProof="0" dirty="0">
                <a:ln>
                  <a:noFill/>
                </a:ln>
                <a:solidFill>
                  <a:srgbClr val="C00000"/>
                </a:solidFill>
                <a:effectLst/>
                <a:uLnTx/>
                <a:uFillTx/>
              </a:rPr>
              <a:t>ПУНКТ 69. </a:t>
            </a:r>
          </a:p>
          <a:p>
            <a:pPr marL="0" marR="0" lvl="0" indent="360000" algn="just" defTabSz="914400" eaLnBrk="1" fontAlgn="auto" latinLnBrk="0" hangingPunct="1">
              <a:lnSpc>
                <a:spcPts val="2940"/>
              </a:lnSpc>
              <a:spcBef>
                <a:spcPts val="0"/>
              </a:spcBef>
              <a:spcAft>
                <a:spcPts val="0"/>
              </a:spcAft>
              <a:buClrTx/>
              <a:buSzTx/>
              <a:buFontTx/>
              <a:buNone/>
              <a:tabLst/>
              <a:defRPr/>
            </a:pPr>
            <a:r>
              <a:rPr kumimoji="0" lang="en-US" sz="2800" i="0" u="none" strike="noStrike" kern="0" cap="none" spc="-153" normalizeH="0" baseline="0" noProof="0" dirty="0">
                <a:ln>
                  <a:noFill/>
                </a:ln>
                <a:solidFill>
                  <a:srgbClr val="002060"/>
                </a:solidFill>
                <a:effectLst/>
                <a:uLnTx/>
                <a:uFillTx/>
                <a:cs typeface="Arial" pitchFamily="34" charset="0"/>
              </a:rPr>
              <a:t>В 9</a:t>
            </a:r>
            <a:r>
              <a:rPr kumimoji="0" lang="ru-RU" sz="2800" i="0" u="none" strike="noStrike" kern="0" cap="none" spc="-153" normalizeH="0" noProof="0" dirty="0">
                <a:ln>
                  <a:noFill/>
                </a:ln>
                <a:solidFill>
                  <a:srgbClr val="002060"/>
                </a:solidFill>
                <a:effectLst/>
                <a:uLnTx/>
                <a:uFillTx/>
                <a:cs typeface="Arial" pitchFamily="34" charset="0"/>
              </a:rPr>
              <a:t> </a:t>
            </a:r>
            <a:r>
              <a:rPr kumimoji="0" lang="en-US" sz="2800" i="0" u="none" strike="noStrike" kern="0" cap="none" spc="-153" normalizeH="0" baseline="0" noProof="0" dirty="0" err="1">
                <a:ln>
                  <a:noFill/>
                </a:ln>
                <a:solidFill>
                  <a:srgbClr val="002060"/>
                </a:solidFill>
                <a:effectLst/>
                <a:uLnTx/>
                <a:uFillTx/>
                <a:cs typeface="Arial" pitchFamily="34" charset="0"/>
              </a:rPr>
              <a:t>классе</a:t>
            </a:r>
            <a:r>
              <a:rPr kumimoji="0" lang="en-US" sz="2800" i="0" u="none" strike="noStrike" kern="0" cap="none" spc="-153" normalizeH="0" baseline="0" noProof="0" dirty="0">
                <a:ln>
                  <a:noFill/>
                </a:ln>
                <a:solidFill>
                  <a:srgbClr val="002060"/>
                </a:solidFill>
                <a:effectLst/>
                <a:uLnTx/>
                <a:uFillTx/>
                <a:cs typeface="Arial" pitchFamily="34" charset="0"/>
              </a:rPr>
              <a:t> Комиссия выставляет обучающимся баллы и экзаменационные оценки и вносит их в бумажный и электронный Протокол экзамена за курс обучения на уровне основного среднего</a:t>
            </a:r>
            <a:r>
              <a:rPr kumimoji="0" lang="kk-KZ" sz="2800" i="0" u="none" strike="noStrike" kern="0" cap="none" spc="-153" normalizeH="0" noProof="0" dirty="0">
                <a:ln>
                  <a:noFill/>
                </a:ln>
                <a:solidFill>
                  <a:srgbClr val="002060"/>
                </a:solidFill>
                <a:effectLst/>
                <a:uLnTx/>
                <a:uFillTx/>
                <a:cs typeface="Arial" pitchFamily="34" charset="0"/>
              </a:rPr>
              <a:t> </a:t>
            </a:r>
            <a:r>
              <a:rPr kumimoji="0" lang="en-US" sz="2800" i="0" u="none" strike="noStrike" kern="0" cap="none" spc="-153" normalizeH="0" baseline="0" noProof="0" dirty="0">
                <a:ln>
                  <a:noFill/>
                </a:ln>
                <a:solidFill>
                  <a:srgbClr val="002060"/>
                </a:solidFill>
                <a:effectLst/>
                <a:uLnTx/>
                <a:uFillTx/>
                <a:cs typeface="Arial" pitchFamily="34" charset="0"/>
              </a:rPr>
              <a:t>образования по форм</a:t>
            </a:r>
            <a:r>
              <a:rPr kumimoji="0" lang="en-US" sz="2800" i="0" u="none" strike="noStrike" kern="0" cap="none" spc="-231" normalizeH="0" baseline="0" noProof="0" dirty="0">
                <a:ln>
                  <a:noFill/>
                </a:ln>
                <a:solidFill>
                  <a:srgbClr val="002060"/>
                </a:solidFill>
                <a:effectLst/>
                <a:uLnTx/>
                <a:uFillTx/>
                <a:cs typeface="Arial" pitchFamily="34" charset="0"/>
              </a:rPr>
              <a:t>е согласно приложению 5 к настоящим Правилам (далее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Протокол).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Протокол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подписывается </a:t>
            </a:r>
            <a:r>
              <a:rPr kumimoji="0" lang="kk-KZ"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членами</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 Комиссии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школы </a:t>
            </a:r>
            <a:r>
              <a:rPr kumimoji="0" lang="kk-KZ" sz="2800" i="0" u="none" strike="noStrike" kern="0" cap="none" spc="-231" normalizeH="0" baseline="0" noProof="0" dirty="0">
                <a:ln>
                  <a:noFill/>
                </a:ln>
                <a:solidFill>
                  <a:srgbClr val="002060"/>
                </a:solidFill>
                <a:effectLst/>
                <a:uLnTx/>
                <a:uFillTx/>
                <a:cs typeface="Arial" pitchFamily="34" charset="0"/>
              </a:rPr>
              <a:t>.</a:t>
            </a:r>
          </a:p>
          <a:p>
            <a:pPr marL="0" marR="0" lvl="0" indent="360000" algn="just" defTabSz="914400" eaLnBrk="1" fontAlgn="auto" latinLnBrk="0" hangingPunct="1">
              <a:lnSpc>
                <a:spcPts val="2940"/>
              </a:lnSpc>
              <a:spcBef>
                <a:spcPts val="0"/>
              </a:spcBef>
              <a:spcAft>
                <a:spcPts val="0"/>
              </a:spcAft>
              <a:buClrTx/>
              <a:buSzTx/>
              <a:buFontTx/>
              <a:buNone/>
              <a:tabLst/>
              <a:defRPr/>
            </a:pPr>
            <a:endParaRPr kumimoji="0" lang="en-US" sz="2800" i="0" u="none" strike="noStrike" kern="0" cap="none" spc="-231" normalizeH="0" baseline="0" noProof="0" dirty="0">
              <a:ln>
                <a:noFill/>
              </a:ln>
              <a:solidFill>
                <a:srgbClr val="002060"/>
              </a:solidFill>
              <a:effectLst/>
              <a:uLnTx/>
              <a:uFillTx/>
              <a:cs typeface="Arial" pitchFamily="34" charset="0"/>
            </a:endParaRPr>
          </a:p>
          <a:p>
            <a:pPr marL="0" marR="0" lvl="0" indent="360000" algn="just" defTabSz="914400" eaLnBrk="1" fontAlgn="auto" latinLnBrk="0" hangingPunct="1">
              <a:lnSpc>
                <a:spcPts val="2940"/>
              </a:lnSpc>
              <a:spcBef>
                <a:spcPts val="0"/>
              </a:spcBef>
              <a:spcAft>
                <a:spcPts val="0"/>
              </a:spcAft>
              <a:buClrTx/>
              <a:buSzTx/>
              <a:buFontTx/>
              <a:buNone/>
              <a:tabLst/>
              <a:defRPr/>
            </a:pPr>
            <a:r>
              <a:rPr kumimoji="0" lang="en-US" sz="2800" i="0" u="none" strike="noStrike" kern="0" cap="none" spc="-231" normalizeH="0" baseline="0" noProof="0" dirty="0">
                <a:ln>
                  <a:noFill/>
                </a:ln>
                <a:solidFill>
                  <a:srgbClr val="002060"/>
                </a:solidFill>
                <a:effectLst/>
                <a:uLnTx/>
                <a:uFillTx/>
                <a:cs typeface="Arial" pitchFamily="34" charset="0"/>
              </a:rPr>
              <a:t>Результаты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итоговой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аттестации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обучающихся 9 </a:t>
            </a:r>
            <a:r>
              <a:rPr kumimoji="0" lang="en-US" sz="2800" i="0" u="none" strike="noStrike" kern="0" cap="none" spc="-231" normalizeH="0" baseline="0" noProof="0" dirty="0" err="1">
                <a:ln>
                  <a:noFill/>
                </a:ln>
                <a:solidFill>
                  <a:srgbClr val="002060"/>
                </a:solidFill>
                <a:effectLst/>
                <a:uLnTx/>
                <a:uFillTx/>
                <a:cs typeface="Arial" pitchFamily="34" charset="0"/>
              </a:rPr>
              <a:t>класса</a:t>
            </a:r>
            <a:r>
              <a:rPr kumimoji="0" lang="en-US" sz="2800" i="0" u="none" strike="noStrike" kern="0" cap="none" spc="-231" normalizeH="0" baseline="0" noProof="0" dirty="0">
                <a:ln>
                  <a:noFill/>
                </a:ln>
                <a:solidFill>
                  <a:srgbClr val="002060"/>
                </a:solidFill>
                <a:effectLst/>
                <a:uLnTx/>
                <a:uFillTx/>
                <a:cs typeface="Arial" pitchFamily="34" charset="0"/>
              </a:rPr>
              <a:t> </a:t>
            </a:r>
            <a:r>
              <a:rPr kumimoji="0" lang="ru-RU" sz="2800" i="0" u="none" strike="noStrike" kern="0" cap="none" spc="-231" normalizeH="0" baseline="0" noProof="0" dirty="0">
                <a:ln>
                  <a:noFill/>
                </a:ln>
                <a:solidFill>
                  <a:srgbClr val="002060"/>
                </a:solidFill>
                <a:effectLst/>
                <a:uLnTx/>
                <a:uFillTx/>
                <a:cs typeface="Arial" pitchFamily="34" charset="0"/>
              </a:rPr>
              <a:t> </a:t>
            </a:r>
            <a:r>
              <a:rPr kumimoji="0" lang="en-US" sz="2800" i="0" u="none" strike="noStrike" kern="0" cap="none" spc="-231" normalizeH="0" baseline="0" noProof="0" dirty="0">
                <a:ln>
                  <a:noFill/>
                </a:ln>
                <a:solidFill>
                  <a:srgbClr val="002060"/>
                </a:solidFill>
                <a:effectLst/>
                <a:uLnTx/>
                <a:uFillTx/>
                <a:cs typeface="Arial" pitchFamily="34" charset="0"/>
              </a:rPr>
              <a:t>по предметам в виде баллов выставляются в журнал (бумажный/электронный) и переводятся по шкале перевода баллов экзамена в экзаменационные оценки согласно приложению 6 к настоящим Правилам.</a:t>
            </a:r>
          </a:p>
        </p:txBody>
      </p:sp>
    </p:spTree>
    <p:extLst>
      <p:ext uri="{BB962C8B-B14F-4D97-AF65-F5344CB8AC3E}">
        <p14:creationId xmlns:p14="http://schemas.microsoft.com/office/powerpoint/2010/main" val="665124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2656" y="323528"/>
            <a:ext cx="6172200" cy="827584"/>
          </a:xfrm>
        </p:spPr>
        <p:txBody>
          <a:bodyPr>
            <a:normAutofit fontScale="90000"/>
          </a:bodyPr>
          <a:lstStyle/>
          <a:p>
            <a:r>
              <a:rPr lang="kk-KZ" sz="4000" b="1" dirty="0">
                <a:solidFill>
                  <a:schemeClr val="tx2"/>
                </a:solidFill>
              </a:rPr>
              <a:t>Выведение итоговой оценки</a:t>
            </a:r>
            <a:endParaRPr lang="ru-RU" sz="4000" b="1" dirty="0">
              <a:solidFill>
                <a:schemeClr val="tx2"/>
              </a:solidFill>
            </a:endParaRPr>
          </a:p>
        </p:txBody>
      </p:sp>
      <p:sp>
        <p:nvSpPr>
          <p:cNvPr id="3" name="Объект 2"/>
          <p:cNvSpPr>
            <a:spLocks noGrp="1"/>
          </p:cNvSpPr>
          <p:nvPr>
            <p:ph idx="1"/>
          </p:nvPr>
        </p:nvSpPr>
        <p:spPr>
          <a:xfrm>
            <a:off x="350658" y="1595673"/>
            <a:ext cx="6172200" cy="6034617"/>
          </a:xfrm>
          <a:solidFill>
            <a:srgbClr val="F3F7FB"/>
          </a:solidFill>
        </p:spPr>
        <p:txBody>
          <a:bodyPr/>
          <a:lstStyle/>
          <a:p>
            <a:pPr marL="0" lvl="0" indent="360000" algn="just">
              <a:lnSpc>
                <a:spcPts val="2940"/>
              </a:lnSpc>
              <a:spcBef>
                <a:spcPts val="0"/>
              </a:spcBef>
              <a:buNone/>
            </a:pPr>
            <a:r>
              <a:rPr lang="kk-KZ" sz="2200" b="1" spc="-153" dirty="0">
                <a:solidFill>
                  <a:srgbClr val="C00000"/>
                </a:solidFill>
                <a:latin typeface="Aileron Regular"/>
              </a:rPr>
              <a:t>ПУНКТ  </a:t>
            </a:r>
            <a:r>
              <a:rPr lang="en-US" sz="2200" b="1" spc="-153" dirty="0">
                <a:solidFill>
                  <a:srgbClr val="C00000"/>
                </a:solidFill>
                <a:latin typeface="Aileron Regular"/>
              </a:rPr>
              <a:t>73.</a:t>
            </a:r>
            <a:endParaRPr lang="kk-KZ" sz="2200" b="1" spc="-153" dirty="0">
              <a:solidFill>
                <a:srgbClr val="C00000"/>
              </a:solidFill>
              <a:latin typeface="Aileron Regular"/>
            </a:endParaRPr>
          </a:p>
          <a:p>
            <a:pPr marL="0" lvl="0" indent="360000" algn="just">
              <a:lnSpc>
                <a:spcPts val="2940"/>
              </a:lnSpc>
              <a:spcBef>
                <a:spcPts val="0"/>
              </a:spcBef>
              <a:buNone/>
            </a:pPr>
            <a:r>
              <a:rPr lang="en-US" sz="2400" spc="-153" dirty="0">
                <a:solidFill>
                  <a:schemeClr val="accent1">
                    <a:lumMod val="75000"/>
                  </a:schemeClr>
                </a:solidFill>
                <a:latin typeface="Aileron Regular"/>
              </a:rPr>
              <a:t> При выведении итоговых оценок по предмету в 9</a:t>
            </a:r>
            <a:r>
              <a:rPr lang="ru-RU" sz="2400" spc="-153" dirty="0">
                <a:solidFill>
                  <a:schemeClr val="accent1">
                    <a:lumMod val="75000"/>
                  </a:schemeClr>
                </a:solidFill>
                <a:latin typeface="Aileron Regular"/>
              </a:rPr>
              <a:t> </a:t>
            </a:r>
            <a:r>
              <a:rPr lang="en-US" sz="2400" spc="-153" dirty="0" err="1">
                <a:solidFill>
                  <a:schemeClr val="accent1">
                    <a:lumMod val="75000"/>
                  </a:schemeClr>
                </a:solidFill>
                <a:latin typeface="Aileron Regular"/>
              </a:rPr>
              <a:t>классах</a:t>
            </a:r>
            <a:r>
              <a:rPr lang="en-US" sz="2400" spc="-153" dirty="0">
                <a:solidFill>
                  <a:schemeClr val="accent1">
                    <a:lumMod val="75000"/>
                  </a:schemeClr>
                </a:solidFill>
                <a:latin typeface="Aileron Regular"/>
              </a:rPr>
              <a:t> надлежит </a:t>
            </a:r>
            <a:r>
              <a:rPr lang="en-US" sz="2400" spc="-153" dirty="0" err="1">
                <a:solidFill>
                  <a:schemeClr val="accent1">
                    <a:lumMod val="75000"/>
                  </a:schemeClr>
                </a:solidFill>
                <a:latin typeface="Aileron Regular"/>
              </a:rPr>
              <a:t>руководствоваться</a:t>
            </a:r>
            <a:r>
              <a:rPr lang="en-US" sz="2400" spc="-153" dirty="0">
                <a:solidFill>
                  <a:schemeClr val="accent1">
                    <a:lumMod val="75000"/>
                  </a:schemeClr>
                </a:solidFill>
                <a:latin typeface="Aileron Regular"/>
              </a:rPr>
              <a:t> </a:t>
            </a:r>
            <a:r>
              <a:rPr lang="ru-RU" sz="2400" spc="-153" dirty="0">
                <a:solidFill>
                  <a:schemeClr val="accent1">
                    <a:lumMod val="75000"/>
                  </a:schemeClr>
                </a:solidFill>
                <a:latin typeface="Aileron Regular"/>
              </a:rPr>
              <a:t> </a:t>
            </a:r>
            <a:r>
              <a:rPr lang="en-US" sz="2400" spc="-153" dirty="0" err="1">
                <a:solidFill>
                  <a:schemeClr val="accent1">
                    <a:lumMod val="75000"/>
                  </a:schemeClr>
                </a:solidFill>
                <a:latin typeface="Aileron Regular"/>
              </a:rPr>
              <a:t>следующим</a:t>
            </a:r>
            <a:r>
              <a:rPr lang="en-US" sz="2400" spc="-153" dirty="0">
                <a:solidFill>
                  <a:schemeClr val="accent1">
                    <a:lumMod val="75000"/>
                  </a:schemeClr>
                </a:solidFill>
                <a:latin typeface="Aileron Regular"/>
              </a:rPr>
              <a:t>: </a:t>
            </a:r>
            <a:endParaRPr lang="kk-KZ" sz="2400" spc="-153" dirty="0">
              <a:solidFill>
                <a:schemeClr val="accent1">
                  <a:lumMod val="75000"/>
                </a:schemeClr>
              </a:solidFill>
              <a:latin typeface="Aileron Regular"/>
            </a:endParaRPr>
          </a:p>
          <a:p>
            <a:pPr marL="0" lvl="0" indent="360000" algn="just">
              <a:lnSpc>
                <a:spcPts val="2940"/>
              </a:lnSpc>
              <a:spcBef>
                <a:spcPts val="0"/>
              </a:spcBef>
              <a:buNone/>
            </a:pPr>
            <a:endParaRPr lang="kk-KZ" sz="2400" spc="-153" dirty="0">
              <a:solidFill>
                <a:schemeClr val="accent1">
                  <a:lumMod val="75000"/>
                </a:schemeClr>
              </a:solidFill>
              <a:latin typeface="Aileron Regular"/>
            </a:endParaRPr>
          </a:p>
          <a:p>
            <a:pPr marL="457200" lvl="0" indent="-457200" algn="just">
              <a:lnSpc>
                <a:spcPts val="2940"/>
              </a:lnSpc>
              <a:spcBef>
                <a:spcPts val="0"/>
              </a:spcBef>
              <a:buAutoNum type="arabicParenR"/>
            </a:pPr>
            <a:r>
              <a:rPr lang="kk-KZ" sz="2400" b="1" spc="-153" dirty="0">
                <a:solidFill>
                  <a:schemeClr val="accent1">
                    <a:lumMod val="75000"/>
                  </a:schemeClr>
                </a:solidFill>
                <a:latin typeface="Aileron Regular"/>
              </a:rPr>
              <a:t>и</a:t>
            </a:r>
            <a:r>
              <a:rPr lang="en-US" sz="2400" b="1" spc="-153" dirty="0">
                <a:solidFill>
                  <a:schemeClr val="accent1">
                    <a:lumMod val="75000"/>
                  </a:schemeClr>
                </a:solidFill>
                <a:latin typeface="Aileron Regular"/>
              </a:rPr>
              <a:t>тоговая оценка выставляется на основании</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результатов экзамена (по пятибальной шкале) и четвертных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оценок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за</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 учебный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год (по пятибальной шкале) в процентном  соотношении 70%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на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30%.</a:t>
            </a:r>
            <a:r>
              <a:rPr lang="kk-KZ" sz="2400" b="1" spc="-153" dirty="0">
                <a:solidFill>
                  <a:schemeClr val="accent1">
                    <a:lumMod val="75000"/>
                  </a:schemeClr>
                </a:solidFill>
                <a:latin typeface="Aileron Regular"/>
              </a:rPr>
              <a:t>;</a:t>
            </a:r>
          </a:p>
          <a:p>
            <a:pPr marL="457200" lvl="0" indent="-457200" algn="just">
              <a:lnSpc>
                <a:spcPts val="2940"/>
              </a:lnSpc>
              <a:spcBef>
                <a:spcPts val="0"/>
              </a:spcBef>
              <a:buAutoNum type="arabicParenR"/>
            </a:pPr>
            <a:endParaRPr lang="kk-KZ" sz="2400" b="1" spc="-153" dirty="0">
              <a:solidFill>
                <a:schemeClr val="accent1">
                  <a:lumMod val="75000"/>
                </a:schemeClr>
              </a:solidFill>
              <a:latin typeface="Aileron Regular"/>
            </a:endParaRPr>
          </a:p>
          <a:p>
            <a:pPr marL="0" lvl="0" indent="360000" algn="just">
              <a:lnSpc>
                <a:spcPts val="2940"/>
              </a:lnSpc>
              <a:spcBef>
                <a:spcPts val="0"/>
              </a:spcBef>
              <a:buNone/>
            </a:pPr>
            <a:r>
              <a:rPr lang="kk-KZ" sz="2400" b="1" spc="-153" dirty="0">
                <a:solidFill>
                  <a:schemeClr val="accent1">
                    <a:lumMod val="75000"/>
                  </a:schemeClr>
                </a:solidFill>
                <a:latin typeface="Aileron Regular"/>
              </a:rPr>
              <a:t>2) о</a:t>
            </a:r>
            <a:r>
              <a:rPr lang="en-US" sz="2400" b="1" spc="-153" dirty="0">
                <a:solidFill>
                  <a:schemeClr val="accent1">
                    <a:lumMod val="75000"/>
                  </a:schemeClr>
                </a:solidFill>
                <a:latin typeface="Aileron Regular"/>
              </a:rPr>
              <a:t>кругление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итоговой</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 оценки </a:t>
            </a:r>
            <a:r>
              <a:rPr lang="kk-KZ" sz="2400" b="1" spc="-153" dirty="0">
                <a:solidFill>
                  <a:schemeClr val="accent1">
                    <a:lumMod val="75000"/>
                  </a:schemeClr>
                </a:solidFill>
                <a:latin typeface="Aileron Regular"/>
              </a:rPr>
              <a:t> </a:t>
            </a:r>
            <a:r>
              <a:rPr lang="en-US" sz="2400" b="1" spc="-153" dirty="0">
                <a:solidFill>
                  <a:schemeClr val="accent1">
                    <a:lumMod val="75000"/>
                  </a:schemeClr>
                </a:solidFill>
                <a:latin typeface="Aileron Regular"/>
              </a:rPr>
              <a:t>проводиться к ближайшему целому.</a:t>
            </a:r>
            <a:endParaRPr lang="ru-RU" dirty="0">
              <a:solidFill>
                <a:schemeClr val="accent1">
                  <a:lumMod val="75000"/>
                </a:schemeClr>
              </a:solidFill>
            </a:endParaRPr>
          </a:p>
        </p:txBody>
      </p:sp>
    </p:spTree>
    <p:extLst>
      <p:ext uri="{BB962C8B-B14F-4D97-AF65-F5344CB8AC3E}">
        <p14:creationId xmlns:p14="http://schemas.microsoft.com/office/powerpoint/2010/main" val="14323936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418</TotalTime>
  <Words>1257</Words>
  <Application>Microsoft Office PowerPoint</Application>
  <PresentationFormat>Экран (4:3)</PresentationFormat>
  <Paragraphs>188</Paragraphs>
  <Slides>9</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Aileron Regular</vt:lpstr>
      <vt:lpstr>Arial</vt:lpstr>
      <vt:lpstr>Calibri</vt:lpstr>
      <vt:lpstr>Times New Roman</vt:lpstr>
      <vt:lpstr>Тема Office</vt:lpstr>
      <vt:lpstr>         ФОРМА ПРОВЕДЕНИЯ        ИТОГОВОЙ АТТЕСТАЦИИ  ДЛЯ ОБУЧАЮЩИХСЯ 9 КЛАССА                            </vt:lpstr>
      <vt:lpstr>Презентация PowerPoint</vt:lpstr>
      <vt:lpstr>Презентация PowerPoint</vt:lpstr>
      <vt:lpstr>Презентация PowerPoint</vt:lpstr>
      <vt:lpstr>Презентация PowerPoint</vt:lpstr>
      <vt:lpstr>Презентация PowerPoint</vt:lpstr>
      <vt:lpstr>           Продолжительность         Проверка письменных работ                Выставление оценок </vt:lpstr>
      <vt:lpstr>ПОДВЕДЕНИЕ РЕЗУЛЬТАТОВ  ИТОГОВОЙ АТТЕСТАЦИИ</vt:lpstr>
      <vt:lpstr>Выведение итоговой оценки</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user</cp:lastModifiedBy>
  <cp:revision>40</cp:revision>
  <dcterms:created xsi:type="dcterms:W3CDTF">2019-10-16T14:17:55Z</dcterms:created>
  <dcterms:modified xsi:type="dcterms:W3CDTF">2023-02-08T06:56:24Z</dcterms:modified>
</cp:coreProperties>
</file>