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4">
  <p:sldMasterIdLst>
    <p:sldMasterId id="2147483728" r:id="rId1"/>
  </p:sldMasterIdLst>
  <p:notesMasterIdLst>
    <p:notesMasterId r:id="rId36"/>
  </p:notesMasterIdLst>
  <p:sldIdLst>
    <p:sldId id="257" r:id="rId2"/>
    <p:sldId id="395" r:id="rId3"/>
    <p:sldId id="396" r:id="rId4"/>
    <p:sldId id="337" r:id="rId5"/>
    <p:sldId id="338" r:id="rId6"/>
    <p:sldId id="314" r:id="rId7"/>
    <p:sldId id="316" r:id="rId8"/>
    <p:sldId id="317" r:id="rId9"/>
    <p:sldId id="259" r:id="rId10"/>
    <p:sldId id="260" r:id="rId11"/>
    <p:sldId id="315" r:id="rId12"/>
    <p:sldId id="347" r:id="rId13"/>
    <p:sldId id="341" r:id="rId14"/>
    <p:sldId id="342" r:id="rId15"/>
    <p:sldId id="344" r:id="rId16"/>
    <p:sldId id="350" r:id="rId17"/>
    <p:sldId id="351" r:id="rId18"/>
    <p:sldId id="398" r:id="rId19"/>
    <p:sldId id="357" r:id="rId20"/>
    <p:sldId id="359" r:id="rId21"/>
    <p:sldId id="379" r:id="rId22"/>
    <p:sldId id="361" r:id="rId23"/>
    <p:sldId id="360" r:id="rId24"/>
    <p:sldId id="356" r:id="rId25"/>
    <p:sldId id="362" r:id="rId26"/>
    <p:sldId id="363" r:id="rId27"/>
    <p:sldId id="365" r:id="rId28"/>
    <p:sldId id="366" r:id="rId29"/>
    <p:sldId id="277" r:id="rId30"/>
    <p:sldId id="390" r:id="rId31"/>
    <p:sldId id="391" r:id="rId32"/>
    <p:sldId id="392" r:id="rId33"/>
    <p:sldId id="372" r:id="rId34"/>
    <p:sldId id="334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 autoAdjust="0"/>
    <p:restoredTop sz="94660"/>
  </p:normalViewPr>
  <p:slideViewPr>
    <p:cSldViewPr snapToGrid="0">
      <p:cViewPr>
        <p:scale>
          <a:sx n="107" d="100"/>
          <a:sy n="107" d="100"/>
        </p:scale>
        <p:origin x="-714" y="-306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07BE50-813C-4092-8A8D-972564875DB6}" type="doc">
      <dgm:prSet loTypeId="urn:microsoft.com/office/officeart/2005/8/layout/chevron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4FA8119A-705C-4D0B-9CF6-6CBFA59157D9}">
      <dgm:prSet phldrT="[Текст]" custT="1"/>
      <dgm:spPr/>
      <dgm:t>
        <a:bodyPr/>
        <a:lstStyle/>
        <a:p>
          <a:r>
            <a:rPr lang="ru-RU" sz="2000" b="1" cap="none" spc="0" smtClean="0">
              <a:ln w="12700"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rPr>
            <a:t>1</a:t>
          </a:r>
          <a:endParaRPr lang="ru-RU" sz="2000" b="1" cap="none" spc="0" dirty="0">
            <a:ln w="12700"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3DE4CA2E-95C0-41EB-9EA5-20F18E3B1A80}" type="parTrans" cxnId="{2D4DB7BF-0071-48A6-9607-30466065D3B8}">
      <dgm:prSet/>
      <dgm:spPr/>
      <dgm:t>
        <a:bodyPr/>
        <a:lstStyle/>
        <a:p>
          <a:endParaRPr lang="ru-RU" sz="2000" b="1" cap="none" spc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034E7D98-9C16-4CB7-BB74-E27E7322AC17}" type="sibTrans" cxnId="{2D4DB7BF-0071-48A6-9607-30466065D3B8}">
      <dgm:prSet/>
      <dgm:spPr/>
      <dgm:t>
        <a:bodyPr/>
        <a:lstStyle/>
        <a:p>
          <a:endParaRPr lang="ru-RU" sz="2000" b="1" cap="none" spc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57AE959F-0382-4EBA-AE98-DAAF0907921B}">
      <dgm:prSet phldrT="[Текст]" custT="1"/>
      <dgm:spPr/>
      <dgm:t>
        <a:bodyPr/>
        <a:lstStyle/>
        <a:p>
          <a:r>
            <a:rPr lang="ru-RU" sz="2000" b="1" cap="none" spc="0" smtClean="0">
              <a:ln w="12700"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rPr>
            <a:t>ПЕДАГОГИ</a:t>
          </a:r>
          <a:endParaRPr lang="ru-RU" sz="2000" b="1" cap="none" spc="0" dirty="0">
            <a:ln w="12700"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2E3FB680-E1AE-44E7-96A5-4BF32009C9CE}" type="parTrans" cxnId="{425C9580-59FD-49D4-969A-0DF364948890}">
      <dgm:prSet/>
      <dgm:spPr/>
      <dgm:t>
        <a:bodyPr/>
        <a:lstStyle/>
        <a:p>
          <a:endParaRPr lang="ru-RU" sz="2000" b="1" cap="none" spc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83F93629-002F-4883-8FC7-12663811583E}" type="sibTrans" cxnId="{425C9580-59FD-49D4-969A-0DF364948890}">
      <dgm:prSet/>
      <dgm:spPr/>
      <dgm:t>
        <a:bodyPr/>
        <a:lstStyle/>
        <a:p>
          <a:endParaRPr lang="ru-RU" sz="2000" b="1" cap="none" spc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EF29D607-93B7-47FB-9AF3-9D773A6D0FDE}">
      <dgm:prSet phldrT="[Текст]" custT="1"/>
      <dgm:spPr/>
      <dgm:t>
        <a:bodyPr/>
        <a:lstStyle/>
        <a:p>
          <a:r>
            <a:rPr lang="ru-RU" sz="2000" b="1" cap="none" spc="0" smtClean="0">
              <a:ln w="12700"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rPr>
            <a:t>2</a:t>
          </a:r>
          <a:endParaRPr lang="ru-RU" sz="2000" b="1" cap="none" spc="0" dirty="0">
            <a:ln w="12700"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419BA010-0A7D-4BF7-BFEE-19B48FFBCAD7}" type="parTrans" cxnId="{C57A1A5C-FE7D-4A35-9132-E5BDCAD2E2AA}">
      <dgm:prSet/>
      <dgm:spPr/>
      <dgm:t>
        <a:bodyPr/>
        <a:lstStyle/>
        <a:p>
          <a:endParaRPr lang="ru-RU" sz="2000" b="1" cap="none" spc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22148F25-B66F-4921-881C-8E3835BCFAD9}" type="sibTrans" cxnId="{C57A1A5C-FE7D-4A35-9132-E5BDCAD2E2AA}">
      <dgm:prSet/>
      <dgm:spPr/>
      <dgm:t>
        <a:bodyPr/>
        <a:lstStyle/>
        <a:p>
          <a:endParaRPr lang="ru-RU" sz="2000" b="1" cap="none" spc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4A63F321-2B01-4294-BBB7-2D09007E820F}">
      <dgm:prSet phldrT="[Текст]" custT="1"/>
      <dgm:spPr/>
      <dgm:t>
        <a:bodyPr/>
        <a:lstStyle/>
        <a:p>
          <a:r>
            <a:rPr lang="ru-RU" sz="2000" b="1" cap="none" spc="0" smtClean="0">
              <a:ln w="12700"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rPr>
            <a:t>ЗД школ</a:t>
          </a:r>
          <a:endParaRPr lang="ru-RU" sz="2000" b="1" cap="none" spc="0" dirty="0">
            <a:ln w="12700"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7358C569-B896-475A-B8DE-43498C34B77C}" type="parTrans" cxnId="{55F82861-CECC-46AC-9F1D-07F55BA04139}">
      <dgm:prSet/>
      <dgm:spPr/>
      <dgm:t>
        <a:bodyPr/>
        <a:lstStyle/>
        <a:p>
          <a:endParaRPr lang="ru-RU" sz="2000" b="1" cap="none" spc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B81038FF-698C-4F89-98CC-0852DC1AB9E4}" type="sibTrans" cxnId="{55F82861-CECC-46AC-9F1D-07F55BA04139}">
      <dgm:prSet/>
      <dgm:spPr/>
      <dgm:t>
        <a:bodyPr/>
        <a:lstStyle/>
        <a:p>
          <a:endParaRPr lang="ru-RU" sz="2000" b="1" cap="none" spc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41B699A6-8CC6-42AE-ABE5-88B7F523D6D6}">
      <dgm:prSet phldrT="[Текст]" custT="1"/>
      <dgm:spPr/>
      <dgm:t>
        <a:bodyPr/>
        <a:lstStyle/>
        <a:p>
          <a:r>
            <a:rPr lang="ru-RU" sz="2000" b="1" cap="none" spc="0" smtClean="0">
              <a:ln w="12700"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rPr>
            <a:t>3</a:t>
          </a:r>
          <a:endParaRPr lang="ru-RU" sz="2000" b="1" cap="none" spc="0" dirty="0">
            <a:ln w="12700"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5E52045A-9DAA-43F6-89B4-931E2AF8B523}" type="parTrans" cxnId="{568557EA-2918-480E-9501-B7F7F92267D5}">
      <dgm:prSet/>
      <dgm:spPr/>
      <dgm:t>
        <a:bodyPr/>
        <a:lstStyle/>
        <a:p>
          <a:endParaRPr lang="ru-RU" sz="2000" b="1" cap="none" spc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4AB5A026-1EE2-4B66-A41B-BD8E1168BDC1}" type="sibTrans" cxnId="{568557EA-2918-480E-9501-B7F7F92267D5}">
      <dgm:prSet/>
      <dgm:spPr/>
      <dgm:t>
        <a:bodyPr/>
        <a:lstStyle/>
        <a:p>
          <a:endParaRPr lang="ru-RU" sz="2000" b="1" cap="none" spc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E4D54D18-955A-44BF-B148-D843C4D9168C}">
      <dgm:prSet phldrT="[Текст]" custT="1"/>
      <dgm:spPr/>
      <dgm:t>
        <a:bodyPr/>
        <a:lstStyle/>
        <a:p>
          <a:r>
            <a:rPr lang="ru-RU" sz="2000" b="1" cap="none" spc="0" dirty="0" smtClean="0">
              <a:ln w="12700"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rPr>
            <a:t>РУКОВОДИТЕЛИ</a:t>
          </a:r>
          <a:endParaRPr lang="ru-RU" sz="2000" b="1" cap="none" spc="0" dirty="0">
            <a:ln w="12700"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AA2B0980-3EAC-4745-8FC1-4887CB829836}" type="parTrans" cxnId="{5A94A49E-4941-473A-AF1A-53CC39EE7EE1}">
      <dgm:prSet/>
      <dgm:spPr/>
      <dgm:t>
        <a:bodyPr/>
        <a:lstStyle/>
        <a:p>
          <a:endParaRPr lang="ru-RU" sz="2000" b="1" cap="none" spc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BA833A97-D029-431B-8899-A58435992F56}" type="sibTrans" cxnId="{5A94A49E-4941-473A-AF1A-53CC39EE7EE1}">
      <dgm:prSet/>
      <dgm:spPr/>
      <dgm:t>
        <a:bodyPr/>
        <a:lstStyle/>
        <a:p>
          <a:endParaRPr lang="ru-RU" sz="2000" b="1" cap="none" spc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D25FB958-CAB4-4442-BADB-CB7A7AA78464}" type="pres">
      <dgm:prSet presAssocID="{4307BE50-813C-4092-8A8D-972564875DB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AF98897-D5EA-4599-9DD3-3C57D8749A96}" type="pres">
      <dgm:prSet presAssocID="{4FA8119A-705C-4D0B-9CF6-6CBFA59157D9}" presName="composite" presStyleCnt="0"/>
      <dgm:spPr/>
    </dgm:pt>
    <dgm:pt modelId="{7EBD0F50-B613-4C52-AF55-0E97FBD8FC12}" type="pres">
      <dgm:prSet presAssocID="{4FA8119A-705C-4D0B-9CF6-6CBFA59157D9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34DB27-0BFD-49B8-A68F-9D0615E3556D}" type="pres">
      <dgm:prSet presAssocID="{4FA8119A-705C-4D0B-9CF6-6CBFA59157D9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79F1DB-C5E1-4B87-BD7D-9D8A9CBA5901}" type="pres">
      <dgm:prSet presAssocID="{034E7D98-9C16-4CB7-BB74-E27E7322AC17}" presName="sp" presStyleCnt="0"/>
      <dgm:spPr/>
    </dgm:pt>
    <dgm:pt modelId="{0E7B56E4-B382-4C83-BC81-3B19F6932AE7}" type="pres">
      <dgm:prSet presAssocID="{EF29D607-93B7-47FB-9AF3-9D773A6D0FDE}" presName="composite" presStyleCnt="0"/>
      <dgm:spPr/>
    </dgm:pt>
    <dgm:pt modelId="{E69F4361-63E1-4204-8BA6-7A0FE44D4808}" type="pres">
      <dgm:prSet presAssocID="{EF29D607-93B7-47FB-9AF3-9D773A6D0FDE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199851-F265-4FE1-9AAF-828EDC47B0D8}" type="pres">
      <dgm:prSet presAssocID="{EF29D607-93B7-47FB-9AF3-9D773A6D0FDE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4E0732-1574-4112-BE2F-C698F0E879BD}" type="pres">
      <dgm:prSet presAssocID="{22148F25-B66F-4921-881C-8E3835BCFAD9}" presName="sp" presStyleCnt="0"/>
      <dgm:spPr/>
    </dgm:pt>
    <dgm:pt modelId="{C3753922-D1BC-4D15-B257-77A9E61D2E17}" type="pres">
      <dgm:prSet presAssocID="{41B699A6-8CC6-42AE-ABE5-88B7F523D6D6}" presName="composite" presStyleCnt="0"/>
      <dgm:spPr/>
    </dgm:pt>
    <dgm:pt modelId="{BA0C6750-AE3E-43CD-BDF5-DB7CD5E00358}" type="pres">
      <dgm:prSet presAssocID="{41B699A6-8CC6-42AE-ABE5-88B7F523D6D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5FFECE-ECB9-434A-87A5-F68648337E1E}" type="pres">
      <dgm:prSet presAssocID="{41B699A6-8CC6-42AE-ABE5-88B7F523D6D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68557EA-2918-480E-9501-B7F7F92267D5}" srcId="{4307BE50-813C-4092-8A8D-972564875DB6}" destId="{41B699A6-8CC6-42AE-ABE5-88B7F523D6D6}" srcOrd="2" destOrd="0" parTransId="{5E52045A-9DAA-43F6-89B4-931E2AF8B523}" sibTransId="{4AB5A026-1EE2-4B66-A41B-BD8E1168BDC1}"/>
    <dgm:cxn modelId="{0D8B1AE2-B3B2-45A7-9227-7291070F3EB4}" type="presOf" srcId="{4A63F321-2B01-4294-BBB7-2D09007E820F}" destId="{B9199851-F265-4FE1-9AAF-828EDC47B0D8}" srcOrd="0" destOrd="0" presId="urn:microsoft.com/office/officeart/2005/8/layout/chevron2"/>
    <dgm:cxn modelId="{B28C08EB-C333-4CE9-99D5-3A511825126B}" type="presOf" srcId="{E4D54D18-955A-44BF-B148-D843C4D9168C}" destId="{8B5FFECE-ECB9-434A-87A5-F68648337E1E}" srcOrd="0" destOrd="0" presId="urn:microsoft.com/office/officeart/2005/8/layout/chevron2"/>
    <dgm:cxn modelId="{BBC8D92A-444C-4E7E-B88B-C2896F006C0C}" type="presOf" srcId="{EF29D607-93B7-47FB-9AF3-9D773A6D0FDE}" destId="{E69F4361-63E1-4204-8BA6-7A0FE44D4808}" srcOrd="0" destOrd="0" presId="urn:microsoft.com/office/officeart/2005/8/layout/chevron2"/>
    <dgm:cxn modelId="{F8742795-D396-498A-B57C-5D755118D719}" type="presOf" srcId="{4FA8119A-705C-4D0B-9CF6-6CBFA59157D9}" destId="{7EBD0F50-B613-4C52-AF55-0E97FBD8FC12}" srcOrd="0" destOrd="0" presId="urn:microsoft.com/office/officeart/2005/8/layout/chevron2"/>
    <dgm:cxn modelId="{2D4DB7BF-0071-48A6-9607-30466065D3B8}" srcId="{4307BE50-813C-4092-8A8D-972564875DB6}" destId="{4FA8119A-705C-4D0B-9CF6-6CBFA59157D9}" srcOrd="0" destOrd="0" parTransId="{3DE4CA2E-95C0-41EB-9EA5-20F18E3B1A80}" sibTransId="{034E7D98-9C16-4CB7-BB74-E27E7322AC17}"/>
    <dgm:cxn modelId="{425C9580-59FD-49D4-969A-0DF364948890}" srcId="{4FA8119A-705C-4D0B-9CF6-6CBFA59157D9}" destId="{57AE959F-0382-4EBA-AE98-DAAF0907921B}" srcOrd="0" destOrd="0" parTransId="{2E3FB680-E1AE-44E7-96A5-4BF32009C9CE}" sibTransId="{83F93629-002F-4883-8FC7-12663811583E}"/>
    <dgm:cxn modelId="{88305E88-0A2D-48A8-94C6-51E2601FCC16}" type="presOf" srcId="{41B699A6-8CC6-42AE-ABE5-88B7F523D6D6}" destId="{BA0C6750-AE3E-43CD-BDF5-DB7CD5E00358}" srcOrd="0" destOrd="0" presId="urn:microsoft.com/office/officeart/2005/8/layout/chevron2"/>
    <dgm:cxn modelId="{16E315BB-430C-4469-B6F6-A8C40C892A3E}" type="presOf" srcId="{57AE959F-0382-4EBA-AE98-DAAF0907921B}" destId="{4D34DB27-0BFD-49B8-A68F-9D0615E3556D}" srcOrd="0" destOrd="0" presId="urn:microsoft.com/office/officeart/2005/8/layout/chevron2"/>
    <dgm:cxn modelId="{C57A1A5C-FE7D-4A35-9132-E5BDCAD2E2AA}" srcId="{4307BE50-813C-4092-8A8D-972564875DB6}" destId="{EF29D607-93B7-47FB-9AF3-9D773A6D0FDE}" srcOrd="1" destOrd="0" parTransId="{419BA010-0A7D-4BF7-BFEE-19B48FFBCAD7}" sibTransId="{22148F25-B66F-4921-881C-8E3835BCFAD9}"/>
    <dgm:cxn modelId="{5A94A49E-4941-473A-AF1A-53CC39EE7EE1}" srcId="{41B699A6-8CC6-42AE-ABE5-88B7F523D6D6}" destId="{E4D54D18-955A-44BF-B148-D843C4D9168C}" srcOrd="0" destOrd="0" parTransId="{AA2B0980-3EAC-4745-8FC1-4887CB829836}" sibTransId="{BA833A97-D029-431B-8899-A58435992F56}"/>
    <dgm:cxn modelId="{55F82861-CECC-46AC-9F1D-07F55BA04139}" srcId="{EF29D607-93B7-47FB-9AF3-9D773A6D0FDE}" destId="{4A63F321-2B01-4294-BBB7-2D09007E820F}" srcOrd="0" destOrd="0" parTransId="{7358C569-B896-475A-B8DE-43498C34B77C}" sibTransId="{B81038FF-698C-4F89-98CC-0852DC1AB9E4}"/>
    <dgm:cxn modelId="{CF3E4ECF-2DC7-45DF-B0E1-F2E180E97D40}" type="presOf" srcId="{4307BE50-813C-4092-8A8D-972564875DB6}" destId="{D25FB958-CAB4-4442-BADB-CB7A7AA78464}" srcOrd="0" destOrd="0" presId="urn:microsoft.com/office/officeart/2005/8/layout/chevron2"/>
    <dgm:cxn modelId="{919D7B8D-4235-4725-ADE7-39209F5CE70B}" type="presParOf" srcId="{D25FB958-CAB4-4442-BADB-CB7A7AA78464}" destId="{6AF98897-D5EA-4599-9DD3-3C57D8749A96}" srcOrd="0" destOrd="0" presId="urn:microsoft.com/office/officeart/2005/8/layout/chevron2"/>
    <dgm:cxn modelId="{32B48D34-B931-44F6-B7C1-402B85837358}" type="presParOf" srcId="{6AF98897-D5EA-4599-9DD3-3C57D8749A96}" destId="{7EBD0F50-B613-4C52-AF55-0E97FBD8FC12}" srcOrd="0" destOrd="0" presId="urn:microsoft.com/office/officeart/2005/8/layout/chevron2"/>
    <dgm:cxn modelId="{66AF3B5E-80D0-4BA7-B9B1-9F713972BA80}" type="presParOf" srcId="{6AF98897-D5EA-4599-9DD3-3C57D8749A96}" destId="{4D34DB27-0BFD-49B8-A68F-9D0615E3556D}" srcOrd="1" destOrd="0" presId="urn:microsoft.com/office/officeart/2005/8/layout/chevron2"/>
    <dgm:cxn modelId="{86A38D14-DE7A-4080-AD9D-51CC65BD59B4}" type="presParOf" srcId="{D25FB958-CAB4-4442-BADB-CB7A7AA78464}" destId="{F079F1DB-C5E1-4B87-BD7D-9D8A9CBA5901}" srcOrd="1" destOrd="0" presId="urn:microsoft.com/office/officeart/2005/8/layout/chevron2"/>
    <dgm:cxn modelId="{CD4B263E-5EEB-4C7F-97E3-5E08D85C336A}" type="presParOf" srcId="{D25FB958-CAB4-4442-BADB-CB7A7AA78464}" destId="{0E7B56E4-B382-4C83-BC81-3B19F6932AE7}" srcOrd="2" destOrd="0" presId="urn:microsoft.com/office/officeart/2005/8/layout/chevron2"/>
    <dgm:cxn modelId="{17BCFD5F-39F3-46B7-9DE2-DAA778CD0A7F}" type="presParOf" srcId="{0E7B56E4-B382-4C83-BC81-3B19F6932AE7}" destId="{E69F4361-63E1-4204-8BA6-7A0FE44D4808}" srcOrd="0" destOrd="0" presId="urn:microsoft.com/office/officeart/2005/8/layout/chevron2"/>
    <dgm:cxn modelId="{F016CD8C-DD48-4A83-BB3A-BA938DD8ED78}" type="presParOf" srcId="{0E7B56E4-B382-4C83-BC81-3B19F6932AE7}" destId="{B9199851-F265-4FE1-9AAF-828EDC47B0D8}" srcOrd="1" destOrd="0" presId="urn:microsoft.com/office/officeart/2005/8/layout/chevron2"/>
    <dgm:cxn modelId="{7746626C-D119-42F7-892E-8301B485607F}" type="presParOf" srcId="{D25FB958-CAB4-4442-BADB-CB7A7AA78464}" destId="{494E0732-1574-4112-BE2F-C698F0E879BD}" srcOrd="3" destOrd="0" presId="urn:microsoft.com/office/officeart/2005/8/layout/chevron2"/>
    <dgm:cxn modelId="{01E8BF79-970B-4FB9-9C5D-9C293782D78C}" type="presParOf" srcId="{D25FB958-CAB4-4442-BADB-CB7A7AA78464}" destId="{C3753922-D1BC-4D15-B257-77A9E61D2E17}" srcOrd="4" destOrd="0" presId="urn:microsoft.com/office/officeart/2005/8/layout/chevron2"/>
    <dgm:cxn modelId="{0314471C-DFB4-43CF-A544-C9EC7E7E3BFE}" type="presParOf" srcId="{C3753922-D1BC-4D15-B257-77A9E61D2E17}" destId="{BA0C6750-AE3E-43CD-BDF5-DB7CD5E00358}" srcOrd="0" destOrd="0" presId="urn:microsoft.com/office/officeart/2005/8/layout/chevron2"/>
    <dgm:cxn modelId="{F780DC93-BDCC-45FC-8922-726EA248B210}" type="presParOf" srcId="{C3753922-D1BC-4D15-B257-77A9E61D2E17}" destId="{8B5FFECE-ECB9-434A-87A5-F68648337E1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BD0F50-B613-4C52-AF55-0E97FBD8FC12}">
      <dsp:nvSpPr>
        <dsp:cNvPr id="0" name=""/>
        <dsp:cNvSpPr/>
      </dsp:nvSpPr>
      <dsp:spPr>
        <a:xfrm rot="5400000">
          <a:off x="-149304" y="150351"/>
          <a:ext cx="995362" cy="696753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smtClean="0">
              <a:ln w="12700"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rPr>
            <a:t>1</a:t>
          </a:r>
          <a:endParaRPr lang="ru-RU" sz="2000" b="1" kern="1200" cap="none" spc="0" dirty="0">
            <a:ln w="12700"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 rot="-5400000">
        <a:off x="1" y="349424"/>
        <a:ext cx="696753" cy="298609"/>
      </dsp:txXfrm>
    </dsp:sp>
    <dsp:sp modelId="{4D34DB27-0BFD-49B8-A68F-9D0615E3556D}">
      <dsp:nvSpPr>
        <dsp:cNvPr id="0" name=""/>
        <dsp:cNvSpPr/>
      </dsp:nvSpPr>
      <dsp:spPr>
        <a:xfrm rot="5400000">
          <a:off x="2674950" y="-1977149"/>
          <a:ext cx="646985" cy="46033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cap="none" spc="0" smtClean="0">
              <a:ln w="12700"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rPr>
            <a:t>ПЕДАГОГИ</a:t>
          </a:r>
          <a:endParaRPr lang="ru-RU" sz="2000" b="1" kern="1200" cap="none" spc="0" dirty="0">
            <a:ln w="12700"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 rot="-5400000">
        <a:off x="696754" y="32630"/>
        <a:ext cx="4571796" cy="583819"/>
      </dsp:txXfrm>
    </dsp:sp>
    <dsp:sp modelId="{E69F4361-63E1-4204-8BA6-7A0FE44D4808}">
      <dsp:nvSpPr>
        <dsp:cNvPr id="0" name=""/>
        <dsp:cNvSpPr/>
      </dsp:nvSpPr>
      <dsp:spPr>
        <a:xfrm rot="5400000">
          <a:off x="-149304" y="938556"/>
          <a:ext cx="995362" cy="696753"/>
        </a:xfrm>
        <a:prstGeom prst="chevron">
          <a:avLst/>
        </a:prstGeom>
        <a:solidFill>
          <a:schemeClr val="accent2">
            <a:hueOff val="-4271743"/>
            <a:satOff val="12481"/>
            <a:lumOff val="-2353"/>
            <a:alphaOff val="0"/>
          </a:schemeClr>
        </a:solidFill>
        <a:ln w="19050" cap="flat" cmpd="sng" algn="ctr">
          <a:solidFill>
            <a:schemeClr val="accent2">
              <a:hueOff val="-4271743"/>
              <a:satOff val="12481"/>
              <a:lumOff val="-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smtClean="0">
              <a:ln w="12700"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rPr>
            <a:t>2</a:t>
          </a:r>
          <a:endParaRPr lang="ru-RU" sz="2000" b="1" kern="1200" cap="none" spc="0" dirty="0">
            <a:ln w="12700"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 rot="-5400000">
        <a:off x="1" y="1137629"/>
        <a:ext cx="696753" cy="298609"/>
      </dsp:txXfrm>
    </dsp:sp>
    <dsp:sp modelId="{B9199851-F265-4FE1-9AAF-828EDC47B0D8}">
      <dsp:nvSpPr>
        <dsp:cNvPr id="0" name=""/>
        <dsp:cNvSpPr/>
      </dsp:nvSpPr>
      <dsp:spPr>
        <a:xfrm rot="5400000">
          <a:off x="2674950" y="-1188945"/>
          <a:ext cx="646985" cy="46033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-4271743"/>
              <a:satOff val="12481"/>
              <a:lumOff val="-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cap="none" spc="0" smtClean="0">
              <a:ln w="12700"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rPr>
            <a:t>ЗД школ</a:t>
          </a:r>
          <a:endParaRPr lang="ru-RU" sz="2000" b="1" kern="1200" cap="none" spc="0" dirty="0">
            <a:ln w="12700"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 rot="-5400000">
        <a:off x="696754" y="820834"/>
        <a:ext cx="4571796" cy="583819"/>
      </dsp:txXfrm>
    </dsp:sp>
    <dsp:sp modelId="{BA0C6750-AE3E-43CD-BDF5-DB7CD5E00358}">
      <dsp:nvSpPr>
        <dsp:cNvPr id="0" name=""/>
        <dsp:cNvSpPr/>
      </dsp:nvSpPr>
      <dsp:spPr>
        <a:xfrm rot="5400000">
          <a:off x="-149304" y="1726760"/>
          <a:ext cx="995362" cy="696753"/>
        </a:xfrm>
        <a:prstGeom prst="chevron">
          <a:avLst/>
        </a:prstGeom>
        <a:solidFill>
          <a:schemeClr val="accent2">
            <a:hueOff val="-8543487"/>
            <a:satOff val="24962"/>
            <a:lumOff val="-4706"/>
            <a:alphaOff val="0"/>
          </a:schemeClr>
        </a:solidFill>
        <a:ln w="19050" cap="flat" cmpd="sng" algn="ctr">
          <a:solidFill>
            <a:schemeClr val="accent2">
              <a:hueOff val="-8543487"/>
              <a:satOff val="24962"/>
              <a:lumOff val="-4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smtClean="0">
              <a:ln w="12700"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rPr>
            <a:t>3</a:t>
          </a:r>
          <a:endParaRPr lang="ru-RU" sz="2000" b="1" kern="1200" cap="none" spc="0" dirty="0">
            <a:ln w="12700"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 rot="-5400000">
        <a:off x="1" y="1925833"/>
        <a:ext cx="696753" cy="298609"/>
      </dsp:txXfrm>
    </dsp:sp>
    <dsp:sp modelId="{8B5FFECE-ECB9-434A-87A5-F68648337E1E}">
      <dsp:nvSpPr>
        <dsp:cNvPr id="0" name=""/>
        <dsp:cNvSpPr/>
      </dsp:nvSpPr>
      <dsp:spPr>
        <a:xfrm rot="5400000">
          <a:off x="2674950" y="-400740"/>
          <a:ext cx="646985" cy="46033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-8543487"/>
              <a:satOff val="24962"/>
              <a:lumOff val="-4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cap="none" spc="0" dirty="0" smtClean="0">
              <a:ln w="12700"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rPr>
            <a:t>РУКОВОДИТЕЛИ</a:t>
          </a:r>
          <a:endParaRPr lang="ru-RU" sz="2000" b="1" kern="1200" cap="none" spc="0" dirty="0">
            <a:ln w="12700">
              <a:prstDash val="solid"/>
            </a:ln>
            <a:solidFill>
              <a:srgbClr val="002060"/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 rot="-5400000">
        <a:off x="696754" y="1609039"/>
        <a:ext cx="4571796" cy="5838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83BC8E-D1F5-447F-820A-85B5BD8FC760}" type="datetimeFigureOut">
              <a:rPr lang="ru-RU" smtClean="0"/>
              <a:pPr/>
              <a:t>пт 31.03.23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2B9E2-C08F-40AA-9D1C-03ED6ECD0E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589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68945-E9CE-472E-A0B1-1213CB235FF0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68945-E9CE-472E-A0B1-1213CB235FF0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400"/>
            </a:lvl1pPr>
          </a:lstStyle>
          <a:p>
            <a:fld id="{E6F9B8CD-342D-4579-98EC-A8FD6B7370E1}" type="datetimeFigureOut">
              <a:rPr lang="en-US" smtClean="0"/>
              <a:pPr/>
              <a:t>3/31/2023</a:t>
            </a:fld>
            <a:endParaRPr lang="en-US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590617" y="6447429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xmlns="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95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="" xmlns:a16="http://schemas.microsoft.com/office/drawing/2014/main" id="{7FD8F8F2-4624-4188-A5F6-724E87741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5623" y="365125"/>
            <a:ext cx="52578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="" xmlns:a16="http://schemas.microsoft.com/office/drawing/2014/main" id="{3593B03F-2009-4E1E-B76F-4E7AC53513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05623" y="1885950"/>
            <a:ext cx="5257800" cy="4468813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Текст 6">
            <a:extLst>
              <a:ext uri="{FF2B5EF4-FFF2-40B4-BE49-F238E27FC236}">
                <a16:creationId xmlns="" xmlns:a16="http://schemas.microsoft.com/office/drawing/2014/main" id="{F427EE61-8BDE-44DD-A358-2FAD275FBA5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577" y="1023846"/>
            <a:ext cx="4057891" cy="822797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="" xmlns:a16="http://schemas.microsoft.com/office/drawing/2014/main" id="{E85987E3-7190-47E0-9255-D36D3D11BF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8577" y="471164"/>
            <a:ext cx="3305175" cy="4286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2" name="Текст 6">
            <a:extLst>
              <a:ext uri="{FF2B5EF4-FFF2-40B4-BE49-F238E27FC236}">
                <a16:creationId xmlns="" xmlns:a16="http://schemas.microsoft.com/office/drawing/2014/main" id="{D3CB2DBF-86BD-4842-BD8D-ED749472115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8577" y="5728474"/>
            <a:ext cx="4057891" cy="822797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3" name="Текст 10">
            <a:extLst>
              <a:ext uri="{FF2B5EF4-FFF2-40B4-BE49-F238E27FC236}">
                <a16:creationId xmlns="" xmlns:a16="http://schemas.microsoft.com/office/drawing/2014/main" id="{3743E8B6-7CBB-471E-A471-58E2B78D32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28577" y="5175792"/>
            <a:ext cx="3305175" cy="4286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4" name="Текст 6">
            <a:extLst>
              <a:ext uri="{FF2B5EF4-FFF2-40B4-BE49-F238E27FC236}">
                <a16:creationId xmlns="" xmlns:a16="http://schemas.microsoft.com/office/drawing/2014/main" id="{43700CC0-27A7-41CD-9023-C5A13EDC283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577" y="4184064"/>
            <a:ext cx="4057891" cy="822797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5" name="Текст 10">
            <a:extLst>
              <a:ext uri="{FF2B5EF4-FFF2-40B4-BE49-F238E27FC236}">
                <a16:creationId xmlns="" xmlns:a16="http://schemas.microsoft.com/office/drawing/2014/main" id="{C7E1DB0A-9FF1-40B4-BDB5-AC63D121103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28577" y="3631382"/>
            <a:ext cx="3305175" cy="4286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6" name="Текст 6">
            <a:extLst>
              <a:ext uri="{FF2B5EF4-FFF2-40B4-BE49-F238E27FC236}">
                <a16:creationId xmlns="" xmlns:a16="http://schemas.microsoft.com/office/drawing/2014/main" id="{9D51BF41-F634-4D57-A637-FF8A0EC4BB1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8577" y="2558629"/>
            <a:ext cx="4057891" cy="822797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Текст 10">
            <a:extLst>
              <a:ext uri="{FF2B5EF4-FFF2-40B4-BE49-F238E27FC236}">
                <a16:creationId xmlns="" xmlns:a16="http://schemas.microsoft.com/office/drawing/2014/main" id="{A1A49660-1072-4AE0-8537-A7BC419F156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28577" y="2005947"/>
            <a:ext cx="3305175" cy="4286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graphicFrame>
        <p:nvGraphicFramePr>
          <p:cNvPr id="18" name="Таблица 18">
            <a:extLst>
              <a:ext uri="{FF2B5EF4-FFF2-40B4-BE49-F238E27FC236}">
                <a16:creationId xmlns="" xmlns:a16="http://schemas.microsoft.com/office/drawing/2014/main" id="{70B24C5F-4D3D-4415-A815-49971BABC57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875099799"/>
              </p:ext>
            </p:extLst>
          </p:nvPr>
        </p:nvGraphicFramePr>
        <p:xfrm>
          <a:off x="4745620" y="471163"/>
          <a:ext cx="1435261" cy="60801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35261">
                  <a:extLst>
                    <a:ext uri="{9D8B030D-6E8A-4147-A177-3AD203B41FA5}">
                      <a16:colId xmlns="" xmlns:a16="http://schemas.microsoft.com/office/drawing/2014/main" val="3484662148"/>
                    </a:ext>
                  </a:extLst>
                </a:gridCol>
              </a:tblGrid>
              <a:tr h="152002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22690842"/>
                  </a:ext>
                </a:extLst>
              </a:tr>
              <a:tr h="152002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97834754"/>
                  </a:ext>
                </a:extLst>
              </a:tr>
              <a:tr h="152002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21002084"/>
                  </a:ext>
                </a:extLst>
              </a:tr>
              <a:tr h="152002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38219575"/>
                  </a:ext>
                </a:extLst>
              </a:tr>
            </a:tbl>
          </a:graphicData>
        </a:graphic>
      </p:graphicFrame>
      <p:sp>
        <p:nvSpPr>
          <p:cNvPr id="20" name="Рисунок 19">
            <a:extLst>
              <a:ext uri="{FF2B5EF4-FFF2-40B4-BE49-F238E27FC236}">
                <a16:creationId xmlns="" xmlns:a16="http://schemas.microsoft.com/office/drawing/2014/main" id="{C502F727-D6EE-497C-A5B0-DE090ED4782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954326" y="696054"/>
            <a:ext cx="1029786" cy="11015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ru-RU"/>
          </a:p>
        </p:txBody>
      </p:sp>
      <p:sp>
        <p:nvSpPr>
          <p:cNvPr id="21" name="Рисунок 19">
            <a:extLst>
              <a:ext uri="{FF2B5EF4-FFF2-40B4-BE49-F238E27FC236}">
                <a16:creationId xmlns="" xmlns:a16="http://schemas.microsoft.com/office/drawing/2014/main" id="{0A240E27-AEFA-43F0-89FF-2A74A5D77D8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942389" y="2199183"/>
            <a:ext cx="1029786" cy="11015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ru-RU"/>
          </a:p>
        </p:txBody>
      </p:sp>
      <p:sp>
        <p:nvSpPr>
          <p:cNvPr id="22" name="Рисунок 19">
            <a:extLst>
              <a:ext uri="{FF2B5EF4-FFF2-40B4-BE49-F238E27FC236}">
                <a16:creationId xmlns="" xmlns:a16="http://schemas.microsoft.com/office/drawing/2014/main" id="{27F5EEBF-34A9-48CF-83E0-D6D660A5179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942389" y="3739045"/>
            <a:ext cx="1029786" cy="11015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ru-RU"/>
          </a:p>
        </p:txBody>
      </p:sp>
      <p:sp>
        <p:nvSpPr>
          <p:cNvPr id="23" name="Рисунок 19">
            <a:extLst>
              <a:ext uri="{FF2B5EF4-FFF2-40B4-BE49-F238E27FC236}">
                <a16:creationId xmlns="" xmlns:a16="http://schemas.microsoft.com/office/drawing/2014/main" id="{190A3F46-C204-4178-985D-47AB747A32D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954326" y="5261562"/>
            <a:ext cx="1029786" cy="11015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8007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3/31/2023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E6F9B8CD-342D-4579-98EC-A8FD6B7370E1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7609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3/31/2023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590617" y="6447429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590617" y="6447429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8432800" y="1219203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3/31/2023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590617" y="6447429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3/31/2023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590617" y="6447429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534400" y="6356350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3/31/2023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864864" y="6356350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6864" y="6356350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590617" y="6447429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3" r:id="rId13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presentation-creation.ru/" TargetMode="Externa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72034" y="940473"/>
            <a:ext cx="109728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dirty="0" smtClean="0">
                <a:latin typeface="Arial" pitchFamily="34" charset="0"/>
                <a:cs typeface="Arial" pitchFamily="34" charset="0"/>
              </a:rPr>
              <a:t> </a:t>
            </a:r>
            <a:br>
              <a:rPr lang="ru-RU" sz="2200" dirty="0" smtClean="0">
                <a:latin typeface="Arial" pitchFamily="34" charset="0"/>
                <a:cs typeface="Arial" pitchFamily="34" charset="0"/>
              </a:rPr>
            </a:br>
            <a:r>
              <a:rPr lang="kk-KZ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Педагогтерді аттестаттаудан өткізу ережелері мен шарттары</a:t>
            </a:r>
            <a:r>
              <a:rPr lang="kk-KZ" sz="31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3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br>
              <a:rPr lang="ru-RU" sz="3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kk-KZ" sz="2000" dirty="0" smtClean="0">
                <a:solidFill>
                  <a:srgbClr val="002060"/>
                </a:solidFill>
              </a:rPr>
              <a:t/>
            </a:r>
            <a:br>
              <a:rPr lang="kk-KZ" sz="2000" dirty="0" smtClean="0">
                <a:solidFill>
                  <a:srgbClr val="002060"/>
                </a:solidFill>
              </a:rPr>
            </a:br>
            <a:r>
              <a:rPr lang="ru-RU" sz="3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ҚР </a:t>
            </a:r>
            <a:r>
              <a:rPr lang="ru-RU" sz="31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3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3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ғылым</a:t>
            </a:r>
            <a:r>
              <a:rPr lang="ru-RU" sz="3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Министрінің</a:t>
            </a:r>
            <a:r>
              <a:rPr lang="ru-RU" sz="3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2016 </a:t>
            </a:r>
            <a:r>
              <a:rPr lang="ru-RU" sz="31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жылғы</a:t>
            </a:r>
            <a:r>
              <a:rPr lang="ru-RU" sz="3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27 – </a:t>
            </a:r>
            <a:r>
              <a:rPr lang="ru-RU" sz="31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қаңтардағы</a:t>
            </a:r>
            <a:r>
              <a:rPr lang="ru-RU" sz="3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№ </a:t>
            </a:r>
            <a:r>
              <a:rPr lang="en-US" sz="3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83 </a:t>
            </a:r>
            <a:r>
              <a:rPr lang="kk-KZ" sz="3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бұйрығы, өзгерістер енгізу туралы ҚР Оқу – ағарту министрлігінің 2022 жылғы 30- желтоқсандағы </a:t>
            </a:r>
            <a:r>
              <a:rPr lang="ru-RU" sz="3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en-US" sz="3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533</a:t>
            </a:r>
            <a:r>
              <a:rPr lang="kk-KZ" sz="3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бұйрығы</a:t>
            </a:r>
            <a:r>
              <a:rPr lang="kk-KZ" sz="3100" b="1" dirty="0" smtClean="0">
                <a:solidFill>
                  <a:srgbClr val="002060"/>
                </a:solidFill>
              </a:rPr>
              <a:t/>
            </a:r>
            <a:br>
              <a:rPr lang="kk-KZ" sz="3100" b="1" dirty="0" smtClean="0">
                <a:solidFill>
                  <a:srgbClr val="002060"/>
                </a:solidFill>
              </a:rPr>
            </a:br>
            <a:r>
              <a:rPr lang="kk-KZ" sz="3100" b="1" dirty="0" smtClean="0">
                <a:solidFill>
                  <a:srgbClr val="002060"/>
                </a:solidFill>
              </a:rPr>
              <a:t/>
            </a:r>
            <a:br>
              <a:rPr lang="kk-KZ" sz="3100" b="1" dirty="0" smtClean="0">
                <a:solidFill>
                  <a:srgbClr val="002060"/>
                </a:solidFill>
              </a:rPr>
            </a:br>
            <a:r>
              <a:rPr lang="kk-KZ" sz="2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700" dirty="0" smtClean="0">
                <a:solidFill>
                  <a:srgbClr val="002060"/>
                </a:solidFill>
              </a:rPr>
              <a:t/>
            </a:r>
            <a:br>
              <a:rPr lang="ru-RU" sz="2700" dirty="0" smtClean="0">
                <a:solidFill>
                  <a:srgbClr val="002060"/>
                </a:solidFill>
              </a:rPr>
            </a:br>
            <a:endParaRPr lang="ru-RU" sz="27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48575" y="0"/>
            <a:ext cx="11308425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Әр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түрлі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деңгейдегі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аттестаттау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комиссияларының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құрамы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635000" y="1219200"/>
            <a:ext cx="5342467" cy="478366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Педагогтерді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аттестаттау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жөніндегі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комиссияның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құрамына</a:t>
            </a: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кемінде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10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жұмыс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өтілі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бар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педагогтер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"педагог-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зерттеуші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"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немесе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"педагог-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шебер"біліктілік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санатындағы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оқу-әдістемелік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кабинеттердің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орталықтардың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біліктілікті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арттыру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ұйымдарының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әдіскерлері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қоғамдық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үкіметтік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емес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ұйымдардың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өкілдері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кәсіподақтар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басқармасы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органдарының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ведомстволық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бағынысты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ұйымдардың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мамандары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6146800" y="1216152"/>
            <a:ext cx="5418328" cy="477824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беру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ұйымдарының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әдістемелік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кабинеттердің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орталықтардың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басшылары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басшыларының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орынбасарларын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аттестаттау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үшін</a:t>
            </a: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органдардың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өкілді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атқарушы</a:t>
            </a:r>
            <a:r>
              <a:rPr lang="ru-RU" dirty="0"/>
              <a:t> </a:t>
            </a:r>
            <a:r>
              <a:rPr lang="ru-RU" dirty="0" err="1"/>
              <a:t>органдардың</a:t>
            </a:r>
            <a:r>
              <a:rPr lang="ru-RU" dirty="0"/>
              <a:t> </a:t>
            </a:r>
            <a:r>
              <a:rPr lang="ru-RU" dirty="0" err="1" smtClean="0"/>
              <a:t>өкілдер</a:t>
            </a:r>
            <a:r>
              <a:rPr lang="ru-RU" dirty="0" smtClean="0"/>
              <a:t>;</a:t>
            </a:r>
          </a:p>
          <a:p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еңбек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жөніндегі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уәкілетті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органның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кәсіподақ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өкілдері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кіметтік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емес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ұйымдардың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органдардың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өкілді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атқарушы</a:t>
            </a:r>
            <a:r>
              <a:rPr lang="ru-RU" dirty="0"/>
              <a:t> </a:t>
            </a:r>
            <a:r>
              <a:rPr lang="ru-RU" dirty="0" err="1"/>
              <a:t>органдардың</a:t>
            </a:r>
            <a:r>
              <a:rPr lang="ru-RU" dirty="0"/>
              <a:t> </a:t>
            </a:r>
            <a:r>
              <a:rPr lang="ru-RU" dirty="0" err="1" smtClean="0"/>
              <a:t>өкілдері</a:t>
            </a:r>
            <a:r>
              <a:rPr lang="ru-RU" dirty="0" smtClean="0"/>
              <a:t>;</a:t>
            </a:r>
          </a:p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қоғамдық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кеңестер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аттестаттаушы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органның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құрылымдық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бөлімшелерінің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қызметкерлері</a:t>
            </a: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Аттестаттау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комиссиясының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қызметін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ұйымдастыруға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қойылатын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талаптар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779820"/>
              </p:ext>
            </p:extLst>
          </p:nvPr>
        </p:nvGraphicFramePr>
        <p:xfrm>
          <a:off x="270933" y="1422400"/>
          <a:ext cx="11717867" cy="534924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684976"/>
                <a:gridCol w="9032891"/>
              </a:tblGrid>
              <a:tr h="36813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Талаптар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16441">
                <a:tc>
                  <a:txBody>
                    <a:bodyPr/>
                    <a:lstStyle/>
                    <a:p>
                      <a:r>
                        <a:rPr lang="ru-RU" sz="1600" i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Құрамы</a:t>
                      </a:r>
                      <a:endParaRPr lang="ru-RU" sz="1600" i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мүшелердің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тақ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санынан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тұрады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кемінде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жеті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мүшеден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тұрады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 Комиссия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мүшелері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Комиссия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отырыстарына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ауыстыру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құқығынсыз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қатысады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28292">
                <a:tc>
                  <a:txBody>
                    <a:bodyPr/>
                    <a:lstStyle/>
                    <a:p>
                      <a:r>
                        <a:rPr lang="ru-RU" sz="1600" i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Төраға</a:t>
                      </a:r>
                      <a:r>
                        <a:rPr lang="ru-RU" sz="1600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мен </a:t>
                      </a:r>
                      <a:r>
                        <a:rPr lang="ru-RU" sz="1600" i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хатшыны</a:t>
                      </a:r>
                      <a:r>
                        <a:rPr lang="ru-RU" sz="1600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i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сайлау</a:t>
                      </a:r>
                      <a:r>
                        <a:rPr lang="ru-RU" sz="1600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i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тәртібі</a:t>
                      </a:r>
                      <a:endParaRPr lang="ru-RU" sz="1600" i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Комиссия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төрағасы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мен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Төрағасының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орынбасары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комиссия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мүшелерінің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арасынан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сайланады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01289">
                <a:tc>
                  <a:txBody>
                    <a:bodyPr/>
                    <a:lstStyle/>
                    <a:p>
                      <a:r>
                        <a:rPr lang="ru-RU" sz="1600" i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Хатшының</a:t>
                      </a:r>
                      <a:r>
                        <a:rPr lang="ru-RU" sz="1600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i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міндеттері</a:t>
                      </a:r>
                      <a:endParaRPr lang="ru-RU" sz="1600" i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Конкурстық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комиссияның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хатшысы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комиссия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отырысына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қажетті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материалдарды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құжаттарды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дайындайды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хаттаманы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ресімдейді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оған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қол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қояды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оның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мүшесі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болып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табылмайды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6441">
                <a:tc>
                  <a:txBody>
                    <a:bodyPr/>
                    <a:lstStyle/>
                    <a:p>
                      <a:r>
                        <a:rPr lang="ru-RU" sz="1600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Комиссия </a:t>
                      </a:r>
                      <a:r>
                        <a:rPr lang="ru-RU" sz="1600" i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шешімдерінің</a:t>
                      </a:r>
                      <a:r>
                        <a:rPr lang="ru-RU" sz="1600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i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жарамдылығы</a:t>
                      </a:r>
                      <a:endParaRPr lang="ru-RU" sz="1600" i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Комиссия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отырысы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егер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оған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оның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құрамының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кемінде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үштен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екісі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қатысса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заңды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деп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есептеледі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01289">
                <a:tc>
                  <a:txBody>
                    <a:bodyPr/>
                    <a:lstStyle/>
                    <a:p>
                      <a:r>
                        <a:rPr lang="ru-RU" sz="1600" i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Ерекше</a:t>
                      </a:r>
                      <a:r>
                        <a:rPr lang="ru-RU" sz="1600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i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талаптар</a:t>
                      </a:r>
                      <a:endParaRPr lang="ru-RU" sz="1600" i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Комиссия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отырыстарында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аудио - </a:t>
                      </a:r>
                      <a:r>
                        <a:rPr lang="ru-RU" sz="1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немесе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бейне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жазба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жүргізіледі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 Аудио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бейнежазба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аттестаттау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рәсімін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жүргізетін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мемлекеттік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органда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кемінде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үш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жыл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сақталады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28292">
                <a:tc>
                  <a:txBody>
                    <a:bodyPr/>
                    <a:lstStyle/>
                    <a:p>
                      <a:r>
                        <a:rPr lang="ru-RU" sz="1600" i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Отырыс</a:t>
                      </a:r>
                      <a:r>
                        <a:rPr lang="ru-RU" sz="1600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i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мерзімдері</a:t>
                      </a:r>
                      <a:endParaRPr lang="ru-RU" sz="1600" i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Тиісті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деңгейдегі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Комиссия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аттестатталушының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құжаттарын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жылына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екі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рет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тиісінше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ағымдағы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жылдың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5 </a:t>
                      </a:r>
                      <a:r>
                        <a:rPr lang="ru-RU" sz="1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мамырына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5 </a:t>
                      </a:r>
                      <a:r>
                        <a:rPr lang="ru-RU" sz="1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қарашасына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дейін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қарайды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98409" y="96260"/>
          <a:ext cx="5244858" cy="6303811"/>
        </p:xfrm>
        <a:graphic>
          <a:graphicData uri="http://schemas.openxmlformats.org/drawingml/2006/table">
            <a:tbl>
              <a:tblPr/>
              <a:tblGrid>
                <a:gridCol w="755754"/>
                <a:gridCol w="1581183"/>
                <a:gridCol w="117104"/>
                <a:gridCol w="2336936"/>
                <a:gridCol w="453881"/>
              </a:tblGrid>
              <a:tr h="159924">
                <a:tc gridSpan="5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Дата наблюдения урока/занятия: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9924">
                <a:tc gridSpan="5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Класс: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9924">
                <a:tc gridSpan="5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latin typeface="Times New Roman"/>
                          <a:ea typeface="Calibri"/>
                          <a:cs typeface="Times New Roman"/>
                        </a:rPr>
                        <a:t>Предмет:Тема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9924">
                <a:tc gridSpan="5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Педагог: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9924">
                <a:tc gridSpan="5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Наблюдатель: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7565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Элементы наблюдения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  <a:t>Отметка (v)</a:t>
                      </a:r>
                      <a:endParaRPr lang="ru-RU" sz="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924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5403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Представлен план урока/занятия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</a:br>
                      <a:endParaRPr lang="ru-RU" sz="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47">
                <a:tc rowSpan="3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5403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Ожидаемые результаты: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5403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соответствуют целям обучения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5403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учитывают потребности обучающихся/воспитанников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5403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направлены на развитие исследовательских навыков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47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5403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Педагог вовлекает обучающихся в постановку целей урока/занятия и ожидаемых результатов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</a:br>
                      <a:endParaRPr lang="ru-RU" sz="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47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5403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На каждом этапе урока педагог вовлекает всех обучающихся в активное обучение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</a:br>
                      <a:endParaRPr lang="ru-RU" sz="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47">
                <a:tc rowSpan="3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5403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При организации изучения учебного материала педагог обеспечивает: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5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5403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удовлетворение потребностей, обучающихся/воспитанников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5403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развитие способностей, обучающихся/воспитанников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565">
                <a:tc rowSpan="4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6.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5403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В ходе урока/занятия педагог использует ресурсы ИКТ: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</a:br>
                      <a:endParaRPr lang="ru-RU" sz="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8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5403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использует готовые цифровые образовательные ресурсы для достижения образовательных результатов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</a:br>
                      <a:endParaRPr lang="ru-RU" sz="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5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5403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использует собственные цифровые образовательные ресурсы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</a:br>
                      <a:endParaRPr lang="ru-RU" sz="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5403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задействует сетевые ресурсы для совместной работы учащихся/воспитанников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</a:br>
                      <a:endParaRPr lang="ru-RU" sz="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47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7.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5403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Педагог отслеживает прогресс каждого обучающегося/воспитанника по достижению целей обучения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</a:br>
                      <a:endParaRPr lang="ru-RU" sz="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47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8.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5403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Педагог вовлекает обучающихся/воспитанников в процесс оценивания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</a:br>
                      <a:endParaRPr lang="ru-RU" sz="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847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9.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5403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Педагог создает условия для предоставления обучающимися/воспитанниками конструктивной обратной связи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</a:br>
                      <a:endParaRPr lang="ru-RU" sz="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924">
                <a:tc gridSpan="5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Дополнительные элементы наблюдения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9924">
                <a:tc gridSpan="3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10.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924">
                <a:tc gridSpan="3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Times New Roman"/>
                          <a:ea typeface="Calibri"/>
                          <a:cs typeface="Times New Roman"/>
                        </a:rPr>
                        <a:t>11.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924">
                <a:tc gridSpan="3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Times New Roman"/>
                          <a:ea typeface="Calibri"/>
                          <a:cs typeface="Times New Roman"/>
                        </a:rPr>
                        <a:t>12.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924">
                <a:tc gridSpan="2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Обратная связь и рекомендации: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256" marR="262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8849" name="Rectangle 1"/>
          <p:cNvSpPr>
            <a:spLocks noChangeArrowheads="1"/>
          </p:cNvSpPr>
          <p:nvPr/>
        </p:nvSpPr>
        <p:spPr bwMode="auto">
          <a:xfrm>
            <a:off x="5584007" y="4043488"/>
            <a:ext cx="6150794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Приложение </a:t>
            </a:r>
            <a:r>
              <a:rPr kumimoji="0" lang="kk-KZ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 Правилам и условиям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проведения аттестации педагогов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форма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Лист наблюдения уроков/занятий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Наблюдатель: _______________________________________________</a:t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Подпись, ФИО (при </a:t>
            </a: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его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наличии)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Примечание: при информационной системе все документы просматриваются в профиле педагога</a:t>
            </a:r>
            <a:endParaRPr kumimoji="0" lang="kk-KZ" sz="11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222050" y="6407888"/>
            <a:ext cx="378020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Наблюдатель: _______________________________________________</a:t>
            </a:r>
            <a:b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Подпись, ФИО (при </a:t>
            </a:r>
            <a:r>
              <a:rPr kumimoji="0" lang="kk-KZ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его 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наличии)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5000" y="487740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36. Экспертный совет рассматривает и оценивает портфолио педагогов на присвоение (подтверждение) квалификационных категорий в соответствии с критериями оценивания портфолио педагогов на присвоение (подтверждение) квалификационных категорий по форме согласно приложению </a:t>
            </a:r>
            <a:r>
              <a:rPr lang="kk-K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 к настоящим Правилам, с учетом листов наблюдения уроков/занятий </a:t>
            </a:r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 форме согласно приложению 9 к настоящим Правилам и отзывами педагогов, заместителей руководителя, руководителя, методиста, родителей.</a:t>
            </a: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28602" y="719669"/>
          <a:ext cx="5486398" cy="5998630"/>
        </p:xfrm>
        <a:graphic>
          <a:graphicData uri="http://schemas.openxmlformats.org/drawingml/2006/table">
            <a:tbl>
              <a:tblPr/>
              <a:tblGrid>
                <a:gridCol w="1096811"/>
                <a:gridCol w="1096811"/>
                <a:gridCol w="1097592"/>
                <a:gridCol w="1097592"/>
                <a:gridCol w="1097592"/>
              </a:tblGrid>
              <a:tr h="142694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Квалификационная категория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9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Критерии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оценивания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педагог 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-модератор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педагог 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-эксперт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педагог 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-исследователь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педагог 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-мастер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388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Сформированность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умений и навыков воспитанников за последние три учебных года. С учетом динамики </a:t>
                      </a: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сформированности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умений и навыков </a:t>
                      </a: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(для дошкольного воспитания и обучения)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Динамика повышения уровня </a:t>
                      </a:r>
                      <a:r>
                        <a:rPr lang="kk-KZ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сформированности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умений и навыков у </a:t>
                      </a:r>
                      <a:r>
                        <a:rPr lang="kk-KZ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воспитанников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608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на 3%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(стартовый/промежуточный/итоговый)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на 4%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(стартовый/промежуточный/итоговый)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на 5%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(стартовый/промежуточный/итоговый)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на 6%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(стартовый/промежуточный/итоговый)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94">
                <a:tc rowSpan="2"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Качество знаний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обучающихся за последние три учебных года. С учетом динамики качества знаний </a:t>
                      </a: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(для среднего образования)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Динамика роста качества знаний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396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на 3%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(четверть/полугодие)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на 4%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(четверть/полугодие)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на 5%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(четверть/полугодие)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1125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на 6%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R="111125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(четверть/полугодие)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94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Качество преподавания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анализ урока/занятия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9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 менее 2-х</a:t>
                      </a: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 текущий год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 менее </a:t>
                      </a: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-х</a:t>
                      </a: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 текущий год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 менее </a:t>
                      </a: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-х</a:t>
                      </a: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 текущий год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 менее </a:t>
                      </a: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-х</a:t>
                      </a: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 текущий год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388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Результаты наблюдения урока/занятия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отзывы коллег, методистов, руководителей, заместителей руководителя, родителей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53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 менее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 менее 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 менее 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 менее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0" y="-69108"/>
            <a:ext cx="8217314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111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Приложение 8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111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 Правилам и условиям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111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проведения аттестации педагогов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111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Критерии оценивания портфолио педагога организации образования на присвоение (подтверждение) квалификационной категории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111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222999" y="711201"/>
          <a:ext cx="5232399" cy="5958863"/>
        </p:xfrm>
        <a:graphic>
          <a:graphicData uri="http://schemas.openxmlformats.org/drawingml/2006/table">
            <a:tbl>
              <a:tblPr/>
              <a:tblGrid>
                <a:gridCol w="906820"/>
                <a:gridCol w="1007580"/>
                <a:gridCol w="876594"/>
                <a:gridCol w="1027730"/>
                <a:gridCol w="1413675"/>
              </a:tblGrid>
              <a:tr h="19628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Качество проведения занятий</a:t>
                      </a:r>
                      <a:r>
                        <a:rPr lang="ru-RU" sz="700" baseline="30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229" marR="27229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Видеозапись занятия (продолжительностью </a:t>
                      </a:r>
                      <a:r>
                        <a:rPr lang="kk-KZ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 минут</a:t>
                      </a:r>
                      <a:r>
                        <a:rPr lang="kk-KZ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 Основное требование: без монтажа, аудио- видео склеиваний</a:t>
                      </a:r>
                      <a:r>
                        <a:rPr lang="ru-RU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 с листом наблюдения и анализом занятия методиста, руководителя организации образования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(не менее 2-х занятий за текущий учебный год)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229" marR="27229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Видеозапись занятия </a:t>
                      </a:r>
                      <a:r>
                        <a:rPr lang="ru-RU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(продолжительностью </a:t>
                      </a:r>
                      <a:r>
                        <a:rPr lang="kk-KZ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 минут</a:t>
                      </a:r>
                      <a:r>
                        <a:rPr lang="kk-KZ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 Основное требование: без монтажа, аудио- видео склеиваний</a:t>
                      </a:r>
                      <a:r>
                        <a:rPr lang="ru-RU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kk-KZ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с листом наблюдения и анализом занятия методиста, руководителя  организации образования 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(не менее 2-х занятий за текущий учебный год) 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229" marR="27229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Видеозапись занятия (продолжительностью </a:t>
                      </a:r>
                      <a:r>
                        <a:rPr lang="kk-KZ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 минут</a:t>
                      </a:r>
                      <a:r>
                        <a:rPr lang="kk-KZ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 Основное требование: без монтажа, аудио- видео склеиваний</a:t>
                      </a:r>
                      <a:r>
                        <a:rPr lang="ru-RU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)с листом наблюдения и анализом занятия методиста, руководителя организации образования 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(не менее 3-х занятий за текущий учебный год)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229" marR="27229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Видеозапись занятия (продолжительностью </a:t>
                      </a:r>
                      <a:r>
                        <a:rPr lang="kk-KZ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 минут</a:t>
                      </a:r>
                      <a:r>
                        <a:rPr lang="kk-KZ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 Основное требование: без монтажа, аудио- видео склеиваний</a:t>
                      </a:r>
                      <a:r>
                        <a:rPr lang="ru-RU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 с листом наблюдения и анализом занятия методиста, руководителя организации образования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(не менее 3-х занятий за текущий учебный год)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229" marR="27229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9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Достижения педагога в профессиональных конкурсах или олимпиадах </a:t>
                      </a:r>
                      <a:r>
                        <a:rPr lang="kk-KZ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 соответствии с приказом Министра образования и науки Республики Казахстан от 7 декабря 2011 года № 514 «</a:t>
                      </a:r>
                      <a:r>
                        <a:rPr lang="ru-RU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 утверждении Перечня республиканских и международных олимпиад и конкурсов научных проектов (научных соревнований) по общеобразовательным предметам, конкурсов исполнителей, конкурсов профессионального мастерства и спортивных соревнований</a:t>
                      </a:r>
                      <a:r>
                        <a:rPr lang="kk-KZ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» (</a:t>
                      </a:r>
                      <a:r>
                        <a:rPr lang="kk-KZ" sz="700" spc="1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зарегистрирован в Реестре государственной регистрации нормативных правовых актов №</a:t>
                      </a:r>
                      <a:r>
                        <a:rPr lang="ru-RU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7355</a:t>
                      </a:r>
                      <a:r>
                        <a:rPr lang="kk-KZ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 (далее – приказ №514)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229" marR="27229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229" marR="27229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Победитель или призер</a:t>
                      </a:r>
                      <a:r>
                        <a:rPr lang="kk-KZ" sz="7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ru-RU" sz="7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или участник. Уровень области/городов республиканского значения и столицы</a:t>
                      </a:r>
                      <a:r>
                        <a:rPr lang="kk-KZ" sz="7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(при наличии)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229" marR="27229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Победитель или призер профессиональных конкурсов, проводимых по плану управления образования области или на республиканском уровне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229" marR="27229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Победитель или призер профессиональных конкурсов, проводимых на республиканском уровне 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229" marR="27229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одержимое 12"/>
          <p:cNvSpPr>
            <a:spLocks noGrp="1"/>
          </p:cNvSpPr>
          <p:nvPr>
            <p:ph sz="quarter" idx="2"/>
          </p:nvPr>
        </p:nvSpPr>
        <p:spPr>
          <a:xfrm>
            <a:off x="6608064" y="1258485"/>
            <a:ext cx="5388864" cy="4937760"/>
          </a:xfrm>
        </p:spPr>
        <p:txBody>
          <a:bodyPr>
            <a:normAutofit fontScale="32500" lnSpcReduction="20000"/>
          </a:bodyPr>
          <a:lstStyle/>
          <a:p>
            <a:pPr algn="r"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Приложение </a:t>
            </a:r>
            <a:r>
              <a:rPr lang="kk-KZ" b="1" dirty="0" smtClean="0">
                <a:latin typeface="Arial" pitchFamily="34" charset="0"/>
                <a:cs typeface="Arial" pitchFamily="34" charset="0"/>
              </a:rPr>
              <a:t>32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к Правилам и условиям</a:t>
            </a:r>
          </a:p>
          <a:p>
            <a:pPr algn="r"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проведения аттестации педагогов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Форма</a:t>
            </a:r>
          </a:p>
          <a:p>
            <a:pPr>
              <a:buNone/>
            </a:pPr>
            <a:r>
              <a:rPr lang="kk-KZ" dirty="0" smtClean="0">
                <a:latin typeface="Arial" pitchFamily="34" charset="0"/>
                <a:cs typeface="Arial" pitchFamily="34" charset="0"/>
              </a:rPr>
              <a:t> 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kk-KZ" dirty="0" smtClean="0">
                <a:latin typeface="Arial" pitchFamily="34" charset="0"/>
                <a:cs typeface="Arial" pitchFamily="34" charset="0"/>
              </a:rPr>
              <a:t>Выписка из протокола заседания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педагогического совета</a:t>
            </a:r>
          </a:p>
          <a:p>
            <a:pPr>
              <a:buNone/>
            </a:pPr>
            <a:r>
              <a:rPr lang="kk-KZ" dirty="0" smtClean="0">
                <a:latin typeface="Arial" pitchFamily="34" charset="0"/>
                <a:cs typeface="Arial" pitchFamily="34" charset="0"/>
              </a:rPr>
              <a:t>______________________________________________________________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kk-KZ" dirty="0" smtClean="0">
                <a:latin typeface="Arial" pitchFamily="34" charset="0"/>
                <a:cs typeface="Arial" pitchFamily="34" charset="0"/>
              </a:rPr>
              <a:t>наименование организации образования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kk-KZ" dirty="0" smtClean="0">
                <a:latin typeface="Arial" pitchFamily="34" charset="0"/>
                <a:cs typeface="Arial" pitchFamily="34" charset="0"/>
              </a:rPr>
              <a:t>от «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__» _____________ 20 ___ г.</a:t>
            </a:r>
          </a:p>
          <a:p>
            <a:pPr>
              <a:buNone/>
            </a:pPr>
            <a:r>
              <a:rPr lang="kk-KZ" dirty="0" smtClean="0">
                <a:latin typeface="Arial" pitchFamily="34" charset="0"/>
                <a:cs typeface="Arial" pitchFamily="34" charset="0"/>
              </a:rPr>
              <a:t>Председатель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– Ф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.И.О.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kk-KZ" dirty="0" smtClean="0">
                <a:latin typeface="Arial" pitchFamily="34" charset="0"/>
                <a:cs typeface="Arial" pitchFamily="34" charset="0"/>
              </a:rPr>
              <a:t>Секретарь – Ф.И.О.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kk-KZ" dirty="0" smtClean="0">
                <a:latin typeface="Arial" pitchFamily="34" charset="0"/>
                <a:cs typeface="Arial" pitchFamily="34" charset="0"/>
              </a:rPr>
              <a:t>Присутствовали: _____ человек.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Повестка дня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kk-KZ" dirty="0" smtClean="0">
                <a:latin typeface="Arial" pitchFamily="34" charset="0"/>
                <a:cs typeface="Arial" pitchFamily="34" charset="0"/>
              </a:rPr>
              <a:t>О присвоении (подтверждении) квалификационных категорий педагогам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kk-KZ" dirty="0" smtClean="0">
                <a:latin typeface="Arial" pitchFamily="34" charset="0"/>
                <a:cs typeface="Arial" pitchFamily="34" charset="0"/>
              </a:rPr>
              <a:t>Слушали: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kk-KZ" dirty="0" smtClean="0">
                <a:latin typeface="Arial" pitchFamily="34" charset="0"/>
                <a:cs typeface="Arial" pitchFamily="34" charset="0"/>
              </a:rPr>
              <a:t>          Краткая информация о педагоге (педагогах), претендующих на присвоениие (подтверждение) квалификационных категорий по вопросу соблюдения педагогической этики в соответствии с приказом Министра образования и науки Республики Казахстан от 11 мая 2020 года № 190 «О некоторых вопросах педагогической этики» (зарегистрирован в Министерстве юстиции Республики Казахстан 12 мая 2020 года № 20619).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kk-KZ" dirty="0" smtClean="0">
                <a:latin typeface="Arial" pitchFamily="34" charset="0"/>
                <a:cs typeface="Arial" pitchFamily="34" charset="0"/>
              </a:rPr>
              <a:t>РЕШЕНИЕ: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kk-KZ" dirty="0" smtClean="0">
                <a:latin typeface="Arial" pitchFamily="34" charset="0"/>
                <a:cs typeface="Arial" pitchFamily="34" charset="0"/>
              </a:rPr>
              <a:t>Рекомендуется на присвоение (подтверждение) квалификационной категории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__________________________.</a:t>
            </a:r>
          </a:p>
          <a:p>
            <a:pPr>
              <a:buNone/>
            </a:pPr>
            <a:r>
              <a:rPr lang="kk-KZ" dirty="0" smtClean="0">
                <a:latin typeface="Arial" pitchFamily="34" charset="0"/>
                <a:cs typeface="Arial" pitchFamily="34" charset="0"/>
              </a:rPr>
              <a:t>Не рекомендуется на присвоение (подтверждение) квалификационной категории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__________________________.</a:t>
            </a:r>
          </a:p>
          <a:p>
            <a:pPr>
              <a:buNone/>
            </a:pPr>
            <a:r>
              <a:rPr lang="kk-KZ" dirty="0" smtClean="0">
                <a:latin typeface="Arial" pitchFamily="34" charset="0"/>
                <a:cs typeface="Arial" pitchFamily="34" charset="0"/>
              </a:rPr>
              <a:t>Примечание: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kk-KZ" dirty="0" smtClean="0">
                <a:latin typeface="Arial" pitchFamily="34" charset="0"/>
                <a:cs typeface="Arial" pitchFamily="34" charset="0"/>
              </a:rPr>
              <a:t>         Решение педагогического совета носит рекомендательный характер. Вне зависимости от решения педагог продолжает принимать участие в процедуре присвоения (подтверждения) квалификационной категории. Окончательное решение принимает аттестационная комиссия соответствующего уровня.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69817" y="310552"/>
          <a:ext cx="5772192" cy="6273754"/>
        </p:xfrm>
        <a:graphic>
          <a:graphicData uri="http://schemas.openxmlformats.org/drawingml/2006/table">
            <a:tbl>
              <a:tblPr/>
              <a:tblGrid>
                <a:gridCol w="1312396"/>
                <a:gridCol w="1312396"/>
                <a:gridCol w="1313335"/>
                <a:gridCol w="1002079"/>
                <a:gridCol w="831986"/>
              </a:tblGrid>
              <a:tr h="224514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Достижения, обучающихся в конкурсах или олимпиадах, или соревнованиях, в соответствии с перечнем, утвержденным уполномоченным органом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47" marR="135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Победитель или призер, или участник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47" marR="135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047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Уровень района/города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47" marR="135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Уровень области/городов республиканского значения и столицы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47" marR="135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Уровень области/городов республиканского значения и столицы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47" marR="135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1125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Республиканский или </a:t>
                      </a:r>
                      <a:r>
                        <a:rPr lang="ru-RU" sz="8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международныйуровень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47" marR="135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946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Достижения педагога в профессиональных конкурсах или олимпиадах, в соответствии с перечнем, утвержденным уполномоченным органом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47" marR="135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R="111125"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Победитель или призер</a:t>
                      </a:r>
                      <a:r>
                        <a:rPr lang="kk-KZ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или участник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47" marR="135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256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Уровень района/города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47" marR="135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Уровень области/городов республиканского значения и столицы</a:t>
                      </a:r>
                      <a:r>
                        <a:rPr lang="kk-KZ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(при наличии)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47" marR="135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Уровень области/городов республиканского значения и столицы</a:t>
                      </a:r>
                      <a:r>
                        <a:rPr lang="kk-KZ" sz="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(при наличии)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47" marR="135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1125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Республиканский или </a:t>
                      </a:r>
                      <a:r>
                        <a:rPr lang="ru-RU" sz="8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международныйуровень</a:t>
                      </a:r>
                      <a:r>
                        <a:rPr lang="kk-KZ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(при наличии)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47" marR="135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946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Обобщение педагогического опыта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47" marR="135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R="111125"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выступление на семинарах, конференциях, форумах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47" marR="135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029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47" marR="135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47" marR="135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 уровне области/городов (</a:t>
                      </a:r>
                      <a:r>
                        <a:rPr lang="kk-KZ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ссылки</a:t>
                      </a: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 или разработка методических материалов (представляется решение учебно-методического совета соответствующего уровня </a:t>
                      </a:r>
                      <a:r>
                        <a:rPr lang="kk-KZ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(при управлении образования) 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47" marR="135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1125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 уровне республики (международный) (</a:t>
                      </a:r>
                      <a:r>
                        <a:rPr lang="kk-KZ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ссылки</a:t>
                      </a: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 или авторские </a:t>
                      </a:r>
                      <a:r>
                        <a:rPr lang="kk-KZ" sz="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программы (одобренныеРеспубликанским учебно-методическим советом) 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547" marR="135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7825" name="Rectangle 1"/>
          <p:cNvSpPr>
            <a:spLocks noChangeArrowheads="1"/>
          </p:cNvSpPr>
          <p:nvPr/>
        </p:nvSpPr>
        <p:spPr bwMode="auto">
          <a:xfrm>
            <a:off x="6288657" y="432975"/>
            <a:ext cx="59033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Наличие выписки из протокола заседания педагогического совета согласно приложению 32 к настоящим Правилам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63765"/>
            <a:ext cx="12192000" cy="980728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Параграф 1.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Педагогтерге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біліктілік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санаттарын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кезекті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беру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тәртібі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</a:t>
            </a: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Педагог-стажер" </a:t>
            </a:r>
            <a:r>
              <a:rPr lang="ru-RU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біліктілік</a:t>
            </a:r>
            <a:r>
              <a:rPr lang="ru-RU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санатына</a:t>
            </a:r>
            <a:r>
              <a:rPr lang="ru-RU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қойылатын</a:t>
            </a:r>
            <a:r>
              <a:rPr lang="ru-RU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талаптар</a:t>
            </a:r>
            <a:r>
              <a:rPr lang="ru-RU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sz="20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504173"/>
              </p:ext>
            </p:extLst>
          </p:nvPr>
        </p:nvGraphicFramePr>
        <p:xfrm>
          <a:off x="301840" y="1186034"/>
          <a:ext cx="11842829" cy="4888761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1520887"/>
                <a:gridCol w="5160971"/>
                <a:gridCol w="5160971"/>
              </a:tblGrid>
              <a:tr h="781513">
                <a:tc>
                  <a:txBody>
                    <a:bodyPr/>
                    <a:lstStyle/>
                    <a:p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Талаптары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  <a:endParaRPr kumimoji="0" lang="ru-RU" sz="1400" kern="120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  <a:tc gridSpan="2">
                  <a:txBody>
                    <a:bodyPr/>
                    <a:lstStyle/>
                    <a:p>
                      <a:pPr marL="228600" indent="-228600">
                        <a:buAutoNum type="arabicParenR"/>
                      </a:pPr>
                      <a:r>
                        <a:rPr kumimoji="0" lang="kk-KZ" sz="1400" kern="1200" dirty="0" smtClean="0">
                          <a:latin typeface="Arial" pitchFamily="34" charset="0"/>
                          <a:cs typeface="Arial" pitchFamily="34" charset="0"/>
                        </a:rPr>
                        <a:t>тиісті бейін бойынша педагогикалық немесе өзге де кәсіптік білімі бар немесе қайта даярлау курстарынан өткен адамдар;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kumimoji="0" lang="kk-KZ" sz="1400" kern="1200" dirty="0" smtClean="0">
                          <a:latin typeface="Arial" pitchFamily="34" charset="0"/>
                          <a:cs typeface="Arial" pitchFamily="34" charset="0"/>
                        </a:rPr>
                        <a:t>педагогикалық қызметке алғаш кіріскендер;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kumimoji="0" lang="kk-KZ" sz="1400" kern="1200" dirty="0" smtClean="0">
                          <a:latin typeface="Arial" pitchFamily="34" charset="0"/>
                          <a:cs typeface="Arial" pitchFamily="34" charset="0"/>
                        </a:rPr>
                        <a:t>педагогтің бос немесе уақытша бос лауазымына орналасуға конкурс жарияланғанға дейін </a:t>
                      </a:r>
                      <a:r>
                        <a:rPr kumimoji="0" lang="kk-KZ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соңғы бес жыл ішінде білім беру ұйымдарында педагогикалық (оқытушылық) қызметті жүзеге асырмаған</a:t>
                      </a:r>
                      <a:r>
                        <a:rPr kumimoji="0" lang="kk-KZ" sz="1400" kern="1200" dirty="0" smtClean="0">
                          <a:latin typeface="Arial" pitchFamily="34" charset="0"/>
                          <a:cs typeface="Arial" pitchFamily="34" charset="0"/>
                        </a:rPr>
                        <a:t>, ұлттық біліктілік тестілеуінен сәтті өткен адамдар.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0757">
                <a:tc>
                  <a:txBody>
                    <a:bodyPr/>
                    <a:lstStyle/>
                    <a:p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Иемдену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мерзімі</a:t>
                      </a:r>
                      <a:endParaRPr kumimoji="0" lang="ru-RU" sz="1400" kern="120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kern="1200" dirty="0" smtClean="0">
                          <a:latin typeface="Arial" pitchFamily="34" charset="0"/>
                          <a:cs typeface="Arial" pitchFamily="34" charset="0"/>
                        </a:rPr>
                        <a:t>"Педагог-стажер" біліктілік санаты мамандыққа енгізу жөніндегі бағдарлама аяқталғанға дейін </a:t>
                      </a:r>
                      <a:r>
                        <a:rPr kumimoji="0" lang="kk-KZ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бір оқу жылына беріледі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88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kern="120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Тәлімгерлікті</a:t>
                      </a:r>
                      <a:r>
                        <a:rPr kumimoji="0" lang="ru-RU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ұйымдастыру</a:t>
                      </a:r>
                      <a:r>
                        <a:rPr kumimoji="0" lang="ru-RU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</a:t>
                      </a:r>
                      <a:r>
                        <a:rPr kumimoji="0" lang="ru-RU" sz="1400" b="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Бір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оқу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жылы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кезеңінде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тәлімгерлік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тәртібімен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педагог </a:t>
                      </a:r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бекітіледі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endParaRPr kumimoji="0" lang="ru-RU" sz="1400" kern="120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  <a:tc>
                  <a:txBody>
                    <a:bodyPr/>
                    <a:lstStyle/>
                    <a:p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Педагог- стажер мамандыққа кіру бойынша бағдарламаны аяқтағаннан кейін дайындайды: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қызмет нәтижелері туралы есеп,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сабақтарды көрсетеді,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en-US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Lesson Study </a:t>
                      </a: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сабағын зерттеуді жүргізеді,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en-US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Action Research </a:t>
                      </a: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әдісін қолданады.</a:t>
                      </a:r>
                    </a:p>
                  </a:txBody>
                  <a:tcPr marL="28967" marR="28967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Педагог-тәлімгер </a:t>
                      </a: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бағдарлама нәтижелері бойынша педагог-стажерға ұсыныс дайындайды</a:t>
                      </a:r>
                      <a:r>
                        <a:rPr kumimoji="0" lang="kk-KZ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</a:tr>
              <a:tr h="1510964">
                <a:tc>
                  <a:txBody>
                    <a:bodyPr/>
                    <a:lstStyle/>
                    <a:p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Қорытынды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</a:t>
                      </a:r>
                      <a:r>
                        <a:rPr kumimoji="0" lang="ru-RU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"Педагог" </a:t>
                      </a:r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санатын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беру</a:t>
                      </a:r>
                      <a:endParaRPr kumimoji="0" lang="ru-RU" sz="1400" kern="120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kern="1200" dirty="0" smtClean="0">
                          <a:latin typeface="Arial" pitchFamily="34" charset="0"/>
                          <a:cs typeface="Arial" pitchFamily="34" charset="0"/>
                        </a:rPr>
                        <a:t>Мамандыққа кіру жөніндегі бағдарламаны аяқтау және педагог-тәлімгердің оң ұсынымы қорытындысы бойынша білім беру ұйымының аттестаттау комиссиясы </a:t>
                      </a:r>
                      <a:r>
                        <a:rPr kumimoji="0" lang="kk-KZ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«педагог-стажерға» «педагог» біліктілік санатын бе</a:t>
                      </a:r>
                      <a:r>
                        <a:rPr kumimoji="0" lang="kk-KZ" sz="1400" kern="1200" dirty="0" smtClean="0">
                          <a:latin typeface="Arial" pitchFamily="34" charset="0"/>
                          <a:cs typeface="Arial" pitchFamily="34" charset="0"/>
                        </a:rPr>
                        <a:t>ру туралы шешім шығарады. Біліктілік санатын бергеннен кейін педагогпен бір күнтізбелік жылға еңбек шарты жасалады. Кейінгі еңбек қатынастары еңбек заңнамасы шеңберінде ресімделеді.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6348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"Педагог" </a:t>
            </a:r>
            <a:r>
              <a:rPr lang="ru-RU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біліктілік</a:t>
            </a: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санатына</a:t>
            </a: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қойылатын</a:t>
            </a: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талаптар</a:t>
            </a: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531935"/>
              </p:ext>
            </p:extLst>
          </p:nvPr>
        </p:nvGraphicFramePr>
        <p:xfrm>
          <a:off x="159451" y="653292"/>
          <a:ext cx="11924538" cy="5974080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1602596"/>
                <a:gridCol w="10321942"/>
              </a:tblGrid>
              <a:tr h="2666957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"Педагог" </a:t>
                      </a:r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санатына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қойылатын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талаптар</a:t>
                      </a:r>
                      <a:endParaRPr kumimoji="0" lang="ru-RU" sz="1400" kern="120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arenR"/>
                      </a:pP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тиісті </a:t>
                      </a:r>
                      <a:r>
                        <a:rPr kumimoji="0" lang="kk-KZ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бейін</a:t>
                      </a: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бойынша </a:t>
                      </a:r>
                      <a:r>
                        <a:rPr kumimoji="0" lang="kk-KZ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педагогикалық немесе өзге де кәсіптік білімі бар </a:t>
                      </a: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немесе "педагог-стажер" санатына қойылатын талаптарға сәйкес келетін </a:t>
                      </a:r>
                      <a:r>
                        <a:rPr kumimoji="0" lang="kk-KZ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қайта даярлау курстарынан өткен және кемінде 1 жыл педагогикалық өтілі бар адамдар;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бастапқыда "педагог-стажер" санатын беруге жататын, ұлттық біліктілік тестілеуінен сәтті өткен адамдарды қоспағанда, тиісті бейін бойынша педагогикалық немесе өзге де кәсіптік білімі бар немесе қайта даярлау курстарынан өткен адамдар, оның </a:t>
                      </a:r>
                      <a:r>
                        <a:rPr kumimoji="0" lang="kk-KZ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ішінде:педагогикалық лауазымдағы жұмысын қайта бастаған</a:t>
                      </a: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(жалпы педагогикалық өтілі 1 жылдан кем емес 5 жылдан аспайтын педагогикалық лауазымға қайта бастау мерзімі) және біліктілік санаты жоқ;білім беру ұйымдарына білім беру саласындағы уәкілетті органнан, білім беруді басқару органдарынан, әдістемелік кабинеттерден, біліктілікті арттыру институттарынан, жоғары оқу орындарынан ауысқан;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Қазақстан Республикасынан тыс жерлерде мамандығы бойынша </a:t>
                      </a:r>
                      <a:r>
                        <a:rPr kumimoji="0" lang="kk-KZ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оқуда (тағылымдамада) болған</a:t>
                      </a: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Педагогикалық қызметті жүзеге асырған және Қазақстан Республикасына </a:t>
                      </a:r>
                      <a:r>
                        <a:rPr kumimoji="0" lang="kk-KZ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жақын және алыс шет елдерден келген</a:t>
                      </a: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тиісті бейін бойынша педагогикалық немесе өзге де кәсіптік білімі бар немесе </a:t>
                      </a:r>
                      <a:r>
                        <a:rPr kumimoji="0" lang="kk-KZ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2022 жылғы 1 қаңтарға  дейінгі мерзімде педагог ретінде білім беру ұйымдарына қабылданған</a:t>
                      </a: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біліктілік санаты жоқ қайта даярлау курстарынан өткен адамдар, сондай-ақ техникалық және кәсіптік, орта білімнен кейінгі білім беру ұйымдарында арнайы пәндер бойынша педагог лауазымдарына педагогикалық қызметке кіріскен педагогтер және өндірістік оқыту шеберлері;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қосымша білім беру жүйесінде </a:t>
                      </a:r>
                      <a:r>
                        <a:rPr kumimoji="0" lang="kk-KZ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 және одан да көп жыл кәсіби өтілі бар адамдар</a:t>
                      </a: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</a:tr>
              <a:tr h="390757">
                <a:tc>
                  <a:txBody>
                    <a:bodyPr/>
                    <a:lstStyle/>
                    <a:p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Біліктілік</a:t>
                      </a:r>
                      <a:r>
                        <a:rPr kumimoji="0" lang="ru-RU" sz="1400" kern="120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талаптары</a:t>
                      </a:r>
                      <a:endParaRPr kumimoji="0" lang="ru-RU" sz="1400" kern="120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  <a:tc>
                  <a:txBody>
                    <a:bodyPr/>
                    <a:lstStyle/>
                    <a:p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"Педагог" санатына үміткер педагогтер № 338 бұйрыққа немесе кәсіптік стандартқа сәйкес біліктілік талаптарына сәйкес келуі және мынадай кәсіптік құзыреттерге сәйкес келуі тиіс: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оқу пәнінің, оқу-тәрбие процесінің мазмұнын, оқыту және бағалау әдістемесін біледі;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 алушылардың психологиялық-жас ерекшеліктерін ескере отырып, оқу-тәрбие процесін жоспарлайды және ұйымдастырады,білім алушының жалпы мәдениетін қалыптастыруға және оны әлеуметтендіруге ықпал етеді,білім беру ұйымы деңгейіндегі іс-шараларға қатысады,білім алушылардың қажеттіліктерін ескере отырып, тәрбиелеу мен оқытуда жеке тәсілді жүзеге асырады,кәсіби-педагогикалық диалог дағдыларын меңгерген, цифрлық білім беру ресурстарын қолданады;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en-US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Lesson Study </a:t>
                      </a: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сабағына зерттеу жүргізеді;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en-US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Action Research </a:t>
                      </a: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әдісін қолданады;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kk-KZ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«Педагогикалық этиканың кейбір мәселелері туралы" ҚР  БҒМ  2020 жылғы 11 мамырдағы № 190 бұйрығына сәйкес педагогикалық этиканың негізгі нормаларын сақтайды. 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06313"/>
            <a:ext cx="12192000" cy="628188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іліктілік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санатына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қойылатын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талаптар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955003"/>
              </p:ext>
            </p:extLst>
          </p:nvPr>
        </p:nvGraphicFramePr>
        <p:xfrm>
          <a:off x="343661" y="1270000"/>
          <a:ext cx="5041139" cy="5305213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1696806"/>
                <a:gridCol w="3344333"/>
              </a:tblGrid>
              <a:tr h="13506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cs typeface="Arial" pitchFamily="34" charset="0"/>
                        </a:rPr>
                        <a:t>Педагог - </a:t>
                      </a:r>
                      <a:r>
                        <a:rPr lang="ru-RU" sz="1200" b="1" dirty="0" err="1" smtClean="0">
                          <a:latin typeface="Arial" pitchFamily="34" charset="0"/>
                          <a:cs typeface="Arial" pitchFamily="34" charset="0"/>
                        </a:rPr>
                        <a:t>модераторға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kk-KZ" sz="1200" kern="1200" dirty="0" smtClean="0">
                          <a:latin typeface="Arial" pitchFamily="34" charset="0"/>
                          <a:cs typeface="Arial" pitchFamily="34" charset="0"/>
                        </a:rPr>
                        <a:t> тиісті </a:t>
                      </a:r>
                      <a:r>
                        <a:rPr kumimoji="0" lang="kk-KZ" sz="12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бейін бойынша педагогикалық </a:t>
                      </a:r>
                      <a:r>
                        <a:rPr kumimoji="0" lang="kk-KZ" sz="1200" kern="1200" dirty="0" smtClean="0">
                          <a:latin typeface="Arial" pitchFamily="34" charset="0"/>
                          <a:cs typeface="Arial" pitchFamily="34" charset="0"/>
                        </a:rPr>
                        <a:t>немесе өзге де кәсіптік білімі бар адамдар;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kk-KZ" sz="1200" kern="1200" dirty="0" smtClean="0">
                          <a:latin typeface="Arial" pitchFamily="34" charset="0"/>
                          <a:cs typeface="Arial" pitchFamily="34" charset="0"/>
                        </a:rPr>
                        <a:t> қайта даярлау курстарынан өткен адамдар;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kk-KZ" sz="1200" kern="1200" dirty="0" smtClean="0">
                          <a:latin typeface="Arial" pitchFamily="34" charset="0"/>
                          <a:cs typeface="Arial" pitchFamily="34" charset="0"/>
                        </a:rPr>
                        <a:t> кәсіби құзыреттерге сәйкес келетін кемінде </a:t>
                      </a:r>
                      <a:r>
                        <a:rPr kumimoji="0" lang="kk-KZ" sz="1200" b="1" u="sng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екі жыл </a:t>
                      </a:r>
                      <a:r>
                        <a:rPr kumimoji="0" lang="kk-KZ" sz="1200" kern="1200" dirty="0" smtClean="0">
                          <a:latin typeface="Arial" pitchFamily="34" charset="0"/>
                          <a:cs typeface="Arial" pitchFamily="34" charset="0"/>
                        </a:rPr>
                        <a:t>педагогикалық өтілі.</a:t>
                      </a:r>
                      <a:endParaRPr kumimoji="0" lang="ru-RU" sz="1200" b="1" kern="1200" dirty="0" smtClean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</a:tr>
              <a:tr h="39546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Arial" pitchFamily="34" charset="0"/>
                          <a:cs typeface="Arial" pitchFamily="34" charset="0"/>
                        </a:rPr>
                        <a:t>Кәсіби</a:t>
                      </a:r>
                      <a:r>
                        <a:rPr lang="ru-RU" sz="12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err="1" smtClean="0">
                          <a:latin typeface="Arial" pitchFamily="34" charset="0"/>
                          <a:cs typeface="Arial" pitchFamily="34" charset="0"/>
                        </a:rPr>
                        <a:t>құзыреттер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  <a:tc>
                  <a:txBody>
                    <a:bodyPr/>
                    <a:lstStyle/>
                    <a:p>
                      <a:endParaRPr kumimoji="0" lang="ru-RU" sz="1200" kern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kk-KZ" sz="1200" kern="1200" dirty="0" smtClean="0">
                          <a:latin typeface="Arial" pitchFamily="34" charset="0"/>
                          <a:cs typeface="Arial" pitchFamily="34" charset="0"/>
                        </a:rPr>
                        <a:t> оқытудың инновациялық формаларын, әдістері мен құралдарын қолданады;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kk-KZ" sz="1200" kern="1200" dirty="0" smtClean="0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kumimoji="0" lang="kk-KZ" sz="12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кәсіби шеберлік конкурсының </a:t>
                      </a:r>
                      <a:r>
                        <a:rPr kumimoji="0" lang="kk-KZ" sz="12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қатысушысы немесе жүлдегері немесе жеңімпазы </a:t>
                      </a:r>
                      <a:r>
                        <a:rPr kumimoji="0" lang="kk-KZ" sz="12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болып табылады немесе </a:t>
                      </a:r>
                      <a:r>
                        <a:rPr kumimoji="0" lang="kk-KZ" sz="12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қатысушылары немесе жүлдегерлері </a:t>
                      </a:r>
                      <a:r>
                        <a:rPr kumimoji="0" lang="kk-KZ" sz="12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немесе білім беру ұйымы, (облыстық маңызы бар қала) деңгейіндегі олимпиадалардың, </a:t>
                      </a:r>
                      <a:r>
                        <a:rPr kumimoji="0" lang="kk-KZ" sz="12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конкурстардың, жарыстардың жеңімпаздары;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kk-KZ" sz="1200" kern="1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kern="1200" dirty="0" smtClean="0">
                          <a:latin typeface="Arial" pitchFamily="34" charset="0"/>
                          <a:cs typeface="Arial" pitchFamily="34" charset="0"/>
                        </a:rPr>
                        <a:t>Lesson Study </a:t>
                      </a:r>
                      <a:r>
                        <a:rPr kumimoji="0" lang="kk-KZ" sz="1200" kern="1200" dirty="0" smtClean="0">
                          <a:latin typeface="Arial" pitchFamily="34" charset="0"/>
                          <a:cs typeface="Arial" pitchFamily="34" charset="0"/>
                        </a:rPr>
                        <a:t>сабағына зерттеу жүргізеді, </a:t>
                      </a:r>
                      <a:r>
                        <a:rPr kumimoji="0" lang="en-US" sz="1200" kern="1200" dirty="0" smtClean="0">
                          <a:latin typeface="Arial" pitchFamily="34" charset="0"/>
                          <a:cs typeface="Arial" pitchFamily="34" charset="0"/>
                        </a:rPr>
                        <a:t>Action Research </a:t>
                      </a:r>
                      <a:r>
                        <a:rPr kumimoji="0" lang="kk-KZ" sz="1200" kern="1200" dirty="0" smtClean="0">
                          <a:latin typeface="Arial" pitchFamily="34" charset="0"/>
                          <a:cs typeface="Arial" pitchFamily="34" charset="0"/>
                        </a:rPr>
                        <a:t>әдісін қолданады;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kk-KZ" sz="1200" kern="1200" dirty="0" smtClean="0">
                          <a:latin typeface="Arial" pitchFamily="34" charset="0"/>
                          <a:cs typeface="Arial" pitchFamily="34" charset="0"/>
                        </a:rPr>
                        <a:t>сабақтардың рефлексиясын жүргізеді, өткізілген сабақтарға </a:t>
                      </a:r>
                      <a:r>
                        <a:rPr kumimoji="0" lang="kk-KZ" sz="12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әріптестерінің оң пікірлері бар.</a:t>
                      </a:r>
                      <a:endParaRPr kumimoji="0" lang="ru-RU" sz="1200" b="1" kern="1200" dirty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931818"/>
              </p:ext>
            </p:extLst>
          </p:nvPr>
        </p:nvGraphicFramePr>
        <p:xfrm>
          <a:off x="5850466" y="1279166"/>
          <a:ext cx="5630333" cy="5343195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1701801"/>
                <a:gridCol w="3928532"/>
              </a:tblGrid>
              <a:tr h="1087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cs typeface="Arial" pitchFamily="34" charset="0"/>
                        </a:rPr>
                        <a:t>Педагог - </a:t>
                      </a:r>
                      <a:r>
                        <a:rPr lang="ru-RU" sz="1200" b="1" dirty="0" err="1" smtClean="0">
                          <a:latin typeface="Arial" pitchFamily="34" charset="0"/>
                          <a:cs typeface="Arial" pitchFamily="34" charset="0"/>
                        </a:rPr>
                        <a:t>сарапшыға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kk-KZ" sz="1200" kern="1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kk-KZ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тиісті </a:t>
                      </a:r>
                      <a:r>
                        <a:rPr kumimoji="0" lang="kk-KZ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бейін бойынша педагогикалық </a:t>
                      </a:r>
                      <a:r>
                        <a:rPr kumimoji="0" lang="kk-KZ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немесе өзге де кәсіптік білімі бар адамдар;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kk-KZ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қайта даярлау курстарынан өткен адамдар;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kk-KZ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кәсіби құзыреттерге сәйкес келетін кемінде </a:t>
                      </a:r>
                      <a:r>
                        <a:rPr kumimoji="0" lang="kk-KZ" sz="1200" b="1" u="sng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үш жыл </a:t>
                      </a:r>
                      <a:r>
                        <a:rPr kumimoji="0" lang="kk-KZ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педагогикалық өтілі.</a:t>
                      </a:r>
                      <a:endParaRPr kumimoji="0" lang="ru-RU" sz="12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>
                        <a:buFont typeface="Wingdings" pitchFamily="2" charset="2"/>
                        <a:buNone/>
                      </a:pPr>
                      <a:endParaRPr kumimoji="0" lang="ru-RU" sz="1200" b="1" kern="1200" dirty="0" smtClean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</a:tr>
              <a:tr h="42459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Arial" pitchFamily="34" charset="0"/>
                          <a:cs typeface="Arial" pitchFamily="34" charset="0"/>
                        </a:rPr>
                        <a:t>Кәсіби</a:t>
                      </a:r>
                      <a:r>
                        <a:rPr lang="ru-RU" sz="12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err="1" smtClean="0">
                          <a:latin typeface="Arial" pitchFamily="34" charset="0"/>
                          <a:cs typeface="Arial" pitchFamily="34" charset="0"/>
                        </a:rPr>
                        <a:t>құзыреттер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kk-KZ" sz="12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kk-KZ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ұйымдастырылған оқу іс-әрекетін, оқу-тәрбие процесін талдау дағдыларын меңгерген;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кәсіби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дамудың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басымдықтарын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сындарлы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түрде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анықтайды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беру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ұйымы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деңгейіндегі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өзінің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әріптестерінің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 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қала</a:t>
                      </a: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деңгейіндегі</a:t>
                      </a: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олимпиадаларға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конкурстарға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жарыстарға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конкурстарға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облыс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деңгейіндегі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жарыстарға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қатысушы</a:t>
                      </a: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немесе</a:t>
                      </a: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жүлдегер</a:t>
                      </a: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немесе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кәсіби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шеберлік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конкурсының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жеңімпазы</a:t>
                      </a: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немесе</a:t>
                      </a: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қатысушылары</a:t>
                      </a: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kumimoji="0" lang="ru-RU" sz="12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немесе</a:t>
                      </a: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жеңімпаздары</a:t>
                      </a: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немесе</a:t>
                      </a: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жүлдегерлері</a:t>
                      </a: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болады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сабаққа</a:t>
                      </a:r>
                      <a:r>
                        <a:rPr kumimoji="0" lang="ru-RU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зерттеу</a:t>
                      </a:r>
                      <a:r>
                        <a:rPr kumimoji="0" lang="ru-RU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жүргізеді</a:t>
                      </a:r>
                      <a:r>
                        <a:rPr kumimoji="0" lang="ru-RU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kumimoji="0" lang="ru-RU" sz="1400" b="1" kern="120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соның</a:t>
                      </a:r>
                      <a:r>
                        <a:rPr kumimoji="0" lang="ru-RU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ішінде</a:t>
                      </a:r>
                      <a:r>
                        <a:rPr kumimoji="0" lang="ru-RU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лессон</a:t>
                      </a:r>
                      <a:r>
                        <a:rPr kumimoji="0" lang="ru-RU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стади</a:t>
                      </a:r>
                      <a:r>
                        <a:rPr kumimoji="0" lang="ru-RU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</a:t>
                      </a:r>
                      <a:r>
                        <a:rPr kumimoji="0" lang="en-US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Lesson Study), </a:t>
                      </a:r>
                      <a:r>
                        <a:rPr kumimoji="0" lang="en-US" sz="1400" b="1" kern="120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riserch</a:t>
                      </a:r>
                      <a:r>
                        <a:rPr kumimoji="0" lang="en-US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(Action Research)</a:t>
                      </a:r>
                      <a:r>
                        <a:rPr kumimoji="0" lang="ru-RU" sz="1400" b="1" kern="120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экшн</a:t>
                      </a:r>
                      <a:r>
                        <a:rPr kumimoji="0" lang="ru-RU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әдісін</a:t>
                      </a:r>
                      <a:r>
                        <a:rPr kumimoji="0" lang="ru-RU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қолданады</a:t>
                      </a:r>
                      <a:r>
                        <a:rPr kumimoji="0" lang="ru-RU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сабақтардың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рефлексиясын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жүргізеді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өткізілген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сабақтарға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педагогтар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мен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әдіскерлердің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оң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пікірлері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бар.</a:t>
                      </a:r>
                      <a:endParaRPr kumimoji="0" lang="ru-RU" sz="12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33165"/>
            <a:ext cx="12192000" cy="568171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іліктілік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санатына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қойылатын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талаптар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497162"/>
              </p:ext>
            </p:extLst>
          </p:nvPr>
        </p:nvGraphicFramePr>
        <p:xfrm>
          <a:off x="0" y="922867"/>
          <a:ext cx="5977467" cy="5935133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1396445"/>
                <a:gridCol w="4581022"/>
              </a:tblGrid>
              <a:tr h="7800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Педагог - </a:t>
                      </a:r>
                      <a:r>
                        <a:rPr lang="ru-RU" sz="105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зерттеуші</a:t>
                      </a:r>
                      <a:endParaRPr lang="ru-RU" sz="105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8967" marR="28967" marT="0" marB="0"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kk-KZ" sz="105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тиісті </a:t>
                      </a:r>
                      <a:r>
                        <a:rPr kumimoji="0" lang="kk-KZ" sz="105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бейін</a:t>
                      </a:r>
                      <a:r>
                        <a:rPr kumimoji="0" lang="kk-KZ" sz="105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бойынша </a:t>
                      </a:r>
                      <a:r>
                        <a:rPr kumimoji="0" lang="kk-KZ" sz="105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педагогикалық</a:t>
                      </a:r>
                      <a:r>
                        <a:rPr kumimoji="0" lang="kk-KZ" sz="105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немесе өзге де кәсіптік білімі бар адамдар;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kk-KZ" sz="105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kk-KZ" sz="105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қайта даярлау курстарынан өткен адамдар;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kk-KZ" sz="105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педагогикалық өтілі кемінде </a:t>
                      </a:r>
                      <a:r>
                        <a:rPr kumimoji="0" lang="kk-KZ" sz="105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бес жыл</a:t>
                      </a:r>
                      <a:endParaRPr kumimoji="0" lang="ru-RU" sz="1050" b="1" kern="1200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8967" marR="28967" marT="0" marB="0"/>
                </a:tc>
              </a:tr>
              <a:tr h="51550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Кәсіби</a:t>
                      </a:r>
                      <a:r>
                        <a:rPr lang="ru-RU" sz="105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құзыреттер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8967" marR="28967" marT="0" marB="0"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сабақты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зерттеу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бағалау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құралдарын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әзірлеу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дағдыларын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меңгерген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білім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алушылардың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зерттеу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дағдыларын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дамытуды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қамтамасыз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етеді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облыстық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республикалық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маңызы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бар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қалалар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астана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республика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деңгейінде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тәжірибесін</a:t>
                      </a:r>
                      <a:r>
                        <a:rPr kumimoji="0"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таратқан</a:t>
                      </a:r>
                      <a:r>
                        <a:rPr kumimoji="0"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0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жинақтаған</a:t>
                      </a:r>
                      <a:r>
                        <a:rPr kumimoji="0"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0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жалпылаған</a:t>
                      </a:r>
                      <a:r>
                        <a:rPr kumimoji="0"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  <a:endParaRPr kumimoji="0" lang="ru-RU" sz="1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кәсіби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шеберлік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конкурсының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қатысушысы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немесе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жүлдегері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немесе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жеңімпаз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ы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болып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табылады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немесе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қатысушылары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немесе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жеңімпаздары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бар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немесе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облыстық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республикалық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халықаралық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деңгейлердегі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олимпиадалардың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конкурстардың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жарыстардың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жүлдегерл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ері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Үздік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педагог"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атағының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иегері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немесе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қатысушы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немесе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жүлдегері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(бар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болса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болып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табылады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қала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облыс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(бар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болса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деңгейінде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педагогикалық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қоғамдастықта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тәлімгерлікті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жүзеге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асырады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даму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стратегияларын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сындарлы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айқындайды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ҚР БҒМ  "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Білім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беру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мазмұнын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сараптаудың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республикалық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ғылыми-практикалық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орталығы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республикалық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МК  «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сарапшылардың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электрондық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базасына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сәйкес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оқулықтарды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оқу-әдістемелік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кешендерді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оқу-әдістемелік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құралдарды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сараптау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жөніндегі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сарапшылардың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құрамына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кіреді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r>
                        <a:rPr kumimoji="0"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Республикалық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-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әдістемелік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кеңес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(бар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болса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интернет-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ресурстарды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пайдалану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арқылы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жұмыс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тәжірибесін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таратады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қала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облыс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деңгейінде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сабақтарды</a:t>
                      </a:r>
                      <a:r>
                        <a:rPr kumimoji="0"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көрсетеді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өткізілген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сабақтарға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u="sng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педагогтар</a:t>
                      </a:r>
                      <a:r>
                        <a:rPr kumimoji="0" lang="ru-RU" sz="1000" b="1" u="sng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мен </a:t>
                      </a:r>
                      <a:r>
                        <a:rPr kumimoji="0" lang="ru-RU" sz="1000" b="1" u="sng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әдіскерлердің</a:t>
                      </a:r>
                      <a:r>
                        <a:rPr kumimoji="0" lang="ru-RU" sz="1000" b="1" u="sng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u="sng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оң</a:t>
                      </a:r>
                      <a:r>
                        <a:rPr kumimoji="0" lang="ru-RU" sz="1000" b="1" u="sng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1" u="sng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пікірлері</a:t>
                      </a:r>
                      <a:r>
                        <a:rPr kumimoji="0" lang="ru-RU" sz="1000" b="1" u="sng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бар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сабаққа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зерттеу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жүргізеді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соның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ішінде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лессон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стади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kumimoji="0" lang="en-US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Lesson Study), </a:t>
                      </a:r>
                      <a:r>
                        <a:rPr kumimoji="0" lang="en-US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riserch</a:t>
                      </a:r>
                      <a:r>
                        <a:rPr kumimoji="0" lang="en-US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(Action Research)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экшн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әдісін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қолданады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сабақтардың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рефлексиясын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жүргізеді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басқа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мұғалімдердің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сабақтарын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талдайды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қалалық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облыстық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немесе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республикалық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деңгейлерде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(бар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болса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педагогтер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үшін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семинарлар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конференциялар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ұйымдастыруға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өткізуге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қатысады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kumimoji="0" lang="ru-RU" sz="10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8967" marR="28967" marT="0" marB="0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796351"/>
              </p:ext>
            </p:extLst>
          </p:nvPr>
        </p:nvGraphicFramePr>
        <p:xfrm>
          <a:off x="6070600" y="922868"/>
          <a:ext cx="6087533" cy="5942026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1506816"/>
                <a:gridCol w="4580717"/>
              </a:tblGrid>
              <a:tr h="761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Arial" pitchFamily="34" charset="0"/>
                          <a:cs typeface="Arial" pitchFamily="34" charset="0"/>
                        </a:rPr>
                        <a:t>Педагог-</a:t>
                      </a:r>
                      <a:r>
                        <a:rPr lang="ru-RU" sz="1000" b="1" dirty="0" err="1" smtClean="0">
                          <a:latin typeface="Arial" pitchFamily="34" charset="0"/>
                          <a:cs typeface="Arial" pitchFamily="34" charset="0"/>
                        </a:rPr>
                        <a:t>шебер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kk-KZ" sz="1000" kern="1200" dirty="0" smtClean="0">
                          <a:latin typeface="Arial" pitchFamily="34" charset="0"/>
                          <a:cs typeface="Arial" pitchFamily="34" charset="0"/>
                        </a:rPr>
                        <a:t> тиісті </a:t>
                      </a:r>
                      <a:r>
                        <a:rPr kumimoji="0" lang="kk-KZ" sz="10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бейін</a:t>
                      </a:r>
                      <a:r>
                        <a:rPr kumimoji="0" lang="kk-KZ" sz="1000" kern="1200" dirty="0" smtClean="0">
                          <a:latin typeface="Arial" pitchFamily="34" charset="0"/>
                          <a:cs typeface="Arial" pitchFamily="34" charset="0"/>
                        </a:rPr>
                        <a:t> бойынша </a:t>
                      </a:r>
                      <a:r>
                        <a:rPr kumimoji="0" lang="kk-KZ" sz="10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педагогикалық</a:t>
                      </a:r>
                      <a:r>
                        <a:rPr kumimoji="0" lang="kk-KZ" sz="1000" kern="1200" dirty="0" smtClean="0">
                          <a:latin typeface="Arial" pitchFamily="34" charset="0"/>
                          <a:cs typeface="Arial" pitchFamily="34" charset="0"/>
                        </a:rPr>
                        <a:t> немесе өзге де кәсіптік білімі бар адамдар;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kk-KZ" sz="1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kk-KZ" sz="1000" kern="1200" dirty="0" smtClean="0">
                          <a:latin typeface="Arial" pitchFamily="34" charset="0"/>
                          <a:cs typeface="Arial" pitchFamily="34" charset="0"/>
                        </a:rPr>
                        <a:t>қайта даярлау курстарынан өткен адамдар;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kk-KZ" sz="1000" kern="1200" dirty="0" smtClean="0">
                          <a:latin typeface="Arial" pitchFamily="34" charset="0"/>
                          <a:cs typeface="Arial" pitchFamily="34" charset="0"/>
                        </a:rPr>
                        <a:t> педагогикалық өтілі кемінде </a:t>
                      </a:r>
                      <a:r>
                        <a:rPr kumimoji="0" lang="kk-KZ" sz="10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алты жыл</a:t>
                      </a:r>
                      <a:endParaRPr kumimoji="0" lang="ru-RU" sz="1000" b="1" kern="1200" dirty="0" smtClean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kumimoji="0" lang="ru-RU" sz="1000" b="1" kern="1200" dirty="0" smtClean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</a:tr>
              <a:tr h="51800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err="1" smtClean="0">
                          <a:latin typeface="Arial" pitchFamily="34" charset="0"/>
                          <a:cs typeface="Arial" pitchFamily="34" charset="0"/>
                        </a:rPr>
                        <a:t>Кәсіби</a:t>
                      </a:r>
                      <a:r>
                        <a:rPr lang="ru-RU" sz="10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000" b="1" dirty="0" err="1" smtClean="0">
                          <a:latin typeface="Arial" pitchFamily="34" charset="0"/>
                          <a:cs typeface="Arial" pitchFamily="34" charset="0"/>
                        </a:rPr>
                        <a:t>құзыреттер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8967" marR="28967" marT="0" marB="0"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kk-KZ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Ы.Алтынсарин атындағы Ұлттық білім академиясы жанындағы Республикалық оқу-әдістемелік кеңесте білім беру ұйымдарында іске асырылған және </a:t>
                      </a:r>
                      <a:r>
                        <a:rPr kumimoji="0" lang="kk-KZ" sz="9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мақұлдау алған үздік педагогикалық тәжірибелер мен әзірлемелерді енгізеді </a:t>
                      </a:r>
                      <a:r>
                        <a:rPr kumimoji="0" lang="kk-KZ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немесе бағдарламаларды әзірлейді;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kk-KZ" sz="900" b="1" u="sng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</a:t>
                      </a:r>
                      <a:r>
                        <a:rPr kumimoji="0" lang="kk-KZ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   уәкілетті орган бекіткен немесе Республикалық оқу-әдістемелік кеңесте ұсынылған  </a:t>
                      </a:r>
                      <a:r>
                        <a:rPr kumimoji="0" lang="kk-KZ" sz="9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оқулықтар, оқу - әдістемелік кешендер мен оқу-әдістемелік құралдар тізбесіне енгізілген жарияланған оқулықтардың, оқу - әдістемелік құралдардың авторы </a:t>
                      </a:r>
                      <a:r>
                        <a:rPr kumimoji="0" lang="kk-KZ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(тең авторы) болып табылады;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kk-KZ" sz="9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</a:t>
                      </a:r>
                      <a:r>
                        <a:rPr kumimoji="0" lang="kk-KZ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  </a:t>
                      </a:r>
                      <a:r>
                        <a:rPr kumimoji="0" lang="en-US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WorldSkills</a:t>
                      </a:r>
                      <a:r>
                        <a:rPr kumimoji="0" lang="en-US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kumimoji="0" lang="en-US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WorldSkills</a:t>
                      </a:r>
                      <a:r>
                        <a:rPr kumimoji="0" lang="en-US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(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кәсіби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шеберлік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байқауы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халықаралық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чемпионаттарының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сарапшысы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немесе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педагогтардың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біліктілігін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арттыру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бойынша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жаттықтырушы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болып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табылады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республикалық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немесе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халықаралық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кәсіптік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конкурстардың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немесе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олимпиадалардың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жүлдегері</a:t>
                      </a:r>
                      <a:r>
                        <a:rPr kumimoji="0" lang="ru-RU" sz="9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немесе</a:t>
                      </a:r>
                      <a:r>
                        <a:rPr kumimoji="0" lang="ru-RU" sz="9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жеңімпазы</a:t>
                      </a:r>
                      <a:r>
                        <a:rPr kumimoji="0" lang="ru-RU" sz="9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болып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табылады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немесе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республикалық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немесе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халықаралық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деңгейдегі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олимпиадалардың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конкурстардың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жарыстардың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жеңімпаздарын</a:t>
                      </a:r>
                      <a:r>
                        <a:rPr kumimoji="0" lang="ru-RU" sz="9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немесе</a:t>
                      </a:r>
                      <a:r>
                        <a:rPr kumimoji="0" lang="ru-RU" sz="9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жүлдегерлерін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дайындады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</a:t>
                      </a:r>
                      <a:r>
                        <a:rPr kumimoji="0" lang="ru-RU" sz="9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Үздік</a:t>
                      </a:r>
                      <a:r>
                        <a:rPr kumimoji="0"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педагог" </a:t>
                      </a:r>
                      <a:r>
                        <a:rPr kumimoji="0" lang="ru-RU" sz="9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атағының</a:t>
                      </a:r>
                      <a:r>
                        <a:rPr kumimoji="0"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иегері</a:t>
                      </a:r>
                      <a:r>
                        <a:rPr kumimoji="0"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немесе</a:t>
                      </a:r>
                      <a:r>
                        <a:rPr kumimoji="0"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қатысушы</a:t>
                      </a:r>
                      <a:r>
                        <a:rPr kumimoji="0"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немесе</a:t>
                      </a:r>
                      <a:r>
                        <a:rPr kumimoji="0"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жүлдегері</a:t>
                      </a:r>
                      <a:r>
                        <a:rPr kumimoji="0"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(бар </a:t>
                      </a:r>
                      <a:r>
                        <a:rPr kumimoji="0" lang="ru-RU" sz="9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болса</a:t>
                      </a:r>
                      <a:r>
                        <a:rPr kumimoji="0"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 </a:t>
                      </a:r>
                      <a:r>
                        <a:rPr kumimoji="0" lang="ru-RU" sz="9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болып</a:t>
                      </a:r>
                      <a:r>
                        <a:rPr kumimoji="0"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табылады</a:t>
                      </a:r>
                      <a:r>
                        <a:rPr kumimoji="0"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интернет-</a:t>
                      </a:r>
                      <a:r>
                        <a:rPr kumimoji="0" lang="ru-RU" sz="9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ресурстарды</a:t>
                      </a:r>
                      <a:r>
                        <a:rPr kumimoji="0"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пайдалану</a:t>
                      </a:r>
                      <a:r>
                        <a:rPr kumimoji="0"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арқылы</a:t>
                      </a:r>
                      <a:r>
                        <a:rPr kumimoji="0"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жұмыс</a:t>
                      </a:r>
                      <a:r>
                        <a:rPr kumimoji="0"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тәжірибесін</a:t>
                      </a:r>
                      <a:r>
                        <a:rPr kumimoji="0"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таратады</a:t>
                      </a:r>
                      <a:r>
                        <a:rPr kumimoji="0" lang="ru-RU" sz="9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облыс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республика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деңгейінде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(бар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болса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тәлімгерлікті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жүзеге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асырады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кәсіби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қоғамдастық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желісін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дамытуды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жоспарлайды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республикалық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білім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беру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мазмұнын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сараптау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ғылыми-практикалық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орталығының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"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сарапшылардың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электрондық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базасына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сәйкес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немесе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Республикалық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оқу-әдістемелік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кеңес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ұсынған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оқулықтарды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оқу-әдістемелік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кешендерді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-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әдістемелік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құралдарды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сараптау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жөніндегі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сарапшылардың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құрамына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кіреді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(бар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болса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республика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деңгейіндегі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тәжірибені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жинақтайды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білім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беру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ұйымдары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ұйымдастырған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педагогтер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үшін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семинарлар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конференциялар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ұйымдастыруға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өткізуге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қатысады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сабаққа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зерттеу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жүргізеді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соның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ішінде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лессон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стади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kumimoji="0" lang="en-US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Lesson Study),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инновациялық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әдістерді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соның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ішінде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riserch</a:t>
                      </a:r>
                      <a:r>
                        <a:rPr kumimoji="0" lang="en-US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(Action Research)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әрекетін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қолданады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өз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шешімдері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мен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іс-әрекеттерін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басқаруды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түзетуді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бағалауды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біледі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облыстық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республикалық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деңгейлерде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сабақ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көрсетеді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өткізеді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сабақтардың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рефлексиясы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өткізілген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сабақтарға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педагогтар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мен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әдіскерлердің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оң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пікірлері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бар;республикалық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немесе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халықаралық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деңгейде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(бар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болса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педагогтер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үшін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семинарлар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конференциялар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ұйымдастыруға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өткізуге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9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қатысады</a:t>
                      </a:r>
                      <a:r>
                        <a:rPr kumimoji="0" lang="ru-RU" sz="9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kumimoji="0" lang="ru-RU" sz="9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kumimoji="0" lang="ru-RU" sz="9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8967" marR="2896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4696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534880"/>
          </a:xfrm>
        </p:spPr>
        <p:txBody>
          <a:bodyPr>
            <a:normAutofit/>
          </a:bodyPr>
          <a:lstStyle/>
          <a:p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Аттестаттау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комиссиясының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шешімі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8579" y="1006136"/>
            <a:ext cx="5388864" cy="49377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1600" dirty="0" smtClean="0"/>
              <a:t>1) мәлімделген </a:t>
            </a:r>
            <a:r>
              <a:rPr lang="kk-KZ" sz="1600" dirty="0"/>
              <a:t>біліктілік санатына сәйкес келеді</a:t>
            </a:r>
            <a:r>
              <a:rPr lang="kk-KZ" sz="1600" dirty="0" smtClean="0"/>
              <a:t>;</a:t>
            </a:r>
          </a:p>
          <a:p>
            <a:pPr marL="0" indent="0">
              <a:buNone/>
            </a:pPr>
            <a:r>
              <a:rPr lang="kk-KZ" sz="1600" dirty="0" smtClean="0"/>
              <a:t>2) бір </a:t>
            </a:r>
            <a:r>
              <a:rPr lang="kk-KZ" sz="1600" dirty="0"/>
              <a:t>деңгейге мәлімделгеннен </a:t>
            </a:r>
            <a:r>
              <a:rPr lang="kk-KZ" sz="1600" b="1" dirty="0">
                <a:solidFill>
                  <a:srgbClr val="FF0000"/>
                </a:solidFill>
              </a:rPr>
              <a:t>төмен біліктілік санатына </a:t>
            </a:r>
            <a:r>
              <a:rPr lang="kk-KZ" sz="1600" dirty="0"/>
              <a:t>сәйкес келеді</a:t>
            </a:r>
            <a:r>
              <a:rPr lang="kk-KZ" sz="1600" dirty="0" smtClean="0"/>
              <a:t>;</a:t>
            </a:r>
          </a:p>
          <a:p>
            <a:pPr marL="0" indent="0">
              <a:buNone/>
            </a:pPr>
            <a:r>
              <a:rPr lang="kk-KZ" sz="1600" dirty="0" smtClean="0"/>
              <a:t>3) "педагог</a:t>
            </a:r>
            <a:r>
              <a:rPr lang="kk-KZ" sz="1600" dirty="0"/>
              <a:t>" біліктілік санатына сәйкес келеді (мәлімделген біліктілік санаты сәйкес келмеген жағдайда</a:t>
            </a:r>
            <a:r>
              <a:rPr lang="kk-KZ" sz="1600" dirty="0" smtClean="0"/>
              <a:t>);</a:t>
            </a:r>
          </a:p>
          <a:p>
            <a:pPr marL="0" indent="0">
              <a:buNone/>
            </a:pPr>
            <a:r>
              <a:rPr lang="kk-KZ" sz="1600" dirty="0" smtClean="0"/>
              <a:t>4) мәлімделген </a:t>
            </a:r>
            <a:r>
              <a:rPr lang="kk-KZ" sz="1600" dirty="0"/>
              <a:t>біліктілік санатына сәйкес келмейді.</a:t>
            </a:r>
            <a:r>
              <a:rPr lang="kk-KZ" sz="16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None/>
            </a:pPr>
            <a:endParaRPr lang="kk-KZ" sz="1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kk-KZ" sz="1600" dirty="0" smtClean="0">
                <a:latin typeface="Arial" pitchFamily="34" charset="0"/>
                <a:cs typeface="Arial" pitchFamily="34" charset="0"/>
              </a:rPr>
              <a:t>44</a:t>
            </a:r>
            <a:r>
              <a:rPr lang="kk-KZ" sz="1600" dirty="0">
                <a:latin typeface="Arial" pitchFamily="34" charset="0"/>
                <a:cs typeface="Arial" pitchFamily="34" charset="0"/>
              </a:rPr>
              <a:t>. </a:t>
            </a:r>
            <a:r>
              <a:rPr lang="kk-KZ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"Мәлімделген біліктілік санатына аттестатталмаға</a:t>
            </a:r>
            <a:r>
              <a:rPr lang="kk-KZ" sz="1600" dirty="0">
                <a:latin typeface="Arial" pitchFamily="34" charset="0"/>
                <a:cs typeface="Arial" pitchFamily="34" charset="0"/>
              </a:rPr>
              <a:t>н" шешім қабылдаған кезде Комиссия үш жұмыс күні ішінде аттестатталушының электрондық поштасына немесе педагог бейініне қабылданған шешімнің негіздемесі бар, Комиссияның барлық мүшелері қол қойған жазбаша хабарлама </a:t>
            </a:r>
            <a:r>
              <a:rPr lang="kk-KZ" sz="1600" dirty="0" smtClean="0">
                <a:latin typeface="Arial" pitchFamily="34" charset="0"/>
                <a:cs typeface="Arial" pitchFamily="34" charset="0"/>
              </a:rPr>
              <a:t>жібереді</a:t>
            </a:r>
          </a:p>
          <a:p>
            <a:pPr algn="just">
              <a:buNone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176264" y="914311"/>
            <a:ext cx="5497872" cy="5397712"/>
          </a:xfrm>
        </p:spPr>
        <p:txBody>
          <a:bodyPr>
            <a:noAutofit/>
          </a:bodyPr>
          <a:lstStyle/>
          <a:p>
            <a:pPr algn="r">
              <a:buNone/>
            </a:pPr>
            <a:r>
              <a:rPr lang="ru-RU" sz="1000" dirty="0" smtClean="0">
                <a:latin typeface="Arial" pitchFamily="34" charset="0"/>
                <a:cs typeface="Arial" pitchFamily="34" charset="0"/>
              </a:rPr>
              <a:t>Приложение №12</a:t>
            </a:r>
          </a:p>
          <a:p>
            <a:pPr algn="r">
              <a:buNone/>
            </a:pPr>
            <a:r>
              <a:rPr lang="ru-RU" sz="1000" dirty="0" smtClean="0">
                <a:latin typeface="Arial" pitchFamily="34" charset="0"/>
                <a:cs typeface="Arial" pitchFamily="34" charset="0"/>
              </a:rPr>
              <a:t>к Правилам и условиям </a:t>
            </a:r>
          </a:p>
          <a:p>
            <a:pPr algn="r">
              <a:buNone/>
            </a:pPr>
            <a:r>
              <a:rPr lang="ru-RU" sz="1000" dirty="0" smtClean="0">
                <a:latin typeface="Arial" pitchFamily="34" charset="0"/>
                <a:cs typeface="Arial" pitchFamily="34" charset="0"/>
              </a:rPr>
              <a:t>проведения аттестации педагогов</a:t>
            </a:r>
          </a:p>
          <a:p>
            <a:pPr algn="r">
              <a:buNone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kk-KZ" sz="1200" dirty="0" smtClean="0">
                <a:latin typeface="Arial" pitchFamily="34" charset="0"/>
                <a:cs typeface="Arial" pitchFamily="34" charset="0"/>
              </a:rPr>
              <a:t>форма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kk-KZ" sz="12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Уведомление об отказе в присвоении (подтверждении)  квалификационной категории </a:t>
            </a:r>
          </a:p>
          <a:p>
            <a:pPr>
              <a:buNone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Уважаемый (</a:t>
            </a:r>
            <a:r>
              <a:rPr lang="kk-KZ" sz="1200" dirty="0" smtClean="0">
                <a:latin typeface="Arial" pitchFamily="34" charset="0"/>
                <a:cs typeface="Arial" pitchFamily="34" charset="0"/>
              </a:rPr>
              <a:t>-ая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) ___________</a:t>
            </a:r>
          </a:p>
          <a:p>
            <a:pPr>
              <a:buNone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Настоящим уведомляем Вас о том, что аттестационной комиссией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____________________________принято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решение, что Вы не аттестованы на </a:t>
            </a:r>
            <a:r>
              <a:rPr lang="ru-RU" sz="1000" i="1" dirty="0" smtClean="0">
                <a:latin typeface="Arial" pitchFamily="34" charset="0"/>
                <a:cs typeface="Arial" pitchFamily="34" charset="0"/>
              </a:rPr>
              <a:t>(указать полное наименование Комиссии)</a:t>
            </a:r>
            <a:endParaRPr lang="ru-RU" sz="1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заявленную квалификационную категорию «___________________________».</a:t>
            </a:r>
          </a:p>
          <a:p>
            <a:pPr>
              <a:buNone/>
            </a:pPr>
            <a:r>
              <a:rPr lang="ru-RU" sz="1200" i="1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1000" i="1" dirty="0" smtClean="0">
                <a:latin typeface="Arial" pitchFamily="34" charset="0"/>
                <a:cs typeface="Arial" pitchFamily="34" charset="0"/>
              </a:rPr>
              <a:t>указать наименование заявленной квалификационной категории)</a:t>
            </a:r>
            <a:endParaRPr lang="ru-RU" sz="1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Обоснование принятого решения:____________________________________________________________________________________________________________</a:t>
            </a:r>
          </a:p>
          <a:p>
            <a:pPr>
              <a:buNone/>
            </a:pPr>
            <a:r>
              <a:rPr lang="ru-RU" sz="1000" dirty="0" smtClean="0">
                <a:latin typeface="Arial" pitchFamily="34" charset="0"/>
                <a:cs typeface="Arial" pitchFamily="34" charset="0"/>
              </a:rPr>
              <a:t>Дата «» ____ 202___ </a:t>
            </a:r>
          </a:p>
          <a:p>
            <a:pPr>
              <a:buNone/>
            </a:pPr>
            <a:r>
              <a:rPr lang="ru-RU" sz="1000" dirty="0" smtClean="0">
                <a:latin typeface="Arial" pitchFamily="34" charset="0"/>
                <a:cs typeface="Arial" pitchFamily="34" charset="0"/>
              </a:rPr>
              <a:t>Председатель </a:t>
            </a:r>
            <a:r>
              <a:rPr lang="ru-RU" sz="1000" dirty="0" err="1" smtClean="0">
                <a:latin typeface="Arial" pitchFamily="34" charset="0"/>
                <a:cs typeface="Arial" pitchFamily="34" charset="0"/>
              </a:rPr>
              <a:t>комиссии:________________________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 _______</a:t>
            </a:r>
          </a:p>
          <a:p>
            <a:pPr>
              <a:buNone/>
            </a:pPr>
            <a:r>
              <a:rPr lang="ru-RU" sz="1000" dirty="0" smtClean="0">
                <a:latin typeface="Arial" pitchFamily="34" charset="0"/>
                <a:cs typeface="Arial" pitchFamily="34" charset="0"/>
              </a:rPr>
              <a:t>Ф.И.О. (при</a:t>
            </a:r>
            <a:r>
              <a:rPr lang="kk-KZ" sz="1000" dirty="0" smtClean="0">
                <a:latin typeface="Arial" pitchFamily="34" charset="0"/>
                <a:cs typeface="Arial" pitchFamily="34" charset="0"/>
              </a:rPr>
              <a:t> его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 наличии), подпись)</a:t>
            </a:r>
          </a:p>
          <a:p>
            <a:pPr>
              <a:buNone/>
            </a:pPr>
            <a:r>
              <a:rPr lang="ru-RU" sz="1000" dirty="0" smtClean="0">
                <a:latin typeface="Arial" pitchFamily="34" charset="0"/>
                <a:cs typeface="Arial" pitchFamily="34" charset="0"/>
              </a:rPr>
              <a:t>Члены комиссии: ________________________ _______</a:t>
            </a:r>
          </a:p>
          <a:p>
            <a:pPr>
              <a:buNone/>
            </a:pPr>
            <a:r>
              <a:rPr lang="ru-RU" sz="1000" dirty="0" smtClean="0">
                <a:latin typeface="Arial" pitchFamily="34" charset="0"/>
                <a:cs typeface="Arial" pitchFamily="34" charset="0"/>
              </a:rPr>
              <a:t>Ф.И.О. (при </a:t>
            </a:r>
            <a:r>
              <a:rPr lang="kk-KZ" sz="1000" dirty="0" smtClean="0">
                <a:latin typeface="Arial" pitchFamily="34" charset="0"/>
                <a:cs typeface="Arial" pitchFamily="34" charset="0"/>
              </a:rPr>
              <a:t>его 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наличии), подпись)</a:t>
            </a:r>
          </a:p>
          <a:p>
            <a:pPr>
              <a:buNone/>
            </a:pPr>
            <a:r>
              <a:rPr lang="ru-RU" sz="1000" dirty="0" smtClean="0">
                <a:latin typeface="Arial" pitchFamily="34" charset="0"/>
                <a:cs typeface="Arial" pitchFamily="34" charset="0"/>
              </a:rPr>
              <a:t>Секретарь </a:t>
            </a:r>
            <a:r>
              <a:rPr lang="ru-RU" sz="1000" dirty="0" err="1" smtClean="0">
                <a:latin typeface="Arial" pitchFamily="34" charset="0"/>
                <a:cs typeface="Arial" pitchFamily="34" charset="0"/>
              </a:rPr>
              <a:t>комиссии:________________________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 _______</a:t>
            </a:r>
          </a:p>
          <a:p>
            <a:pPr>
              <a:buNone/>
            </a:pPr>
            <a:r>
              <a:rPr lang="en-US" sz="1000" dirty="0" smtClean="0">
                <a:latin typeface="Arial" pitchFamily="34" charset="0"/>
                <a:cs typeface="Arial" pitchFamily="34" charset="0"/>
              </a:rPr>
              <a:t>Ф.И.О. (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при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kk-KZ" sz="1000" dirty="0" smtClean="0">
                <a:latin typeface="Arial" pitchFamily="34" charset="0"/>
                <a:cs typeface="Arial" pitchFamily="34" charset="0"/>
              </a:rPr>
              <a:t>его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наличии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), </a:t>
            </a:r>
            <a:r>
              <a:rPr lang="en-US" sz="1000" dirty="0" err="1" smtClean="0">
                <a:latin typeface="Arial" pitchFamily="34" charset="0"/>
                <a:cs typeface="Arial" pitchFamily="34" charset="0"/>
              </a:rPr>
              <a:t>подпись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0214" y="332656"/>
            <a:ext cx="10910655" cy="104866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Педагог  </a:t>
            </a:r>
            <a:r>
              <a:rPr lang="ru-RU" sz="3200" b="1" dirty="0" err="1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кадрлерді</a:t>
            </a:r>
            <a:r>
              <a:rPr lang="ru-RU" sz="3200" b="1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аттестаттау</a:t>
            </a:r>
            <a:r>
              <a:rPr lang="ru-RU" sz="3200" b="1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lang="ru-RU" sz="3200" b="1" dirty="0" err="1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сұрақтары</a:t>
            </a:r>
            <a:r>
              <a:rPr lang="ru-RU" sz="3200" b="1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3200" b="1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lang="ru-RU" sz="3200" b="1" dirty="0" err="1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нормативтік</a:t>
            </a:r>
            <a:r>
              <a:rPr lang="ru-RU" sz="3200" b="1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база </a:t>
            </a:r>
            <a:endParaRPr lang="ru-RU" sz="3200" b="1" dirty="0"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658654"/>
              </p:ext>
            </p:extLst>
          </p:nvPr>
        </p:nvGraphicFramePr>
        <p:xfrm>
          <a:off x="527382" y="1736370"/>
          <a:ext cx="11137238" cy="464495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21859"/>
                <a:gridCol w="4228024"/>
                <a:gridCol w="6187355"/>
              </a:tblGrid>
              <a:tr h="11969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Қазақстан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Республикасы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ғылым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министрінің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2009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жылғы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13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шілдедегі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№ 338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бұйрығы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жаңа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редакцияда-Қазақстан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Республикасы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ғылым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министрінің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2022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жылғы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31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наурыздағы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№ 121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бұйрығы</a:t>
                      </a:r>
                      <a:endParaRPr lang="ru-RU" sz="1200" b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"Педагог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қызметкерлер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мен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оларға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теңестірілген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адамдар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лауазымдарының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үлгілік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біліктілік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сипаттамаларын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бекіту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туралы</a:t>
                      </a:r>
                      <a:r>
                        <a:rPr lang="ru-RU" sz="1200" b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</a:t>
                      </a:r>
                    </a:p>
                  </a:txBody>
                  <a:tcPr marL="121920" marR="121920"/>
                </a:tc>
              </a:tr>
              <a:tr h="2078863"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Қазақстан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Республикасы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ғылым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министрінің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2016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жылғы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27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қаңтардағы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№ 83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бұйрығы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жаңа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редакцияда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-ҚР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Оқу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–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ағарту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министрлінің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2022.30.12 № 533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Бұйрығы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Мектепке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дейінгі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тәрбие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мен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оқытудың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бастауыш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негізгі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орта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жалпы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орта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берудің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жалпы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беретін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оқу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бағдарламаларын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техникалық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кәсіптік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орта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білімнен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кейінгі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қосымша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берудің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беру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бағдарламаларын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арнаулы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оқу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бағдарламаларын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іске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асыратын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беру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ұйымдарында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лауазымдарды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атқаратын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педагогтерді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ғылым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саласындағы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өзге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де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азаматтық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қызметшілерді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аттестаттаудан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өткізу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қағидалары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мен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шарттарын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бекіту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туралы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</a:tr>
              <a:tr h="356394"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27.12. 2019 </a:t>
                      </a:r>
                      <a:r>
                        <a:rPr lang="ru-RU" sz="1200" b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жылғы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ҚР </a:t>
                      </a:r>
                      <a:r>
                        <a:rPr lang="ru-RU" sz="1200" b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Заңы</a:t>
                      </a:r>
                      <a:endParaRPr lang="ru-RU" sz="1200" b="1" u="sng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"Педагог </a:t>
                      </a:r>
                      <a:r>
                        <a:rPr lang="ru-RU" sz="1200" b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мәртебесі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туралы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"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</a:tr>
              <a:tr h="1012780"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Қазақстан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Республикасы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ғылым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министрінің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2016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жылғы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28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қаңтардағы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№ 95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бұйрығы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жаңа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редакцияда-2020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жылғы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9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сәуірдегі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№ 137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бұйрығы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"Педагог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кадрлардың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біліктілігін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арттыру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курстарын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ұйымдастыру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өткізу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қағидаларын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бекіту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туралы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Қазақстан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Республикасы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ғылым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министрінің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2016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жылғы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28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қаңтардағы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№ 95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бұйрығына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өзгерістер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енгізу</a:t>
                      </a:r>
                      <a:r>
                        <a:rPr lang="ru-RU" sz="12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туралы</a:t>
                      </a:r>
                      <a:endParaRPr lang="ru-RU" sz="1200" b="0" kern="1200" dirty="0" smtClean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21920" marR="12192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Заголовок 17">
            <a:extLst>
              <a:ext uri="{FF2B5EF4-FFF2-40B4-BE49-F238E27FC236}">
                <a16:creationId xmlns="" xmlns:a16="http://schemas.microsoft.com/office/drawing/2014/main" id="{DC1E4133-3085-440E-9AED-D55592059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1142" y="206724"/>
            <a:ext cx="7312433" cy="10272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Санаттың</a:t>
            </a:r>
            <a:r>
              <a:rPr lang="ru-RU" b="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қолданылу</a:t>
            </a:r>
            <a:r>
              <a:rPr lang="ru-RU" b="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мерзімін</a:t>
            </a:r>
            <a:r>
              <a:rPr lang="ru-RU" b="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ұзарту</a:t>
            </a:r>
            <a:r>
              <a:rPr lang="ru-RU" b="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b="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п46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Біліктілік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санаты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педагогтердің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өтініші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негізінде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ұзартылады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бірақ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келесі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жағдайларда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бір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жылдан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аспайды</a:t>
            </a:r>
            <a:r>
              <a:rPr lang="kk-KZ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000" dirty="0"/>
          </a:p>
        </p:txBody>
      </p:sp>
      <p:sp>
        <p:nvSpPr>
          <p:cNvPr id="19" name="Текст 18">
            <a:extLst>
              <a:ext uri="{FF2B5EF4-FFF2-40B4-BE49-F238E27FC236}">
                <a16:creationId xmlns="" xmlns:a16="http://schemas.microsoft.com/office/drawing/2014/main" id="{6B926BED-04CA-4B8F-A519-3141EE8633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43133" y="1540934"/>
            <a:ext cx="5494866" cy="4385732"/>
          </a:xfrm>
        </p:spPr>
        <p:txBody>
          <a:bodyPr>
            <a:normAutofit/>
          </a:bodyPr>
          <a:lstStyle/>
          <a:p>
            <a:pPr algn="just"/>
            <a:r>
              <a:rPr lang="kk-KZ" sz="2000" i="1" dirty="0">
                <a:latin typeface="Arial" pitchFamily="34" charset="0"/>
                <a:cs typeface="Arial" pitchFamily="34" charset="0"/>
              </a:rPr>
              <a:t>Педагогтар </a:t>
            </a:r>
            <a:r>
              <a:rPr lang="kk-KZ" sz="2000" i="1" dirty="0" smtClean="0">
                <a:latin typeface="Arial" pitchFamily="34" charset="0"/>
                <a:cs typeface="Arial" pitchFamily="34" charset="0"/>
              </a:rPr>
              <a:t>ПББ </a:t>
            </a:r>
            <a:r>
              <a:rPr lang="kk-KZ" sz="2000" i="1" dirty="0">
                <a:latin typeface="Arial" pitchFamily="34" charset="0"/>
                <a:cs typeface="Arial" pitchFamily="34" charset="0"/>
              </a:rPr>
              <a:t>біліктілік талаптарына сәйкес санатқа </a:t>
            </a:r>
            <a:r>
              <a:rPr lang="kk-KZ" sz="20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бір жылдан кейін </a:t>
            </a:r>
            <a:r>
              <a:rPr lang="kk-KZ" sz="2000" i="1" dirty="0">
                <a:latin typeface="Arial" pitchFamily="34" charset="0"/>
                <a:cs typeface="Arial" pitchFamily="34" charset="0"/>
              </a:rPr>
              <a:t>тапсырады</a:t>
            </a:r>
            <a:r>
              <a:rPr lang="kk-KZ" sz="20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kk-KZ" sz="2000" i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sz="2000" i="1" dirty="0">
                <a:latin typeface="Arial" pitchFamily="34" charset="0"/>
                <a:cs typeface="Arial" pitchFamily="34" charset="0"/>
              </a:rPr>
              <a:t>Педагогтердің осы санаты үшін қызмет нәтижелерін кешенді талдамалық жинақтау кезеңін тиісті деңгейдегі аттестаттау комиссиясы </a:t>
            </a:r>
            <a:r>
              <a:rPr lang="kk-KZ" sz="2000" i="1" dirty="0" smtClean="0">
                <a:latin typeface="Arial" pitchFamily="34" charset="0"/>
                <a:cs typeface="Arial" pitchFamily="34" charset="0"/>
              </a:rPr>
              <a:t>ПББ </a:t>
            </a:r>
            <a:r>
              <a:rPr lang="kk-KZ" sz="2000" i="1" dirty="0">
                <a:latin typeface="Arial" pitchFamily="34" charset="0"/>
                <a:cs typeface="Arial" pitchFamily="34" charset="0"/>
              </a:rPr>
              <a:t>тапсырған сәттен бастап </a:t>
            </a:r>
            <a:r>
              <a:rPr lang="kk-KZ" sz="20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бір жыл өткен </a:t>
            </a:r>
            <a:r>
              <a:rPr lang="kk-KZ" sz="2000" i="1" dirty="0">
                <a:latin typeface="Arial" pitchFamily="34" charset="0"/>
                <a:cs typeface="Arial" pitchFamily="34" charset="0"/>
              </a:rPr>
              <a:t>соң жүргізеді.</a:t>
            </a:r>
            <a:r>
              <a:rPr lang="kk-KZ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kk-KZ" sz="2000" i="1" dirty="0" smtClean="0">
                <a:latin typeface="Arial" pitchFamily="34" charset="0"/>
                <a:cs typeface="Arial" pitchFamily="34" charset="0"/>
              </a:rPr>
              <a:t>Бұл </a:t>
            </a:r>
            <a:r>
              <a:rPr lang="kk-KZ" sz="2000" i="1" dirty="0">
                <a:latin typeface="Arial" pitchFamily="34" charset="0"/>
                <a:cs typeface="Arial" pitchFamily="34" charset="0"/>
              </a:rPr>
              <a:t>ретте педагогтың осы кезеңде қолда бар </a:t>
            </a:r>
            <a:r>
              <a:rPr lang="kk-KZ" sz="20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біліктілік санаты сақталады</a:t>
            </a:r>
            <a:r>
              <a:rPr lang="kk-KZ" sz="2000" i="1" dirty="0">
                <a:latin typeface="Arial" pitchFamily="34" charset="0"/>
                <a:cs typeface="Arial" pitchFamily="34" charset="0"/>
              </a:rPr>
              <a:t>.</a:t>
            </a:r>
            <a:endParaRPr lang="ru-RU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Текст 6">
            <a:extLst>
              <a:ext uri="{FF2B5EF4-FFF2-40B4-BE49-F238E27FC236}">
                <a16:creationId xmlns="" xmlns:a16="http://schemas.microsoft.com/office/drawing/2014/main" id="{CBE55540-69EA-4C9D-A44F-29ACD1E9B5E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29258" y="153377"/>
            <a:ext cx="4481884" cy="11871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b="1" dirty="0" smtClean="0"/>
              <a:t>1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.Әлеуметтік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маңызы бар аурулар мен айналасындағыларға қауіп төндіретін аурулар тізбесіне сәйкес еңбекке уақытша жарамсыздық кезінде.</a:t>
            </a:r>
            <a:endParaRPr lang="ru-RU" sz="1400" dirty="0"/>
          </a:p>
        </p:txBody>
      </p:sp>
      <p:sp>
        <p:nvSpPr>
          <p:cNvPr id="10" name="Текст 9">
            <a:extLst>
              <a:ext uri="{FF2B5EF4-FFF2-40B4-BE49-F238E27FC236}">
                <a16:creationId xmlns="" xmlns:a16="http://schemas.microsoft.com/office/drawing/2014/main" id="{C1A0D2BE-34EC-46DD-BF46-3EAF5383BD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98009" y="2921134"/>
            <a:ext cx="4057891" cy="822797"/>
          </a:xfrm>
        </p:spPr>
        <p:txBody>
          <a:bodyPr>
            <a:noAutofit/>
          </a:bodyPr>
          <a:lstStyle/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3. Білім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беру ұйымдарына білім беру саласындағы уәкілетті органнан, білім беруді басқару органдарынан, әдістемелік кабинеттерден, біліктілікті арттыру институттарынан ауысқан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Текст 11">
            <a:extLst>
              <a:ext uri="{FF2B5EF4-FFF2-40B4-BE49-F238E27FC236}">
                <a16:creationId xmlns="" xmlns:a16="http://schemas.microsoft.com/office/drawing/2014/main" id="{D1D17679-47AE-4B65-8E15-DF585270F1B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59262" y="1231666"/>
            <a:ext cx="4451880" cy="783565"/>
          </a:xfrm>
        </p:spPr>
        <p:txBody>
          <a:bodyPr>
            <a:noAutofit/>
          </a:bodyPr>
          <a:lstStyle/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2. Жүктілікке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және босануға байланысты демалыстан немесе бала үш жасқа толғанға дейін оның күтіміне байланысты демалыстан немесе жаңа туған баланы (балаларды) асырап алған жұмыскерлер үшін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демалыстан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шыққаннан кейін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Нижний колонтитул 4">
            <a:extLst>
              <a:ext uri="{FF2B5EF4-FFF2-40B4-BE49-F238E27FC236}">
                <a16:creationId xmlns="" xmlns:a16="http://schemas.microsoft.com/office/drawing/2014/main" id="{2437C4FA-88BF-47C6-893A-1E7E5E5C7816}"/>
              </a:ext>
            </a:extLst>
          </p:cNvPr>
          <p:cNvSpPr txBox="1">
            <a:spLocks/>
          </p:cNvSpPr>
          <p:nvPr/>
        </p:nvSpPr>
        <p:spPr>
          <a:xfrm>
            <a:off x="3953505" y="6492352"/>
            <a:ext cx="4227327" cy="365126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Шаблоны презентаций с сайта </a:t>
            </a:r>
            <a:r>
              <a:rPr lang="en-US" sz="1200" dirty="0">
                <a:solidFill>
                  <a:schemeClr val="accent6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presentation-creation.ru</a:t>
            </a:r>
            <a:endParaRPr lang="ru-RU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8849" name="Rectangle 1"/>
          <p:cNvSpPr>
            <a:spLocks noChangeArrowheads="1"/>
          </p:cNvSpPr>
          <p:nvPr/>
        </p:nvSpPr>
        <p:spPr bwMode="auto">
          <a:xfrm>
            <a:off x="397934" y="4071765"/>
            <a:ext cx="4313208" cy="252376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111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47. Педагоги, указанные </a:t>
            </a:r>
            <a:r>
              <a:rPr kumimoji="0" lang="kk-KZ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пункте 46</a:t>
            </a:r>
            <a:r>
              <a:rPr kumimoji="0" lang="kk-KZ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настоящих Правил, для решения вопроса о продлении срока действия квалификационной категории, </a:t>
            </a:r>
            <a:r>
              <a:rPr kumimoji="0" lang="kk-KZ" sz="1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предоставляют Комиссии или загружают в профиль педагога в информационной системе следующие документы:</a:t>
            </a:r>
            <a:r>
              <a:rPr kumimoji="0" lang="kk-KZ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111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заявление о продлении срока действия квалификационных категорий (произвольная форма);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111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документ, подтверждающий обоснованность продления срока действия квалификационной категории.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111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48. Заседание Комиссии по продлению срока действия квалификационной категории проводится </a:t>
            </a:r>
            <a:r>
              <a:rPr kumimoji="0" lang="kk-KZ" sz="1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течение пяти рабочих дней </a:t>
            </a:r>
            <a:r>
              <a:rPr kumimoji="0" lang="kk-KZ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 дня поступления заявления.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111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49. Решение Комиссии о продлении срока действия квалификационной категории </a:t>
            </a:r>
            <a:r>
              <a:rPr kumimoji="0" lang="kk-KZ" sz="1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оформляется протоколом </a:t>
            </a:r>
            <a:r>
              <a:rPr kumimoji="0" lang="kk-KZ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форме согласно приложению 14 к настоящим Правилам.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111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трелка вправо 13"/>
          <p:cNvSpPr/>
          <p:nvPr/>
        </p:nvSpPr>
        <p:spPr>
          <a:xfrm>
            <a:off x="6587067" y="2565400"/>
            <a:ext cx="4868333" cy="84666"/>
          </a:xfrm>
          <a:prstGeom prst="rightArrow">
            <a:avLst/>
          </a:prstGeom>
          <a:ln cap="sq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6654800" y="4665133"/>
            <a:ext cx="4868333" cy="84666"/>
          </a:xfrm>
          <a:prstGeom prst="rightArrow">
            <a:avLst/>
          </a:prstGeom>
          <a:ln cap="sq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412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Зейнеткерлік және зейнеткерлік </a:t>
            </a:r>
            <a:r>
              <a:rPr lang="kk-K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жастағы  педагогтарды </a:t>
            </a:r>
            <a:r>
              <a:rPr lang="kk-KZ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аттестаттау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76333" cy="685800"/>
          </a:xfrm>
        </p:spPr>
        <p:txBody>
          <a:bodyPr/>
          <a:lstStyle/>
          <a:p>
            <a:pPr algn="ctr"/>
            <a:r>
              <a:rPr lang="ru-RU" sz="1800" i="1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Зейнет</a:t>
            </a:r>
            <a:r>
              <a:rPr lang="ru-RU" sz="1800" i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жасына</a:t>
            </a:r>
            <a:r>
              <a:rPr lang="ru-RU" sz="1800" i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дейінгі</a:t>
            </a:r>
            <a:r>
              <a:rPr lang="ru-RU" sz="1800" i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педагогтерді</a:t>
            </a:r>
            <a:r>
              <a:rPr lang="ru-RU" sz="1800" i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аттестаттаудан</a:t>
            </a:r>
            <a:r>
              <a:rPr lang="ru-RU" sz="1800" i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i="1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босату</a:t>
            </a:r>
            <a:endParaRPr lang="ru-RU" sz="1800" b="0" i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6197609" y="1295400"/>
            <a:ext cx="5689591" cy="515645"/>
          </a:xfrm>
        </p:spPr>
        <p:txBody>
          <a:bodyPr>
            <a:normAutofit fontScale="25000" lnSpcReduction="20000"/>
          </a:bodyPr>
          <a:lstStyle/>
          <a:p>
            <a:endParaRPr lang="ru-RU" sz="1900" b="0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sz="1900" b="0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8000" i="1" u="sng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Зейнеткер</a:t>
            </a:r>
            <a:r>
              <a:rPr lang="ru-RU" sz="8000" i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8000" i="1" u="sng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педагогтарды</a:t>
            </a:r>
            <a:r>
              <a:rPr lang="ru-RU" sz="8000" i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8000" i="1" u="sng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аттестаттау</a:t>
            </a:r>
            <a:endParaRPr lang="ru-RU" sz="80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337351" y="2133600"/>
            <a:ext cx="5657049" cy="4038600"/>
          </a:xfrm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 fontScale="77500" lnSpcReduction="20000"/>
          </a:bodyPr>
          <a:lstStyle/>
          <a:p>
            <a:pPr algn="just"/>
            <a:r>
              <a:rPr lang="kk-KZ" sz="2800" dirty="0" smtClean="0">
                <a:latin typeface="Arial" pitchFamily="34" charset="0"/>
                <a:cs typeface="Arial" pitchFamily="34" charset="0"/>
              </a:rPr>
              <a:t>50. </a:t>
            </a:r>
            <a:r>
              <a:rPr lang="kk-KZ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Жасы бойынша </a:t>
            </a:r>
            <a:r>
              <a:rPr lang="kk-KZ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зейнеткерлікке </a:t>
            </a:r>
            <a:r>
              <a:rPr lang="kk-KZ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дейін </a:t>
            </a:r>
            <a:r>
              <a:rPr lang="kk-KZ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төрт </a:t>
            </a:r>
            <a:r>
              <a:rPr lang="kk-KZ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жылдан </a:t>
            </a:r>
            <a:r>
              <a:rPr lang="kk-KZ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аспайтын </a:t>
            </a:r>
            <a:r>
              <a:rPr lang="kk-KZ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педагогтер аттестаттау рәсімінен босатылады. Қолда бар біліктілік санаты ол берген өтініш негізінде </a:t>
            </a:r>
            <a:r>
              <a:rPr lang="kk-KZ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зейнеткерлік жасқа толғанға дейін сақталады.</a:t>
            </a:r>
            <a:endParaRPr lang="kk-KZ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Біліктілік санатының қолданылу мерзімін ұзарту туралы бұйрықты </a:t>
            </a:r>
            <a:r>
              <a:rPr lang="kk-KZ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білім беру ұйымының басшысы шығарады</a:t>
            </a:r>
            <a:r>
              <a:rPr lang="kk-KZ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kk-KZ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Бұйрықтың күші зейнеткерлік жасқа толғанға дейін сақталады.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just"/>
            <a:r>
              <a:rPr lang="kk-KZ" sz="2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50. </a:t>
            </a:r>
            <a:r>
              <a:rPr lang="kk-K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Зейнеткерлікке </a:t>
            </a:r>
            <a:r>
              <a:rPr lang="kk-KZ" sz="24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шыққаннан кейін Педагогикалық қызметті жүзеге асыруды жалғастыратын зейнеткерлік жастағы педагогтер аттестаттау рәсімінен жалпы негіздерде өтеді.</a:t>
            </a:r>
            <a:r>
              <a:rPr lang="kk-KZ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7268" y="152400"/>
            <a:ext cx="11015133" cy="939800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ттестаттау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кезінде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диплом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мамандықты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есепке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алу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186047"/>
              </p:ext>
            </p:extLst>
          </p:nvPr>
        </p:nvGraphicFramePr>
        <p:xfrm>
          <a:off x="279400" y="1320800"/>
          <a:ext cx="11480800" cy="386931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05343"/>
                <a:gridCol w="8775457"/>
              </a:tblGrid>
              <a:tr h="747302"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Педагогтерге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біліктілік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санатын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беру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білім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туралы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дипломда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көрсетілген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мамандыққа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біліктілікке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немесе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атқаратын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лауазымы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бойынша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тиісті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біліктілік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бере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отырып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немесе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қайта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даярлау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туралы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құжатқа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сәйкес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жүзеге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асырылады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53389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Arial" pitchFamily="34" charset="0"/>
                          <a:cs typeface="Arial" pitchFamily="34" charset="0"/>
                        </a:rPr>
                        <a:t>П.54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lang="ru-RU" sz="1400" u="sng" dirty="0" err="1" smtClean="0">
                          <a:latin typeface="Arial" pitchFamily="34" charset="0"/>
                          <a:cs typeface="Arial" pitchFamily="34" charset="0"/>
                        </a:rPr>
                        <a:t>Білім</a:t>
                      </a:r>
                      <a:r>
                        <a:rPr lang="ru-RU" sz="1400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latin typeface="Arial" pitchFamily="34" charset="0"/>
                          <a:cs typeface="Arial" pitchFamily="34" charset="0"/>
                        </a:rPr>
                        <a:t>туралы</a:t>
                      </a:r>
                      <a:r>
                        <a:rPr lang="ru-RU" sz="1400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latin typeface="Arial" pitchFamily="34" charset="0"/>
                          <a:cs typeface="Arial" pitchFamily="34" charset="0"/>
                        </a:rPr>
                        <a:t>дипломда</a:t>
                      </a:r>
                      <a:r>
                        <a:rPr lang="ru-RU" sz="1400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latin typeface="Arial" pitchFamily="34" charset="0"/>
                          <a:cs typeface="Arial" pitchFamily="34" charset="0"/>
                        </a:rPr>
                        <a:t>бір</a:t>
                      </a:r>
                      <a:r>
                        <a:rPr lang="ru-RU" sz="1400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latin typeface="Arial" pitchFamily="34" charset="0"/>
                          <a:cs typeface="Arial" pitchFamily="34" charset="0"/>
                        </a:rPr>
                        <a:t>мамандық</a:t>
                      </a:r>
                      <a:r>
                        <a:rPr lang="ru-RU" sz="1400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latin typeface="Arial" pitchFamily="34" charset="0"/>
                          <a:cs typeface="Arial" pitchFamily="34" charset="0"/>
                        </a:rPr>
                        <a:t>ретінде</a:t>
                      </a:r>
                      <a:r>
                        <a:rPr lang="ru-RU" sz="1400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latin typeface="Arial" pitchFamily="34" charset="0"/>
                          <a:cs typeface="Arial" pitchFamily="34" charset="0"/>
                        </a:rPr>
                        <a:t>көрсетілген</a:t>
                      </a:r>
                      <a:r>
                        <a:rPr lang="ru-RU" sz="1400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latin typeface="Arial" pitchFamily="34" charset="0"/>
                          <a:cs typeface="Arial" pitchFamily="34" charset="0"/>
                        </a:rPr>
                        <a:t>пәндерді</a:t>
                      </a:r>
                      <a:r>
                        <a:rPr lang="ru-RU" sz="1400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latin typeface="Arial" pitchFamily="34" charset="0"/>
                          <a:cs typeface="Arial" pitchFamily="34" charset="0"/>
                        </a:rPr>
                        <a:t>оқыту</a:t>
                      </a:r>
                      <a:r>
                        <a:rPr lang="ru-RU" sz="1400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latin typeface="Arial" pitchFamily="34" charset="0"/>
                          <a:cs typeface="Arial" pitchFamily="34" charset="0"/>
                        </a:rPr>
                        <a:t>кезінде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біліктілік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санатын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беру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оқытылатын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оқытылатын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пән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пән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таңдау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бойынша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көрсетіле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отырып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негізгі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лауазым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бойынша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жүргізіледі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негізгі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лауазым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бойынша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санат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беріледі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Негізгі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лауазым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бойынша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берілген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біліктілік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санаты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тиісті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бағыт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бойынша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оқытылатын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барлық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пәндерге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пәндерге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қолданылады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123747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Arial" pitchFamily="34" charset="0"/>
                          <a:cs typeface="Arial" pitchFamily="34" charset="0"/>
                        </a:rPr>
                        <a:t>П56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. Педагог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мамандарды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кәсіптік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даярлау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жүзеге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асырылмайтын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пәндерді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оқытқан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кезде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sng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ол</a:t>
                      </a:r>
                      <a:r>
                        <a:rPr lang="ru-RU" sz="1400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үшін</a:t>
                      </a:r>
                      <a:r>
                        <a:rPr lang="ru-RU" sz="1400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бұрын</a:t>
                      </a:r>
                      <a:r>
                        <a:rPr lang="ru-RU" sz="1400" u="sng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алынған</a:t>
                      </a:r>
                      <a:r>
                        <a:rPr lang="ru-RU" sz="1400" u="sng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санат</a:t>
                      </a:r>
                      <a:r>
                        <a:rPr lang="ru-RU" sz="1400" u="sng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сақталады</a:t>
                      </a:r>
                      <a:r>
                        <a:rPr lang="ru-RU" sz="1400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lang="ru-RU" sz="1400" u="sng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Біліктілік</a:t>
                      </a:r>
                      <a:r>
                        <a:rPr lang="ru-RU" sz="1400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санатын</a:t>
                      </a:r>
                      <a:r>
                        <a:rPr lang="ru-RU" sz="1400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кезекті</a:t>
                      </a:r>
                      <a:r>
                        <a:rPr lang="ru-RU" sz="1400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беру </a:t>
                      </a:r>
                      <a:r>
                        <a:rPr lang="ru-RU" sz="1400" u="sng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Біліктілікті</a:t>
                      </a:r>
                      <a:r>
                        <a:rPr lang="ru-RU" sz="1400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арттыру</a:t>
                      </a:r>
                      <a:r>
                        <a:rPr lang="ru-RU" sz="1400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туралы</a:t>
                      </a:r>
                      <a:r>
                        <a:rPr lang="ru-RU" sz="1400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тиісті</a:t>
                      </a:r>
                      <a:r>
                        <a:rPr lang="ru-RU" sz="1400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құжат</a:t>
                      </a:r>
                      <a:r>
                        <a:rPr lang="ru-RU" sz="1400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болған</a:t>
                      </a:r>
                      <a:r>
                        <a:rPr lang="ru-RU" sz="1400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кезде</a:t>
                      </a:r>
                      <a:r>
                        <a:rPr lang="ru-RU" sz="1400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жалпы</a:t>
                      </a:r>
                      <a:r>
                        <a:rPr lang="ru-RU" sz="1400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негіздерде</a:t>
                      </a:r>
                      <a:r>
                        <a:rPr lang="ru-RU" sz="1400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u="sng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жүргізіледі</a:t>
                      </a:r>
                      <a:r>
                        <a:rPr lang="ru-RU" sz="1400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91674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П 63. "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Көркем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еңбек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"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пәнінен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сабақ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беретін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педагогтар"Графика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жобалау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"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пәні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бойынша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kk-KZ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"Технология", "Бейнелеу өнері", "сызу"мамандықтары бойынша дипломмен аттестаттаудан өтеді;  «Бейнелеу өнері", «Сызу", "Информатика" мамандықтары бойынша дипломмен, сондай-ақ бұрын берілген біліктілік санатын ескере отырып, Кәсіптік оқыту ескеріледі.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4200" y="-143934"/>
            <a:ext cx="10972800" cy="990600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ЕРЕКШЕ ЕСКЕРТУЛЕР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644961"/>
              </p:ext>
            </p:extLst>
          </p:nvPr>
        </p:nvGraphicFramePr>
        <p:xfrm>
          <a:off x="0" y="973668"/>
          <a:ext cx="12192000" cy="590716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131121"/>
                <a:gridCol w="9060879"/>
              </a:tblGrid>
              <a:tr h="1321090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П.125</a:t>
                      </a:r>
                      <a:r>
                        <a:rPr lang="kk-KZ" sz="1200" u="non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 Педагог аттестаттау кезеңінде біліктілік санатын беруге (растауға) кезекті аттестаттауға </a:t>
                      </a:r>
                      <a:r>
                        <a:rPr lang="kk-KZ" sz="1400" b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өтінішті уақтылы бермеген жағдайда</a:t>
                      </a:r>
                      <a:r>
                        <a:rPr lang="kk-KZ" sz="1200" u="none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тамыз-желтоқсан (қаңтар-мамыр)</a:t>
                      </a:r>
                      <a:endParaRPr lang="ru-RU" sz="1200" u="non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біліктілік санаты </a:t>
                      </a:r>
                      <a:r>
                        <a:rPr kumimoji="0" lang="kk-KZ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бір деңгейге төмендейді </a:t>
                      </a:r>
                      <a:r>
                        <a:rPr kumimoji="0" lang="kk-KZ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төмендеген біліктілік санаты келесі аттестаттау кезеңіне дейін сақталады: тамыз-желтоқсан (қаңтар – мамыр).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20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Келесі аттестаттау кезеңінде педагог №338 бұйрыққа немесе кәсіби стандартқа сәйкес бұрын қолданыста болған біліктілік санаты бойынша аттестаттаудан өтеді.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19730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itchFamily="34" charset="0"/>
                          <a:cs typeface="Arial" pitchFamily="34" charset="0"/>
                        </a:rPr>
                        <a:t>П.126.</a:t>
                      </a:r>
                      <a:r>
                        <a:rPr lang="kk-KZ" sz="12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kk-KZ" sz="1200" b="1" u="none" dirty="0" smtClean="0">
                          <a:latin typeface="Arial" pitchFamily="34" charset="0"/>
                          <a:cs typeface="Arial" pitchFamily="34" charset="0"/>
                        </a:rPr>
                        <a:t>Аттестаттау кезеңінде "екінші", "бірінші", "жоғары" санаттары бар педагог үшін мәлімделген санатқа </a:t>
                      </a:r>
                      <a:r>
                        <a:rPr lang="kk-KZ" sz="1200" b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баллдар жеткіліксіз болған кезде </a:t>
                      </a:r>
                      <a:r>
                        <a:rPr lang="kk-KZ" sz="1200" b="1" u="none" dirty="0" smtClean="0">
                          <a:latin typeface="Arial" pitchFamily="34" charset="0"/>
                          <a:cs typeface="Arial" pitchFamily="34" charset="0"/>
                        </a:rPr>
                        <a:t>қаңтар-мамыр (тамыз - желтоқсан)</a:t>
                      </a:r>
                      <a:endParaRPr lang="ru-RU" sz="1200" u="non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біліктілік санаты оның </a:t>
                      </a:r>
                      <a:r>
                        <a:rPr kumimoji="0" lang="kk-KZ" sz="1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мерзімі аяқталғанға дейін сақталады</a:t>
                      </a:r>
                      <a:r>
                        <a:rPr kumimoji="0" lang="kk-KZ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, бұдан әрі- </a:t>
                      </a:r>
                      <a:r>
                        <a:rPr kumimoji="0" lang="kk-KZ" sz="1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бір деңгейге төмендейді</a:t>
                      </a:r>
                      <a:r>
                        <a:rPr kumimoji="0" lang="kk-KZ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.Төмендетілген біліктілік санаты келесі аттестаттау кезеңіне дейін сақталады тамыз-желтоқсан (қаңтар – мамыр).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200" u="none" strike="noStrike" cap="none" normalizeH="0" baseline="0" dirty="0" smtClean="0">
                        <a:ln>
                          <a:noFill/>
                        </a:ln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144945">
                <a:tc>
                  <a:txBody>
                    <a:bodyPr/>
                    <a:lstStyle/>
                    <a:p>
                      <a:r>
                        <a:rPr kumimoji="0" lang="kk-KZ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122. </a:t>
                      </a:r>
                      <a:r>
                        <a:rPr kumimoji="0" lang="kk-KZ" sz="12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 біліктілік санатын беруге (растауға) кезекті аттестаттау кезінде </a:t>
                      </a:r>
                      <a:r>
                        <a:rPr kumimoji="0" lang="kk-KZ" sz="12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мәлімделген санатқа балл саны жеткіліксіз болған кезде</a:t>
                      </a:r>
                      <a:endParaRPr lang="ru-RU" sz="1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аттестаттау кезеңінде қаңтар-мамыр (тамыз - желтоқсан) біліктілік санаты </a:t>
                      </a:r>
                      <a:r>
                        <a:rPr kumimoji="0" lang="kk-KZ" sz="12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оның мерзімі өткенге дейін сақталады</a:t>
                      </a:r>
                      <a:r>
                        <a:rPr kumimoji="0" lang="kk-KZ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бұдан әрі </a:t>
                      </a:r>
                      <a:r>
                        <a:rPr kumimoji="0" lang="kk-KZ" sz="12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біліктілік санаты бір деңгейге төмендейді</a:t>
                      </a:r>
                      <a:r>
                        <a:rPr kumimoji="0" lang="kk-KZ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Осы біліктілік санаты келесі аттестаттау кезеңіне дейін сақталады тамыз-желтоқсан (қаңтар – мамыр). </a:t>
                      </a:r>
                      <a:endParaRPr lang="ru-RU" dirty="0"/>
                    </a:p>
                  </a:txBody>
                  <a:tcPr/>
                </a:tc>
              </a:tr>
              <a:tr h="670945">
                <a:tc>
                  <a:txBody>
                    <a:bodyPr/>
                    <a:lstStyle/>
                    <a:p>
                      <a:r>
                        <a:rPr kumimoji="0" lang="kk-KZ" sz="12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123. </a:t>
                      </a:r>
                      <a:r>
                        <a:rPr kumimoji="0" lang="kk-KZ" sz="1200" b="1" u="non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Бейіні бойынша </a:t>
                      </a:r>
                      <a:r>
                        <a:rPr kumimoji="0" lang="kk-KZ" sz="1200" b="1" u="none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30 және одан да көп</a:t>
                      </a:r>
                      <a:r>
                        <a:rPr kumimoji="0" lang="kk-KZ" sz="1200" b="1" u="non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жыл педагогикалық өтілі бар педагогтар</a:t>
                      </a:r>
                      <a:endParaRPr lang="ru-RU" sz="1200" u="none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kk-KZ" sz="12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kk-KZ" sz="1200" b="1" u="sng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бұрын берілген біліктілік санаты </a:t>
                      </a:r>
                      <a:r>
                        <a:rPr kumimoji="0" lang="kk-KZ" sz="1200" b="1" u="sng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расталған кезде </a:t>
                      </a:r>
                      <a:r>
                        <a:rPr kumimoji="0" lang="kk-KZ" sz="1200" b="1" u="sng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жаңа жүйе бойынша </a:t>
                      </a:r>
                      <a:r>
                        <a:rPr kumimoji="0" lang="kk-KZ" sz="1200" b="1" u="sng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ПББ тапсырудан босатылады </a:t>
                      </a:r>
                      <a:r>
                        <a:rPr kumimoji="0" lang="kk-KZ" sz="1200" b="1" u="sng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 қызмет нәтижелерін кешенді жалпылаудан өтеді.</a:t>
                      </a:r>
                    </a:p>
                    <a:p>
                      <a:r>
                        <a:rPr kumimoji="0" lang="kk-KZ" sz="1200" b="1" u="sng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Біліктілік санатын </a:t>
                      </a:r>
                      <a:r>
                        <a:rPr kumimoji="0" lang="kk-KZ" sz="1200" b="1" u="sng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арттыру кезінде-жалпы негізде өтеді</a:t>
                      </a:r>
                      <a:r>
                        <a:rPr kumimoji="0" lang="kk-KZ" sz="1200" b="1" u="sng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endParaRPr kumimoji="0" lang="ru-RU" sz="1200" kern="1200" dirty="0" smtClean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1572886">
                <a:tc>
                  <a:txBody>
                    <a:bodyPr/>
                    <a:lstStyle/>
                    <a:p>
                      <a:r>
                        <a:rPr kumimoji="0" lang="kk-KZ" sz="12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124. Бейіні бойынша </a:t>
                      </a:r>
                      <a:r>
                        <a:rPr kumimoji="0" lang="kk-KZ" sz="12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30 және одан да көп жыл педагогикалық өтілі бар, </a:t>
                      </a:r>
                      <a:r>
                        <a:rPr kumimoji="0" lang="kk-KZ" sz="12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сондай-ақ ескі жүйе бойынша </a:t>
                      </a:r>
                      <a:r>
                        <a:rPr kumimoji="0" lang="kk-KZ" sz="12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"бірінші", "жоғары" </a:t>
                      </a:r>
                      <a:r>
                        <a:rPr kumimoji="0" lang="kk-KZ" sz="12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санаттары бар педагогтар,</a:t>
                      </a:r>
                      <a:endParaRPr lang="ru-RU" sz="1200" u="sng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kk-KZ" sz="12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"педагог-модератор" біліктілік санатына </a:t>
                      </a:r>
                      <a:r>
                        <a:rPr kumimoji="0" lang="kk-KZ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ауысқан кезде ПББ тапсырудан босатылады және қызмет нәтижелерін кешенді жалпылаудан өтеді.  </a:t>
                      </a:r>
                      <a:r>
                        <a:rPr kumimoji="0" lang="kk-KZ" sz="12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"Педагог-сарапшы", "педагог-зерттеуші", "педагог-шебер</a:t>
                      </a:r>
                      <a:r>
                        <a:rPr kumimoji="0" lang="kk-KZ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 біліктілік санатын алған кезде жалпы негіздерде өтеді.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Эссе жазу тәртібі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kk-KZ" dirty="0" smtClean="0"/>
              <a:t> </a:t>
            </a:r>
            <a:endParaRPr lang="ru-RU" dirty="0" smtClean="0"/>
          </a:p>
          <a:p>
            <a:pPr algn="just"/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127. 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Тестілеу аяқталғаннан кейін педагог және білім беру ұйымының (әдістемелік кабинеттердің (орталықтардың) басшысы міндетті аттестаттау кезінде эссе жазады. </a:t>
            </a:r>
            <a:r>
              <a:rPr lang="kk-KZ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Жалпы уақыт-60 минут. Сөз саны-250-300 сөз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Эссе тақырыбын жыл сайын білім беру саласындағы уәкілетті орган айқындайды. Жазылған эссе мұғалімнің/басшының жеке кабинетінде тиісті сілтеме бойынша немесе мұғалімнің профилінде көрсетіледі.</a:t>
            </a: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128. 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Жазылған эссе педагогтың/басшының жеке кабинетіне жіберіледі немесе ақпараттық жүйеде көрсетіледі. </a:t>
            </a: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128-1. </a:t>
            </a:r>
            <a:r>
              <a:rPr lang="kk-KZ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Жазбаша эссе біліктілік санатын беруден бас тартуға негіз болып табылмайды.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856025"/>
              </p:ext>
            </p:extLst>
          </p:nvPr>
        </p:nvGraphicFramePr>
        <p:xfrm>
          <a:off x="431371" y="1052737"/>
          <a:ext cx="11453384" cy="4593336"/>
        </p:xfrm>
        <a:graphic>
          <a:graphicData uri="http://schemas.openxmlformats.org/drawingml/2006/table">
            <a:tbl>
              <a:tblPr/>
              <a:tblGrid>
                <a:gridCol w="5276971"/>
                <a:gridCol w="386477"/>
                <a:gridCol w="4043480"/>
                <a:gridCol w="736847"/>
                <a:gridCol w="1009609"/>
              </a:tblGrid>
              <a:tr h="22573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Жалпы</a:t>
                      </a:r>
                      <a:r>
                        <a:rPr kumimoji="0" lang="ru-RU" sz="18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орта </a:t>
                      </a:r>
                      <a:r>
                        <a:rPr kumimoji="0" lang="ru-RU" sz="1800" b="1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білім</a:t>
                      </a:r>
                      <a:r>
                        <a:rPr kumimoji="0" lang="ru-RU" sz="18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беру </a:t>
                      </a:r>
                      <a:r>
                        <a:rPr kumimoji="0" lang="ru-RU" sz="1800" b="1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педагогтері</a:t>
                      </a:r>
                      <a:r>
                        <a:rPr kumimoji="0" lang="ru-RU" sz="18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үшін</a:t>
                      </a:r>
                      <a:endParaRPr lang="ru-RU" sz="1800" dirty="0">
                        <a:solidFill>
                          <a:srgbClr val="FFFFFF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FFFFFF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kk-KZ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Пәндік білім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Оқыту</a:t>
                      </a: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600" b="1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әдістемесі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0" lang="ru-RU" sz="12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007533"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педагог-- 50%;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"педагог-модератор" - 60%;«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педагог-эксперт" - 70%;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"педагог-исследователь" - 80 %;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"педагог-мастер" - 90 %</a:t>
                      </a:r>
                      <a:r>
                        <a:rPr kumimoji="0" lang="en-US" sz="1600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   </a:t>
                      </a:r>
                      <a:endParaRPr kumimoji="0" lang="ru-RU" sz="1600" kern="1200" dirty="0" smtClean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en-US" sz="16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   </a:t>
                      </a:r>
                      <a:endParaRPr lang="ru-RU" sz="1600" dirty="0">
                        <a:solidFill>
                          <a:srgbClr val="FFFFFF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</a:t>
                      </a:r>
                      <a:r>
                        <a:rPr kumimoji="0"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педагог" - </a:t>
                      </a:r>
                      <a:r>
                        <a:rPr kumimoji="0" lang="ru-RU" sz="16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50</a:t>
                      </a:r>
                      <a:r>
                        <a:rPr kumimoji="0"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% 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</a:t>
                      </a:r>
                      <a:r>
                        <a:rPr kumimoji="0"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педагог-модератор" </a:t>
                      </a:r>
                      <a:r>
                        <a:rPr kumimoji="0" lang="ru-RU" sz="16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- 60 </a:t>
                      </a:r>
                      <a:r>
                        <a:rPr kumimoji="0"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% 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"педагог-эксперт" - </a:t>
                      </a:r>
                      <a:r>
                        <a:rPr kumimoji="0" lang="ru-RU" sz="16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70 </a:t>
                      </a:r>
                      <a:r>
                        <a:rPr kumimoji="0"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%;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"педагог-исследователь" - </a:t>
                      </a:r>
                      <a:r>
                        <a:rPr kumimoji="0" lang="ru-RU" sz="16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80</a:t>
                      </a:r>
                      <a:r>
                        <a:rPr kumimoji="0"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%;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"педагог-мастер" - </a:t>
                      </a:r>
                      <a:r>
                        <a:rPr kumimoji="0" lang="ru-RU" sz="16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90 </a:t>
                      </a:r>
                      <a:r>
                        <a:rPr kumimoji="0"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%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375920">
                <a:tc gridSpan="5"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solidFill>
                            <a:srgbClr val="FFFF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Қосымша</a:t>
                      </a:r>
                      <a:r>
                        <a:rPr lang="ru-RU" sz="1800" dirty="0" smtClean="0">
                          <a:solidFill>
                            <a:srgbClr val="FFFF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rgbClr val="FFFF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білім</a:t>
                      </a:r>
                      <a:r>
                        <a:rPr lang="ru-RU" sz="1800" dirty="0" smtClean="0">
                          <a:solidFill>
                            <a:srgbClr val="FFFF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беру </a:t>
                      </a:r>
                      <a:r>
                        <a:rPr lang="ru-RU" sz="1800" dirty="0" err="1" smtClean="0">
                          <a:solidFill>
                            <a:srgbClr val="FFFF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педагогтері</a:t>
                      </a:r>
                      <a:r>
                        <a:rPr lang="ru-RU" sz="1800" dirty="0" smtClean="0">
                          <a:solidFill>
                            <a:srgbClr val="FFFF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rgbClr val="FFFF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үшін</a:t>
                      </a:r>
                      <a:endParaRPr lang="ru-RU" sz="1800" dirty="0">
                        <a:solidFill>
                          <a:srgbClr val="FFFFFF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27093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kk-KZ" sz="18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Оқыту әдістемесі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«Психология»:</a:t>
                      </a:r>
                      <a:endParaRPr kumimoji="0" lang="ru-RU" sz="1800" b="1" kern="1200" dirty="0" smtClean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1334255">
                <a:tc gridSpan="2"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педагог-- 50%;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"педагог-модератор" - 60%;«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педагог-эксперт" - 70%;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"педагог-исследователь" - 80 %;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"педагог-мастер" - 90 %</a:t>
                      </a:r>
                      <a:r>
                        <a:rPr kumimoji="0" lang="en-US" sz="1600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   </a:t>
                      </a:r>
                      <a:endParaRPr kumimoji="0" lang="ru-RU" sz="1600" kern="1200" dirty="0" smtClean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en-US" sz="16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   </a:t>
                      </a:r>
                      <a:endParaRPr lang="ru-RU" sz="1600" dirty="0">
                        <a:solidFill>
                          <a:srgbClr val="FFFFFF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</a:t>
                      </a:r>
                      <a:r>
                        <a:rPr kumimoji="0"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педагог" - </a:t>
                      </a:r>
                      <a:r>
                        <a:rPr kumimoji="0" lang="ru-RU" sz="16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50</a:t>
                      </a:r>
                      <a:r>
                        <a:rPr kumimoji="0"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% 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</a:t>
                      </a:r>
                      <a:r>
                        <a:rPr kumimoji="0"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педагог-модератор" - </a:t>
                      </a:r>
                      <a:r>
                        <a:rPr kumimoji="0" lang="ru-RU" sz="16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60</a:t>
                      </a:r>
                      <a:r>
                        <a:rPr kumimoji="0"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% 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"педагог-эксперт" - </a:t>
                      </a:r>
                      <a:r>
                        <a:rPr kumimoji="0" lang="ru-RU" sz="16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70</a:t>
                      </a:r>
                      <a:r>
                        <a:rPr kumimoji="0"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%;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"педагог-исследователь" - </a:t>
                      </a:r>
                      <a:r>
                        <a:rPr kumimoji="0" lang="ru-RU" sz="16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80</a:t>
                      </a:r>
                      <a:r>
                        <a:rPr kumimoji="0"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%;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"педагог-мастер" - </a:t>
                      </a:r>
                      <a:r>
                        <a:rPr kumimoji="0" lang="ru-RU" sz="16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90</a:t>
                      </a:r>
                      <a:r>
                        <a:rPr kumimoji="0"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%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405809" y="205573"/>
            <a:ext cx="11343051" cy="720080"/>
          </a:xfrm>
          <a:prstGeom prst="rect">
            <a:avLst/>
          </a:prstGeom>
        </p:spPr>
        <p:txBody>
          <a:bodyPr vert="horz" rtlCol="0" anchor="ctr">
            <a:normAutofit fontScale="525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>
              <a:spcBef>
                <a:spcPct val="0"/>
              </a:spcBef>
            </a:pPr>
            <a:r>
              <a:rPr lang="en-US" sz="2800" dirty="0" smtClean="0"/>
              <a:t>     </a:t>
            </a:r>
            <a:r>
              <a:rPr lang="ru-RU" sz="4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Тестілеу</a:t>
            </a:r>
            <a:r>
              <a:rPr 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нәтижесі</a:t>
            </a:r>
            <a:r>
              <a:rPr 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келесі</a:t>
            </a:r>
            <a:r>
              <a:rPr 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ұпайларды</a:t>
            </a:r>
            <a:r>
              <a:rPr 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алған</a:t>
            </a:r>
            <a:r>
              <a:rPr 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кезде</a:t>
            </a:r>
            <a:r>
              <a:rPr 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оң</a:t>
            </a:r>
            <a:r>
              <a:rPr 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болып</a:t>
            </a:r>
            <a:r>
              <a:rPr 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саналады</a:t>
            </a:r>
            <a:endParaRPr kumimoji="0" lang="ru-RU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445277"/>
              </p:ext>
            </p:extLst>
          </p:nvPr>
        </p:nvGraphicFramePr>
        <p:xfrm>
          <a:off x="431371" y="1052737"/>
          <a:ext cx="11453384" cy="4167131"/>
        </p:xfrm>
        <a:graphic>
          <a:graphicData uri="http://schemas.openxmlformats.org/drawingml/2006/table">
            <a:tbl>
              <a:tblPr/>
              <a:tblGrid>
                <a:gridCol w="5788755"/>
                <a:gridCol w="5664629"/>
              </a:tblGrid>
              <a:tr h="402672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kk-K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Дене  шынықтыру  мұғалімдері  үшін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596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1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"Содержание учебного предмета": теория и практика</a:t>
                      </a:r>
                      <a:endParaRPr kumimoji="0" lang="ru-RU" sz="1600" kern="1200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60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педагог-- 50%;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"педагог-модератор" - 60%;«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педагог-эксперт" - 70%;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"педагог-исследователь" - 80 %;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"педагог-мастер" - 90 %</a:t>
                      </a:r>
                    </a:p>
                    <a:p>
                      <a:endParaRPr kumimoji="0" lang="kk-KZ" sz="1600" kern="1200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kumimoji="0" lang="ru-RU" sz="1600" kern="1200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Педагогика</a:t>
                      </a:r>
                      <a:r>
                        <a:rPr kumimoji="0" lang="en-US" sz="1600" b="1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600" b="1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</a:t>
                      </a:r>
                      <a:r>
                        <a:rPr kumimoji="0" lang="en-US" sz="1600" b="1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1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обучения</a:t>
                      </a:r>
                      <a:r>
                        <a:rPr kumimoji="0" lang="en-US" sz="1600" b="1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  <a:endParaRPr kumimoji="0" lang="ru-RU" sz="1600" b="1" kern="1200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60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педагог-- 30%;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"педагог-модератор" - 40%;«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педагог-эксперт" - 50%;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"педагог-исследователь" - 60 %;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"педагог-мастер" - 70 %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endParaRPr lang="ru-RU" sz="1600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304816">
                <a:tc>
                  <a:txBody>
                    <a:bodyPr/>
                    <a:lstStyle/>
                    <a:p>
                      <a:endParaRPr kumimoji="0" lang="ru-RU" sz="1600" kern="1200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kern="1200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405809" y="205573"/>
            <a:ext cx="11343051" cy="720080"/>
          </a:xfrm>
          <a:prstGeom prst="rect">
            <a:avLst/>
          </a:prstGeom>
        </p:spPr>
        <p:txBody>
          <a:bodyPr vert="horz" rtlCol="0" anchor="ctr">
            <a:normAutofit fontScale="525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>
              <a:spcBef>
                <a:spcPct val="0"/>
              </a:spcBef>
            </a:pPr>
            <a:r>
              <a:rPr lang="en-US" sz="2800" dirty="0" smtClean="0"/>
              <a:t>     </a:t>
            </a:r>
            <a:r>
              <a:rPr lang="ru-RU" sz="4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Тестілеу</a:t>
            </a:r>
            <a:r>
              <a:rPr 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нәтижесі</a:t>
            </a:r>
            <a:r>
              <a:rPr 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келесі</a:t>
            </a:r>
            <a:r>
              <a:rPr 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ұпайларды</a:t>
            </a:r>
            <a:r>
              <a:rPr 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алған</a:t>
            </a:r>
            <a:r>
              <a:rPr 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кезде</a:t>
            </a:r>
            <a:r>
              <a:rPr 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оң</a:t>
            </a:r>
            <a:r>
              <a:rPr 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болып</a:t>
            </a:r>
            <a:r>
              <a:rPr 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саналады</a:t>
            </a:r>
            <a:endParaRPr lang="ru-RU" sz="4600" b="1" dirty="0"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587717" y="5816941"/>
            <a:ext cx="489021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Тесты Первого Президента Республики Казахстан – Елбасы: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квалификационные категории «педагог», «педагог-модератор», «педагог-эксперт», «педагог-исследователь», «педагог-мастер» – соответствуют начальному уровню готовности.</a:t>
            </a:r>
            <a:endParaRPr kumimoji="0" lang="kk-KZ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89317" y="3073741"/>
            <a:ext cx="489021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Тесты Первого Президента Республики Казахстан – Елбасы: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квалификационные категории «педагог», «педагог-модератор», «педагог-эксперт», «педагог-исследователь», «педагог-мастер» – соответствуют начальному уровню готовности.</a:t>
            </a:r>
            <a:endParaRPr kumimoji="0" lang="kk-KZ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093567"/>
              </p:ext>
            </p:extLst>
          </p:nvPr>
        </p:nvGraphicFramePr>
        <p:xfrm>
          <a:off x="239699" y="1164746"/>
          <a:ext cx="11740634" cy="5540853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1889860"/>
                <a:gridCol w="3583741"/>
                <a:gridCol w="1315155"/>
                <a:gridCol w="2433484"/>
                <a:gridCol w="2518394"/>
              </a:tblGrid>
              <a:tr h="61373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err="1" smtClean="0">
                          <a:latin typeface="Arial" pitchFamily="34" charset="0"/>
                          <a:cs typeface="Arial" pitchFamily="34" charset="0"/>
                        </a:rPr>
                        <a:t>Санаттар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>
                          <a:latin typeface="Arial" pitchFamily="34" charset="0"/>
                          <a:cs typeface="Arial" pitchFamily="34" charset="0"/>
                        </a:rPr>
                        <a:t>Блок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baseline="0" dirty="0" smtClean="0"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Сұрақтар  </a:t>
                      </a:r>
                      <a:r>
                        <a:rPr lang="kk-KZ" sz="1600" spc="10" baseline="0" dirty="0" smtClean="0"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саны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err="1" smtClean="0">
                          <a:latin typeface="Arial" pitchFamily="34" charset="0"/>
                          <a:cs typeface="Arial" pitchFamily="34" charset="0"/>
                        </a:rPr>
                        <a:t>Біліктілік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spc="10" dirty="0" err="1" smtClean="0">
                          <a:latin typeface="Arial" pitchFamily="34" charset="0"/>
                          <a:cs typeface="Arial" pitchFamily="34" charset="0"/>
                        </a:rPr>
                        <a:t>санатына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spc="10" dirty="0" err="1" smtClean="0">
                          <a:latin typeface="Arial" pitchFamily="34" charset="0"/>
                          <a:cs typeface="Arial" pitchFamily="34" charset="0"/>
                        </a:rPr>
                        <a:t>өту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spc="10" dirty="0" err="1" smtClean="0">
                          <a:latin typeface="Arial" pitchFamily="34" charset="0"/>
                          <a:cs typeface="Arial" pitchFamily="34" charset="0"/>
                        </a:rPr>
                        <a:t>үшін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 (%)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err="1" smtClean="0">
                          <a:latin typeface="Arial" pitchFamily="34" charset="0"/>
                          <a:cs typeface="Arial" pitchFamily="34" charset="0"/>
                        </a:rPr>
                        <a:t>Біліктілік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spc="10" dirty="0" err="1" smtClean="0">
                          <a:latin typeface="Arial" pitchFamily="34" charset="0"/>
                          <a:cs typeface="Arial" pitchFamily="34" charset="0"/>
                        </a:rPr>
                        <a:t>тестілеуінен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spc="10" dirty="0" err="1" smtClean="0">
                          <a:latin typeface="Arial" pitchFamily="34" charset="0"/>
                          <a:cs typeface="Arial" pitchFamily="34" charset="0"/>
                        </a:rPr>
                        <a:t>өту</a:t>
                      </a:r>
                      <a:r>
                        <a:rPr lang="ru-RU" sz="1600" spc="1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spc="10" baseline="0" dirty="0" err="1" smtClean="0">
                          <a:latin typeface="Arial" pitchFamily="34" charset="0"/>
                          <a:cs typeface="Arial" pitchFamily="34" charset="0"/>
                        </a:rPr>
                        <a:t>үшін</a:t>
                      </a:r>
                      <a:r>
                        <a:rPr lang="ru-RU" sz="1600" spc="1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spc="10" dirty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600" spc="10" dirty="0" err="1" smtClean="0">
                          <a:latin typeface="Arial" pitchFamily="34" charset="0"/>
                          <a:cs typeface="Arial" pitchFamily="34" charset="0"/>
                        </a:rPr>
                        <a:t>баллдары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</a:tr>
              <a:tr h="308053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spc="10" dirty="0">
                          <a:latin typeface="Arial" pitchFamily="34" charset="0"/>
                          <a:cs typeface="Arial" pitchFamily="34" charset="0"/>
                        </a:rPr>
                        <a:t>Педагог</a:t>
                      </a:r>
                      <a:endParaRPr lang="ru-RU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 smtClean="0">
                          <a:latin typeface="Arial" pitchFamily="34" charset="0"/>
                          <a:cs typeface="Arial" pitchFamily="34" charset="0"/>
                        </a:rPr>
                        <a:t>Пәндік білім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ru-RU" sz="1600" spc="10"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</a:tr>
              <a:tr h="6233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err="1" smtClean="0">
                          <a:latin typeface="Arial" pitchFamily="34" charset="0"/>
                          <a:cs typeface="Arial" pitchFamily="34" charset="0"/>
                        </a:rPr>
                        <a:t>Оқыту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spc="10" dirty="0" err="1" smtClean="0">
                          <a:latin typeface="Arial" pitchFamily="34" charset="0"/>
                          <a:cs typeface="Arial" pitchFamily="34" charset="0"/>
                        </a:rPr>
                        <a:t>әдістемесі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kk-KZ" sz="1600" spc="1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ru-RU" sz="1600" spc="10" dirty="0"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</a:tr>
              <a:tr h="415567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10" dirty="0">
                          <a:latin typeface="Arial" pitchFamily="34" charset="0"/>
                          <a:cs typeface="Arial" pitchFamily="34" charset="0"/>
                        </a:rPr>
                        <a:t>Педагог-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10" dirty="0">
                          <a:latin typeface="Arial" pitchFamily="34" charset="0"/>
                          <a:cs typeface="Arial" pitchFamily="34" charset="0"/>
                        </a:rPr>
                        <a:t>модератор</a:t>
                      </a:r>
                      <a:endParaRPr lang="ru-RU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 smtClean="0">
                          <a:latin typeface="Arial" pitchFamily="34" charset="0"/>
                          <a:cs typeface="Arial" pitchFamily="34" charset="0"/>
                        </a:rPr>
                        <a:t>Пәндік білім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r>
                        <a:rPr lang="ru-RU" sz="1600" spc="10" dirty="0"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18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</a:tr>
              <a:tr h="6233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err="1" smtClean="0">
                          <a:latin typeface="Arial" pitchFamily="34" charset="0"/>
                          <a:cs typeface="Arial" pitchFamily="34" charset="0"/>
                        </a:rPr>
                        <a:t>Оқыту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spc="10" dirty="0" err="1" smtClean="0">
                          <a:latin typeface="Arial" pitchFamily="34" charset="0"/>
                          <a:cs typeface="Arial" pitchFamily="34" charset="0"/>
                        </a:rPr>
                        <a:t>әдістемесі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ru-RU" sz="1600" spc="10" dirty="0"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</a:tr>
              <a:tr h="311921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10" dirty="0">
                          <a:latin typeface="Arial" pitchFamily="34" charset="0"/>
                          <a:cs typeface="Arial" pitchFamily="34" charset="0"/>
                        </a:rPr>
                        <a:t>Педагог-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10" dirty="0" err="1" smtClean="0">
                          <a:latin typeface="Arial" pitchFamily="34" charset="0"/>
                          <a:cs typeface="Arial" pitchFamily="34" charset="0"/>
                        </a:rPr>
                        <a:t>сарапшы</a:t>
                      </a:r>
                      <a:endParaRPr lang="ru-RU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 smtClean="0">
                          <a:latin typeface="Arial" pitchFamily="34" charset="0"/>
                          <a:cs typeface="Arial" pitchFamily="34" charset="0"/>
                        </a:rPr>
                        <a:t>Пәндік білім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r>
                        <a:rPr lang="ru-RU" sz="1600" spc="10" dirty="0"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21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</a:tr>
              <a:tr h="6233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err="1" smtClean="0">
                          <a:latin typeface="Arial" pitchFamily="34" charset="0"/>
                          <a:cs typeface="Arial" pitchFamily="34" charset="0"/>
                        </a:rPr>
                        <a:t>Оқыту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spc="10" dirty="0" err="1" smtClean="0">
                          <a:latin typeface="Arial" pitchFamily="34" charset="0"/>
                          <a:cs typeface="Arial" pitchFamily="34" charset="0"/>
                        </a:rPr>
                        <a:t>әдістемесі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ru-RU" sz="1600" spc="10" dirty="0"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</a:tr>
              <a:tr h="286755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10" dirty="0">
                          <a:latin typeface="Arial" pitchFamily="34" charset="0"/>
                          <a:cs typeface="Arial" pitchFamily="34" charset="0"/>
                        </a:rPr>
                        <a:t>Педагог-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10" dirty="0" err="1" smtClean="0">
                          <a:latin typeface="Arial" pitchFamily="34" charset="0"/>
                          <a:cs typeface="Arial" pitchFamily="34" charset="0"/>
                        </a:rPr>
                        <a:t>зерттеуші</a:t>
                      </a:r>
                      <a:endParaRPr lang="ru-RU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 smtClean="0">
                          <a:latin typeface="Arial" pitchFamily="34" charset="0"/>
                          <a:cs typeface="Arial" pitchFamily="34" charset="0"/>
                        </a:rPr>
                        <a:t>Пәндік білім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>
                          <a:latin typeface="Arial" pitchFamily="34" charset="0"/>
                          <a:cs typeface="Arial" pitchFamily="34" charset="0"/>
                        </a:rPr>
                        <a:t>80%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24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</a:tr>
              <a:tr h="6233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err="1" smtClean="0">
                          <a:latin typeface="Arial" pitchFamily="34" charset="0"/>
                          <a:cs typeface="Arial" pitchFamily="34" charset="0"/>
                        </a:rPr>
                        <a:t>Оқыту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spc="10" dirty="0" err="1" smtClean="0">
                          <a:latin typeface="Arial" pitchFamily="34" charset="0"/>
                          <a:cs typeface="Arial" pitchFamily="34" charset="0"/>
                        </a:rPr>
                        <a:t>әдістемесі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 smtClean="0"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  <a:r>
                        <a:rPr lang="ru-RU" sz="1600" spc="10" dirty="0"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</a:tr>
              <a:tr h="488067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10" dirty="0">
                          <a:latin typeface="Arial" pitchFamily="34" charset="0"/>
                          <a:cs typeface="Arial" pitchFamily="34" charset="0"/>
                        </a:rPr>
                        <a:t>Педагог-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10" dirty="0" err="1" smtClean="0">
                          <a:latin typeface="Arial" pitchFamily="34" charset="0"/>
                          <a:cs typeface="Arial" pitchFamily="34" charset="0"/>
                        </a:rPr>
                        <a:t>шебер</a:t>
                      </a:r>
                      <a:endParaRPr lang="ru-RU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 smtClean="0">
                          <a:latin typeface="Arial" pitchFamily="34" charset="0"/>
                          <a:cs typeface="Arial" pitchFamily="34" charset="0"/>
                        </a:rPr>
                        <a:t>Пәндік білім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>
                          <a:latin typeface="Arial" pitchFamily="34" charset="0"/>
                          <a:cs typeface="Arial" pitchFamily="34" charset="0"/>
                        </a:rPr>
                        <a:t>90%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27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</a:tr>
              <a:tr h="6233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err="1" smtClean="0">
                          <a:latin typeface="Arial" pitchFamily="34" charset="0"/>
                          <a:cs typeface="Arial" pitchFamily="34" charset="0"/>
                        </a:rPr>
                        <a:t>Оқыту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spc="10" dirty="0" err="1" smtClean="0">
                          <a:latin typeface="Arial" pitchFamily="34" charset="0"/>
                          <a:cs typeface="Arial" pitchFamily="34" charset="0"/>
                        </a:rPr>
                        <a:t>әдістемесі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r>
                        <a:rPr lang="ru-RU" sz="1600" spc="1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ru-RU" sz="1600" spc="10" dirty="0"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18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1740" marR="41740" marT="0" marB="0"/>
                </a:tc>
              </a:tr>
            </a:tbl>
          </a:graphicData>
        </a:graphic>
      </p:graphicFrame>
      <p:sp>
        <p:nvSpPr>
          <p:cNvPr id="89089" name="Rectangle 1"/>
          <p:cNvSpPr>
            <a:spLocks noChangeArrowheads="1"/>
          </p:cNvSpPr>
          <p:nvPr/>
        </p:nvSpPr>
        <p:spPr bwMode="auto">
          <a:xfrm>
            <a:off x="239698" y="379914"/>
            <a:ext cx="1173628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Педагогтер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үшін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lang="en-US" dirty="0"/>
              <a:t>      </a:t>
            </a:r>
            <a:r>
              <a:rPr lang="kk-KZ" dirty="0" smtClean="0"/>
              <a:t>          </a:t>
            </a:r>
            <a:r>
              <a:rPr lang="ru-RU" dirty="0" smtClean="0"/>
              <a:t> </a:t>
            </a:r>
            <a:r>
              <a:rPr lang="ru-RU" dirty="0"/>
              <a:t>92. ПББ </a:t>
            </a:r>
            <a:r>
              <a:rPr lang="ru-RU" dirty="0" err="1"/>
              <a:t>уақыты</a:t>
            </a:r>
            <a:r>
              <a:rPr lang="ru-RU" dirty="0" smtClean="0"/>
              <a:t>:  </a:t>
            </a:r>
            <a:r>
              <a:rPr lang="ru-RU" dirty="0"/>
              <a:t>"Математика", "Физика", "Химия", "Информатика" </a:t>
            </a:r>
            <a:r>
              <a:rPr lang="ru-RU" dirty="0" err="1"/>
              <a:t>пәндері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– </a:t>
            </a:r>
            <a:r>
              <a:rPr lang="ru-RU" dirty="0" err="1"/>
              <a:t>жүз</a:t>
            </a:r>
            <a:r>
              <a:rPr lang="ru-RU" dirty="0"/>
              <a:t> </a:t>
            </a:r>
            <a:r>
              <a:rPr lang="ru-RU" dirty="0" err="1" smtClean="0"/>
              <a:t>жиырма</a:t>
            </a:r>
            <a:r>
              <a:rPr lang="ru-RU" dirty="0" smtClean="0"/>
              <a:t> минут;           </a:t>
            </a:r>
            <a:r>
              <a:rPr lang="ru-RU" dirty="0" err="1" smtClean="0"/>
              <a:t>өзге</a:t>
            </a:r>
            <a:r>
              <a:rPr lang="ru-RU" dirty="0" smtClean="0"/>
              <a:t> </a:t>
            </a:r>
            <a:r>
              <a:rPr lang="ru-RU" dirty="0" err="1"/>
              <a:t>педагогтер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– </a:t>
            </a:r>
            <a:r>
              <a:rPr lang="ru-RU" dirty="0" err="1"/>
              <a:t>тоқсан</a:t>
            </a:r>
            <a:r>
              <a:rPr lang="ru-RU" dirty="0"/>
              <a:t> </a:t>
            </a:r>
            <a:r>
              <a:rPr lang="ru-RU" dirty="0" err="1"/>
              <a:t>минутты</a:t>
            </a:r>
            <a:r>
              <a:rPr lang="ru-RU" dirty="0"/>
              <a:t> </a:t>
            </a:r>
            <a:r>
              <a:rPr lang="ru-RU" dirty="0" err="1"/>
              <a:t>құрайды</a:t>
            </a:r>
            <a:r>
              <a:rPr lang="ru-RU" dirty="0"/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/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486549"/>
              </p:ext>
            </p:extLst>
          </p:nvPr>
        </p:nvGraphicFramePr>
        <p:xfrm>
          <a:off x="114011" y="1010453"/>
          <a:ext cx="11879721" cy="5283048"/>
        </p:xfrm>
        <a:graphic>
          <a:graphicData uri="http://schemas.openxmlformats.org/drawingml/2006/table">
            <a:tbl>
              <a:tblPr/>
              <a:tblGrid>
                <a:gridCol w="1766656"/>
                <a:gridCol w="2317072"/>
                <a:gridCol w="2334827"/>
                <a:gridCol w="2902998"/>
                <a:gridCol w="2558168"/>
              </a:tblGrid>
              <a:tr h="883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1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Санаттар</a:t>
                      </a:r>
                      <a:r>
                        <a:rPr lang="ru-RU" sz="1600" b="1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Блок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Пән бойынша </a:t>
                      </a:r>
                      <a:r>
                        <a:rPr lang="kk-KZ" sz="1600" b="1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сұрақтар</a:t>
                      </a:r>
                      <a:r>
                        <a:rPr lang="kk-KZ" sz="1600" b="1" spc="1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саны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1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Біліктілік</a:t>
                      </a:r>
                      <a:r>
                        <a:rPr lang="ru-RU" sz="1600" b="1" spc="1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600" b="1" spc="10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тестілеуінен</a:t>
                      </a:r>
                      <a:r>
                        <a:rPr lang="ru-RU" sz="1600" b="1" spc="1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600" b="1" spc="10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өту</a:t>
                      </a:r>
                      <a:r>
                        <a:rPr lang="ru-RU" sz="1600" b="1" spc="1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600" b="1" spc="10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үшін</a:t>
                      </a:r>
                      <a:r>
                        <a:rPr lang="ru-RU" sz="1600" b="1" spc="1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600" b="1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(%)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1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Біліктілік</a:t>
                      </a:r>
                      <a:r>
                        <a:rPr lang="ru-RU" sz="1600" b="1" spc="1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600" b="1" spc="10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тестілеуінен</a:t>
                      </a:r>
                      <a:r>
                        <a:rPr lang="ru-RU" sz="1600" b="1" spc="1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600" b="1" spc="10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өту</a:t>
                      </a:r>
                      <a:r>
                        <a:rPr lang="ru-RU" sz="1600" b="1" spc="1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600" b="1" spc="10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үшін</a:t>
                      </a:r>
                      <a:r>
                        <a:rPr lang="ru-RU" sz="1600" b="1" spc="1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600" b="1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</a:t>
                      </a:r>
                      <a:r>
                        <a:rPr lang="ru-RU" sz="1600" b="1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баллы)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672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Педагог 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Оқыту</a:t>
                      </a: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600" spc="1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әдістемесі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  <a:r>
                        <a:rPr lang="ru-RU" sz="160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0%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2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Психология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</a:t>
                      </a:r>
                      <a:r>
                        <a:rPr lang="ru-RU" sz="160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%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672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Педагог-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модератор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Оқыту</a:t>
                      </a: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600" spc="1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әдістемесі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60%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2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Психология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</a:t>
                      </a:r>
                      <a:r>
                        <a:rPr lang="ru-RU" sz="160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%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672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Педагог-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1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сарапшы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Оқыту</a:t>
                      </a: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600" spc="1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әдістемесі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70%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2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Психология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</a:t>
                      </a:r>
                      <a:r>
                        <a:rPr lang="ru-RU" sz="160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%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672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Педагог-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1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зерттеуші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Оқыту</a:t>
                      </a: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600" spc="1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әдістемесі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80%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2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Психология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</a:t>
                      </a:r>
                      <a:r>
                        <a:rPr lang="ru-RU" sz="160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%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672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Педагог-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1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шебер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Оқыту</a:t>
                      </a: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600" spc="1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әдістемесі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90%</a:t>
                      </a:r>
                      <a:endParaRPr lang="ru-RU" sz="160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18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2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Психология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  <a:r>
                        <a:rPr lang="ru-RU" sz="1600" spc="1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</a:t>
                      </a:r>
                      <a:r>
                        <a:rPr lang="ru-RU" sz="160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%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871" marR="50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0113" name="Rectangle 1"/>
          <p:cNvSpPr>
            <a:spLocks noChangeArrowheads="1"/>
          </p:cNvSpPr>
          <p:nvPr/>
        </p:nvSpPr>
        <p:spPr bwMode="auto">
          <a:xfrm>
            <a:off x="114011" y="56346"/>
            <a:ext cx="1064022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Қосымша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білім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беру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педагогтері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үшін</a:t>
            </a:r>
            <a:r>
              <a:rPr lang="en-US" sz="2000" dirty="0"/>
              <a:t>     </a:t>
            </a:r>
            <a:r>
              <a:rPr lang="ru-RU" sz="2000" dirty="0"/>
              <a:t> "</a:t>
            </a:r>
            <a:r>
              <a:rPr lang="ru-RU" sz="2000" dirty="0" err="1"/>
              <a:t>Қосымша</a:t>
            </a:r>
            <a:r>
              <a:rPr lang="ru-RU" sz="2000" dirty="0"/>
              <a:t> </a:t>
            </a:r>
            <a:r>
              <a:rPr lang="ru-RU" sz="2000" dirty="0" err="1"/>
              <a:t>білім</a:t>
            </a:r>
            <a:r>
              <a:rPr lang="ru-RU" sz="2000" dirty="0"/>
              <a:t> беру" </a:t>
            </a:r>
            <a:r>
              <a:rPr lang="ru-RU" sz="2000" dirty="0" err="1"/>
              <a:t>бағыты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– </a:t>
            </a:r>
            <a:r>
              <a:rPr lang="ru-RU" sz="2000" dirty="0" smtClean="0"/>
              <a:t>80 минут</a:t>
            </a:r>
            <a:r>
              <a:rPr lang="ru-RU" sz="2800" dirty="0" smtClean="0"/>
              <a:t>;</a:t>
            </a:r>
            <a:endParaRPr lang="ru-RU" sz="2800" dirty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ПББ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тапсыру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уақыты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(п.92)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45" name="Oval 244">
            <a:extLst>
              <a:ext uri="{FF2B5EF4-FFF2-40B4-BE49-F238E27FC236}">
                <a16:creationId xmlns="" xmlns:a16="http://schemas.microsoft.com/office/drawing/2014/main" id="{51B4D25A-AD17-48D1-8559-FA0A740B3488}"/>
              </a:ext>
            </a:extLst>
          </p:cNvPr>
          <p:cNvSpPr/>
          <p:nvPr/>
        </p:nvSpPr>
        <p:spPr>
          <a:xfrm>
            <a:off x="7093447" y="2151633"/>
            <a:ext cx="432048" cy="43204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6" name="TextBox 245">
            <a:extLst>
              <a:ext uri="{FF2B5EF4-FFF2-40B4-BE49-F238E27FC236}">
                <a16:creationId xmlns="" xmlns:a16="http://schemas.microsoft.com/office/drawing/2014/main" id="{1D5B8A45-0FD3-45EA-BE10-9A0B4BF492D1}"/>
              </a:ext>
            </a:extLst>
          </p:cNvPr>
          <p:cNvSpPr txBox="1"/>
          <p:nvPr/>
        </p:nvSpPr>
        <p:spPr>
          <a:xfrm>
            <a:off x="7536160" y="2060848"/>
            <a:ext cx="4320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90  минут  </a:t>
            </a:r>
            <a:endParaRPr lang="ko-KR" alt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7" name="TextBox 246">
            <a:extLst>
              <a:ext uri="{FF2B5EF4-FFF2-40B4-BE49-F238E27FC236}">
                <a16:creationId xmlns="" xmlns:a16="http://schemas.microsoft.com/office/drawing/2014/main" id="{B36662A2-111D-49C4-8CF7-8279FD58856F}"/>
              </a:ext>
            </a:extLst>
          </p:cNvPr>
          <p:cNvSpPr txBox="1"/>
          <p:nvPr/>
        </p:nvSpPr>
        <p:spPr>
          <a:xfrm>
            <a:off x="7855016" y="1658477"/>
            <a:ext cx="338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ko-KR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Қалған</a:t>
            </a:r>
            <a:r>
              <a:rPr lang="ru-RU" altLang="ko-KR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altLang="ko-KR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педагогтер</a:t>
            </a:r>
            <a:r>
              <a:rPr lang="ru-RU" altLang="ko-KR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altLang="ko-KR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үшін</a:t>
            </a:r>
            <a:endParaRPr lang="ko-KR" altLang="en-US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8" name="Straight Connector 247">
            <a:extLst>
              <a:ext uri="{FF2B5EF4-FFF2-40B4-BE49-F238E27FC236}">
                <a16:creationId xmlns="" xmlns:a16="http://schemas.microsoft.com/office/drawing/2014/main" id="{4A2C743B-64C3-4307-A82D-8CF6338213CF}"/>
              </a:ext>
            </a:extLst>
          </p:cNvPr>
          <p:cNvCxnSpPr/>
          <p:nvPr/>
        </p:nvCxnSpPr>
        <p:spPr>
          <a:xfrm>
            <a:off x="7536160" y="2060848"/>
            <a:ext cx="3600000" cy="2612"/>
          </a:xfrm>
          <a:prstGeom prst="line">
            <a:avLst/>
          </a:prstGeom>
          <a:ln>
            <a:solidFill>
              <a:schemeClr val="accent5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Oval 248">
            <a:extLst>
              <a:ext uri="{FF2B5EF4-FFF2-40B4-BE49-F238E27FC236}">
                <a16:creationId xmlns="" xmlns:a16="http://schemas.microsoft.com/office/drawing/2014/main" id="{0EEBC0E1-53D5-43F0-A9E5-91653A22F287}"/>
              </a:ext>
            </a:extLst>
          </p:cNvPr>
          <p:cNvSpPr/>
          <p:nvPr/>
        </p:nvSpPr>
        <p:spPr>
          <a:xfrm>
            <a:off x="4695081" y="2945259"/>
            <a:ext cx="432048" cy="43204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0" name="TextBox 249">
            <a:extLst>
              <a:ext uri="{FF2B5EF4-FFF2-40B4-BE49-F238E27FC236}">
                <a16:creationId xmlns="" xmlns:a16="http://schemas.microsoft.com/office/drawing/2014/main" id="{BF60DE7B-A93A-4744-8DBC-A40F05965143}"/>
              </a:ext>
            </a:extLst>
          </p:cNvPr>
          <p:cNvSpPr txBox="1"/>
          <p:nvPr/>
        </p:nvSpPr>
        <p:spPr>
          <a:xfrm>
            <a:off x="1244667" y="3390693"/>
            <a:ext cx="338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125 минут</a:t>
            </a:r>
            <a:endParaRPr lang="ko-KR" altLang="en-US" sz="2000" b="1" dirty="0">
              <a:solidFill>
                <a:srgbClr val="FF0000"/>
              </a:solidFill>
            </a:endParaRPr>
          </a:p>
        </p:txBody>
      </p:sp>
      <p:sp>
        <p:nvSpPr>
          <p:cNvPr id="251" name="TextBox 250">
            <a:extLst>
              <a:ext uri="{FF2B5EF4-FFF2-40B4-BE49-F238E27FC236}">
                <a16:creationId xmlns="" xmlns:a16="http://schemas.microsoft.com/office/drawing/2014/main" id="{4F1397BD-5E54-4B20-AFFA-4323166BE2CF}"/>
              </a:ext>
            </a:extLst>
          </p:cNvPr>
          <p:cNvSpPr txBox="1"/>
          <p:nvPr/>
        </p:nvSpPr>
        <p:spPr>
          <a:xfrm>
            <a:off x="1278533" y="2251727"/>
            <a:ext cx="338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6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«Математика», «Физика», «Химия», «Информатика</a:t>
            </a:r>
            <a:r>
              <a:rPr lang="kk-KZ" sz="12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» пәндері үшін</a:t>
            </a:r>
            <a:endParaRPr lang="ko-KR" altLang="en-US" sz="1200" b="1" dirty="0">
              <a:solidFill>
                <a:srgbClr val="002060"/>
              </a:solidFill>
            </a:endParaRPr>
          </a:p>
        </p:txBody>
      </p:sp>
      <p:cxnSp>
        <p:nvCxnSpPr>
          <p:cNvPr id="252" name="Straight Connector 251">
            <a:extLst>
              <a:ext uri="{FF2B5EF4-FFF2-40B4-BE49-F238E27FC236}">
                <a16:creationId xmlns="" xmlns:a16="http://schemas.microsoft.com/office/drawing/2014/main" id="{9CD18C1B-0E93-42F5-83F0-31D920639E39}"/>
              </a:ext>
            </a:extLst>
          </p:cNvPr>
          <p:cNvCxnSpPr>
            <a:cxnSpLocks/>
          </p:cNvCxnSpPr>
          <p:nvPr/>
        </p:nvCxnSpPr>
        <p:spPr>
          <a:xfrm>
            <a:off x="1109911" y="3161283"/>
            <a:ext cx="3600000" cy="0"/>
          </a:xfrm>
          <a:prstGeom prst="line">
            <a:avLst/>
          </a:prstGeom>
          <a:ln>
            <a:solidFill>
              <a:schemeClr val="accent4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3" name="Oval 252">
            <a:extLst>
              <a:ext uri="{FF2B5EF4-FFF2-40B4-BE49-F238E27FC236}">
                <a16:creationId xmlns="" xmlns:a16="http://schemas.microsoft.com/office/drawing/2014/main" id="{F97121D1-D62E-4760-905B-A2D483E89C44}"/>
              </a:ext>
            </a:extLst>
          </p:cNvPr>
          <p:cNvSpPr/>
          <p:nvPr/>
        </p:nvSpPr>
        <p:spPr>
          <a:xfrm>
            <a:off x="4722184" y="4474923"/>
            <a:ext cx="432048" cy="43204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256" name="Straight Connector 255">
            <a:extLst>
              <a:ext uri="{FF2B5EF4-FFF2-40B4-BE49-F238E27FC236}">
                <a16:creationId xmlns="" xmlns:a16="http://schemas.microsoft.com/office/drawing/2014/main" id="{1FCB3513-79A2-4263-8DC2-2704E57B632E}"/>
              </a:ext>
            </a:extLst>
          </p:cNvPr>
          <p:cNvCxnSpPr>
            <a:stCxn id="253" idx="6"/>
          </p:cNvCxnSpPr>
          <p:nvPr/>
        </p:nvCxnSpPr>
        <p:spPr>
          <a:xfrm>
            <a:off x="5154232" y="4690947"/>
            <a:ext cx="3600000" cy="2612"/>
          </a:xfrm>
          <a:prstGeom prst="line">
            <a:avLst/>
          </a:prstGeom>
          <a:ln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8" name="TextBox 257">
            <a:extLst>
              <a:ext uri="{FF2B5EF4-FFF2-40B4-BE49-F238E27FC236}">
                <a16:creationId xmlns="" xmlns:a16="http://schemas.microsoft.com/office/drawing/2014/main" id="{1F798E12-924E-4A26-B3E4-C6ED1D64EF9E}"/>
              </a:ext>
            </a:extLst>
          </p:cNvPr>
          <p:cNvSpPr txBox="1"/>
          <p:nvPr/>
        </p:nvSpPr>
        <p:spPr>
          <a:xfrm>
            <a:off x="1202247" y="5015248"/>
            <a:ext cx="338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80 минут</a:t>
            </a:r>
            <a:endParaRPr lang="ko-KR" alt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9" name="TextBox 258">
            <a:extLst>
              <a:ext uri="{FF2B5EF4-FFF2-40B4-BE49-F238E27FC236}">
                <a16:creationId xmlns="" xmlns:a16="http://schemas.microsoft.com/office/drawing/2014/main" id="{69327F8E-BCD1-447C-8A1C-C8592AA65764}"/>
              </a:ext>
            </a:extLst>
          </p:cNvPr>
          <p:cNvSpPr txBox="1"/>
          <p:nvPr/>
        </p:nvSpPr>
        <p:spPr>
          <a:xfrm>
            <a:off x="1185315" y="4230254"/>
            <a:ext cx="338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6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Қосымша білім беру үшін</a:t>
            </a:r>
            <a:endParaRPr lang="ko-KR" altLang="en-US" sz="1600" b="1" dirty="0">
              <a:solidFill>
                <a:srgbClr val="002060"/>
              </a:solidFill>
            </a:endParaRPr>
          </a:p>
        </p:txBody>
      </p:sp>
      <p:cxnSp>
        <p:nvCxnSpPr>
          <p:cNvPr id="260" name="Straight Connector 259">
            <a:extLst>
              <a:ext uri="{FF2B5EF4-FFF2-40B4-BE49-F238E27FC236}">
                <a16:creationId xmlns="" xmlns:a16="http://schemas.microsoft.com/office/drawing/2014/main" id="{03120022-CFCE-4F4F-953A-00E8DF7355E3}"/>
              </a:ext>
            </a:extLst>
          </p:cNvPr>
          <p:cNvCxnSpPr>
            <a:cxnSpLocks/>
          </p:cNvCxnSpPr>
          <p:nvPr/>
        </p:nvCxnSpPr>
        <p:spPr>
          <a:xfrm>
            <a:off x="1109911" y="4634245"/>
            <a:ext cx="3600000" cy="0"/>
          </a:xfrm>
          <a:prstGeom prst="line">
            <a:avLst/>
          </a:prstGeom>
          <a:ln>
            <a:solidFill>
              <a:schemeClr val="accent2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260">
            <a:extLst>
              <a:ext uri="{FF2B5EF4-FFF2-40B4-BE49-F238E27FC236}">
                <a16:creationId xmlns="" xmlns:a16="http://schemas.microsoft.com/office/drawing/2014/main" id="{5367A53C-4EB3-421D-A516-555B9B527322}"/>
              </a:ext>
            </a:extLst>
          </p:cNvPr>
          <p:cNvGrpSpPr/>
          <p:nvPr/>
        </p:nvGrpSpPr>
        <p:grpSpPr>
          <a:xfrm>
            <a:off x="5356882" y="1993044"/>
            <a:ext cx="1402743" cy="2244389"/>
            <a:chOff x="2411760" y="1109886"/>
            <a:chExt cx="1752575" cy="2804120"/>
          </a:xfrm>
        </p:grpSpPr>
        <p:sp>
          <p:nvSpPr>
            <p:cNvPr id="262" name="Rectangle 261">
              <a:extLst>
                <a:ext uri="{FF2B5EF4-FFF2-40B4-BE49-F238E27FC236}">
                  <a16:creationId xmlns="" xmlns:a16="http://schemas.microsoft.com/office/drawing/2014/main" id="{48CCE011-731C-4503-933C-80BF63669E85}"/>
                </a:ext>
              </a:extLst>
            </p:cNvPr>
            <p:cNvSpPr/>
            <p:nvPr/>
          </p:nvSpPr>
          <p:spPr>
            <a:xfrm>
              <a:off x="2411760" y="1109886"/>
              <a:ext cx="936104" cy="93610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scene3d>
              <a:camera prst="obliqueBottomRight">
                <a:rot lat="21299999" lon="0" rev="0"/>
              </a:camera>
              <a:lightRig rig="balanced" dir="t"/>
            </a:scene3d>
            <a:sp3d extrusionH="527050" prstMaterial="matte">
              <a:extrusionClr>
                <a:schemeClr val="accent5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3" name="Rectangle 262">
              <a:extLst>
                <a:ext uri="{FF2B5EF4-FFF2-40B4-BE49-F238E27FC236}">
                  <a16:creationId xmlns="" xmlns:a16="http://schemas.microsoft.com/office/drawing/2014/main" id="{38CC91C6-39DE-4E7D-9C13-0CCE01AF1508}"/>
                </a:ext>
              </a:extLst>
            </p:cNvPr>
            <p:cNvSpPr/>
            <p:nvPr/>
          </p:nvSpPr>
          <p:spPr>
            <a:xfrm>
              <a:off x="3228231" y="2036465"/>
              <a:ext cx="936104" cy="93610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scene3d>
              <a:camera prst="obliqueBottomRight">
                <a:rot lat="21299999" lon="0" rev="0"/>
              </a:camera>
              <a:lightRig rig="balanced" dir="t"/>
            </a:scene3d>
            <a:sp3d extrusionH="457200" prstMaterial="matte">
              <a:extrusionClr>
                <a:schemeClr val="accent4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4" name="Rectangle 263">
              <a:extLst>
                <a:ext uri="{FF2B5EF4-FFF2-40B4-BE49-F238E27FC236}">
                  <a16:creationId xmlns="" xmlns:a16="http://schemas.microsoft.com/office/drawing/2014/main" id="{88724D92-1DCB-44AC-A372-1A7087DA6198}"/>
                </a:ext>
              </a:extLst>
            </p:cNvPr>
            <p:cNvSpPr/>
            <p:nvPr/>
          </p:nvSpPr>
          <p:spPr>
            <a:xfrm>
              <a:off x="2411760" y="2977902"/>
              <a:ext cx="936104" cy="9361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scene3d>
              <a:camera prst="obliqueBottomRight"/>
              <a:lightRig rig="balanced" dir="t"/>
            </a:scene3d>
            <a:sp3d extrusionH="508000" prstMaterial="matte">
              <a:extrusionClr>
                <a:schemeClr val="accent3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274" name="Round Same Side Corner Rectangle 36">
            <a:extLst>
              <a:ext uri="{FF2B5EF4-FFF2-40B4-BE49-F238E27FC236}">
                <a16:creationId xmlns="" xmlns:a16="http://schemas.microsoft.com/office/drawing/2014/main" id="{A4C253AB-738A-4EA6-89A0-705E369667B5}"/>
              </a:ext>
            </a:extLst>
          </p:cNvPr>
          <p:cNvSpPr>
            <a:spLocks noChangeAspect="1"/>
          </p:cNvSpPr>
          <p:nvPr/>
        </p:nvSpPr>
        <p:spPr>
          <a:xfrm>
            <a:off x="5551919" y="5211965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350" y="260648"/>
            <a:ext cx="11713301" cy="57606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effectLst/>
                <a:latin typeface="Arial" pitchFamily="34" charset="0"/>
                <a:cs typeface="Arial" pitchFamily="34" charset="0"/>
              </a:rPr>
              <a:t>Проблемы, снижающие эффективность управленческой деятельности по вопросам аттестации</a:t>
            </a:r>
            <a:endParaRPr lang="ru-RU" sz="24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3392" y="5229200"/>
            <a:ext cx="9121013" cy="460851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9403" y="1124744"/>
          <a:ext cx="10657184" cy="487103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64096"/>
                <a:gridCol w="9793088"/>
              </a:tblGrid>
              <a:tr h="288032">
                <a:tc>
                  <a:txBody>
                    <a:bodyPr/>
                    <a:lstStyle/>
                    <a:p>
                      <a:pPr marL="182563" indent="-182563">
                        <a:buFont typeface="+mj-lt"/>
                        <a:buNone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Отсутствие системы в организации методической работы школы: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</a:tr>
              <a:tr h="364233">
                <a:tc rowSpan="4">
                  <a:txBody>
                    <a:bodyPr/>
                    <a:lstStyle/>
                    <a:p>
                      <a:pPr marL="400050" indent="-400050">
                        <a:buFont typeface="+mj-lt"/>
                        <a:buAutoNum type="romanUcPeriod"/>
                      </a:pP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Отсутствие перспективного плана МР;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</a:tr>
              <a:tr h="874770">
                <a:tc vMerge="1">
                  <a:txBody>
                    <a:bodyPr/>
                    <a:lstStyle/>
                    <a:p>
                      <a:pPr marL="400050" indent="-400050">
                        <a:buFont typeface="+mj-lt"/>
                        <a:buAutoNum type="romanUcPeriod"/>
                      </a:pP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Неэффективность работы МО и </a:t>
                      </a:r>
                      <a:r>
                        <a:rPr lang="ru-RU" sz="16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методсовета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(вопросы  обобщения опыта, посещения уроков, экспертизы методической продукции, участия в конкурсах </a:t>
                      </a:r>
                      <a:r>
                        <a:rPr lang="ru-RU" sz="16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профмастерства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ознакомления педагогов с нормативным документами ;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</a:tr>
              <a:tr h="297925">
                <a:tc vMerge="1">
                  <a:txBody>
                    <a:bodyPr/>
                    <a:lstStyle/>
                    <a:p>
                      <a:pPr marL="400050" indent="-400050">
                        <a:buFont typeface="+mj-lt"/>
                        <a:buAutoNum type="romanUcPeriod"/>
                      </a:pP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Отсутствие перспективного плана курсовой подготовки и аттестации;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</a:tr>
              <a:tr h="637407">
                <a:tc vMerge="1">
                  <a:txBody>
                    <a:bodyPr/>
                    <a:lstStyle/>
                    <a:p>
                      <a:pPr marL="400050" indent="-400050">
                        <a:buFont typeface="+mj-lt"/>
                        <a:buAutoNum type="romanUcPeriod"/>
                      </a:pP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Отсутствие гласности в оценке методического мастерства педагога (мониторинга активности )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</a:tr>
              <a:tr h="408402">
                <a:tc>
                  <a:txBody>
                    <a:bodyPr/>
                    <a:lstStyle/>
                    <a:p>
                      <a:pPr marL="400050" indent="-400050">
                        <a:buFont typeface="+mj-lt"/>
                        <a:buNone/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Невыполнение ЗД требований нормативных документов: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</a:tr>
              <a:tr h="364233">
                <a:tc rowSpan="4">
                  <a:txBody>
                    <a:bodyPr/>
                    <a:lstStyle/>
                    <a:p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Отсутствие мониторинга деятельности педагога 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</a:tr>
              <a:tr h="3642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Невыполнение требований государственной услуги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</a:tr>
              <a:tr h="364233">
                <a:tc vMerge="1">
                  <a:txBody>
                    <a:bodyPr/>
                    <a:lstStyle/>
                    <a:p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Формальный подход к  проведению</a:t>
                      </a:r>
                      <a:r>
                        <a:rPr lang="ru-RU" sz="16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квалификационной оценки при заполнении </a:t>
                      </a:r>
                      <a:r>
                        <a:rPr lang="ru-RU" sz="16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портфолио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</a:tr>
              <a:tr h="364233">
                <a:tc vMerge="1">
                  <a:txBody>
                    <a:bodyPr/>
                    <a:lstStyle/>
                    <a:p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Посещение</a:t>
                      </a:r>
                      <a:r>
                        <a:rPr lang="ru-RU" sz="16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уроков и их оценка ( низкая культура выводов, наблюдений, отсутствие целей посещения, программ  посещения уроков, несоответствие заключения по посещению урока  его содержанию, в том числе и формате видеозаписи)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12192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Параграф 3.Порядок присвоения квалификационной категории педагогам по упрощенному порядку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73. Лицам: </a:t>
            </a:r>
          </a:p>
          <a:p>
            <a:pPr algn="just"/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вошедшим в Президентский кадровый резерв; </a:t>
            </a:r>
          </a:p>
          <a:p>
            <a:pPr algn="just"/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выпускникам Nazarbayev University, зарубежных организаций высшего и послевузовского образования, входящих в список рекомендованных для обучения по программе «Болашақ»</a:t>
            </a:r>
          </a:p>
          <a:p>
            <a:pPr algn="just">
              <a:buNone/>
            </a:pPr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в момент поступления, решением комиссии </a:t>
            </a:r>
            <a:r>
              <a:rPr lang="kk-K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присваивается квалификационная категория «педагог-модератор»</a:t>
            </a:r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без процедуры присвоения квалификационной категории в</a:t>
            </a:r>
            <a:r>
              <a:rPr lang="kk-K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период не позднее пятилетнего срока после окончания организации высшего и послевузовского образования.</a:t>
            </a:r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None/>
            </a:pPr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Последующая аттестация проводится в сроки, определяемые настоящими Правилами.</a:t>
            </a: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11582400" cy="838200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Параграф 3. Порядок присвоения квалификационной категории педагогам по упрощенному порядку</a:t>
            </a:r>
            <a:r>
              <a:rPr lang="ru-RU" sz="2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1029547"/>
          <a:ext cx="12192000" cy="560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5886"/>
                <a:gridCol w="6646114"/>
              </a:tblGrid>
              <a:tr h="957904">
                <a:tc>
                  <a:txBody>
                    <a:bodyPr/>
                    <a:lstStyle/>
                    <a:p>
                      <a:r>
                        <a:rPr kumimoji="0" lang="kk-KZ" sz="14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80. Педагогам иностранных (китайский, турецкий, арабский и другие) языков на основании личного заявления и сертификата, официально признанного в странах носителях языка, присваивается:  </a:t>
                      </a:r>
                      <a:endParaRPr kumimoji="0" lang="ru-RU" sz="1400" b="1" kern="120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kk-KZ" sz="14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квалификационная категория «</a:t>
                      </a:r>
                      <a:r>
                        <a:rPr kumimoji="0" lang="kk-KZ" sz="1400" b="1" u="sng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педагог-модератор» - по уровню В2</a:t>
                      </a:r>
                      <a:r>
                        <a:rPr kumimoji="0" lang="kk-KZ" sz="14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  <a:endParaRPr kumimoji="0" lang="ru-RU" sz="1400" b="1" kern="1200" dirty="0" smtClean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kk-KZ" sz="14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квалификационная категория </a:t>
                      </a:r>
                      <a:r>
                        <a:rPr kumimoji="0" lang="kk-KZ" sz="1400" b="1" u="sng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«педагог-эксперт» - по уровню С1 или С2 </a:t>
                      </a:r>
                      <a:r>
                        <a:rPr kumimoji="0" lang="kk-KZ" sz="14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после прохождения комплексного аналитического обобщения результатов деятельности без дальнейшего прохождения процедуры НКТ.</a:t>
                      </a:r>
                      <a:endParaRPr kumimoji="0" lang="ru-RU" sz="1400" b="1" kern="1200" dirty="0" smtClean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endParaRPr lang="ru-RU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83739">
                <a:tc>
                  <a:txBody>
                    <a:bodyPr/>
                    <a:lstStyle/>
                    <a:p>
                      <a:r>
                        <a:rPr kumimoji="0" lang="kk-KZ" sz="14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81. Лицам, не имеющим педагогического образования, но имеющим сертификаты по уровню владения английским языком на основании личного заявления без прохождения процедуры аттестации присваивается квалификационная категория:</a:t>
                      </a:r>
                      <a:endParaRPr kumimoji="0" lang="ru-RU" sz="1400" kern="120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kk-KZ" sz="14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kk-KZ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«педагог-эксперт»:</a:t>
                      </a:r>
                      <a:endParaRPr kumimoji="0" lang="ru-RU" sz="1400" kern="1200" dirty="0" smtClean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kk-KZ" sz="14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TEFL/TESOL (Teaching English to Speakers of Other Languages/ Teaching English as a Foreign Language);</a:t>
                      </a:r>
                      <a:endParaRPr kumimoji="0" lang="ru-RU" sz="1400" kern="1200" dirty="0" smtClean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kk-KZ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«педагог-исследователь»:  </a:t>
                      </a:r>
                      <a:endParaRPr kumimoji="0" lang="ru-RU" sz="1400" kern="1200" dirty="0" smtClean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kk-KZ" sz="14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CELTA (Certificate in English Language Teaching to Adults. Cambridge) PASS </a:t>
                      </a:r>
                      <a:r>
                        <a:rPr kumimoji="0" lang="en-US" sz="14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 and above</a:t>
                      </a:r>
                      <a:r>
                        <a:rPr kumimoji="0" lang="kk-KZ" sz="14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  <a:endParaRPr kumimoji="0" lang="ru-RU" sz="1400" kern="1200" dirty="0" smtClean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kk-KZ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«педагог-мастер»:</a:t>
                      </a:r>
                      <a:endParaRPr kumimoji="0" lang="ru-RU" sz="1400" kern="1200" dirty="0" smtClean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kk-KZ" sz="14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DELTA (Diploma in English Language Teaching to Adults) Pass and above.</a:t>
                      </a:r>
                      <a:endParaRPr kumimoji="0" lang="ru-RU" sz="1400" kern="120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2002890">
                <a:tc>
                  <a:txBody>
                    <a:bodyPr/>
                    <a:lstStyle/>
                    <a:p>
                      <a:r>
                        <a:rPr kumimoji="0" lang="kk-KZ" sz="14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82. Педагогам, принятым на работу по Специальной программе, утвержденного постановлением Правительства Республики Казахстан от 13 июня 2022 года №390 «Об утверждении Правил привлечения лучших педагогов с соответствующим пакетом мер поддержки для регионов, имеющих дефицит учителей (Специальная программа)», на основании личного заявления присваивается квалификационная категория без прохождения процедуры аттестации:</a:t>
                      </a:r>
                      <a:endParaRPr kumimoji="0" lang="ru-RU" sz="1400" kern="1200" dirty="0" smtClean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endParaRPr kumimoji="0" lang="ru-RU" sz="1400" kern="1200" dirty="0" smtClean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kk-KZ" sz="14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выпускникам организаций высшего, послевузовского образования - </a:t>
                      </a:r>
                      <a:r>
                        <a:rPr kumimoji="0" lang="kk-KZ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«педагог-модератор»;</a:t>
                      </a:r>
                      <a:endParaRPr kumimoji="0" lang="ru-RU" sz="1400" kern="1200" dirty="0" smtClean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kk-KZ" sz="14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педагогам, имеющим квалификационную категорию «педагог-эксперт», «педагог-исследователь», - </a:t>
                      </a:r>
                      <a:r>
                        <a:rPr kumimoji="0" lang="kk-KZ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 одну ступень выше</a:t>
                      </a:r>
                      <a:r>
                        <a:rPr kumimoji="0" lang="kk-KZ" sz="14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endParaRPr kumimoji="0" lang="ru-RU" sz="1400" kern="1200" dirty="0" smtClean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kk-KZ" sz="1400" b="0" i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Полученная квалификационная категория сохраняется на период работы по Специальной программе. При переходе на другую работу – присваивается предыдущая квалификационная категория</a:t>
                      </a:r>
                      <a:endParaRPr kumimoji="0" lang="ru-RU" sz="1400" b="0" i="1" kern="1200" dirty="0" smtClean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11582400" cy="838200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Параграф 3. Порядок присвоения квалификационной категории педагогам по упрощенному порядку</a:t>
            </a:r>
            <a:r>
              <a:rPr lang="ru-RU" sz="2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640080"/>
          <a:ext cx="12192000" cy="621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5886"/>
                <a:gridCol w="6646114"/>
              </a:tblGrid>
              <a:tr h="9579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П.75</a:t>
                      </a:r>
                      <a:r>
                        <a:rPr lang="ru-RU" sz="1200" b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. Квалификационная категория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«педагог-модератор»</a:t>
                      </a:r>
                      <a:r>
                        <a:rPr kumimoji="0" lang="kk-KZ" sz="12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присваивается без прохождения процедуры аттестации</a:t>
                      </a:r>
                      <a:endParaRPr lang="ru-RU" sz="12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kk-KZ" sz="12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английский язык: айелтс (IELTS) – 6,5 баллов или тойфл (TOEFL) (іnternet Based Test (іBT))– 79-84 баллов; </a:t>
                      </a:r>
                      <a:endParaRPr kumimoji="0" lang="ru-RU" sz="1200" b="1" kern="1200" dirty="0" smtClean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kk-KZ" sz="12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французский язык: дельф (DELF) – В2;</a:t>
                      </a:r>
                      <a:endParaRPr kumimoji="0" lang="ru-RU" sz="1200" b="1" kern="1200" dirty="0" smtClean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2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немецкий язык: гесэ цэтификат (Goethe Zertifikat) – В2.</a:t>
                      </a:r>
                      <a:endParaRPr kumimoji="0" lang="ru-RU" sz="1200" b="1" kern="1200" dirty="0" smtClean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endParaRPr lang="ru-RU" sz="12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837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П.76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Квалификационная категория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«педагог-эксперт»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присваивается </a:t>
                      </a:r>
                      <a:r>
                        <a:rPr kumimoji="0" lang="kk-KZ" sz="1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после прохождения комплексного аналитического обобщения результатов деятельности без дальнейшего прохождения процедуры НКТ. 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kk-KZ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английский язык: айелтс (IELTS) – 6,5 баллов или</a:t>
                      </a:r>
                      <a:r>
                        <a:rPr kumimoji="0" lang="kk-KZ" sz="12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тойфл (TOEFL) (іnternet Based Test (іBT)) – 85-93 баллов;</a:t>
                      </a:r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kk-KZ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французский язык: дельф (DELF) – В2;</a:t>
                      </a:r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kk-KZ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немецкий язык: гесэ цэтификат (Goethe Zertifikat) – В2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0028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П.77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 Квалификационная категория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«педагог-исследователь»</a:t>
                      </a:r>
                      <a:r>
                        <a:rPr kumimoji="0" lang="kk-KZ" sz="12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присваивается </a:t>
                      </a:r>
                      <a:r>
                        <a:rPr kumimoji="0" lang="kk-KZ" sz="1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после прохождения комплексного аналитического обобщения результатов деятельности без дальнейшего прохождения процедуры НКТ.</a:t>
                      </a:r>
                      <a:endParaRPr kumimoji="0" lang="ru-RU" sz="1200" kern="1200" dirty="0" smtClean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kk-KZ" sz="12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английский язык: айелтс (IELTS) – 7 баллов или </a:t>
                      </a:r>
                      <a:r>
                        <a:rPr kumimoji="0" lang="kk-KZ" sz="1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тойфл (TOEFL) (іnternet Based Test (іBT)) – 94-101 баллов;</a:t>
                      </a:r>
                      <a:endParaRPr kumimoji="0" lang="ru-RU" sz="1200" kern="1200" dirty="0" smtClean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kk-KZ" sz="1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TKT (Teaching Knowledge Test) Modules 1-3 (Один из 3-х модулей) Band 3-4/4 (результат 3-4 из 4 баллов);</a:t>
                      </a:r>
                      <a:endParaRPr kumimoji="0" lang="ru-RU" sz="1200" kern="1200" dirty="0" smtClean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kk-KZ" sz="12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французский язык: дельф (DELF) – С1;</a:t>
                      </a:r>
                      <a:endParaRPr kumimoji="0" lang="ru-RU" sz="1200" kern="1200" dirty="0" smtClean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kk-KZ" sz="12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немецкий язык: гесэ цэтификат (Goethe Zertifikat) – С1;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2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Квалификационная категория «педагог-исследователь» присваивается педагогам английского языка, имеющим сертификат CELTA (Certificate in English Language Teaching to Adults. Cambridge) Pass and above</a:t>
                      </a:r>
                      <a:r>
                        <a:rPr kumimoji="0" lang="ru-RU" sz="12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kumimoji="0" lang="kk-KZ" sz="12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без прохождения процедуры аттестации на основании личного заявления</a:t>
                      </a:r>
                      <a:endParaRPr kumimoji="0" lang="ru-RU" sz="1200" kern="1200" dirty="0" smtClean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21770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П.78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 Квалификационная категория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«педагог-мастер» </a:t>
                      </a:r>
                      <a:r>
                        <a:rPr kumimoji="0" lang="kk-KZ" sz="12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присваивается </a:t>
                      </a:r>
                      <a:r>
                        <a:rPr kumimoji="0" lang="kk-KZ" sz="1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после прохождения комплексного аналитического обобщения результатов деятельности без дальнейшего прохождения процедуры НКТ.</a:t>
                      </a:r>
                      <a:endParaRPr kumimoji="0" lang="ru-RU" sz="1200" kern="1200" dirty="0" smtClean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endParaRPr lang="ru-RU" sz="1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kk-KZ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</a:t>
                      </a:r>
                      <a:r>
                        <a:rPr kumimoji="0" lang="kk-KZ" sz="12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нглийский язык: айелтс (IELTS) –7,5 баллов или </a:t>
                      </a:r>
                      <a:r>
                        <a:rPr kumimoji="0" lang="kk-KZ" sz="1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тойфл (TOEFL) (іnternet Based Test (іBT)) – 102-109 баллов;</a:t>
                      </a:r>
                      <a:endParaRPr kumimoji="0" lang="ru-RU" sz="1200" kern="1200" dirty="0" smtClean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kk-KZ" sz="1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TKT (Teaching Knowledge Test) Modules 1-3 (Один из 3-х модулей) Band 3-4/4 (результат 3-4 из 4 баллов);</a:t>
                      </a:r>
                      <a:endParaRPr kumimoji="0" lang="ru-RU" sz="1200" kern="1200" dirty="0" smtClean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kk-KZ" sz="12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французский язык: дельф (DELF) – С1;</a:t>
                      </a:r>
                      <a:endParaRPr kumimoji="0" lang="ru-RU" sz="1200" kern="1200" dirty="0" smtClean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kk-KZ" sz="12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немецкий язык: гесэ цэтификат (Goethe Zertifikat) – С1,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2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Квалификационная категория «педагог-мастер» присваивается педагогам английского языка, имеющим сертификат DELTA (Diploma in English Language Teaching to Adults) Pass and above, без прохождения процедуры аттестации на основании личного заявления.</a:t>
                      </a:r>
                      <a:endParaRPr kumimoji="0" lang="ru-RU" sz="1200" kern="1200" dirty="0" smtClean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endParaRPr kumimoji="0" lang="ru-RU" sz="1200" kern="1200" dirty="0" smtClean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Контроль </a:t>
            </a:r>
            <a:r>
              <a:rPr lang="kk-K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правильность проведения процедуры аттестации 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666066" y="1651000"/>
            <a:ext cx="7916333" cy="4505960"/>
          </a:xfrm>
        </p:spPr>
        <p:txBody>
          <a:bodyPr/>
          <a:lstStyle/>
          <a:p>
            <a:pPr algn="just"/>
            <a:r>
              <a:rPr lang="kk-K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151. По итогам аттестации региональными Департаментами по обеспечению качества в сфере образования (далее – </a:t>
            </a:r>
            <a:r>
              <a:rPr lang="kk-K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ДОКСО) проводится выборочный контроль </a:t>
            </a:r>
            <a:r>
              <a:rPr lang="kk-K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правильность проведения процедуры аттестации и соответствия квалификационным требованиям согласно настоящим Правилам.</a:t>
            </a: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62">
            <a:extLst>
              <a:ext uri="{FF2B5EF4-FFF2-40B4-BE49-F238E27FC236}">
                <a16:creationId xmlns:a16="http://schemas.microsoft.com/office/drawing/2014/main" xmlns="" id="{A56E6D1F-8BAD-45B1-B1D5-FACC8C96FA12}"/>
              </a:ext>
            </a:extLst>
          </p:cNvPr>
          <p:cNvGrpSpPr/>
          <p:nvPr/>
        </p:nvGrpSpPr>
        <p:grpSpPr>
          <a:xfrm>
            <a:off x="831746" y="1811948"/>
            <a:ext cx="3179442" cy="4526856"/>
            <a:chOff x="348360" y="1332374"/>
            <a:chExt cx="2545698" cy="3690873"/>
          </a:xfrm>
        </p:grpSpPr>
        <p:grpSp>
          <p:nvGrpSpPr>
            <p:cNvPr id="5" name="Group 363">
              <a:extLst>
                <a:ext uri="{FF2B5EF4-FFF2-40B4-BE49-F238E27FC236}">
                  <a16:creationId xmlns:a16="http://schemas.microsoft.com/office/drawing/2014/main" xmlns="" id="{F94886C8-1758-4B02-98E0-820C9E2CA549}"/>
                </a:ext>
              </a:extLst>
            </p:cNvPr>
            <p:cNvGrpSpPr/>
            <p:nvPr/>
          </p:nvGrpSpPr>
          <p:grpSpPr>
            <a:xfrm>
              <a:off x="348360" y="4335070"/>
              <a:ext cx="2545698" cy="688177"/>
              <a:chOff x="348360" y="4335070"/>
              <a:chExt cx="2545698" cy="688177"/>
            </a:xfrm>
          </p:grpSpPr>
          <p:sp>
            <p:nvSpPr>
              <p:cNvPr id="11" name="Rectangle 7">
                <a:extLst>
                  <a:ext uri="{FF2B5EF4-FFF2-40B4-BE49-F238E27FC236}">
                    <a16:creationId xmlns:a16="http://schemas.microsoft.com/office/drawing/2014/main" xmlns="" id="{126E53B7-77A7-438F-B463-113B0F94E391}"/>
                  </a:ext>
                </a:extLst>
              </p:cNvPr>
              <p:cNvSpPr/>
              <p:nvPr/>
            </p:nvSpPr>
            <p:spPr>
              <a:xfrm rot="358729">
                <a:off x="348360" y="4422214"/>
                <a:ext cx="2379133" cy="601033"/>
              </a:xfrm>
              <a:custGeom>
                <a:avLst/>
                <a:gdLst>
                  <a:gd name="connsiteX0" fmla="*/ 0 w 1546076"/>
                  <a:gd name="connsiteY0" fmla="*/ 0 h 547777"/>
                  <a:gd name="connsiteX1" fmla="*/ 1546076 w 1546076"/>
                  <a:gd name="connsiteY1" fmla="*/ 0 h 547777"/>
                  <a:gd name="connsiteX2" fmla="*/ 1546076 w 1546076"/>
                  <a:gd name="connsiteY2" fmla="*/ 547777 h 547777"/>
                  <a:gd name="connsiteX3" fmla="*/ 0 w 1546076"/>
                  <a:gd name="connsiteY3" fmla="*/ 547777 h 547777"/>
                  <a:gd name="connsiteX4" fmla="*/ 0 w 1546076"/>
                  <a:gd name="connsiteY4" fmla="*/ 0 h 547777"/>
                  <a:gd name="connsiteX0" fmla="*/ 0 w 1546076"/>
                  <a:gd name="connsiteY0" fmla="*/ 0 h 547777"/>
                  <a:gd name="connsiteX1" fmla="*/ 1546076 w 1546076"/>
                  <a:gd name="connsiteY1" fmla="*/ 0 h 547777"/>
                  <a:gd name="connsiteX2" fmla="*/ 1300823 w 1546076"/>
                  <a:gd name="connsiteY2" fmla="*/ 473861 h 547777"/>
                  <a:gd name="connsiteX3" fmla="*/ 0 w 1546076"/>
                  <a:gd name="connsiteY3" fmla="*/ 547777 h 547777"/>
                  <a:gd name="connsiteX4" fmla="*/ 0 w 1546076"/>
                  <a:gd name="connsiteY4" fmla="*/ 0 h 547777"/>
                  <a:gd name="connsiteX0" fmla="*/ 311437 w 1546076"/>
                  <a:gd name="connsiteY0" fmla="*/ 120616 h 547777"/>
                  <a:gd name="connsiteX1" fmla="*/ 1546076 w 1546076"/>
                  <a:gd name="connsiteY1" fmla="*/ 0 h 547777"/>
                  <a:gd name="connsiteX2" fmla="*/ 1300823 w 1546076"/>
                  <a:gd name="connsiteY2" fmla="*/ 473861 h 547777"/>
                  <a:gd name="connsiteX3" fmla="*/ 0 w 1546076"/>
                  <a:gd name="connsiteY3" fmla="*/ 547777 h 547777"/>
                  <a:gd name="connsiteX4" fmla="*/ 311437 w 1546076"/>
                  <a:gd name="connsiteY4" fmla="*/ 120616 h 547777"/>
                  <a:gd name="connsiteX0" fmla="*/ 454636 w 1546076"/>
                  <a:gd name="connsiteY0" fmla="*/ 97957 h 547777"/>
                  <a:gd name="connsiteX1" fmla="*/ 1546076 w 1546076"/>
                  <a:gd name="connsiteY1" fmla="*/ 0 h 547777"/>
                  <a:gd name="connsiteX2" fmla="*/ 1300823 w 1546076"/>
                  <a:gd name="connsiteY2" fmla="*/ 473861 h 547777"/>
                  <a:gd name="connsiteX3" fmla="*/ 0 w 1546076"/>
                  <a:gd name="connsiteY3" fmla="*/ 547777 h 547777"/>
                  <a:gd name="connsiteX4" fmla="*/ 454636 w 1546076"/>
                  <a:gd name="connsiteY4" fmla="*/ 97957 h 547777"/>
                  <a:gd name="connsiteX0" fmla="*/ 454636 w 1714392"/>
                  <a:gd name="connsiteY0" fmla="*/ 100262 h 550082"/>
                  <a:gd name="connsiteX1" fmla="*/ 1714392 w 1714392"/>
                  <a:gd name="connsiteY1" fmla="*/ 0 h 550082"/>
                  <a:gd name="connsiteX2" fmla="*/ 1300823 w 1714392"/>
                  <a:gd name="connsiteY2" fmla="*/ 476166 h 550082"/>
                  <a:gd name="connsiteX3" fmla="*/ 0 w 1714392"/>
                  <a:gd name="connsiteY3" fmla="*/ 550082 h 550082"/>
                  <a:gd name="connsiteX4" fmla="*/ 454636 w 1714392"/>
                  <a:gd name="connsiteY4" fmla="*/ 100262 h 550082"/>
                  <a:gd name="connsiteX0" fmla="*/ 454636 w 1908260"/>
                  <a:gd name="connsiteY0" fmla="*/ 151213 h 601033"/>
                  <a:gd name="connsiteX1" fmla="*/ 1908260 w 1908260"/>
                  <a:gd name="connsiteY1" fmla="*/ 0 h 601033"/>
                  <a:gd name="connsiteX2" fmla="*/ 1300823 w 1908260"/>
                  <a:gd name="connsiteY2" fmla="*/ 527117 h 601033"/>
                  <a:gd name="connsiteX3" fmla="*/ 0 w 1908260"/>
                  <a:gd name="connsiteY3" fmla="*/ 601033 h 601033"/>
                  <a:gd name="connsiteX4" fmla="*/ 454636 w 1908260"/>
                  <a:gd name="connsiteY4" fmla="*/ 151213 h 601033"/>
                  <a:gd name="connsiteX0" fmla="*/ 675642 w 1908260"/>
                  <a:gd name="connsiteY0" fmla="*/ 66773 h 601033"/>
                  <a:gd name="connsiteX1" fmla="*/ 1908260 w 1908260"/>
                  <a:gd name="connsiteY1" fmla="*/ 0 h 601033"/>
                  <a:gd name="connsiteX2" fmla="*/ 1300823 w 1908260"/>
                  <a:gd name="connsiteY2" fmla="*/ 527117 h 601033"/>
                  <a:gd name="connsiteX3" fmla="*/ 0 w 1908260"/>
                  <a:gd name="connsiteY3" fmla="*/ 601033 h 601033"/>
                  <a:gd name="connsiteX4" fmla="*/ 675642 w 1908260"/>
                  <a:gd name="connsiteY4" fmla="*/ 66773 h 6010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08260" h="601033">
                    <a:moveTo>
                      <a:pt x="675642" y="66773"/>
                    </a:moveTo>
                    <a:lnTo>
                      <a:pt x="1908260" y="0"/>
                    </a:lnTo>
                    <a:lnTo>
                      <a:pt x="1300823" y="527117"/>
                    </a:lnTo>
                    <a:lnTo>
                      <a:pt x="0" y="601033"/>
                    </a:lnTo>
                    <a:lnTo>
                      <a:pt x="675642" y="6677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softEdge rad="1524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2" name="Rectangle 7">
                <a:extLst>
                  <a:ext uri="{FF2B5EF4-FFF2-40B4-BE49-F238E27FC236}">
                    <a16:creationId xmlns:a16="http://schemas.microsoft.com/office/drawing/2014/main" xmlns="" id="{E277A7B3-2D91-449B-BF5F-6711B8992DAA}"/>
                  </a:ext>
                </a:extLst>
              </p:cNvPr>
              <p:cNvSpPr/>
              <p:nvPr/>
            </p:nvSpPr>
            <p:spPr>
              <a:xfrm rot="358729">
                <a:off x="809437" y="4335070"/>
                <a:ext cx="2084621" cy="526631"/>
              </a:xfrm>
              <a:custGeom>
                <a:avLst/>
                <a:gdLst>
                  <a:gd name="connsiteX0" fmla="*/ 0 w 1546076"/>
                  <a:gd name="connsiteY0" fmla="*/ 0 h 547777"/>
                  <a:gd name="connsiteX1" fmla="*/ 1546076 w 1546076"/>
                  <a:gd name="connsiteY1" fmla="*/ 0 h 547777"/>
                  <a:gd name="connsiteX2" fmla="*/ 1546076 w 1546076"/>
                  <a:gd name="connsiteY2" fmla="*/ 547777 h 547777"/>
                  <a:gd name="connsiteX3" fmla="*/ 0 w 1546076"/>
                  <a:gd name="connsiteY3" fmla="*/ 547777 h 547777"/>
                  <a:gd name="connsiteX4" fmla="*/ 0 w 1546076"/>
                  <a:gd name="connsiteY4" fmla="*/ 0 h 547777"/>
                  <a:gd name="connsiteX0" fmla="*/ 0 w 1546076"/>
                  <a:gd name="connsiteY0" fmla="*/ 0 h 547777"/>
                  <a:gd name="connsiteX1" fmla="*/ 1546076 w 1546076"/>
                  <a:gd name="connsiteY1" fmla="*/ 0 h 547777"/>
                  <a:gd name="connsiteX2" fmla="*/ 1300823 w 1546076"/>
                  <a:gd name="connsiteY2" fmla="*/ 473861 h 547777"/>
                  <a:gd name="connsiteX3" fmla="*/ 0 w 1546076"/>
                  <a:gd name="connsiteY3" fmla="*/ 547777 h 547777"/>
                  <a:gd name="connsiteX4" fmla="*/ 0 w 1546076"/>
                  <a:gd name="connsiteY4" fmla="*/ 0 h 547777"/>
                  <a:gd name="connsiteX0" fmla="*/ 311437 w 1546076"/>
                  <a:gd name="connsiteY0" fmla="*/ 120616 h 547777"/>
                  <a:gd name="connsiteX1" fmla="*/ 1546076 w 1546076"/>
                  <a:gd name="connsiteY1" fmla="*/ 0 h 547777"/>
                  <a:gd name="connsiteX2" fmla="*/ 1300823 w 1546076"/>
                  <a:gd name="connsiteY2" fmla="*/ 473861 h 547777"/>
                  <a:gd name="connsiteX3" fmla="*/ 0 w 1546076"/>
                  <a:gd name="connsiteY3" fmla="*/ 547777 h 547777"/>
                  <a:gd name="connsiteX4" fmla="*/ 311437 w 1546076"/>
                  <a:gd name="connsiteY4" fmla="*/ 120616 h 547777"/>
                  <a:gd name="connsiteX0" fmla="*/ 454636 w 1546076"/>
                  <a:gd name="connsiteY0" fmla="*/ 97957 h 547777"/>
                  <a:gd name="connsiteX1" fmla="*/ 1546076 w 1546076"/>
                  <a:gd name="connsiteY1" fmla="*/ 0 h 547777"/>
                  <a:gd name="connsiteX2" fmla="*/ 1300823 w 1546076"/>
                  <a:gd name="connsiteY2" fmla="*/ 473861 h 547777"/>
                  <a:gd name="connsiteX3" fmla="*/ 0 w 1546076"/>
                  <a:gd name="connsiteY3" fmla="*/ 547777 h 547777"/>
                  <a:gd name="connsiteX4" fmla="*/ 454636 w 1546076"/>
                  <a:gd name="connsiteY4" fmla="*/ 97957 h 547777"/>
                  <a:gd name="connsiteX0" fmla="*/ 454636 w 1714392"/>
                  <a:gd name="connsiteY0" fmla="*/ 100262 h 550082"/>
                  <a:gd name="connsiteX1" fmla="*/ 1714392 w 1714392"/>
                  <a:gd name="connsiteY1" fmla="*/ 0 h 550082"/>
                  <a:gd name="connsiteX2" fmla="*/ 1300823 w 1714392"/>
                  <a:gd name="connsiteY2" fmla="*/ 476166 h 550082"/>
                  <a:gd name="connsiteX3" fmla="*/ 0 w 1714392"/>
                  <a:gd name="connsiteY3" fmla="*/ 550082 h 550082"/>
                  <a:gd name="connsiteX4" fmla="*/ 454636 w 1714392"/>
                  <a:gd name="connsiteY4" fmla="*/ 100262 h 550082"/>
                  <a:gd name="connsiteX0" fmla="*/ 454636 w 1908260"/>
                  <a:gd name="connsiteY0" fmla="*/ 151213 h 601033"/>
                  <a:gd name="connsiteX1" fmla="*/ 1908260 w 1908260"/>
                  <a:gd name="connsiteY1" fmla="*/ 0 h 601033"/>
                  <a:gd name="connsiteX2" fmla="*/ 1300823 w 1908260"/>
                  <a:gd name="connsiteY2" fmla="*/ 527117 h 601033"/>
                  <a:gd name="connsiteX3" fmla="*/ 0 w 1908260"/>
                  <a:gd name="connsiteY3" fmla="*/ 601033 h 601033"/>
                  <a:gd name="connsiteX4" fmla="*/ 454636 w 1908260"/>
                  <a:gd name="connsiteY4" fmla="*/ 151213 h 601033"/>
                  <a:gd name="connsiteX0" fmla="*/ 675642 w 1908260"/>
                  <a:gd name="connsiteY0" fmla="*/ 66773 h 601033"/>
                  <a:gd name="connsiteX1" fmla="*/ 1908260 w 1908260"/>
                  <a:gd name="connsiteY1" fmla="*/ 0 h 601033"/>
                  <a:gd name="connsiteX2" fmla="*/ 1300823 w 1908260"/>
                  <a:gd name="connsiteY2" fmla="*/ 527117 h 601033"/>
                  <a:gd name="connsiteX3" fmla="*/ 0 w 1908260"/>
                  <a:gd name="connsiteY3" fmla="*/ 601033 h 601033"/>
                  <a:gd name="connsiteX4" fmla="*/ 675642 w 1908260"/>
                  <a:gd name="connsiteY4" fmla="*/ 66773 h 6010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08260" h="601033">
                    <a:moveTo>
                      <a:pt x="675642" y="66773"/>
                    </a:moveTo>
                    <a:lnTo>
                      <a:pt x="1908260" y="0"/>
                    </a:lnTo>
                    <a:lnTo>
                      <a:pt x="1300823" y="527117"/>
                    </a:lnTo>
                    <a:lnTo>
                      <a:pt x="0" y="601033"/>
                    </a:lnTo>
                    <a:lnTo>
                      <a:pt x="675642" y="6677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softEdge rad="1524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grpSp>
          <p:nvGrpSpPr>
            <p:cNvPr id="6" name="Group 364">
              <a:extLst>
                <a:ext uri="{FF2B5EF4-FFF2-40B4-BE49-F238E27FC236}">
                  <a16:creationId xmlns:a16="http://schemas.microsoft.com/office/drawing/2014/main" xmlns="" id="{B320604E-A389-40F7-9136-2024C7BE2434}"/>
                </a:ext>
              </a:extLst>
            </p:cNvPr>
            <p:cNvGrpSpPr/>
            <p:nvPr/>
          </p:nvGrpSpPr>
          <p:grpSpPr>
            <a:xfrm>
              <a:off x="933500" y="1332374"/>
              <a:ext cx="1262236" cy="3479244"/>
              <a:chOff x="1619672" y="1332374"/>
              <a:chExt cx="1262236" cy="3479244"/>
            </a:xfrm>
          </p:grpSpPr>
          <p:sp>
            <p:nvSpPr>
              <p:cNvPr id="7" name="Rectangle 365">
                <a:extLst>
                  <a:ext uri="{FF2B5EF4-FFF2-40B4-BE49-F238E27FC236}">
                    <a16:creationId xmlns:a16="http://schemas.microsoft.com/office/drawing/2014/main" xmlns="" id="{FCCD3647-F976-4048-93D2-DEB80389351C}"/>
                  </a:ext>
                </a:extLst>
              </p:cNvPr>
              <p:cNvSpPr/>
              <p:nvPr/>
            </p:nvSpPr>
            <p:spPr>
              <a:xfrm>
                <a:off x="1691680" y="3947522"/>
                <a:ext cx="864096" cy="86409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scene3d>
                <a:camera prst="perspectiveRight">
                  <a:rot lat="598412" lon="1237643" rev="0"/>
                </a:camera>
                <a:lightRig rig="threePt" dir="t"/>
              </a:scene3d>
              <a:sp3d extrusionH="819150" prstMaterial="flat">
                <a:bevelT w="44450" h="25400"/>
                <a:extrusionClr>
                  <a:schemeClr val="accent1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5400" b="1" spc="50" dirty="0">
                    <a:ln w="13500">
                      <a:solidFill>
                        <a:schemeClr val="accent1">
                          <a:shade val="2500"/>
                          <a:alpha val="6500"/>
                        </a:schemeClr>
                      </a:solidFill>
                      <a:prstDash val="solid"/>
                    </a:ln>
                    <a:solidFill>
                      <a:schemeClr val="bg1"/>
                    </a:solidFill>
                    <a:effectLst>
                      <a:innerShdw blurRad="50900" dist="38500" dir="13500000">
                        <a:srgbClr val="000000">
                          <a:alpha val="60000"/>
                        </a:srgbClr>
                      </a:innerShdw>
                    </a:effectLst>
                    <a:cs typeface="Arial" pitchFamily="34" charset="0"/>
                  </a:rPr>
                  <a:t>D</a:t>
                </a:r>
                <a:endParaRPr lang="ko-KR" altLang="en-US" sz="5400" b="1" spc="50" dirty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bg1"/>
                  </a:solidFill>
                  <a:effectLst>
                    <a:innerShdw blurRad="50900" dist="38500" dir="13500000">
                      <a:srgbClr val="000000">
                        <a:alpha val="60000"/>
                      </a:srgbClr>
                    </a:innerShdw>
                  </a:effectLst>
                  <a:cs typeface="Arial" pitchFamily="34" charset="0"/>
                </a:endParaRPr>
              </a:p>
            </p:txBody>
          </p:sp>
          <p:sp>
            <p:nvSpPr>
              <p:cNvPr id="8" name="Rectangle 366">
                <a:extLst>
                  <a:ext uri="{FF2B5EF4-FFF2-40B4-BE49-F238E27FC236}">
                    <a16:creationId xmlns:a16="http://schemas.microsoft.com/office/drawing/2014/main" xmlns="" id="{1E461577-F96E-4F34-8A1B-42D55021D944}"/>
                  </a:ext>
                </a:extLst>
              </p:cNvPr>
              <p:cNvSpPr/>
              <p:nvPr/>
            </p:nvSpPr>
            <p:spPr>
              <a:xfrm>
                <a:off x="2017812" y="3077696"/>
                <a:ext cx="864096" cy="86409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scene3d>
                <a:camera prst="perspectiveRight">
                  <a:rot lat="300000" lon="20699968" rev="0"/>
                </a:camera>
                <a:lightRig rig="threePt" dir="t"/>
              </a:scene3d>
              <a:sp3d extrusionH="819150" prstMaterial="flat">
                <a:bevelT w="44450" h="44450"/>
                <a:extrusionClr>
                  <a:schemeClr val="accent2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5400" b="1" spc="50" dirty="0">
                    <a:ln w="13500">
                      <a:solidFill>
                        <a:schemeClr val="accent1">
                          <a:shade val="2500"/>
                          <a:alpha val="6500"/>
                        </a:schemeClr>
                      </a:solidFill>
                      <a:prstDash val="solid"/>
                    </a:ln>
                    <a:solidFill>
                      <a:schemeClr val="bg1"/>
                    </a:solidFill>
                    <a:effectLst>
                      <a:innerShdw blurRad="50900" dist="38500" dir="13500000">
                        <a:srgbClr val="000000">
                          <a:alpha val="60000"/>
                        </a:srgbClr>
                      </a:innerShdw>
                    </a:effectLst>
                    <a:cs typeface="Arial" pitchFamily="34" charset="0"/>
                  </a:rPr>
                  <a:t>C</a:t>
                </a:r>
                <a:endParaRPr lang="ko-KR" altLang="en-US" sz="5400" b="1" spc="50" dirty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bg1"/>
                  </a:solidFill>
                  <a:effectLst>
                    <a:innerShdw blurRad="50900" dist="38500" dir="13500000">
                      <a:srgbClr val="000000">
                        <a:alpha val="60000"/>
                      </a:srgbClr>
                    </a:innerShdw>
                  </a:effectLst>
                  <a:cs typeface="Arial" pitchFamily="34" charset="0"/>
                </a:endParaRPr>
              </a:p>
            </p:txBody>
          </p:sp>
          <p:sp>
            <p:nvSpPr>
              <p:cNvPr id="9" name="Rectangle 367">
                <a:extLst>
                  <a:ext uri="{FF2B5EF4-FFF2-40B4-BE49-F238E27FC236}">
                    <a16:creationId xmlns:a16="http://schemas.microsoft.com/office/drawing/2014/main" xmlns="" id="{B4CB6C69-D6E4-4A78-B6FE-6BEFC71248D0}"/>
                  </a:ext>
                </a:extLst>
              </p:cNvPr>
              <p:cNvSpPr/>
              <p:nvPr/>
            </p:nvSpPr>
            <p:spPr>
              <a:xfrm>
                <a:off x="1979712" y="1332374"/>
                <a:ext cx="864096" cy="864096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  <a:scene3d>
                <a:camera prst="perspectiveRight">
                  <a:rot lat="21299999" lon="20699968" rev="0"/>
                </a:camera>
                <a:lightRig rig="threePt" dir="t"/>
              </a:scene3d>
              <a:sp3d extrusionH="819150" prstMaterial="flat">
                <a:bevelT w="63500" h="31750"/>
                <a:extrusionClr>
                  <a:schemeClr val="accent4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5400" b="1" spc="50" dirty="0">
                    <a:ln w="13500">
                      <a:solidFill>
                        <a:schemeClr val="accent1">
                          <a:shade val="2500"/>
                          <a:alpha val="6500"/>
                        </a:schemeClr>
                      </a:solidFill>
                      <a:prstDash val="solid"/>
                    </a:ln>
                    <a:solidFill>
                      <a:schemeClr val="bg1"/>
                    </a:solidFill>
                    <a:effectLst>
                      <a:innerShdw blurRad="50900" dist="38500" dir="13500000">
                        <a:srgbClr val="000000">
                          <a:alpha val="60000"/>
                        </a:srgbClr>
                      </a:innerShdw>
                    </a:effectLst>
                    <a:cs typeface="Arial" pitchFamily="34" charset="0"/>
                  </a:rPr>
                  <a:t>A</a:t>
                </a:r>
                <a:endParaRPr lang="ko-KR" altLang="en-US" sz="5400" b="1" spc="50" dirty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bg1"/>
                  </a:solidFill>
                  <a:effectLst>
                    <a:innerShdw blurRad="50900" dist="38500" dir="13500000">
                      <a:srgbClr val="000000">
                        <a:alpha val="60000"/>
                      </a:srgbClr>
                    </a:innerShdw>
                  </a:effectLst>
                  <a:cs typeface="Arial" pitchFamily="34" charset="0"/>
                </a:endParaRPr>
              </a:p>
            </p:txBody>
          </p:sp>
          <p:sp>
            <p:nvSpPr>
              <p:cNvPr id="10" name="Rectangle 368">
                <a:extLst>
                  <a:ext uri="{FF2B5EF4-FFF2-40B4-BE49-F238E27FC236}">
                    <a16:creationId xmlns:a16="http://schemas.microsoft.com/office/drawing/2014/main" xmlns="" id="{4550CF1D-618D-4711-BB07-34D225626A4C}"/>
                  </a:ext>
                </a:extLst>
              </p:cNvPr>
              <p:cNvSpPr/>
              <p:nvPr/>
            </p:nvSpPr>
            <p:spPr>
              <a:xfrm>
                <a:off x="1619672" y="2211710"/>
                <a:ext cx="864096" cy="864096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  <a:scene3d>
                <a:camera prst="perspectiveRight">
                  <a:rot lat="0" lon="1499958" rev="0"/>
                </a:camera>
                <a:lightRig rig="threePt" dir="t"/>
              </a:scene3d>
              <a:sp3d extrusionH="819150" prstMaterial="flat">
                <a:bevelT w="38100" h="44450"/>
                <a:extrusionClr>
                  <a:schemeClr val="accent3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5400" b="1" spc="50" dirty="0">
                    <a:ln w="13500">
                      <a:solidFill>
                        <a:schemeClr val="accent1">
                          <a:shade val="2500"/>
                          <a:alpha val="6500"/>
                        </a:schemeClr>
                      </a:solidFill>
                      <a:prstDash val="solid"/>
                    </a:ln>
                    <a:solidFill>
                      <a:schemeClr val="bg1"/>
                    </a:solidFill>
                    <a:effectLst>
                      <a:innerShdw blurRad="50900" dist="38500" dir="13500000">
                        <a:srgbClr val="000000">
                          <a:alpha val="60000"/>
                        </a:srgbClr>
                      </a:innerShdw>
                    </a:effectLst>
                    <a:cs typeface="Arial" pitchFamily="34" charset="0"/>
                  </a:rPr>
                  <a:t>B</a:t>
                </a:r>
                <a:endParaRPr lang="ko-KR" altLang="en-US" sz="5400" b="1" spc="50" dirty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bg1"/>
                  </a:solidFill>
                  <a:effectLst>
                    <a:innerShdw blurRad="50900" dist="38500" dir="13500000">
                      <a:srgbClr val="000000">
                        <a:alpha val="60000"/>
                      </a:srgbClr>
                    </a:innerShdw>
                  </a:effectLst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000" b="1" dirty="0" smtClean="0">
                <a:solidFill>
                  <a:srgbClr val="FF0000"/>
                </a:solidFill>
                <a:latin typeface="Arial" pitchFamily="34" charset="0"/>
              </a:rPr>
              <a:t>ИТОГИ АТТЕСТАЦИИ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педагогов, руководителей, заместителей руководителей организаций образования (</a:t>
            </a:r>
            <a:r>
              <a:rPr lang="kk-KZ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методического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кабинет</a:t>
            </a:r>
            <a:r>
              <a:rPr lang="kk-KZ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(центр</a:t>
            </a:r>
            <a:r>
              <a:rPr lang="kk-KZ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), методистов методических кабинетов (центров)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3466" y="1701800"/>
            <a:ext cx="10972800" cy="493776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73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Доплата за присвоенную (подтвержденную) квалификационную категорию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педагогам, руководителям, заместителям руководителей организаций образования (</a:t>
            </a:r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методического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кабинет</a:t>
            </a:r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(центр</a:t>
            </a:r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), методистам методических кабинетов (центров) осуществляется </a:t>
            </a:r>
            <a:r>
              <a:rPr lang="ru-RU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1 сентября или с 1 января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основании решения Комиссии соответствующего уровня в соответствии с действующими нормативными правовыми актами.</a:t>
            </a:r>
          </a:p>
          <a:p>
            <a:r>
              <a:rPr lang="kk-KZ" dirty="0" smtClean="0">
                <a:solidFill>
                  <a:srgbClr val="002060"/>
                </a:solidFill>
                <a:latin typeface="26"/>
                <a:cs typeface="Arial" pitchFamily="34" charset="0"/>
              </a:rPr>
              <a:t>174. </a:t>
            </a:r>
            <a:r>
              <a:rPr lang="kk-KZ" dirty="0" smtClean="0">
                <a:solidFill>
                  <a:srgbClr val="002060"/>
                </a:solidFill>
                <a:latin typeface="26"/>
              </a:rPr>
              <a:t> При переходе заместителя руководителя (руководителя) из организации образования в другую организацию с назначением на другую должность (на должность заместителя руководителя или руководителя</a:t>
            </a:r>
            <a:r>
              <a:rPr lang="kk-KZ" dirty="0" smtClean="0">
                <a:latin typeface="26"/>
              </a:rPr>
              <a:t>) </a:t>
            </a:r>
            <a:r>
              <a:rPr lang="kk-KZ" dirty="0" smtClean="0">
                <a:solidFill>
                  <a:srgbClr val="FF0000"/>
                </a:solidFill>
                <a:latin typeface="26"/>
              </a:rPr>
              <a:t>имеющаяся квалификационная категория заместителя руководителя третьей категории или заместителя руководителя второй категории или заместителя руководителя первой категории или руководителя-организатора, или руководителя-менеджера или руководителя-лидера сохраняется до истечения ее срока действия.</a:t>
            </a:r>
            <a:endParaRPr lang="ru-RU" dirty="0" smtClean="0">
              <a:solidFill>
                <a:srgbClr val="FF0000"/>
              </a:solidFill>
              <a:latin typeface="26"/>
            </a:endParaRPr>
          </a:p>
          <a:p>
            <a:r>
              <a:rPr lang="kk-KZ" b="1" dirty="0" smtClean="0">
                <a:solidFill>
                  <a:srgbClr val="002060"/>
                </a:solidFill>
                <a:latin typeface="26"/>
              </a:rPr>
              <a:t>При переходе заместителя руководителя (руководителя) на другую должность </a:t>
            </a:r>
            <a:r>
              <a:rPr lang="kk-KZ" b="1" dirty="0" smtClean="0">
                <a:solidFill>
                  <a:srgbClr val="FF0000"/>
                </a:solidFill>
                <a:latin typeface="26"/>
              </a:rPr>
              <a:t>внутри организации образования имеющаяся квалификационная категория сохраняется (приравнивается) до истечения ее срока действия</a:t>
            </a:r>
            <a:r>
              <a:rPr lang="kk-KZ" b="1" dirty="0" smtClean="0">
                <a:latin typeface="26"/>
              </a:rPr>
              <a:t>.</a:t>
            </a:r>
            <a:endParaRPr lang="ru-RU" dirty="0">
              <a:latin typeface="26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solidFill>
                  <a:srgbClr val="002060"/>
                </a:solidFill>
              </a:rPr>
              <a:t>Аттестаттаудан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өту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тәртібі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225528"/>
            <a:ext cx="12192000" cy="419379"/>
          </a:xfrm>
        </p:spPr>
        <p:txBody>
          <a:bodyPr>
            <a:no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</a:rPr>
              <a:t>Аттестаттау</a:t>
            </a:r>
            <a:r>
              <a:rPr lang="ru-RU" sz="3600" b="1" dirty="0" smtClean="0">
                <a:solidFill>
                  <a:srgbClr val="002060"/>
                </a:solidFill>
              </a:rPr>
              <a:t>  </a:t>
            </a:r>
            <a:r>
              <a:rPr lang="ru-RU" sz="3600" b="1" dirty="0" err="1" smtClean="0">
                <a:solidFill>
                  <a:srgbClr val="002060"/>
                </a:solidFill>
              </a:rPr>
              <a:t>кезеңдері</a:t>
            </a:r>
            <a:endParaRPr lang="en-US" sz="3600" b="1" dirty="0">
              <a:solidFill>
                <a:srgbClr val="002060"/>
              </a:solidFill>
            </a:endParaRPr>
          </a:p>
        </p:txBody>
      </p:sp>
      <p:grpSp>
        <p:nvGrpSpPr>
          <p:cNvPr id="2" name="그룹 6">
            <a:extLst>
              <a:ext uri="{FF2B5EF4-FFF2-40B4-BE49-F238E27FC236}">
                <a16:creationId xmlns:a16="http://schemas.microsoft.com/office/drawing/2014/main" xmlns="" id="{CDD9E760-5AF5-4CC8-AD3D-A006CC21B532}"/>
              </a:ext>
            </a:extLst>
          </p:cNvPr>
          <p:cNvGrpSpPr/>
          <p:nvPr/>
        </p:nvGrpSpPr>
        <p:grpSpPr>
          <a:xfrm>
            <a:off x="6" y="1032945"/>
            <a:ext cx="3191935" cy="2810935"/>
            <a:chOff x="1935462" y="1265900"/>
            <a:chExt cx="2346248" cy="1895581"/>
          </a:xfrm>
        </p:grpSpPr>
        <p:sp>
          <p:nvSpPr>
            <p:cNvPr id="874" name="Rounded Rectangle 14">
              <a:extLst>
                <a:ext uri="{FF2B5EF4-FFF2-40B4-BE49-F238E27FC236}">
                  <a16:creationId xmlns:a16="http://schemas.microsoft.com/office/drawing/2014/main" xmlns="" id="{7D4441A6-63CB-4528-AC67-BAFEC00BF193}"/>
                </a:ext>
              </a:extLst>
            </p:cNvPr>
            <p:cNvSpPr/>
            <p:nvPr/>
          </p:nvSpPr>
          <p:spPr>
            <a:xfrm>
              <a:off x="1935462" y="2117613"/>
              <a:ext cx="138452" cy="283691"/>
            </a:xfrm>
            <a:custGeom>
              <a:avLst/>
              <a:gdLst/>
              <a:ahLst/>
              <a:cxnLst/>
              <a:rect l="l" t="t" r="r" b="b"/>
              <a:pathLst>
                <a:path w="142312" h="291601">
                  <a:moveTo>
                    <a:pt x="142312" y="0"/>
                  </a:moveTo>
                  <a:lnTo>
                    <a:pt x="142312" y="291601"/>
                  </a:lnTo>
                  <a:cubicBezTo>
                    <a:pt x="63311" y="290095"/>
                    <a:pt x="0" y="225341"/>
                    <a:pt x="0" y="145800"/>
                  </a:cubicBezTo>
                  <a:cubicBezTo>
                    <a:pt x="0" y="66260"/>
                    <a:pt x="63311" y="1506"/>
                    <a:pt x="142312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875" name="자유형: 도형 117">
              <a:extLst>
                <a:ext uri="{FF2B5EF4-FFF2-40B4-BE49-F238E27FC236}">
                  <a16:creationId xmlns:a16="http://schemas.microsoft.com/office/drawing/2014/main" xmlns="" id="{7FCA0E3D-FB8F-4598-922F-3E5B58A151A6}"/>
                </a:ext>
              </a:extLst>
            </p:cNvPr>
            <p:cNvSpPr/>
            <p:nvPr/>
          </p:nvSpPr>
          <p:spPr>
            <a:xfrm rot="13500000">
              <a:off x="2297584" y="1177356"/>
              <a:ext cx="1895581" cy="2072670"/>
            </a:xfrm>
            <a:custGeom>
              <a:avLst/>
              <a:gdLst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1555636 w 1895581"/>
                <a:gd name="connsiteY14" fmla="*/ 842725 h 2072670"/>
                <a:gd name="connsiteX15" fmla="*/ 712411 w 1895581"/>
                <a:gd name="connsiteY15" fmla="*/ 1685950 h 2072670"/>
                <a:gd name="connsiteX16" fmla="*/ 712175 w 1895581"/>
                <a:gd name="connsiteY16" fmla="*/ 1685715 h 2072670"/>
                <a:gd name="connsiteX17" fmla="*/ 509099 w 1895581"/>
                <a:gd name="connsiteY17" fmla="*/ 1888790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712175 w 1895581"/>
                <a:gd name="connsiteY15" fmla="*/ 1685715 h 2072670"/>
                <a:gd name="connsiteX16" fmla="*/ 509099 w 1895581"/>
                <a:gd name="connsiteY16" fmla="*/ 1888790 h 2072670"/>
                <a:gd name="connsiteX17" fmla="*/ 682524 w 1895581"/>
                <a:gd name="connsiteY17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509099 w 1895581"/>
                <a:gd name="connsiteY15" fmla="*/ 1888790 h 2072670"/>
                <a:gd name="connsiteX16" fmla="*/ 682524 w 1895581"/>
                <a:gd name="connsiteY16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1249238 w 1895581"/>
                <a:gd name="connsiteY6" fmla="*/ 509421 h 2072670"/>
                <a:gd name="connsiteX7" fmla="*/ 1255435 w 1895581"/>
                <a:gd name="connsiteY7" fmla="*/ 515618 h 2072670"/>
                <a:gd name="connsiteX8" fmla="*/ 1531526 w 1895581"/>
                <a:gd name="connsiteY8" fmla="*/ 239527 h 2072670"/>
                <a:gd name="connsiteX9" fmla="*/ 1531526 w 1895581"/>
                <a:gd name="connsiteY9" fmla="*/ 0 h 2072670"/>
                <a:gd name="connsiteX10" fmla="*/ 1845973 w 1895581"/>
                <a:gd name="connsiteY10" fmla="*/ 314448 h 2072670"/>
                <a:gd name="connsiteX11" fmla="*/ 1845973 w 1895581"/>
                <a:gd name="connsiteY11" fmla="*/ 553975 h 2072670"/>
                <a:gd name="connsiteX12" fmla="*/ 1556430 w 1895581"/>
                <a:gd name="connsiteY12" fmla="*/ 843519 h 2072670"/>
                <a:gd name="connsiteX13" fmla="*/ 712411 w 1895581"/>
                <a:gd name="connsiteY13" fmla="*/ 1685950 h 2072670"/>
                <a:gd name="connsiteX14" fmla="*/ 509099 w 1895581"/>
                <a:gd name="connsiteY14" fmla="*/ 1888790 h 2072670"/>
                <a:gd name="connsiteX15" fmla="*/ 682524 w 1895581"/>
                <a:gd name="connsiteY15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712411 w 1895581"/>
                <a:gd name="connsiteY12" fmla="*/ 1685950 h 2072670"/>
                <a:gd name="connsiteX13" fmla="*/ 509099 w 1895581"/>
                <a:gd name="connsiteY13" fmla="*/ 1888790 h 2072670"/>
                <a:gd name="connsiteX14" fmla="*/ 682524 w 1895581"/>
                <a:gd name="connsiteY14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509099 w 1895581"/>
                <a:gd name="connsiteY12" fmla="*/ 1888790 h 2072670"/>
                <a:gd name="connsiteX13" fmla="*/ 682524 w 1895581"/>
                <a:gd name="connsiteY13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509099 w 1895581"/>
                <a:gd name="connsiteY11" fmla="*/ 1888790 h 2072670"/>
                <a:gd name="connsiteX12" fmla="*/ 682524 w 1895581"/>
                <a:gd name="connsiteY12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531526 w 1895581"/>
                <a:gd name="connsiteY6" fmla="*/ 239527 h 2072670"/>
                <a:gd name="connsiteX7" fmla="*/ 1531526 w 1895581"/>
                <a:gd name="connsiteY7" fmla="*/ 0 h 2072670"/>
                <a:gd name="connsiteX8" fmla="*/ 1845973 w 1895581"/>
                <a:gd name="connsiteY8" fmla="*/ 314448 h 2072670"/>
                <a:gd name="connsiteX9" fmla="*/ 1845973 w 1895581"/>
                <a:gd name="connsiteY9" fmla="*/ 553975 h 2072670"/>
                <a:gd name="connsiteX10" fmla="*/ 509099 w 1895581"/>
                <a:gd name="connsiteY10" fmla="*/ 1888790 h 2072670"/>
                <a:gd name="connsiteX11" fmla="*/ 682524 w 1895581"/>
                <a:gd name="connsiteY11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531526 w 1895581"/>
                <a:gd name="connsiteY5" fmla="*/ 239527 h 2072670"/>
                <a:gd name="connsiteX6" fmla="*/ 1531526 w 1895581"/>
                <a:gd name="connsiteY6" fmla="*/ 0 h 2072670"/>
                <a:gd name="connsiteX7" fmla="*/ 1845973 w 1895581"/>
                <a:gd name="connsiteY7" fmla="*/ 314448 h 2072670"/>
                <a:gd name="connsiteX8" fmla="*/ 1845973 w 1895581"/>
                <a:gd name="connsiteY8" fmla="*/ 553975 h 2072670"/>
                <a:gd name="connsiteX9" fmla="*/ 509099 w 1895581"/>
                <a:gd name="connsiteY9" fmla="*/ 1888790 h 2072670"/>
                <a:gd name="connsiteX10" fmla="*/ 682524 w 1895581"/>
                <a:gd name="connsiteY10" fmla="*/ 1996592 h 2072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95581" h="2072670">
                  <a:moveTo>
                    <a:pt x="682524" y="1996592"/>
                  </a:moveTo>
                  <a:lnTo>
                    <a:pt x="11451" y="2072670"/>
                  </a:lnTo>
                  <a:lnTo>
                    <a:pt x="0" y="2061220"/>
                  </a:lnTo>
                  <a:lnTo>
                    <a:pt x="84087" y="1398156"/>
                  </a:lnTo>
                  <a:lnTo>
                    <a:pt x="196646" y="1572348"/>
                  </a:lnTo>
                  <a:lnTo>
                    <a:pt x="1531526" y="239527"/>
                  </a:lnTo>
                  <a:cubicBezTo>
                    <a:pt x="1597670" y="173383"/>
                    <a:pt x="1597670" y="66144"/>
                    <a:pt x="1531526" y="0"/>
                  </a:cubicBezTo>
                  <a:lnTo>
                    <a:pt x="1845973" y="314448"/>
                  </a:lnTo>
                  <a:cubicBezTo>
                    <a:pt x="1912117" y="380592"/>
                    <a:pt x="1912117" y="487832"/>
                    <a:pt x="1845973" y="553975"/>
                  </a:cubicBezTo>
                  <a:lnTo>
                    <a:pt x="509099" y="1888790"/>
                  </a:lnTo>
                  <a:lnTo>
                    <a:pt x="682524" y="199659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38100" dist="127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3" name="그룹 7">
            <a:extLst>
              <a:ext uri="{FF2B5EF4-FFF2-40B4-BE49-F238E27FC236}">
                <a16:creationId xmlns:a16="http://schemas.microsoft.com/office/drawing/2014/main" xmlns="" id="{3519A7A0-0855-4EA3-A499-135E2DBC35C5}"/>
              </a:ext>
            </a:extLst>
          </p:cNvPr>
          <p:cNvGrpSpPr/>
          <p:nvPr/>
        </p:nvGrpSpPr>
        <p:grpSpPr>
          <a:xfrm>
            <a:off x="193919" y="2506135"/>
            <a:ext cx="3040348" cy="2785532"/>
            <a:chOff x="3848272" y="2691711"/>
            <a:chExt cx="2247728" cy="1895581"/>
          </a:xfrm>
        </p:grpSpPr>
        <p:sp>
          <p:nvSpPr>
            <p:cNvPr id="877" name="Rounded Rectangle 14">
              <a:extLst>
                <a:ext uri="{FF2B5EF4-FFF2-40B4-BE49-F238E27FC236}">
                  <a16:creationId xmlns:a16="http://schemas.microsoft.com/office/drawing/2014/main" xmlns="" id="{DAD6E523-AB56-4E18-8C5D-FD7A6D089B62}"/>
                </a:ext>
              </a:extLst>
            </p:cNvPr>
            <p:cNvSpPr/>
            <p:nvPr/>
          </p:nvSpPr>
          <p:spPr>
            <a:xfrm>
              <a:off x="3848272" y="3708122"/>
              <a:ext cx="138452" cy="283691"/>
            </a:xfrm>
            <a:custGeom>
              <a:avLst/>
              <a:gdLst/>
              <a:ahLst/>
              <a:cxnLst/>
              <a:rect l="l" t="t" r="r" b="b"/>
              <a:pathLst>
                <a:path w="142312" h="291601">
                  <a:moveTo>
                    <a:pt x="142312" y="0"/>
                  </a:moveTo>
                  <a:lnTo>
                    <a:pt x="142312" y="291601"/>
                  </a:lnTo>
                  <a:cubicBezTo>
                    <a:pt x="63311" y="290095"/>
                    <a:pt x="0" y="225341"/>
                    <a:pt x="0" y="145800"/>
                  </a:cubicBezTo>
                  <a:cubicBezTo>
                    <a:pt x="0" y="66260"/>
                    <a:pt x="63311" y="1506"/>
                    <a:pt x="142312" y="0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878" name="자유형: 도형 120">
              <a:extLst>
                <a:ext uri="{FF2B5EF4-FFF2-40B4-BE49-F238E27FC236}">
                  <a16:creationId xmlns:a16="http://schemas.microsoft.com/office/drawing/2014/main" xmlns="" id="{85FA2305-D8F4-42BC-ACE5-4FC83FE40AF8}"/>
                </a:ext>
              </a:extLst>
            </p:cNvPr>
            <p:cNvSpPr/>
            <p:nvPr/>
          </p:nvSpPr>
          <p:spPr>
            <a:xfrm rot="13500000">
              <a:off x="4111874" y="2603167"/>
              <a:ext cx="1895581" cy="2072670"/>
            </a:xfrm>
            <a:custGeom>
              <a:avLst/>
              <a:gdLst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1555636 w 1895581"/>
                <a:gd name="connsiteY14" fmla="*/ 842725 h 2072670"/>
                <a:gd name="connsiteX15" fmla="*/ 712411 w 1895581"/>
                <a:gd name="connsiteY15" fmla="*/ 1685950 h 2072670"/>
                <a:gd name="connsiteX16" fmla="*/ 712175 w 1895581"/>
                <a:gd name="connsiteY16" fmla="*/ 1685715 h 2072670"/>
                <a:gd name="connsiteX17" fmla="*/ 509099 w 1895581"/>
                <a:gd name="connsiteY17" fmla="*/ 1888790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712175 w 1895581"/>
                <a:gd name="connsiteY15" fmla="*/ 1685715 h 2072670"/>
                <a:gd name="connsiteX16" fmla="*/ 509099 w 1895581"/>
                <a:gd name="connsiteY16" fmla="*/ 1888790 h 2072670"/>
                <a:gd name="connsiteX17" fmla="*/ 682524 w 1895581"/>
                <a:gd name="connsiteY17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509099 w 1895581"/>
                <a:gd name="connsiteY15" fmla="*/ 1888790 h 2072670"/>
                <a:gd name="connsiteX16" fmla="*/ 682524 w 1895581"/>
                <a:gd name="connsiteY16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1249238 w 1895581"/>
                <a:gd name="connsiteY6" fmla="*/ 509421 h 2072670"/>
                <a:gd name="connsiteX7" fmla="*/ 1255435 w 1895581"/>
                <a:gd name="connsiteY7" fmla="*/ 515618 h 2072670"/>
                <a:gd name="connsiteX8" fmla="*/ 1531526 w 1895581"/>
                <a:gd name="connsiteY8" fmla="*/ 239527 h 2072670"/>
                <a:gd name="connsiteX9" fmla="*/ 1531526 w 1895581"/>
                <a:gd name="connsiteY9" fmla="*/ 0 h 2072670"/>
                <a:gd name="connsiteX10" fmla="*/ 1845973 w 1895581"/>
                <a:gd name="connsiteY10" fmla="*/ 314448 h 2072670"/>
                <a:gd name="connsiteX11" fmla="*/ 1845973 w 1895581"/>
                <a:gd name="connsiteY11" fmla="*/ 553975 h 2072670"/>
                <a:gd name="connsiteX12" fmla="*/ 1556430 w 1895581"/>
                <a:gd name="connsiteY12" fmla="*/ 843519 h 2072670"/>
                <a:gd name="connsiteX13" fmla="*/ 712411 w 1895581"/>
                <a:gd name="connsiteY13" fmla="*/ 1685950 h 2072670"/>
                <a:gd name="connsiteX14" fmla="*/ 509099 w 1895581"/>
                <a:gd name="connsiteY14" fmla="*/ 1888790 h 2072670"/>
                <a:gd name="connsiteX15" fmla="*/ 682524 w 1895581"/>
                <a:gd name="connsiteY15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712411 w 1895581"/>
                <a:gd name="connsiteY12" fmla="*/ 1685950 h 2072670"/>
                <a:gd name="connsiteX13" fmla="*/ 509099 w 1895581"/>
                <a:gd name="connsiteY13" fmla="*/ 1888790 h 2072670"/>
                <a:gd name="connsiteX14" fmla="*/ 682524 w 1895581"/>
                <a:gd name="connsiteY14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509099 w 1895581"/>
                <a:gd name="connsiteY12" fmla="*/ 1888790 h 2072670"/>
                <a:gd name="connsiteX13" fmla="*/ 682524 w 1895581"/>
                <a:gd name="connsiteY13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509099 w 1895581"/>
                <a:gd name="connsiteY11" fmla="*/ 1888790 h 2072670"/>
                <a:gd name="connsiteX12" fmla="*/ 682524 w 1895581"/>
                <a:gd name="connsiteY12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531526 w 1895581"/>
                <a:gd name="connsiteY6" fmla="*/ 239527 h 2072670"/>
                <a:gd name="connsiteX7" fmla="*/ 1531526 w 1895581"/>
                <a:gd name="connsiteY7" fmla="*/ 0 h 2072670"/>
                <a:gd name="connsiteX8" fmla="*/ 1845973 w 1895581"/>
                <a:gd name="connsiteY8" fmla="*/ 314448 h 2072670"/>
                <a:gd name="connsiteX9" fmla="*/ 1845973 w 1895581"/>
                <a:gd name="connsiteY9" fmla="*/ 553975 h 2072670"/>
                <a:gd name="connsiteX10" fmla="*/ 509099 w 1895581"/>
                <a:gd name="connsiteY10" fmla="*/ 1888790 h 2072670"/>
                <a:gd name="connsiteX11" fmla="*/ 682524 w 1895581"/>
                <a:gd name="connsiteY11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531526 w 1895581"/>
                <a:gd name="connsiteY5" fmla="*/ 239527 h 2072670"/>
                <a:gd name="connsiteX6" fmla="*/ 1531526 w 1895581"/>
                <a:gd name="connsiteY6" fmla="*/ 0 h 2072670"/>
                <a:gd name="connsiteX7" fmla="*/ 1845973 w 1895581"/>
                <a:gd name="connsiteY7" fmla="*/ 314448 h 2072670"/>
                <a:gd name="connsiteX8" fmla="*/ 1845973 w 1895581"/>
                <a:gd name="connsiteY8" fmla="*/ 553975 h 2072670"/>
                <a:gd name="connsiteX9" fmla="*/ 509099 w 1895581"/>
                <a:gd name="connsiteY9" fmla="*/ 1888790 h 2072670"/>
                <a:gd name="connsiteX10" fmla="*/ 682524 w 1895581"/>
                <a:gd name="connsiteY10" fmla="*/ 1996592 h 2072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95581" h="2072670">
                  <a:moveTo>
                    <a:pt x="682524" y="1996592"/>
                  </a:moveTo>
                  <a:lnTo>
                    <a:pt x="11451" y="2072670"/>
                  </a:lnTo>
                  <a:lnTo>
                    <a:pt x="0" y="2061220"/>
                  </a:lnTo>
                  <a:lnTo>
                    <a:pt x="84087" y="1398156"/>
                  </a:lnTo>
                  <a:lnTo>
                    <a:pt x="196646" y="1572348"/>
                  </a:lnTo>
                  <a:lnTo>
                    <a:pt x="1531526" y="239527"/>
                  </a:lnTo>
                  <a:cubicBezTo>
                    <a:pt x="1597670" y="173383"/>
                    <a:pt x="1597670" y="66144"/>
                    <a:pt x="1531526" y="0"/>
                  </a:cubicBezTo>
                  <a:lnTo>
                    <a:pt x="1845973" y="314448"/>
                  </a:lnTo>
                  <a:cubicBezTo>
                    <a:pt x="1912117" y="380592"/>
                    <a:pt x="1912117" y="487832"/>
                    <a:pt x="1845973" y="553975"/>
                  </a:cubicBezTo>
                  <a:lnTo>
                    <a:pt x="509099" y="1888790"/>
                  </a:lnTo>
                  <a:lnTo>
                    <a:pt x="682524" y="199659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25400" dist="127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5" name="그룹 8">
            <a:extLst>
              <a:ext uri="{FF2B5EF4-FFF2-40B4-BE49-F238E27FC236}">
                <a16:creationId xmlns:a16="http://schemas.microsoft.com/office/drawing/2014/main" xmlns="" id="{CBA9E695-3098-4CE2-BDB5-A3697CC23A40}"/>
              </a:ext>
            </a:extLst>
          </p:cNvPr>
          <p:cNvGrpSpPr/>
          <p:nvPr/>
        </p:nvGrpSpPr>
        <p:grpSpPr>
          <a:xfrm>
            <a:off x="0" y="3979333"/>
            <a:ext cx="3057829" cy="2717379"/>
            <a:chOff x="6595030" y="4098939"/>
            <a:chExt cx="2162974" cy="1863013"/>
          </a:xfrm>
        </p:grpSpPr>
        <p:sp>
          <p:nvSpPr>
            <p:cNvPr id="880" name="Rounded Rectangle 14">
              <a:extLst>
                <a:ext uri="{FF2B5EF4-FFF2-40B4-BE49-F238E27FC236}">
                  <a16:creationId xmlns:a16="http://schemas.microsoft.com/office/drawing/2014/main" xmlns="" id="{16DF137D-5182-439F-929B-3D6C3E2A13A3}"/>
                </a:ext>
              </a:extLst>
            </p:cNvPr>
            <p:cNvSpPr/>
            <p:nvPr/>
          </p:nvSpPr>
          <p:spPr>
            <a:xfrm>
              <a:off x="6595030" y="5096080"/>
              <a:ext cx="138452" cy="283691"/>
            </a:xfrm>
            <a:custGeom>
              <a:avLst/>
              <a:gdLst/>
              <a:ahLst/>
              <a:cxnLst/>
              <a:rect l="l" t="t" r="r" b="b"/>
              <a:pathLst>
                <a:path w="142312" h="291601">
                  <a:moveTo>
                    <a:pt x="142312" y="0"/>
                  </a:moveTo>
                  <a:lnTo>
                    <a:pt x="142312" y="291601"/>
                  </a:lnTo>
                  <a:cubicBezTo>
                    <a:pt x="63311" y="290095"/>
                    <a:pt x="0" y="225341"/>
                    <a:pt x="0" y="145800"/>
                  </a:cubicBezTo>
                  <a:cubicBezTo>
                    <a:pt x="0" y="66260"/>
                    <a:pt x="63311" y="1506"/>
                    <a:pt x="14231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881" name="자유형: 도형 123">
              <a:extLst>
                <a:ext uri="{FF2B5EF4-FFF2-40B4-BE49-F238E27FC236}">
                  <a16:creationId xmlns:a16="http://schemas.microsoft.com/office/drawing/2014/main" xmlns="" id="{449F93D1-181E-4BBE-89CB-D1C5E731F8FB}"/>
                </a:ext>
              </a:extLst>
            </p:cNvPr>
            <p:cNvSpPr/>
            <p:nvPr/>
          </p:nvSpPr>
          <p:spPr>
            <a:xfrm rot="13500000">
              <a:off x="6837451" y="4041400"/>
              <a:ext cx="1863013" cy="1978092"/>
            </a:xfrm>
            <a:custGeom>
              <a:avLst/>
              <a:gdLst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1555636 w 1895581"/>
                <a:gd name="connsiteY14" fmla="*/ 842725 h 2072670"/>
                <a:gd name="connsiteX15" fmla="*/ 712411 w 1895581"/>
                <a:gd name="connsiteY15" fmla="*/ 1685950 h 2072670"/>
                <a:gd name="connsiteX16" fmla="*/ 712175 w 1895581"/>
                <a:gd name="connsiteY16" fmla="*/ 1685715 h 2072670"/>
                <a:gd name="connsiteX17" fmla="*/ 509099 w 1895581"/>
                <a:gd name="connsiteY17" fmla="*/ 1888790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712175 w 1895581"/>
                <a:gd name="connsiteY15" fmla="*/ 1685715 h 2072670"/>
                <a:gd name="connsiteX16" fmla="*/ 509099 w 1895581"/>
                <a:gd name="connsiteY16" fmla="*/ 1888790 h 2072670"/>
                <a:gd name="connsiteX17" fmla="*/ 682524 w 1895581"/>
                <a:gd name="connsiteY17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509099 w 1895581"/>
                <a:gd name="connsiteY15" fmla="*/ 1888790 h 2072670"/>
                <a:gd name="connsiteX16" fmla="*/ 682524 w 1895581"/>
                <a:gd name="connsiteY16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1249238 w 1895581"/>
                <a:gd name="connsiteY6" fmla="*/ 509421 h 2072670"/>
                <a:gd name="connsiteX7" fmla="*/ 1255435 w 1895581"/>
                <a:gd name="connsiteY7" fmla="*/ 515618 h 2072670"/>
                <a:gd name="connsiteX8" fmla="*/ 1531526 w 1895581"/>
                <a:gd name="connsiteY8" fmla="*/ 239527 h 2072670"/>
                <a:gd name="connsiteX9" fmla="*/ 1531526 w 1895581"/>
                <a:gd name="connsiteY9" fmla="*/ 0 h 2072670"/>
                <a:gd name="connsiteX10" fmla="*/ 1845973 w 1895581"/>
                <a:gd name="connsiteY10" fmla="*/ 314448 h 2072670"/>
                <a:gd name="connsiteX11" fmla="*/ 1845973 w 1895581"/>
                <a:gd name="connsiteY11" fmla="*/ 553975 h 2072670"/>
                <a:gd name="connsiteX12" fmla="*/ 1556430 w 1895581"/>
                <a:gd name="connsiteY12" fmla="*/ 843519 h 2072670"/>
                <a:gd name="connsiteX13" fmla="*/ 712411 w 1895581"/>
                <a:gd name="connsiteY13" fmla="*/ 1685950 h 2072670"/>
                <a:gd name="connsiteX14" fmla="*/ 509099 w 1895581"/>
                <a:gd name="connsiteY14" fmla="*/ 1888790 h 2072670"/>
                <a:gd name="connsiteX15" fmla="*/ 682524 w 1895581"/>
                <a:gd name="connsiteY15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712411 w 1895581"/>
                <a:gd name="connsiteY12" fmla="*/ 1685950 h 2072670"/>
                <a:gd name="connsiteX13" fmla="*/ 509099 w 1895581"/>
                <a:gd name="connsiteY13" fmla="*/ 1888790 h 2072670"/>
                <a:gd name="connsiteX14" fmla="*/ 682524 w 1895581"/>
                <a:gd name="connsiteY14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509099 w 1895581"/>
                <a:gd name="connsiteY12" fmla="*/ 1888790 h 2072670"/>
                <a:gd name="connsiteX13" fmla="*/ 682524 w 1895581"/>
                <a:gd name="connsiteY13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509099 w 1895581"/>
                <a:gd name="connsiteY11" fmla="*/ 1888790 h 2072670"/>
                <a:gd name="connsiteX12" fmla="*/ 682524 w 1895581"/>
                <a:gd name="connsiteY12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531526 w 1895581"/>
                <a:gd name="connsiteY6" fmla="*/ 239527 h 2072670"/>
                <a:gd name="connsiteX7" fmla="*/ 1531526 w 1895581"/>
                <a:gd name="connsiteY7" fmla="*/ 0 h 2072670"/>
                <a:gd name="connsiteX8" fmla="*/ 1845973 w 1895581"/>
                <a:gd name="connsiteY8" fmla="*/ 314448 h 2072670"/>
                <a:gd name="connsiteX9" fmla="*/ 1845973 w 1895581"/>
                <a:gd name="connsiteY9" fmla="*/ 553975 h 2072670"/>
                <a:gd name="connsiteX10" fmla="*/ 509099 w 1895581"/>
                <a:gd name="connsiteY10" fmla="*/ 1888790 h 2072670"/>
                <a:gd name="connsiteX11" fmla="*/ 682524 w 1895581"/>
                <a:gd name="connsiteY11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531526 w 1895581"/>
                <a:gd name="connsiteY5" fmla="*/ 239527 h 2072670"/>
                <a:gd name="connsiteX6" fmla="*/ 1531526 w 1895581"/>
                <a:gd name="connsiteY6" fmla="*/ 0 h 2072670"/>
                <a:gd name="connsiteX7" fmla="*/ 1845973 w 1895581"/>
                <a:gd name="connsiteY7" fmla="*/ 314448 h 2072670"/>
                <a:gd name="connsiteX8" fmla="*/ 1845973 w 1895581"/>
                <a:gd name="connsiteY8" fmla="*/ 553975 h 2072670"/>
                <a:gd name="connsiteX9" fmla="*/ 509099 w 1895581"/>
                <a:gd name="connsiteY9" fmla="*/ 1888790 h 2072670"/>
                <a:gd name="connsiteX10" fmla="*/ 682524 w 1895581"/>
                <a:gd name="connsiteY10" fmla="*/ 1996592 h 2072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95581" h="2072670">
                  <a:moveTo>
                    <a:pt x="682524" y="1996592"/>
                  </a:moveTo>
                  <a:lnTo>
                    <a:pt x="11451" y="2072670"/>
                  </a:lnTo>
                  <a:lnTo>
                    <a:pt x="0" y="2061220"/>
                  </a:lnTo>
                  <a:lnTo>
                    <a:pt x="84087" y="1398156"/>
                  </a:lnTo>
                  <a:lnTo>
                    <a:pt x="196646" y="1572348"/>
                  </a:lnTo>
                  <a:lnTo>
                    <a:pt x="1531526" y="239527"/>
                  </a:lnTo>
                  <a:cubicBezTo>
                    <a:pt x="1597670" y="173383"/>
                    <a:pt x="1597670" y="66144"/>
                    <a:pt x="1531526" y="0"/>
                  </a:cubicBezTo>
                  <a:lnTo>
                    <a:pt x="1845973" y="314448"/>
                  </a:lnTo>
                  <a:cubicBezTo>
                    <a:pt x="1912117" y="380592"/>
                    <a:pt x="1912117" y="487832"/>
                    <a:pt x="1845973" y="553975"/>
                  </a:cubicBezTo>
                  <a:lnTo>
                    <a:pt x="509099" y="1888790"/>
                  </a:lnTo>
                  <a:lnTo>
                    <a:pt x="682524" y="199659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25400" dist="127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882" name="TextBox 881">
            <a:extLst>
              <a:ext uri="{FF2B5EF4-FFF2-40B4-BE49-F238E27FC236}">
                <a16:creationId xmlns:a16="http://schemas.microsoft.com/office/drawing/2014/main" xmlns="" id="{3C474343-F03E-46B1-84B2-B19A2E4D0177}"/>
              </a:ext>
            </a:extLst>
          </p:cNvPr>
          <p:cNvSpPr txBox="1"/>
          <p:nvPr/>
        </p:nvSpPr>
        <p:spPr>
          <a:xfrm>
            <a:off x="744243" y="2153172"/>
            <a:ext cx="15800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ПЕДАГОГТЕР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3" name="TextBox 882">
            <a:extLst>
              <a:ext uri="{FF2B5EF4-FFF2-40B4-BE49-F238E27FC236}">
                <a16:creationId xmlns:a16="http://schemas.microsoft.com/office/drawing/2014/main" xmlns="" id="{3FC14597-33B7-453F-A003-45F0E2D5221C}"/>
              </a:ext>
            </a:extLst>
          </p:cNvPr>
          <p:cNvSpPr txBox="1"/>
          <p:nvPr/>
        </p:nvSpPr>
        <p:spPr>
          <a:xfrm>
            <a:off x="195732" y="3496738"/>
            <a:ext cx="3258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Директордың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орынбасарлары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әдіскерлер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84" name="TextBox 883">
            <a:extLst>
              <a:ext uri="{FF2B5EF4-FFF2-40B4-BE49-F238E27FC236}">
                <a16:creationId xmlns:a16="http://schemas.microsoft.com/office/drawing/2014/main" xmlns="" id="{10234E0D-4FBE-4323-ABEC-F173A7096F9E}"/>
              </a:ext>
            </a:extLst>
          </p:cNvPr>
          <p:cNvSpPr txBox="1"/>
          <p:nvPr/>
        </p:nvSpPr>
        <p:spPr>
          <a:xfrm>
            <a:off x="160868" y="4885567"/>
            <a:ext cx="3158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              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Мектеп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басшылары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88" name="Rectangle 887">
            <a:extLst>
              <a:ext uri="{FF2B5EF4-FFF2-40B4-BE49-F238E27FC236}">
                <a16:creationId xmlns:a16="http://schemas.microsoft.com/office/drawing/2014/main" xmlns="" id="{DE28D1BB-2284-41BF-81B0-46825A3ED6B5}"/>
              </a:ext>
            </a:extLst>
          </p:cNvPr>
          <p:cNvSpPr/>
          <p:nvPr/>
        </p:nvSpPr>
        <p:spPr>
          <a:xfrm>
            <a:off x="3454400" y="1970948"/>
            <a:ext cx="8475133" cy="1077052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9" name="Rectangle 888">
            <a:extLst>
              <a:ext uri="{FF2B5EF4-FFF2-40B4-BE49-F238E27FC236}">
                <a16:creationId xmlns:a16="http://schemas.microsoft.com/office/drawing/2014/main" xmlns="" id="{7B324980-E7AF-4323-AADD-96A5E9179B37}"/>
              </a:ext>
            </a:extLst>
          </p:cNvPr>
          <p:cNvSpPr/>
          <p:nvPr/>
        </p:nvSpPr>
        <p:spPr>
          <a:xfrm>
            <a:off x="3496733" y="3262128"/>
            <a:ext cx="8390465" cy="124188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0" name="Rectangle 889">
            <a:extLst>
              <a:ext uri="{FF2B5EF4-FFF2-40B4-BE49-F238E27FC236}">
                <a16:creationId xmlns:a16="http://schemas.microsoft.com/office/drawing/2014/main" xmlns="" id="{75090569-906F-472D-9184-47A2CF416BD6}"/>
              </a:ext>
            </a:extLst>
          </p:cNvPr>
          <p:cNvSpPr/>
          <p:nvPr/>
        </p:nvSpPr>
        <p:spPr>
          <a:xfrm>
            <a:off x="3488267" y="4947318"/>
            <a:ext cx="8441266" cy="1422889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1" name="Freeform: Shape 890">
            <a:extLst>
              <a:ext uri="{FF2B5EF4-FFF2-40B4-BE49-F238E27FC236}">
                <a16:creationId xmlns:a16="http://schemas.microsoft.com/office/drawing/2014/main" xmlns="" id="{3CA6BE7D-A8FE-4236-916B-858B6112ECB7}"/>
              </a:ext>
            </a:extLst>
          </p:cNvPr>
          <p:cNvSpPr/>
          <p:nvPr/>
        </p:nvSpPr>
        <p:spPr>
          <a:xfrm>
            <a:off x="11200031" y="2271892"/>
            <a:ext cx="372516" cy="372514"/>
          </a:xfrm>
          <a:custGeom>
            <a:avLst/>
            <a:gdLst>
              <a:gd name="connsiteX0" fmla="*/ 65159 w 508153"/>
              <a:gd name="connsiteY0" fmla="*/ 59684 h 508153"/>
              <a:gd name="connsiteX1" fmla="*/ 65159 w 508153"/>
              <a:gd name="connsiteY1" fmla="*/ 60435 h 508153"/>
              <a:gd name="connsiteX2" fmla="*/ 60435 w 508153"/>
              <a:gd name="connsiteY2" fmla="*/ 60435 h 508153"/>
              <a:gd name="connsiteX3" fmla="*/ 60435 w 508153"/>
              <a:gd name="connsiteY3" fmla="*/ 447718 h 508153"/>
              <a:gd name="connsiteX4" fmla="*/ 62409 w 508153"/>
              <a:gd name="connsiteY4" fmla="*/ 447718 h 508153"/>
              <a:gd name="connsiteX5" fmla="*/ 62409 w 508153"/>
              <a:gd name="connsiteY5" fmla="*/ 448422 h 508153"/>
              <a:gd name="connsiteX6" fmla="*/ 446072 w 508153"/>
              <a:gd name="connsiteY6" fmla="*/ 448422 h 508153"/>
              <a:gd name="connsiteX7" fmla="*/ 446072 w 508153"/>
              <a:gd name="connsiteY7" fmla="*/ 447718 h 508153"/>
              <a:gd name="connsiteX8" fmla="*/ 447719 w 508153"/>
              <a:gd name="connsiteY8" fmla="*/ 447718 h 508153"/>
              <a:gd name="connsiteX9" fmla="*/ 447719 w 508153"/>
              <a:gd name="connsiteY9" fmla="*/ 93564 h 508153"/>
              <a:gd name="connsiteX10" fmla="*/ 448303 w 508153"/>
              <a:gd name="connsiteY10" fmla="*/ 93564 h 508153"/>
              <a:gd name="connsiteX11" fmla="*/ 448303 w 508153"/>
              <a:gd name="connsiteY11" fmla="*/ 59684 h 508153"/>
              <a:gd name="connsiteX12" fmla="*/ 0 w 508153"/>
              <a:gd name="connsiteY12" fmla="*/ 0 h 508153"/>
              <a:gd name="connsiteX13" fmla="*/ 508153 w 508153"/>
              <a:gd name="connsiteY13" fmla="*/ 0 h 508153"/>
              <a:gd name="connsiteX14" fmla="*/ 508153 w 508153"/>
              <a:gd name="connsiteY14" fmla="*/ 508153 h 508153"/>
              <a:gd name="connsiteX15" fmla="*/ 0 w 508153"/>
              <a:gd name="connsiteY15" fmla="*/ 508153 h 508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08153" h="508153">
                <a:moveTo>
                  <a:pt x="65159" y="59684"/>
                </a:moveTo>
                <a:lnTo>
                  <a:pt x="65159" y="60435"/>
                </a:lnTo>
                <a:lnTo>
                  <a:pt x="60435" y="60435"/>
                </a:lnTo>
                <a:lnTo>
                  <a:pt x="60435" y="447718"/>
                </a:lnTo>
                <a:lnTo>
                  <a:pt x="62409" y="447718"/>
                </a:lnTo>
                <a:lnTo>
                  <a:pt x="62409" y="448422"/>
                </a:lnTo>
                <a:lnTo>
                  <a:pt x="446072" y="448422"/>
                </a:lnTo>
                <a:lnTo>
                  <a:pt x="446072" y="447718"/>
                </a:lnTo>
                <a:lnTo>
                  <a:pt x="447719" y="447718"/>
                </a:lnTo>
                <a:lnTo>
                  <a:pt x="447719" y="93564"/>
                </a:lnTo>
                <a:lnTo>
                  <a:pt x="448303" y="93564"/>
                </a:lnTo>
                <a:lnTo>
                  <a:pt x="448303" y="59684"/>
                </a:lnTo>
                <a:close/>
                <a:moveTo>
                  <a:pt x="0" y="0"/>
                </a:moveTo>
                <a:lnTo>
                  <a:pt x="508153" y="0"/>
                </a:lnTo>
                <a:lnTo>
                  <a:pt x="508153" y="508153"/>
                </a:lnTo>
                <a:lnTo>
                  <a:pt x="0" y="50815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2" name="Freeform: Shape 891">
            <a:extLst>
              <a:ext uri="{FF2B5EF4-FFF2-40B4-BE49-F238E27FC236}">
                <a16:creationId xmlns:a16="http://schemas.microsoft.com/office/drawing/2014/main" xmlns="" id="{177C3894-6962-45B2-B6D3-739F96246BE9}"/>
              </a:ext>
            </a:extLst>
          </p:cNvPr>
          <p:cNvSpPr/>
          <p:nvPr/>
        </p:nvSpPr>
        <p:spPr>
          <a:xfrm>
            <a:off x="11206393" y="2202954"/>
            <a:ext cx="385143" cy="372514"/>
          </a:xfrm>
          <a:custGeom>
            <a:avLst/>
            <a:gdLst>
              <a:gd name="connsiteX0" fmla="*/ 287872 w 383663"/>
              <a:gd name="connsiteY0" fmla="*/ 0 h 354858"/>
              <a:gd name="connsiteX1" fmla="*/ 372135 w 383663"/>
              <a:gd name="connsiteY1" fmla="*/ 0 h 354858"/>
              <a:gd name="connsiteX2" fmla="*/ 185157 w 383663"/>
              <a:gd name="connsiteY2" fmla="*/ 354154 h 354858"/>
              <a:gd name="connsiteX3" fmla="*/ 383663 w 383663"/>
              <a:gd name="connsiteY3" fmla="*/ 354154 h 354858"/>
              <a:gd name="connsiteX4" fmla="*/ 383663 w 383663"/>
              <a:gd name="connsiteY4" fmla="*/ 354858 h 354858"/>
              <a:gd name="connsiteX5" fmla="*/ 0 w 383663"/>
              <a:gd name="connsiteY5" fmla="*/ 354858 h 354858"/>
              <a:gd name="connsiteX6" fmla="*/ 0 w 383663"/>
              <a:gd name="connsiteY6" fmla="*/ 354154 h 354858"/>
              <a:gd name="connsiteX7" fmla="*/ 177414 w 383663"/>
              <a:gd name="connsiteY7" fmla="*/ 354154 h 354858"/>
              <a:gd name="connsiteX8" fmla="*/ 5975 w 383663"/>
              <a:gd name="connsiteY8" fmla="*/ 168762 h 354858"/>
              <a:gd name="connsiteX9" fmla="*/ 31730 w 383663"/>
              <a:gd name="connsiteY9" fmla="*/ 92306 h 354858"/>
              <a:gd name="connsiteX10" fmla="*/ 179862 w 383663"/>
              <a:gd name="connsiteY10" fmla="*/ 208180 h 354858"/>
              <a:gd name="connsiteX11" fmla="*/ 287872 w 383663"/>
              <a:gd name="connsiteY11" fmla="*/ 0 h 354858"/>
              <a:gd name="connsiteX0" fmla="*/ 287872 w 383663"/>
              <a:gd name="connsiteY0" fmla="*/ 0 h 354858"/>
              <a:gd name="connsiteX1" fmla="*/ 372135 w 383663"/>
              <a:gd name="connsiteY1" fmla="*/ 0 h 354858"/>
              <a:gd name="connsiteX2" fmla="*/ 185157 w 383663"/>
              <a:gd name="connsiteY2" fmla="*/ 354154 h 354858"/>
              <a:gd name="connsiteX3" fmla="*/ 383663 w 383663"/>
              <a:gd name="connsiteY3" fmla="*/ 354154 h 354858"/>
              <a:gd name="connsiteX4" fmla="*/ 0 w 383663"/>
              <a:gd name="connsiteY4" fmla="*/ 354858 h 354858"/>
              <a:gd name="connsiteX5" fmla="*/ 0 w 383663"/>
              <a:gd name="connsiteY5" fmla="*/ 354154 h 354858"/>
              <a:gd name="connsiteX6" fmla="*/ 177414 w 383663"/>
              <a:gd name="connsiteY6" fmla="*/ 354154 h 354858"/>
              <a:gd name="connsiteX7" fmla="*/ 5975 w 383663"/>
              <a:gd name="connsiteY7" fmla="*/ 168762 h 354858"/>
              <a:gd name="connsiteX8" fmla="*/ 31730 w 383663"/>
              <a:gd name="connsiteY8" fmla="*/ 92306 h 354858"/>
              <a:gd name="connsiteX9" fmla="*/ 179862 w 383663"/>
              <a:gd name="connsiteY9" fmla="*/ 208180 h 354858"/>
              <a:gd name="connsiteX10" fmla="*/ 287872 w 383663"/>
              <a:gd name="connsiteY10" fmla="*/ 0 h 354858"/>
              <a:gd name="connsiteX0" fmla="*/ 287872 w 372135"/>
              <a:gd name="connsiteY0" fmla="*/ 0 h 354858"/>
              <a:gd name="connsiteX1" fmla="*/ 372135 w 372135"/>
              <a:gd name="connsiteY1" fmla="*/ 0 h 354858"/>
              <a:gd name="connsiteX2" fmla="*/ 185157 w 372135"/>
              <a:gd name="connsiteY2" fmla="*/ 354154 h 354858"/>
              <a:gd name="connsiteX3" fmla="*/ 0 w 372135"/>
              <a:gd name="connsiteY3" fmla="*/ 354858 h 354858"/>
              <a:gd name="connsiteX4" fmla="*/ 0 w 372135"/>
              <a:gd name="connsiteY4" fmla="*/ 354154 h 354858"/>
              <a:gd name="connsiteX5" fmla="*/ 177414 w 372135"/>
              <a:gd name="connsiteY5" fmla="*/ 354154 h 354858"/>
              <a:gd name="connsiteX6" fmla="*/ 5975 w 372135"/>
              <a:gd name="connsiteY6" fmla="*/ 168762 h 354858"/>
              <a:gd name="connsiteX7" fmla="*/ 31730 w 372135"/>
              <a:gd name="connsiteY7" fmla="*/ 92306 h 354858"/>
              <a:gd name="connsiteX8" fmla="*/ 179862 w 372135"/>
              <a:gd name="connsiteY8" fmla="*/ 208180 h 354858"/>
              <a:gd name="connsiteX9" fmla="*/ 287872 w 372135"/>
              <a:gd name="connsiteY9" fmla="*/ 0 h 354858"/>
              <a:gd name="connsiteX0" fmla="*/ 287872 w 372135"/>
              <a:gd name="connsiteY0" fmla="*/ 0 h 354858"/>
              <a:gd name="connsiteX1" fmla="*/ 372135 w 372135"/>
              <a:gd name="connsiteY1" fmla="*/ 0 h 354858"/>
              <a:gd name="connsiteX2" fmla="*/ 185157 w 372135"/>
              <a:gd name="connsiteY2" fmla="*/ 354154 h 354858"/>
              <a:gd name="connsiteX3" fmla="*/ 0 w 372135"/>
              <a:gd name="connsiteY3" fmla="*/ 354858 h 354858"/>
              <a:gd name="connsiteX4" fmla="*/ 177414 w 372135"/>
              <a:gd name="connsiteY4" fmla="*/ 354154 h 354858"/>
              <a:gd name="connsiteX5" fmla="*/ 5975 w 372135"/>
              <a:gd name="connsiteY5" fmla="*/ 168762 h 354858"/>
              <a:gd name="connsiteX6" fmla="*/ 31730 w 372135"/>
              <a:gd name="connsiteY6" fmla="*/ 92306 h 354858"/>
              <a:gd name="connsiteX7" fmla="*/ 179862 w 372135"/>
              <a:gd name="connsiteY7" fmla="*/ 208180 h 354858"/>
              <a:gd name="connsiteX8" fmla="*/ 287872 w 372135"/>
              <a:gd name="connsiteY8" fmla="*/ 0 h 354858"/>
              <a:gd name="connsiteX0" fmla="*/ 281897 w 366160"/>
              <a:gd name="connsiteY0" fmla="*/ 0 h 354154"/>
              <a:gd name="connsiteX1" fmla="*/ 366160 w 366160"/>
              <a:gd name="connsiteY1" fmla="*/ 0 h 354154"/>
              <a:gd name="connsiteX2" fmla="*/ 179182 w 366160"/>
              <a:gd name="connsiteY2" fmla="*/ 354154 h 354154"/>
              <a:gd name="connsiteX3" fmla="*/ 171439 w 366160"/>
              <a:gd name="connsiteY3" fmla="*/ 354154 h 354154"/>
              <a:gd name="connsiteX4" fmla="*/ 0 w 366160"/>
              <a:gd name="connsiteY4" fmla="*/ 168762 h 354154"/>
              <a:gd name="connsiteX5" fmla="*/ 25755 w 366160"/>
              <a:gd name="connsiteY5" fmla="*/ 92306 h 354154"/>
              <a:gd name="connsiteX6" fmla="*/ 173887 w 366160"/>
              <a:gd name="connsiteY6" fmla="*/ 208180 h 354154"/>
              <a:gd name="connsiteX7" fmla="*/ 281897 w 366160"/>
              <a:gd name="connsiteY7" fmla="*/ 0 h 354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6160" h="354154">
                <a:moveTo>
                  <a:pt x="281897" y="0"/>
                </a:moveTo>
                <a:lnTo>
                  <a:pt x="366160" y="0"/>
                </a:lnTo>
                <a:cubicBezTo>
                  <a:pt x="297282" y="97851"/>
                  <a:pt x="230801" y="237971"/>
                  <a:pt x="179182" y="354154"/>
                </a:cubicBezTo>
                <a:lnTo>
                  <a:pt x="171439" y="354154"/>
                </a:lnTo>
                <a:cubicBezTo>
                  <a:pt x="130348" y="287662"/>
                  <a:pt x="88066" y="176483"/>
                  <a:pt x="0" y="168762"/>
                </a:cubicBezTo>
                <a:lnTo>
                  <a:pt x="25755" y="92306"/>
                </a:lnTo>
                <a:cubicBezTo>
                  <a:pt x="109280" y="119668"/>
                  <a:pt x="132183" y="149667"/>
                  <a:pt x="173887" y="208180"/>
                </a:cubicBezTo>
                <a:cubicBezTo>
                  <a:pt x="212269" y="122778"/>
                  <a:pt x="233856" y="77184"/>
                  <a:pt x="28189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3" name="Freeform: Shape 892">
            <a:extLst>
              <a:ext uri="{FF2B5EF4-FFF2-40B4-BE49-F238E27FC236}">
                <a16:creationId xmlns:a16="http://schemas.microsoft.com/office/drawing/2014/main" xmlns="" id="{F97DF7AC-FBE0-4B52-A19D-9E6D713E166C}"/>
              </a:ext>
            </a:extLst>
          </p:cNvPr>
          <p:cNvSpPr/>
          <p:nvPr/>
        </p:nvSpPr>
        <p:spPr>
          <a:xfrm>
            <a:off x="11166163" y="3683879"/>
            <a:ext cx="372516" cy="372514"/>
          </a:xfrm>
          <a:custGeom>
            <a:avLst/>
            <a:gdLst>
              <a:gd name="connsiteX0" fmla="*/ 65159 w 508153"/>
              <a:gd name="connsiteY0" fmla="*/ 59684 h 508153"/>
              <a:gd name="connsiteX1" fmla="*/ 65159 w 508153"/>
              <a:gd name="connsiteY1" fmla="*/ 60435 h 508153"/>
              <a:gd name="connsiteX2" fmla="*/ 60435 w 508153"/>
              <a:gd name="connsiteY2" fmla="*/ 60435 h 508153"/>
              <a:gd name="connsiteX3" fmla="*/ 60435 w 508153"/>
              <a:gd name="connsiteY3" fmla="*/ 447718 h 508153"/>
              <a:gd name="connsiteX4" fmla="*/ 62409 w 508153"/>
              <a:gd name="connsiteY4" fmla="*/ 447718 h 508153"/>
              <a:gd name="connsiteX5" fmla="*/ 62409 w 508153"/>
              <a:gd name="connsiteY5" fmla="*/ 448422 h 508153"/>
              <a:gd name="connsiteX6" fmla="*/ 446072 w 508153"/>
              <a:gd name="connsiteY6" fmla="*/ 448422 h 508153"/>
              <a:gd name="connsiteX7" fmla="*/ 446072 w 508153"/>
              <a:gd name="connsiteY7" fmla="*/ 447718 h 508153"/>
              <a:gd name="connsiteX8" fmla="*/ 447719 w 508153"/>
              <a:gd name="connsiteY8" fmla="*/ 447718 h 508153"/>
              <a:gd name="connsiteX9" fmla="*/ 447719 w 508153"/>
              <a:gd name="connsiteY9" fmla="*/ 93564 h 508153"/>
              <a:gd name="connsiteX10" fmla="*/ 448303 w 508153"/>
              <a:gd name="connsiteY10" fmla="*/ 93564 h 508153"/>
              <a:gd name="connsiteX11" fmla="*/ 448303 w 508153"/>
              <a:gd name="connsiteY11" fmla="*/ 59684 h 508153"/>
              <a:gd name="connsiteX12" fmla="*/ 0 w 508153"/>
              <a:gd name="connsiteY12" fmla="*/ 0 h 508153"/>
              <a:gd name="connsiteX13" fmla="*/ 508153 w 508153"/>
              <a:gd name="connsiteY13" fmla="*/ 0 h 508153"/>
              <a:gd name="connsiteX14" fmla="*/ 508153 w 508153"/>
              <a:gd name="connsiteY14" fmla="*/ 508153 h 508153"/>
              <a:gd name="connsiteX15" fmla="*/ 0 w 508153"/>
              <a:gd name="connsiteY15" fmla="*/ 508153 h 508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08153" h="508153">
                <a:moveTo>
                  <a:pt x="65159" y="59684"/>
                </a:moveTo>
                <a:lnTo>
                  <a:pt x="65159" y="60435"/>
                </a:lnTo>
                <a:lnTo>
                  <a:pt x="60435" y="60435"/>
                </a:lnTo>
                <a:lnTo>
                  <a:pt x="60435" y="447718"/>
                </a:lnTo>
                <a:lnTo>
                  <a:pt x="62409" y="447718"/>
                </a:lnTo>
                <a:lnTo>
                  <a:pt x="62409" y="448422"/>
                </a:lnTo>
                <a:lnTo>
                  <a:pt x="446072" y="448422"/>
                </a:lnTo>
                <a:lnTo>
                  <a:pt x="446072" y="447718"/>
                </a:lnTo>
                <a:lnTo>
                  <a:pt x="447719" y="447718"/>
                </a:lnTo>
                <a:lnTo>
                  <a:pt x="447719" y="93564"/>
                </a:lnTo>
                <a:lnTo>
                  <a:pt x="448303" y="93564"/>
                </a:lnTo>
                <a:lnTo>
                  <a:pt x="448303" y="59684"/>
                </a:lnTo>
                <a:close/>
                <a:moveTo>
                  <a:pt x="0" y="0"/>
                </a:moveTo>
                <a:lnTo>
                  <a:pt x="508153" y="0"/>
                </a:lnTo>
                <a:lnTo>
                  <a:pt x="508153" y="508153"/>
                </a:lnTo>
                <a:lnTo>
                  <a:pt x="0" y="50815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4" name="Freeform: Shape 893">
            <a:extLst>
              <a:ext uri="{FF2B5EF4-FFF2-40B4-BE49-F238E27FC236}">
                <a16:creationId xmlns:a16="http://schemas.microsoft.com/office/drawing/2014/main" xmlns="" id="{53664D54-AE33-439B-A811-B7BBD2ECCC50}"/>
              </a:ext>
            </a:extLst>
          </p:cNvPr>
          <p:cNvSpPr/>
          <p:nvPr/>
        </p:nvSpPr>
        <p:spPr>
          <a:xfrm>
            <a:off x="11157695" y="5383732"/>
            <a:ext cx="372516" cy="372514"/>
          </a:xfrm>
          <a:custGeom>
            <a:avLst/>
            <a:gdLst>
              <a:gd name="connsiteX0" fmla="*/ 65159 w 508153"/>
              <a:gd name="connsiteY0" fmla="*/ 59684 h 508153"/>
              <a:gd name="connsiteX1" fmla="*/ 65159 w 508153"/>
              <a:gd name="connsiteY1" fmla="*/ 60435 h 508153"/>
              <a:gd name="connsiteX2" fmla="*/ 60435 w 508153"/>
              <a:gd name="connsiteY2" fmla="*/ 60435 h 508153"/>
              <a:gd name="connsiteX3" fmla="*/ 60435 w 508153"/>
              <a:gd name="connsiteY3" fmla="*/ 447718 h 508153"/>
              <a:gd name="connsiteX4" fmla="*/ 62409 w 508153"/>
              <a:gd name="connsiteY4" fmla="*/ 447718 h 508153"/>
              <a:gd name="connsiteX5" fmla="*/ 62409 w 508153"/>
              <a:gd name="connsiteY5" fmla="*/ 448422 h 508153"/>
              <a:gd name="connsiteX6" fmla="*/ 446072 w 508153"/>
              <a:gd name="connsiteY6" fmla="*/ 448422 h 508153"/>
              <a:gd name="connsiteX7" fmla="*/ 446072 w 508153"/>
              <a:gd name="connsiteY7" fmla="*/ 447718 h 508153"/>
              <a:gd name="connsiteX8" fmla="*/ 447719 w 508153"/>
              <a:gd name="connsiteY8" fmla="*/ 447718 h 508153"/>
              <a:gd name="connsiteX9" fmla="*/ 447719 w 508153"/>
              <a:gd name="connsiteY9" fmla="*/ 93564 h 508153"/>
              <a:gd name="connsiteX10" fmla="*/ 448303 w 508153"/>
              <a:gd name="connsiteY10" fmla="*/ 93564 h 508153"/>
              <a:gd name="connsiteX11" fmla="*/ 448303 w 508153"/>
              <a:gd name="connsiteY11" fmla="*/ 59684 h 508153"/>
              <a:gd name="connsiteX12" fmla="*/ 0 w 508153"/>
              <a:gd name="connsiteY12" fmla="*/ 0 h 508153"/>
              <a:gd name="connsiteX13" fmla="*/ 508153 w 508153"/>
              <a:gd name="connsiteY13" fmla="*/ 0 h 508153"/>
              <a:gd name="connsiteX14" fmla="*/ 508153 w 508153"/>
              <a:gd name="connsiteY14" fmla="*/ 508153 h 508153"/>
              <a:gd name="connsiteX15" fmla="*/ 0 w 508153"/>
              <a:gd name="connsiteY15" fmla="*/ 508153 h 508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08153" h="508153">
                <a:moveTo>
                  <a:pt x="65159" y="59684"/>
                </a:moveTo>
                <a:lnTo>
                  <a:pt x="65159" y="60435"/>
                </a:lnTo>
                <a:lnTo>
                  <a:pt x="60435" y="60435"/>
                </a:lnTo>
                <a:lnTo>
                  <a:pt x="60435" y="447718"/>
                </a:lnTo>
                <a:lnTo>
                  <a:pt x="62409" y="447718"/>
                </a:lnTo>
                <a:lnTo>
                  <a:pt x="62409" y="448422"/>
                </a:lnTo>
                <a:lnTo>
                  <a:pt x="446072" y="448422"/>
                </a:lnTo>
                <a:lnTo>
                  <a:pt x="446072" y="447718"/>
                </a:lnTo>
                <a:lnTo>
                  <a:pt x="447719" y="447718"/>
                </a:lnTo>
                <a:lnTo>
                  <a:pt x="447719" y="93564"/>
                </a:lnTo>
                <a:lnTo>
                  <a:pt x="448303" y="93564"/>
                </a:lnTo>
                <a:lnTo>
                  <a:pt x="448303" y="59684"/>
                </a:lnTo>
                <a:close/>
                <a:moveTo>
                  <a:pt x="0" y="0"/>
                </a:moveTo>
                <a:lnTo>
                  <a:pt x="508153" y="0"/>
                </a:lnTo>
                <a:lnTo>
                  <a:pt x="508153" y="508153"/>
                </a:lnTo>
                <a:lnTo>
                  <a:pt x="0" y="50815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5" name="Freeform: Shape 894">
            <a:extLst>
              <a:ext uri="{FF2B5EF4-FFF2-40B4-BE49-F238E27FC236}">
                <a16:creationId xmlns:a16="http://schemas.microsoft.com/office/drawing/2014/main" xmlns="" id="{75031C0D-228F-4317-A7EA-B341BA3C4FFE}"/>
              </a:ext>
            </a:extLst>
          </p:cNvPr>
          <p:cNvSpPr/>
          <p:nvPr/>
        </p:nvSpPr>
        <p:spPr>
          <a:xfrm>
            <a:off x="11164058" y="3696813"/>
            <a:ext cx="385143" cy="372514"/>
          </a:xfrm>
          <a:custGeom>
            <a:avLst/>
            <a:gdLst>
              <a:gd name="connsiteX0" fmla="*/ 287872 w 383663"/>
              <a:gd name="connsiteY0" fmla="*/ 0 h 354858"/>
              <a:gd name="connsiteX1" fmla="*/ 372135 w 383663"/>
              <a:gd name="connsiteY1" fmla="*/ 0 h 354858"/>
              <a:gd name="connsiteX2" fmla="*/ 185157 w 383663"/>
              <a:gd name="connsiteY2" fmla="*/ 354154 h 354858"/>
              <a:gd name="connsiteX3" fmla="*/ 383663 w 383663"/>
              <a:gd name="connsiteY3" fmla="*/ 354154 h 354858"/>
              <a:gd name="connsiteX4" fmla="*/ 383663 w 383663"/>
              <a:gd name="connsiteY4" fmla="*/ 354858 h 354858"/>
              <a:gd name="connsiteX5" fmla="*/ 0 w 383663"/>
              <a:gd name="connsiteY5" fmla="*/ 354858 h 354858"/>
              <a:gd name="connsiteX6" fmla="*/ 0 w 383663"/>
              <a:gd name="connsiteY6" fmla="*/ 354154 h 354858"/>
              <a:gd name="connsiteX7" fmla="*/ 177414 w 383663"/>
              <a:gd name="connsiteY7" fmla="*/ 354154 h 354858"/>
              <a:gd name="connsiteX8" fmla="*/ 5975 w 383663"/>
              <a:gd name="connsiteY8" fmla="*/ 168762 h 354858"/>
              <a:gd name="connsiteX9" fmla="*/ 31730 w 383663"/>
              <a:gd name="connsiteY9" fmla="*/ 92306 h 354858"/>
              <a:gd name="connsiteX10" fmla="*/ 179862 w 383663"/>
              <a:gd name="connsiteY10" fmla="*/ 208180 h 354858"/>
              <a:gd name="connsiteX11" fmla="*/ 287872 w 383663"/>
              <a:gd name="connsiteY11" fmla="*/ 0 h 354858"/>
              <a:gd name="connsiteX0" fmla="*/ 287872 w 383663"/>
              <a:gd name="connsiteY0" fmla="*/ 0 h 354858"/>
              <a:gd name="connsiteX1" fmla="*/ 372135 w 383663"/>
              <a:gd name="connsiteY1" fmla="*/ 0 h 354858"/>
              <a:gd name="connsiteX2" fmla="*/ 185157 w 383663"/>
              <a:gd name="connsiteY2" fmla="*/ 354154 h 354858"/>
              <a:gd name="connsiteX3" fmla="*/ 383663 w 383663"/>
              <a:gd name="connsiteY3" fmla="*/ 354154 h 354858"/>
              <a:gd name="connsiteX4" fmla="*/ 0 w 383663"/>
              <a:gd name="connsiteY4" fmla="*/ 354858 h 354858"/>
              <a:gd name="connsiteX5" fmla="*/ 0 w 383663"/>
              <a:gd name="connsiteY5" fmla="*/ 354154 h 354858"/>
              <a:gd name="connsiteX6" fmla="*/ 177414 w 383663"/>
              <a:gd name="connsiteY6" fmla="*/ 354154 h 354858"/>
              <a:gd name="connsiteX7" fmla="*/ 5975 w 383663"/>
              <a:gd name="connsiteY7" fmla="*/ 168762 h 354858"/>
              <a:gd name="connsiteX8" fmla="*/ 31730 w 383663"/>
              <a:gd name="connsiteY8" fmla="*/ 92306 h 354858"/>
              <a:gd name="connsiteX9" fmla="*/ 179862 w 383663"/>
              <a:gd name="connsiteY9" fmla="*/ 208180 h 354858"/>
              <a:gd name="connsiteX10" fmla="*/ 287872 w 383663"/>
              <a:gd name="connsiteY10" fmla="*/ 0 h 354858"/>
              <a:gd name="connsiteX0" fmla="*/ 287872 w 372135"/>
              <a:gd name="connsiteY0" fmla="*/ 0 h 354858"/>
              <a:gd name="connsiteX1" fmla="*/ 372135 w 372135"/>
              <a:gd name="connsiteY1" fmla="*/ 0 h 354858"/>
              <a:gd name="connsiteX2" fmla="*/ 185157 w 372135"/>
              <a:gd name="connsiteY2" fmla="*/ 354154 h 354858"/>
              <a:gd name="connsiteX3" fmla="*/ 0 w 372135"/>
              <a:gd name="connsiteY3" fmla="*/ 354858 h 354858"/>
              <a:gd name="connsiteX4" fmla="*/ 0 w 372135"/>
              <a:gd name="connsiteY4" fmla="*/ 354154 h 354858"/>
              <a:gd name="connsiteX5" fmla="*/ 177414 w 372135"/>
              <a:gd name="connsiteY5" fmla="*/ 354154 h 354858"/>
              <a:gd name="connsiteX6" fmla="*/ 5975 w 372135"/>
              <a:gd name="connsiteY6" fmla="*/ 168762 h 354858"/>
              <a:gd name="connsiteX7" fmla="*/ 31730 w 372135"/>
              <a:gd name="connsiteY7" fmla="*/ 92306 h 354858"/>
              <a:gd name="connsiteX8" fmla="*/ 179862 w 372135"/>
              <a:gd name="connsiteY8" fmla="*/ 208180 h 354858"/>
              <a:gd name="connsiteX9" fmla="*/ 287872 w 372135"/>
              <a:gd name="connsiteY9" fmla="*/ 0 h 354858"/>
              <a:gd name="connsiteX0" fmla="*/ 287872 w 372135"/>
              <a:gd name="connsiteY0" fmla="*/ 0 h 354858"/>
              <a:gd name="connsiteX1" fmla="*/ 372135 w 372135"/>
              <a:gd name="connsiteY1" fmla="*/ 0 h 354858"/>
              <a:gd name="connsiteX2" fmla="*/ 185157 w 372135"/>
              <a:gd name="connsiteY2" fmla="*/ 354154 h 354858"/>
              <a:gd name="connsiteX3" fmla="*/ 0 w 372135"/>
              <a:gd name="connsiteY3" fmla="*/ 354858 h 354858"/>
              <a:gd name="connsiteX4" fmla="*/ 177414 w 372135"/>
              <a:gd name="connsiteY4" fmla="*/ 354154 h 354858"/>
              <a:gd name="connsiteX5" fmla="*/ 5975 w 372135"/>
              <a:gd name="connsiteY5" fmla="*/ 168762 h 354858"/>
              <a:gd name="connsiteX6" fmla="*/ 31730 w 372135"/>
              <a:gd name="connsiteY6" fmla="*/ 92306 h 354858"/>
              <a:gd name="connsiteX7" fmla="*/ 179862 w 372135"/>
              <a:gd name="connsiteY7" fmla="*/ 208180 h 354858"/>
              <a:gd name="connsiteX8" fmla="*/ 287872 w 372135"/>
              <a:gd name="connsiteY8" fmla="*/ 0 h 354858"/>
              <a:gd name="connsiteX0" fmla="*/ 281897 w 366160"/>
              <a:gd name="connsiteY0" fmla="*/ 0 h 354154"/>
              <a:gd name="connsiteX1" fmla="*/ 366160 w 366160"/>
              <a:gd name="connsiteY1" fmla="*/ 0 h 354154"/>
              <a:gd name="connsiteX2" fmla="*/ 179182 w 366160"/>
              <a:gd name="connsiteY2" fmla="*/ 354154 h 354154"/>
              <a:gd name="connsiteX3" fmla="*/ 171439 w 366160"/>
              <a:gd name="connsiteY3" fmla="*/ 354154 h 354154"/>
              <a:gd name="connsiteX4" fmla="*/ 0 w 366160"/>
              <a:gd name="connsiteY4" fmla="*/ 168762 h 354154"/>
              <a:gd name="connsiteX5" fmla="*/ 25755 w 366160"/>
              <a:gd name="connsiteY5" fmla="*/ 92306 h 354154"/>
              <a:gd name="connsiteX6" fmla="*/ 173887 w 366160"/>
              <a:gd name="connsiteY6" fmla="*/ 208180 h 354154"/>
              <a:gd name="connsiteX7" fmla="*/ 281897 w 366160"/>
              <a:gd name="connsiteY7" fmla="*/ 0 h 354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6160" h="354154">
                <a:moveTo>
                  <a:pt x="281897" y="0"/>
                </a:moveTo>
                <a:lnTo>
                  <a:pt x="366160" y="0"/>
                </a:lnTo>
                <a:cubicBezTo>
                  <a:pt x="297282" y="97851"/>
                  <a:pt x="230801" y="237971"/>
                  <a:pt x="179182" y="354154"/>
                </a:cubicBezTo>
                <a:lnTo>
                  <a:pt x="171439" y="354154"/>
                </a:lnTo>
                <a:cubicBezTo>
                  <a:pt x="130348" y="287662"/>
                  <a:pt x="88066" y="176483"/>
                  <a:pt x="0" y="168762"/>
                </a:cubicBezTo>
                <a:lnTo>
                  <a:pt x="25755" y="92306"/>
                </a:lnTo>
                <a:cubicBezTo>
                  <a:pt x="109280" y="119668"/>
                  <a:pt x="132183" y="149667"/>
                  <a:pt x="173887" y="208180"/>
                </a:cubicBezTo>
                <a:cubicBezTo>
                  <a:pt x="212269" y="122778"/>
                  <a:pt x="233856" y="77184"/>
                  <a:pt x="28189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6" name="Freeform: Shape 895">
            <a:extLst>
              <a:ext uri="{FF2B5EF4-FFF2-40B4-BE49-F238E27FC236}">
                <a16:creationId xmlns:a16="http://schemas.microsoft.com/office/drawing/2014/main" xmlns="" id="{B3ECCFFE-98DB-491C-80EE-69723B606473}"/>
              </a:ext>
            </a:extLst>
          </p:cNvPr>
          <p:cNvSpPr/>
          <p:nvPr/>
        </p:nvSpPr>
        <p:spPr>
          <a:xfrm>
            <a:off x="11161465" y="5411008"/>
            <a:ext cx="385143" cy="372514"/>
          </a:xfrm>
          <a:custGeom>
            <a:avLst/>
            <a:gdLst>
              <a:gd name="connsiteX0" fmla="*/ 287872 w 383663"/>
              <a:gd name="connsiteY0" fmla="*/ 0 h 354858"/>
              <a:gd name="connsiteX1" fmla="*/ 372135 w 383663"/>
              <a:gd name="connsiteY1" fmla="*/ 0 h 354858"/>
              <a:gd name="connsiteX2" fmla="*/ 185157 w 383663"/>
              <a:gd name="connsiteY2" fmla="*/ 354154 h 354858"/>
              <a:gd name="connsiteX3" fmla="*/ 383663 w 383663"/>
              <a:gd name="connsiteY3" fmla="*/ 354154 h 354858"/>
              <a:gd name="connsiteX4" fmla="*/ 383663 w 383663"/>
              <a:gd name="connsiteY4" fmla="*/ 354858 h 354858"/>
              <a:gd name="connsiteX5" fmla="*/ 0 w 383663"/>
              <a:gd name="connsiteY5" fmla="*/ 354858 h 354858"/>
              <a:gd name="connsiteX6" fmla="*/ 0 w 383663"/>
              <a:gd name="connsiteY6" fmla="*/ 354154 h 354858"/>
              <a:gd name="connsiteX7" fmla="*/ 177414 w 383663"/>
              <a:gd name="connsiteY7" fmla="*/ 354154 h 354858"/>
              <a:gd name="connsiteX8" fmla="*/ 5975 w 383663"/>
              <a:gd name="connsiteY8" fmla="*/ 168762 h 354858"/>
              <a:gd name="connsiteX9" fmla="*/ 31730 w 383663"/>
              <a:gd name="connsiteY9" fmla="*/ 92306 h 354858"/>
              <a:gd name="connsiteX10" fmla="*/ 179862 w 383663"/>
              <a:gd name="connsiteY10" fmla="*/ 208180 h 354858"/>
              <a:gd name="connsiteX11" fmla="*/ 287872 w 383663"/>
              <a:gd name="connsiteY11" fmla="*/ 0 h 354858"/>
              <a:gd name="connsiteX0" fmla="*/ 287872 w 383663"/>
              <a:gd name="connsiteY0" fmla="*/ 0 h 354858"/>
              <a:gd name="connsiteX1" fmla="*/ 372135 w 383663"/>
              <a:gd name="connsiteY1" fmla="*/ 0 h 354858"/>
              <a:gd name="connsiteX2" fmla="*/ 185157 w 383663"/>
              <a:gd name="connsiteY2" fmla="*/ 354154 h 354858"/>
              <a:gd name="connsiteX3" fmla="*/ 383663 w 383663"/>
              <a:gd name="connsiteY3" fmla="*/ 354154 h 354858"/>
              <a:gd name="connsiteX4" fmla="*/ 0 w 383663"/>
              <a:gd name="connsiteY4" fmla="*/ 354858 h 354858"/>
              <a:gd name="connsiteX5" fmla="*/ 0 w 383663"/>
              <a:gd name="connsiteY5" fmla="*/ 354154 h 354858"/>
              <a:gd name="connsiteX6" fmla="*/ 177414 w 383663"/>
              <a:gd name="connsiteY6" fmla="*/ 354154 h 354858"/>
              <a:gd name="connsiteX7" fmla="*/ 5975 w 383663"/>
              <a:gd name="connsiteY7" fmla="*/ 168762 h 354858"/>
              <a:gd name="connsiteX8" fmla="*/ 31730 w 383663"/>
              <a:gd name="connsiteY8" fmla="*/ 92306 h 354858"/>
              <a:gd name="connsiteX9" fmla="*/ 179862 w 383663"/>
              <a:gd name="connsiteY9" fmla="*/ 208180 h 354858"/>
              <a:gd name="connsiteX10" fmla="*/ 287872 w 383663"/>
              <a:gd name="connsiteY10" fmla="*/ 0 h 354858"/>
              <a:gd name="connsiteX0" fmla="*/ 287872 w 372135"/>
              <a:gd name="connsiteY0" fmla="*/ 0 h 354858"/>
              <a:gd name="connsiteX1" fmla="*/ 372135 w 372135"/>
              <a:gd name="connsiteY1" fmla="*/ 0 h 354858"/>
              <a:gd name="connsiteX2" fmla="*/ 185157 w 372135"/>
              <a:gd name="connsiteY2" fmla="*/ 354154 h 354858"/>
              <a:gd name="connsiteX3" fmla="*/ 0 w 372135"/>
              <a:gd name="connsiteY3" fmla="*/ 354858 h 354858"/>
              <a:gd name="connsiteX4" fmla="*/ 0 w 372135"/>
              <a:gd name="connsiteY4" fmla="*/ 354154 h 354858"/>
              <a:gd name="connsiteX5" fmla="*/ 177414 w 372135"/>
              <a:gd name="connsiteY5" fmla="*/ 354154 h 354858"/>
              <a:gd name="connsiteX6" fmla="*/ 5975 w 372135"/>
              <a:gd name="connsiteY6" fmla="*/ 168762 h 354858"/>
              <a:gd name="connsiteX7" fmla="*/ 31730 w 372135"/>
              <a:gd name="connsiteY7" fmla="*/ 92306 h 354858"/>
              <a:gd name="connsiteX8" fmla="*/ 179862 w 372135"/>
              <a:gd name="connsiteY8" fmla="*/ 208180 h 354858"/>
              <a:gd name="connsiteX9" fmla="*/ 287872 w 372135"/>
              <a:gd name="connsiteY9" fmla="*/ 0 h 354858"/>
              <a:gd name="connsiteX0" fmla="*/ 287872 w 372135"/>
              <a:gd name="connsiteY0" fmla="*/ 0 h 354858"/>
              <a:gd name="connsiteX1" fmla="*/ 372135 w 372135"/>
              <a:gd name="connsiteY1" fmla="*/ 0 h 354858"/>
              <a:gd name="connsiteX2" fmla="*/ 185157 w 372135"/>
              <a:gd name="connsiteY2" fmla="*/ 354154 h 354858"/>
              <a:gd name="connsiteX3" fmla="*/ 0 w 372135"/>
              <a:gd name="connsiteY3" fmla="*/ 354858 h 354858"/>
              <a:gd name="connsiteX4" fmla="*/ 177414 w 372135"/>
              <a:gd name="connsiteY4" fmla="*/ 354154 h 354858"/>
              <a:gd name="connsiteX5" fmla="*/ 5975 w 372135"/>
              <a:gd name="connsiteY5" fmla="*/ 168762 h 354858"/>
              <a:gd name="connsiteX6" fmla="*/ 31730 w 372135"/>
              <a:gd name="connsiteY6" fmla="*/ 92306 h 354858"/>
              <a:gd name="connsiteX7" fmla="*/ 179862 w 372135"/>
              <a:gd name="connsiteY7" fmla="*/ 208180 h 354858"/>
              <a:gd name="connsiteX8" fmla="*/ 287872 w 372135"/>
              <a:gd name="connsiteY8" fmla="*/ 0 h 354858"/>
              <a:gd name="connsiteX0" fmla="*/ 281897 w 366160"/>
              <a:gd name="connsiteY0" fmla="*/ 0 h 354154"/>
              <a:gd name="connsiteX1" fmla="*/ 366160 w 366160"/>
              <a:gd name="connsiteY1" fmla="*/ 0 h 354154"/>
              <a:gd name="connsiteX2" fmla="*/ 179182 w 366160"/>
              <a:gd name="connsiteY2" fmla="*/ 354154 h 354154"/>
              <a:gd name="connsiteX3" fmla="*/ 171439 w 366160"/>
              <a:gd name="connsiteY3" fmla="*/ 354154 h 354154"/>
              <a:gd name="connsiteX4" fmla="*/ 0 w 366160"/>
              <a:gd name="connsiteY4" fmla="*/ 168762 h 354154"/>
              <a:gd name="connsiteX5" fmla="*/ 25755 w 366160"/>
              <a:gd name="connsiteY5" fmla="*/ 92306 h 354154"/>
              <a:gd name="connsiteX6" fmla="*/ 173887 w 366160"/>
              <a:gd name="connsiteY6" fmla="*/ 208180 h 354154"/>
              <a:gd name="connsiteX7" fmla="*/ 281897 w 366160"/>
              <a:gd name="connsiteY7" fmla="*/ 0 h 354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6160" h="354154">
                <a:moveTo>
                  <a:pt x="281897" y="0"/>
                </a:moveTo>
                <a:lnTo>
                  <a:pt x="366160" y="0"/>
                </a:lnTo>
                <a:cubicBezTo>
                  <a:pt x="297282" y="97851"/>
                  <a:pt x="230801" y="237971"/>
                  <a:pt x="179182" y="354154"/>
                </a:cubicBezTo>
                <a:lnTo>
                  <a:pt x="171439" y="354154"/>
                </a:lnTo>
                <a:cubicBezTo>
                  <a:pt x="130348" y="287662"/>
                  <a:pt x="88066" y="176483"/>
                  <a:pt x="0" y="168762"/>
                </a:cubicBezTo>
                <a:lnTo>
                  <a:pt x="25755" y="92306"/>
                </a:lnTo>
                <a:cubicBezTo>
                  <a:pt x="109280" y="119668"/>
                  <a:pt x="132183" y="149667"/>
                  <a:pt x="173887" y="208180"/>
                </a:cubicBezTo>
                <a:cubicBezTo>
                  <a:pt x="212269" y="122778"/>
                  <a:pt x="233856" y="77184"/>
                  <a:pt x="28189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8" name="TextBox 897">
            <a:extLst>
              <a:ext uri="{FF2B5EF4-FFF2-40B4-BE49-F238E27FC236}">
                <a16:creationId xmlns:a16="http://schemas.microsoft.com/office/drawing/2014/main" xmlns="" id="{544C1504-CFE2-46BC-A1A4-A4E9B18D4416}"/>
              </a:ext>
            </a:extLst>
          </p:cNvPr>
          <p:cNvSpPr txBox="1"/>
          <p:nvPr/>
        </p:nvSpPr>
        <p:spPr>
          <a:xfrm>
            <a:off x="3539068" y="2040480"/>
            <a:ext cx="65955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1400" dirty="0" err="1">
                <a:latin typeface="Arial" pitchFamily="34" charset="0"/>
                <a:cs typeface="Arial" pitchFamily="34" charset="0"/>
              </a:rPr>
              <a:t>б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іліктілікті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бағалау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 err="1">
                <a:latin typeface="Arial" pitchFamily="34" charset="0"/>
                <a:cs typeface="Arial" pitchFamily="34" charset="0"/>
              </a:rPr>
              <a:t>қызмет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нәтижелерін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кешенді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талдамалық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жинақтау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kk-KZ" sz="1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ПББ (педагогтердің </a:t>
            </a:r>
            <a:r>
              <a:rPr lang="kk-KZ" sz="14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білімін </a:t>
            </a:r>
            <a:r>
              <a:rPr lang="kk-KZ" sz="1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бағалау)</a:t>
            </a:r>
            <a:r>
              <a:rPr lang="ru-RU" sz="1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эссе</a:t>
            </a:r>
            <a:r>
              <a:rPr lang="kk-KZ" sz="1400" b="1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99" name="TextBox 898">
            <a:extLst>
              <a:ext uri="{FF2B5EF4-FFF2-40B4-BE49-F238E27FC236}">
                <a16:creationId xmlns:a16="http://schemas.microsoft.com/office/drawing/2014/main" xmlns="" id="{851572E7-76DA-4B17-89F2-83FA3D9C1B54}"/>
              </a:ext>
            </a:extLst>
          </p:cNvPr>
          <p:cNvSpPr txBox="1"/>
          <p:nvPr/>
        </p:nvSpPr>
        <p:spPr>
          <a:xfrm>
            <a:off x="3437467" y="3472199"/>
            <a:ext cx="7518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ru-RU" sz="1400" dirty="0" err="1">
                <a:latin typeface="Arial" pitchFamily="34" charset="0"/>
                <a:cs typeface="Arial" pitchFamily="34" charset="0"/>
              </a:rPr>
              <a:t>б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іліктілікті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бағалау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 err="1">
                <a:latin typeface="Arial" pitchFamily="34" charset="0"/>
                <a:cs typeface="Arial" pitchFamily="34" charset="0"/>
              </a:rPr>
              <a:t>қызмет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нәтижелерін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кешенді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талдамалық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жинақтау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 err="1">
                <a:latin typeface="Arial" pitchFamily="34" charset="0"/>
                <a:cs typeface="Arial" pitchFamily="34" charset="0"/>
              </a:rPr>
              <a:t>аттестаттау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комиссиясының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отырысында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қызмет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нәтижелерін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таныстырумен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әңгімелесу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(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өзін-өзі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бағалауды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бағалау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және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комиссияны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бағалау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сәйкес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келмеген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жағдайда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),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бірінші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санатқа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үміткерлерге</a:t>
            </a:r>
            <a:r>
              <a:rPr lang="kk-KZ" sz="14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00" name="TextBox 899">
            <a:extLst>
              <a:ext uri="{FF2B5EF4-FFF2-40B4-BE49-F238E27FC236}">
                <a16:creationId xmlns:a16="http://schemas.microsoft.com/office/drawing/2014/main" xmlns="" id="{9E8810E0-C931-4610-85D8-88FE06AEEE0C}"/>
              </a:ext>
            </a:extLst>
          </p:cNvPr>
          <p:cNvSpPr txBox="1"/>
          <p:nvPr/>
        </p:nvSpPr>
        <p:spPr>
          <a:xfrm>
            <a:off x="3538598" y="4769770"/>
            <a:ext cx="741726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біліктілікті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бағалау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 err="1">
                <a:latin typeface="Arial" pitchFamily="34" charset="0"/>
                <a:cs typeface="Arial" pitchFamily="34" charset="0"/>
              </a:rPr>
              <a:t>қызмет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нәтижелерін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кешенді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талдамалық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жинақтау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kk-KZ" sz="14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ПББ (педагогтердің білімін бағалау)</a:t>
            </a:r>
            <a:r>
              <a:rPr lang="ru-RU" sz="14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эссе</a:t>
            </a:r>
            <a:r>
              <a:rPr lang="kk-KZ" sz="1400" b="1" dirty="0">
                <a:latin typeface="Arial" pitchFamily="34" charset="0"/>
                <a:cs typeface="Arial" pitchFamily="34" charset="0"/>
              </a:rPr>
              <a:t>;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400" dirty="0" err="1">
                <a:latin typeface="Arial" pitchFamily="34" charset="0"/>
                <a:cs typeface="Arial" pitchFamily="34" charset="0"/>
              </a:rPr>
              <a:t>аттестаттау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комиссиясының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отырысында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қызмет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нәтижелерін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таныстырумен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әңгімелесу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(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өзін-өзі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бағалауды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бағалау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және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комиссияны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бағалау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сәйкес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келмеген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жағдайда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),</a:t>
            </a:r>
            <a:endParaRPr lang="ko-KR" altLang="en-US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182994" y="983348"/>
            <a:ext cx="11450046" cy="419379"/>
          </a:xfrm>
        </p:spPr>
        <p:txBody>
          <a:bodyPr>
            <a:normAutofit lnSpcReduction="10000"/>
          </a:bodyPr>
          <a:lstStyle/>
          <a:p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Бұйрыққа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сәйкес</a:t>
            </a:r>
            <a:endParaRPr lang="en-US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B86476EE-9FD2-4CEA-A6D9-0AD39ADF3D03}"/>
              </a:ext>
            </a:extLst>
          </p:cNvPr>
          <p:cNvSpPr txBox="1"/>
          <p:nvPr/>
        </p:nvSpPr>
        <p:spPr>
          <a:xfrm>
            <a:off x="0" y="6599772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xmlns="" id="{3860A5C1-0E14-4905-8CCF-24A2F3120148}"/>
              </a:ext>
            </a:extLst>
          </p:cNvPr>
          <p:cNvCxnSpPr>
            <a:cxnSpLocks/>
          </p:cNvCxnSpPr>
          <p:nvPr/>
        </p:nvCxnSpPr>
        <p:spPr>
          <a:xfrm flipV="1">
            <a:off x="6101599" y="3523698"/>
            <a:ext cx="1777391" cy="592157"/>
          </a:xfrm>
          <a:prstGeom prst="line">
            <a:avLst/>
          </a:prstGeom>
          <a:ln w="349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xmlns="" id="{C3CE7302-7736-4530-A240-E9CC1DD07D33}"/>
              </a:ext>
            </a:extLst>
          </p:cNvPr>
          <p:cNvCxnSpPr>
            <a:cxnSpLocks/>
          </p:cNvCxnSpPr>
          <p:nvPr/>
        </p:nvCxnSpPr>
        <p:spPr>
          <a:xfrm flipH="1" flipV="1">
            <a:off x="4327731" y="3608364"/>
            <a:ext cx="1753511" cy="558410"/>
          </a:xfrm>
          <a:prstGeom prst="line">
            <a:avLst/>
          </a:prstGeom>
          <a:ln w="349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Rounded Rectangle 79">
            <a:extLst>
              <a:ext uri="{FF2B5EF4-FFF2-40B4-BE49-F238E27FC236}">
                <a16:creationId xmlns:a16="http://schemas.microsoft.com/office/drawing/2014/main" xmlns="" id="{38B00C1C-7E1C-4D8E-87C7-EC0C9D4847D3}"/>
              </a:ext>
            </a:extLst>
          </p:cNvPr>
          <p:cNvSpPr/>
          <p:nvPr/>
        </p:nvSpPr>
        <p:spPr>
          <a:xfrm>
            <a:off x="482603" y="1540933"/>
            <a:ext cx="3870524" cy="111762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ko-KR" altLang="en-US" sz="1200"/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xmlns="" id="{FDADA77F-BEB9-4F7D-8AB3-3AB53E065B78}"/>
              </a:ext>
            </a:extLst>
          </p:cNvPr>
          <p:cNvCxnSpPr>
            <a:cxnSpLocks/>
            <a:endCxn id="172" idx="1"/>
          </p:cNvCxnSpPr>
          <p:nvPr/>
        </p:nvCxnSpPr>
        <p:spPr>
          <a:xfrm flipV="1">
            <a:off x="6076198" y="2010843"/>
            <a:ext cx="1777391" cy="1966942"/>
          </a:xfrm>
          <a:prstGeom prst="line">
            <a:avLst/>
          </a:prstGeom>
          <a:ln w="349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xmlns="" id="{A761EB33-CB55-41E1-A5C1-181C4BF7C069}"/>
              </a:ext>
            </a:extLst>
          </p:cNvPr>
          <p:cNvCxnSpPr>
            <a:cxnSpLocks/>
            <a:endCxn id="163" idx="3"/>
          </p:cNvCxnSpPr>
          <p:nvPr/>
        </p:nvCxnSpPr>
        <p:spPr>
          <a:xfrm flipH="1" flipV="1">
            <a:off x="4353131" y="2099743"/>
            <a:ext cx="1753511" cy="1856822"/>
          </a:xfrm>
          <a:prstGeom prst="line">
            <a:avLst/>
          </a:prstGeom>
          <a:ln w="349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xmlns="" id="{8B8BCD8B-F9C0-45DE-A55B-43D0FA39B69D}"/>
              </a:ext>
            </a:extLst>
          </p:cNvPr>
          <p:cNvCxnSpPr>
            <a:cxnSpLocks/>
          </p:cNvCxnSpPr>
          <p:nvPr/>
        </p:nvCxnSpPr>
        <p:spPr>
          <a:xfrm flipH="1">
            <a:off x="4327727" y="4446304"/>
            <a:ext cx="1742876" cy="517415"/>
          </a:xfrm>
          <a:prstGeom prst="line">
            <a:avLst/>
          </a:prstGeom>
          <a:ln w="349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Oval 169">
            <a:extLst>
              <a:ext uri="{FF2B5EF4-FFF2-40B4-BE49-F238E27FC236}">
                <a16:creationId xmlns:a16="http://schemas.microsoft.com/office/drawing/2014/main" xmlns="" id="{8E02F821-DC73-44F1-AFE0-15CDB3CB96CB}"/>
              </a:ext>
            </a:extLst>
          </p:cNvPr>
          <p:cNvSpPr/>
          <p:nvPr/>
        </p:nvSpPr>
        <p:spPr>
          <a:xfrm>
            <a:off x="5112976" y="2973538"/>
            <a:ext cx="1966053" cy="196605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200"/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xmlns="" id="{DD174FC5-499F-4A6C-993F-2E90456E8D45}"/>
              </a:ext>
            </a:extLst>
          </p:cNvPr>
          <p:cNvSpPr/>
          <p:nvPr/>
        </p:nvSpPr>
        <p:spPr>
          <a:xfrm>
            <a:off x="5347860" y="3208416"/>
            <a:ext cx="1496295" cy="1496294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200"/>
          </a:p>
        </p:txBody>
      </p:sp>
      <p:sp>
        <p:nvSpPr>
          <p:cNvPr id="172" name="Rounded Rectangle 6">
            <a:extLst>
              <a:ext uri="{FF2B5EF4-FFF2-40B4-BE49-F238E27FC236}">
                <a16:creationId xmlns:a16="http://schemas.microsoft.com/office/drawing/2014/main" xmlns="" id="{C4FFD84B-BC55-4EFD-A273-43BD47413EC6}"/>
              </a:ext>
            </a:extLst>
          </p:cNvPr>
          <p:cNvSpPr/>
          <p:nvPr/>
        </p:nvSpPr>
        <p:spPr>
          <a:xfrm>
            <a:off x="7853589" y="1363133"/>
            <a:ext cx="3965887" cy="129542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200"/>
          </a:p>
        </p:txBody>
      </p:sp>
      <p:grpSp>
        <p:nvGrpSpPr>
          <p:cNvPr id="2" name="Group 172">
            <a:extLst>
              <a:ext uri="{FF2B5EF4-FFF2-40B4-BE49-F238E27FC236}">
                <a16:creationId xmlns:a16="http://schemas.microsoft.com/office/drawing/2014/main" xmlns="" id="{38E787CA-E99D-4C82-8650-ECB9C2920CFC}"/>
              </a:ext>
            </a:extLst>
          </p:cNvPr>
          <p:cNvGrpSpPr/>
          <p:nvPr/>
        </p:nvGrpSpPr>
        <p:grpSpPr>
          <a:xfrm>
            <a:off x="8048077" y="1762180"/>
            <a:ext cx="609147" cy="609146"/>
            <a:chOff x="6012160" y="1708285"/>
            <a:chExt cx="609146" cy="609146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xmlns="" id="{598BB2E6-CE6F-4505-AD34-FCBAA49CF16C}"/>
                </a:ext>
              </a:extLst>
            </p:cNvPr>
            <p:cNvSpPr/>
            <p:nvPr/>
          </p:nvSpPr>
          <p:spPr>
            <a:xfrm>
              <a:off x="6012160" y="1708285"/>
              <a:ext cx="609146" cy="60914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200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xmlns="" id="{9E0A7E62-D0BD-4F6D-B67C-3BA312406209}"/>
                </a:ext>
              </a:extLst>
            </p:cNvPr>
            <p:cNvSpPr/>
            <p:nvPr/>
          </p:nvSpPr>
          <p:spPr>
            <a:xfrm>
              <a:off x="6113041" y="1809166"/>
              <a:ext cx="428650" cy="4286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sp>
        <p:nvSpPr>
          <p:cNvPr id="177" name="TextBox 176">
            <a:extLst>
              <a:ext uri="{FF2B5EF4-FFF2-40B4-BE49-F238E27FC236}">
                <a16:creationId xmlns:a16="http://schemas.microsoft.com/office/drawing/2014/main" xmlns="" id="{5715D8F2-3332-448D-9D4C-7B0307713D9C}"/>
              </a:ext>
            </a:extLst>
          </p:cNvPr>
          <p:cNvSpPr txBox="1"/>
          <p:nvPr/>
        </p:nvSpPr>
        <p:spPr>
          <a:xfrm>
            <a:off x="8804685" y="1701844"/>
            <a:ext cx="2523222" cy="92333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ru-RU" altLang="ko-KR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Әдістемелік</a:t>
            </a:r>
            <a:r>
              <a:rPr lang="ru-RU" altLang="ko-KR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ko-KR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кабинеттердің</a:t>
            </a:r>
            <a:r>
              <a:rPr lang="ru-RU" altLang="ko-KR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ko-KR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әдіскерлері</a:t>
            </a:r>
            <a:endParaRPr lang="ko-KR" alt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185">
            <a:extLst>
              <a:ext uri="{FF2B5EF4-FFF2-40B4-BE49-F238E27FC236}">
                <a16:creationId xmlns:a16="http://schemas.microsoft.com/office/drawing/2014/main" xmlns="" id="{4D09F630-D61E-48ED-98FC-204BE102CFCE}"/>
              </a:ext>
            </a:extLst>
          </p:cNvPr>
          <p:cNvGrpSpPr/>
          <p:nvPr/>
        </p:nvGrpSpPr>
        <p:grpSpPr>
          <a:xfrm>
            <a:off x="3603609" y="1939980"/>
            <a:ext cx="609147" cy="609146"/>
            <a:chOff x="2410349" y="1708285"/>
            <a:chExt cx="609146" cy="609146"/>
          </a:xfrm>
        </p:grpSpPr>
        <p:sp>
          <p:nvSpPr>
            <p:cNvPr id="187" name="Oval 186">
              <a:extLst>
                <a:ext uri="{FF2B5EF4-FFF2-40B4-BE49-F238E27FC236}">
                  <a16:creationId xmlns:a16="http://schemas.microsoft.com/office/drawing/2014/main" xmlns="" id="{967B7EAD-2E56-42CB-A210-208019B4C4E2}"/>
                </a:ext>
              </a:extLst>
            </p:cNvPr>
            <p:cNvSpPr/>
            <p:nvPr/>
          </p:nvSpPr>
          <p:spPr>
            <a:xfrm>
              <a:off x="2410349" y="1708285"/>
              <a:ext cx="609146" cy="60914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ko-KR" altLang="en-US" sz="1200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xmlns="" id="{F06D34C0-8C6F-412A-AD4A-6E9A8C1BA0FF}"/>
                </a:ext>
              </a:extLst>
            </p:cNvPr>
            <p:cNvSpPr/>
            <p:nvPr/>
          </p:nvSpPr>
          <p:spPr>
            <a:xfrm>
              <a:off x="2511230" y="1798533"/>
              <a:ext cx="428650" cy="42865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sz="1200" dirty="0"/>
            </a:p>
          </p:txBody>
        </p:sp>
      </p:grpSp>
      <p:sp>
        <p:nvSpPr>
          <p:cNvPr id="190" name="TextBox 189">
            <a:extLst>
              <a:ext uri="{FF2B5EF4-FFF2-40B4-BE49-F238E27FC236}">
                <a16:creationId xmlns:a16="http://schemas.microsoft.com/office/drawing/2014/main" xmlns="" id="{13CD515E-9D3C-43DE-8762-F1C4080F2034}"/>
              </a:ext>
            </a:extLst>
          </p:cNvPr>
          <p:cNvSpPr txBox="1"/>
          <p:nvPr/>
        </p:nvSpPr>
        <p:spPr>
          <a:xfrm>
            <a:off x="711209" y="1659510"/>
            <a:ext cx="2591722" cy="83099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ru-RU" altLang="ko-KR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Мекеме</a:t>
            </a:r>
            <a:r>
              <a:rPr lang="ru-RU" altLang="ko-KR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ko-KR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басшылары</a:t>
            </a:r>
            <a:endParaRPr lang="ko-KR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xmlns="" id="{EC3BEBDB-DAD1-480E-BA98-C97C140FE162}"/>
              </a:ext>
            </a:extLst>
          </p:cNvPr>
          <p:cNvSpPr txBox="1"/>
          <p:nvPr/>
        </p:nvSpPr>
        <p:spPr>
          <a:xfrm>
            <a:off x="3727457" y="2106067"/>
            <a:ext cx="361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xmlns="" id="{8AEA30AF-1668-4AAD-835C-3FBC7A2DCAAD}"/>
              </a:ext>
            </a:extLst>
          </p:cNvPr>
          <p:cNvSpPr txBox="1"/>
          <p:nvPr/>
        </p:nvSpPr>
        <p:spPr>
          <a:xfrm>
            <a:off x="3727457" y="5511696"/>
            <a:ext cx="361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04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xmlns="" id="{DEA93EEC-380F-479F-8C18-473F268777F8}"/>
              </a:ext>
            </a:extLst>
          </p:cNvPr>
          <p:cNvSpPr txBox="1"/>
          <p:nvPr/>
        </p:nvSpPr>
        <p:spPr>
          <a:xfrm>
            <a:off x="8154993" y="2004467"/>
            <a:ext cx="361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2" name="Rounded Rectangle 55">
            <a:extLst>
              <a:ext uri="{FF2B5EF4-FFF2-40B4-BE49-F238E27FC236}">
                <a16:creationId xmlns:a16="http://schemas.microsoft.com/office/drawing/2014/main" xmlns="" id="{5454F208-7B56-4D49-AB6C-FE011F4CC207}"/>
              </a:ext>
            </a:extLst>
          </p:cNvPr>
          <p:cNvSpPr/>
          <p:nvPr/>
        </p:nvSpPr>
        <p:spPr>
          <a:xfrm>
            <a:off x="7874008" y="2965762"/>
            <a:ext cx="3886201" cy="1403038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200"/>
          </a:p>
        </p:txBody>
      </p:sp>
      <p:grpSp>
        <p:nvGrpSpPr>
          <p:cNvPr id="4" name="Group 202">
            <a:extLst>
              <a:ext uri="{FF2B5EF4-FFF2-40B4-BE49-F238E27FC236}">
                <a16:creationId xmlns:a16="http://schemas.microsoft.com/office/drawing/2014/main" xmlns="" id="{EE6FBD37-8E86-409E-B678-5EC25F5D100B}"/>
              </a:ext>
            </a:extLst>
          </p:cNvPr>
          <p:cNvGrpSpPr/>
          <p:nvPr/>
        </p:nvGrpSpPr>
        <p:grpSpPr>
          <a:xfrm>
            <a:off x="8005745" y="3346123"/>
            <a:ext cx="609147" cy="609146"/>
            <a:chOff x="6012160" y="1708285"/>
            <a:chExt cx="609146" cy="609146"/>
          </a:xfrm>
        </p:grpSpPr>
        <p:sp>
          <p:nvSpPr>
            <p:cNvPr id="204" name="Oval 203">
              <a:extLst>
                <a:ext uri="{FF2B5EF4-FFF2-40B4-BE49-F238E27FC236}">
                  <a16:creationId xmlns:a16="http://schemas.microsoft.com/office/drawing/2014/main" xmlns="" id="{0A4FE587-23BC-4B9B-9E32-20B10B06E2C5}"/>
                </a:ext>
              </a:extLst>
            </p:cNvPr>
            <p:cNvSpPr/>
            <p:nvPr/>
          </p:nvSpPr>
          <p:spPr>
            <a:xfrm>
              <a:off x="6012160" y="1708285"/>
              <a:ext cx="609146" cy="60914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200"/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xmlns="" id="{D3B76A04-056D-4395-B7EE-43954B7F8469}"/>
                </a:ext>
              </a:extLst>
            </p:cNvPr>
            <p:cNvSpPr/>
            <p:nvPr/>
          </p:nvSpPr>
          <p:spPr>
            <a:xfrm>
              <a:off x="6113041" y="1809166"/>
              <a:ext cx="428650" cy="4286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sp>
        <p:nvSpPr>
          <p:cNvPr id="207" name="TextBox 206">
            <a:extLst>
              <a:ext uri="{FF2B5EF4-FFF2-40B4-BE49-F238E27FC236}">
                <a16:creationId xmlns:a16="http://schemas.microsoft.com/office/drawing/2014/main" xmlns="" id="{84C92812-F731-484A-BF4A-D37D6452C9C4}"/>
              </a:ext>
            </a:extLst>
          </p:cNvPr>
          <p:cNvSpPr txBox="1"/>
          <p:nvPr/>
        </p:nvSpPr>
        <p:spPr>
          <a:xfrm>
            <a:off x="8652941" y="3251924"/>
            <a:ext cx="2887135" cy="92333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ru-RU" altLang="ko-KR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altLang="ko-KR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altLang="ko-KR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ұйымы</a:t>
            </a:r>
            <a:r>
              <a:rPr lang="ru-RU" altLang="ko-KR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ko-KR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басшыларының</a:t>
            </a:r>
            <a:r>
              <a:rPr lang="ru-RU" altLang="ko-KR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ko-KR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орынбасарлары</a:t>
            </a:r>
            <a:endParaRPr lang="ko-KR" alt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9" name="Rounded Rectangle 116">
            <a:extLst>
              <a:ext uri="{FF2B5EF4-FFF2-40B4-BE49-F238E27FC236}">
                <a16:creationId xmlns:a16="http://schemas.microsoft.com/office/drawing/2014/main" xmlns="" id="{FADF8FDA-7292-4130-B675-FB814966CE12}"/>
              </a:ext>
            </a:extLst>
          </p:cNvPr>
          <p:cNvSpPr/>
          <p:nvPr/>
        </p:nvSpPr>
        <p:spPr>
          <a:xfrm>
            <a:off x="660403" y="2965763"/>
            <a:ext cx="3750732" cy="1276037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ko-KR" altLang="en-US" sz="1200"/>
          </a:p>
        </p:txBody>
      </p:sp>
      <p:grpSp>
        <p:nvGrpSpPr>
          <p:cNvPr id="5" name="Group 209">
            <a:extLst>
              <a:ext uri="{FF2B5EF4-FFF2-40B4-BE49-F238E27FC236}">
                <a16:creationId xmlns:a16="http://schemas.microsoft.com/office/drawing/2014/main" xmlns="" id="{B333C2AE-BC07-4A4B-B4D7-4DBF1D85DDF0}"/>
              </a:ext>
            </a:extLst>
          </p:cNvPr>
          <p:cNvGrpSpPr/>
          <p:nvPr/>
        </p:nvGrpSpPr>
        <p:grpSpPr>
          <a:xfrm>
            <a:off x="3629009" y="3312257"/>
            <a:ext cx="609147" cy="609146"/>
            <a:chOff x="2410349" y="1708285"/>
            <a:chExt cx="609146" cy="609146"/>
          </a:xfrm>
        </p:grpSpPr>
        <p:sp>
          <p:nvSpPr>
            <p:cNvPr id="211" name="Oval 210">
              <a:extLst>
                <a:ext uri="{FF2B5EF4-FFF2-40B4-BE49-F238E27FC236}">
                  <a16:creationId xmlns:a16="http://schemas.microsoft.com/office/drawing/2014/main" xmlns="" id="{2DA3971A-8CD6-4DF5-AC49-8BE10DA50659}"/>
                </a:ext>
              </a:extLst>
            </p:cNvPr>
            <p:cNvSpPr/>
            <p:nvPr/>
          </p:nvSpPr>
          <p:spPr>
            <a:xfrm>
              <a:off x="2410349" y="1708285"/>
              <a:ext cx="609146" cy="60914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ko-KR" altLang="en-US" sz="1200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xmlns="" id="{AC6F4E51-BD52-4B3B-9F9A-AAE82AFDEE2D}"/>
                </a:ext>
              </a:extLst>
            </p:cNvPr>
            <p:cNvSpPr/>
            <p:nvPr/>
          </p:nvSpPr>
          <p:spPr>
            <a:xfrm>
              <a:off x="2511230" y="1798533"/>
              <a:ext cx="428650" cy="42865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sz="1200"/>
            </a:p>
          </p:txBody>
        </p:sp>
      </p:grpSp>
      <p:sp>
        <p:nvSpPr>
          <p:cNvPr id="214" name="TextBox 213">
            <a:extLst>
              <a:ext uri="{FF2B5EF4-FFF2-40B4-BE49-F238E27FC236}">
                <a16:creationId xmlns:a16="http://schemas.microsoft.com/office/drawing/2014/main" xmlns="" id="{E11E80F0-42A5-4F88-9990-4977944A112B}"/>
              </a:ext>
            </a:extLst>
          </p:cNvPr>
          <p:cNvSpPr txBox="1"/>
          <p:nvPr/>
        </p:nvSpPr>
        <p:spPr>
          <a:xfrm>
            <a:off x="846667" y="3082588"/>
            <a:ext cx="3022600" cy="101566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ru-RU" altLang="ko-KR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Мектепке</a:t>
            </a:r>
            <a:r>
              <a:rPr lang="ru-RU" altLang="ko-KR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ko-KR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altLang="ko-KR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ko-KR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мектептен</a:t>
            </a:r>
            <a:r>
              <a:rPr lang="ru-RU" altLang="ko-KR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ko-KR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altLang="ko-KR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ko-KR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мекемелердің</a:t>
            </a:r>
            <a:r>
              <a:rPr lang="ru-RU" altLang="ko-KR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ko-KR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педагогтері</a:t>
            </a:r>
            <a:endParaRPr lang="ko-KR" alt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xmlns="" id="{6DE98576-52B0-44C4-BEDC-8241F55F0FF6}"/>
              </a:ext>
            </a:extLst>
          </p:cNvPr>
          <p:cNvSpPr txBox="1"/>
          <p:nvPr/>
        </p:nvSpPr>
        <p:spPr>
          <a:xfrm>
            <a:off x="3769793" y="3469867"/>
            <a:ext cx="361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xmlns="" id="{B8A7C2F0-822D-44F2-9201-8F52525A3007}"/>
              </a:ext>
            </a:extLst>
          </p:cNvPr>
          <p:cNvSpPr txBox="1"/>
          <p:nvPr/>
        </p:nvSpPr>
        <p:spPr>
          <a:xfrm>
            <a:off x="8154993" y="3537601"/>
            <a:ext cx="361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5" name="Rounded Rectangle 124">
            <a:extLst>
              <a:ext uri="{FF2B5EF4-FFF2-40B4-BE49-F238E27FC236}">
                <a16:creationId xmlns:a16="http://schemas.microsoft.com/office/drawing/2014/main" xmlns="" id="{856FBD1D-EB20-47E0-A35B-9BB9B801D419}"/>
              </a:ext>
            </a:extLst>
          </p:cNvPr>
          <p:cNvSpPr/>
          <p:nvPr/>
        </p:nvSpPr>
        <p:spPr>
          <a:xfrm>
            <a:off x="711209" y="4583573"/>
            <a:ext cx="3624991" cy="124996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ko-KR" altLang="en-US" sz="1200"/>
          </a:p>
        </p:txBody>
      </p:sp>
      <p:grpSp>
        <p:nvGrpSpPr>
          <p:cNvPr id="6" name="Group 225">
            <a:extLst>
              <a:ext uri="{FF2B5EF4-FFF2-40B4-BE49-F238E27FC236}">
                <a16:creationId xmlns:a16="http://schemas.microsoft.com/office/drawing/2014/main" xmlns="" id="{869860B3-61C7-402E-A364-BB1A5FD2E2A5}"/>
              </a:ext>
            </a:extLst>
          </p:cNvPr>
          <p:cNvGrpSpPr/>
          <p:nvPr/>
        </p:nvGrpSpPr>
        <p:grpSpPr>
          <a:xfrm>
            <a:off x="3544341" y="4887734"/>
            <a:ext cx="609147" cy="609146"/>
            <a:chOff x="2410349" y="1708285"/>
            <a:chExt cx="609146" cy="609146"/>
          </a:xfrm>
        </p:grpSpPr>
        <p:sp>
          <p:nvSpPr>
            <p:cNvPr id="227" name="Oval 226">
              <a:extLst>
                <a:ext uri="{FF2B5EF4-FFF2-40B4-BE49-F238E27FC236}">
                  <a16:creationId xmlns:a16="http://schemas.microsoft.com/office/drawing/2014/main" xmlns="" id="{3CDFAFAB-3814-4C09-A91A-C61C091376C3}"/>
                </a:ext>
              </a:extLst>
            </p:cNvPr>
            <p:cNvSpPr/>
            <p:nvPr/>
          </p:nvSpPr>
          <p:spPr>
            <a:xfrm>
              <a:off x="2410349" y="1708285"/>
              <a:ext cx="609146" cy="60914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ko-KR" altLang="en-US" sz="1200"/>
            </a:p>
          </p:txBody>
        </p:sp>
        <p:sp>
          <p:nvSpPr>
            <p:cNvPr id="228" name="Oval 227">
              <a:extLst>
                <a:ext uri="{FF2B5EF4-FFF2-40B4-BE49-F238E27FC236}">
                  <a16:creationId xmlns:a16="http://schemas.microsoft.com/office/drawing/2014/main" xmlns="" id="{D51272CE-7500-4E03-BDA8-A41F9C320167}"/>
                </a:ext>
              </a:extLst>
            </p:cNvPr>
            <p:cNvSpPr/>
            <p:nvPr/>
          </p:nvSpPr>
          <p:spPr>
            <a:xfrm>
              <a:off x="2511230" y="1798533"/>
              <a:ext cx="428650" cy="42865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sz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0" name="TextBox 229">
            <a:extLst>
              <a:ext uri="{FF2B5EF4-FFF2-40B4-BE49-F238E27FC236}">
                <a16:creationId xmlns:a16="http://schemas.microsoft.com/office/drawing/2014/main" xmlns="" id="{E4B5F46D-E37A-483C-B7A7-AF0C7AAF904C}"/>
              </a:ext>
            </a:extLst>
          </p:cNvPr>
          <p:cNvSpPr txBox="1"/>
          <p:nvPr/>
        </p:nvSpPr>
        <p:spPr>
          <a:xfrm>
            <a:off x="939803" y="4725796"/>
            <a:ext cx="2607732" cy="92333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ru-RU" altLang="ko-KR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altLang="ko-KR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ko-KR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altLang="ko-KR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ko-KR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altLang="ko-KR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ko-KR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мектептердің</a:t>
            </a:r>
            <a:r>
              <a:rPr lang="ru-RU" altLang="ko-KR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ko-KR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педагогтары</a:t>
            </a:r>
            <a:endParaRPr lang="ko-KR" alt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xmlns="" id="{C83E5522-B620-4BFC-97F6-A7E5F90849F9}"/>
              </a:ext>
            </a:extLst>
          </p:cNvPr>
          <p:cNvSpPr txBox="1"/>
          <p:nvPr/>
        </p:nvSpPr>
        <p:spPr>
          <a:xfrm>
            <a:off x="3727457" y="4376487"/>
            <a:ext cx="361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xmlns="" id="{3955EDB4-67DB-49E2-BE12-E4CB7225A954}"/>
              </a:ext>
            </a:extLst>
          </p:cNvPr>
          <p:cNvSpPr txBox="1"/>
          <p:nvPr/>
        </p:nvSpPr>
        <p:spPr>
          <a:xfrm>
            <a:off x="8121128" y="4376487"/>
            <a:ext cx="361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07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5" name="Donut 24">
            <a:extLst>
              <a:ext uri="{FF2B5EF4-FFF2-40B4-BE49-F238E27FC236}">
                <a16:creationId xmlns:a16="http://schemas.microsoft.com/office/drawing/2014/main" xmlns="" id="{8F3DD747-4624-478A-9454-07FF42DB6845}"/>
              </a:ext>
            </a:extLst>
          </p:cNvPr>
          <p:cNvSpPr/>
          <p:nvPr/>
        </p:nvSpPr>
        <p:spPr>
          <a:xfrm>
            <a:off x="5555410" y="3441941"/>
            <a:ext cx="1052423" cy="1061048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81" name="Заголовок 1"/>
          <p:cNvSpPr txBox="1">
            <a:spLocks/>
          </p:cNvSpPr>
          <p:nvPr/>
        </p:nvSpPr>
        <p:spPr>
          <a:xfrm>
            <a:off x="182994" y="135467"/>
            <a:ext cx="5384801" cy="89107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ПББ </a:t>
            </a:r>
            <a:r>
              <a:rPr kumimoji="0" lang="ru-RU" sz="4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өтуге</a:t>
            </a:r>
            <a:r>
              <a:rPr kumimoji="0" lang="ru-RU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4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жататындар</a:t>
            </a:r>
            <a:endParaRPr kumimoji="0" lang="ru-RU" sz="4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3" name="Заголовок 1"/>
          <p:cNvSpPr txBox="1">
            <a:spLocks/>
          </p:cNvSpPr>
          <p:nvPr/>
        </p:nvSpPr>
        <p:spPr>
          <a:xfrm>
            <a:off x="6646336" y="110067"/>
            <a:ext cx="5249333" cy="838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ПББ  </a:t>
            </a:r>
            <a:r>
              <a:rPr kumimoji="0" lang="ru-RU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өтпейді</a:t>
            </a:r>
            <a: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kumimoji="0" lang="ru-RU" sz="36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xmlns="" id="{6DE98576-52B0-44C4-BEDC-8241F55F0FF6}"/>
              </a:ext>
            </a:extLst>
          </p:cNvPr>
          <p:cNvSpPr txBox="1"/>
          <p:nvPr/>
        </p:nvSpPr>
        <p:spPr>
          <a:xfrm>
            <a:off x="3659723" y="5070077"/>
            <a:ext cx="3873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152400"/>
            <a:ext cx="11302999" cy="726489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Педагогтердің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аттестатталу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кезеңдері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u="sng" dirty="0">
              <a:solidFill>
                <a:srgbClr val="FF0000"/>
              </a:solidFill>
            </a:endParaRPr>
          </a:p>
        </p:txBody>
      </p:sp>
      <p:sp>
        <p:nvSpPr>
          <p:cNvPr id="7" name="Oval 7">
            <a:extLst>
              <a:ext uri="{FF2B5EF4-FFF2-40B4-BE49-F238E27FC236}">
                <a16:creationId xmlns="" xmlns:a16="http://schemas.microsoft.com/office/drawing/2014/main" id="{4AF512F2-9D52-45DC-BCEB-EF52B5C77797}"/>
              </a:ext>
            </a:extLst>
          </p:cNvPr>
          <p:cNvSpPr/>
          <p:nvPr/>
        </p:nvSpPr>
        <p:spPr>
          <a:xfrm>
            <a:off x="3975421" y="3285589"/>
            <a:ext cx="792000" cy="792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8" name="Group 8">
            <a:extLst>
              <a:ext uri="{FF2B5EF4-FFF2-40B4-BE49-F238E27FC236}">
                <a16:creationId xmlns="" xmlns:a16="http://schemas.microsoft.com/office/drawing/2014/main" id="{D2ACC793-0F30-4397-9A4A-3D8B8D29F645}"/>
              </a:ext>
            </a:extLst>
          </p:cNvPr>
          <p:cNvGrpSpPr/>
          <p:nvPr/>
        </p:nvGrpSpPr>
        <p:grpSpPr>
          <a:xfrm>
            <a:off x="3110253" y="2274896"/>
            <a:ext cx="1803379" cy="1987804"/>
            <a:chOff x="704607" y="2451148"/>
            <a:chExt cx="1803379" cy="1987804"/>
          </a:xfrm>
          <a:solidFill>
            <a:schemeClr val="accent1"/>
          </a:solidFill>
        </p:grpSpPr>
        <p:sp>
          <p:nvSpPr>
            <p:cNvPr id="9" name="Block Arc 9">
              <a:extLst>
                <a:ext uri="{FF2B5EF4-FFF2-40B4-BE49-F238E27FC236}">
                  <a16:creationId xmlns="" xmlns:a16="http://schemas.microsoft.com/office/drawing/2014/main" id="{09695D11-FBAE-4749-979B-84B649E4A7ED}"/>
                </a:ext>
              </a:extLst>
            </p:cNvPr>
            <p:cNvSpPr/>
            <p:nvPr/>
          </p:nvSpPr>
          <p:spPr>
            <a:xfrm rot="16200000">
              <a:off x="1351682" y="3282648"/>
              <a:ext cx="1156304" cy="1156304"/>
            </a:xfrm>
            <a:prstGeom prst="blockArc">
              <a:avLst>
                <a:gd name="adj1" fmla="val 16124435"/>
                <a:gd name="adj2" fmla="val 89857"/>
                <a:gd name="adj3" fmla="val 1055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" name="Rectangle 10">
              <a:extLst>
                <a:ext uri="{FF2B5EF4-FFF2-40B4-BE49-F238E27FC236}">
                  <a16:creationId xmlns="" xmlns:a16="http://schemas.microsoft.com/office/drawing/2014/main" id="{032F0480-4FD2-4C75-A60F-5CC884BCFCC3}"/>
                </a:ext>
              </a:extLst>
            </p:cNvPr>
            <p:cNvSpPr/>
            <p:nvPr/>
          </p:nvSpPr>
          <p:spPr>
            <a:xfrm rot="10800000">
              <a:off x="1839101" y="2451148"/>
              <a:ext cx="108000" cy="86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" name="Rectangle 11">
              <a:extLst>
                <a:ext uri="{FF2B5EF4-FFF2-40B4-BE49-F238E27FC236}">
                  <a16:creationId xmlns="" xmlns:a16="http://schemas.microsoft.com/office/drawing/2014/main" id="{8FC081C9-4CB0-49E1-881B-8C7BD52A9630}"/>
                </a:ext>
              </a:extLst>
            </p:cNvPr>
            <p:cNvSpPr/>
            <p:nvPr/>
          </p:nvSpPr>
          <p:spPr>
            <a:xfrm rot="5400000">
              <a:off x="1010607" y="3458905"/>
              <a:ext cx="108000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2" name="직사각형 113">
            <a:extLst>
              <a:ext uri="{FF2B5EF4-FFF2-40B4-BE49-F238E27FC236}">
                <a16:creationId xmlns="" xmlns:a16="http://schemas.microsoft.com/office/drawing/2014/main" id="{7F2233EA-E084-4C10-99A8-82BF13739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0930" y="3447898"/>
            <a:ext cx="7627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altLang="ko-KR" sz="2800" b="1" dirty="0" smtClean="0">
                <a:solidFill>
                  <a:schemeClr val="bg1"/>
                </a:solidFill>
                <a:cs typeface="Arial" charset="0"/>
              </a:rPr>
              <a:t>3,4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13" name="직사각형 113">
            <a:extLst>
              <a:ext uri="{FF2B5EF4-FFF2-40B4-BE49-F238E27FC236}">
                <a16:creationId xmlns="" xmlns:a16="http://schemas.microsoft.com/office/drawing/2014/main" id="{D879D45F-A8FC-42D2-A1FB-2B3FB3730A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2692" y="3244701"/>
            <a:ext cx="7627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7" name="Oval 19">
            <a:extLst>
              <a:ext uri="{FF2B5EF4-FFF2-40B4-BE49-F238E27FC236}">
                <a16:creationId xmlns="" xmlns:a16="http://schemas.microsoft.com/office/drawing/2014/main" id="{B7123AB4-AA64-4863-A25E-EDD85764B868}"/>
              </a:ext>
            </a:extLst>
          </p:cNvPr>
          <p:cNvSpPr/>
          <p:nvPr/>
        </p:nvSpPr>
        <p:spPr>
          <a:xfrm>
            <a:off x="3930048" y="1549602"/>
            <a:ext cx="794352" cy="77873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ko-KR" sz="2700" b="1" dirty="0" smtClean="0">
                <a:solidFill>
                  <a:schemeClr val="bg1"/>
                </a:solidFill>
              </a:rPr>
              <a:t>2</a:t>
            </a:r>
            <a:endParaRPr lang="ko-KR" altLang="en-US" sz="2700" b="1" dirty="0">
              <a:solidFill>
                <a:schemeClr val="bg1"/>
              </a:solidFill>
            </a:endParaRPr>
          </a:p>
        </p:txBody>
      </p:sp>
      <p:sp>
        <p:nvSpPr>
          <p:cNvPr id="22" name="Block Arc 24">
            <a:extLst>
              <a:ext uri="{FF2B5EF4-FFF2-40B4-BE49-F238E27FC236}">
                <a16:creationId xmlns="" xmlns:a16="http://schemas.microsoft.com/office/drawing/2014/main" id="{29605E07-9F0F-458C-B094-BBFA8A7F4357}"/>
              </a:ext>
            </a:extLst>
          </p:cNvPr>
          <p:cNvSpPr/>
          <p:nvPr/>
        </p:nvSpPr>
        <p:spPr>
          <a:xfrm rot="5400000">
            <a:off x="3830837" y="3127593"/>
            <a:ext cx="1156304" cy="1156304"/>
          </a:xfrm>
          <a:prstGeom prst="blockArc">
            <a:avLst>
              <a:gd name="adj1" fmla="val 16124435"/>
              <a:gd name="adj2" fmla="val 89857"/>
              <a:gd name="adj3" fmla="val 1055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02DADA3D-5EC4-4A03-A7F2-4D7F6F58775D}"/>
              </a:ext>
            </a:extLst>
          </p:cNvPr>
          <p:cNvSpPr txBox="1"/>
          <p:nvPr/>
        </p:nvSpPr>
        <p:spPr>
          <a:xfrm>
            <a:off x="592667" y="1476502"/>
            <a:ext cx="316653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1.біліктілікті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бағалау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16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(процедураны автоматтандыруға байланысты ақпараттық жүйені пайдалану кезінде алынып тасталады);</a:t>
            </a:r>
            <a:endParaRPr lang="ko-KR" altLang="en-US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Oval 5">
            <a:extLst>
              <a:ext uri="{FF2B5EF4-FFF2-40B4-BE49-F238E27FC236}">
                <a16:creationId xmlns="" xmlns:a16="http://schemas.microsoft.com/office/drawing/2014/main" id="{3D67F707-08D1-4ACA-9F03-2447FA42766E}"/>
              </a:ext>
            </a:extLst>
          </p:cNvPr>
          <p:cNvSpPr/>
          <p:nvPr/>
        </p:nvSpPr>
        <p:spPr>
          <a:xfrm>
            <a:off x="2207269" y="3273252"/>
            <a:ext cx="792000" cy="792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9" name="직사각형 113">
            <a:extLst>
              <a:ext uri="{FF2B5EF4-FFF2-40B4-BE49-F238E27FC236}">
                <a16:creationId xmlns="" xmlns:a16="http://schemas.microsoft.com/office/drawing/2014/main" id="{A2F63B46-2A17-4FAC-9A34-2D8376680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7645" y="3388631"/>
            <a:ext cx="7627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altLang="ko-KR" sz="2800" b="1" dirty="0" smtClean="0">
                <a:solidFill>
                  <a:schemeClr val="bg1"/>
                </a:solidFill>
                <a:cs typeface="Arial" charset="0"/>
              </a:rPr>
              <a:t>1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grpSp>
        <p:nvGrpSpPr>
          <p:cNvPr id="50" name="Group 19">
            <a:extLst>
              <a:ext uri="{FF2B5EF4-FFF2-40B4-BE49-F238E27FC236}">
                <a16:creationId xmlns="" xmlns:a16="http://schemas.microsoft.com/office/drawing/2014/main" id="{626379A8-0584-47F7-BD3E-1C1DF16D59AF}"/>
              </a:ext>
            </a:extLst>
          </p:cNvPr>
          <p:cNvGrpSpPr/>
          <p:nvPr/>
        </p:nvGrpSpPr>
        <p:grpSpPr>
          <a:xfrm rot="16200000">
            <a:off x="1238104" y="3130609"/>
            <a:ext cx="1956904" cy="1915804"/>
            <a:chOff x="551082" y="2523148"/>
            <a:chExt cx="1956904" cy="1915804"/>
          </a:xfrm>
          <a:solidFill>
            <a:schemeClr val="accent6"/>
          </a:solidFill>
        </p:grpSpPr>
        <p:sp>
          <p:nvSpPr>
            <p:cNvPr id="51" name="Block Arc 20">
              <a:extLst>
                <a:ext uri="{FF2B5EF4-FFF2-40B4-BE49-F238E27FC236}">
                  <a16:creationId xmlns="" xmlns:a16="http://schemas.microsoft.com/office/drawing/2014/main" id="{BF86A392-EE8A-499D-8D02-A847CE6442BE}"/>
                </a:ext>
              </a:extLst>
            </p:cNvPr>
            <p:cNvSpPr/>
            <p:nvPr/>
          </p:nvSpPr>
          <p:spPr>
            <a:xfrm rot="16200000">
              <a:off x="1351682" y="3282648"/>
              <a:ext cx="1156304" cy="1156304"/>
            </a:xfrm>
            <a:prstGeom prst="blockArc">
              <a:avLst>
                <a:gd name="adj1" fmla="val 16124435"/>
                <a:gd name="adj2" fmla="val 89857"/>
                <a:gd name="adj3" fmla="val 1055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2" name="Rectangle 21">
              <a:extLst>
                <a:ext uri="{FF2B5EF4-FFF2-40B4-BE49-F238E27FC236}">
                  <a16:creationId xmlns="" xmlns:a16="http://schemas.microsoft.com/office/drawing/2014/main" id="{81B656E1-C4B0-4C27-9BF7-A156BBD19C7F}"/>
                </a:ext>
              </a:extLst>
            </p:cNvPr>
            <p:cNvSpPr/>
            <p:nvPr/>
          </p:nvSpPr>
          <p:spPr>
            <a:xfrm rot="10800000">
              <a:off x="1829576" y="2523148"/>
              <a:ext cx="108000" cy="79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3" name="Rectangle 22">
              <a:extLst>
                <a:ext uri="{FF2B5EF4-FFF2-40B4-BE49-F238E27FC236}">
                  <a16:creationId xmlns="" xmlns:a16="http://schemas.microsoft.com/office/drawing/2014/main" id="{A96156EB-CD51-4444-B55C-BB738D8D6A59}"/>
                </a:ext>
              </a:extLst>
            </p:cNvPr>
            <p:cNvSpPr/>
            <p:nvPr/>
          </p:nvSpPr>
          <p:spPr>
            <a:xfrm rot="5400000">
              <a:off x="929082" y="3386905"/>
              <a:ext cx="108000" cy="86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54" name="Block Arc 28">
            <a:extLst>
              <a:ext uri="{FF2B5EF4-FFF2-40B4-BE49-F238E27FC236}">
                <a16:creationId xmlns="" xmlns:a16="http://schemas.microsoft.com/office/drawing/2014/main" id="{CFC9C1FF-254B-4309-BDE1-40DCDA889C7E}"/>
              </a:ext>
            </a:extLst>
          </p:cNvPr>
          <p:cNvSpPr/>
          <p:nvPr/>
        </p:nvSpPr>
        <p:spPr>
          <a:xfrm>
            <a:off x="2057064" y="3108848"/>
            <a:ext cx="1156304" cy="1156304"/>
          </a:xfrm>
          <a:prstGeom prst="blockArc">
            <a:avLst>
              <a:gd name="adj1" fmla="val 16124435"/>
              <a:gd name="adj2" fmla="val 89857"/>
              <a:gd name="adj3" fmla="val 1055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="" xmlns:a16="http://schemas.microsoft.com/office/drawing/2014/main" id="{B4959D50-1045-401E-9C13-144A01BF8481}"/>
              </a:ext>
            </a:extLst>
          </p:cNvPr>
          <p:cNvSpPr txBox="1"/>
          <p:nvPr/>
        </p:nvSpPr>
        <p:spPr>
          <a:xfrm>
            <a:off x="5120779" y="1461939"/>
            <a:ext cx="5631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қызмет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нәтижелерін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кешенді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талдамалық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жинақтау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(Е – портфолио 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арқылы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)</a:t>
            </a:r>
            <a:endParaRPr lang="ko-KR" altLang="en-US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5198532" y="3555999"/>
            <a:ext cx="67140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Тиісті деңгейдегі Комиссия аттестатталушының құжаттарын жылына екі рет (тиісінше ағымдағы жылдың </a:t>
            </a:r>
            <a:r>
              <a:rPr lang="kk-KZ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 мамырына және 5 қарашасына дейін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немесе білім беру саласындағы уәкілетті орган айқындаған мерзімдерде қарайды.</a:t>
            </a:r>
            <a:endParaRPr lang="ru-RU" i="1" u="sng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390186" y="2784812"/>
            <a:ext cx="20347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</a:rPr>
              <a:t>3,4. ПББ және эссе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6535" y="516466"/>
            <a:ext cx="10972800" cy="990600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Порядок проведения квалификационной оценки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6011332" y="1228068"/>
            <a:ext cx="5547105" cy="526297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98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1) заявление;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98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2) документ, удостоверяющий личность (требуется для идентификации личности) (возвращается владельцу) либо электронный документ из сервиса цифровых документов (для идентификации);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98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3) диплом об образовании;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98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4) документ о прохождении курсов переподготовки (при наличии);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98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5) документ, подтверждающий трудовую деятельность работника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99533" y="1354667"/>
            <a:ext cx="5046134" cy="1667934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kk-KZ" dirty="0" smtClean="0"/>
              <a:t> </a:t>
            </a:r>
            <a:endParaRPr lang="ru-RU" dirty="0" smtClean="0"/>
          </a:p>
          <a:p>
            <a:r>
              <a:rPr lang="kk-KZ" sz="1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16. Квалификационная оценка педагогов проводится </a:t>
            </a:r>
            <a:r>
              <a:rPr lang="kk-KZ" sz="17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организациями образования </a:t>
            </a:r>
            <a:r>
              <a:rPr lang="kk-KZ" sz="1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включает рассмотрение документов </a:t>
            </a:r>
            <a:r>
              <a:rPr lang="kk-KZ" sz="17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 соответствие </a:t>
            </a:r>
            <a:r>
              <a:rPr lang="kk-KZ" sz="1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перечню документов</a:t>
            </a:r>
            <a:r>
              <a:rPr lang="kk-KZ" sz="1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изложенных в перечне основных требований к оказанию государственной услуги (далее – перечень основных требований) по форме </a:t>
            </a:r>
            <a:r>
              <a:rPr lang="kk-KZ" sz="17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согласно приложению 1 настоящих Правил</a:t>
            </a:r>
            <a:r>
              <a:rPr lang="kk-KZ" sz="17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1700" dirty="0" smtClean="0"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372532" y="3691467"/>
          <a:ext cx="5300133" cy="2573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55133" y="32258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ПОДЛЕЖАТ КВАЛОЦЕНКЕ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5733" y="431800"/>
            <a:ext cx="109728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Перечень документов, необходимых для оказания государственной услуги 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96336" y="1219211"/>
          <a:ext cx="11396133" cy="40843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798711"/>
                <a:gridCol w="3798711"/>
                <a:gridCol w="3798711"/>
              </a:tblGrid>
              <a:tr h="74572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600" kern="1200" dirty="0" smtClean="0">
                          <a:latin typeface="Arial" pitchFamily="34" charset="0"/>
                          <a:cs typeface="Arial" pitchFamily="34" charset="0"/>
                        </a:rPr>
                        <a:t>к </a:t>
                      </a:r>
                      <a:r>
                        <a:rPr kumimoji="0" lang="kk-KZ" sz="1600" kern="1200" dirty="0" smtClean="0">
                          <a:latin typeface="Arial" pitchFamily="34" charset="0"/>
                          <a:cs typeface="Arial" pitchFamily="34" charset="0"/>
                        </a:rPr>
                        <a:t>услугодателю</a:t>
                      </a:r>
                      <a:r>
                        <a:rPr kumimoji="0" lang="ru-RU" sz="1600" kern="1200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latin typeface="Arial" pitchFamily="34" charset="0"/>
                          <a:cs typeface="Arial" pitchFamily="34" charset="0"/>
                        </a:rPr>
                        <a:t>в Государственную корпорацию: </a:t>
                      </a:r>
                    </a:p>
                    <a:p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kern="1200" dirty="0" smtClean="0">
                          <a:latin typeface="Arial" pitchFamily="34" charset="0"/>
                          <a:cs typeface="Arial" pitchFamily="34" charset="0"/>
                        </a:rPr>
                        <a:t>через </a:t>
                      </a:r>
                      <a:r>
                        <a:rPr kumimoji="0" lang="ru-RU" sz="1600" kern="1200" dirty="0" err="1" smtClean="0">
                          <a:latin typeface="Arial" pitchFamily="34" charset="0"/>
                          <a:cs typeface="Arial" pitchFamily="34" charset="0"/>
                        </a:rPr>
                        <a:t>веб-портал</a:t>
                      </a:r>
                      <a:r>
                        <a:rPr kumimoji="0" lang="ru-RU" sz="1600" kern="1200" dirty="0" smtClean="0">
                          <a:latin typeface="Arial" pitchFamily="34" charset="0"/>
                          <a:cs typeface="Arial" pitchFamily="34" charset="0"/>
                        </a:rPr>
                        <a:t> электронного правительства </a:t>
                      </a:r>
                      <a:r>
                        <a:rPr kumimoji="0" lang="ru-RU" sz="1600" kern="1200" dirty="0" err="1" smtClean="0">
                          <a:latin typeface="Arial" pitchFamily="34" charset="0"/>
                          <a:cs typeface="Arial" pitchFamily="34" charset="0"/>
                        </a:rPr>
                        <a:t>egov.kz</a:t>
                      </a:r>
                      <a:r>
                        <a:rPr kumimoji="0" lang="ru-RU" sz="1600" kern="1200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</a:p>
                    <a:p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61073"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latin typeface="Arial" pitchFamily="34" charset="0"/>
                          <a:cs typeface="Arial" pitchFamily="34" charset="0"/>
                        </a:rPr>
                        <a:t>1) заявление;</a:t>
                      </a:r>
                    </a:p>
                    <a:p>
                      <a:r>
                        <a:rPr kumimoji="0" lang="ru-RU" sz="1600" kern="1200" dirty="0" smtClean="0">
                          <a:latin typeface="Arial" pitchFamily="34" charset="0"/>
                          <a:cs typeface="Arial" pitchFamily="34" charset="0"/>
                        </a:rPr>
                        <a:t> 2) документ, удостоверяющий личность (требуется для идентификации личности) (возвращается владельцу)</a:t>
                      </a:r>
                      <a:r>
                        <a:rPr kumimoji="0" lang="kk-KZ" sz="1600" kern="1200" dirty="0" smtClean="0">
                          <a:latin typeface="Arial" pitchFamily="34" charset="0"/>
                          <a:cs typeface="Arial" pitchFamily="34" charset="0"/>
                        </a:rPr>
                        <a:t> либо электронный документ из сервиса цифровых документов (для идентификации);</a:t>
                      </a:r>
                      <a:r>
                        <a:rPr kumimoji="0" lang="ru-RU" sz="1600" kern="1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r>
                        <a:rPr kumimoji="0" lang="ru-RU" sz="1600" kern="1200" dirty="0" smtClean="0">
                          <a:latin typeface="Arial" pitchFamily="34" charset="0"/>
                          <a:cs typeface="Arial" pitchFamily="34" charset="0"/>
                        </a:rPr>
                        <a:t> 3) диплом об образовании;</a:t>
                      </a:r>
                    </a:p>
                    <a:p>
                      <a:r>
                        <a:rPr kumimoji="0" lang="ru-RU" sz="1600" kern="1200" dirty="0" smtClean="0">
                          <a:latin typeface="Arial" pitchFamily="34" charset="0"/>
                          <a:cs typeface="Arial" pitchFamily="34" charset="0"/>
                        </a:rPr>
                        <a:t> 4) документ о прохождении курсов переподготовки (при наличии);</a:t>
                      </a:r>
                    </a:p>
                    <a:p>
                      <a:r>
                        <a:rPr kumimoji="0" lang="ru-RU" sz="1600" kern="1200" dirty="0" smtClean="0">
                          <a:latin typeface="Arial" pitchFamily="34" charset="0"/>
                          <a:cs typeface="Arial" pitchFamily="34" charset="0"/>
                        </a:rPr>
                        <a:t> 5) документ, подтверждающий трудовую деятельность работника;</a:t>
                      </a:r>
                      <a:endParaRPr lang="ru-RU" sz="16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latin typeface="Arial" pitchFamily="34" charset="0"/>
                          <a:cs typeface="Arial" pitchFamily="34" charset="0"/>
                        </a:rPr>
                        <a:t> 1) заявление;</a:t>
                      </a:r>
                    </a:p>
                    <a:p>
                      <a:r>
                        <a:rPr kumimoji="0" lang="ru-RU" sz="1600" kern="1200" dirty="0" smtClean="0">
                          <a:latin typeface="Arial" pitchFamily="34" charset="0"/>
                          <a:cs typeface="Arial" pitchFamily="34" charset="0"/>
                        </a:rPr>
                        <a:t> 2) диплом об образовании;</a:t>
                      </a:r>
                    </a:p>
                    <a:p>
                      <a:r>
                        <a:rPr kumimoji="0" lang="ru-RU" sz="1600" kern="1200" dirty="0" smtClean="0">
                          <a:latin typeface="Arial" pitchFamily="34" charset="0"/>
                          <a:cs typeface="Arial" pitchFamily="34" charset="0"/>
                        </a:rPr>
                        <a:t> 3) документ о прохождении курсов переподготовки (при наличии);</a:t>
                      </a:r>
                    </a:p>
                    <a:p>
                      <a:r>
                        <a:rPr kumimoji="0" lang="ru-RU" sz="1600" kern="1200" dirty="0" smtClean="0">
                          <a:latin typeface="Arial" pitchFamily="34" charset="0"/>
                          <a:cs typeface="Arial" pitchFamily="34" charset="0"/>
                        </a:rPr>
                        <a:t> 4) документ, подтверждающий трудовую деятельность работника;</a:t>
                      </a:r>
                    </a:p>
                    <a:p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latin typeface="Arial" pitchFamily="34" charset="0"/>
                          <a:cs typeface="Arial" pitchFamily="34" charset="0"/>
                        </a:rPr>
                        <a:t>1) заявление</a:t>
                      </a:r>
                    </a:p>
                    <a:p>
                      <a:r>
                        <a:rPr kumimoji="0" lang="ru-RU" sz="1600" kern="1200" dirty="0" smtClean="0">
                          <a:latin typeface="Arial" pitchFamily="34" charset="0"/>
                          <a:cs typeface="Arial" pitchFamily="34" charset="0"/>
                        </a:rPr>
                        <a:t> 2) диплом об образовании;</a:t>
                      </a:r>
                    </a:p>
                    <a:p>
                      <a:r>
                        <a:rPr kumimoji="0" lang="ru-RU" sz="1600" kern="1200" dirty="0" smtClean="0">
                          <a:latin typeface="Arial" pitchFamily="34" charset="0"/>
                          <a:cs typeface="Arial" pitchFamily="34" charset="0"/>
                        </a:rPr>
                        <a:t> 3) документ о прохождении курсов переподготовки (при наличии);</a:t>
                      </a:r>
                    </a:p>
                    <a:p>
                      <a:r>
                        <a:rPr kumimoji="0" lang="ru-RU" sz="1600" kern="1200" dirty="0" smtClean="0">
                          <a:latin typeface="Arial" pitchFamily="34" charset="0"/>
                          <a:cs typeface="Arial" pitchFamily="34" charset="0"/>
                        </a:rPr>
                        <a:t> 4) документ, подтверждающий трудовую деятельность работника; </a:t>
                      </a:r>
                    </a:p>
                    <a:p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397933" y="5392634"/>
            <a:ext cx="1098126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111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П.2. п.19.Заявление подается </a:t>
            </a:r>
            <a:r>
              <a:rPr kumimoji="0" lang="kk-KZ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 соблюдением сроков прохождения и последовательности категории </a:t>
            </a:r>
            <a:r>
              <a:rPr kumimoji="0" lang="kk-KZ" sz="16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 соответствии с приказом №338 </a:t>
            </a:r>
            <a:r>
              <a:rPr kumimoji="0" lang="kk-KZ" sz="1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или профессиональным стандартом с учетом общего педагогического стажа.</a:t>
            </a:r>
            <a:endParaRPr kumimoji="0" lang="kk-KZ" sz="1600" b="0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>
                <a:latin typeface="Arial" pitchFamily="34" charset="0"/>
                <a:cs typeface="Arial" pitchFamily="34" charset="0"/>
              </a:rPr>
              <a:t>Аттестаттау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latin typeface="Arial" pitchFamily="34" charset="0"/>
                <a:cs typeface="Arial" pitchFamily="34" charset="0"/>
              </a:rPr>
              <a:t>комиссияларының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latin typeface="Arial" pitchFamily="34" charset="0"/>
                <a:cs typeface="Arial" pitchFamily="34" charset="0"/>
              </a:rPr>
              <a:t>құзыреттілік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деңгейлері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065745"/>
              </p:ext>
            </p:extLst>
          </p:nvPr>
        </p:nvGraphicFramePr>
        <p:xfrm>
          <a:off x="431799" y="1430871"/>
          <a:ext cx="11362268" cy="4878719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8403345"/>
                <a:gridCol w="2958923"/>
              </a:tblGrid>
              <a:tr h="8920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Уәкілетті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органдарда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педагогтерді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аттестаттаудан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өткізу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үшін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осы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мемлекеттік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органдардың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бірінші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басшысының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бұйрығымен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мынадай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біліктілік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санаттары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үшін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комиссиялар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құрылады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2771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«педагог»,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kk-KZ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«педагог-стажер»</a:t>
                      </a:r>
                      <a:endParaRPr lang="ru-RU" sz="16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Білім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беру </a:t>
                      </a:r>
                      <a:r>
                        <a:rPr lang="ru-RU" sz="160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ұйымдарында</a:t>
                      </a:r>
                      <a:endParaRPr lang="ru-RU" sz="16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156322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«педагог-модератор»</a:t>
                      </a:r>
                      <a:endParaRPr lang="kk-KZ" sz="16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kk-KZ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«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үшінші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біліктілік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санаты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басшысының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орынбасары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» 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«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басшы-ұйымдастырушы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», 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«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екінші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біліктілік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санаты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басшысының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орынбасары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» 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«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басшы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-менеджер»,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ауданның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облыстық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маңызы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бар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қаланың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білім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бөлімінің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органдарында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1563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«педагог-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сарапшы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» и «педагог-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зерттеуші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»</a:t>
                      </a:r>
                      <a:endParaRPr lang="kk-KZ" sz="16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«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бірінші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біліктілік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санаты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басшысының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орынбасары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»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«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басшы-көшбасшы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»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басшы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- менеджер»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облыстың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республикалық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маңызы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бар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қаланың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астананың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білім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басқармасы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органдарында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9202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«педагог-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шебер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» 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білім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беру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саласындағы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уәкілетті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органның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жанынан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15078</TotalTime>
  <Words>5631</Words>
  <Application>Microsoft Office PowerPoint</Application>
  <PresentationFormat>Произвольный</PresentationFormat>
  <Paragraphs>692</Paragraphs>
  <Slides>34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Начальная</vt:lpstr>
      <vt:lpstr>  Педагогтерді аттестаттаудан өткізу ережелері мен шарттары       ҚР Білім және ғылым Министрінің 2016 жылғы 27 – қаңтардағы № 83 бұйрығы, өзгерістер енгізу туралы ҚР Оқу – ағарту министрлігінің 2022 жылғы 30- желтоқсандағы № 533 бұйрығы    </vt:lpstr>
      <vt:lpstr>Педагог  кадрлерді аттестаттау  сұрақтары бойынша  нормативтік база </vt:lpstr>
      <vt:lpstr>Проблемы, снижающие эффективность управленческой деятельности по вопросам аттестации</vt:lpstr>
      <vt:lpstr>Аттестаттаудан өту тәртібі</vt:lpstr>
      <vt:lpstr>Презентация PowerPoint</vt:lpstr>
      <vt:lpstr>Педагогтердің  аттестатталу кезеңдері. </vt:lpstr>
      <vt:lpstr>Порядок проведения квалификационной оценки </vt:lpstr>
      <vt:lpstr>Перечень документов, необходимых для оказания государственной услуги  </vt:lpstr>
      <vt:lpstr>Аттестаттау комиссияларының құзыреттілік деңгейлері</vt:lpstr>
      <vt:lpstr>Әр түрлі деңгейдегі аттестаттау комиссияларының құрамы</vt:lpstr>
      <vt:lpstr>Аттестаттау комиссиясының қызметін ұйымдастыруға қойылатын талаптар</vt:lpstr>
      <vt:lpstr>Презентация PowerPoint</vt:lpstr>
      <vt:lpstr>Презентация PowerPoint</vt:lpstr>
      <vt:lpstr>Презентация PowerPoint</vt:lpstr>
      <vt:lpstr> Параграф 1. Педагогтерге біліктілік санаттарын кезекті беру тәртібі "Педагог-стажер" біліктілік санатына қойылатын талаптар: </vt:lpstr>
      <vt:lpstr>   "Педагог" біліктілік санатына қойылатын талаптар: </vt:lpstr>
      <vt:lpstr> Біліктілік санатына қойылатын талаптар:</vt:lpstr>
      <vt:lpstr> Біліктілік санатына қойылатын талаптар:</vt:lpstr>
      <vt:lpstr>Аттестаттау комиссиясының шешімі</vt:lpstr>
      <vt:lpstr>Санаттың қолданылу мерзімін ұзарту (п46) Біліктілік санаты педагогтердің өтініші негізінде ұзартылады, бірақ келесі жағдайларда бір жылдан аспайды:</vt:lpstr>
      <vt:lpstr>Зейнеткерлік және зейнеткерлік жастағы  педагогтарды аттестаттау</vt:lpstr>
      <vt:lpstr>Аттестаттау кезінде диплом бойынша мамандықты есепке алу </vt:lpstr>
      <vt:lpstr>ЕРЕКШЕ ЕСКЕРТУЛЕР</vt:lpstr>
      <vt:lpstr>Эссе жазу тәртібі</vt:lpstr>
      <vt:lpstr>Презентация PowerPoint</vt:lpstr>
      <vt:lpstr>Презентация PowerPoint</vt:lpstr>
      <vt:lpstr>Презентация PowerPoint</vt:lpstr>
      <vt:lpstr>Презентация PowerPoint</vt:lpstr>
      <vt:lpstr>ПББ тапсыру уақыты (п.92)</vt:lpstr>
      <vt:lpstr>Параграф 3.Порядок присвоения квалификационной категории педагогам по упрощенному порядку</vt:lpstr>
      <vt:lpstr>Параграф 3. Порядок присвоения квалификационной категории педагогам по упрощенному порядку </vt:lpstr>
      <vt:lpstr>Параграф 3. Порядок присвоения квалификационной категории педагогам по упрощенному порядку </vt:lpstr>
      <vt:lpstr>Контроль правильность проведения процедуры аттестации </vt:lpstr>
      <vt:lpstr>ИТОГИ АТТЕСТАЦИИ педагогов, руководителей, заместителей руководителей организаций образования (методического кабинета (центра), методистов методических кабинетов (центров)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Пользователь Asus</cp:lastModifiedBy>
  <cp:revision>200</cp:revision>
  <dcterms:created xsi:type="dcterms:W3CDTF">2018-02-18T19:39:47Z</dcterms:created>
  <dcterms:modified xsi:type="dcterms:W3CDTF">2023-03-31T05:04:03Z</dcterms:modified>
</cp:coreProperties>
</file>